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95" r:id="rId3"/>
    <p:sldId id="292" r:id="rId4"/>
    <p:sldId id="294" r:id="rId5"/>
    <p:sldId id="262" r:id="rId6"/>
    <p:sldId id="267" r:id="rId7"/>
    <p:sldId id="268" r:id="rId8"/>
    <p:sldId id="296" r:id="rId9"/>
    <p:sldId id="265" r:id="rId10"/>
    <p:sldId id="263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xWW+8zF187BqRqLIwxOtohsKv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CA8BD-8C32-4E68-A311-EE4E7F87629B}">
  <a:tblStyle styleId="{8BFCA8BD-8C32-4E68-A311-EE4E7F8762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d54de631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bd54de631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1pPr>
            <a:lvl2pPr marL="914400" lvl="1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2pPr>
            <a:lvl3pPr marL="1371600" lvl="2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3pPr>
            <a:lvl4pPr marL="1828800" lvl="3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4pPr>
            <a:lvl5pPr marL="2286000" lvl="4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5pPr>
            <a:lvl6pPr marL="2743200" lvl="5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6pPr>
            <a:lvl7pPr marL="3200400" lvl="6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/>
            </a:lvl7pPr>
            <a:lvl8pPr marL="3657600" lvl="7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8pPr>
            <a:lvl9pPr marL="4114800" lvl="8" indent="-3238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75" tIns="37775" rIns="75575" bIns="377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/>
          <p:nvPr/>
        </p:nvSpPr>
        <p:spPr>
          <a:xfrm>
            <a:off x="0" y="0"/>
            <a:ext cx="3585682" cy="5143499"/>
          </a:xfrm>
          <a:prstGeom prst="rect">
            <a:avLst/>
          </a:prstGeom>
          <a:solidFill>
            <a:srgbClr val="2D1440">
              <a:alpha val="7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5996" y="4307139"/>
            <a:ext cx="1876613" cy="69583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 txBox="1"/>
          <p:nvPr/>
        </p:nvSpPr>
        <p:spPr>
          <a:xfrm>
            <a:off x="294184" y="3361963"/>
            <a:ext cx="3316637" cy="138774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CO" sz="2800" b="1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Estrategia de Formación en Arte, Cultura y Patrimonio</a:t>
            </a:r>
            <a:endParaRPr sz="2800" b="1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304" y="211453"/>
            <a:ext cx="1597754" cy="48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 rotWithShape="1">
          <a:blip r:embed="rId3">
            <a:alphaModFix/>
          </a:blip>
          <a:srcRect l="1680" r="1137"/>
          <a:stretch/>
        </p:blipFill>
        <p:spPr>
          <a:xfrm>
            <a:off x="917050" y="0"/>
            <a:ext cx="8226950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 rotWithShape="1">
          <a:blip r:embed="rId4">
            <a:alphaModFix/>
          </a:blip>
          <a:srcRect l="17329" r="7392"/>
          <a:stretch/>
        </p:blipFill>
        <p:spPr>
          <a:xfrm>
            <a:off x="5894450" y="986850"/>
            <a:ext cx="1894800" cy="18879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32"/>
          <p:cNvPicPr preferRelativeResize="0"/>
          <p:nvPr/>
        </p:nvPicPr>
        <p:blipFill rotWithShape="1">
          <a:blip r:embed="rId5">
            <a:alphaModFix/>
          </a:blip>
          <a:srcRect l="13571" r="13578" b="4697"/>
          <a:stretch/>
        </p:blipFill>
        <p:spPr>
          <a:xfrm>
            <a:off x="4741375" y="2323950"/>
            <a:ext cx="2523000" cy="24750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422785" y="745184"/>
            <a:ext cx="3919759" cy="405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CO" sz="1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Sector cultura, recreación y deporte articulado en sus acciones de formación desde la primera infancia y a lo largo de la vida. </a:t>
            </a: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sz="1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Desarrollo de las capacidades ciudadanas desde las experiencias de formación en arte, cultura y deporte para la transformación de realidades. </a:t>
            </a: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sz="1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Prácticas pedagógicas fortalecidas en habilidades transversales de los formadores en arte, cultura, patrimonio y deporte encaminadas a mejorar las experiencias de creación ciudadana. </a:t>
            </a: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sz="1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Apoyo a artistas en formación, gestores culturales y agentes del deporte para adelantar sus estudios a nivel técnico, tecnológico y de educación superior. </a:t>
            </a: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sz="12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s-CO"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Mayor conocimiento del sector y toma de decisiones cualificadas a partir de herramientas de información cualitativa y cuantitativa.</a:t>
            </a:r>
            <a:br>
              <a:rPr lang="es-CO" sz="1400"/>
            </a:br>
            <a:endParaRPr sz="1100"/>
          </a:p>
        </p:txBody>
      </p:sp>
      <p:sp>
        <p:nvSpPr>
          <p:cNvPr id="213" name="Google Shape;213;p32"/>
          <p:cNvSpPr txBox="1"/>
          <p:nvPr/>
        </p:nvSpPr>
        <p:spPr>
          <a:xfrm>
            <a:off x="359723" y="265953"/>
            <a:ext cx="5294359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Resultados en el cuatrienio</a:t>
            </a:r>
            <a:endParaRPr sz="2000" b="1" i="0" u="none" strike="noStrike" cap="none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 rotWithShape="1">
          <a:blip r:embed="rId6">
            <a:alphaModFix/>
          </a:blip>
          <a:srcRect l="1224" t="4185" b="2599"/>
          <a:stretch/>
        </p:blipFill>
        <p:spPr>
          <a:xfrm>
            <a:off x="7848275" y="4514125"/>
            <a:ext cx="1046425" cy="53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94639" y="-205919"/>
            <a:ext cx="2976426" cy="94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bd54de6312_3_0"/>
          <p:cNvPicPr preferRelativeResize="0"/>
          <p:nvPr/>
        </p:nvPicPr>
        <p:blipFill rotWithShape="1">
          <a:blip r:embed="rId3">
            <a:alphaModFix/>
          </a:blip>
          <a:srcRect t="17556" b="7440"/>
          <a:stretch/>
        </p:blipFill>
        <p:spPr>
          <a:xfrm>
            <a:off x="50" y="0"/>
            <a:ext cx="91439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bd54de6312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2127" y="179850"/>
            <a:ext cx="1522572" cy="424900"/>
          </a:xfrm>
          <a:prstGeom prst="rect">
            <a:avLst/>
          </a:prstGeom>
          <a:noFill/>
          <a:ln>
            <a:noFill/>
          </a:ln>
          <a:effectLst>
            <a:outerShdw blurRad="71438" dist="28575" dir="4980000" algn="bl" rotWithShape="0">
              <a:srgbClr val="00000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3;p5">
            <a:extLst>
              <a:ext uri="{FF2B5EF4-FFF2-40B4-BE49-F238E27FC236}">
                <a16:creationId xmlns:a16="http://schemas.microsoft.com/office/drawing/2014/main" id="{33C16279-02FE-F043-B95A-50541256C5B9}"/>
              </a:ext>
            </a:extLst>
          </p:cNvPr>
          <p:cNvGrpSpPr/>
          <p:nvPr/>
        </p:nvGrpSpPr>
        <p:grpSpPr>
          <a:xfrm>
            <a:off x="237" y="4191229"/>
            <a:ext cx="9144002" cy="959688"/>
            <a:chOff x="0" y="4001574"/>
            <a:chExt cx="9144002" cy="1141925"/>
          </a:xfrm>
        </p:grpSpPr>
        <p:pic>
          <p:nvPicPr>
            <p:cNvPr id="17" name="Google Shape;144;p5">
              <a:extLst>
                <a:ext uri="{FF2B5EF4-FFF2-40B4-BE49-F238E27FC236}">
                  <a16:creationId xmlns:a16="http://schemas.microsoft.com/office/drawing/2014/main" id="{69B84F21-5333-2446-BBA8-1FC9D4D415A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4001574"/>
              <a:ext cx="9144002" cy="114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45;p5">
              <a:extLst>
                <a:ext uri="{FF2B5EF4-FFF2-40B4-BE49-F238E27FC236}">
                  <a16:creationId xmlns:a16="http://schemas.microsoft.com/office/drawing/2014/main" id="{7FDC882B-07BD-904C-BC45-9C98A2DD70B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4800" y="4313649"/>
              <a:ext cx="8839202" cy="8298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80;p2">
            <a:extLst>
              <a:ext uri="{FF2B5EF4-FFF2-40B4-BE49-F238E27FC236}">
                <a16:creationId xmlns:a16="http://schemas.microsoft.com/office/drawing/2014/main" id="{2D1D6234-BB8C-DA49-BA81-1DB7DD5CF111}"/>
              </a:ext>
            </a:extLst>
          </p:cNvPr>
          <p:cNvSpPr/>
          <p:nvPr/>
        </p:nvSpPr>
        <p:spPr>
          <a:xfrm>
            <a:off x="7197459" y="4251098"/>
            <a:ext cx="1953056" cy="794159"/>
          </a:xfrm>
          <a:custGeom>
            <a:avLst/>
            <a:gdLst/>
            <a:ahLst/>
            <a:cxnLst/>
            <a:rect l="l" t="t" r="r" b="b"/>
            <a:pathLst>
              <a:path w="206782" h="67964" extrusionOk="0">
                <a:moveTo>
                  <a:pt x="0" y="67964"/>
                </a:moveTo>
                <a:lnTo>
                  <a:pt x="197383" y="63626"/>
                </a:lnTo>
                <a:lnTo>
                  <a:pt x="206782" y="0"/>
                </a:lnTo>
                <a:lnTo>
                  <a:pt x="21691" y="159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76200" dir="2940000" algn="bl" rotWithShape="0">
              <a:srgbClr val="000000">
                <a:alpha val="49803"/>
              </a:srgbClr>
            </a:outerShdw>
          </a:effectLst>
        </p:spPr>
      </p:sp>
      <p:pic>
        <p:nvPicPr>
          <p:cNvPr id="20" name="Google Shape;81;p2">
            <a:extLst>
              <a:ext uri="{FF2B5EF4-FFF2-40B4-BE49-F238E27FC236}">
                <a16:creationId xmlns:a16="http://schemas.microsoft.com/office/drawing/2014/main" id="{8A52827B-D9A1-9A46-AAC4-2800FE86EE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8432" y="4431698"/>
            <a:ext cx="1327150" cy="4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39" y="-205919"/>
            <a:ext cx="2976426" cy="94374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3D3FF24-E516-D24A-AA2E-A1B2FE1C98B7}"/>
              </a:ext>
            </a:extLst>
          </p:cNvPr>
          <p:cNvSpPr/>
          <p:nvPr/>
        </p:nvSpPr>
        <p:spPr>
          <a:xfrm>
            <a:off x="0" y="488731"/>
            <a:ext cx="3988676" cy="357480"/>
          </a:xfrm>
          <a:prstGeom prst="rect">
            <a:avLst/>
          </a:prstGeom>
          <a:solidFill>
            <a:srgbClr val="47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Google Shape;104;p4">
            <a:extLst>
              <a:ext uri="{FF2B5EF4-FFF2-40B4-BE49-F238E27FC236}">
                <a16:creationId xmlns:a16="http://schemas.microsoft.com/office/drawing/2014/main" id="{110336C5-C699-6942-A3B4-BACFF1CFDFAA}"/>
              </a:ext>
            </a:extLst>
          </p:cNvPr>
          <p:cNvSpPr txBox="1"/>
          <p:nvPr/>
        </p:nvSpPr>
        <p:spPr>
          <a:xfrm>
            <a:off x="121647" y="433307"/>
            <a:ext cx="3969110" cy="41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s-CO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Algunas cifras relevantes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0699DA2-6A57-FE49-B572-A8963365C725}"/>
              </a:ext>
            </a:extLst>
          </p:cNvPr>
          <p:cNvSpPr txBox="1">
            <a:spLocks/>
          </p:cNvSpPr>
          <p:nvPr/>
        </p:nvSpPr>
        <p:spPr>
          <a:xfrm>
            <a:off x="362187" y="1814986"/>
            <a:ext cx="1323738" cy="69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4400" b="1" dirty="0">
                <a:solidFill>
                  <a:srgbClr val="7030A0"/>
                </a:solidFill>
                <a:latin typeface="Calibri"/>
                <a:cs typeface="Calibri"/>
              </a:rPr>
              <a:t>6,6%</a:t>
            </a:r>
            <a:endParaRPr lang="es-CO" sz="440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0699DA2-6A57-FE49-B572-A8963365C725}"/>
              </a:ext>
            </a:extLst>
          </p:cNvPr>
          <p:cNvSpPr txBox="1">
            <a:spLocks/>
          </p:cNvSpPr>
          <p:nvPr/>
        </p:nvSpPr>
        <p:spPr>
          <a:xfrm>
            <a:off x="1982994" y="1814986"/>
            <a:ext cx="1323738" cy="69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4400" b="1" dirty="0">
                <a:solidFill>
                  <a:srgbClr val="7030A0"/>
                </a:solidFill>
                <a:latin typeface="Calibri"/>
                <a:cs typeface="Calibri"/>
              </a:rPr>
              <a:t>6,9%</a:t>
            </a:r>
            <a:endParaRPr lang="es-CO" sz="44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0699DA2-6A57-FE49-B572-A8963365C725}"/>
              </a:ext>
            </a:extLst>
          </p:cNvPr>
          <p:cNvSpPr txBox="1">
            <a:spLocks/>
          </p:cNvSpPr>
          <p:nvPr/>
        </p:nvSpPr>
        <p:spPr>
          <a:xfrm>
            <a:off x="3595942" y="1814985"/>
            <a:ext cx="1323738" cy="69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4400" b="1" dirty="0">
                <a:solidFill>
                  <a:srgbClr val="7030A0"/>
                </a:solidFill>
                <a:latin typeface="Calibri"/>
                <a:cs typeface="Calibri"/>
              </a:rPr>
              <a:t>18%</a:t>
            </a:r>
            <a:endParaRPr lang="es-CO" sz="4400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0699DA2-6A57-FE49-B572-A8963365C725}"/>
              </a:ext>
            </a:extLst>
          </p:cNvPr>
          <p:cNvSpPr txBox="1">
            <a:spLocks/>
          </p:cNvSpPr>
          <p:nvPr/>
        </p:nvSpPr>
        <p:spPr>
          <a:xfrm>
            <a:off x="5187604" y="1814984"/>
            <a:ext cx="1641924" cy="69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4400" b="1" dirty="0">
                <a:solidFill>
                  <a:srgbClr val="7030A0"/>
                </a:solidFill>
                <a:latin typeface="Calibri"/>
                <a:cs typeface="Calibri"/>
              </a:rPr>
              <a:t>81,2%</a:t>
            </a:r>
            <a:endParaRPr lang="es-CO" sz="44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70699DA2-6A57-FE49-B572-A8963365C725}"/>
              </a:ext>
            </a:extLst>
          </p:cNvPr>
          <p:cNvSpPr txBox="1">
            <a:spLocks/>
          </p:cNvSpPr>
          <p:nvPr/>
        </p:nvSpPr>
        <p:spPr>
          <a:xfrm>
            <a:off x="7014949" y="1821218"/>
            <a:ext cx="1805630" cy="69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4400" b="1" dirty="0">
                <a:solidFill>
                  <a:srgbClr val="7030A0"/>
                </a:solidFill>
                <a:latin typeface="Calibri"/>
                <a:cs typeface="Calibri"/>
              </a:rPr>
              <a:t>159</a:t>
            </a:r>
            <a:r>
              <a:rPr lang="es-CO" sz="3200" b="1" dirty="0">
                <a:solidFill>
                  <a:srgbClr val="7030A0"/>
                </a:solidFill>
                <a:latin typeface="Calibri"/>
                <a:cs typeface="Calibri"/>
              </a:rPr>
              <a:t>mil</a:t>
            </a:r>
            <a:endParaRPr lang="es-CO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66936" y="2518629"/>
            <a:ext cx="151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profesores de colegios en las áreas artísticas.</a:t>
            </a:r>
            <a:endParaRPr lang="es-CO" sz="16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795080" y="2518629"/>
            <a:ext cx="1699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mayores de 12 años asiste a cursos o talleres en áreas artísticas y culturales. </a:t>
            </a:r>
            <a:endParaRPr lang="es-CO" sz="16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408028" y="2508001"/>
            <a:ext cx="1699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estudiantes de educación superior en los programas en bellas artes se gradúan.</a:t>
            </a:r>
            <a:endParaRPr lang="es-CO" sz="16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5132268" y="2508001"/>
            <a:ext cx="169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ciudadanos no practican ninguna actividad artística.</a:t>
            </a:r>
            <a:endParaRPr lang="es-CO" sz="16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971652" y="2520123"/>
            <a:ext cx="1892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niñas, niños y jóvenes participan en programas de formación en arte, cultura, patrimonio y deporte en colegios.</a:t>
            </a:r>
            <a:endParaRPr lang="es-CO" sz="1600" dirty="0"/>
          </a:p>
        </p:txBody>
      </p:sp>
      <p:sp>
        <p:nvSpPr>
          <p:cNvPr id="6" name="Rectángulo 5"/>
          <p:cNvSpPr/>
          <p:nvPr/>
        </p:nvSpPr>
        <p:spPr>
          <a:xfrm>
            <a:off x="362187" y="431775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8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Fuente: Encuesta de Consumo Cultural – DANE 2017</a:t>
            </a:r>
            <a:br>
              <a:rPr lang="es-CO" sz="8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CO" sz="8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Sistema Nacional de Información de Educación Superior – SNIES</a:t>
            </a:r>
            <a:br>
              <a:rPr lang="es-CO" sz="8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CO" sz="800" dirty="0">
                <a:solidFill>
                  <a:srgbClr val="4343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Encuesta Bienal de Cultural – SCRD 2017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7" y="946517"/>
            <a:ext cx="692868" cy="9606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37" y="981958"/>
            <a:ext cx="923852" cy="92192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36" y="965221"/>
            <a:ext cx="704455" cy="93866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62" y="942736"/>
            <a:ext cx="1283208" cy="94379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59" y="1217740"/>
            <a:ext cx="728426" cy="66878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53" y="1217740"/>
            <a:ext cx="728426" cy="6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9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8731"/>
            <a:ext cx="3988676" cy="357480"/>
          </a:xfrm>
          <a:prstGeom prst="rect">
            <a:avLst/>
          </a:prstGeom>
          <a:solidFill>
            <a:srgbClr val="473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06F88CC7-7F69-0C46-83FE-D7DE983F3275}"/>
              </a:ext>
            </a:extLst>
          </p:cNvPr>
          <p:cNvSpPr txBox="1"/>
          <p:nvPr/>
        </p:nvSpPr>
        <p:spPr>
          <a:xfrm>
            <a:off x="121647" y="433307"/>
            <a:ext cx="3459753" cy="41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s-CO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Estructura del SIDFAC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39" y="-205919"/>
            <a:ext cx="2976426" cy="9437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A6D3E-8D19-534D-8DD4-755577CE5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211"/>
            <a:ext cx="9140759" cy="429904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F2BD977-EDE2-FC42-BF94-EF6F0C5AA7A8}"/>
              </a:ext>
            </a:extLst>
          </p:cNvPr>
          <p:cNvSpPr/>
          <p:nvPr/>
        </p:nvSpPr>
        <p:spPr>
          <a:xfrm>
            <a:off x="3988676" y="5384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Decreto 863 de 2019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77387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5143428"/>
          </a:xfrm>
          <a:prstGeom prst="rect">
            <a:avLst/>
          </a:prstGeom>
        </p:spPr>
      </p:pic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06F88CC7-7F69-0C46-83FE-D7DE983F3275}"/>
              </a:ext>
            </a:extLst>
          </p:cNvPr>
          <p:cNvSpPr txBox="1"/>
          <p:nvPr/>
        </p:nvSpPr>
        <p:spPr>
          <a:xfrm>
            <a:off x="150025" y="56027"/>
            <a:ext cx="1959401" cy="41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s-CO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Perspectiva de ciudad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797269" y="141890"/>
            <a:ext cx="45719" cy="68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06F88CC7-7F69-0C46-83FE-D7DE983F3275}"/>
              </a:ext>
            </a:extLst>
          </p:cNvPr>
          <p:cNvSpPr txBox="1"/>
          <p:nvPr/>
        </p:nvSpPr>
        <p:spPr>
          <a:xfrm>
            <a:off x="1867919" y="88236"/>
            <a:ext cx="2885056" cy="41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s-CO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Sistema Distrital</a:t>
            </a:r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06F88CC7-7F69-0C46-83FE-D7DE983F3275}"/>
              </a:ext>
            </a:extLst>
          </p:cNvPr>
          <p:cNvSpPr txBox="1"/>
          <p:nvPr/>
        </p:nvSpPr>
        <p:spPr>
          <a:xfrm>
            <a:off x="1867918" y="396211"/>
            <a:ext cx="4717031" cy="41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s-CO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 Formación Artística y Cultural</a:t>
            </a:r>
          </a:p>
        </p:txBody>
      </p:sp>
    </p:spTree>
    <p:extLst>
      <p:ext uri="{BB962C8B-B14F-4D97-AF65-F5344CB8AC3E}">
        <p14:creationId xmlns:p14="http://schemas.microsoft.com/office/powerpoint/2010/main" val="134284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/>
          <p:nvPr/>
        </p:nvSpPr>
        <p:spPr>
          <a:xfrm>
            <a:off x="595900" y="1001080"/>
            <a:ext cx="4012897" cy="1338322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167;p31"/>
          <p:cNvGrpSpPr/>
          <p:nvPr/>
        </p:nvGrpSpPr>
        <p:grpSpPr>
          <a:xfrm>
            <a:off x="-10421" y="4183812"/>
            <a:ext cx="9144002" cy="959688"/>
            <a:chOff x="0" y="4001574"/>
            <a:chExt cx="9144002" cy="1141925"/>
          </a:xfrm>
        </p:grpSpPr>
        <p:pic>
          <p:nvPicPr>
            <p:cNvPr id="168" name="Google Shape;168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001574"/>
              <a:ext cx="9144002" cy="114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4800" y="4313649"/>
              <a:ext cx="8839202" cy="8298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31"/>
          <p:cNvSpPr/>
          <p:nvPr/>
        </p:nvSpPr>
        <p:spPr>
          <a:xfrm>
            <a:off x="7180525" y="4301900"/>
            <a:ext cx="1953056" cy="794159"/>
          </a:xfrm>
          <a:custGeom>
            <a:avLst/>
            <a:gdLst/>
            <a:ahLst/>
            <a:cxnLst/>
            <a:rect l="l" t="t" r="r" b="b"/>
            <a:pathLst>
              <a:path w="206782" h="67964" extrusionOk="0">
                <a:moveTo>
                  <a:pt x="0" y="67964"/>
                </a:moveTo>
                <a:lnTo>
                  <a:pt x="197383" y="63626"/>
                </a:lnTo>
                <a:lnTo>
                  <a:pt x="206782" y="0"/>
                </a:lnTo>
                <a:lnTo>
                  <a:pt x="21691" y="159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76200" dir="2940000" algn="bl" rotWithShape="0">
              <a:srgbClr val="000000">
                <a:alpha val="49411"/>
              </a:srgbClr>
            </a:outerShdw>
          </a:effectLst>
        </p:spPr>
      </p:sp>
      <p:pic>
        <p:nvPicPr>
          <p:cNvPr id="171" name="Google Shape;17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1498" y="4482500"/>
            <a:ext cx="1327150" cy="4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/>
          <p:nvPr/>
        </p:nvSpPr>
        <p:spPr>
          <a:xfrm>
            <a:off x="463000" y="420911"/>
            <a:ext cx="5294359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Componentes y acciones estratégicas:</a:t>
            </a:r>
            <a:endParaRPr sz="2000" b="1" i="0" u="none" strike="noStrike" cap="none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1"/>
          <p:cNvSpPr/>
          <p:nvPr/>
        </p:nvSpPr>
        <p:spPr>
          <a:xfrm>
            <a:off x="1286370" y="1273564"/>
            <a:ext cx="332242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s-CO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Arte en la escuela.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s-CO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Portafolio de formación artística para la ciudadanía.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s-CO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artística y cultural en las localidades.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s-CO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Centros de formación artística – musical.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1"/>
          <p:cNvSpPr/>
          <p:nvPr/>
        </p:nvSpPr>
        <p:spPr>
          <a:xfrm>
            <a:off x="654121" y="1001085"/>
            <a:ext cx="3954677" cy="300667"/>
          </a:xfrm>
          <a:prstGeom prst="rect">
            <a:avLst/>
          </a:prstGeom>
          <a:solidFill>
            <a:srgbClr val="7D3A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1"/>
          <p:cNvSpPr/>
          <p:nvPr/>
        </p:nvSpPr>
        <p:spPr>
          <a:xfrm>
            <a:off x="1206762" y="1004553"/>
            <a:ext cx="33733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Sistema Distrital de Formación Artística y Cultural</a:t>
            </a:r>
            <a:endParaRPr/>
          </a:p>
        </p:txBody>
      </p:sp>
      <p:sp>
        <p:nvSpPr>
          <p:cNvPr id="176" name="Google Shape;176;p31"/>
          <p:cNvSpPr/>
          <p:nvPr/>
        </p:nvSpPr>
        <p:spPr>
          <a:xfrm>
            <a:off x="376719" y="2501569"/>
            <a:ext cx="4229003" cy="1052145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1"/>
          <p:cNvSpPr/>
          <p:nvPr/>
        </p:nvSpPr>
        <p:spPr>
          <a:xfrm>
            <a:off x="905737" y="2501569"/>
            <a:ext cx="334330" cy="414500"/>
          </a:xfrm>
          <a:prstGeom prst="rect">
            <a:avLst/>
          </a:prstGeom>
          <a:solidFill>
            <a:srgbClr val="9D7A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1233217" y="2501564"/>
            <a:ext cx="3372505" cy="414505"/>
          </a:xfrm>
          <a:prstGeom prst="rect">
            <a:avLst/>
          </a:prstGeom>
          <a:solidFill>
            <a:srgbClr val="9D7A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1"/>
          <p:cNvSpPr/>
          <p:nvPr/>
        </p:nvSpPr>
        <p:spPr>
          <a:xfrm>
            <a:off x="1295674" y="2464421"/>
            <a:ext cx="30572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ciudadana para la transformación de realidades</a:t>
            </a:r>
            <a:endParaRPr/>
          </a:p>
        </p:txBody>
      </p:sp>
      <p:sp>
        <p:nvSpPr>
          <p:cNvPr id="180" name="Google Shape;180;p31"/>
          <p:cNvSpPr/>
          <p:nvPr/>
        </p:nvSpPr>
        <p:spPr>
          <a:xfrm>
            <a:off x="1204180" y="2894626"/>
            <a:ext cx="314877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A05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B3A05"/>
                </a:solidFill>
                <a:latin typeface="Calibri"/>
                <a:ea typeface="Calibri"/>
                <a:cs typeface="Calibri"/>
                <a:sym typeface="Calibri"/>
              </a:rPr>
              <a:t>Formación Virtual en Arte, Cultura y Patrimonio.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A05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B3A05"/>
                </a:solidFill>
                <a:latin typeface="Calibri"/>
                <a:ea typeface="Calibri"/>
                <a:cs typeface="Calibri"/>
                <a:sym typeface="Calibri"/>
              </a:rPr>
              <a:t>Formación complementaria – Convenio SENA.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3A05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B3A05"/>
                </a:solidFill>
                <a:latin typeface="Calibri"/>
                <a:ea typeface="Calibri"/>
                <a:cs typeface="Calibri"/>
                <a:sym typeface="Calibri"/>
              </a:rPr>
              <a:t>Formación de ciudadanos para ciudadanos.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6">
            <a:alphaModFix/>
          </a:blip>
          <a:srcRect l="6143" t="24749" r="24746"/>
          <a:stretch/>
        </p:blipFill>
        <p:spPr>
          <a:xfrm>
            <a:off x="76763" y="2512397"/>
            <a:ext cx="1038274" cy="1041317"/>
          </a:xfrm>
          <a:prstGeom prst="ellipse">
            <a:avLst/>
          </a:prstGeom>
          <a:noFill/>
          <a:ln w="114300" cap="flat" cmpd="sng">
            <a:solidFill>
              <a:srgbClr val="9D7A0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2" name="Google Shape;182;p31"/>
          <p:cNvSpPr/>
          <p:nvPr/>
        </p:nvSpPr>
        <p:spPr>
          <a:xfrm>
            <a:off x="992759" y="2476283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 rotWithShape="1">
          <a:blip r:embed="rId7">
            <a:alphaModFix/>
          </a:blip>
          <a:srcRect l="17329" r="7392"/>
          <a:stretch/>
        </p:blipFill>
        <p:spPr>
          <a:xfrm>
            <a:off x="26077" y="1114875"/>
            <a:ext cx="1151997" cy="1147802"/>
          </a:xfrm>
          <a:prstGeom prst="ellipse">
            <a:avLst/>
          </a:prstGeom>
          <a:noFill/>
          <a:ln w="114300" cap="flat" cmpd="sng">
            <a:solidFill>
              <a:srgbClr val="7D3A5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" name="Google Shape;184;p31"/>
          <p:cNvSpPr/>
          <p:nvPr/>
        </p:nvSpPr>
        <p:spPr>
          <a:xfrm>
            <a:off x="912236" y="943548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554804" y="3744010"/>
            <a:ext cx="4053988" cy="1022534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1"/>
          <p:cNvSpPr/>
          <p:nvPr/>
        </p:nvSpPr>
        <p:spPr>
          <a:xfrm>
            <a:off x="379790" y="3744009"/>
            <a:ext cx="863348" cy="414500"/>
          </a:xfrm>
          <a:prstGeom prst="rect">
            <a:avLst/>
          </a:prstGeom>
          <a:solidFill>
            <a:srgbClr val="2B60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1236288" y="3744004"/>
            <a:ext cx="3372505" cy="414505"/>
          </a:xfrm>
          <a:prstGeom prst="rect">
            <a:avLst/>
          </a:prstGeom>
          <a:solidFill>
            <a:srgbClr val="2B60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1"/>
          <p:cNvSpPr/>
          <p:nvPr/>
        </p:nvSpPr>
        <p:spPr>
          <a:xfrm>
            <a:off x="1195192" y="3713029"/>
            <a:ext cx="33301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a formadores para la transformación de las prácticas artísticas, culturales y deportivas</a:t>
            </a:r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1207251" y="4137066"/>
            <a:ext cx="316920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a formadores en diseño de procesos de aprendizaje en arte, cultura y patrimonio.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complementaria – Convenio SENA.</a:t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8">
            <a:alphaModFix/>
          </a:blip>
          <a:srcRect l="10597" r="10605"/>
          <a:stretch/>
        </p:blipFill>
        <p:spPr>
          <a:xfrm>
            <a:off x="125543" y="3814218"/>
            <a:ext cx="986242" cy="938593"/>
          </a:xfrm>
          <a:prstGeom prst="ellipse">
            <a:avLst/>
          </a:prstGeom>
          <a:noFill/>
          <a:ln w="114300" cap="flat" cmpd="sng">
            <a:solidFill>
              <a:srgbClr val="2B609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1" name="Google Shape;191;p31"/>
          <p:cNvSpPr/>
          <p:nvPr/>
        </p:nvSpPr>
        <p:spPr>
          <a:xfrm>
            <a:off x="949421" y="3737732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1"/>
          <p:cNvSpPr/>
          <p:nvPr/>
        </p:nvSpPr>
        <p:spPr>
          <a:xfrm>
            <a:off x="5302691" y="984862"/>
            <a:ext cx="3696562" cy="117956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1"/>
          <p:cNvSpPr/>
          <p:nvPr/>
        </p:nvSpPr>
        <p:spPr>
          <a:xfrm>
            <a:off x="5299267" y="984862"/>
            <a:ext cx="3699985" cy="292868"/>
          </a:xfrm>
          <a:prstGeom prst="rect">
            <a:avLst/>
          </a:prstGeom>
          <a:solidFill>
            <a:srgbClr val="4C78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1"/>
          <p:cNvSpPr/>
          <p:nvPr/>
        </p:nvSpPr>
        <p:spPr>
          <a:xfrm>
            <a:off x="6017726" y="988007"/>
            <a:ext cx="29101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Apoyo a la profesionalización de artistas</a:t>
            </a:r>
            <a:endParaRPr/>
          </a:p>
        </p:txBody>
      </p:sp>
      <p:sp>
        <p:nvSpPr>
          <p:cNvPr id="195" name="Google Shape;195;p31"/>
          <p:cNvSpPr/>
          <p:nvPr/>
        </p:nvSpPr>
        <p:spPr>
          <a:xfrm>
            <a:off x="5968172" y="1381147"/>
            <a:ext cx="2555954" cy="62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Beca de apoyo a la profesionalización de artistas.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titulada – Convenio SENA.</a:t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9">
            <a:alphaModFix/>
          </a:blip>
          <a:srcRect l="18080" t="28004" r="35477"/>
          <a:stretch/>
        </p:blipFill>
        <p:spPr>
          <a:xfrm>
            <a:off x="4816111" y="1028795"/>
            <a:ext cx="994302" cy="1030682"/>
          </a:xfrm>
          <a:prstGeom prst="ellipse">
            <a:avLst/>
          </a:prstGeom>
          <a:noFill/>
          <a:ln w="114300" cap="flat" cmpd="sng">
            <a:solidFill>
              <a:srgbClr val="4C783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31"/>
          <p:cNvSpPr/>
          <p:nvPr/>
        </p:nvSpPr>
        <p:spPr>
          <a:xfrm>
            <a:off x="5703197" y="928108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5306114" y="2318859"/>
            <a:ext cx="3696562" cy="157497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5134739" y="2318854"/>
            <a:ext cx="3867937" cy="414505"/>
          </a:xfrm>
          <a:prstGeom prst="rect">
            <a:avLst/>
          </a:prstGeom>
          <a:solidFill>
            <a:srgbClr val="741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6086636" y="2301915"/>
            <a:ext cx="26463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Sistema de información en arte, cultura y patrimonio</a:t>
            </a:r>
            <a:endParaRPr/>
          </a:p>
        </p:txBody>
      </p:sp>
      <p:sp>
        <p:nvSpPr>
          <p:cNvPr id="201" name="Google Shape;201;p31"/>
          <p:cNvSpPr/>
          <p:nvPr/>
        </p:nvSpPr>
        <p:spPr>
          <a:xfrm>
            <a:off x="5795508" y="2315348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6187755" y="2746056"/>
            <a:ext cx="268089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Índice de transformaciones de la formación artística, cultural y deportiva.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Módulos del Sistema de Información de Arte, Cultura y Patrimonio.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Reportes de formación artística, cultural y patrimonial.</a:t>
            </a:r>
            <a:endParaRPr/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94639" y="-205919"/>
            <a:ext cx="2976426" cy="94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02116" y="2393228"/>
            <a:ext cx="994302" cy="1032036"/>
          </a:xfrm>
          <a:prstGeom prst="ellipse">
            <a:avLst/>
          </a:prstGeom>
          <a:noFill/>
          <a:ln w="114300" cap="flat" cmpd="sng">
            <a:solidFill>
              <a:srgbClr val="7413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1;g1291dbc2d8f_1_0">
            <a:extLst>
              <a:ext uri="{FF2B5EF4-FFF2-40B4-BE49-F238E27FC236}">
                <a16:creationId xmlns:a16="http://schemas.microsoft.com/office/drawing/2014/main" id="{5BB595DC-FB8F-9FD4-1504-2785E7AA000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6738" y="685825"/>
            <a:ext cx="7670523" cy="42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1;p3">
            <a:extLst>
              <a:ext uri="{FF2B5EF4-FFF2-40B4-BE49-F238E27FC236}">
                <a16:creationId xmlns:a16="http://schemas.microsoft.com/office/drawing/2014/main" id="{CCC7E4AB-0B5A-C72D-23C1-97E2AB6EE9D0}"/>
              </a:ext>
            </a:extLst>
          </p:cNvPr>
          <p:cNvSpPr/>
          <p:nvPr/>
        </p:nvSpPr>
        <p:spPr>
          <a:xfrm>
            <a:off x="0" y="328237"/>
            <a:ext cx="4070838" cy="357480"/>
          </a:xfrm>
          <a:prstGeom prst="rect">
            <a:avLst/>
          </a:prstGeom>
          <a:solidFill>
            <a:srgbClr val="473F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Reporte de cifras con corte a noviembre 2021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41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E1E98-005F-FA33-96A1-A687325B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B13416-EC9D-2CD6-E253-8D2718D02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7" t="21864" r="25843" b="14470"/>
          <a:stretch/>
        </p:blipFill>
        <p:spPr>
          <a:xfrm>
            <a:off x="1" y="1"/>
            <a:ext cx="9162800" cy="50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57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5;p32">
            <a:extLst>
              <a:ext uri="{FF2B5EF4-FFF2-40B4-BE49-F238E27FC236}">
                <a16:creationId xmlns:a16="http://schemas.microsoft.com/office/drawing/2014/main" id="{7B321920-05ED-60D9-C0D7-B081034D3E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94639" y="-205919"/>
            <a:ext cx="2976426" cy="9437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210885-F139-4812-2F45-332182D9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995" y="2098864"/>
            <a:ext cx="5206733" cy="841800"/>
          </a:xfrm>
        </p:spPr>
        <p:txBody>
          <a:bodyPr/>
          <a:lstStyle/>
          <a:p>
            <a:r>
              <a:rPr lang="es-CO" sz="2400" dirty="0"/>
              <a:t>Portafolio SENA SCRD 2022</a:t>
            </a:r>
            <a:br>
              <a:rPr lang="es-CO" sz="2400" dirty="0"/>
            </a:br>
            <a:r>
              <a:rPr lang="es-CO" sz="1800" dirty="0"/>
              <a:t>https://www.culturarecreacionydeporte.gov.co/sites/default/files/redes_sena-scrd_2022-1.pdf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A1DCD2-C55D-0F9C-3D3E-D5DEA862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57" t="7778" r="36875" b="3969"/>
          <a:stretch/>
        </p:blipFill>
        <p:spPr>
          <a:xfrm>
            <a:off x="1128128" y="189207"/>
            <a:ext cx="2539093" cy="4539343"/>
          </a:xfrm>
          <a:prstGeom prst="rect">
            <a:avLst/>
          </a:prstGeom>
        </p:spPr>
      </p:pic>
      <p:grpSp>
        <p:nvGrpSpPr>
          <p:cNvPr id="9" name="Google Shape;167;p31">
            <a:extLst>
              <a:ext uri="{FF2B5EF4-FFF2-40B4-BE49-F238E27FC236}">
                <a16:creationId xmlns:a16="http://schemas.microsoft.com/office/drawing/2014/main" id="{83B19523-3CBF-4047-CA92-A02C0EE8F1F5}"/>
              </a:ext>
            </a:extLst>
          </p:cNvPr>
          <p:cNvGrpSpPr/>
          <p:nvPr/>
        </p:nvGrpSpPr>
        <p:grpSpPr>
          <a:xfrm>
            <a:off x="-10421" y="4183812"/>
            <a:ext cx="9144002" cy="959688"/>
            <a:chOff x="0" y="4001574"/>
            <a:chExt cx="9144002" cy="1141925"/>
          </a:xfrm>
        </p:grpSpPr>
        <p:pic>
          <p:nvPicPr>
            <p:cNvPr id="10" name="Google Shape;168;p31">
              <a:extLst>
                <a:ext uri="{FF2B5EF4-FFF2-40B4-BE49-F238E27FC236}">
                  <a16:creationId xmlns:a16="http://schemas.microsoft.com/office/drawing/2014/main" id="{C41907BF-943E-0BC7-E908-FABB5C904CF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4001574"/>
              <a:ext cx="9144002" cy="114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9;p31">
              <a:extLst>
                <a:ext uri="{FF2B5EF4-FFF2-40B4-BE49-F238E27FC236}">
                  <a16:creationId xmlns:a16="http://schemas.microsoft.com/office/drawing/2014/main" id="{CAAF3ABC-A44A-22A0-AD2E-3FD5B8B1538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4800" y="4313649"/>
              <a:ext cx="8839202" cy="8298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70;p31">
            <a:extLst>
              <a:ext uri="{FF2B5EF4-FFF2-40B4-BE49-F238E27FC236}">
                <a16:creationId xmlns:a16="http://schemas.microsoft.com/office/drawing/2014/main" id="{6C211180-56B2-1EBC-8EBB-A938EE7A1613}"/>
              </a:ext>
            </a:extLst>
          </p:cNvPr>
          <p:cNvSpPr/>
          <p:nvPr/>
        </p:nvSpPr>
        <p:spPr>
          <a:xfrm>
            <a:off x="7180525" y="4301900"/>
            <a:ext cx="1953056" cy="794159"/>
          </a:xfrm>
          <a:custGeom>
            <a:avLst/>
            <a:gdLst/>
            <a:ahLst/>
            <a:cxnLst/>
            <a:rect l="l" t="t" r="r" b="b"/>
            <a:pathLst>
              <a:path w="206782" h="67964" extrusionOk="0">
                <a:moveTo>
                  <a:pt x="0" y="67964"/>
                </a:moveTo>
                <a:lnTo>
                  <a:pt x="197383" y="63626"/>
                </a:lnTo>
                <a:lnTo>
                  <a:pt x="206782" y="0"/>
                </a:lnTo>
                <a:lnTo>
                  <a:pt x="21691" y="159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76200" dir="2940000" algn="bl" rotWithShape="0">
              <a:srgbClr val="000000">
                <a:alpha val="49411"/>
              </a:srgbClr>
            </a:outerShdw>
          </a:effectLst>
        </p:spPr>
      </p:sp>
      <p:pic>
        <p:nvPicPr>
          <p:cNvPr id="13" name="Google Shape;171;p31">
            <a:extLst>
              <a:ext uri="{FF2B5EF4-FFF2-40B4-BE49-F238E27FC236}">
                <a16:creationId xmlns:a16="http://schemas.microsoft.com/office/drawing/2014/main" id="{D18B619F-150A-0FFB-C0A8-9B0FA29A1A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1498" y="4482500"/>
            <a:ext cx="1327150" cy="49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33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6506" y="4547175"/>
            <a:ext cx="1327150" cy="4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 txBox="1"/>
          <p:nvPr/>
        </p:nvSpPr>
        <p:spPr>
          <a:xfrm>
            <a:off x="178133" y="666960"/>
            <a:ext cx="2775658" cy="2265136"/>
          </a:xfrm>
          <a:prstGeom prst="rect">
            <a:avLst/>
          </a:prstGeom>
          <a:solidFill>
            <a:srgbClr val="70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144000" rIns="36000" bIns="1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Ciudadanía interesada en arte, cultura y patrimonio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 ciclos de formación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Modalidad virtual (hasta 150 horas)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Talleres pedagógicos de corta duración (hasta 6 horas).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143309" y="159573"/>
            <a:ext cx="5294359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Modelo transversal de formación</a:t>
            </a:r>
            <a:endParaRPr sz="2000" b="1" i="0" u="none" strike="noStrike" cap="none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3111734" y="678833"/>
            <a:ext cx="2820859" cy="193218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324000" tIns="468000" rIns="324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Artistas, gestores culturales y agentes del deporte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 cursos con duración entre 40 y 320 horas.</a:t>
            </a: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6063291" y="678832"/>
            <a:ext cx="2926326" cy="22232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44000" tIns="108000" rIns="144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Artistas en proceso de formación, gestores culturales y agentes del deporte y aspirantes a formación técnica y tecnológica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 programas con duración entre 860 y 3960 horas.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227787" y="2992852"/>
            <a:ext cx="2676349" cy="1609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Ciclos de formación </a:t>
            </a:r>
            <a:endParaRPr sz="11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Prácticas artísticas en el espacio público.</a:t>
            </a:r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Patrimonio cultural (IDPC)</a:t>
            </a:r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Formación en cultura ciudadana </a:t>
            </a:r>
            <a:b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(Subs. Cultura Ciudadana)</a:t>
            </a:r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Diseño de procesos de aprendizaje en arte, cultura y patrimonio.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Entre otros.</a:t>
            </a:r>
            <a:endParaRPr sz="12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3124978" y="2624668"/>
            <a:ext cx="2673380" cy="204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Cursos </a:t>
            </a:r>
            <a:endParaRPr sz="11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Identificación de ideas y formulaciones de planes de negocios.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Elementos dramatúrgicos en la creación: puesta en escena de un proyecto creativo.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Fortalecimiento en competencias básicas docentes por proyectos.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Liderazgo en la actividad deportiva y la recreación.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Construcción de actividades de aprendizaje integrando TIC. 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Entre otros.</a:t>
            </a:r>
            <a:endParaRPr sz="11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6174253" y="2932096"/>
            <a:ext cx="2641318" cy="187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Programas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Expresión Dancística.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Expresión para las artes escénicas.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Construcción y montaje de escenografías.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Elaboración de Audiovisuales.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Coordinación de escuelas de música.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Actividad física.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100"/>
              <a:buFont typeface="Arial"/>
              <a:buChar char="•"/>
            </a:pPr>
            <a:r>
              <a:rPr lang="es-CO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Entre otros.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178133" y="666959"/>
            <a:ext cx="2775658" cy="539926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347679" y="735148"/>
            <a:ext cx="2475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informal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4"/>
          <p:cNvSpPr/>
          <p:nvPr/>
        </p:nvSpPr>
        <p:spPr>
          <a:xfrm>
            <a:off x="3109718" y="666959"/>
            <a:ext cx="2822875" cy="539926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3113266" y="738556"/>
            <a:ext cx="28561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complementaria</a:t>
            </a:r>
            <a:endParaRPr/>
          </a:p>
        </p:txBody>
      </p:sp>
      <p:sp>
        <p:nvSpPr>
          <p:cNvPr id="247" name="Google Shape;247;p34"/>
          <p:cNvSpPr/>
          <p:nvPr/>
        </p:nvSpPr>
        <p:spPr>
          <a:xfrm>
            <a:off x="6063291" y="666959"/>
            <a:ext cx="2926326" cy="539926"/>
          </a:xfrm>
          <a:prstGeom prst="rect">
            <a:avLst/>
          </a:prstGeom>
          <a:solidFill>
            <a:srgbClr val="512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6066839" y="738556"/>
            <a:ext cx="28561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Formación titulada </a:t>
            </a:r>
            <a:endParaRPr/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7164" y="-136784"/>
            <a:ext cx="2478147" cy="785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520</Words>
  <Application>Microsoft Office PowerPoint</Application>
  <PresentationFormat>Presentación en pantalla (16:9)</PresentationFormat>
  <Paragraphs>94</Paragraphs>
  <Slides>11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Portafolio SENA SCRD 2022 https://www.culturarecreacionydeporte.gov.co/sites/default/files/redes_sena-scrd_2022-1.pdf</vt:lpstr>
      <vt:lpstr>Presentación de PowerPoint</vt:lpstr>
      <vt:lpstr>1. Sector cultura, recreación y deporte articulado en sus acciones de formación desde la primera infancia y a lo largo de la vida.   2. Desarrollo de las capacidades ciudadanas desde las experiencias de formación en arte, cultura y deporte para la transformación de realidades.   3. Prácticas pedagógicas fortalecidas en habilidades transversales de los formadores en arte, cultura, patrimonio y deporte encaminadas a mejorar las experiencias de creación ciudadana.   4. Apoyo a artistas en formación, gestores culturales y agentes del deporte para adelantar sus estudios a nivel técnico, tecnológico y de educación superior.   5. Mayor conocimiento del sector y toma de decisiones cualificadas a partir de herramientas de información cualitativa y cuantitativa.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german</dc:creator>
  <cp:lastModifiedBy>USUARIO</cp:lastModifiedBy>
  <cp:revision>1</cp:revision>
  <dcterms:modified xsi:type="dcterms:W3CDTF">2022-05-26T23:52:38Z</dcterms:modified>
</cp:coreProperties>
</file>