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7" r:id="rId2"/>
    <p:sldId id="289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F5180-8AB2-827C-2428-395B21748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D02CB1-EF70-7819-1C28-8E6E6BDF8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8BF8C8-5FD9-8603-6C1D-8102D84D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5C8063-4C59-71C1-502B-BE1C3C85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9EF10-4F55-35FC-39DA-6F04FC65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126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BF231-34FD-B2CC-988E-F83242707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CB9485-708D-04EA-08D8-C8A6C0086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F6C6C-DDBB-A5F0-8963-5B7D473D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B797F-3DCA-3E6A-8B0A-7C132A31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9F607C-9710-D30F-72A3-AA074BAC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402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006A7F-CA19-C3F6-FACA-936DC6327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569948-3A4F-CA43-0AFD-21D407E70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2D015E-DD01-AA58-B63E-A34DDD11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4FFBB-8C2D-DEFD-EED9-36FAD73D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5DDCC-E278-4901-E91F-62502647B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35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322A2-D3AF-EDFF-05B1-AF1C199ED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51035-6F9A-FF31-BFA0-8C5F85796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D97941-F10C-A385-C77D-C2F53C69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0AEB75-41D8-5102-4671-27998F7F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D937F8-61B6-5D00-2949-F6510A2F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015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E40AE-2404-F017-C568-CDCD85AC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D39C90-126D-6343-F4E4-C8A20A4CA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6A4980-58AF-A8A8-ACF1-56DA10B32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711933-B4BB-897B-8518-8AE832DF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CA0048-C301-4D56-9CFA-F19A56D31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71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8C730-42A5-E15F-9B32-4D764B0F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355799-A236-AE46-E9F8-1FF5CAF07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D4CFCA-7DF9-03B0-DE20-489B7E328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8EF8BB-D668-1567-7DB4-62C23E04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975C74-AB31-96C3-F1C1-7C21B83D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6527F9-7A32-BC3F-194C-2C1ABEBF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195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40EA6A-3E97-8957-9B08-880832A4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AFCD9-74CE-0E16-66BD-069C07592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73631F-7B65-99CD-9522-6E5950F56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5A88D4-D570-3F9A-8960-83F11B914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D1D8C5-5B19-5058-AF21-3F3317E05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1FF907-9297-7D82-C9E5-5C1959FA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562BD6-6EF6-E195-5E2E-181EEE98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7FC79ED-89CB-3DD3-1290-EF34760B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4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B0708-AF6E-11CE-AAB4-8DA47D36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48C30D-2CDC-83D5-844B-84C61479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315FF7-4635-54A0-082D-795EA9F41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AE524B-74C1-FEAC-21A3-7B191508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596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E1DE74-654D-5566-4AEF-10DB1440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3A2C5B4-BD96-BA21-4D30-544501867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093E24-C259-F370-98F1-5DB86CBC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115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DEEB9B-D684-030B-C4B8-5EBBCECF7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58203-620D-29ED-5AB4-796A4B40D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48578B-F3B2-629D-0C56-3E2792343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949AAD-7FE9-B073-5D60-FCC54B51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150DF4-6E16-EE24-BDA3-AB98FFCBB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F2BE48-30B4-D0D3-0C8F-C79B6A19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91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9D291-2DDB-D0E3-3D2B-FC9D85E1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A0EA25-F3EE-DD85-9231-B6A3F0B89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F4B17F0-BFD1-3A3F-B732-DB624B0C4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465245-30B8-4CB7-19C1-AF364036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D8EECA-7747-6B36-6AF2-8A2225D2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4F1F8E-ABD9-08A7-02A5-7B083828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411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49DCE74-CE35-8C83-FF1D-04062167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EEDA4A-BBC2-95AD-F9BF-4FDCCB6B5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82D44C-46A2-2037-6431-1E83F22C5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7C37F-40EF-442E-BC96-4E8A87438729}" type="datetimeFigureOut">
              <a:rPr lang="es-CO" smtClean="0"/>
              <a:t>22/08/2022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B158C-5550-2C9F-B373-64F584E34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4930BA-6003-8F46-B1E6-757FD5AD7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EFE47-1882-49E7-982E-0AB1C266A6A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705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 museo para Bogotá - Instituto Distrital de Patrimonio Cultu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09" y="28264"/>
            <a:ext cx="12251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/>
          <p:cNvSpPr/>
          <p:nvPr/>
        </p:nvSpPr>
        <p:spPr>
          <a:xfrm>
            <a:off x="8089083" y="1274445"/>
            <a:ext cx="4107042" cy="3047237"/>
          </a:xfrm>
          <a:prstGeom prst="rect">
            <a:avLst/>
          </a:prstGeom>
          <a:solidFill>
            <a:srgbClr val="C81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417320" y="1609343"/>
            <a:ext cx="9006840" cy="2377440"/>
          </a:xfrm>
          <a:prstGeom prst="rect">
            <a:avLst/>
          </a:prstGeom>
          <a:solidFill>
            <a:srgbClr val="F1B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tx1"/>
                </a:solidFill>
              </a:rPr>
              <a:t>CONVALIDACIÓN DEL MODELO JURÍDICO ANTICORRUPCIÓN DESDE LA PERSPECTIVA DEL DERECHO ADMINISTRATIVO Y PENAL</a:t>
            </a:r>
          </a:p>
          <a:p>
            <a:pPr algn="ctr"/>
            <a:r>
              <a:rPr lang="es-CO" sz="3600" b="1" dirty="0">
                <a:solidFill>
                  <a:schemeClr val="tx1"/>
                </a:solidFill>
              </a:rPr>
              <a:t>AGOSTO 2022</a:t>
            </a: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37AE10AF-817F-0544-B314-C38C4020B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08" y="6233179"/>
            <a:ext cx="1407556" cy="634500"/>
          </a:xfrm>
          <a:prstGeom prst="rect">
            <a:avLst/>
          </a:prstGeom>
        </p:spPr>
      </p:pic>
      <p:sp>
        <p:nvSpPr>
          <p:cNvPr id="5" name="Entrada manual 4"/>
          <p:cNvSpPr/>
          <p:nvPr/>
        </p:nvSpPr>
        <p:spPr>
          <a:xfrm rot="16200000" flipH="1">
            <a:off x="10888289" y="5582552"/>
            <a:ext cx="532015" cy="2075408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39493125-C3A2-4805-A7AB-7C1821605B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160" y="6317883"/>
            <a:ext cx="1798318" cy="60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92389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830067" y="30971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ACTO ADMINISTRATIVO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1164" y="747404"/>
            <a:ext cx="99065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Tipologías de control: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Control preventivo: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herramientas: Código de integridad, Programa de Ética y Mapas de riesgo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Protocolos: </a:t>
            </a:r>
          </a:p>
          <a:p>
            <a:pPr marL="2114550" lvl="4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obsequios y atenciones.</a:t>
            </a:r>
          </a:p>
          <a:p>
            <a:pPr marL="2114550" lvl="4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capacitación y difusión del Modelo Distrital Anticorrupción.</a:t>
            </a:r>
          </a:p>
          <a:p>
            <a:pPr marL="2114550" lvl="4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evaluación de servidores y de compromisos comportamentales de contratistas.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Control detectivo: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herramientas: Código de integridad, Programa de Ética y Mapas de riesgo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Protocolos: </a:t>
            </a:r>
          </a:p>
          <a:p>
            <a:pPr marL="2114550" lvl="4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canal de denuncias de hechos de corrupción.</a:t>
            </a:r>
          </a:p>
          <a:p>
            <a:pPr marL="2114550" lvl="4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evaluación de servidores y de compromisos comportamentales de contratistas.</a:t>
            </a:r>
          </a:p>
          <a:p>
            <a:pPr marL="2114550" lvl="4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diseño de controles al interior de la entidad.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Control correctivo: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herramientas: Código de integridad, Programa de Ética y Mapas de riesgo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Protocolos: </a:t>
            </a:r>
          </a:p>
          <a:p>
            <a:pPr marL="2114550" lvl="4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seguimiento de procesos penales en los que la entidad sea víctima de hechos de corrupción.</a:t>
            </a:r>
          </a:p>
          <a:p>
            <a:pPr marL="2114550" lvl="4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seguimiento de procesos disciplinarios en los que la entidad sea víctima de hechos de corrupción.</a:t>
            </a:r>
          </a:p>
          <a:p>
            <a:pPr marL="2114550" lvl="4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implementación de medidas correctivas</a:t>
            </a:r>
          </a:p>
          <a:p>
            <a:pPr marL="2114550" lvl="4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actualización del programa anticorrupción adoptado en la entidad.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Evaluación de las tipologías: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responsabilidad del grupo de ética.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86C32D6-B906-C495-7BC3-94704F7BBA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6" t="31901" r="16371" b="35745"/>
          <a:stretch/>
        </p:blipFill>
        <p:spPr>
          <a:xfrm>
            <a:off x="9477566" y="517467"/>
            <a:ext cx="856031" cy="7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51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ACTO ADMINISTRATIVO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1922" y="932966"/>
            <a:ext cx="951496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Herramientas anticorrupción: </a:t>
            </a:r>
          </a:p>
          <a:p>
            <a:pPr lvl="2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Código de integridad: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sin perjuicio de lo dispuesto por D. 118 de 2018.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Uno por entidad dónde se reflejen valores internos.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Rol de gestores de integridad (incentivos).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Mapa de riesgos asociados a corrupción: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 partir de la guía de gestión del riesgo de corrupción.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Construcción de riesgos a partir de definición de CORRUPCIÓN. Cfr. CONPES 01/2018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Programas de transparencia y ética pública: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en desarrollo de Ley 2195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Sin perjuicio del PAAC existente.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Debe contar con participación activa de ciudadanía.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Transparencia activa y pasiva. 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Protocolos internos: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Capacitación y difusión del Modelo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 obsequios y atenciones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Evaluación de servidores y de compromisos comportamentales de contratistas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Canal de denuncias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Seguimiento de procesos penales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Seguimiento de procesos disciplinarios</a:t>
            </a:r>
          </a:p>
          <a:p>
            <a:pPr marL="1200150" lvl="2" indent="-285750" algn="just">
              <a:buFont typeface="Wingdings" pitchFamily="2" charset="2"/>
              <a:buChar char="Ø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A355FD8-783E-C7EC-072A-8B9D0EBA27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4" t="64706" r="27967"/>
          <a:stretch/>
        </p:blipFill>
        <p:spPr>
          <a:xfrm>
            <a:off x="9391426" y="521923"/>
            <a:ext cx="645459" cy="7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21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ACTO ADMINISTRATIVO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1922" y="932966"/>
            <a:ext cx="9514963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Actualización: </a:t>
            </a:r>
          </a:p>
          <a:p>
            <a:pPr lvl="2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Periodicidad: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Por lo menos una vez al año. 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Situaciones: 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Por cambio regulatorio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Ante concreción de riesgo de corrupción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Procedimiento: 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Revisar y reevaluar los riesgos de corrupción en cada una de las dependencias de la entidad.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Tener en cuenta los resultados de las investigaciones penales y disciplinarias.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Medir el compromiso de los funcionarios, servidores y contratistas.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Eliminar procedimientos y controles obsoletos.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Documentar las actualizaciones y cambios.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Socializar los cambios que se hagan al modelo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Responsable: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Grupo de ética o de integridad. 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A7A6F63-78C1-E4AD-6C9F-972284E76F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r="31801" b="47245"/>
          <a:stretch/>
        </p:blipFill>
        <p:spPr>
          <a:xfrm>
            <a:off x="9187032" y="517468"/>
            <a:ext cx="874962" cy="80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365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ACTO ADMINISTRATIVO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1922" y="932966"/>
            <a:ext cx="9514963" cy="185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q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Anexos: </a:t>
            </a:r>
          </a:p>
          <a:p>
            <a:pPr lvl="2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Modelo Jurídico Anticorrupción.</a:t>
            </a:r>
          </a:p>
          <a:p>
            <a:pPr lvl="2" algn="just">
              <a:lnSpc>
                <a:spcPct val="150000"/>
              </a:lnSpc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Anexo Excel Modelo Jurídico Anticorrupción.</a:t>
            </a: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0A7A60-EFD1-91CD-9EB7-719603E0B0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1" r="79375" b="26799"/>
          <a:stretch/>
        </p:blipFill>
        <p:spPr>
          <a:xfrm>
            <a:off x="9144556" y="517468"/>
            <a:ext cx="735940" cy="77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83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MODELO JURÍDICO ANTICORRUPCIÓN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93525" y="2009341"/>
            <a:ext cx="98504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Aspectos generales del Modelo Jurídico Anticorrupción	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Del marco de corrupción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 la estructura específica del Modelo Jurídico Anticorrupción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Anexos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9DB6073-F3C9-75BC-9D83-DEE8325C5D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2" r="19554" b="68585"/>
          <a:stretch/>
        </p:blipFill>
        <p:spPr>
          <a:xfrm>
            <a:off x="8370257" y="2459221"/>
            <a:ext cx="1142269" cy="143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844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MODELO JURÍDICO ANTICORRUPCIÓN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05370" y="932966"/>
            <a:ext cx="98504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I. ASPECTOS GENERALES DEL MODELO JURÍDICO ANTICORRUPCIÓN</a:t>
            </a:r>
          </a:p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Introducción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 la convalidación del modelo jurídico anticorrupción.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Objetivo del modelo como un sistema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Alcance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Destinatarios del modelo jurídico anticorrupción.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Elementos del modelo de convalidación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 la implementación del modelo.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Ruta de implementación	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Fase de preparación</a:t>
            </a:r>
          </a:p>
          <a:p>
            <a:pPr marL="2114550" lvl="4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Intervinientes en la fase de preparación:	</a:t>
            </a:r>
          </a:p>
          <a:p>
            <a:pPr marL="2114550" lvl="4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Fase de ejecución:	</a:t>
            </a:r>
          </a:p>
          <a:p>
            <a:pPr marL="2114550" lvl="4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Fase de seguimiento: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Contenido mínimo del modelo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Estructura General del Distrito Capital	</a:t>
            </a:r>
          </a:p>
          <a:p>
            <a:pPr marL="2114550" lvl="4" indent="-285750" algn="just">
              <a:buFont typeface="Wingdings" pitchFamily="2" charset="2"/>
              <a:buChar char="Ø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D705B7-D2E4-0A9D-DFC3-A46C72EB5B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7" b="63900"/>
          <a:stretch/>
        </p:blipFill>
        <p:spPr>
          <a:xfrm>
            <a:off x="8162679" y="2461239"/>
            <a:ext cx="1349847" cy="12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314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21118" y="1130857"/>
            <a:ext cx="79658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II. DEL MARCO DE CORRUPCIÓN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Marco conceptual – corrupción.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Definición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Clases de corrupción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Tipos de investigación por hechos asociados a corrupción (ver anexo modelo anticorrupción)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Tipos de responsabilidad.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Autoridades y/o herramientas ante las que se pueden denunciar hechos de corrupción.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Responsabilidades de los servidores públicos y de los contratistas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 los contratistas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 la acción disciplinaria de los servidores públicos - ex servidores públicos y particulares.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 la acción penal de los servidores públicos - exservidores públicos y particulares.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Alternativas para la prevención de prácticas lesivas en contra de la ética pública, la función pública y la responsabilidad social pública	</a:t>
            </a:r>
          </a:p>
          <a:p>
            <a:pPr marL="2114550" lvl="4" indent="-285750" algn="just">
              <a:buFont typeface="Wingdings" pitchFamily="2" charset="2"/>
              <a:buChar char="Ø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D705B7-D2E4-0A9D-DFC3-A46C72EB5B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7" b="63900"/>
          <a:stretch/>
        </p:blipFill>
        <p:spPr>
          <a:xfrm>
            <a:off x="9261613" y="2461239"/>
            <a:ext cx="1349847" cy="128310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800FB6-1089-9FAE-2D96-5EBF78DF0E93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MODELO JURÍDICO ANTICORRUPCIÓN</a:t>
            </a:r>
          </a:p>
        </p:txBody>
      </p:sp>
    </p:spTree>
    <p:extLst>
      <p:ext uri="{BB962C8B-B14F-4D97-AF65-F5344CB8AC3E}">
        <p14:creationId xmlns:p14="http://schemas.microsoft.com/office/powerpoint/2010/main" val="3868745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MODELO JURÍDICO ANTICORRUPCIÓN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12380" y="979876"/>
            <a:ext cx="79658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III. DE LA ESTRUCTURA ESPECIFICA DEL MODELO ANTICORRUPCIÓN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Estructura del modelo jurídico anticorrupción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Estructura y círculos de protección institucionales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Grupo de Ética o Integridad.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Circulo estratégico y círculos de protección del modelo jurídico anticorrupción. 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Circulo estratégico de protección	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Primer círculo de protección (Autocontrol)	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Segundo circulo de protección (Autoevaluación)	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Tercer circulo de protección (Evaluación Independiente).</a:t>
            </a:r>
          </a:p>
          <a:p>
            <a:pPr marL="1657350" lvl="3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Cuarto circulo de protección (Entidades Externas).	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Tipologías de control.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Control detectivo en el modelo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Control correctivo en el modelo.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Herramientas del modelo anticorrupción.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Código de ética Integridad (Código de Integridad del Servicio Público Distrital). 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Programa de ética y transparencia pública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Plan de ética (Plan anticorrupción y de atención al ciudadano –PAAC)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Mapa de riegos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D705B7-D2E4-0A9D-DFC3-A46C72EB5B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7" b="63900"/>
          <a:stretch/>
        </p:blipFill>
        <p:spPr>
          <a:xfrm>
            <a:off x="9261613" y="2461239"/>
            <a:ext cx="1349847" cy="12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78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MODELO JURÍDICO ANTICORRUPCIÓN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08551" y="995839"/>
            <a:ext cx="796586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III. DE LA ESTRUCTURA ESPECIFICA DEL MODELO ANTICORRUPCIÓN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Protocolos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Capacitación y difusión del modelo anticorrupción que adopte la entidad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 los obsequios y atenciones permitidos de conformidad con el modelo anticorrupción que adopte la entidad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Evaluación de los compromisos funcionales, de comportamiento y obligaciones contractuales de los servidores públicos y contratistas.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Supervisión del modelo jurídico anticorrupción que adopte la entidad.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Funcionamiento del canal de denuncias del sistema anticorrupción que adopte la entidad.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Protocolo para el seguimiento de los procesos penales relacionados con hechos de corrupción.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Protocolo para el desarrollo y seguimiento de los procesos disciplinarios relacionados con actos de corrupción (De acuerdo a ley 1952 de 2019 y 2094 de 2021)	</a:t>
            </a:r>
          </a:p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Protocolo de actualización del modelo anticorrupción.</a:t>
            </a: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D705B7-D2E4-0A9D-DFC3-A46C72EB5B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37" b="63900"/>
          <a:stretch/>
        </p:blipFill>
        <p:spPr>
          <a:xfrm>
            <a:off x="9261613" y="2461239"/>
            <a:ext cx="1349847" cy="12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506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3D259596-149D-710C-FDC4-A64A62A5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308" y="1528361"/>
            <a:ext cx="9884550" cy="4714494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19308" y="1071142"/>
            <a:ext cx="796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III. DE LA ESTRUCTURA ESPECIFICA DEL MODELO ANTICORRUPCIÓN</a:t>
            </a:r>
          </a:p>
          <a:p>
            <a:pPr algn="just"/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F9AB3B0F-CE48-4DAC-39D3-42E72058970D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MODELO JURÍDICO ANTICORRUPCIÓN</a:t>
            </a:r>
          </a:p>
        </p:txBody>
      </p:sp>
    </p:spTree>
    <p:extLst>
      <p:ext uri="{BB962C8B-B14F-4D97-AF65-F5344CB8AC3E}">
        <p14:creationId xmlns:p14="http://schemas.microsoft.com/office/powerpoint/2010/main" val="14852425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867792" y="555046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INTRODUCCIÓN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54417" y="1454727"/>
            <a:ext cx="89581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Marco de desarrollo contractual y metodología de trabajo </a:t>
            </a:r>
          </a:p>
          <a:p>
            <a:pPr lvl="1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Marco de desarrollo contractual y metodología de trabajo.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Herramienta para que las diferentes entidades del distrito cuenten con una guía de cara a la  implementación de un sistema de prevención de riesgos de corrupción, sus formas de capacitación, difusión, cultura del cambio, buenas prácticas anticorrupción: identificación  normativa (desde el individuo hacia un colectivo), posibles riesgos de corrupción constitutivos de actos o hechos delictivos en los que podrían incurrir los servidores y contratistas del Distrito 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Objetivo de la CONVALIDACIÓN DEL MODELO ANTICORRUPCIÓN PARA EL DISTRITO: 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mecanismos de prevención del riesgo anticorrupción -desde la perspectiva penal y disciplinaria- mediante la identificación y evaluación de los riesgos </a:t>
            </a: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29E4F8-B89E-3F43-9B4D-7560D3D317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8" r="31110" b="45793"/>
          <a:stretch/>
        </p:blipFill>
        <p:spPr>
          <a:xfrm>
            <a:off x="8724873" y="416563"/>
            <a:ext cx="787653" cy="69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350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7232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ANEXO MODELO JURÍDICO ANTICORRUPCIÓN (EXCEL)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3159" y="1503697"/>
            <a:ext cx="7350014" cy="421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CONTENIDO 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Tratados</a:t>
            </a:r>
            <a:r>
              <a:rPr lang="es-ES" sz="2000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internacionales.</a:t>
            </a:r>
            <a:endParaRPr lang="es-CO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Constitución</a:t>
            </a:r>
            <a:r>
              <a:rPr lang="es-ES" sz="2000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Política.</a:t>
            </a:r>
            <a:endParaRPr lang="es-CO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spcBef>
                <a:spcPts val="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Estructura</a:t>
            </a:r>
            <a:r>
              <a:rPr lang="es-ES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del</a:t>
            </a:r>
            <a:r>
              <a:rPr lang="es-ES" sz="20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modelo</a:t>
            </a:r>
            <a:endParaRPr lang="es-CO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Normativa</a:t>
            </a:r>
            <a:r>
              <a:rPr lang="es-ES" sz="2000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nacional.</a:t>
            </a:r>
            <a:endParaRPr lang="es-CO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Normativa</a:t>
            </a:r>
            <a:r>
              <a:rPr lang="es-ES" sz="20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distrital.</a:t>
            </a:r>
            <a:endParaRPr lang="es-CO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Nueva</a:t>
            </a:r>
            <a:r>
              <a:rPr lang="es-ES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ley</a:t>
            </a:r>
            <a:r>
              <a:rPr lang="es-ES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es-ES" sz="2000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transparencia</a:t>
            </a:r>
            <a:endParaRPr lang="es-CO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spcBef>
                <a:spcPts val="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Comparación</a:t>
            </a:r>
            <a:r>
              <a:rPr lang="es-ES" sz="2000" spc="-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leyes disciplinarias</a:t>
            </a:r>
            <a:endParaRPr lang="es-CO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marR="950595" lvl="0" indent="-342900"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Conductas</a:t>
            </a:r>
            <a:r>
              <a:rPr lang="es-ES" sz="2000" spc="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asociadas</a:t>
            </a:r>
            <a:r>
              <a:rPr lang="es-ES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</a:t>
            </a:r>
            <a:r>
              <a:rPr lang="es-ES" sz="2000" spc="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hechos</a:t>
            </a:r>
            <a:r>
              <a:rPr lang="es-ES" sz="2000" spc="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es-ES" sz="2000" spc="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corrupción</a:t>
            </a:r>
            <a:r>
              <a:rPr lang="es-ES" sz="2000" spc="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desde</a:t>
            </a:r>
            <a:r>
              <a:rPr lang="es-ES" sz="2000" spc="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la</a:t>
            </a:r>
            <a:r>
              <a:rPr lang="es-ES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perspectiva</a:t>
            </a:r>
            <a:r>
              <a:rPr lang="es-ES" sz="2000" spc="2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disciplinaria</a:t>
            </a:r>
            <a:r>
              <a:rPr lang="es-ES" sz="2000" spc="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y</a:t>
            </a:r>
            <a:r>
              <a:rPr lang="es-ES" sz="2000" spc="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penal,</a:t>
            </a:r>
            <a:r>
              <a:rPr lang="es-ES" sz="2000" spc="-23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bajo el</a:t>
            </a:r>
            <a:r>
              <a:rPr lang="es-ES" sz="2000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contexto de definición</a:t>
            </a:r>
            <a:r>
              <a:rPr lang="es-ES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de</a:t>
            </a:r>
            <a:r>
              <a:rPr lang="es-ES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corrupción</a:t>
            </a:r>
            <a:r>
              <a:rPr lang="es-ES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según</a:t>
            </a:r>
            <a:r>
              <a:rPr lang="es-ES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CONPES</a:t>
            </a:r>
            <a:r>
              <a:rPr lang="es-ES" sz="2000" spc="-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DISTRITAL</a:t>
            </a:r>
            <a:r>
              <a:rPr lang="es-ES" sz="20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01 de</a:t>
            </a:r>
            <a:r>
              <a:rPr lang="es-ES" sz="2000" spc="-2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2018.</a:t>
            </a:r>
            <a:endParaRPr lang="es-CO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342900" lvl="0" indent="-342900">
              <a:lnSpc>
                <a:spcPts val="1335"/>
              </a:lnSpc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Tipos</a:t>
            </a:r>
            <a:r>
              <a:rPr lang="es-ES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penales</a:t>
            </a:r>
            <a:r>
              <a:rPr lang="es-ES" sz="2000" spc="-15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y</a:t>
            </a:r>
            <a:r>
              <a:rPr lang="es-ES" sz="2000" spc="-1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 </a:t>
            </a:r>
            <a:r>
              <a:rPr lang="es-ES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corrupción.</a:t>
            </a:r>
            <a:endParaRPr lang="es-CO" sz="2000" dirty="0">
              <a:effectLst/>
              <a:latin typeface="Calibri" panose="020F0502020204030204" pitchFamily="34" charset="0"/>
              <a:ea typeface="Wingdings" panose="05000000000000000000" pitchFamily="2" charset="2"/>
              <a:cs typeface="Wingdings" panose="05000000000000000000" pitchFamily="2" charset="2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06870A-B992-4249-E813-B85C99C652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2000" r="37175" b="32400"/>
          <a:stretch/>
        </p:blipFill>
        <p:spPr>
          <a:xfrm>
            <a:off x="7802835" y="2533926"/>
            <a:ext cx="1709691" cy="17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958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7232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ANEXO MODELO JURÍDICO ANTICORRUPCIÓN (EXCEL)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17320" y="1460666"/>
            <a:ext cx="73500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CONTENIDO 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Fallos disciplinarios a nivel nacional.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Fallos disciplinarios a nivel distrital.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Terminología del modelo.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Antecedentes disciplinarios 2021.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Antecedentes disciplinarios 2021-1.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Antecedentes disciplinarios 2021 -2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Antecedentes disciplinarios 2021 -3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Fallos disciplinarios 2019-2021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Enlaces 2022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Encuesta 2022 -1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Encuesta 2022-2Sentencias y fallos relevantes relacionados con corrupción. Publicaciones nacionales e internacionales relacionados con corrupción.</a:t>
            </a:r>
          </a:p>
          <a:p>
            <a:pPr marL="342900" lvl="0" indent="-342900">
              <a:spcBef>
                <a:spcPts val="395"/>
              </a:spcBef>
              <a:buSzPts val="1100"/>
              <a:buFont typeface="Wingdings" panose="05000000000000000000" pitchFamily="2" charset="2"/>
              <a:buChar char=""/>
              <a:tabLst>
                <a:tab pos="1360170" algn="l"/>
              </a:tabLst>
            </a:pPr>
            <a:r>
              <a:rPr lang="es-CO" sz="2000" dirty="0">
                <a:effectLst/>
                <a:latin typeface="Calibri" panose="020F0502020204030204" pitchFamily="34" charset="0"/>
                <a:ea typeface="Wingdings" panose="05000000000000000000" pitchFamily="2" charset="2"/>
                <a:cs typeface="Wingdings" panose="05000000000000000000" pitchFamily="2" charset="2"/>
              </a:rPr>
              <a:t>Links relevantes relacionados con corrupción.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06870A-B992-4249-E813-B85C99C652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0" t="32000" r="37175" b="32400"/>
          <a:stretch/>
        </p:blipFill>
        <p:spPr>
          <a:xfrm>
            <a:off x="8213173" y="2533926"/>
            <a:ext cx="1709691" cy="17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966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7E9D3B2-76C5-A10F-3CD9-789728B18433}"/>
              </a:ext>
            </a:extLst>
          </p:cNvPr>
          <p:cNvSpPr/>
          <p:nvPr/>
        </p:nvSpPr>
        <p:spPr>
          <a:xfrm>
            <a:off x="3864426" y="1560206"/>
            <a:ext cx="4349931" cy="992579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s-ES" sz="6000" b="1" dirty="0">
                <a:ln w="0"/>
                <a:solidFill>
                  <a:srgbClr val="C810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14" name="Imagen 13" descr="Texto&#10;&#10;Descripción generada automáticamente">
            <a:extLst>
              <a:ext uri="{FF2B5EF4-FFF2-40B4-BE49-F238E27FC236}">
                <a16:creationId xmlns:a16="http://schemas.microsoft.com/office/drawing/2014/main" id="{27AABE28-FE51-054F-7B7D-AF4914FDB2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5139" y="2352825"/>
            <a:ext cx="5148507" cy="173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39796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INTRODUCCIÓN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1921" y="932966"/>
            <a:ext cx="938106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Herramientas diseñadas</a:t>
            </a:r>
          </a:p>
          <a:p>
            <a:pPr lvl="2" algn="just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Matriz de captura de datos e información para el Modelo Jurídico Anticorrupción en el Distrito Capital – Data Studio 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 diseñó una herramienta en la aplicación Data Studio de Google con el fin de dar a conocer el estado de la gestión de las entidades y organismos respecto del Modelo Jurídico Anticorrupción y a temas relacionados con corrupción.  </a:t>
            </a:r>
          </a:p>
          <a:p>
            <a:pPr marL="1200150" lvl="2" indent="-285750" algn="just">
              <a:buFont typeface="Wingdings" pitchFamily="2" charset="2"/>
              <a:buChar char="Ø"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Acto administrativo: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 proyectó un acto administrativo con el fin de que el Modelo Jurídico Anticorrupción se implemente al interior de cada una de las entidades y organismos del Distrito Capital con el fin de fortalecer la lucha contra la corrupción. </a:t>
            </a:r>
          </a:p>
          <a:p>
            <a:pPr lvl="2" algn="just"/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Exposición de motivos: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 proyectó un documento en el cual se da contexto al acto administrativo, al interior del cual se explica y se justifica las razones y motivos que conllevan la expedición del acto administrativo.</a:t>
            </a:r>
          </a:p>
          <a:p>
            <a:pPr marL="1200150" lvl="2" indent="-285750" algn="just">
              <a:buFont typeface="Wingdings" pitchFamily="2" charset="2"/>
              <a:buChar char="Ø"/>
            </a:pP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Convalidación del Modelo Jurídico Anticorrupción: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 entregó la convalidación del Modelo Jurídico en relación con el presentado en el mes de diciembre del año 2021 con adecuación a la normatividad promulgada o cuya vigencia se diferida para el año 2022. 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Anexo Modelo Jurídico Anticorrupción - Excel: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 diseño un sistema de compliance de utilidad para las entidades y/o organismos del Distrito, donde se consigna la normatividad anticorrupción relevante a nivel internacional, nacional y distrital, donde además se consignan tipologías de corrupción y cifras relevantes. </a:t>
            </a:r>
          </a:p>
          <a:p>
            <a:pPr lvl="2"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5E08E7-CD19-AD4B-ACF1-01D03972D1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6" t="31901" r="16371" b="35745"/>
          <a:stretch/>
        </p:blipFill>
        <p:spPr>
          <a:xfrm>
            <a:off x="9016056" y="517468"/>
            <a:ext cx="886932" cy="78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794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MATRIZ DE DATOS – DATA STUDIO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1922" y="932966"/>
            <a:ext cx="98504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Información de la herramienta: </a:t>
            </a:r>
          </a:p>
          <a:p>
            <a:pPr lvl="2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Estado del arte de las entidades </a:t>
            </a:r>
          </a:p>
          <a:p>
            <a:pPr marL="1200150" lvl="2" indent="-285750" algn="just">
              <a:buFont typeface="Wingdings" pitchFamily="2" charset="2"/>
              <a:buChar char="Ø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Cifras relacionadas con actuaciones (disciplinarias y penales):</a:t>
            </a:r>
          </a:p>
          <a:p>
            <a:pPr marL="1200150" lvl="2" indent="-285750" algn="just">
              <a:buFont typeface="Wingdings" pitchFamily="2" charset="2"/>
              <a:buChar char="Ø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 algn="just"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Inventarios </a:t>
            </a:r>
          </a:p>
          <a:p>
            <a:pPr marL="1657350" lvl="3" indent="-285750" algn="just"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Caducidades y prescripciones</a:t>
            </a:r>
          </a:p>
          <a:p>
            <a:pPr marL="1657350" lvl="3" indent="-285750" algn="just"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Fallos sancionatorios</a:t>
            </a:r>
          </a:p>
          <a:p>
            <a:pPr marL="1657350" lvl="3" indent="-285750" algn="just"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Estructura de la entidad (Servidores V. Contratistas)</a:t>
            </a:r>
          </a:p>
          <a:p>
            <a:pPr marL="1657350" lvl="3" indent="-285750" algn="just"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Percepción de corrupción</a:t>
            </a:r>
          </a:p>
          <a:p>
            <a:pPr marL="1657350" lvl="3" indent="-285750" algn="just">
              <a:buFont typeface="Wingdings" pitchFamily="2" charset="2"/>
              <a:buChar char="Ø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Evaluación de herramientas</a:t>
            </a:r>
          </a:p>
          <a:p>
            <a:pPr marL="2114550" lvl="4" indent="-285750" algn="just"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Código de Integridad </a:t>
            </a:r>
          </a:p>
          <a:p>
            <a:pPr marL="2114550" lvl="4" indent="-285750" algn="just"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PAAC</a:t>
            </a:r>
          </a:p>
          <a:p>
            <a:pPr marL="2114550" lvl="4" indent="-285750" algn="just"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Mapas de riesgo. </a:t>
            </a:r>
          </a:p>
          <a:p>
            <a:pPr marL="2114550" lvl="4" indent="-285750" algn="just"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Transparencia y acceso a la información</a:t>
            </a:r>
          </a:p>
          <a:p>
            <a:pPr marL="2114550" lvl="4" indent="-285750" algn="just">
              <a:buFont typeface="Wingdings" pitchFamily="2" charset="2"/>
              <a:buChar char="Ø"/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Justificación del Modelo Jurídico Anticorrupción</a:t>
            </a: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FD2C7F-2D95-15C5-0D2D-FED3CD2A32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5" t="53400" r="55800"/>
          <a:stretch/>
        </p:blipFill>
        <p:spPr>
          <a:xfrm>
            <a:off x="8905503" y="2768083"/>
            <a:ext cx="1214045" cy="13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130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ACTO ADMINISTRATIVO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1922" y="932966"/>
            <a:ext cx="951496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Estructura general: </a:t>
            </a:r>
          </a:p>
          <a:p>
            <a:pPr lvl="2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Disposiciones generales: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objeto, ámbito de aplicación, definiciones.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Modelo Jurídico Anticorrupción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: definición, elementos mínimos, integración, grupo de ética o integridad, integración y funciones, círculos de protección.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Implementación del Modelo Jurídico Anticorrupción: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ruta de implementación, fase de preparación, fase de ejecución, fase de seguimiento.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Contenidos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mínimos: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del Modelo Jurídico Anticorrupción.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Tipologías de control: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control preventivo, control detectivo, control correctivo.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Herramientas anticorrupción: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código de integridad, mapa de riesgos asociados a corrupción, programas de transparencia y ética pública, protocolos internos.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Actualización: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ruta de actualización. 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Anexos: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documento del Modelo Jurídico Anticorrupción y cuadro normativo.</a:t>
            </a:r>
          </a:p>
          <a:p>
            <a:pPr marL="1200150" lvl="2" indent="-285750" algn="just">
              <a:buFont typeface="Wingdings" pitchFamily="2" charset="2"/>
              <a:buChar char="Ø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A355FD8-783E-C7EC-072A-8B9D0EBA27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4" t="64706" r="27967"/>
          <a:stretch/>
        </p:blipFill>
        <p:spPr>
          <a:xfrm>
            <a:off x="9391426" y="521923"/>
            <a:ext cx="645459" cy="7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261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ACTO ADMINISTRATIVO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1922" y="932966"/>
            <a:ext cx="951496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Disposiciones generales: </a:t>
            </a:r>
          </a:p>
          <a:p>
            <a:pPr lvl="2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Objeto: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adoptar el modelo jurídico anticorrupción desde la perspectiva del derecho administrativo y penal para todo el Distrito Capital.</a:t>
            </a:r>
          </a:p>
          <a:p>
            <a:pPr lvl="2" algn="just">
              <a:lnSpc>
                <a:spcPct val="150000"/>
              </a:lnSpc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Ámbito de aplicación: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dirigido a todas las entidades y organismos del Distrito Capital contempladas en el Acuerdo 257 de 2006</a:t>
            </a:r>
          </a:p>
          <a:p>
            <a:pPr lvl="2" algn="just">
              <a:lnSpc>
                <a:spcPct val="150000"/>
              </a:lnSpc>
            </a:pP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Definiciones: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Corrupción (CONPES 01 de 2018)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Gestión de riesgos.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Mapa de riesgos.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  <a:p>
            <a:pPr marL="1200150" lvl="2" indent="-285750" algn="just">
              <a:buFont typeface="Wingdings" pitchFamily="2" charset="2"/>
              <a:buChar char="Ø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7B1D273-B82F-8368-544D-2DBC14B1A7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6" r="4858" b="46651"/>
          <a:stretch/>
        </p:blipFill>
        <p:spPr>
          <a:xfrm>
            <a:off x="9108134" y="452603"/>
            <a:ext cx="928751" cy="9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88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ACTO ADMINISTRATIVO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1922" y="932966"/>
            <a:ext cx="8990604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Modelo Jurídico Anticorrupción: </a:t>
            </a:r>
          </a:p>
          <a:p>
            <a:pPr lvl="2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Definición: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general para todos los modelos.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Modelo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Anexo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Elementos mínimos: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bajo la modalidad de Acto Administrativo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Grupo interno de trabajo (de ética o integridad)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Círculos de protección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Herramientas (Código de integridad, Programas de ética y transparencia pública, Mapas, Protocolos)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Grupo de ética o integridad: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Integrantes, funciones y responsabilidades.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Círculos de protección: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Circulo estratégico, primer, segundo, tercer y cuarto.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Integrantes, funciones y responsabilidades.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50000"/>
              </a:lnSpc>
            </a:pP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 typeface="Wingdings" pitchFamily="2" charset="2"/>
              <a:buChar char="Ø"/>
            </a:pP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A355FD8-783E-C7EC-072A-8B9D0EBA27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4" t="64706" r="27967"/>
          <a:stretch/>
        </p:blipFill>
        <p:spPr>
          <a:xfrm>
            <a:off x="9391426" y="521923"/>
            <a:ext cx="645459" cy="7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032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ACTO ADMINISTRATIVO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1922" y="932966"/>
            <a:ext cx="9514963" cy="480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Implementación del Modelo Jurídico Anticorrupción: </a:t>
            </a:r>
          </a:p>
          <a:p>
            <a:pPr lvl="2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Ruta de implementación: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Responsable: grupo de ética.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Término: Inicialmente 31 de diciembre de 2022. Sujeto a evaluación.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Evaluador: control interno de gestión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Fase de preparación: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Responsable: alta dirección.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Actividades definidas.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Rol de Secretaría Jurídica. 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Fase de ejecución: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Responsabilidades según se asignen por la entidad. </a:t>
            </a: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Fase de seguimiento: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Responsables: grupo de ética y enlace designado cuarto circulo de protección. </a:t>
            </a:r>
          </a:p>
          <a:p>
            <a:pPr marL="1657350" lvl="3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Actualización del modelo. </a:t>
            </a: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4F5AB5-5E97-EF23-7557-33029A5D96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" t="6748" r="69114" b="46910"/>
          <a:stretch/>
        </p:blipFill>
        <p:spPr>
          <a:xfrm>
            <a:off x="9512526" y="504661"/>
            <a:ext cx="772285" cy="80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869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51742F99-D85C-4B5F-97E8-9B9CD2774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26" y="5566891"/>
            <a:ext cx="1098934" cy="36528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08577FF-F5D4-45BB-B2D1-C11954BEF0E7}"/>
              </a:ext>
            </a:extLst>
          </p:cNvPr>
          <p:cNvSpPr txBox="1"/>
          <p:nvPr/>
        </p:nvSpPr>
        <p:spPr>
          <a:xfrm>
            <a:off x="905370" y="517468"/>
            <a:ext cx="6222667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O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 ACTO ADMINISTRATIVO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957" y="6242855"/>
            <a:ext cx="1548043" cy="51456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21922" y="932966"/>
            <a:ext cx="9514963" cy="4663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itchFamily="2" charset="2"/>
              <a:buChar char="q"/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Contenidos mínimos: </a:t>
            </a:r>
          </a:p>
          <a:p>
            <a:pPr lvl="2" algn="just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Identificación de la entidad y del modelo: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en documento que conocerá Secretaría Jurídica y Secretaría General – articulación con Observatorio Jurídico Distrital.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Índice del modelo.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esquema bien definido.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 acuerdo a las necesidades y la estructura de la entidad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Políticas del modelo anticorrupción: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mínimas más las ya incorporadas.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: certificación antisoborno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Responsables: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definición a cargo de la entidad.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Procedimientos: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internos para el correcto funcionamiento del modelo.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Incorporación: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 los anexos y sistema normativo de la entidad.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Glosario: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palabras claves de cara al modelo que adopte la entidad.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Socialización: 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definición de plazos, responsables y evaluaciones de cara al modelo.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F07E701C-74A7-CD47-993B-CABD010584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" y="5985756"/>
            <a:ext cx="1407556" cy="6345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4C116B7-3792-69F7-259D-E46A43214F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4" t="452" r="35106" b="66749"/>
          <a:stretch/>
        </p:blipFill>
        <p:spPr>
          <a:xfrm>
            <a:off x="9242587" y="513898"/>
            <a:ext cx="794298" cy="6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71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2058</Words>
  <Application>Microsoft Office PowerPoint</Application>
  <PresentationFormat>Panorámica</PresentationFormat>
  <Paragraphs>267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Ruiz Lopez</dc:creator>
  <cp:lastModifiedBy>MARTHA REYES CASTILLO Reyes Castillo</cp:lastModifiedBy>
  <cp:revision>5</cp:revision>
  <dcterms:created xsi:type="dcterms:W3CDTF">2022-08-11T00:53:32Z</dcterms:created>
  <dcterms:modified xsi:type="dcterms:W3CDTF">2022-08-22T21:40:50Z</dcterms:modified>
</cp:coreProperties>
</file>