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135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D377AB8B-F0BB-4C7D-9662-7F0ACB20A59E}" type="datetimeFigureOut">
              <a:rPr lang="es-CO" smtClean="0"/>
              <a:t>9/04/2020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2699420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77AB8B-F0BB-4C7D-9662-7F0ACB20A59E}" type="datetimeFigureOut">
              <a:rPr lang="es-CO" smtClean="0"/>
              <a:t>9/04/2020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259258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77AB8B-F0BB-4C7D-9662-7F0ACB20A59E}" type="datetimeFigureOut">
              <a:rPr lang="es-CO" smtClean="0"/>
              <a:t>9/04/2020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3928571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D377AB8B-F0BB-4C7D-9662-7F0ACB20A59E}" type="datetimeFigureOut">
              <a:rPr lang="es-CO" smtClean="0"/>
              <a:t>9/04/2020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1215636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D377AB8B-F0BB-4C7D-9662-7F0ACB20A59E}" type="datetimeFigureOut">
              <a:rPr lang="es-CO" smtClean="0"/>
              <a:t>9/04/2020</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3138463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D377AB8B-F0BB-4C7D-9662-7F0ACB20A59E}" type="datetimeFigureOut">
              <a:rPr lang="es-CO" smtClean="0"/>
              <a:t>9/04/2020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3124872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D377AB8B-F0BB-4C7D-9662-7F0ACB20A59E}" type="datetimeFigureOut">
              <a:rPr lang="es-CO" smtClean="0"/>
              <a:t>9/04/2020</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3596993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D377AB8B-F0BB-4C7D-9662-7F0ACB20A59E}" type="datetimeFigureOut">
              <a:rPr lang="es-CO" smtClean="0"/>
              <a:t>9/04/2020</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3221796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77AB8B-F0BB-4C7D-9662-7F0ACB20A59E}" type="datetimeFigureOut">
              <a:rPr lang="es-CO" smtClean="0"/>
              <a:t>9/04/2020</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2748960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377AB8B-F0BB-4C7D-9662-7F0ACB20A59E}" type="datetimeFigureOut">
              <a:rPr lang="es-CO" smtClean="0"/>
              <a:t>9/04/2020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1005143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D377AB8B-F0BB-4C7D-9662-7F0ACB20A59E}" type="datetimeFigureOut">
              <a:rPr lang="es-CO" smtClean="0"/>
              <a:t>9/04/2020</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64946205-F14C-44A3-88ED-47C35A82356E}" type="slidenum">
              <a:rPr lang="es-CO" smtClean="0"/>
              <a:t>‹Nº›</a:t>
            </a:fld>
            <a:endParaRPr lang="es-CO"/>
          </a:p>
        </p:txBody>
      </p:sp>
    </p:spTree>
    <p:extLst>
      <p:ext uri="{BB962C8B-B14F-4D97-AF65-F5344CB8AC3E}">
        <p14:creationId xmlns:p14="http://schemas.microsoft.com/office/powerpoint/2010/main" val="1335069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77AB8B-F0BB-4C7D-9662-7F0ACB20A59E}" type="datetimeFigureOut">
              <a:rPr lang="es-CO" smtClean="0"/>
              <a:t>9/04/2020</a:t>
            </a:fld>
            <a:endParaRPr lang="es-CO"/>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46205-F14C-44A3-88ED-47C35A82356E}" type="slidenum">
              <a:rPr lang="es-CO" smtClean="0"/>
              <a:t>‹Nº›</a:t>
            </a:fld>
            <a:endParaRPr lang="es-CO"/>
          </a:p>
        </p:txBody>
      </p:sp>
    </p:spTree>
    <p:extLst>
      <p:ext uri="{BB962C8B-B14F-4D97-AF65-F5344CB8AC3E}">
        <p14:creationId xmlns:p14="http://schemas.microsoft.com/office/powerpoint/2010/main" val="25518592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2A55C1A5-43E5-43B7-9CC0-36056BA80A67}"/>
              </a:ext>
            </a:extLst>
          </p:cNvPr>
          <p:cNvSpPr txBox="1"/>
          <p:nvPr/>
        </p:nvSpPr>
        <p:spPr>
          <a:xfrm>
            <a:off x="759203" y="813732"/>
            <a:ext cx="7571065" cy="6740307"/>
          </a:xfrm>
          <a:prstGeom prst="rect">
            <a:avLst/>
          </a:prstGeom>
          <a:noFill/>
        </p:spPr>
        <p:txBody>
          <a:bodyPr wrap="square" rtlCol="0">
            <a:spAutoFit/>
          </a:bodyPr>
          <a:lstStyle/>
          <a:p>
            <a:pPr algn="ctr"/>
            <a:r>
              <a:rPr lang="es-CO" b="1" dirty="0"/>
              <a:t>DECRETO DISTRITAL 438 DE 2019</a:t>
            </a:r>
          </a:p>
          <a:p>
            <a:pPr algn="ctr"/>
            <a:endParaRPr lang="es-CO" b="1" dirty="0"/>
          </a:p>
          <a:p>
            <a:pPr algn="ctr"/>
            <a:r>
              <a:rPr lang="es-CO" i="1" dirty="0"/>
              <a:t>“Por el cual se regula el procedimiento para las relaciones político - normativas con el Concejo de Bogotá, D. C. y se dictan otras disposiciones”</a:t>
            </a:r>
          </a:p>
          <a:p>
            <a:pPr algn="ctr"/>
            <a:endParaRPr lang="es-CO" b="1" dirty="0"/>
          </a:p>
          <a:p>
            <a:pPr marL="285750" indent="-285750" algn="just">
              <a:buFontTx/>
              <a:buChar char="-"/>
            </a:pPr>
            <a:r>
              <a:rPr lang="es-CO" dirty="0"/>
              <a:t>Artículo 16. Establece el procedimiento para el trámite de proyectos de acuerdo de iniciativa de los concejales, órganos de control y ciudadanía.</a:t>
            </a:r>
          </a:p>
          <a:p>
            <a:pPr marL="285750" indent="-285750" algn="just">
              <a:buFontTx/>
              <a:buChar char="-"/>
            </a:pPr>
            <a:endParaRPr lang="es-CO" dirty="0"/>
          </a:p>
          <a:p>
            <a:pPr marL="285750" indent="-285750" algn="just">
              <a:buFontTx/>
              <a:buChar char="-"/>
            </a:pPr>
            <a:r>
              <a:rPr lang="es-CO" dirty="0"/>
              <a:t>Artículo 17. Análisis de los proyectos de acuerdo:</a:t>
            </a:r>
          </a:p>
          <a:p>
            <a:pPr marL="285750" indent="-285750" algn="just">
              <a:buFontTx/>
              <a:buChar char="-"/>
            </a:pPr>
            <a:endParaRPr lang="es-CO" dirty="0"/>
          </a:p>
          <a:p>
            <a:pPr lvl="1" algn="just"/>
            <a:r>
              <a:rPr lang="es-CO" dirty="0"/>
              <a:t>Los sectores, y en particular el designado como coordinador, son responsables de emitir los pronunciamientos a los proyectos de acuerdo. Para tal efecto, dentro de los ocho (8) días hábiles siguientes e improrrogables a la radicación de la solicitud, deberán realizar el análisis jurídico, presupuestal y técnico correspondiente a su entidad y definirán con claridad la viabilidad o inviabilidad total o parcial del mismo.</a:t>
            </a:r>
          </a:p>
          <a:p>
            <a:pPr algn="ctr"/>
            <a:endParaRPr lang="es-CO" b="1" dirty="0"/>
          </a:p>
          <a:p>
            <a:pPr algn="ctr"/>
            <a:endParaRPr lang="es-CO" b="1" dirty="0"/>
          </a:p>
          <a:p>
            <a:pPr algn="ctr"/>
            <a:endParaRPr lang="es-CO" b="1" dirty="0"/>
          </a:p>
          <a:p>
            <a:pPr algn="ctr"/>
            <a:endParaRPr lang="es-CO" b="1" dirty="0"/>
          </a:p>
          <a:p>
            <a:pPr algn="just"/>
            <a:endParaRPr lang="es-CO" b="1" dirty="0"/>
          </a:p>
          <a:p>
            <a:pPr algn="ctr"/>
            <a:endParaRPr lang="es-CO" b="1" dirty="0"/>
          </a:p>
          <a:p>
            <a:pPr algn="ctr"/>
            <a:endParaRPr lang="es-CO" b="1" dirty="0"/>
          </a:p>
          <a:p>
            <a:pPr algn="ctr"/>
            <a:endParaRPr lang="es-CO" b="1" dirty="0"/>
          </a:p>
        </p:txBody>
      </p:sp>
    </p:spTree>
    <p:extLst>
      <p:ext uri="{BB962C8B-B14F-4D97-AF65-F5344CB8AC3E}">
        <p14:creationId xmlns:p14="http://schemas.microsoft.com/office/powerpoint/2010/main" val="2542664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C015CA3-E9EE-46DD-84AB-387123BE289C}"/>
              </a:ext>
            </a:extLst>
          </p:cNvPr>
          <p:cNvSpPr txBox="1"/>
          <p:nvPr/>
        </p:nvSpPr>
        <p:spPr>
          <a:xfrm>
            <a:off x="746621" y="843094"/>
            <a:ext cx="7751428" cy="6070893"/>
          </a:xfrm>
          <a:prstGeom prst="rect">
            <a:avLst/>
          </a:prstGeom>
          <a:noFill/>
        </p:spPr>
        <p:txBody>
          <a:bodyPr wrap="square" rtlCol="0">
            <a:spAutoFit/>
          </a:bodyPr>
          <a:lstStyle/>
          <a:p>
            <a:pPr algn="just"/>
            <a:r>
              <a:rPr lang="es-CO" sz="1100" b="1" dirty="0"/>
              <a:t>ANÁLISIS JURÍDICO:</a:t>
            </a:r>
          </a:p>
          <a:p>
            <a:pPr algn="just"/>
            <a:endParaRPr lang="es-CO" sz="1100" b="1" dirty="0"/>
          </a:p>
          <a:p>
            <a:pPr algn="just"/>
            <a:r>
              <a:rPr lang="es-CO" sz="1100" dirty="0"/>
              <a:t>Deberá ser efectuado, de forma exclusiva, por cada una de las oficinas jurídicas o las dependencias que hagan sus veces en las entidades y organismos designados como responsables de emitir los pronunciamientos, analizando, entre otros, los siguientes aspectos: </a:t>
            </a:r>
          </a:p>
          <a:p>
            <a:pPr marL="285750" indent="-285750" algn="just">
              <a:buAutoNum type="romanLcParenR"/>
            </a:pPr>
            <a:r>
              <a:rPr lang="es-CO" sz="1100" dirty="0"/>
              <a:t>La competencia expresa del Concejo Distrital para presentar y aprobar la iniciativa indicando, de forma puntual, las competencias constitucionales y/o legales que facultan a la Corporación para tramitar y aprobar el proyecto de acuerdo;</a:t>
            </a:r>
          </a:p>
          <a:p>
            <a:pPr marL="285750" indent="-285750" algn="just">
              <a:buAutoNum type="romanLcParenR"/>
            </a:pPr>
            <a:r>
              <a:rPr lang="es-CO" sz="1100" dirty="0"/>
              <a:t>Que la materia a regular con el proyecto de acuerdo sea concordante con el marco legal y reglamentario, sin que sus disposiciones desborden el marco de competencias y funciones del Concejo de Bogotá, D.C.; </a:t>
            </a:r>
          </a:p>
          <a:p>
            <a:pPr marL="285750" indent="-285750" algn="just">
              <a:buAutoNum type="romanLcParenR"/>
            </a:pPr>
            <a:r>
              <a:rPr lang="es-CO" sz="1100" dirty="0"/>
              <a:t>Que el articulado guarde unidad de materia; </a:t>
            </a:r>
          </a:p>
          <a:p>
            <a:pPr marL="285750" indent="-285750" algn="just">
              <a:buAutoNum type="romanLcParenR"/>
            </a:pPr>
            <a:r>
              <a:rPr lang="es-CO" sz="1100" dirty="0"/>
              <a:t>Que el epígrafe guarde concordancia con el articulado del proyecto; </a:t>
            </a:r>
          </a:p>
          <a:p>
            <a:pPr marL="285750" indent="-285750" algn="just">
              <a:buAutoNum type="romanLcParenR"/>
            </a:pPr>
            <a:r>
              <a:rPr lang="es-CO" sz="1100" dirty="0"/>
              <a:t>Que la materia tratada en el proyecto de acuerdo se enmarque dentro de las atribuciones invocadas para su expedición; </a:t>
            </a:r>
          </a:p>
          <a:p>
            <a:pPr marL="285750" indent="-285750" algn="just">
              <a:buAutoNum type="romanLcParenR"/>
            </a:pPr>
            <a:r>
              <a:rPr lang="es-CO" sz="1100" dirty="0"/>
              <a:t>Que no se invadan las competencias de otras autoridades, especialmente las constitucionales y legales del Alcalde Mayor.</a:t>
            </a:r>
          </a:p>
          <a:p>
            <a:pPr algn="just"/>
            <a:r>
              <a:rPr lang="es-CO" sz="1100" dirty="0"/>
              <a:t> </a:t>
            </a:r>
          </a:p>
          <a:p>
            <a:pPr algn="just"/>
            <a:r>
              <a:rPr lang="es-CO" sz="1100" b="1" dirty="0"/>
              <a:t>ANÁLISIS TÉCNICO:</a:t>
            </a:r>
          </a:p>
          <a:p>
            <a:pPr algn="just"/>
            <a:endParaRPr lang="es-CO" sz="1100" b="1" dirty="0"/>
          </a:p>
          <a:p>
            <a:pPr algn="just"/>
            <a:r>
              <a:rPr lang="es-CO" sz="1100" dirty="0"/>
              <a:t>Cada entidad u organismo responsable de la emisión de los pronunciamientos deberá analizar si cuenta con los medios, insumos y mecanismos necesarios para la implementación y ejecución de las disposiciones propuestas en el proyecto de acuerdo.</a:t>
            </a:r>
          </a:p>
          <a:p>
            <a:pPr algn="just"/>
            <a:r>
              <a:rPr lang="es-CO" sz="1100" dirty="0"/>
              <a:t> </a:t>
            </a:r>
          </a:p>
          <a:p>
            <a:pPr algn="just"/>
            <a:r>
              <a:rPr lang="es-CO" sz="1100" b="1" dirty="0"/>
              <a:t>ANÁLISIS PRESUPUESTAL</a:t>
            </a:r>
          </a:p>
          <a:p>
            <a:pPr algn="just"/>
            <a:r>
              <a:rPr lang="es-CO" sz="1100" dirty="0"/>
              <a:t> </a:t>
            </a:r>
          </a:p>
          <a:p>
            <a:pPr algn="just"/>
            <a:r>
              <a:rPr lang="es-CO" sz="1100" dirty="0"/>
              <a:t>Cada sector, teniendo en cuenta los contenidos del articulado del proyecto de acuerdo y la exposición de motivos, así como las responsabilidades que se asignan para cada entidad y organismo distrital, deberá analizar y manifestar si dentro de la vigencia fiscal respectiva cuenta en su presupuesto con los recursos necesarios para la ejecución de la iniciativa, definiendo con claridad si la exposición de motivos cumple con lo establecido en el artículo 7 de la Ley 819 de 2003 y el literal d) del artículo 67 del Reglamento Interno del Concejo de Bogotá D.C., o las disposiciones que lo modifiquen, adicionen, complementen o sustituyan.</a:t>
            </a:r>
          </a:p>
          <a:p>
            <a:pPr algn="just"/>
            <a:r>
              <a:rPr lang="es-CO" sz="1100" dirty="0"/>
              <a:t> </a:t>
            </a:r>
          </a:p>
          <a:p>
            <a:pPr algn="just"/>
            <a:r>
              <a:rPr lang="es-CO" sz="1100" dirty="0"/>
              <a:t>En el evento de que la entidad responsable de ejecutar y/o implementar el proyecto de acuerdo identifique la necesidad de recursos adicionales a los apropiados en su presupuesto, para la ejecución del mismo, deberá expresarlo claramente en el pronunciamiento respectivo. En todo caso, la entidad no podrá condicionar la viabilidad de la propuesta a la asignación de recursos adicionales y en el caso que no se cuente con los mismos, la entidad responsable de su implementación deberá emitir concepto negativo.</a:t>
            </a:r>
          </a:p>
          <a:p>
            <a:pPr algn="just"/>
            <a:r>
              <a:rPr lang="es-CO" sz="1150" dirty="0"/>
              <a:t> </a:t>
            </a:r>
          </a:p>
          <a:p>
            <a:r>
              <a:rPr lang="es-CO" dirty="0"/>
              <a:t> </a:t>
            </a:r>
          </a:p>
          <a:p>
            <a:endParaRPr lang="es-CO" dirty="0"/>
          </a:p>
        </p:txBody>
      </p:sp>
    </p:spTree>
    <p:extLst>
      <p:ext uri="{BB962C8B-B14F-4D97-AF65-F5344CB8AC3E}">
        <p14:creationId xmlns:p14="http://schemas.microsoft.com/office/powerpoint/2010/main" val="33500320"/>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TotalTime>
  <Words>577</Words>
  <Application>Microsoft Office PowerPoint</Application>
  <PresentationFormat>Presentación en pantalla (4:3)</PresentationFormat>
  <Paragraphs>36</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Alvaro Castillo</dc:creator>
  <cp:lastModifiedBy>MARTHA REYES CASTILLO Reyes Castillo</cp:lastModifiedBy>
  <cp:revision>7</cp:revision>
  <dcterms:created xsi:type="dcterms:W3CDTF">2020-01-14T13:39:55Z</dcterms:created>
  <dcterms:modified xsi:type="dcterms:W3CDTF">2020-04-09T21:02:59Z</dcterms:modified>
</cp:coreProperties>
</file>