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charts/chart10.xml" ContentType="application/vnd.openxmlformats-officedocument.drawingml.chart+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charts/chart14.xml" ContentType="application/vnd.openxmlformats-officedocument.drawingml.chart+xml"/>
  <Override PartName="/ppt/charts/chart15.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6.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7.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1.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2.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3.xml" ContentType="application/vnd.openxmlformats-officedocument.drawingml.chart+xml"/>
  <Override PartName="/ppt/charts/chart24.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5.xml" ContentType="application/vnd.openxmlformats-officedocument.drawingml.chart+xml"/>
  <Override PartName="/ppt/charts/chart2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2.xml" ContentType="application/vnd.openxmlformats-officedocument.drawingml.chart+xml"/>
  <Override PartName="/ppt/charts/chart33.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7.xml" ContentType="application/vnd.openxmlformats-officedocument.drawingml.chart+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5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5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5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5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 id="2147483694" r:id="rId7"/>
    <p:sldMasterId id="2147483706" r:id="rId8"/>
    <p:sldMasterId id="2147483718" r:id="rId9"/>
  </p:sldMasterIdLst>
  <p:notesMasterIdLst>
    <p:notesMasterId r:id="rId123"/>
  </p:notesMasterIdLst>
  <p:sldIdLst>
    <p:sldId id="257" r:id="rId10"/>
    <p:sldId id="428" r:id="rId11"/>
    <p:sldId id="438" r:id="rId12"/>
    <p:sldId id="342" r:id="rId13"/>
    <p:sldId id="485" r:id="rId14"/>
    <p:sldId id="555" r:id="rId15"/>
    <p:sldId id="556" r:id="rId16"/>
    <p:sldId id="489" r:id="rId17"/>
    <p:sldId id="488" r:id="rId18"/>
    <p:sldId id="557" r:id="rId19"/>
    <p:sldId id="558" r:id="rId20"/>
    <p:sldId id="490" r:id="rId21"/>
    <p:sldId id="491" r:id="rId22"/>
    <p:sldId id="559" r:id="rId23"/>
    <p:sldId id="560" r:id="rId24"/>
    <p:sldId id="561" r:id="rId25"/>
    <p:sldId id="519" r:id="rId26"/>
    <p:sldId id="520" r:id="rId27"/>
    <p:sldId id="492" r:id="rId28"/>
    <p:sldId id="562" r:id="rId29"/>
    <p:sldId id="563" r:id="rId30"/>
    <p:sldId id="564" r:id="rId31"/>
    <p:sldId id="521" r:id="rId32"/>
    <p:sldId id="493" r:id="rId33"/>
    <p:sldId id="522" r:id="rId34"/>
    <p:sldId id="494" r:id="rId35"/>
    <p:sldId id="565" r:id="rId36"/>
    <p:sldId id="566" r:id="rId37"/>
    <p:sldId id="567" r:id="rId38"/>
    <p:sldId id="523" r:id="rId39"/>
    <p:sldId id="524" r:id="rId40"/>
    <p:sldId id="495" r:id="rId41"/>
    <p:sldId id="574" r:id="rId42"/>
    <p:sldId id="525" r:id="rId43"/>
    <p:sldId id="526" r:id="rId44"/>
    <p:sldId id="496" r:id="rId45"/>
    <p:sldId id="575" r:id="rId46"/>
    <p:sldId id="527" r:id="rId47"/>
    <p:sldId id="528" r:id="rId48"/>
    <p:sldId id="497" r:id="rId49"/>
    <p:sldId id="554" r:id="rId50"/>
    <p:sldId id="498" r:id="rId51"/>
    <p:sldId id="576" r:id="rId52"/>
    <p:sldId id="577" r:id="rId53"/>
    <p:sldId id="530" r:id="rId54"/>
    <p:sldId id="531" r:id="rId55"/>
    <p:sldId id="499" r:id="rId56"/>
    <p:sldId id="578" r:id="rId57"/>
    <p:sldId id="532" r:id="rId58"/>
    <p:sldId id="500" r:id="rId59"/>
    <p:sldId id="533" r:id="rId60"/>
    <p:sldId id="501" r:id="rId61"/>
    <p:sldId id="579" r:id="rId62"/>
    <p:sldId id="534" r:id="rId63"/>
    <p:sldId id="535" r:id="rId64"/>
    <p:sldId id="503" r:id="rId65"/>
    <p:sldId id="580" r:id="rId66"/>
    <p:sldId id="536" r:id="rId67"/>
    <p:sldId id="504" r:id="rId68"/>
    <p:sldId id="537" r:id="rId69"/>
    <p:sldId id="505" r:id="rId70"/>
    <p:sldId id="538" r:id="rId71"/>
    <p:sldId id="506" r:id="rId72"/>
    <p:sldId id="551" r:id="rId73"/>
    <p:sldId id="507" r:id="rId74"/>
    <p:sldId id="550" r:id="rId75"/>
    <p:sldId id="584" r:id="rId76"/>
    <p:sldId id="570" r:id="rId77"/>
    <p:sldId id="571" r:id="rId78"/>
    <p:sldId id="568" r:id="rId79"/>
    <p:sldId id="569" r:id="rId80"/>
    <p:sldId id="572" r:id="rId81"/>
    <p:sldId id="573" r:id="rId82"/>
    <p:sldId id="581" r:id="rId83"/>
    <p:sldId id="582" r:id="rId84"/>
    <p:sldId id="583" r:id="rId85"/>
    <p:sldId id="585" r:id="rId86"/>
    <p:sldId id="586" r:id="rId87"/>
    <p:sldId id="587" r:id="rId88"/>
    <p:sldId id="588" r:id="rId89"/>
    <p:sldId id="589" r:id="rId90"/>
    <p:sldId id="590" r:id="rId91"/>
    <p:sldId id="591" r:id="rId92"/>
    <p:sldId id="592" r:id="rId93"/>
    <p:sldId id="593" r:id="rId94"/>
    <p:sldId id="594" r:id="rId95"/>
    <p:sldId id="595" r:id="rId96"/>
    <p:sldId id="596" r:id="rId97"/>
    <p:sldId id="597" r:id="rId98"/>
    <p:sldId id="511" r:id="rId99"/>
    <p:sldId id="508" r:id="rId100"/>
    <p:sldId id="549" r:id="rId101"/>
    <p:sldId id="509" r:id="rId102"/>
    <p:sldId id="546" r:id="rId103"/>
    <p:sldId id="547" r:id="rId104"/>
    <p:sldId id="548" r:id="rId105"/>
    <p:sldId id="512" r:id="rId106"/>
    <p:sldId id="544" r:id="rId107"/>
    <p:sldId id="545" r:id="rId108"/>
    <p:sldId id="513" r:id="rId109"/>
    <p:sldId id="543" r:id="rId110"/>
    <p:sldId id="514" r:id="rId111"/>
    <p:sldId id="542" r:id="rId112"/>
    <p:sldId id="515" r:id="rId113"/>
    <p:sldId id="541" r:id="rId114"/>
    <p:sldId id="516" r:id="rId115"/>
    <p:sldId id="552" r:id="rId116"/>
    <p:sldId id="553" r:id="rId117"/>
    <p:sldId id="517" r:id="rId118"/>
    <p:sldId id="540" r:id="rId119"/>
    <p:sldId id="518" r:id="rId120"/>
    <p:sldId id="539" r:id="rId121"/>
    <p:sldId id="462" r:id="rId122"/>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20" userDrawn="1">
          <p15:clr>
            <a:srgbClr val="A4A3A4"/>
          </p15:clr>
        </p15:guide>
        <p15:guide id="2" pos="1232" userDrawn="1">
          <p15:clr>
            <a:srgbClr val="A4A3A4"/>
          </p15:clr>
        </p15:guide>
        <p15:guide id="3" pos="5000" userDrawn="1">
          <p15:clr>
            <a:srgbClr val="A4A3A4"/>
          </p15:clr>
        </p15:guide>
        <p15:guide id="4" orient="horz" pos="1110">
          <p15:clr>
            <a:srgbClr val="A4A3A4"/>
          </p15:clr>
        </p15:guide>
        <p15:guide id="5" pos="1982">
          <p15:clr>
            <a:srgbClr val="A4A3A4"/>
          </p15:clr>
        </p15:guide>
        <p15:guide id="6" pos="3832">
          <p15:clr>
            <a:srgbClr val="A4A3A4"/>
          </p15:clr>
        </p15:guide>
        <p15:guide id="7" pos="5828">
          <p15:clr>
            <a:srgbClr val="A4A3A4"/>
          </p15:clr>
        </p15:guide>
        <p15:guide id="8" orient="horz" pos="1868">
          <p15:clr>
            <a:srgbClr val="A4A3A4"/>
          </p15:clr>
        </p15:guide>
        <p15:guide id="9" pos="4952">
          <p15:clr>
            <a:srgbClr val="A4A3A4"/>
          </p15:clr>
        </p15:guide>
        <p15:guide id="10" pos="2361">
          <p15:clr>
            <a:srgbClr val="A4A3A4"/>
          </p15:clr>
        </p15:guide>
        <p15:guide id="11" pos="3768">
          <p15:clr>
            <a:srgbClr val="A4A3A4"/>
          </p15:clr>
        </p15:guide>
        <p15:guide id="12" pos="585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é Edwin Bernal Bello" initials="JEBB"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DA0F2B"/>
    <a:srgbClr val="F5B02B"/>
    <a:srgbClr val="9B5107"/>
    <a:srgbClr val="FFECC5"/>
    <a:srgbClr val="FFC000"/>
    <a:srgbClr val="9A0000"/>
    <a:srgbClr val="820000"/>
    <a:srgbClr val="FFE181"/>
    <a:srgbClr val="4BAC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52" autoAdjust="0"/>
    <p:restoredTop sz="94660"/>
  </p:normalViewPr>
  <p:slideViewPr>
    <p:cSldViewPr snapToGrid="0">
      <p:cViewPr varScale="1">
        <p:scale>
          <a:sx n="72" d="100"/>
          <a:sy n="72" d="100"/>
        </p:scale>
        <p:origin x="654" y="66"/>
      </p:cViewPr>
      <p:guideLst>
        <p:guide orient="horz" pos="1820"/>
        <p:guide pos="1232"/>
        <p:guide pos="5000"/>
        <p:guide orient="horz" pos="1110"/>
        <p:guide pos="1982"/>
        <p:guide pos="3832"/>
        <p:guide pos="5828"/>
        <p:guide orient="horz" pos="1868"/>
        <p:guide pos="4952"/>
        <p:guide pos="2361"/>
        <p:guide pos="3768"/>
        <p:guide pos="5852"/>
      </p:guideLst>
    </p:cSldViewPr>
  </p:slid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117" Type="http://schemas.openxmlformats.org/officeDocument/2006/relationships/slide" Target="slides/slide108.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12" Type="http://schemas.openxmlformats.org/officeDocument/2006/relationships/slide" Target="slides/slide103.xml"/><Relationship Id="rId16" Type="http://schemas.openxmlformats.org/officeDocument/2006/relationships/slide" Target="slides/slide7.xml"/><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slide" Target="slides/slide93.xml"/><Relationship Id="rId123" Type="http://schemas.openxmlformats.org/officeDocument/2006/relationships/notesMaster" Target="notesMasters/notesMaster1.xml"/><Relationship Id="rId128" Type="http://schemas.openxmlformats.org/officeDocument/2006/relationships/tableStyles" Target="tableStyles.xml"/><Relationship Id="rId5" Type="http://schemas.openxmlformats.org/officeDocument/2006/relationships/slideMaster" Target="slideMasters/slideMaster2.xml"/><Relationship Id="rId90" Type="http://schemas.openxmlformats.org/officeDocument/2006/relationships/slide" Target="slides/slide81.xml"/><Relationship Id="rId95" Type="http://schemas.openxmlformats.org/officeDocument/2006/relationships/slide" Target="slides/slide86.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13" Type="http://schemas.openxmlformats.org/officeDocument/2006/relationships/slide" Target="slides/slide104.xml"/><Relationship Id="rId118" Type="http://schemas.openxmlformats.org/officeDocument/2006/relationships/slide" Target="slides/slide109.xml"/><Relationship Id="rId126"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93" Type="http://schemas.openxmlformats.org/officeDocument/2006/relationships/slide" Target="slides/slide84.xml"/><Relationship Id="rId98" Type="http://schemas.openxmlformats.org/officeDocument/2006/relationships/slide" Target="slides/slide89.xml"/><Relationship Id="rId121" Type="http://schemas.openxmlformats.org/officeDocument/2006/relationships/slide" Target="slides/slide11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103" Type="http://schemas.openxmlformats.org/officeDocument/2006/relationships/slide" Target="slides/slide94.xml"/><Relationship Id="rId108" Type="http://schemas.openxmlformats.org/officeDocument/2006/relationships/slide" Target="slides/slide99.xml"/><Relationship Id="rId116" Type="http://schemas.openxmlformats.org/officeDocument/2006/relationships/slide" Target="slides/slide107.xml"/><Relationship Id="rId124" Type="http://schemas.openxmlformats.org/officeDocument/2006/relationships/commentAuthors" Target="commentAuthor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slide" Target="slides/slide87.xml"/><Relationship Id="rId111" Type="http://schemas.openxmlformats.org/officeDocument/2006/relationships/slide" Target="slides/slide102.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6" Type="http://schemas.openxmlformats.org/officeDocument/2006/relationships/slide" Target="slides/slide97.xml"/><Relationship Id="rId114" Type="http://schemas.openxmlformats.org/officeDocument/2006/relationships/slide" Target="slides/slide105.xml"/><Relationship Id="rId119" Type="http://schemas.openxmlformats.org/officeDocument/2006/relationships/slide" Target="slides/slide110.xml"/><Relationship Id="rId127" Type="http://schemas.openxmlformats.org/officeDocument/2006/relationships/theme" Target="theme/theme1.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122" Type="http://schemas.openxmlformats.org/officeDocument/2006/relationships/slide" Target="slides/slide113.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120" Type="http://schemas.openxmlformats.org/officeDocument/2006/relationships/slide" Target="slides/slide111.xml"/><Relationship Id="rId125"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customXml" Target="../customXml/item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slide" Target="slides/slide101.xml"/><Relationship Id="rId115" Type="http://schemas.openxmlformats.org/officeDocument/2006/relationships/slide" Target="slides/slide106.xml"/><Relationship Id="rId61" Type="http://schemas.openxmlformats.org/officeDocument/2006/relationships/slide" Target="slides/slide52.xml"/><Relationship Id="rId82" Type="http://schemas.openxmlformats.org/officeDocument/2006/relationships/slide" Target="slides/slide7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6.png"/><Relationship Id="rId4" Type="http://schemas.openxmlformats.org/officeDocument/2006/relationships/package" Target="../embeddings/Microsoft_Excel_Worksheet3.xlsx"/></Relationships>
</file>

<file path=ppt/charts/_rels/chart11.xml.rels><?xml version="1.0" encoding="UTF-8" standalone="yes"?>
<Relationships xmlns="http://schemas.openxmlformats.org/package/2006/relationships"><Relationship Id="rId3" Type="http://schemas.openxmlformats.org/officeDocument/2006/relationships/oleObject" Target="file:///C:\Users\user\Downloads\cruces%20ajustado%20vif%20graficas..xlsx" TargetMode="External"/><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user\Downloads\cruces%20ajustado%20vif%20graficas..xlsx" TargetMode="External"/><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user\Downloads\cruces%20ajustado%20vif%20graficas..xlsx" TargetMode="External"/><Relationship Id="rId2" Type="http://schemas.microsoft.com/office/2011/relationships/chartColorStyle" Target="colors9.xml"/><Relationship Id="rId1" Type="http://schemas.microsoft.com/office/2011/relationships/chartStyle" Target="style9.xml"/></Relationships>
</file>

<file path=ppt/charts/_rels/char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11.png"/><Relationship Id="rId4" Type="http://schemas.openxmlformats.org/officeDocument/2006/relationships/package" Target="../embeddings/Microsoft_Excel_Worksheet4.xlsx"/></Relationships>
</file>

<file path=ppt/charts/_rels/chart15.xml.rels><?xml version="1.0" encoding="UTF-8" standalone="yes"?>
<Relationships xmlns="http://schemas.openxmlformats.org/package/2006/relationships"><Relationship Id="rId3" Type="http://schemas.openxmlformats.org/officeDocument/2006/relationships/oleObject" Target="file:///C:\Users\user\Downloads\cruces%20ajustado%20vif%20graficas..xlsx" TargetMode="External"/><Relationship Id="rId2" Type="http://schemas.microsoft.com/office/2011/relationships/chartColorStyle" Target="colors10.xml"/><Relationship Id="rId1" Type="http://schemas.microsoft.com/office/2011/relationships/chartStyle" Target="style10.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user\Downloads\cruces%20ajustado%20vif%20graficas..xlsx" TargetMode="External"/><Relationship Id="rId2" Type="http://schemas.microsoft.com/office/2011/relationships/chartColorStyle" Target="colors11.xml"/><Relationship Id="rId1" Type="http://schemas.microsoft.com/office/2011/relationships/chartStyle" Target="style11.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user\Downloads\cruces%20ajustado%20vif%20graficas..xlsx" TargetMode="External"/><Relationship Id="rId2" Type="http://schemas.microsoft.com/office/2011/relationships/chartColorStyle" Target="colors12.xml"/><Relationship Id="rId1" Type="http://schemas.microsoft.com/office/2011/relationships/chartStyle" Target="style12.xml"/></Relationships>
</file>

<file path=ppt/charts/_rels/char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package" Target="../embeddings/Microsoft_Excel_Worksheet5.xlsx"/></Relationships>
</file>

<file path=ppt/charts/_rels/char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11.png"/><Relationship Id="rId4" Type="http://schemas.openxmlformats.org/officeDocument/2006/relationships/package" Target="../embeddings/Microsoft_Excel_Worksheet6.xlsx"/></Relationships>
</file>

<file path=ppt/charts/_rels/char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oleObject" Target="file:///C:\Users\user\Downloads\cruces%20ajustado%20vif%20graficas..xlsx" TargetMode="External"/><Relationship Id="rId2" Type="http://schemas.microsoft.com/office/2011/relationships/chartColorStyle" Target="colors13.xml"/><Relationship Id="rId1" Type="http://schemas.microsoft.com/office/2011/relationships/chartStyle" Target="style13.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user\Downloads\cruces%20ajustado%20vif%20graficas..xlsx" TargetMode="External"/><Relationship Id="rId2" Type="http://schemas.microsoft.com/office/2011/relationships/chartColorStyle" Target="colors14.xml"/><Relationship Id="rId1" Type="http://schemas.microsoft.com/office/2011/relationships/chartStyle" Target="style14.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user\Downloads\cruces%20ajustado%20vif%20graficas..xlsx" TargetMode="External"/><Relationship Id="rId2" Type="http://schemas.microsoft.com/office/2011/relationships/chartColorStyle" Target="colors15.xml"/><Relationship Id="rId1" Type="http://schemas.microsoft.com/office/2011/relationships/chartStyle" Target="style15.xml"/></Relationships>
</file>

<file path=ppt/charts/_rels/char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6.png"/><Relationship Id="rId4" Type="http://schemas.openxmlformats.org/officeDocument/2006/relationships/package" Target="../embeddings/Microsoft_Excel_Worksheet7.xlsx"/></Relationships>
</file>

<file path=ppt/charts/_rels/chart24.xml.rels><?xml version="1.0" encoding="UTF-8" standalone="yes"?>
<Relationships xmlns="http://schemas.openxmlformats.org/package/2006/relationships"><Relationship Id="rId3" Type="http://schemas.openxmlformats.org/officeDocument/2006/relationships/oleObject" Target="file:///C:\Users\user\Downloads\cruces%20ajustado%20vif%20graficas..xlsx" TargetMode="External"/><Relationship Id="rId2" Type="http://schemas.microsoft.com/office/2011/relationships/chartColorStyle" Target="colors16.xml"/><Relationship Id="rId1" Type="http://schemas.microsoft.com/office/2011/relationships/chartStyle" Target="style16.xml"/></Relationships>
</file>

<file path=ppt/charts/_rels/char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11.png"/><Relationship Id="rId4" Type="http://schemas.openxmlformats.org/officeDocument/2006/relationships/package" Target="../embeddings/Microsoft_Excel_Worksheet8.xlsx"/></Relationships>
</file>

<file path=ppt/charts/_rels/chart26.xml.rels><?xml version="1.0" encoding="UTF-8" standalone="yes"?>
<Relationships xmlns="http://schemas.openxmlformats.org/package/2006/relationships"><Relationship Id="rId3" Type="http://schemas.openxmlformats.org/officeDocument/2006/relationships/oleObject" Target="file:///C:\Users\user\Downloads\cruces%20ajustado%20vif%20graficas..xlsx" TargetMode="External"/><Relationship Id="rId2" Type="http://schemas.microsoft.com/office/2011/relationships/chartColorStyle" Target="colors17.xml"/><Relationship Id="rId1" Type="http://schemas.microsoft.com/office/2011/relationships/chartStyle" Target="style17.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openxmlformats.org/officeDocument/2006/relationships/image" Target="../media/image12.png"/><Relationship Id="rId1" Type="http://schemas.openxmlformats.org/officeDocument/2006/relationships/image" Target="../media/image6.png"/></Relationships>
</file>

<file path=ppt/charts/_rels/char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11.png"/><Relationship Id="rId4" Type="http://schemas.openxmlformats.org/officeDocument/2006/relationships/package" Target="../embeddings/Microsoft_Excel_Worksheet11.xlsx"/></Relationships>
</file>

<file path=ppt/charts/_rels/chart3.xml.rels><?xml version="1.0" encoding="UTF-8" standalone="yes"?>
<Relationships xmlns="http://schemas.openxmlformats.org/package/2006/relationships"><Relationship Id="rId3" Type="http://schemas.openxmlformats.org/officeDocument/2006/relationships/oleObject" Target="file:///C:\Users\user\Downloads\cruces%20ajustado%20vif%20graficas..xlsx" TargetMode="External"/><Relationship Id="rId2" Type="http://schemas.microsoft.com/office/2011/relationships/chartColorStyle" Target="colors1.xml"/><Relationship Id="rId1" Type="http://schemas.microsoft.com/office/2011/relationships/chartStyle" Target="style1.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user\Downloads\cruces%20ajustado%20vif%20graficas..xlsx" TargetMode="External"/><Relationship Id="rId2" Type="http://schemas.microsoft.com/office/2011/relationships/chartColorStyle" Target="colors18.xml"/><Relationship Id="rId1" Type="http://schemas.microsoft.com/office/2011/relationships/chartStyle" Target="style18.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user\Downloads\cruces%20ajustado%20vif%20graficas..xlsx" TargetMode="External"/><Relationship Id="rId2" Type="http://schemas.microsoft.com/office/2011/relationships/chartColorStyle" Target="colors19.xml"/><Relationship Id="rId1" Type="http://schemas.microsoft.com/office/2011/relationships/chartStyle" Target="style19.xml"/></Relationships>
</file>

<file path=ppt/charts/_rels/char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package" Target="../embeddings/Microsoft_Excel_Worksheet12.xlsx"/></Relationships>
</file>

<file path=ppt/charts/_rels/chart33.xml.rels><?xml version="1.0" encoding="UTF-8" standalone="yes"?>
<Relationships xmlns="http://schemas.openxmlformats.org/package/2006/relationships"><Relationship Id="rId3" Type="http://schemas.openxmlformats.org/officeDocument/2006/relationships/oleObject" Target="file:///C:\Users\user\Downloads\cruces%20ajustado%20vif%20graficas..xlsx" TargetMode="External"/><Relationship Id="rId2" Type="http://schemas.microsoft.com/office/2011/relationships/chartColorStyle" Target="colors20.xml"/><Relationship Id="rId1" Type="http://schemas.microsoft.com/office/2011/relationships/chartStyle" Target="style20.xml"/></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6.png"/><Relationship Id="rId4" Type="http://schemas.openxmlformats.org/officeDocument/2006/relationships/package" Target="../embeddings/Microsoft_Excel_Worksheet14.xlsx"/></Relationships>
</file>

<file path=ppt/charts/_rels/chart36.xml.rels><?xml version="1.0" encoding="UTF-8" standalone="yes"?>
<Relationships xmlns="http://schemas.openxmlformats.org/package/2006/relationships"><Relationship Id="rId3" Type="http://schemas.openxmlformats.org/officeDocument/2006/relationships/oleObject" Target="file:///C:\Users\user\Downloads\cruces%20ajustado%20vif%20graficas..xlsx" TargetMode="External"/><Relationship Id="rId2" Type="http://schemas.microsoft.com/office/2011/relationships/chartColorStyle" Target="colors21.xml"/><Relationship Id="rId1" Type="http://schemas.microsoft.com/office/2011/relationships/chartStyle" Target="style21.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openxmlformats.org/officeDocument/2006/relationships/image" Target="../media/image11.png"/><Relationship Id="rId1" Type="http://schemas.openxmlformats.org/officeDocument/2006/relationships/image" Target="../media/image5.png"/></Relationships>
</file>

<file path=ppt/charts/_rels/chart38.xml.rels><?xml version="1.0" encoding="UTF-8" standalone="yes"?>
<Relationships xmlns="http://schemas.openxmlformats.org/package/2006/relationships"><Relationship Id="rId3" Type="http://schemas.openxmlformats.org/officeDocument/2006/relationships/oleObject" Target="file:///C:\Users\user\Downloads\cruces%20ajustado%20vif%20graficas..xlsx" TargetMode="External"/><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oleObject" Target="file:///C:\Users\user\Downloads\cruces%20ajustado%20vif%20graficas..xlsx" TargetMode="External"/><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ser\Downloads\cruces%20ajustado%20vif%20graficas..xlsx" TargetMode="External"/><Relationship Id="rId2" Type="http://schemas.microsoft.com/office/2011/relationships/chartColorStyle" Target="colors2.xml"/><Relationship Id="rId1" Type="http://schemas.microsoft.com/office/2011/relationships/chartStyle" Target="style2.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openxmlformats.org/officeDocument/2006/relationships/image" Target="../media/image11.png"/><Relationship Id="rId1" Type="http://schemas.openxmlformats.org/officeDocument/2006/relationships/image" Target="../media/image5.png"/></Relationships>
</file>

<file path=ppt/charts/_rels/char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package" Target="../embeddings/Microsoft_Excel_Worksheet18.xlsx"/></Relationships>
</file>

<file path=ppt/charts/_rels/char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image" Target="../media/image5.png"/><Relationship Id="rId4" Type="http://schemas.openxmlformats.org/officeDocument/2006/relationships/package" Target="../embeddings/Microsoft_Excel_Worksheet19.xlsx"/></Relationships>
</file>

<file path=ppt/charts/_rels/chart44.xml.rels><?xml version="1.0" encoding="UTF-8" standalone="yes"?>
<Relationships xmlns="http://schemas.openxmlformats.org/package/2006/relationships"><Relationship Id="rId3" Type="http://schemas.openxmlformats.org/officeDocument/2006/relationships/oleObject" Target="file:///C:\Users\user\Downloads\cruces%20paula.xlsx" TargetMode="External"/><Relationship Id="rId2" Type="http://schemas.microsoft.com/office/2011/relationships/chartColorStyle" Target="colors24.xml"/><Relationship Id="rId1" Type="http://schemas.microsoft.com/office/2011/relationships/chartStyle" Target="style24.xml"/></Relationships>
</file>

<file path=ppt/charts/_rels/chart45.xml.rels><?xml version="1.0" encoding="UTF-8" standalone="yes"?>
<Relationships xmlns="http://schemas.openxmlformats.org/package/2006/relationships"><Relationship Id="rId3" Type="http://schemas.openxmlformats.org/officeDocument/2006/relationships/oleObject" Target="file:///C:\Users\user\Downloads\cruces%20paula.xlsx" TargetMode="External"/><Relationship Id="rId2" Type="http://schemas.microsoft.com/office/2011/relationships/chartColorStyle" Target="colors25.xml"/><Relationship Id="rId1" Type="http://schemas.microsoft.com/office/2011/relationships/chartStyle" Target="style25.xml"/></Relationships>
</file>

<file path=ppt/charts/_rels/chart46.xml.rels><?xml version="1.0" encoding="UTF-8" standalone="yes"?>
<Relationships xmlns="http://schemas.openxmlformats.org/package/2006/relationships"><Relationship Id="rId3" Type="http://schemas.openxmlformats.org/officeDocument/2006/relationships/oleObject" Target="file:///C:\Users\user\Downloads\cruces%20paula.xlsx" TargetMode="External"/><Relationship Id="rId2" Type="http://schemas.microsoft.com/office/2011/relationships/chartColorStyle" Target="colors26.xml"/><Relationship Id="rId1" Type="http://schemas.microsoft.com/office/2011/relationships/chartStyle" Target="style26.xml"/></Relationships>
</file>

<file path=ppt/charts/_rels/chart47.xml.rels><?xml version="1.0" encoding="UTF-8" standalone="yes"?>
<Relationships xmlns="http://schemas.openxmlformats.org/package/2006/relationships"><Relationship Id="rId3" Type="http://schemas.openxmlformats.org/officeDocument/2006/relationships/oleObject" Target="file:///C:\Users\user\Downloads\cruces%20paula.xlsx" TargetMode="External"/><Relationship Id="rId2" Type="http://schemas.microsoft.com/office/2011/relationships/chartColorStyle" Target="colors27.xml"/><Relationship Id="rId1" Type="http://schemas.microsoft.com/office/2011/relationships/chartStyle" Target="style27.xml"/></Relationships>
</file>

<file path=ppt/charts/_rels/chart48.xml.rels><?xml version="1.0" encoding="UTF-8" standalone="yes"?>
<Relationships xmlns="http://schemas.openxmlformats.org/package/2006/relationships"><Relationship Id="rId3" Type="http://schemas.openxmlformats.org/officeDocument/2006/relationships/oleObject" Target="file:///C:\Users\user\Downloads\cruces%20paula.xlsx" TargetMode="External"/><Relationship Id="rId2" Type="http://schemas.microsoft.com/office/2011/relationships/chartColorStyle" Target="colors28.xml"/><Relationship Id="rId1" Type="http://schemas.microsoft.com/office/2011/relationships/chartStyle" Target="style28.xml"/></Relationships>
</file>

<file path=ppt/charts/_rels/chart49.xml.rels><?xml version="1.0" encoding="UTF-8" standalone="yes"?>
<Relationships xmlns="http://schemas.openxmlformats.org/package/2006/relationships"><Relationship Id="rId3" Type="http://schemas.openxmlformats.org/officeDocument/2006/relationships/oleObject" Target="file:///C:\Users\user\Downloads\cruces%20paula.xlsx" TargetMode="External"/><Relationship Id="rId2" Type="http://schemas.microsoft.com/office/2011/relationships/chartColorStyle" Target="colors29.xml"/><Relationship Id="rId1" Type="http://schemas.microsoft.com/office/2011/relationships/chartStyle" Target="style29.xml"/></Relationships>
</file>

<file path=ppt/charts/_rels/chart5.xml.rels><?xml version="1.0" encoding="UTF-8" standalone="yes"?>
<Relationships xmlns="http://schemas.openxmlformats.org/package/2006/relationships"><Relationship Id="rId3" Type="http://schemas.openxmlformats.org/officeDocument/2006/relationships/oleObject" Target="file:///C:\Users\user\Downloads\cruces%20ajustado%20vif%20graficas..xlsx" TargetMode="External"/><Relationship Id="rId2" Type="http://schemas.microsoft.com/office/2011/relationships/chartColorStyle" Target="colors3.xml"/><Relationship Id="rId1" Type="http://schemas.microsoft.com/office/2011/relationships/chartStyle" Target="style3.xml"/></Relationships>
</file>

<file path=ppt/charts/_rels/chart50.xml.rels><?xml version="1.0" encoding="UTF-8" standalone="yes"?>
<Relationships xmlns="http://schemas.openxmlformats.org/package/2006/relationships"><Relationship Id="rId3" Type="http://schemas.openxmlformats.org/officeDocument/2006/relationships/oleObject" Target="file:///C:\Users\user\Downloads\cruces%20paula.xlsx" TargetMode="External"/><Relationship Id="rId2" Type="http://schemas.microsoft.com/office/2011/relationships/chartColorStyle" Target="colors30.xml"/><Relationship Id="rId1" Type="http://schemas.microsoft.com/office/2011/relationships/chartStyle" Target="style30.xml"/></Relationships>
</file>

<file path=ppt/charts/_rels/chart51.xml.rels><?xml version="1.0" encoding="UTF-8" standalone="yes"?>
<Relationships xmlns="http://schemas.openxmlformats.org/package/2006/relationships"><Relationship Id="rId3" Type="http://schemas.openxmlformats.org/officeDocument/2006/relationships/oleObject" Target="file:///C:\Users\user\Downloads\cruces%20paula.xlsx" TargetMode="External"/><Relationship Id="rId2" Type="http://schemas.microsoft.com/office/2011/relationships/chartColorStyle" Target="colors31.xml"/><Relationship Id="rId1" Type="http://schemas.microsoft.com/office/2011/relationships/chartStyle" Target="style31.xml"/></Relationships>
</file>

<file path=ppt/charts/_rels/chart52.xml.rels><?xml version="1.0" encoding="UTF-8" standalone="yes"?>
<Relationships xmlns="http://schemas.openxmlformats.org/package/2006/relationships"><Relationship Id="rId3" Type="http://schemas.openxmlformats.org/officeDocument/2006/relationships/oleObject" Target="file:///C:\Users\user\Downloads\cruces%20paula.xlsx" TargetMode="External"/><Relationship Id="rId2" Type="http://schemas.microsoft.com/office/2011/relationships/chartColorStyle" Target="colors32.xml"/><Relationship Id="rId1" Type="http://schemas.microsoft.com/office/2011/relationships/chartStyle" Target="style32.xml"/></Relationships>
</file>

<file path=ppt/charts/_rels/chart53.xml.rels><?xml version="1.0" encoding="UTF-8" standalone="yes"?>
<Relationships xmlns="http://schemas.openxmlformats.org/package/2006/relationships"><Relationship Id="rId3" Type="http://schemas.openxmlformats.org/officeDocument/2006/relationships/oleObject" Target="file:///C:\Users\user\Downloads\cruces%20paula.xlsx" TargetMode="External"/><Relationship Id="rId2" Type="http://schemas.microsoft.com/office/2011/relationships/chartColorStyle" Target="colors33.xml"/><Relationship Id="rId1" Type="http://schemas.microsoft.com/office/2011/relationships/chartStyle" Target="style33.xml"/></Relationships>
</file>

<file path=ppt/charts/_rels/chart54.xml.rels><?xml version="1.0" encoding="UTF-8" standalone="yes"?>
<Relationships xmlns="http://schemas.openxmlformats.org/package/2006/relationships"><Relationship Id="rId3" Type="http://schemas.openxmlformats.org/officeDocument/2006/relationships/oleObject" Target="file:///C:\Users\user\Downloads\cruces%20paula.xlsx" TargetMode="External"/><Relationship Id="rId2" Type="http://schemas.microsoft.com/office/2011/relationships/chartColorStyle" Target="colors34.xml"/><Relationship Id="rId1" Type="http://schemas.microsoft.com/office/2011/relationships/chartStyle" Target="style34.xml"/></Relationships>
</file>

<file path=ppt/charts/_rels/chart55.xml.rels><?xml version="1.0" encoding="UTF-8" standalone="yes"?>
<Relationships xmlns="http://schemas.openxmlformats.org/package/2006/relationships"><Relationship Id="rId3" Type="http://schemas.openxmlformats.org/officeDocument/2006/relationships/oleObject" Target="file:///C:\Users\user\Downloads\cruces%20paula%20V2.xlsx" TargetMode="External"/><Relationship Id="rId2" Type="http://schemas.microsoft.com/office/2011/relationships/chartColorStyle" Target="colors35.xml"/><Relationship Id="rId1" Type="http://schemas.microsoft.com/office/2011/relationships/chartStyle" Target="style35.xml"/></Relationships>
</file>

<file path=ppt/charts/_rels/chart56.xml.rels><?xml version="1.0" encoding="UTF-8" standalone="yes"?>
<Relationships xmlns="http://schemas.openxmlformats.org/package/2006/relationships"><Relationship Id="rId3" Type="http://schemas.openxmlformats.org/officeDocument/2006/relationships/oleObject" Target="file:///C:\Users\user\Downloads\cruces%20paula%20V2.xlsx" TargetMode="External"/><Relationship Id="rId2" Type="http://schemas.microsoft.com/office/2011/relationships/chartColorStyle" Target="colors36.xml"/><Relationship Id="rId1" Type="http://schemas.microsoft.com/office/2011/relationships/chartStyle" Target="style3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openxmlformats.org/officeDocument/2006/relationships/image" Target="../media/image6.png"/><Relationship Id="rId1" Type="http://schemas.openxmlformats.org/officeDocument/2006/relationships/image" Target="../media/image5.png"/></Relationships>
</file>

<file path=ppt/charts/_rels/chart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11.png"/><Relationship Id="rId4" Type="http://schemas.openxmlformats.org/officeDocument/2006/relationships/package" Target="../embeddings/Microsoft_Excel_Worksheet21.xlsx"/></Relationships>
</file>

<file path=ppt/charts/_rels/chart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6.png"/><Relationship Id="rId4" Type="http://schemas.openxmlformats.org/officeDocument/2006/relationships/package" Target="../embeddings/Microsoft_Excel_Worksheet22.xlsx"/></Relationships>
</file>

<file path=ppt/charts/_rels/chart6.xml.rels><?xml version="1.0" encoding="UTF-8" standalone="yes"?>
<Relationships xmlns="http://schemas.openxmlformats.org/package/2006/relationships"><Relationship Id="rId3" Type="http://schemas.openxmlformats.org/officeDocument/2006/relationships/oleObject" Target="file:///C:\Users\user\Downloads\cruces%20ajustado%20vif%20graficas..xlsx" TargetMode="External"/><Relationship Id="rId2" Type="http://schemas.microsoft.com/office/2011/relationships/chartColorStyle" Target="colors4.xml"/><Relationship Id="rId1" Type="http://schemas.microsoft.com/office/2011/relationships/chartStyle" Target="style4.xml"/></Relationships>
</file>

<file path=ppt/charts/_rels/chart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image" Target="../media/image12.png"/><Relationship Id="rId4" Type="http://schemas.openxmlformats.org/officeDocument/2006/relationships/package" Target="../embeddings/Microsoft_Excel_Worksheet23.xlsx"/></Relationships>
</file>

<file path=ppt/charts/_rels/chart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image" Target="../media/image5.png"/><Relationship Id="rId4" Type="http://schemas.openxmlformats.org/officeDocument/2006/relationships/package" Target="../embeddings/Microsoft_Excel_Worksheet24.xlsx"/></Relationships>
</file>

<file path=ppt/charts/_rels/chart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package" Target="../embeddings/Microsoft_Excel_Worksheet25.xlsx"/></Relationships>
</file>

<file path=ppt/charts/_rels/chart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package" Target="../embeddings/Microsoft_Excel_Worksheet26.xlsx"/></Relationships>
</file>

<file path=ppt/charts/_rels/chart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image" Target="../media/image5.png"/><Relationship Id="rId4" Type="http://schemas.openxmlformats.org/officeDocument/2006/relationships/package" Target="../embeddings/Microsoft_Excel_Worksheet27.xlsx"/></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openxmlformats.org/officeDocument/2006/relationships/image" Target="../media/image6.png"/><Relationship Id="rId1" Type="http://schemas.openxmlformats.org/officeDocument/2006/relationships/image" Target="../media/image5.png"/></Relationships>
</file>

<file path=ppt/charts/_rels/chart6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 Id="rId5" Type="http://schemas.openxmlformats.org/officeDocument/2006/relationships/package" Target="../embeddings/Microsoft_Excel_Worksheet29.xlsx"/><Relationship Id="rId4" Type="http://schemas.openxmlformats.org/officeDocument/2006/relationships/image" Target="../media/image25.png"/></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openxmlformats.org/officeDocument/2006/relationships/image" Target="../media/image27.png"/><Relationship Id="rId1" Type="http://schemas.openxmlformats.org/officeDocument/2006/relationships/image" Target="../media/image26.png"/></Relationships>
</file>

<file path=ppt/charts/_rels/chart6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 Id="rId5" Type="http://schemas.openxmlformats.org/officeDocument/2006/relationships/package" Target="../embeddings/Microsoft_Excel_Worksheet32.xlsx"/><Relationship Id="rId4" Type="http://schemas.openxmlformats.org/officeDocument/2006/relationships/image" Target="../media/image25.png"/></Relationships>
</file>

<file path=ppt/charts/_rels/char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package" Target="../embeddings/Microsoft_Excel_Worksheet2.xlsx"/></Relationships>
</file>

<file path=ppt/charts/_rels/chart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package" Target="../embeddings/Microsoft_Excel_Worksheet33.xlsx"/></Relationships>
</file>

<file path=ppt/charts/_rels/chart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image" Target="../media/image5.png"/><Relationship Id="rId4" Type="http://schemas.openxmlformats.org/officeDocument/2006/relationships/package" Target="../embeddings/Microsoft_Excel_Worksheet34.xlsx"/></Relationships>
</file>

<file path=ppt/charts/_rels/chart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package" Target="../embeddings/Microsoft_Excel_Worksheet35.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8.xml.rels><?xml version="1.0" encoding="UTF-8" standalone="yes"?>
<Relationships xmlns="http://schemas.openxmlformats.org/package/2006/relationships"><Relationship Id="rId3" Type="http://schemas.openxmlformats.org/officeDocument/2006/relationships/oleObject" Target="file:///C:\Users\user\Downloads\cruces%20ajustado%20vif%20graficas..xlsx" TargetMode="External"/><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oleObject" Target="file:///C:\Users\user\Downloads\cruces%20ajustado%20vif%20grafica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pieChart>
        <c:varyColors val="1"/>
        <c:ser>
          <c:idx val="0"/>
          <c:order val="0"/>
          <c:tx>
            <c:strRef>
              <c:f>Hoja1!$B$1</c:f>
              <c:strCache>
                <c:ptCount val="1"/>
                <c:pt idx="0">
                  <c:v>Ventas</c:v>
                </c:pt>
              </c:strCache>
            </c:strRef>
          </c:tx>
          <c:dPt>
            <c:idx val="0"/>
            <c:bubble3D val="0"/>
            <c:spPr>
              <a:solidFill>
                <a:srgbClr val="FFC000"/>
              </a:solidFill>
            </c:spPr>
            <c:extLst>
              <c:ext xmlns:c16="http://schemas.microsoft.com/office/drawing/2014/chart" uri="{C3380CC4-5D6E-409C-BE32-E72D297353CC}">
                <c16:uniqueId val="{00000001-C061-4A48-9181-7CAF975D0463}"/>
              </c:ext>
            </c:extLst>
          </c:dPt>
          <c:dPt>
            <c:idx val="1"/>
            <c:bubble3D val="0"/>
            <c:spPr>
              <a:solidFill>
                <a:schemeClr val="tx1">
                  <a:lumMod val="20000"/>
                  <a:lumOff val="80000"/>
                </a:schemeClr>
              </a:solidFill>
            </c:spPr>
            <c:extLst>
              <c:ext xmlns:c16="http://schemas.microsoft.com/office/drawing/2014/chart" uri="{C3380CC4-5D6E-409C-BE32-E72D297353CC}">
                <c16:uniqueId val="{00000003-C061-4A48-9181-7CAF975D0463}"/>
              </c:ext>
            </c:extLst>
          </c:dPt>
          <c:dPt>
            <c:idx val="2"/>
            <c:bubble3D val="0"/>
            <c:spPr>
              <a:solidFill>
                <a:schemeClr val="tx1">
                  <a:lumMod val="50000"/>
                  <a:lumOff val="50000"/>
                </a:schemeClr>
              </a:solidFill>
            </c:spPr>
            <c:extLst>
              <c:ext xmlns:c16="http://schemas.microsoft.com/office/drawing/2014/chart" uri="{C3380CC4-5D6E-409C-BE32-E72D297353CC}">
                <c16:uniqueId val="{00000005-C061-4A48-9181-7CAF975D0463}"/>
              </c:ext>
            </c:extLst>
          </c:dPt>
          <c:cat>
            <c:strRef>
              <c:f>Hoja1!$A$2:$A$5</c:f>
              <c:strCache>
                <c:ptCount val="4"/>
                <c:pt idx="0">
                  <c:v>1er trim.</c:v>
                </c:pt>
                <c:pt idx="1">
                  <c:v>2º trim.</c:v>
                </c:pt>
                <c:pt idx="2">
                  <c:v>3er trim.</c:v>
                </c:pt>
                <c:pt idx="3">
                  <c:v>4º trim.</c:v>
                </c:pt>
              </c:strCache>
            </c:strRef>
          </c:cat>
          <c:val>
            <c:numRef>
              <c:f>Hoja1!$B$2:$B$5</c:f>
              <c:numCache>
                <c:formatCode>General</c:formatCode>
                <c:ptCount val="4"/>
                <c:pt idx="0">
                  <c:v>81</c:v>
                </c:pt>
                <c:pt idx="1">
                  <c:v>19</c:v>
                </c:pt>
              </c:numCache>
            </c:numRef>
          </c:val>
          <c:extLst>
            <c:ext xmlns:c16="http://schemas.microsoft.com/office/drawing/2014/chart" uri="{C3380CC4-5D6E-409C-BE32-E72D297353CC}">
              <c16:uniqueId val="{00000006-C061-4A48-9181-7CAF975D0463}"/>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s-CO"/>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880246610548812"/>
          <c:y val="3.4883715123151748E-2"/>
          <c:w val="0.83105821437741245"/>
          <c:h val="0.9302325697536965"/>
        </c:manualLayout>
      </c:layout>
      <c:barChart>
        <c:barDir val="bar"/>
        <c:grouping val="stack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Lbls>
            <c:dLbl>
              <c:idx val="0"/>
              <c:layout>
                <c:manualLayout>
                  <c:x val="-0.29504029298970408"/>
                  <c:y val="9.9881789901651386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C36-4B6A-9AEA-E8FE590EBB1D}"/>
                </c:ext>
              </c:extLst>
            </c:dLbl>
            <c:dLbl>
              <c:idx val="1"/>
              <c:layout>
                <c:manualLayout>
                  <c:x val="-0.23963641203120989"/>
                  <c:y val="9.9881789900197919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C36-4B6A-9AEA-E8FE590EBB1D}"/>
                </c:ext>
              </c:extLst>
            </c:dLbl>
            <c:dLbl>
              <c:idx val="2"/>
              <c:layout>
                <c:manualLayout>
                  <c:x val="-0.21589189162042666"/>
                  <c:y val="1.2485223737706424E-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C36-4B6A-9AEA-E8FE590EBB1D}"/>
                </c:ext>
              </c:extLst>
            </c:dLbl>
            <c:dLbl>
              <c:idx val="3"/>
              <c:layout>
                <c:manualLayout>
                  <c:x val="-0.18343966597968434"/>
                  <c:y val="7.4911342420424659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C36-4B6A-9AEA-E8FE590EBB1D}"/>
                </c:ext>
              </c:extLst>
            </c:dLbl>
            <c:dLbl>
              <c:idx val="4"/>
              <c:layout>
                <c:manualLayout>
                  <c:x val="-0.12487123004575768"/>
                  <c:y val="2.4970447475412846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C36-4B6A-9AEA-E8FE590EBB1D}"/>
                </c:ext>
              </c:extLst>
            </c:dLbl>
            <c:dLbl>
              <c:idx val="5"/>
              <c:layout>
                <c:manualLayout>
                  <c:x val="-9.3394548628745161E-2"/>
                  <c:y val="4.9940894950825693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5E6-4225-BC13-A6EC883FD2AC}"/>
                </c:ext>
              </c:extLst>
            </c:dLbl>
            <c:dLbl>
              <c:idx val="6"/>
              <c:layout>
                <c:manualLayout>
                  <c:x val="-7.818541241226222E-2"/>
                  <c:y val="2.4970447475412846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5E6-4225-BC13-A6EC883FD2AC}"/>
                </c:ext>
              </c:extLst>
            </c:dLbl>
            <c:dLbl>
              <c:idx val="7"/>
              <c:layout>
                <c:manualLayout>
                  <c:x val="-7.422799234379837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5E6-4225-BC13-A6EC883FD2AC}"/>
                </c:ext>
              </c:extLst>
            </c:dLbl>
            <c:dLbl>
              <c:idx val="8"/>
              <c:layout>
                <c:manualLayout>
                  <c:x val="-6.631315220687063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5E6-4225-BC13-A6EC883FD2AC}"/>
                </c:ext>
              </c:extLst>
            </c:dLbl>
            <c:dLbl>
              <c:idx val="9"/>
              <c:layout>
                <c:manualLayout>
                  <c:x val="-6.631315220687063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5E6-4225-BC13-A6EC883FD2AC}"/>
                </c:ext>
              </c:extLst>
            </c:dLbl>
            <c:dLbl>
              <c:idx val="10"/>
              <c:layout>
                <c:manualLayout>
                  <c:x val="-6.631315220687063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5E6-4225-BC13-A6EC883FD2AC}"/>
                </c:ext>
              </c:extLst>
            </c:dLbl>
            <c:dLbl>
              <c:idx val="11"/>
              <c:layout>
                <c:manualLayout>
                  <c:x val="-4.242424622886872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5E6-4225-BC13-A6EC883FD2AC}"/>
                </c:ext>
              </c:extLst>
            </c:dLbl>
            <c:numFmt formatCode="General\%" sourceLinked="0"/>
            <c:spPr>
              <a:noFill/>
              <a:ln>
                <a:noFill/>
              </a:ln>
              <a:effectLst/>
            </c:spPr>
            <c:txPr>
              <a:bodyPr/>
              <a:lstStyle/>
              <a:p>
                <a:pPr>
                  <a:defRPr sz="2000" b="1">
                    <a:solidFill>
                      <a:srgbClr val="9A0000"/>
                    </a:solidFill>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Hoja1!$A$2:$A$13</c:f>
              <c:numCache>
                <c:formatCode>General</c:formatCode>
                <c:ptCount val="12"/>
              </c:numCache>
            </c:numRef>
          </c:cat>
          <c:val>
            <c:numRef>
              <c:f>Hoja1!$B$2:$B$13</c:f>
              <c:numCache>
                <c:formatCode>General</c:formatCode>
                <c:ptCount val="12"/>
                <c:pt idx="0">
                  <c:v>55</c:v>
                </c:pt>
                <c:pt idx="1">
                  <c:v>41</c:v>
                </c:pt>
                <c:pt idx="2">
                  <c:v>35</c:v>
                </c:pt>
                <c:pt idx="3">
                  <c:v>27</c:v>
                </c:pt>
                <c:pt idx="4">
                  <c:v>12</c:v>
                </c:pt>
                <c:pt idx="5">
                  <c:v>7</c:v>
                </c:pt>
                <c:pt idx="6">
                  <c:v>4</c:v>
                </c:pt>
                <c:pt idx="7">
                  <c:v>3</c:v>
                </c:pt>
                <c:pt idx="8">
                  <c:v>1</c:v>
                </c:pt>
                <c:pt idx="9">
                  <c:v>1</c:v>
                </c:pt>
                <c:pt idx="10">
                  <c:v>1</c:v>
                </c:pt>
                <c:pt idx="11">
                  <c:v>0</c:v>
                </c:pt>
              </c:numCache>
            </c:numRef>
          </c:val>
          <c:extLst>
            <c:ext xmlns:c16="http://schemas.microsoft.com/office/drawing/2014/chart" uri="{C3380CC4-5D6E-409C-BE32-E72D297353CC}">
              <c16:uniqueId val="{00000006-BC36-4B6A-9AEA-E8FE590EBB1D}"/>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400" b="1">
                    <a:solidFill>
                      <a:schemeClr val="tx1">
                        <a:lumMod val="85000"/>
                        <a:lumOff val="15000"/>
                      </a:schemeClr>
                    </a:solidFill>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Hoja1!$A$2:$A$13</c:f>
              <c:numCache>
                <c:formatCode>General</c:formatCode>
                <c:ptCount val="12"/>
              </c:numCache>
            </c:numRef>
          </c:cat>
          <c:val>
            <c:numRef>
              <c:f>Hoja1!$C$2:$C$13</c:f>
              <c:numCache>
                <c:formatCode>General</c:formatCode>
                <c:ptCount val="12"/>
                <c:pt idx="0">
                  <c:v>44</c:v>
                </c:pt>
                <c:pt idx="1">
                  <c:v>57</c:v>
                </c:pt>
                <c:pt idx="2">
                  <c:v>64</c:v>
                </c:pt>
                <c:pt idx="3">
                  <c:v>73</c:v>
                </c:pt>
                <c:pt idx="4">
                  <c:v>87</c:v>
                </c:pt>
                <c:pt idx="5">
                  <c:v>92</c:v>
                </c:pt>
                <c:pt idx="6">
                  <c:v>95</c:v>
                </c:pt>
                <c:pt idx="7">
                  <c:v>96</c:v>
                </c:pt>
                <c:pt idx="8">
                  <c:v>98</c:v>
                </c:pt>
                <c:pt idx="9">
                  <c:v>98</c:v>
                </c:pt>
                <c:pt idx="10">
                  <c:v>98</c:v>
                </c:pt>
                <c:pt idx="11">
                  <c:v>99</c:v>
                </c:pt>
              </c:numCache>
            </c:numRef>
          </c:val>
          <c:extLst>
            <c:ext xmlns:c16="http://schemas.microsoft.com/office/drawing/2014/chart" uri="{C3380CC4-5D6E-409C-BE32-E72D297353CC}">
              <c16:uniqueId val="{00000007-BC36-4B6A-9AEA-E8FE590EBB1D}"/>
            </c:ext>
          </c:extLst>
        </c:ser>
        <c:ser>
          <c:idx val="2"/>
          <c:order val="2"/>
          <c:tx>
            <c:strRef>
              <c:f>Hoja1!$D$1</c:f>
              <c:strCache>
                <c:ptCount val="1"/>
                <c:pt idx="0">
                  <c:v>Serie 3</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invertIfNegative val="0"/>
          <c:cat>
            <c:numRef>
              <c:f>Hoja1!$A$2:$A$13</c:f>
              <c:numCache>
                <c:formatCode>General</c:formatCode>
                <c:ptCount val="12"/>
              </c:numCache>
            </c:numRef>
          </c:cat>
          <c:val>
            <c:numRef>
              <c:f>Hoja1!$D$2:$D$13</c:f>
              <c:numCache>
                <c:formatCode>General</c:formatCode>
                <c:ptCount val="12"/>
                <c:pt idx="0">
                  <c:v>1</c:v>
                </c:pt>
                <c:pt idx="1">
                  <c:v>2</c:v>
                </c:pt>
                <c:pt idx="2">
                  <c:v>1</c:v>
                </c:pt>
                <c:pt idx="3">
                  <c:v>0</c:v>
                </c:pt>
                <c:pt idx="4">
                  <c:v>1</c:v>
                </c:pt>
                <c:pt idx="5">
                  <c:v>1</c:v>
                </c:pt>
                <c:pt idx="6">
                  <c:v>1</c:v>
                </c:pt>
                <c:pt idx="7">
                  <c:v>1</c:v>
                </c:pt>
                <c:pt idx="8">
                  <c:v>1</c:v>
                </c:pt>
                <c:pt idx="9">
                  <c:v>1</c:v>
                </c:pt>
                <c:pt idx="10">
                  <c:v>1</c:v>
                </c:pt>
                <c:pt idx="11">
                  <c:v>1</c:v>
                </c:pt>
              </c:numCache>
            </c:numRef>
          </c:val>
          <c:extLst>
            <c:ext xmlns:c16="http://schemas.microsoft.com/office/drawing/2014/chart" uri="{C3380CC4-5D6E-409C-BE32-E72D297353CC}">
              <c16:uniqueId val="{00000008-BC36-4B6A-9AEA-E8FE590EBB1D}"/>
            </c:ext>
          </c:extLst>
        </c:ser>
        <c:ser>
          <c:idx val="3"/>
          <c:order val="3"/>
          <c:tx>
            <c:strRef>
              <c:f>Hoja1!$E$1</c:f>
              <c:strCache>
                <c:ptCount val="1"/>
                <c:pt idx="0">
                  <c:v>Serie 4</c:v>
                </c:pt>
              </c:strCache>
            </c:strRef>
          </c:tx>
          <c:spPr>
            <a:solidFill>
              <a:schemeClr val="tx1">
                <a:lumMod val="85000"/>
                <a:lumOff val="15000"/>
              </a:schemeClr>
            </a:solidFill>
          </c:spPr>
          <c:invertIfNegative val="0"/>
          <c:cat>
            <c:numRef>
              <c:f>Hoja1!$A$2:$A$13</c:f>
              <c:numCache>
                <c:formatCode>General</c:formatCode>
                <c:ptCount val="12"/>
              </c:numCache>
            </c:numRef>
          </c:cat>
          <c:val>
            <c:numRef>
              <c:f>Hoja1!$E$2:$E$13</c:f>
              <c:numCache>
                <c:formatCode>General</c:formatCode>
                <c:ptCount val="12"/>
              </c:numCache>
            </c:numRef>
          </c:val>
          <c:extLst>
            <c:ext xmlns:c16="http://schemas.microsoft.com/office/drawing/2014/chart" uri="{C3380CC4-5D6E-409C-BE32-E72D297353CC}">
              <c16:uniqueId val="{00000009-BC36-4B6A-9AEA-E8FE590EBB1D}"/>
            </c:ext>
          </c:extLst>
        </c:ser>
        <c:dLbls>
          <c:showLegendKey val="0"/>
          <c:showVal val="0"/>
          <c:showCatName val="0"/>
          <c:showSerName val="0"/>
          <c:showPercent val="0"/>
          <c:showBubbleSize val="0"/>
        </c:dLbls>
        <c:gapWidth val="75"/>
        <c:overlap val="100"/>
        <c:axId val="804188672"/>
        <c:axId val="672956992"/>
      </c:barChart>
      <c:catAx>
        <c:axId val="804188672"/>
        <c:scaling>
          <c:orientation val="maxMin"/>
        </c:scaling>
        <c:delete val="1"/>
        <c:axPos val="l"/>
        <c:numFmt formatCode="General" sourceLinked="1"/>
        <c:majorTickMark val="out"/>
        <c:minorTickMark val="none"/>
        <c:tickLblPos val="nextTo"/>
        <c:crossAx val="672956992"/>
        <c:crosses val="autoZero"/>
        <c:auto val="1"/>
        <c:lblAlgn val="ctr"/>
        <c:lblOffset val="100"/>
        <c:noMultiLvlLbl val="0"/>
      </c:catAx>
      <c:valAx>
        <c:axId val="672956992"/>
        <c:scaling>
          <c:orientation val="minMax"/>
          <c:max val="105"/>
          <c:min val="0"/>
        </c:scaling>
        <c:delete val="1"/>
        <c:axPos val="t"/>
        <c:numFmt formatCode="General" sourceLinked="1"/>
        <c:majorTickMark val="out"/>
        <c:minorTickMark val="none"/>
        <c:tickLblPos val="nextTo"/>
        <c:crossAx val="804188672"/>
        <c:crosses val="autoZero"/>
        <c:crossBetween val="between"/>
      </c:valAx>
    </c:plotArea>
    <c:plotVisOnly val="1"/>
    <c:dispBlanksAs val="gap"/>
    <c:showDLblsOverMax val="0"/>
  </c:chart>
  <c:txPr>
    <a:bodyPr/>
    <a:lstStyle/>
    <a:p>
      <a:pPr>
        <a:defRPr sz="1800"/>
      </a:pPr>
      <a:endParaRPr lang="es-CO"/>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17325565043358"/>
          <c:y val="8.8696968432930318E-2"/>
          <c:w val="0.44440780649045269"/>
          <c:h val="0.88661087925272386"/>
        </c:manualLayout>
      </c:layout>
      <c:barChart>
        <c:barDir val="bar"/>
        <c:grouping val="clustered"/>
        <c:varyColors val="0"/>
        <c:ser>
          <c:idx val="0"/>
          <c:order val="0"/>
          <c:tx>
            <c:strRef>
              <c:f>'P9'!$D$2</c:f>
              <c:strCache>
                <c:ptCount val="1"/>
                <c:pt idx="0">
                  <c:v>Hombre</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'P9'!$B$3:$B$14</c:f>
              <c:strCache>
                <c:ptCount val="12"/>
                <c:pt idx="0">
                  <c:v> h) Ignoró o fue indiferente frente al otro</c:v>
                </c:pt>
                <c:pt idx="1">
                  <c:v> a) No respetó la opinión del otro</c:v>
                </c:pt>
                <c:pt idx="2">
                  <c:v> d) Gritó al otro</c:v>
                </c:pt>
                <c:pt idx="3">
                  <c:v> b) Ofendió o insultó al otro</c:v>
                </c:pt>
                <c:pt idx="4">
                  <c:v> j) Revisó el celular del otro</c:v>
                </c:pt>
                <c:pt idx="5">
                  <c:v> c) Le prohibió salir o hablar con alguien</c:v>
                </c:pt>
                <c:pt idx="6">
                  <c:v> k) Escondió cosas personales o laborales al otro</c:v>
                </c:pt>
                <c:pt idx="7">
                  <c:v> e) Empujó o golpeó al otro</c:v>
                </c:pt>
                <c:pt idx="8">
                  <c:v> g) Atentó contra la vida del otro</c:v>
                </c:pt>
                <c:pt idx="9">
                  <c:v> i) Obligó al otro a tener relaciones sexuales</c:v>
                </c:pt>
                <c:pt idx="10">
                  <c:v> l) Le quitó dinero al otro</c:v>
                </c:pt>
                <c:pt idx="11">
                  <c:v> f) Hirió al otro con un objeto</c:v>
                </c:pt>
              </c:strCache>
            </c:strRef>
          </c:cat>
          <c:val>
            <c:numRef>
              <c:f>'P9'!$D$3:$D$14</c:f>
              <c:numCache>
                <c:formatCode>0%</c:formatCode>
                <c:ptCount val="12"/>
                <c:pt idx="0">
                  <c:v>0.53260869565217395</c:v>
                </c:pt>
                <c:pt idx="1">
                  <c:v>0.42391304347826086</c:v>
                </c:pt>
                <c:pt idx="2">
                  <c:v>0.30978260869565216</c:v>
                </c:pt>
                <c:pt idx="3">
                  <c:v>0.21195652173913043</c:v>
                </c:pt>
                <c:pt idx="4">
                  <c:v>8.6956521739130432E-2</c:v>
                </c:pt>
                <c:pt idx="5">
                  <c:v>5.9782608695652176E-2</c:v>
                </c:pt>
                <c:pt idx="6">
                  <c:v>4.3478260869565216E-2</c:v>
                </c:pt>
                <c:pt idx="7">
                  <c:v>1.6304347826086956E-2</c:v>
                </c:pt>
                <c:pt idx="8">
                  <c:v>5.434782608695652E-3</c:v>
                </c:pt>
                <c:pt idx="9">
                  <c:v>0</c:v>
                </c:pt>
                <c:pt idx="10">
                  <c:v>1.0869565217391304E-2</c:v>
                </c:pt>
                <c:pt idx="11">
                  <c:v>5.434782608695652E-3</c:v>
                </c:pt>
              </c:numCache>
            </c:numRef>
          </c:val>
          <c:extLst>
            <c:ext xmlns:c16="http://schemas.microsoft.com/office/drawing/2014/chart" uri="{C3380CC4-5D6E-409C-BE32-E72D297353CC}">
              <c16:uniqueId val="{00000000-C53F-423A-B23C-209A0E06FC76}"/>
            </c:ext>
          </c:extLst>
        </c:ser>
        <c:ser>
          <c:idx val="1"/>
          <c:order val="1"/>
          <c:tx>
            <c:strRef>
              <c:f>'P9'!$E$2</c:f>
              <c:strCache>
                <c:ptCount val="1"/>
                <c:pt idx="0">
                  <c:v>Mujer</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'P9'!$E$3:$E$14</c:f>
              <c:numCache>
                <c:formatCode>0%</c:formatCode>
                <c:ptCount val="12"/>
                <c:pt idx="0">
                  <c:v>0.57028112449799195</c:v>
                </c:pt>
                <c:pt idx="1">
                  <c:v>0.42570281124497994</c:v>
                </c:pt>
                <c:pt idx="2">
                  <c:v>0.38955823293172692</c:v>
                </c:pt>
                <c:pt idx="3">
                  <c:v>0.32128514056224899</c:v>
                </c:pt>
                <c:pt idx="4">
                  <c:v>0.12851405622489959</c:v>
                </c:pt>
                <c:pt idx="5">
                  <c:v>6.8273092369477914E-2</c:v>
                </c:pt>
                <c:pt idx="6">
                  <c:v>4.4176706827309238E-2</c:v>
                </c:pt>
                <c:pt idx="7">
                  <c:v>4.4176706827309238E-2</c:v>
                </c:pt>
                <c:pt idx="8">
                  <c:v>1.6064257028112448E-2</c:v>
                </c:pt>
                <c:pt idx="9">
                  <c:v>1.6064257028112448E-2</c:v>
                </c:pt>
                <c:pt idx="10">
                  <c:v>8.0321285140562242E-3</c:v>
                </c:pt>
                <c:pt idx="11">
                  <c:v>4.0160642570281121E-3</c:v>
                </c:pt>
              </c:numCache>
            </c:numRef>
          </c:val>
          <c:extLst>
            <c:ext xmlns:c16="http://schemas.microsoft.com/office/drawing/2014/chart" uri="{C3380CC4-5D6E-409C-BE32-E72D297353CC}">
              <c16:uniqueId val="{00000001-C53F-423A-B23C-209A0E06FC76}"/>
            </c:ext>
          </c:extLst>
        </c:ser>
        <c:dLbls>
          <c:showLegendKey val="0"/>
          <c:showVal val="0"/>
          <c:showCatName val="0"/>
          <c:showSerName val="0"/>
          <c:showPercent val="0"/>
          <c:showBubbleSize val="0"/>
        </c:dLbls>
        <c:gapWidth val="100"/>
        <c:axId val="316319608"/>
        <c:axId val="316320592"/>
      </c:barChart>
      <c:catAx>
        <c:axId val="316319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crossAx val="316320592"/>
        <c:crosses val="autoZero"/>
        <c:auto val="1"/>
        <c:lblAlgn val="ctr"/>
        <c:lblOffset val="100"/>
        <c:noMultiLvlLbl val="0"/>
      </c:catAx>
      <c:valAx>
        <c:axId val="316320592"/>
        <c:scaling>
          <c:orientation val="minMax"/>
        </c:scaling>
        <c:delete val="1"/>
        <c:axPos val="t"/>
        <c:numFmt formatCode="0%" sourceLinked="1"/>
        <c:majorTickMark val="none"/>
        <c:minorTickMark val="none"/>
        <c:tickLblPos val="nextTo"/>
        <c:crossAx val="3163196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legend>
    <c:plotVisOnly val="1"/>
    <c:dispBlanksAs val="gap"/>
    <c:showDLblsOverMax val="0"/>
  </c:chart>
  <c:spPr>
    <a:noFill/>
    <a:ln>
      <a:noFill/>
    </a:ln>
    <a:effectLst/>
  </c:spPr>
  <c:txPr>
    <a:bodyPr/>
    <a:lstStyle/>
    <a:p>
      <a:pPr>
        <a:defRPr sz="1400">
          <a:latin typeface="Century Gothic" panose="020B0502020202020204" pitchFamily="34" charset="0"/>
        </a:defRPr>
      </a:pPr>
      <a:endParaRPr lang="es-CO"/>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150314516024235"/>
          <c:y val="7.6865513458762441E-2"/>
          <c:w val="0.61166179501776341"/>
          <c:h val="0.92313448654123753"/>
        </c:manualLayout>
      </c:layout>
      <c:barChart>
        <c:barDir val="bar"/>
        <c:grouping val="clustered"/>
        <c:varyColors val="0"/>
        <c:ser>
          <c:idx val="0"/>
          <c:order val="0"/>
          <c:tx>
            <c:strRef>
              <c:f>'P9'!$F$2</c:f>
              <c:strCache>
                <c:ptCount val="1"/>
                <c:pt idx="0">
                  <c:v>18 - 25</c:v>
                </c:pt>
              </c:strCache>
            </c:strRef>
          </c:tx>
          <c:spPr>
            <a:solidFill>
              <a:srgbClr val="9966FF"/>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'P9'!$B$3:$B$14</c:f>
              <c:strCache>
                <c:ptCount val="12"/>
                <c:pt idx="0">
                  <c:v> h) Ignoró o fue indiferente frente al otro</c:v>
                </c:pt>
                <c:pt idx="1">
                  <c:v> a) No respetó la opinión del otro</c:v>
                </c:pt>
                <c:pt idx="2">
                  <c:v> d) Gritó al otro</c:v>
                </c:pt>
                <c:pt idx="3">
                  <c:v> b) Ofendió o insultó al otro</c:v>
                </c:pt>
                <c:pt idx="4">
                  <c:v> j) Revisó el celular del otro</c:v>
                </c:pt>
                <c:pt idx="5">
                  <c:v> c) Le prohibió salir o hablar con alguien</c:v>
                </c:pt>
                <c:pt idx="6">
                  <c:v> k) Escondió cosas personales o laborales al otro</c:v>
                </c:pt>
                <c:pt idx="7">
                  <c:v> e) Empujó o golpeó al otro</c:v>
                </c:pt>
                <c:pt idx="8">
                  <c:v> g) Atentó contra la vida del otro</c:v>
                </c:pt>
                <c:pt idx="9">
                  <c:v> i) Obligó al otro a tener relaciones sexuales</c:v>
                </c:pt>
                <c:pt idx="10">
                  <c:v> l) Le quitó dinero al otro</c:v>
                </c:pt>
                <c:pt idx="11">
                  <c:v> f) Hirió al otro con un objeto</c:v>
                </c:pt>
              </c:strCache>
            </c:strRef>
          </c:cat>
          <c:val>
            <c:numRef>
              <c:f>'P9'!$F$3:$F$14</c:f>
              <c:numCache>
                <c:formatCode>0%</c:formatCode>
                <c:ptCount val="12"/>
                <c:pt idx="0">
                  <c:v>0.44444444444444442</c:v>
                </c:pt>
                <c:pt idx="1">
                  <c:v>0.55555555555555558</c:v>
                </c:pt>
                <c:pt idx="2">
                  <c:v>0.22222222222222221</c:v>
                </c:pt>
                <c:pt idx="3">
                  <c:v>0.22222222222222221</c:v>
                </c:pt>
                <c:pt idx="4">
                  <c:v>0.22222222222222221</c:v>
                </c:pt>
                <c:pt idx="5">
                  <c:v>9.2592592592592601E-2</c:v>
                </c:pt>
                <c:pt idx="6">
                  <c:v>0.1111111111111111</c:v>
                </c:pt>
                <c:pt idx="7">
                  <c:v>1.8518518518518517E-2</c:v>
                </c:pt>
                <c:pt idx="8">
                  <c:v>0</c:v>
                </c:pt>
                <c:pt idx="9">
                  <c:v>0</c:v>
                </c:pt>
                <c:pt idx="10">
                  <c:v>0</c:v>
                </c:pt>
                <c:pt idx="11">
                  <c:v>0</c:v>
                </c:pt>
              </c:numCache>
            </c:numRef>
          </c:val>
          <c:extLst>
            <c:ext xmlns:c16="http://schemas.microsoft.com/office/drawing/2014/chart" uri="{C3380CC4-5D6E-409C-BE32-E72D297353CC}">
              <c16:uniqueId val="{00000000-8895-494E-AE78-E7610E85C091}"/>
            </c:ext>
          </c:extLst>
        </c:ser>
        <c:ser>
          <c:idx val="1"/>
          <c:order val="1"/>
          <c:tx>
            <c:strRef>
              <c:f>'P9'!$G$2</c:f>
              <c:strCache>
                <c:ptCount val="1"/>
                <c:pt idx="0">
                  <c:v>26 - 40</c:v>
                </c:pt>
              </c:strCache>
            </c:strRef>
          </c:tx>
          <c:spPr>
            <a:solidFill>
              <a:srgbClr val="7030A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'P9'!$B$3:$B$14</c:f>
              <c:strCache>
                <c:ptCount val="12"/>
                <c:pt idx="0">
                  <c:v> h) Ignoró o fue indiferente frente al otro</c:v>
                </c:pt>
                <c:pt idx="1">
                  <c:v> a) No respetó la opinión del otro</c:v>
                </c:pt>
                <c:pt idx="2">
                  <c:v> d) Gritó al otro</c:v>
                </c:pt>
                <c:pt idx="3">
                  <c:v> b) Ofendió o insultó al otro</c:v>
                </c:pt>
                <c:pt idx="4">
                  <c:v> j) Revisó el celular del otro</c:v>
                </c:pt>
                <c:pt idx="5">
                  <c:v> c) Le prohibió salir o hablar con alguien</c:v>
                </c:pt>
                <c:pt idx="6">
                  <c:v> k) Escondió cosas personales o laborales al otro</c:v>
                </c:pt>
                <c:pt idx="7">
                  <c:v> e) Empujó o golpeó al otro</c:v>
                </c:pt>
                <c:pt idx="8">
                  <c:v> g) Atentó contra la vida del otro</c:v>
                </c:pt>
                <c:pt idx="9">
                  <c:v> i) Obligó al otro a tener relaciones sexuales</c:v>
                </c:pt>
                <c:pt idx="10">
                  <c:v> l) Le quitó dinero al otro</c:v>
                </c:pt>
                <c:pt idx="11">
                  <c:v> f) Hirió al otro con un objeto</c:v>
                </c:pt>
              </c:strCache>
            </c:strRef>
          </c:cat>
          <c:val>
            <c:numRef>
              <c:f>'P9'!$G$3:$G$14</c:f>
              <c:numCache>
                <c:formatCode>0%</c:formatCode>
                <c:ptCount val="12"/>
                <c:pt idx="0">
                  <c:v>0.5950413223140496</c:v>
                </c:pt>
                <c:pt idx="1">
                  <c:v>0.33057851239669422</c:v>
                </c:pt>
                <c:pt idx="2">
                  <c:v>0.41322314049586778</c:v>
                </c:pt>
                <c:pt idx="3">
                  <c:v>0.27272727272727271</c:v>
                </c:pt>
                <c:pt idx="4">
                  <c:v>0.1487603305785124</c:v>
                </c:pt>
                <c:pt idx="5">
                  <c:v>9.9173553719008267E-2</c:v>
                </c:pt>
                <c:pt idx="6">
                  <c:v>4.1322314049586778E-2</c:v>
                </c:pt>
                <c:pt idx="7">
                  <c:v>4.1322314049586778E-2</c:v>
                </c:pt>
                <c:pt idx="8">
                  <c:v>2.4793388429752067E-2</c:v>
                </c:pt>
                <c:pt idx="9">
                  <c:v>8.2644628099173556E-3</c:v>
                </c:pt>
                <c:pt idx="10">
                  <c:v>1.6528925619834711E-2</c:v>
                </c:pt>
                <c:pt idx="11">
                  <c:v>1.6528925619834711E-2</c:v>
                </c:pt>
              </c:numCache>
            </c:numRef>
          </c:val>
          <c:extLst>
            <c:ext xmlns:c16="http://schemas.microsoft.com/office/drawing/2014/chart" uri="{C3380CC4-5D6E-409C-BE32-E72D297353CC}">
              <c16:uniqueId val="{00000001-8895-494E-AE78-E7610E85C091}"/>
            </c:ext>
          </c:extLst>
        </c:ser>
        <c:ser>
          <c:idx val="2"/>
          <c:order val="2"/>
          <c:tx>
            <c:strRef>
              <c:f>'P9'!$H$2</c:f>
              <c:strCache>
                <c:ptCount val="1"/>
                <c:pt idx="0">
                  <c:v>41 - 55</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'P9'!$B$3:$B$14</c:f>
              <c:strCache>
                <c:ptCount val="12"/>
                <c:pt idx="0">
                  <c:v> h) Ignoró o fue indiferente frente al otro</c:v>
                </c:pt>
                <c:pt idx="1">
                  <c:v> a) No respetó la opinión del otro</c:v>
                </c:pt>
                <c:pt idx="2">
                  <c:v> d) Gritó al otro</c:v>
                </c:pt>
                <c:pt idx="3">
                  <c:v> b) Ofendió o insultó al otro</c:v>
                </c:pt>
                <c:pt idx="4">
                  <c:v> j) Revisó el celular del otro</c:v>
                </c:pt>
                <c:pt idx="5">
                  <c:v> c) Le prohibió salir o hablar con alguien</c:v>
                </c:pt>
                <c:pt idx="6">
                  <c:v> k) Escondió cosas personales o laborales al otro</c:v>
                </c:pt>
                <c:pt idx="7">
                  <c:v> e) Empujó o golpeó al otro</c:v>
                </c:pt>
                <c:pt idx="8">
                  <c:v> g) Atentó contra la vida del otro</c:v>
                </c:pt>
                <c:pt idx="9">
                  <c:v> i) Obligó al otro a tener relaciones sexuales</c:v>
                </c:pt>
                <c:pt idx="10">
                  <c:v> l) Le quitó dinero al otro</c:v>
                </c:pt>
                <c:pt idx="11">
                  <c:v> f) Hirió al otro con un objeto</c:v>
                </c:pt>
              </c:strCache>
            </c:strRef>
          </c:cat>
          <c:val>
            <c:numRef>
              <c:f>'P9'!$H$3:$H$14</c:f>
              <c:numCache>
                <c:formatCode>0%</c:formatCode>
                <c:ptCount val="12"/>
                <c:pt idx="0">
                  <c:v>0.61363636363636365</c:v>
                </c:pt>
                <c:pt idx="1">
                  <c:v>0.4621212121212121</c:v>
                </c:pt>
                <c:pt idx="2">
                  <c:v>0.38636363636363635</c:v>
                </c:pt>
                <c:pt idx="3">
                  <c:v>0.28030303030303028</c:v>
                </c:pt>
                <c:pt idx="4">
                  <c:v>9.0909090909090912E-2</c:v>
                </c:pt>
                <c:pt idx="5">
                  <c:v>3.787878787878788E-2</c:v>
                </c:pt>
                <c:pt idx="6">
                  <c:v>7.575757575757576E-3</c:v>
                </c:pt>
                <c:pt idx="7">
                  <c:v>2.2727272727272728E-2</c:v>
                </c:pt>
                <c:pt idx="8">
                  <c:v>0</c:v>
                </c:pt>
                <c:pt idx="9">
                  <c:v>7.575757575757576E-3</c:v>
                </c:pt>
                <c:pt idx="10">
                  <c:v>7.575757575757576E-3</c:v>
                </c:pt>
                <c:pt idx="11">
                  <c:v>0</c:v>
                </c:pt>
              </c:numCache>
            </c:numRef>
          </c:val>
          <c:extLst>
            <c:ext xmlns:c16="http://schemas.microsoft.com/office/drawing/2014/chart" uri="{C3380CC4-5D6E-409C-BE32-E72D297353CC}">
              <c16:uniqueId val="{00000002-8895-494E-AE78-E7610E85C091}"/>
            </c:ext>
          </c:extLst>
        </c:ser>
        <c:ser>
          <c:idx val="3"/>
          <c:order val="3"/>
          <c:tx>
            <c:strRef>
              <c:f>'P9'!$I$2</c:f>
              <c:strCache>
                <c:ptCount val="1"/>
                <c:pt idx="0">
                  <c:v>56 o más</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'P9'!$B$3:$B$14</c:f>
              <c:strCache>
                <c:ptCount val="12"/>
                <c:pt idx="0">
                  <c:v> h) Ignoró o fue indiferente frente al otro</c:v>
                </c:pt>
                <c:pt idx="1">
                  <c:v> a) No respetó la opinión del otro</c:v>
                </c:pt>
                <c:pt idx="2">
                  <c:v> d) Gritó al otro</c:v>
                </c:pt>
                <c:pt idx="3">
                  <c:v> b) Ofendió o insultó al otro</c:v>
                </c:pt>
                <c:pt idx="4">
                  <c:v> j) Revisó el celular del otro</c:v>
                </c:pt>
                <c:pt idx="5">
                  <c:v> c) Le prohibió salir o hablar con alguien</c:v>
                </c:pt>
                <c:pt idx="6">
                  <c:v> k) Escondió cosas personales o laborales al otro</c:v>
                </c:pt>
                <c:pt idx="7">
                  <c:v> e) Empujó o golpeó al otro</c:v>
                </c:pt>
                <c:pt idx="8">
                  <c:v> g) Atentó contra la vida del otro</c:v>
                </c:pt>
                <c:pt idx="9">
                  <c:v> i) Obligó al otro a tener relaciones sexuales</c:v>
                </c:pt>
                <c:pt idx="10">
                  <c:v> l) Le quitó dinero al otro</c:v>
                </c:pt>
                <c:pt idx="11">
                  <c:v> f) Hirió al otro con un objeto</c:v>
                </c:pt>
              </c:strCache>
            </c:strRef>
          </c:cat>
          <c:val>
            <c:numRef>
              <c:f>'P9'!$I$3:$I$14</c:f>
              <c:numCache>
                <c:formatCode>0%</c:formatCode>
                <c:ptCount val="12"/>
                <c:pt idx="0">
                  <c:v>0.5</c:v>
                </c:pt>
                <c:pt idx="1">
                  <c:v>0.42063492063492064</c:v>
                </c:pt>
                <c:pt idx="2">
                  <c:v>0.32539682539682535</c:v>
                </c:pt>
                <c:pt idx="3">
                  <c:v>0.29365079365079366</c:v>
                </c:pt>
                <c:pt idx="4">
                  <c:v>4.7619047619047616E-2</c:v>
                </c:pt>
                <c:pt idx="5">
                  <c:v>4.7619047619047616E-2</c:v>
                </c:pt>
                <c:pt idx="6">
                  <c:v>5.5555555555555552E-2</c:v>
                </c:pt>
                <c:pt idx="7">
                  <c:v>3.968253968253968E-2</c:v>
                </c:pt>
                <c:pt idx="8">
                  <c:v>1.5873015873015872E-2</c:v>
                </c:pt>
                <c:pt idx="9">
                  <c:v>1.5873015873015872E-2</c:v>
                </c:pt>
                <c:pt idx="10">
                  <c:v>7.9365079365079361E-3</c:v>
                </c:pt>
                <c:pt idx="11">
                  <c:v>0</c:v>
                </c:pt>
              </c:numCache>
            </c:numRef>
          </c:val>
          <c:extLst>
            <c:ext xmlns:c16="http://schemas.microsoft.com/office/drawing/2014/chart" uri="{C3380CC4-5D6E-409C-BE32-E72D297353CC}">
              <c16:uniqueId val="{00000003-8895-494E-AE78-E7610E85C091}"/>
            </c:ext>
          </c:extLst>
        </c:ser>
        <c:dLbls>
          <c:showLegendKey val="0"/>
          <c:showVal val="0"/>
          <c:showCatName val="0"/>
          <c:showSerName val="0"/>
          <c:showPercent val="0"/>
          <c:showBubbleSize val="0"/>
        </c:dLbls>
        <c:gapWidth val="90"/>
        <c:axId val="316319608"/>
        <c:axId val="316320592"/>
      </c:barChart>
      <c:catAx>
        <c:axId val="316319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crossAx val="316320592"/>
        <c:crosses val="autoZero"/>
        <c:auto val="1"/>
        <c:lblAlgn val="ctr"/>
        <c:lblOffset val="100"/>
        <c:noMultiLvlLbl val="0"/>
      </c:catAx>
      <c:valAx>
        <c:axId val="316320592"/>
        <c:scaling>
          <c:orientation val="minMax"/>
        </c:scaling>
        <c:delete val="1"/>
        <c:axPos val="t"/>
        <c:numFmt formatCode="0%" sourceLinked="1"/>
        <c:majorTickMark val="none"/>
        <c:minorTickMark val="none"/>
        <c:tickLblPos val="nextTo"/>
        <c:crossAx val="3163196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legend>
    <c:plotVisOnly val="1"/>
    <c:dispBlanksAs val="gap"/>
    <c:showDLblsOverMax val="0"/>
  </c:chart>
  <c:spPr>
    <a:noFill/>
    <a:ln>
      <a:noFill/>
    </a:ln>
    <a:effectLst/>
  </c:spPr>
  <c:txPr>
    <a:bodyPr/>
    <a:lstStyle/>
    <a:p>
      <a:pPr>
        <a:defRPr sz="1400">
          <a:latin typeface="Century Gothic" panose="020B0502020202020204" pitchFamily="34" charset="0"/>
        </a:defRPr>
      </a:pPr>
      <a:endParaRPr lang="es-CO"/>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10458117025593E-2"/>
          <c:y val="0.1213334849997683"/>
          <c:w val="0.87065318727903485"/>
          <c:h val="0.74304520923648587"/>
        </c:manualLayout>
      </c:layout>
      <c:barChart>
        <c:barDir val="col"/>
        <c:grouping val="clustered"/>
        <c:varyColors val="0"/>
        <c:ser>
          <c:idx val="0"/>
          <c:order val="0"/>
          <c:tx>
            <c:strRef>
              <c:f>'P9'!$J$2</c:f>
              <c:strCache>
                <c:ptCount val="1"/>
                <c:pt idx="0">
                  <c:v>Sí</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'P9'!$B$3:$B$14</c:f>
              <c:strCache>
                <c:ptCount val="12"/>
                <c:pt idx="0">
                  <c:v> h) Ignoró o fue indiferente frente al otro</c:v>
                </c:pt>
                <c:pt idx="1">
                  <c:v> a) No respetó la opinión del otro</c:v>
                </c:pt>
                <c:pt idx="2">
                  <c:v> d) Gritó al otro</c:v>
                </c:pt>
                <c:pt idx="3">
                  <c:v> b) Ofendió o insultó al otro</c:v>
                </c:pt>
                <c:pt idx="4">
                  <c:v> j) Revisó el celular del otro</c:v>
                </c:pt>
                <c:pt idx="5">
                  <c:v> c) Le prohibió salir o hablar con alguien</c:v>
                </c:pt>
                <c:pt idx="6">
                  <c:v> k) Escondió cosas personales o laborales al otro</c:v>
                </c:pt>
                <c:pt idx="7">
                  <c:v> e) Empujó o golpeó al otro</c:v>
                </c:pt>
                <c:pt idx="8">
                  <c:v> g) Atentó contra la vida del otro</c:v>
                </c:pt>
                <c:pt idx="9">
                  <c:v> i) Obligó al otro a tener relaciones sexuales</c:v>
                </c:pt>
                <c:pt idx="10">
                  <c:v> l) Le quitó dinero al otro</c:v>
                </c:pt>
                <c:pt idx="11">
                  <c:v> f) Hirió al otro con un objeto</c:v>
                </c:pt>
              </c:strCache>
            </c:strRef>
          </c:cat>
          <c:val>
            <c:numRef>
              <c:f>'P9'!$J$3:$J$14</c:f>
              <c:numCache>
                <c:formatCode>0%</c:formatCode>
                <c:ptCount val="12"/>
                <c:pt idx="0">
                  <c:v>0.56907894736842102</c:v>
                </c:pt>
                <c:pt idx="1">
                  <c:v>0.44078947368421045</c:v>
                </c:pt>
                <c:pt idx="2">
                  <c:v>0.37828947368421045</c:v>
                </c:pt>
                <c:pt idx="3">
                  <c:v>0.30921052631578949</c:v>
                </c:pt>
                <c:pt idx="4">
                  <c:v>8.8815789473684209E-2</c:v>
                </c:pt>
                <c:pt idx="5">
                  <c:v>6.9078947368421059E-2</c:v>
                </c:pt>
                <c:pt idx="6">
                  <c:v>3.9473684210526314E-2</c:v>
                </c:pt>
                <c:pt idx="7">
                  <c:v>4.6052631578947366E-2</c:v>
                </c:pt>
                <c:pt idx="8">
                  <c:v>1.6447368421052631E-2</c:v>
                </c:pt>
                <c:pt idx="9">
                  <c:v>1.3157894736842105E-2</c:v>
                </c:pt>
                <c:pt idx="10">
                  <c:v>9.8684210526315784E-3</c:v>
                </c:pt>
                <c:pt idx="11">
                  <c:v>6.5789473684210523E-3</c:v>
                </c:pt>
              </c:numCache>
            </c:numRef>
          </c:val>
          <c:extLst>
            <c:ext xmlns:c16="http://schemas.microsoft.com/office/drawing/2014/chart" uri="{C3380CC4-5D6E-409C-BE32-E72D297353CC}">
              <c16:uniqueId val="{00000000-5193-45E1-BF1F-20D4FFB3A84A}"/>
            </c:ext>
          </c:extLst>
        </c:ser>
        <c:ser>
          <c:idx val="1"/>
          <c:order val="1"/>
          <c:tx>
            <c:strRef>
              <c:f>'P9'!$K$2</c:f>
              <c:strCache>
                <c:ptCount val="1"/>
                <c:pt idx="0">
                  <c:v>No</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'P9'!$B$3:$B$14</c:f>
              <c:strCache>
                <c:ptCount val="12"/>
                <c:pt idx="0">
                  <c:v> h) Ignoró o fue indiferente frente al otro</c:v>
                </c:pt>
                <c:pt idx="1">
                  <c:v> a) No respetó la opinión del otro</c:v>
                </c:pt>
                <c:pt idx="2">
                  <c:v> d) Gritó al otro</c:v>
                </c:pt>
                <c:pt idx="3">
                  <c:v> b) Ofendió o insultó al otro</c:v>
                </c:pt>
                <c:pt idx="4">
                  <c:v> j) Revisó el celular del otro</c:v>
                </c:pt>
                <c:pt idx="5">
                  <c:v> c) Le prohibió salir o hablar con alguien</c:v>
                </c:pt>
                <c:pt idx="6">
                  <c:v> k) Escondió cosas personales o laborales al otro</c:v>
                </c:pt>
                <c:pt idx="7">
                  <c:v> e) Empujó o golpeó al otro</c:v>
                </c:pt>
                <c:pt idx="8">
                  <c:v> g) Atentó contra la vida del otro</c:v>
                </c:pt>
                <c:pt idx="9">
                  <c:v> i) Obligó al otro a tener relaciones sexuales</c:v>
                </c:pt>
                <c:pt idx="10">
                  <c:v> l) Le quitó dinero al otro</c:v>
                </c:pt>
                <c:pt idx="11">
                  <c:v> f) Hirió al otro con un objeto</c:v>
                </c:pt>
              </c:strCache>
            </c:strRef>
          </c:cat>
          <c:val>
            <c:numRef>
              <c:f>'P9'!$K$3:$K$14</c:f>
              <c:numCache>
                <c:formatCode>0%</c:formatCode>
                <c:ptCount val="12"/>
                <c:pt idx="0">
                  <c:v>0.51219512195121952</c:v>
                </c:pt>
                <c:pt idx="1">
                  <c:v>0.4065040650406504</c:v>
                </c:pt>
                <c:pt idx="2">
                  <c:v>0.29268292682926828</c:v>
                </c:pt>
                <c:pt idx="3">
                  <c:v>0.17886178861788618</c:v>
                </c:pt>
                <c:pt idx="4">
                  <c:v>0.14634146341463414</c:v>
                </c:pt>
                <c:pt idx="5">
                  <c:v>4.878048780487805E-2</c:v>
                </c:pt>
                <c:pt idx="6">
                  <c:v>5.6910569105691054E-2</c:v>
                </c:pt>
                <c:pt idx="7">
                  <c:v>0</c:v>
                </c:pt>
                <c:pt idx="8">
                  <c:v>0</c:v>
                </c:pt>
                <c:pt idx="9">
                  <c:v>0</c:v>
                </c:pt>
                <c:pt idx="10">
                  <c:v>8.130081300813009E-3</c:v>
                </c:pt>
                <c:pt idx="11">
                  <c:v>0</c:v>
                </c:pt>
              </c:numCache>
            </c:numRef>
          </c:val>
          <c:extLst>
            <c:ext xmlns:c16="http://schemas.microsoft.com/office/drawing/2014/chart" uri="{C3380CC4-5D6E-409C-BE32-E72D297353CC}">
              <c16:uniqueId val="{00000001-5193-45E1-BF1F-20D4FFB3A84A}"/>
            </c:ext>
          </c:extLst>
        </c:ser>
        <c:dLbls>
          <c:showLegendKey val="0"/>
          <c:showVal val="0"/>
          <c:showCatName val="0"/>
          <c:showSerName val="0"/>
          <c:showPercent val="0"/>
          <c:showBubbleSize val="0"/>
        </c:dLbls>
        <c:gapWidth val="219"/>
        <c:axId val="316319608"/>
        <c:axId val="316320592"/>
      </c:barChart>
      <c:catAx>
        <c:axId val="316319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crossAx val="316320592"/>
        <c:crosses val="autoZero"/>
        <c:auto val="1"/>
        <c:lblAlgn val="ctr"/>
        <c:lblOffset val="100"/>
        <c:noMultiLvlLbl val="0"/>
      </c:catAx>
      <c:valAx>
        <c:axId val="316320592"/>
        <c:scaling>
          <c:orientation val="minMax"/>
        </c:scaling>
        <c:delete val="1"/>
        <c:axPos val="l"/>
        <c:numFmt formatCode="0%" sourceLinked="1"/>
        <c:majorTickMark val="none"/>
        <c:minorTickMark val="none"/>
        <c:tickLblPos val="nextTo"/>
        <c:crossAx val="3163196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legend>
    <c:plotVisOnly val="1"/>
    <c:dispBlanksAs val="gap"/>
    <c:showDLblsOverMax val="0"/>
  </c:chart>
  <c:spPr>
    <a:solidFill>
      <a:schemeClr val="bg1"/>
    </a:solidFill>
    <a:ln>
      <a:noFill/>
    </a:ln>
    <a:effectLst/>
  </c:spPr>
  <c:txPr>
    <a:bodyPr/>
    <a:lstStyle/>
    <a:p>
      <a:pPr>
        <a:defRPr sz="1200">
          <a:latin typeface="Century Gothic" panose="020B0502020202020204" pitchFamily="34" charset="0"/>
        </a:defRPr>
      </a:pPr>
      <a:endParaRPr lang="es-CO"/>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880246610548812"/>
          <c:y val="3.4883715123151748E-2"/>
          <c:w val="0.83105821437741245"/>
          <c:h val="0.9302325697536965"/>
        </c:manualLayout>
      </c:layout>
      <c:barChart>
        <c:barDir val="bar"/>
        <c:grouping val="stack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Lbls>
            <c:dLbl>
              <c:idx val="0"/>
              <c:layout>
                <c:manualLayout>
                  <c:x val="-0.39793321476976468"/>
                  <c:y val="1.2485223737706424E-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C36-4B6A-9AEA-E8FE590EBB1D}"/>
                </c:ext>
              </c:extLst>
            </c:dLbl>
            <c:dLbl>
              <c:idx val="1"/>
              <c:layout>
                <c:manualLayout>
                  <c:x val="-0.32669965353741504"/>
                  <c:y val="1.2485223737997119E-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C36-4B6A-9AEA-E8FE590EBB1D}"/>
                </c:ext>
              </c:extLst>
            </c:dLbl>
            <c:dLbl>
              <c:idx val="2"/>
              <c:layout>
                <c:manualLayout>
                  <c:x val="-0.29504029298970408"/>
                  <c:y val="1.4982268485247709E-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C36-4B6A-9AEA-E8FE590EBB1D}"/>
                </c:ext>
              </c:extLst>
            </c:dLbl>
            <c:dLbl>
              <c:idx val="3"/>
              <c:layout>
                <c:manualLayout>
                  <c:x val="-0.18343966597968434"/>
                  <c:y val="7.4911342420424659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C36-4B6A-9AEA-E8FE590EBB1D}"/>
                </c:ext>
              </c:extLst>
            </c:dLbl>
            <c:dLbl>
              <c:idx val="4"/>
              <c:layout>
                <c:manualLayout>
                  <c:x val="-0.12487123004575768"/>
                  <c:y val="2.4970447475412846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C36-4B6A-9AEA-E8FE590EBB1D}"/>
                </c:ext>
              </c:extLst>
            </c:dLbl>
            <c:dLbl>
              <c:idx val="5"/>
              <c:layout>
                <c:manualLayout>
                  <c:x val="-9.3394548628745161E-2"/>
                  <c:y val="4.9940894950825693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61F-4EF5-B4DA-78DC12621CBB}"/>
                </c:ext>
              </c:extLst>
            </c:dLbl>
            <c:dLbl>
              <c:idx val="6"/>
              <c:layout>
                <c:manualLayout>
                  <c:x val="-7.818541241226222E-2"/>
                  <c:y val="2.4970447475412846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61F-4EF5-B4DA-78DC12621CBB}"/>
                </c:ext>
              </c:extLst>
            </c:dLbl>
            <c:dLbl>
              <c:idx val="7"/>
              <c:layout>
                <c:manualLayout>
                  <c:x val="-7.422799234379837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61F-4EF5-B4DA-78DC12621CBB}"/>
                </c:ext>
              </c:extLst>
            </c:dLbl>
            <c:dLbl>
              <c:idx val="8"/>
              <c:layout>
                <c:manualLayout>
                  <c:x val="-6.631315220687063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61F-4EF5-B4DA-78DC12621CBB}"/>
                </c:ext>
              </c:extLst>
            </c:dLbl>
            <c:dLbl>
              <c:idx val="9"/>
              <c:layout>
                <c:manualLayout>
                  <c:x val="-6.631315220687063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61F-4EF5-B4DA-78DC12621CBB}"/>
                </c:ext>
              </c:extLst>
            </c:dLbl>
            <c:dLbl>
              <c:idx val="10"/>
              <c:layout>
                <c:manualLayout>
                  <c:x val="-6.631315220687063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61F-4EF5-B4DA-78DC12621CBB}"/>
                </c:ext>
              </c:extLst>
            </c:dLbl>
            <c:dLbl>
              <c:idx val="11"/>
              <c:layout>
                <c:manualLayout>
                  <c:x val="-4.242424622886872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61F-4EF5-B4DA-78DC12621CBB}"/>
                </c:ext>
              </c:extLst>
            </c:dLbl>
            <c:numFmt formatCode="General\%" sourceLinked="0"/>
            <c:spPr>
              <a:noFill/>
              <a:ln>
                <a:noFill/>
              </a:ln>
              <a:effectLst/>
            </c:spPr>
            <c:txPr>
              <a:bodyPr/>
              <a:lstStyle/>
              <a:p>
                <a:pPr>
                  <a:defRPr sz="2000" b="1">
                    <a:solidFill>
                      <a:srgbClr val="9B5107"/>
                    </a:solidFill>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Hoja1!$A$2:$A$7</c:f>
              <c:numCache>
                <c:formatCode>General</c:formatCode>
                <c:ptCount val="6"/>
              </c:numCache>
            </c:numRef>
          </c:cat>
          <c:val>
            <c:numRef>
              <c:f>Hoja1!$B$2:$B$7</c:f>
              <c:numCache>
                <c:formatCode>General</c:formatCode>
                <c:ptCount val="6"/>
                <c:pt idx="0">
                  <c:v>81</c:v>
                </c:pt>
                <c:pt idx="1">
                  <c:v>63</c:v>
                </c:pt>
                <c:pt idx="2">
                  <c:v>55</c:v>
                </c:pt>
                <c:pt idx="3">
                  <c:v>21</c:v>
                </c:pt>
              </c:numCache>
            </c:numRef>
          </c:val>
          <c:extLst>
            <c:ext xmlns:c16="http://schemas.microsoft.com/office/drawing/2014/chart" uri="{C3380CC4-5D6E-409C-BE32-E72D297353CC}">
              <c16:uniqueId val="{00000006-BC36-4B6A-9AEA-E8FE590EBB1D}"/>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400" b="1">
                    <a:solidFill>
                      <a:schemeClr val="tx1">
                        <a:lumMod val="85000"/>
                        <a:lumOff val="15000"/>
                      </a:schemeClr>
                    </a:solidFill>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Hoja1!$A$2:$A$7</c:f>
              <c:numCache>
                <c:formatCode>General</c:formatCode>
                <c:ptCount val="6"/>
              </c:numCache>
            </c:numRef>
          </c:cat>
          <c:val>
            <c:numRef>
              <c:f>Hoja1!$C$2:$C$7</c:f>
              <c:numCache>
                <c:formatCode>General</c:formatCode>
                <c:ptCount val="6"/>
                <c:pt idx="0">
                  <c:v>17</c:v>
                </c:pt>
                <c:pt idx="1">
                  <c:v>36</c:v>
                </c:pt>
                <c:pt idx="2">
                  <c:v>44</c:v>
                </c:pt>
                <c:pt idx="3">
                  <c:v>74</c:v>
                </c:pt>
              </c:numCache>
            </c:numRef>
          </c:val>
          <c:extLst>
            <c:ext xmlns:c16="http://schemas.microsoft.com/office/drawing/2014/chart" uri="{C3380CC4-5D6E-409C-BE32-E72D297353CC}">
              <c16:uniqueId val="{00000007-BC36-4B6A-9AEA-E8FE590EBB1D}"/>
            </c:ext>
          </c:extLst>
        </c:ser>
        <c:ser>
          <c:idx val="2"/>
          <c:order val="2"/>
          <c:tx>
            <c:strRef>
              <c:f>Hoja1!$D$1</c:f>
              <c:strCache>
                <c:ptCount val="1"/>
                <c:pt idx="0">
                  <c:v>Serie 3</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invertIfNegative val="0"/>
          <c:cat>
            <c:numRef>
              <c:f>Hoja1!$A$2:$A$7</c:f>
              <c:numCache>
                <c:formatCode>General</c:formatCode>
                <c:ptCount val="6"/>
              </c:numCache>
            </c:numRef>
          </c:cat>
          <c:val>
            <c:numRef>
              <c:f>Hoja1!$D$2:$D$7</c:f>
              <c:numCache>
                <c:formatCode>General</c:formatCode>
                <c:ptCount val="6"/>
                <c:pt idx="0">
                  <c:v>2</c:v>
                </c:pt>
                <c:pt idx="1">
                  <c:v>1</c:v>
                </c:pt>
                <c:pt idx="2">
                  <c:v>1</c:v>
                </c:pt>
                <c:pt idx="3">
                  <c:v>5</c:v>
                </c:pt>
              </c:numCache>
            </c:numRef>
          </c:val>
          <c:extLst>
            <c:ext xmlns:c16="http://schemas.microsoft.com/office/drawing/2014/chart" uri="{C3380CC4-5D6E-409C-BE32-E72D297353CC}">
              <c16:uniqueId val="{00000008-BC36-4B6A-9AEA-E8FE590EBB1D}"/>
            </c:ext>
          </c:extLst>
        </c:ser>
        <c:ser>
          <c:idx val="3"/>
          <c:order val="3"/>
          <c:tx>
            <c:strRef>
              <c:f>Hoja1!$E$1</c:f>
              <c:strCache>
                <c:ptCount val="1"/>
                <c:pt idx="0">
                  <c:v>Serie 4</c:v>
                </c:pt>
              </c:strCache>
            </c:strRef>
          </c:tx>
          <c:spPr>
            <a:solidFill>
              <a:schemeClr val="tx1">
                <a:lumMod val="85000"/>
                <a:lumOff val="15000"/>
              </a:schemeClr>
            </a:solidFill>
          </c:spPr>
          <c:invertIfNegative val="0"/>
          <c:cat>
            <c:numRef>
              <c:f>Hoja1!$A$2:$A$7</c:f>
              <c:numCache>
                <c:formatCode>General</c:formatCode>
                <c:ptCount val="6"/>
              </c:numCache>
            </c:numRef>
          </c:cat>
          <c:val>
            <c:numRef>
              <c:f>Hoja1!$E$2:$E$7</c:f>
              <c:numCache>
                <c:formatCode>General</c:formatCode>
                <c:ptCount val="6"/>
              </c:numCache>
            </c:numRef>
          </c:val>
          <c:extLst>
            <c:ext xmlns:c16="http://schemas.microsoft.com/office/drawing/2014/chart" uri="{C3380CC4-5D6E-409C-BE32-E72D297353CC}">
              <c16:uniqueId val="{00000009-BC36-4B6A-9AEA-E8FE590EBB1D}"/>
            </c:ext>
          </c:extLst>
        </c:ser>
        <c:dLbls>
          <c:showLegendKey val="0"/>
          <c:showVal val="0"/>
          <c:showCatName val="0"/>
          <c:showSerName val="0"/>
          <c:showPercent val="0"/>
          <c:showBubbleSize val="0"/>
        </c:dLbls>
        <c:gapWidth val="124"/>
        <c:overlap val="100"/>
        <c:axId val="761801728"/>
        <c:axId val="672961024"/>
      </c:barChart>
      <c:catAx>
        <c:axId val="761801728"/>
        <c:scaling>
          <c:orientation val="maxMin"/>
        </c:scaling>
        <c:delete val="1"/>
        <c:axPos val="l"/>
        <c:numFmt formatCode="General" sourceLinked="1"/>
        <c:majorTickMark val="out"/>
        <c:minorTickMark val="none"/>
        <c:tickLblPos val="nextTo"/>
        <c:crossAx val="672961024"/>
        <c:crosses val="autoZero"/>
        <c:auto val="1"/>
        <c:lblAlgn val="ctr"/>
        <c:lblOffset val="100"/>
        <c:noMultiLvlLbl val="0"/>
      </c:catAx>
      <c:valAx>
        <c:axId val="672961024"/>
        <c:scaling>
          <c:orientation val="minMax"/>
          <c:max val="105"/>
          <c:min val="0"/>
        </c:scaling>
        <c:delete val="1"/>
        <c:axPos val="t"/>
        <c:numFmt formatCode="General" sourceLinked="1"/>
        <c:majorTickMark val="out"/>
        <c:minorTickMark val="none"/>
        <c:tickLblPos val="nextTo"/>
        <c:crossAx val="761801728"/>
        <c:crosses val="autoZero"/>
        <c:crossBetween val="between"/>
      </c:valAx>
    </c:plotArea>
    <c:plotVisOnly val="1"/>
    <c:dispBlanksAs val="gap"/>
    <c:showDLblsOverMax val="0"/>
  </c:chart>
  <c:txPr>
    <a:bodyPr/>
    <a:lstStyle/>
    <a:p>
      <a:pPr>
        <a:defRPr sz="1800"/>
      </a:pPr>
      <a:endParaRPr lang="es-CO"/>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Century Gothic" panose="020B0502020202020204" pitchFamily="34" charset="0"/>
                <a:ea typeface="+mn-ea"/>
                <a:cs typeface="+mn-cs"/>
              </a:defRPr>
            </a:pPr>
            <a:r>
              <a:rPr lang="es-ES" b="1"/>
              <a:t>Sexo</a:t>
            </a:r>
          </a:p>
        </c:rich>
      </c:tx>
      <c:layout>
        <c:manualLayout>
          <c:xMode val="edge"/>
          <c:yMode val="edge"/>
          <c:x val="0.47719319320671655"/>
          <c:y val="3.2995848238938127E-2"/>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s-CO"/>
        </a:p>
      </c:txPr>
    </c:title>
    <c:autoTitleDeleted val="0"/>
    <c:plotArea>
      <c:layout>
        <c:manualLayout>
          <c:layoutTarget val="inner"/>
          <c:xMode val="edge"/>
          <c:yMode val="edge"/>
          <c:x val="2.8645833333333332E-2"/>
          <c:y val="0.30613392110189602"/>
          <c:w val="0.94270833333333337"/>
          <c:h val="0.39988299110080483"/>
        </c:manualLayout>
      </c:layout>
      <c:barChart>
        <c:barDir val="col"/>
        <c:grouping val="clustered"/>
        <c:varyColors val="0"/>
        <c:ser>
          <c:idx val="0"/>
          <c:order val="0"/>
          <c:tx>
            <c:strRef>
              <c:f>'P10'!$D$2</c:f>
              <c:strCache>
                <c:ptCount val="1"/>
                <c:pt idx="0">
                  <c:v>Hombre</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'P10'!$A$3:$A$6</c:f>
              <c:strCache>
                <c:ptCount val="4"/>
                <c:pt idx="0">
                  <c:v>c) La mayoría de los hombres quisieran manejar mejor sus emociones, pero no saben cómo</c:v>
                </c:pt>
                <c:pt idx="1">
                  <c:v>b) En Bogotá, la mayoría de los hombres esconden sus emociones por miedo a sentirse humillados</c:v>
                </c:pt>
                <c:pt idx="2">
                  <c:v>a) Los hombres no se sienten cómodos expresando sus emociones abiertamente</c:v>
                </c:pt>
                <c:pt idx="3">
                  <c:v>d) La mayoría de los hombres quisieran recibir más cariño y más afecto por parte de otros hombres</c:v>
                </c:pt>
              </c:strCache>
            </c:strRef>
          </c:cat>
          <c:val>
            <c:numRef>
              <c:f>'P10'!$D$3:$D$6</c:f>
              <c:numCache>
                <c:formatCode>0%</c:formatCode>
                <c:ptCount val="4"/>
                <c:pt idx="0">
                  <c:v>0.76106194690265483</c:v>
                </c:pt>
                <c:pt idx="1">
                  <c:v>0.53982300884955747</c:v>
                </c:pt>
                <c:pt idx="2">
                  <c:v>0.46460176991150443</c:v>
                </c:pt>
                <c:pt idx="3">
                  <c:v>0.19469026548672566</c:v>
                </c:pt>
              </c:numCache>
            </c:numRef>
          </c:val>
          <c:extLst>
            <c:ext xmlns:c16="http://schemas.microsoft.com/office/drawing/2014/chart" uri="{C3380CC4-5D6E-409C-BE32-E72D297353CC}">
              <c16:uniqueId val="{00000000-9514-4AF9-89D6-2346AAD42352}"/>
            </c:ext>
          </c:extLst>
        </c:ser>
        <c:ser>
          <c:idx val="1"/>
          <c:order val="1"/>
          <c:tx>
            <c:strRef>
              <c:f>'P10'!$E$2</c:f>
              <c:strCache>
                <c:ptCount val="1"/>
                <c:pt idx="0">
                  <c:v>Mujer</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'P10'!$E$3:$E$6</c:f>
              <c:numCache>
                <c:formatCode>0%</c:formatCode>
                <c:ptCount val="4"/>
                <c:pt idx="0">
                  <c:v>0.84818481848184812</c:v>
                </c:pt>
                <c:pt idx="1">
                  <c:v>0.68976897689768979</c:v>
                </c:pt>
                <c:pt idx="2">
                  <c:v>0.62046204620462042</c:v>
                </c:pt>
                <c:pt idx="3">
                  <c:v>0.21122112211221122</c:v>
                </c:pt>
              </c:numCache>
            </c:numRef>
          </c:val>
          <c:extLst>
            <c:ext xmlns:c16="http://schemas.microsoft.com/office/drawing/2014/chart" uri="{C3380CC4-5D6E-409C-BE32-E72D297353CC}">
              <c16:uniqueId val="{00000001-9514-4AF9-89D6-2346AAD42352}"/>
            </c:ext>
          </c:extLst>
        </c:ser>
        <c:dLbls>
          <c:dLblPos val="outEnd"/>
          <c:showLegendKey val="0"/>
          <c:showVal val="1"/>
          <c:showCatName val="0"/>
          <c:showSerName val="0"/>
          <c:showPercent val="0"/>
          <c:showBubbleSize val="0"/>
        </c:dLbls>
        <c:gapWidth val="219"/>
        <c:overlap val="-27"/>
        <c:axId val="326136136"/>
        <c:axId val="326169592"/>
      </c:barChart>
      <c:catAx>
        <c:axId val="326136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crossAx val="326169592"/>
        <c:crosses val="autoZero"/>
        <c:auto val="1"/>
        <c:lblAlgn val="ctr"/>
        <c:lblOffset val="100"/>
        <c:noMultiLvlLbl val="0"/>
      </c:catAx>
      <c:valAx>
        <c:axId val="326169592"/>
        <c:scaling>
          <c:orientation val="minMax"/>
        </c:scaling>
        <c:delete val="1"/>
        <c:axPos val="l"/>
        <c:numFmt formatCode="0%" sourceLinked="1"/>
        <c:majorTickMark val="none"/>
        <c:minorTickMark val="none"/>
        <c:tickLblPos val="nextTo"/>
        <c:crossAx val="326136136"/>
        <c:crosses val="autoZero"/>
        <c:crossBetween val="between"/>
      </c:valAx>
      <c:spPr>
        <a:noFill/>
        <a:ln>
          <a:noFill/>
        </a:ln>
        <a:effectLst/>
      </c:spPr>
    </c:plotArea>
    <c:legend>
      <c:legendPos val="t"/>
      <c:layout>
        <c:manualLayout>
          <c:xMode val="edge"/>
          <c:yMode val="edge"/>
          <c:x val="0.42709678514745364"/>
          <c:y val="0.15194599923568672"/>
          <c:w val="0.14580633842254817"/>
          <c:h val="6.046317951489253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legend>
    <c:plotVisOnly val="1"/>
    <c:dispBlanksAs val="gap"/>
    <c:showDLblsOverMax val="0"/>
  </c:chart>
  <c:spPr>
    <a:noFill/>
    <a:ln>
      <a:noFill/>
    </a:ln>
    <a:effectLst/>
  </c:spPr>
  <c:txPr>
    <a:bodyPr/>
    <a:lstStyle/>
    <a:p>
      <a:pPr>
        <a:defRPr sz="1200">
          <a:latin typeface="Century Gothic" panose="020B0502020202020204" pitchFamily="34" charset="0"/>
        </a:defRPr>
      </a:pPr>
      <a:endParaRPr lang="es-CO"/>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Century Gothic" panose="020B0502020202020204" pitchFamily="34" charset="0"/>
                <a:ea typeface="+mn-ea"/>
                <a:cs typeface="+mn-cs"/>
              </a:defRPr>
            </a:pPr>
            <a:r>
              <a:rPr lang="es-ES" b="1"/>
              <a:t>Grupo de edad</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s-CO"/>
        </a:p>
      </c:txPr>
    </c:title>
    <c:autoTitleDeleted val="0"/>
    <c:plotArea>
      <c:layout/>
      <c:barChart>
        <c:barDir val="bar"/>
        <c:grouping val="clustered"/>
        <c:varyColors val="0"/>
        <c:ser>
          <c:idx val="0"/>
          <c:order val="0"/>
          <c:tx>
            <c:strRef>
              <c:f>'P10'!$F$2</c:f>
              <c:strCache>
                <c:ptCount val="1"/>
                <c:pt idx="0">
                  <c:v>18 - 25</c:v>
                </c:pt>
              </c:strCache>
            </c:strRef>
          </c:tx>
          <c:spPr>
            <a:solidFill>
              <a:srgbClr val="9966F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'P10'!$A$3:$A$6</c:f>
              <c:strCache>
                <c:ptCount val="4"/>
                <c:pt idx="0">
                  <c:v>c) La mayoría de los hombres quisieran manejar mejor sus emociones, pero no saben cómo</c:v>
                </c:pt>
                <c:pt idx="1">
                  <c:v>b) En Bogotá, la mayoría de los hombres esconden sus emociones por miedo a sentirse humillados</c:v>
                </c:pt>
                <c:pt idx="2">
                  <c:v>a) Los hombres no se sienten cómodos expresando sus emociones abiertamente</c:v>
                </c:pt>
                <c:pt idx="3">
                  <c:v>d) La mayoría de los hombres quisieran recibir más cariño y más afecto por parte de otros hombres</c:v>
                </c:pt>
              </c:strCache>
            </c:strRef>
          </c:cat>
          <c:val>
            <c:numRef>
              <c:f>'P10'!$F$3:$F$6</c:f>
              <c:numCache>
                <c:formatCode>0%</c:formatCode>
                <c:ptCount val="4"/>
                <c:pt idx="0">
                  <c:v>0.88607594936708844</c:v>
                </c:pt>
                <c:pt idx="1">
                  <c:v>0.70886075949367078</c:v>
                </c:pt>
                <c:pt idx="2">
                  <c:v>0.59493670886075944</c:v>
                </c:pt>
                <c:pt idx="3">
                  <c:v>0.24050632911392406</c:v>
                </c:pt>
              </c:numCache>
            </c:numRef>
          </c:val>
          <c:extLst>
            <c:ext xmlns:c16="http://schemas.microsoft.com/office/drawing/2014/chart" uri="{C3380CC4-5D6E-409C-BE32-E72D297353CC}">
              <c16:uniqueId val="{00000000-9A38-465F-8BE3-77B9CD34DA76}"/>
            </c:ext>
          </c:extLst>
        </c:ser>
        <c:ser>
          <c:idx val="1"/>
          <c:order val="1"/>
          <c:tx>
            <c:strRef>
              <c:f>'P10'!$G$2</c:f>
              <c:strCache>
                <c:ptCount val="1"/>
                <c:pt idx="0">
                  <c:v>26 - 40</c:v>
                </c:pt>
              </c:strCache>
            </c:strRef>
          </c:tx>
          <c:spPr>
            <a:solidFill>
              <a:srgbClr val="7030A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'P10'!$G$3:$G$6</c:f>
              <c:numCache>
                <c:formatCode>0%</c:formatCode>
                <c:ptCount val="4"/>
                <c:pt idx="0">
                  <c:v>0.82</c:v>
                </c:pt>
                <c:pt idx="1">
                  <c:v>0.7</c:v>
                </c:pt>
                <c:pt idx="2">
                  <c:v>0.62666666666666671</c:v>
                </c:pt>
                <c:pt idx="3">
                  <c:v>0.24666666666666667</c:v>
                </c:pt>
              </c:numCache>
            </c:numRef>
          </c:val>
          <c:extLst>
            <c:ext xmlns:c16="http://schemas.microsoft.com/office/drawing/2014/chart" uri="{C3380CC4-5D6E-409C-BE32-E72D297353CC}">
              <c16:uniqueId val="{00000001-9A38-465F-8BE3-77B9CD34DA76}"/>
            </c:ext>
          </c:extLst>
        </c:ser>
        <c:ser>
          <c:idx val="2"/>
          <c:order val="2"/>
          <c:tx>
            <c:strRef>
              <c:f>'P10'!$H$2</c:f>
              <c:strCache>
                <c:ptCount val="1"/>
                <c:pt idx="0">
                  <c:v>41 - 55</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'P10'!$H$3:$H$6</c:f>
              <c:numCache>
                <c:formatCode>0%</c:formatCode>
                <c:ptCount val="4"/>
                <c:pt idx="0">
                  <c:v>0.78205128205128205</c:v>
                </c:pt>
                <c:pt idx="1">
                  <c:v>0.57692307692307687</c:v>
                </c:pt>
                <c:pt idx="2">
                  <c:v>0.50641025641025639</c:v>
                </c:pt>
                <c:pt idx="3">
                  <c:v>0.1858974358974359</c:v>
                </c:pt>
              </c:numCache>
            </c:numRef>
          </c:val>
          <c:extLst>
            <c:ext xmlns:c16="http://schemas.microsoft.com/office/drawing/2014/chart" uri="{C3380CC4-5D6E-409C-BE32-E72D297353CC}">
              <c16:uniqueId val="{00000002-9A38-465F-8BE3-77B9CD34DA76}"/>
            </c:ext>
          </c:extLst>
        </c:ser>
        <c:ser>
          <c:idx val="3"/>
          <c:order val="3"/>
          <c:tx>
            <c:strRef>
              <c:f>'P10'!$I$2</c:f>
              <c:strCache>
                <c:ptCount val="1"/>
                <c:pt idx="0">
                  <c:v>56 o más</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'P10'!$I$3:$I$6</c:f>
              <c:numCache>
                <c:formatCode>0%</c:formatCode>
                <c:ptCount val="4"/>
                <c:pt idx="0">
                  <c:v>0.79166666666666652</c:v>
                </c:pt>
                <c:pt idx="1">
                  <c:v>0.55555555555555558</c:v>
                </c:pt>
                <c:pt idx="2">
                  <c:v>0.50694444444444442</c:v>
                </c:pt>
                <c:pt idx="3">
                  <c:v>0.15972222222222221</c:v>
                </c:pt>
              </c:numCache>
            </c:numRef>
          </c:val>
          <c:extLst>
            <c:ext xmlns:c16="http://schemas.microsoft.com/office/drawing/2014/chart" uri="{C3380CC4-5D6E-409C-BE32-E72D297353CC}">
              <c16:uniqueId val="{00000003-9A38-465F-8BE3-77B9CD34DA76}"/>
            </c:ext>
          </c:extLst>
        </c:ser>
        <c:dLbls>
          <c:dLblPos val="outEnd"/>
          <c:showLegendKey val="0"/>
          <c:showVal val="1"/>
          <c:showCatName val="0"/>
          <c:showSerName val="0"/>
          <c:showPercent val="0"/>
          <c:showBubbleSize val="0"/>
        </c:dLbls>
        <c:gapWidth val="219"/>
        <c:axId val="328753736"/>
        <c:axId val="328754392"/>
      </c:barChart>
      <c:catAx>
        <c:axId val="3287537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crossAx val="328754392"/>
        <c:crosses val="autoZero"/>
        <c:auto val="1"/>
        <c:lblAlgn val="ctr"/>
        <c:lblOffset val="100"/>
        <c:noMultiLvlLbl val="0"/>
      </c:catAx>
      <c:valAx>
        <c:axId val="328754392"/>
        <c:scaling>
          <c:orientation val="minMax"/>
        </c:scaling>
        <c:delete val="1"/>
        <c:axPos val="t"/>
        <c:numFmt formatCode="0%" sourceLinked="1"/>
        <c:majorTickMark val="none"/>
        <c:minorTickMark val="none"/>
        <c:tickLblPos val="nextTo"/>
        <c:crossAx val="3287537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legend>
    <c:plotVisOnly val="1"/>
    <c:dispBlanksAs val="gap"/>
    <c:showDLblsOverMax val="0"/>
  </c:chart>
  <c:spPr>
    <a:noFill/>
    <a:ln>
      <a:noFill/>
    </a:ln>
    <a:effectLst/>
  </c:spPr>
  <c:txPr>
    <a:bodyPr/>
    <a:lstStyle/>
    <a:p>
      <a:pPr>
        <a:defRPr sz="1400">
          <a:latin typeface="Century Gothic" panose="020B0502020202020204" pitchFamily="34" charset="0"/>
        </a:defRPr>
      </a:pPr>
      <a:endParaRPr lang="es-CO"/>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Century Gothic" panose="020B0502020202020204" pitchFamily="34" charset="0"/>
                <a:ea typeface="+mn-ea"/>
                <a:cs typeface="+mn-cs"/>
              </a:defRPr>
            </a:pPr>
            <a:r>
              <a:rPr lang="es-ES" b="1"/>
              <a:t>Tienen hijos</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s-CO"/>
        </a:p>
      </c:txPr>
    </c:title>
    <c:autoTitleDeleted val="0"/>
    <c:plotArea>
      <c:layout>
        <c:manualLayout>
          <c:layoutTarget val="inner"/>
          <c:xMode val="edge"/>
          <c:yMode val="edge"/>
          <c:x val="0.50570161961462134"/>
          <c:y val="0.20409443777194683"/>
          <c:w val="0.44551789258050062"/>
          <c:h val="0.76139576683136856"/>
        </c:manualLayout>
      </c:layout>
      <c:barChart>
        <c:barDir val="bar"/>
        <c:grouping val="clustered"/>
        <c:varyColors val="0"/>
        <c:ser>
          <c:idx val="0"/>
          <c:order val="0"/>
          <c:tx>
            <c:strRef>
              <c:f>'P10'!$J$2</c:f>
              <c:strCache>
                <c:ptCount val="1"/>
                <c:pt idx="0">
                  <c:v>Sí</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'P10'!$A$3:$A$6</c:f>
              <c:strCache>
                <c:ptCount val="4"/>
                <c:pt idx="0">
                  <c:v>c) La mayoría de los hombres quisieran manejar mejor sus emociones, pero no saben cómo</c:v>
                </c:pt>
                <c:pt idx="1">
                  <c:v>b) En Bogotá, la mayoría de los hombres esconden sus emociones por miedo a sentirse humillados</c:v>
                </c:pt>
                <c:pt idx="2">
                  <c:v>a) Los hombres no se sienten cómodos expresando sus emociones abiertamente</c:v>
                </c:pt>
                <c:pt idx="3">
                  <c:v>d) La mayoría de los hombres quisieran recibir más cariño y más afecto por parte de otros hombres</c:v>
                </c:pt>
              </c:strCache>
            </c:strRef>
          </c:cat>
          <c:val>
            <c:numRef>
              <c:f>'P10'!$J$3:$J$6</c:f>
              <c:numCache>
                <c:formatCode>0%</c:formatCode>
                <c:ptCount val="4"/>
                <c:pt idx="0">
                  <c:v>0.78378378378378377</c:v>
                </c:pt>
                <c:pt idx="1">
                  <c:v>0.58858858858858853</c:v>
                </c:pt>
                <c:pt idx="2">
                  <c:v>0.53453453453453459</c:v>
                </c:pt>
                <c:pt idx="3">
                  <c:v>0.14414414414414414</c:v>
                </c:pt>
              </c:numCache>
            </c:numRef>
          </c:val>
          <c:extLst>
            <c:ext xmlns:c16="http://schemas.microsoft.com/office/drawing/2014/chart" uri="{C3380CC4-5D6E-409C-BE32-E72D297353CC}">
              <c16:uniqueId val="{00000000-5415-4BFF-9AD1-A3686F59321D}"/>
            </c:ext>
          </c:extLst>
        </c:ser>
        <c:ser>
          <c:idx val="1"/>
          <c:order val="1"/>
          <c:tx>
            <c:strRef>
              <c:f>'P10'!$K$2</c:f>
              <c:strCache>
                <c:ptCount val="1"/>
                <c:pt idx="0">
                  <c:v>No</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'P10'!$A$3:$A$6</c:f>
              <c:strCache>
                <c:ptCount val="4"/>
                <c:pt idx="0">
                  <c:v>c) La mayoría de los hombres quisieran manejar mejor sus emociones, pero no saben cómo</c:v>
                </c:pt>
                <c:pt idx="1">
                  <c:v>b) En Bogotá, la mayoría de los hombres esconden sus emociones por miedo a sentirse humillados</c:v>
                </c:pt>
                <c:pt idx="2">
                  <c:v>a) Los hombres no se sienten cómodos expresando sus emociones abiertamente</c:v>
                </c:pt>
                <c:pt idx="3">
                  <c:v>d) La mayoría de los hombres quisieran recibir más cariño y más afecto por parte de otros hombres</c:v>
                </c:pt>
              </c:strCache>
            </c:strRef>
          </c:cat>
          <c:val>
            <c:numRef>
              <c:f>'P10'!$K$3:$K$6</c:f>
              <c:numCache>
                <c:formatCode>0%</c:formatCode>
                <c:ptCount val="4"/>
                <c:pt idx="0">
                  <c:v>0.85106382978723405</c:v>
                </c:pt>
                <c:pt idx="1">
                  <c:v>0.68617021276595747</c:v>
                </c:pt>
                <c:pt idx="2">
                  <c:v>0.58510638297872342</c:v>
                </c:pt>
                <c:pt idx="3">
                  <c:v>0.30319148936170215</c:v>
                </c:pt>
              </c:numCache>
            </c:numRef>
          </c:val>
          <c:extLst>
            <c:ext xmlns:c16="http://schemas.microsoft.com/office/drawing/2014/chart" uri="{C3380CC4-5D6E-409C-BE32-E72D297353CC}">
              <c16:uniqueId val="{00000001-5415-4BFF-9AD1-A3686F59321D}"/>
            </c:ext>
          </c:extLst>
        </c:ser>
        <c:dLbls>
          <c:dLblPos val="outEnd"/>
          <c:showLegendKey val="0"/>
          <c:showVal val="1"/>
          <c:showCatName val="0"/>
          <c:showSerName val="0"/>
          <c:showPercent val="0"/>
          <c:showBubbleSize val="0"/>
        </c:dLbls>
        <c:gapWidth val="219"/>
        <c:axId val="328753736"/>
        <c:axId val="328754392"/>
      </c:barChart>
      <c:catAx>
        <c:axId val="3287537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crossAx val="328754392"/>
        <c:crosses val="autoZero"/>
        <c:auto val="1"/>
        <c:lblAlgn val="ctr"/>
        <c:lblOffset val="100"/>
        <c:noMultiLvlLbl val="0"/>
      </c:catAx>
      <c:valAx>
        <c:axId val="328754392"/>
        <c:scaling>
          <c:orientation val="minMax"/>
        </c:scaling>
        <c:delete val="1"/>
        <c:axPos val="t"/>
        <c:numFmt formatCode="0%" sourceLinked="1"/>
        <c:majorTickMark val="none"/>
        <c:minorTickMark val="none"/>
        <c:tickLblPos val="nextTo"/>
        <c:crossAx val="328753736"/>
        <c:crosses val="autoZero"/>
        <c:crossBetween val="between"/>
      </c:valAx>
      <c:spPr>
        <a:noFill/>
        <a:ln>
          <a:noFill/>
        </a:ln>
        <a:effectLst/>
      </c:spPr>
    </c:plotArea>
    <c:legend>
      <c:legendPos val="t"/>
      <c:layout>
        <c:manualLayout>
          <c:xMode val="edge"/>
          <c:yMode val="edge"/>
          <c:x val="0.44372337351641444"/>
          <c:y val="0.10864167733643369"/>
          <c:w val="0.11255325296717111"/>
          <c:h val="5.610443126462493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legend>
    <c:plotVisOnly val="1"/>
    <c:dispBlanksAs val="gap"/>
    <c:showDLblsOverMax val="0"/>
  </c:chart>
  <c:spPr>
    <a:noFill/>
    <a:ln>
      <a:noFill/>
    </a:ln>
    <a:effectLst/>
  </c:spPr>
  <c:txPr>
    <a:bodyPr/>
    <a:lstStyle/>
    <a:p>
      <a:pPr>
        <a:defRPr sz="1400">
          <a:latin typeface="Century Gothic" panose="020B0502020202020204" pitchFamily="34" charset="0"/>
        </a:defRPr>
      </a:pPr>
      <a:endParaRPr lang="es-CO"/>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279427123975042E-3"/>
          <c:y val="5.007149008513672E-2"/>
          <c:w val="0.73012201295429102"/>
          <c:h val="0.91813874340334223"/>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cat>
            <c:strRef>
              <c:f>Hoja1!$A$2:$A$15</c:f>
              <c:strCache>
                <c:ptCount val="4"/>
                <c:pt idx="0">
                  <c:v>Categoría 1</c:v>
                </c:pt>
                <c:pt idx="1">
                  <c:v>Categoría 2</c:v>
                </c:pt>
                <c:pt idx="2">
                  <c:v>Categoría 3</c:v>
                </c:pt>
                <c:pt idx="3">
                  <c:v>Categoría 4</c:v>
                </c:pt>
              </c:strCache>
            </c:strRef>
          </c:cat>
          <c:val>
            <c:numRef>
              <c:f>Hoja1!$B$2:$B$15</c:f>
              <c:numCache>
                <c:formatCode>General</c:formatCode>
                <c:ptCount val="14"/>
                <c:pt idx="0">
                  <c:v>100</c:v>
                </c:pt>
                <c:pt idx="1">
                  <c:v>100</c:v>
                </c:pt>
                <c:pt idx="2">
                  <c:v>100</c:v>
                </c:pt>
                <c:pt idx="3">
                  <c:v>100</c:v>
                </c:pt>
                <c:pt idx="4">
                  <c:v>100</c:v>
                </c:pt>
                <c:pt idx="5">
                  <c:v>100</c:v>
                </c:pt>
                <c:pt idx="6">
                  <c:v>100</c:v>
                </c:pt>
                <c:pt idx="7">
                  <c:v>100</c:v>
                </c:pt>
                <c:pt idx="8">
                  <c:v>100</c:v>
                </c:pt>
                <c:pt idx="9">
                  <c:v>100</c:v>
                </c:pt>
              </c:numCache>
            </c:numRef>
          </c:val>
          <c:extLst>
            <c:ext xmlns:c16="http://schemas.microsoft.com/office/drawing/2014/chart" uri="{C3380CC4-5D6E-409C-BE32-E72D297353CC}">
              <c16:uniqueId val="{00000000-D219-4E46-B202-6D327AD9B068}"/>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Pt>
            <c:idx val="0"/>
            <c:invertIfNegative val="0"/>
            <c:bubble3D val="0"/>
            <c:extLst>
              <c:ext xmlns:c16="http://schemas.microsoft.com/office/drawing/2014/chart" uri="{C3380CC4-5D6E-409C-BE32-E72D297353CC}">
                <c16:uniqueId val="{00000001-D219-4E46-B202-6D327AD9B068}"/>
              </c:ext>
            </c:extLst>
          </c:dPt>
          <c:dPt>
            <c:idx val="1"/>
            <c:invertIfNegative val="0"/>
            <c:bubble3D val="0"/>
            <c:extLst>
              <c:ext xmlns:c16="http://schemas.microsoft.com/office/drawing/2014/chart" uri="{C3380CC4-5D6E-409C-BE32-E72D297353CC}">
                <c16:uniqueId val="{00000002-D219-4E46-B202-6D327AD9B068}"/>
              </c:ext>
            </c:extLst>
          </c:dPt>
          <c:dPt>
            <c:idx val="2"/>
            <c:invertIfNegative val="0"/>
            <c:bubble3D val="0"/>
            <c:extLst>
              <c:ext xmlns:c16="http://schemas.microsoft.com/office/drawing/2014/chart" uri="{C3380CC4-5D6E-409C-BE32-E72D297353CC}">
                <c16:uniqueId val="{00000003-D219-4E46-B202-6D327AD9B068}"/>
              </c:ext>
            </c:extLst>
          </c:dPt>
          <c:dPt>
            <c:idx val="3"/>
            <c:invertIfNegative val="0"/>
            <c:bubble3D val="0"/>
            <c:extLst>
              <c:ext xmlns:c16="http://schemas.microsoft.com/office/drawing/2014/chart" uri="{C3380CC4-5D6E-409C-BE32-E72D297353CC}">
                <c16:uniqueId val="{00000004-D219-4E46-B202-6D327AD9B068}"/>
              </c:ext>
            </c:extLst>
          </c:dPt>
          <c:dPt>
            <c:idx val="4"/>
            <c:invertIfNegative val="0"/>
            <c:bubble3D val="0"/>
            <c:extLst>
              <c:ext xmlns:c16="http://schemas.microsoft.com/office/drawing/2014/chart" uri="{C3380CC4-5D6E-409C-BE32-E72D297353CC}">
                <c16:uniqueId val="{00000005-D219-4E46-B202-6D327AD9B068}"/>
              </c:ext>
            </c:extLst>
          </c:dPt>
          <c:dPt>
            <c:idx val="5"/>
            <c:invertIfNegative val="0"/>
            <c:bubble3D val="0"/>
            <c:extLst>
              <c:ext xmlns:c16="http://schemas.microsoft.com/office/drawing/2014/chart" uri="{C3380CC4-5D6E-409C-BE32-E72D297353CC}">
                <c16:uniqueId val="{00000007-D219-4E46-B202-6D327AD9B068}"/>
              </c:ext>
            </c:extLst>
          </c:dPt>
          <c:dPt>
            <c:idx val="6"/>
            <c:invertIfNegative val="0"/>
            <c:bubble3D val="0"/>
            <c:extLst>
              <c:ext xmlns:c16="http://schemas.microsoft.com/office/drawing/2014/chart" uri="{C3380CC4-5D6E-409C-BE32-E72D297353CC}">
                <c16:uniqueId val="{00000008-D219-4E46-B202-6D327AD9B068}"/>
              </c:ext>
            </c:extLst>
          </c:dPt>
          <c:dPt>
            <c:idx val="7"/>
            <c:invertIfNegative val="0"/>
            <c:bubble3D val="0"/>
            <c:extLst>
              <c:ext xmlns:c16="http://schemas.microsoft.com/office/drawing/2014/chart" uri="{C3380CC4-5D6E-409C-BE32-E72D297353CC}">
                <c16:uniqueId val="{00000009-D219-4E46-B202-6D327AD9B068}"/>
              </c:ext>
            </c:extLst>
          </c:dPt>
          <c:dPt>
            <c:idx val="8"/>
            <c:invertIfNegative val="0"/>
            <c:bubble3D val="0"/>
            <c:extLst>
              <c:ext xmlns:c16="http://schemas.microsoft.com/office/drawing/2014/chart" uri="{C3380CC4-5D6E-409C-BE32-E72D297353CC}">
                <c16:uniqueId val="{0000000A-D219-4E46-B202-6D327AD9B068}"/>
              </c:ext>
            </c:extLst>
          </c:dPt>
          <c:dPt>
            <c:idx val="9"/>
            <c:invertIfNegative val="0"/>
            <c:bubble3D val="0"/>
            <c:extLst>
              <c:ext xmlns:c16="http://schemas.microsoft.com/office/drawing/2014/chart" uri="{C3380CC4-5D6E-409C-BE32-E72D297353CC}">
                <c16:uniqueId val="{0000000B-D219-4E46-B202-6D327AD9B068}"/>
              </c:ext>
            </c:extLst>
          </c:dPt>
          <c:dPt>
            <c:idx val="10"/>
            <c:invertIfNegative val="0"/>
            <c:bubble3D val="0"/>
            <c:extLst>
              <c:ext xmlns:c16="http://schemas.microsoft.com/office/drawing/2014/chart" uri="{C3380CC4-5D6E-409C-BE32-E72D297353CC}">
                <c16:uniqueId val="{0000000C-D219-4E46-B202-6D327AD9B068}"/>
              </c:ext>
            </c:extLst>
          </c:dPt>
          <c:dPt>
            <c:idx val="11"/>
            <c:invertIfNegative val="0"/>
            <c:bubble3D val="0"/>
            <c:extLst>
              <c:ext xmlns:c16="http://schemas.microsoft.com/office/drawing/2014/chart" uri="{C3380CC4-5D6E-409C-BE32-E72D297353CC}">
                <c16:uniqueId val="{0000000D-D219-4E46-B202-6D327AD9B068}"/>
              </c:ext>
            </c:extLst>
          </c:dPt>
          <c:dPt>
            <c:idx val="12"/>
            <c:invertIfNegative val="0"/>
            <c:bubble3D val="0"/>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extLst>
              <c:ext xmlns:c16="http://schemas.microsoft.com/office/drawing/2014/chart" uri="{C3380CC4-5D6E-409C-BE32-E72D297353CC}">
                <c16:uniqueId val="{0000000E-D219-4E46-B202-6D327AD9B068}"/>
              </c:ext>
            </c:extLst>
          </c:dPt>
          <c:dPt>
            <c:idx val="13"/>
            <c:invertIfNegative val="0"/>
            <c:bubble3D val="0"/>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extLst>
              <c:ext xmlns:c16="http://schemas.microsoft.com/office/drawing/2014/chart" uri="{C3380CC4-5D6E-409C-BE32-E72D297353CC}">
                <c16:uniqueId val="{0000000F-D219-4E46-B202-6D327AD9B068}"/>
              </c:ext>
            </c:extLst>
          </c:dPt>
          <c:dPt>
            <c:idx val="14"/>
            <c:invertIfNegative val="0"/>
            <c:bubble3D val="0"/>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extLst>
              <c:ext xmlns:c16="http://schemas.microsoft.com/office/drawing/2014/chart" uri="{C3380CC4-5D6E-409C-BE32-E72D297353CC}">
                <c16:uniqueId val="{00000010-D219-4E46-B202-6D327AD9B068}"/>
              </c:ext>
            </c:extLst>
          </c:dPt>
          <c:dLbls>
            <c:numFmt formatCode="General\%" sourceLinked="0"/>
            <c:spPr>
              <a:noFill/>
              <a:ln>
                <a:noFill/>
              </a:ln>
              <a:effectLst/>
            </c:spPr>
            <c:txPr>
              <a:bodyPr/>
              <a:lstStyle/>
              <a:p>
                <a:pPr>
                  <a:defRPr sz="2400" b="1"/>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Hoja1!$A$2:$A$15</c:f>
              <c:strCache>
                <c:ptCount val="4"/>
                <c:pt idx="0">
                  <c:v>Categoría 1</c:v>
                </c:pt>
                <c:pt idx="1">
                  <c:v>Categoría 2</c:v>
                </c:pt>
                <c:pt idx="2">
                  <c:v>Categoría 3</c:v>
                </c:pt>
                <c:pt idx="3">
                  <c:v>Categoría 4</c:v>
                </c:pt>
              </c:strCache>
            </c:strRef>
          </c:cat>
          <c:val>
            <c:numRef>
              <c:f>Hoja1!$C$2:$C$15</c:f>
              <c:numCache>
                <c:formatCode>General</c:formatCode>
                <c:ptCount val="14"/>
                <c:pt idx="0">
                  <c:v>50</c:v>
                </c:pt>
                <c:pt idx="1">
                  <c:v>24</c:v>
                </c:pt>
                <c:pt idx="2">
                  <c:v>22</c:v>
                </c:pt>
                <c:pt idx="3">
                  <c:v>18</c:v>
                </c:pt>
                <c:pt idx="4">
                  <c:v>7</c:v>
                </c:pt>
                <c:pt idx="5">
                  <c:v>5</c:v>
                </c:pt>
                <c:pt idx="6">
                  <c:v>4</c:v>
                </c:pt>
                <c:pt idx="7">
                  <c:v>3</c:v>
                </c:pt>
                <c:pt idx="8">
                  <c:v>2</c:v>
                </c:pt>
                <c:pt idx="9">
                  <c:v>3</c:v>
                </c:pt>
              </c:numCache>
            </c:numRef>
          </c:val>
          <c:extLst>
            <c:ext xmlns:c16="http://schemas.microsoft.com/office/drawing/2014/chart" uri="{C3380CC4-5D6E-409C-BE32-E72D297353CC}">
              <c16:uniqueId val="{00000011-D219-4E46-B202-6D327AD9B068}"/>
            </c:ext>
          </c:extLst>
        </c:ser>
        <c:dLbls>
          <c:showLegendKey val="0"/>
          <c:showVal val="0"/>
          <c:showCatName val="0"/>
          <c:showSerName val="0"/>
          <c:showPercent val="0"/>
          <c:showBubbleSize val="0"/>
        </c:dLbls>
        <c:gapWidth val="44"/>
        <c:overlap val="100"/>
        <c:axId val="818668032"/>
        <c:axId val="805464320"/>
      </c:barChart>
      <c:catAx>
        <c:axId val="818668032"/>
        <c:scaling>
          <c:orientation val="maxMin"/>
        </c:scaling>
        <c:delete val="1"/>
        <c:axPos val="l"/>
        <c:numFmt formatCode="General" sourceLinked="0"/>
        <c:majorTickMark val="out"/>
        <c:minorTickMark val="none"/>
        <c:tickLblPos val="nextTo"/>
        <c:crossAx val="805464320"/>
        <c:crosses val="autoZero"/>
        <c:auto val="1"/>
        <c:lblAlgn val="ctr"/>
        <c:lblOffset val="100"/>
        <c:noMultiLvlLbl val="0"/>
      </c:catAx>
      <c:valAx>
        <c:axId val="805464320"/>
        <c:scaling>
          <c:orientation val="minMax"/>
          <c:max val="100"/>
        </c:scaling>
        <c:delete val="1"/>
        <c:axPos val="t"/>
        <c:numFmt formatCode="General" sourceLinked="1"/>
        <c:majorTickMark val="out"/>
        <c:minorTickMark val="none"/>
        <c:tickLblPos val="nextTo"/>
        <c:crossAx val="818668032"/>
        <c:crosses val="autoZero"/>
        <c:crossBetween val="between"/>
      </c:valAx>
    </c:plotArea>
    <c:plotVisOnly val="1"/>
    <c:dispBlanksAs val="gap"/>
    <c:showDLblsOverMax val="0"/>
  </c:chart>
  <c:txPr>
    <a:bodyPr/>
    <a:lstStyle/>
    <a:p>
      <a:pPr>
        <a:defRPr sz="1800"/>
      </a:pPr>
      <a:endParaRPr lang="es-CO"/>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880246610548812"/>
          <c:y val="3.4883715123151748E-2"/>
          <c:w val="0.83105821437741245"/>
          <c:h val="0.9302325697536965"/>
        </c:manualLayout>
      </c:layout>
      <c:barChart>
        <c:barDir val="bar"/>
        <c:grouping val="stack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Lbls>
            <c:dLbl>
              <c:idx val="0"/>
              <c:layout>
                <c:manualLayout>
                  <c:x val="-0.41462920844693235"/>
                  <c:y val="1.2485223737706424E-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C36-4B6A-9AEA-E8FE590EBB1D}"/>
                </c:ext>
              </c:extLst>
            </c:dLbl>
            <c:dLbl>
              <c:idx val="1"/>
              <c:layout>
                <c:manualLayout>
                  <c:x val="-0.37915712727964407"/>
                  <c:y val="1.2485223737706424E-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3C8-4860-83DF-F88E76482AD3}"/>
                </c:ext>
              </c:extLst>
            </c:dLbl>
            <c:dLbl>
              <c:idx val="2"/>
              <c:layout>
                <c:manualLayout>
                  <c:x val="-0.33149450989574736"/>
                  <c:y val="1.4982268485247709E-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C36-4B6A-9AEA-E8FE590EBB1D}"/>
                </c:ext>
              </c:extLst>
            </c:dLbl>
            <c:dLbl>
              <c:idx val="3"/>
              <c:layout>
                <c:manualLayout>
                  <c:x val="-0.30701487861882021"/>
                  <c:y val="9.9881789901651386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C36-4B6A-9AEA-E8FE590EBB1D}"/>
                </c:ext>
              </c:extLst>
            </c:dLbl>
            <c:dLbl>
              <c:idx val="4"/>
              <c:layout>
                <c:manualLayout>
                  <c:x val="-0.30425460323160008"/>
                  <c:y val="7.4911342426238544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C36-4B6A-9AEA-E8FE590EBB1D}"/>
                </c:ext>
              </c:extLst>
            </c:dLbl>
            <c:dLbl>
              <c:idx val="5"/>
              <c:layout>
                <c:manualLayout>
                  <c:x val="-0.27676421899649517"/>
                  <c:y val="7.4911342420424659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3C8-4860-83DF-F88E76482AD3}"/>
                </c:ext>
              </c:extLst>
            </c:dLbl>
            <c:dLbl>
              <c:idx val="6"/>
              <c:layout>
                <c:manualLayout>
                  <c:x val="-0.26952767714382747"/>
                  <c:y val="4.9940894945011817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3C8-4860-83DF-F88E76482AD3}"/>
                </c:ext>
              </c:extLst>
            </c:dLbl>
            <c:dLbl>
              <c:idx val="7"/>
              <c:layout>
                <c:manualLayout>
                  <c:x val="-0.22969358243819513"/>
                  <c:y val="2.4970447475412846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3C8-4860-83DF-F88E76482AD3}"/>
                </c:ext>
              </c:extLst>
            </c:dLbl>
            <c:dLbl>
              <c:idx val="8"/>
              <c:layout>
                <c:manualLayout>
                  <c:x val="-0.21779244511935977"/>
                  <c:y val="2.4970447475412846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3C8-4860-83DF-F88E76482AD3}"/>
                </c:ext>
              </c:extLst>
            </c:dLbl>
            <c:dLbl>
              <c:idx val="9"/>
              <c:layout>
                <c:manualLayout>
                  <c:x val="-0.21779244511935977"/>
                  <c:y val="2.4970447475412846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3C8-4860-83DF-F88E76482AD3}"/>
                </c:ext>
              </c:extLst>
            </c:dLbl>
            <c:dLbl>
              <c:idx val="10"/>
              <c:layout>
                <c:manualLayout>
                  <c:x val="-0.19786095920982175"/>
                  <c:y val="2.4970447475412846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3C8-4860-83DF-F88E76482AD3}"/>
                </c:ext>
              </c:extLst>
            </c:dLbl>
            <c:dLbl>
              <c:idx val="11"/>
              <c:layout>
                <c:manualLayout>
                  <c:x val="-0.162013161686097"/>
                  <c:y val="2.4970447475412846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3C8-4860-83DF-F88E76482AD3}"/>
                </c:ext>
              </c:extLst>
            </c:dLbl>
            <c:numFmt formatCode="General\%" sourceLinked="0"/>
            <c:spPr>
              <a:noFill/>
              <a:ln>
                <a:noFill/>
              </a:ln>
              <a:effectLst/>
            </c:spPr>
            <c:txPr>
              <a:bodyPr/>
              <a:lstStyle/>
              <a:p>
                <a:pPr>
                  <a:defRPr sz="2000" b="1">
                    <a:solidFill>
                      <a:srgbClr val="9B5107"/>
                    </a:solidFill>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Hoja1!$A$2:$A$13</c:f>
              <c:numCache>
                <c:formatCode>General</c:formatCode>
                <c:ptCount val="12"/>
              </c:numCache>
            </c:numRef>
          </c:cat>
          <c:val>
            <c:numRef>
              <c:f>Hoja1!$B$2:$B$13</c:f>
              <c:numCache>
                <c:formatCode>General</c:formatCode>
                <c:ptCount val="12"/>
                <c:pt idx="0">
                  <c:v>89</c:v>
                </c:pt>
                <c:pt idx="1">
                  <c:v>80</c:v>
                </c:pt>
                <c:pt idx="2">
                  <c:v>68</c:v>
                </c:pt>
                <c:pt idx="3">
                  <c:v>62</c:v>
                </c:pt>
                <c:pt idx="4">
                  <c:v>61</c:v>
                </c:pt>
                <c:pt idx="5">
                  <c:v>54</c:v>
                </c:pt>
                <c:pt idx="6">
                  <c:v>53</c:v>
                </c:pt>
                <c:pt idx="7">
                  <c:v>43</c:v>
                </c:pt>
                <c:pt idx="8">
                  <c:v>40</c:v>
                </c:pt>
                <c:pt idx="9">
                  <c:v>40</c:v>
                </c:pt>
                <c:pt idx="10">
                  <c:v>35</c:v>
                </c:pt>
                <c:pt idx="11">
                  <c:v>25</c:v>
                </c:pt>
              </c:numCache>
            </c:numRef>
          </c:val>
          <c:extLst>
            <c:ext xmlns:c16="http://schemas.microsoft.com/office/drawing/2014/chart" uri="{C3380CC4-5D6E-409C-BE32-E72D297353CC}">
              <c16:uniqueId val="{00000006-BC36-4B6A-9AEA-E8FE590EBB1D}"/>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400" b="1">
                    <a:solidFill>
                      <a:schemeClr val="tx1">
                        <a:lumMod val="85000"/>
                        <a:lumOff val="15000"/>
                      </a:schemeClr>
                    </a:solidFill>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Hoja1!$A$2:$A$13</c:f>
              <c:numCache>
                <c:formatCode>General</c:formatCode>
                <c:ptCount val="12"/>
              </c:numCache>
            </c:numRef>
          </c:cat>
          <c:val>
            <c:numRef>
              <c:f>Hoja1!$C$2:$C$13</c:f>
              <c:numCache>
                <c:formatCode>General</c:formatCode>
                <c:ptCount val="12"/>
                <c:pt idx="0">
                  <c:v>11</c:v>
                </c:pt>
                <c:pt idx="1">
                  <c:v>19</c:v>
                </c:pt>
                <c:pt idx="2">
                  <c:v>32</c:v>
                </c:pt>
                <c:pt idx="3">
                  <c:v>34</c:v>
                </c:pt>
                <c:pt idx="4">
                  <c:v>37</c:v>
                </c:pt>
                <c:pt idx="5">
                  <c:v>43</c:v>
                </c:pt>
                <c:pt idx="6">
                  <c:v>45</c:v>
                </c:pt>
                <c:pt idx="7">
                  <c:v>53</c:v>
                </c:pt>
                <c:pt idx="8">
                  <c:v>59</c:v>
                </c:pt>
                <c:pt idx="9">
                  <c:v>59</c:v>
                </c:pt>
                <c:pt idx="10">
                  <c:v>64</c:v>
                </c:pt>
                <c:pt idx="11">
                  <c:v>74</c:v>
                </c:pt>
              </c:numCache>
            </c:numRef>
          </c:val>
          <c:extLst>
            <c:ext xmlns:c16="http://schemas.microsoft.com/office/drawing/2014/chart" uri="{C3380CC4-5D6E-409C-BE32-E72D297353CC}">
              <c16:uniqueId val="{00000007-BC36-4B6A-9AEA-E8FE590EBB1D}"/>
            </c:ext>
          </c:extLst>
        </c:ser>
        <c:ser>
          <c:idx val="2"/>
          <c:order val="2"/>
          <c:tx>
            <c:strRef>
              <c:f>Hoja1!$D$1</c:f>
              <c:strCache>
                <c:ptCount val="1"/>
                <c:pt idx="0">
                  <c:v>Serie 3</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invertIfNegative val="0"/>
          <c:cat>
            <c:numRef>
              <c:f>Hoja1!$A$2:$A$13</c:f>
              <c:numCache>
                <c:formatCode>General</c:formatCode>
                <c:ptCount val="12"/>
              </c:numCache>
            </c:numRef>
          </c:cat>
          <c:val>
            <c:numRef>
              <c:f>Hoja1!$D$2:$D$13</c:f>
              <c:numCache>
                <c:formatCode>General</c:formatCode>
                <c:ptCount val="12"/>
                <c:pt idx="0">
                  <c:v>0</c:v>
                </c:pt>
                <c:pt idx="1">
                  <c:v>1</c:v>
                </c:pt>
                <c:pt idx="2">
                  <c:v>0</c:v>
                </c:pt>
                <c:pt idx="3">
                  <c:v>4</c:v>
                </c:pt>
                <c:pt idx="4">
                  <c:v>2</c:v>
                </c:pt>
                <c:pt idx="5">
                  <c:v>3</c:v>
                </c:pt>
                <c:pt idx="6">
                  <c:v>2</c:v>
                </c:pt>
                <c:pt idx="7">
                  <c:v>4</c:v>
                </c:pt>
                <c:pt idx="8">
                  <c:v>1</c:v>
                </c:pt>
                <c:pt idx="9">
                  <c:v>1</c:v>
                </c:pt>
                <c:pt idx="10">
                  <c:v>1</c:v>
                </c:pt>
                <c:pt idx="11">
                  <c:v>1</c:v>
                </c:pt>
              </c:numCache>
            </c:numRef>
          </c:val>
          <c:extLst>
            <c:ext xmlns:c16="http://schemas.microsoft.com/office/drawing/2014/chart" uri="{C3380CC4-5D6E-409C-BE32-E72D297353CC}">
              <c16:uniqueId val="{00000008-BC36-4B6A-9AEA-E8FE590EBB1D}"/>
            </c:ext>
          </c:extLst>
        </c:ser>
        <c:ser>
          <c:idx val="3"/>
          <c:order val="3"/>
          <c:tx>
            <c:strRef>
              <c:f>Hoja1!$E$1</c:f>
              <c:strCache>
                <c:ptCount val="1"/>
                <c:pt idx="0">
                  <c:v>Serie 4</c:v>
                </c:pt>
              </c:strCache>
            </c:strRef>
          </c:tx>
          <c:spPr>
            <a:solidFill>
              <a:schemeClr val="tx1">
                <a:lumMod val="85000"/>
                <a:lumOff val="15000"/>
              </a:schemeClr>
            </a:solidFill>
          </c:spPr>
          <c:invertIfNegative val="0"/>
          <c:cat>
            <c:numRef>
              <c:f>Hoja1!$A$2:$A$13</c:f>
              <c:numCache>
                <c:formatCode>General</c:formatCode>
                <c:ptCount val="12"/>
              </c:numCache>
            </c:numRef>
          </c:cat>
          <c:val>
            <c:numRef>
              <c:f>Hoja1!$E$2:$E$13</c:f>
              <c:numCache>
                <c:formatCode>General</c:formatCode>
                <c:ptCount val="12"/>
              </c:numCache>
            </c:numRef>
          </c:val>
          <c:extLst>
            <c:ext xmlns:c16="http://schemas.microsoft.com/office/drawing/2014/chart" uri="{C3380CC4-5D6E-409C-BE32-E72D297353CC}">
              <c16:uniqueId val="{00000009-BC36-4B6A-9AEA-E8FE590EBB1D}"/>
            </c:ext>
          </c:extLst>
        </c:ser>
        <c:dLbls>
          <c:showLegendKey val="0"/>
          <c:showVal val="0"/>
          <c:showCatName val="0"/>
          <c:showSerName val="0"/>
          <c:showPercent val="0"/>
          <c:showBubbleSize val="0"/>
        </c:dLbls>
        <c:gapWidth val="75"/>
        <c:overlap val="100"/>
        <c:axId val="810377216"/>
        <c:axId val="805467200"/>
      </c:barChart>
      <c:catAx>
        <c:axId val="810377216"/>
        <c:scaling>
          <c:orientation val="maxMin"/>
        </c:scaling>
        <c:delete val="1"/>
        <c:axPos val="l"/>
        <c:numFmt formatCode="General" sourceLinked="1"/>
        <c:majorTickMark val="out"/>
        <c:minorTickMark val="none"/>
        <c:tickLblPos val="nextTo"/>
        <c:crossAx val="805467200"/>
        <c:crosses val="autoZero"/>
        <c:auto val="1"/>
        <c:lblAlgn val="ctr"/>
        <c:lblOffset val="100"/>
        <c:noMultiLvlLbl val="0"/>
      </c:catAx>
      <c:valAx>
        <c:axId val="805467200"/>
        <c:scaling>
          <c:orientation val="minMax"/>
          <c:max val="105"/>
          <c:min val="0"/>
        </c:scaling>
        <c:delete val="1"/>
        <c:axPos val="t"/>
        <c:numFmt formatCode="General" sourceLinked="1"/>
        <c:majorTickMark val="out"/>
        <c:minorTickMark val="none"/>
        <c:tickLblPos val="nextTo"/>
        <c:crossAx val="810377216"/>
        <c:crosses val="autoZero"/>
        <c:crossBetween val="between"/>
      </c:valAx>
    </c:plotArea>
    <c:plotVisOnly val="1"/>
    <c:dispBlanksAs val="gap"/>
    <c:showDLblsOverMax val="0"/>
  </c:chart>
  <c:txPr>
    <a:bodyPr/>
    <a:lstStyle/>
    <a:p>
      <a:pPr>
        <a:defRPr sz="1800"/>
      </a:pPr>
      <a:endParaRPr lang="es-CO"/>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06076193531681E-2"/>
          <c:y val="4.0930628298328907E-2"/>
          <c:w val="0.58630466927849512"/>
          <c:h val="0.91813874340334223"/>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cat>
            <c:strRef>
              <c:f>Hoja1!$A$2:$A$9</c:f>
              <c:strCache>
                <c:ptCount val="4"/>
                <c:pt idx="0">
                  <c:v>Categoría 1</c:v>
                </c:pt>
                <c:pt idx="1">
                  <c:v>Categoría 2</c:v>
                </c:pt>
                <c:pt idx="2">
                  <c:v>Categoría 3</c:v>
                </c:pt>
                <c:pt idx="3">
                  <c:v>Categoría 4</c:v>
                </c:pt>
              </c:strCache>
            </c:strRef>
          </c:cat>
          <c:val>
            <c:numRef>
              <c:f>Hoja1!$B$2:$B$9</c:f>
              <c:numCache>
                <c:formatCode>General</c:formatCode>
                <c:ptCount val="8"/>
                <c:pt idx="0">
                  <c:v>100</c:v>
                </c:pt>
                <c:pt idx="1">
                  <c:v>100</c:v>
                </c:pt>
                <c:pt idx="2">
                  <c:v>100</c:v>
                </c:pt>
                <c:pt idx="3">
                  <c:v>100</c:v>
                </c:pt>
                <c:pt idx="4">
                  <c:v>100</c:v>
                </c:pt>
                <c:pt idx="5">
                  <c:v>100</c:v>
                </c:pt>
                <c:pt idx="6">
                  <c:v>100</c:v>
                </c:pt>
                <c:pt idx="7">
                  <c:v>100</c:v>
                </c:pt>
              </c:numCache>
            </c:numRef>
          </c:val>
          <c:extLst>
            <c:ext xmlns:c16="http://schemas.microsoft.com/office/drawing/2014/chart" uri="{C3380CC4-5D6E-409C-BE32-E72D297353CC}">
              <c16:uniqueId val="{00000000-A0DC-4E0A-9581-167853F72F22}"/>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Pt>
            <c:idx val="0"/>
            <c:invertIfNegative val="0"/>
            <c:bubble3D val="0"/>
            <c:extLst>
              <c:ext xmlns:c16="http://schemas.microsoft.com/office/drawing/2014/chart" uri="{C3380CC4-5D6E-409C-BE32-E72D297353CC}">
                <c16:uniqueId val="{00000001-A0DC-4E0A-9581-167853F72F22}"/>
              </c:ext>
            </c:extLst>
          </c:dPt>
          <c:dPt>
            <c:idx val="1"/>
            <c:invertIfNegative val="0"/>
            <c:bubble3D val="0"/>
            <c:extLst>
              <c:ext xmlns:c16="http://schemas.microsoft.com/office/drawing/2014/chart" uri="{C3380CC4-5D6E-409C-BE32-E72D297353CC}">
                <c16:uniqueId val="{00000002-A0DC-4E0A-9581-167853F72F22}"/>
              </c:ext>
            </c:extLst>
          </c:dPt>
          <c:dPt>
            <c:idx val="2"/>
            <c:invertIfNegative val="0"/>
            <c:bubble3D val="0"/>
            <c:extLst>
              <c:ext xmlns:c16="http://schemas.microsoft.com/office/drawing/2014/chart" uri="{C3380CC4-5D6E-409C-BE32-E72D297353CC}">
                <c16:uniqueId val="{00000003-A0DC-4E0A-9581-167853F72F22}"/>
              </c:ext>
            </c:extLst>
          </c:dPt>
          <c:dPt>
            <c:idx val="3"/>
            <c:invertIfNegative val="0"/>
            <c:bubble3D val="0"/>
            <c:extLst>
              <c:ext xmlns:c16="http://schemas.microsoft.com/office/drawing/2014/chart" uri="{C3380CC4-5D6E-409C-BE32-E72D297353CC}">
                <c16:uniqueId val="{00000004-A0DC-4E0A-9581-167853F72F22}"/>
              </c:ext>
            </c:extLst>
          </c:dPt>
          <c:dPt>
            <c:idx val="4"/>
            <c:invertIfNegative val="0"/>
            <c:bubble3D val="0"/>
            <c:extLst>
              <c:ext xmlns:c16="http://schemas.microsoft.com/office/drawing/2014/chart" uri="{C3380CC4-5D6E-409C-BE32-E72D297353CC}">
                <c16:uniqueId val="{00000005-A0DC-4E0A-9581-167853F72F22}"/>
              </c:ext>
            </c:extLst>
          </c:dPt>
          <c:dPt>
            <c:idx val="5"/>
            <c:invertIfNegative val="0"/>
            <c:bubble3D val="0"/>
            <c:extLst>
              <c:ext xmlns:c16="http://schemas.microsoft.com/office/drawing/2014/chart" uri="{C3380CC4-5D6E-409C-BE32-E72D297353CC}">
                <c16:uniqueId val="{00000007-A0DC-4E0A-9581-167853F72F22}"/>
              </c:ext>
            </c:extLst>
          </c:dPt>
          <c:dPt>
            <c:idx val="6"/>
            <c:invertIfNegative val="0"/>
            <c:bubble3D val="0"/>
            <c:extLst>
              <c:ext xmlns:c16="http://schemas.microsoft.com/office/drawing/2014/chart" uri="{C3380CC4-5D6E-409C-BE32-E72D297353CC}">
                <c16:uniqueId val="{00000008-A0DC-4E0A-9581-167853F72F22}"/>
              </c:ext>
            </c:extLst>
          </c:dPt>
          <c:dPt>
            <c:idx val="7"/>
            <c:invertIfNegative val="0"/>
            <c:bubble3D val="0"/>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extLst>
              <c:ext xmlns:c16="http://schemas.microsoft.com/office/drawing/2014/chart" uri="{C3380CC4-5D6E-409C-BE32-E72D297353CC}">
                <c16:uniqueId val="{00000009-A0DC-4E0A-9581-167853F72F22}"/>
              </c:ext>
            </c:extLst>
          </c:dPt>
          <c:dPt>
            <c:idx val="8"/>
            <c:invertIfNegative val="0"/>
            <c:bubble3D val="0"/>
            <c:extLst>
              <c:ext xmlns:c16="http://schemas.microsoft.com/office/drawing/2014/chart" uri="{C3380CC4-5D6E-409C-BE32-E72D297353CC}">
                <c16:uniqueId val="{0000000A-A0DC-4E0A-9581-167853F72F22}"/>
              </c:ext>
            </c:extLst>
          </c:dPt>
          <c:dPt>
            <c:idx val="9"/>
            <c:invertIfNegative val="0"/>
            <c:bubble3D val="0"/>
            <c:extLst>
              <c:ext xmlns:c16="http://schemas.microsoft.com/office/drawing/2014/chart" uri="{C3380CC4-5D6E-409C-BE32-E72D297353CC}">
                <c16:uniqueId val="{0000000B-A0DC-4E0A-9581-167853F72F22}"/>
              </c:ext>
            </c:extLst>
          </c:dPt>
          <c:dPt>
            <c:idx val="10"/>
            <c:invertIfNegative val="0"/>
            <c:bubble3D val="0"/>
            <c:extLst>
              <c:ext xmlns:c16="http://schemas.microsoft.com/office/drawing/2014/chart" uri="{C3380CC4-5D6E-409C-BE32-E72D297353CC}">
                <c16:uniqueId val="{0000000C-A0DC-4E0A-9581-167853F72F22}"/>
              </c:ext>
            </c:extLst>
          </c:dPt>
          <c:dPt>
            <c:idx val="11"/>
            <c:invertIfNegative val="0"/>
            <c:bubble3D val="0"/>
            <c:extLst>
              <c:ext xmlns:c16="http://schemas.microsoft.com/office/drawing/2014/chart" uri="{C3380CC4-5D6E-409C-BE32-E72D297353CC}">
                <c16:uniqueId val="{0000000D-A0DC-4E0A-9581-167853F72F22}"/>
              </c:ext>
            </c:extLst>
          </c:dPt>
          <c:dPt>
            <c:idx val="12"/>
            <c:invertIfNegative val="0"/>
            <c:bubble3D val="0"/>
            <c:extLst>
              <c:ext xmlns:c16="http://schemas.microsoft.com/office/drawing/2014/chart" uri="{C3380CC4-5D6E-409C-BE32-E72D297353CC}">
                <c16:uniqueId val="{0000000E-A0DC-4E0A-9581-167853F72F22}"/>
              </c:ext>
            </c:extLst>
          </c:dPt>
          <c:dPt>
            <c:idx val="13"/>
            <c:invertIfNegative val="0"/>
            <c:bubble3D val="0"/>
            <c:extLst>
              <c:ext xmlns:c16="http://schemas.microsoft.com/office/drawing/2014/chart" uri="{C3380CC4-5D6E-409C-BE32-E72D297353CC}">
                <c16:uniqueId val="{0000000F-A0DC-4E0A-9581-167853F72F22}"/>
              </c:ext>
            </c:extLst>
          </c:dPt>
          <c:dPt>
            <c:idx val="14"/>
            <c:invertIfNegative val="0"/>
            <c:bubble3D val="0"/>
            <c:extLst>
              <c:ext xmlns:c16="http://schemas.microsoft.com/office/drawing/2014/chart" uri="{C3380CC4-5D6E-409C-BE32-E72D297353CC}">
                <c16:uniqueId val="{00000010-A0DC-4E0A-9581-167853F72F22}"/>
              </c:ext>
            </c:extLst>
          </c:dPt>
          <c:dLbls>
            <c:numFmt formatCode="General\%" sourceLinked="0"/>
            <c:spPr>
              <a:noFill/>
              <a:ln>
                <a:noFill/>
              </a:ln>
              <a:effectLst/>
            </c:spPr>
            <c:txPr>
              <a:bodyPr/>
              <a:lstStyle/>
              <a:p>
                <a:pPr>
                  <a:defRPr sz="1600" b="1"/>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Hoja1!$A$2:$A$9</c:f>
              <c:strCache>
                <c:ptCount val="4"/>
                <c:pt idx="0">
                  <c:v>Categoría 1</c:v>
                </c:pt>
                <c:pt idx="1">
                  <c:v>Categoría 2</c:v>
                </c:pt>
                <c:pt idx="2">
                  <c:v>Categoría 3</c:v>
                </c:pt>
                <c:pt idx="3">
                  <c:v>Categoría 4</c:v>
                </c:pt>
              </c:strCache>
            </c:strRef>
          </c:cat>
          <c:val>
            <c:numRef>
              <c:f>Hoja1!$C$2:$C$9</c:f>
              <c:numCache>
                <c:formatCode>General</c:formatCode>
                <c:ptCount val="8"/>
                <c:pt idx="0">
                  <c:v>2</c:v>
                </c:pt>
                <c:pt idx="1">
                  <c:v>14</c:v>
                </c:pt>
                <c:pt idx="2">
                  <c:v>4</c:v>
                </c:pt>
                <c:pt idx="3">
                  <c:v>16</c:v>
                </c:pt>
                <c:pt idx="4">
                  <c:v>18</c:v>
                </c:pt>
                <c:pt idx="5">
                  <c:v>30</c:v>
                </c:pt>
                <c:pt idx="6">
                  <c:v>14</c:v>
                </c:pt>
                <c:pt idx="7">
                  <c:v>2</c:v>
                </c:pt>
              </c:numCache>
            </c:numRef>
          </c:val>
          <c:extLst>
            <c:ext xmlns:c16="http://schemas.microsoft.com/office/drawing/2014/chart" uri="{C3380CC4-5D6E-409C-BE32-E72D297353CC}">
              <c16:uniqueId val="{00000011-A0DC-4E0A-9581-167853F72F22}"/>
            </c:ext>
          </c:extLst>
        </c:ser>
        <c:dLbls>
          <c:showLegendKey val="0"/>
          <c:showVal val="0"/>
          <c:showCatName val="0"/>
          <c:showSerName val="0"/>
          <c:showPercent val="0"/>
          <c:showBubbleSize val="0"/>
        </c:dLbls>
        <c:gapWidth val="74"/>
        <c:overlap val="100"/>
        <c:axId val="759893504"/>
        <c:axId val="759559808"/>
      </c:barChart>
      <c:catAx>
        <c:axId val="759893504"/>
        <c:scaling>
          <c:orientation val="maxMin"/>
        </c:scaling>
        <c:delete val="1"/>
        <c:axPos val="l"/>
        <c:numFmt formatCode="General" sourceLinked="0"/>
        <c:majorTickMark val="out"/>
        <c:minorTickMark val="none"/>
        <c:tickLblPos val="nextTo"/>
        <c:crossAx val="759559808"/>
        <c:crosses val="autoZero"/>
        <c:auto val="1"/>
        <c:lblAlgn val="ctr"/>
        <c:lblOffset val="100"/>
        <c:noMultiLvlLbl val="0"/>
      </c:catAx>
      <c:valAx>
        <c:axId val="759559808"/>
        <c:scaling>
          <c:orientation val="minMax"/>
          <c:max val="100"/>
        </c:scaling>
        <c:delete val="1"/>
        <c:axPos val="t"/>
        <c:numFmt formatCode="General" sourceLinked="1"/>
        <c:majorTickMark val="out"/>
        <c:minorTickMark val="none"/>
        <c:tickLblPos val="nextTo"/>
        <c:crossAx val="759893504"/>
        <c:crosses val="autoZero"/>
        <c:crossBetween val="between"/>
      </c:valAx>
    </c:plotArea>
    <c:plotVisOnly val="1"/>
    <c:dispBlanksAs val="gap"/>
    <c:showDLblsOverMax val="0"/>
  </c:chart>
  <c:txPr>
    <a:bodyPr/>
    <a:lstStyle/>
    <a:p>
      <a:pPr>
        <a:defRPr sz="1800"/>
      </a:pPr>
      <a:endParaRPr lang="es-CO"/>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347854542219734"/>
          <c:y val="7.7551684449748443E-2"/>
          <c:w val="0.48237594846098786"/>
          <c:h val="0.91959365851834707"/>
        </c:manualLayout>
      </c:layout>
      <c:barChart>
        <c:barDir val="bar"/>
        <c:grouping val="clustered"/>
        <c:varyColors val="0"/>
        <c:ser>
          <c:idx val="0"/>
          <c:order val="0"/>
          <c:tx>
            <c:strRef>
              <c:f>'P12'!$D$2</c:f>
              <c:strCache>
                <c:ptCount val="1"/>
                <c:pt idx="0">
                  <c:v>Hombre</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'P12'!$A$3:$A$14</c:f>
              <c:strCache>
                <c:ptCount val="12"/>
                <c:pt idx="0">
                  <c:v> k) Prefieran estar más en la calle que en la casa</c:v>
                </c:pt>
                <c:pt idx="1">
                  <c:v> b) No se la dejen montar y respondan si otro hombre les busca pelea</c:v>
                </c:pt>
                <c:pt idx="2">
                  <c:v> c) No le teman a nada</c:v>
                </c:pt>
                <c:pt idx="3">
                  <c:v> f) No muestren sus emociones en público</c:v>
                </c:pt>
                <c:pt idx="4">
                  <c:v>a) No sean afeminados</c:v>
                </c:pt>
                <c:pt idx="5">
                  <c:v> j) No se dejen poner los cachos de su pareja</c:v>
                </c:pt>
                <c:pt idx="6">
                  <c:v> i) Sean exitosos conquistando a las mujeres</c:v>
                </c:pt>
                <c:pt idx="7">
                  <c:v>d) No se dejen humillar de nadie</c:v>
                </c:pt>
                <c:pt idx="8">
                  <c:v> g) Tengan una vida sexual muy activa</c:v>
                </c:pt>
                <c:pt idx="9">
                  <c:v> l) Eduquen a sus hijos para que sean hombres de verdad</c:v>
                </c:pt>
                <c:pt idx="10">
                  <c:v> h) Sean competitivos y asuman cualquier reto</c:v>
                </c:pt>
                <c:pt idx="11">
                  <c:v> e) Sean buenos proveedores para su familia</c:v>
                </c:pt>
              </c:strCache>
            </c:strRef>
          </c:cat>
          <c:val>
            <c:numRef>
              <c:f>'P12'!$D$3:$D$14</c:f>
              <c:numCache>
                <c:formatCode>0%</c:formatCode>
                <c:ptCount val="12"/>
                <c:pt idx="0">
                  <c:v>0.25663716814159293</c:v>
                </c:pt>
                <c:pt idx="1">
                  <c:v>0.3584070796460177</c:v>
                </c:pt>
                <c:pt idx="2">
                  <c:v>0.38053097345132741</c:v>
                </c:pt>
                <c:pt idx="3">
                  <c:v>0.4247787610619469</c:v>
                </c:pt>
                <c:pt idx="4">
                  <c:v>0.4247787610619469</c:v>
                </c:pt>
                <c:pt idx="5">
                  <c:v>0.52212389380530977</c:v>
                </c:pt>
                <c:pt idx="6">
                  <c:v>0.55752212389380529</c:v>
                </c:pt>
                <c:pt idx="7">
                  <c:v>0.63716814159292035</c:v>
                </c:pt>
                <c:pt idx="8">
                  <c:v>0.65486725663716816</c:v>
                </c:pt>
                <c:pt idx="9">
                  <c:v>0.69026548672566368</c:v>
                </c:pt>
                <c:pt idx="10">
                  <c:v>0.81858407079646023</c:v>
                </c:pt>
                <c:pt idx="11">
                  <c:v>0.90707964601769897</c:v>
                </c:pt>
              </c:numCache>
            </c:numRef>
          </c:val>
          <c:extLst>
            <c:ext xmlns:c16="http://schemas.microsoft.com/office/drawing/2014/chart" uri="{C3380CC4-5D6E-409C-BE32-E72D297353CC}">
              <c16:uniqueId val="{00000000-3A34-4C6E-9506-240212A2D91E}"/>
            </c:ext>
          </c:extLst>
        </c:ser>
        <c:ser>
          <c:idx val="1"/>
          <c:order val="1"/>
          <c:tx>
            <c:strRef>
              <c:f>'P12'!$E$2</c:f>
              <c:strCache>
                <c:ptCount val="1"/>
                <c:pt idx="0">
                  <c:v>Mujer</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'P12'!$A$3:$A$14</c:f>
              <c:strCache>
                <c:ptCount val="12"/>
                <c:pt idx="0">
                  <c:v> k) Prefieran estar más en la calle que en la casa</c:v>
                </c:pt>
                <c:pt idx="1">
                  <c:v> b) No se la dejen montar y respondan si otro hombre les busca pelea</c:v>
                </c:pt>
                <c:pt idx="2">
                  <c:v> c) No le teman a nada</c:v>
                </c:pt>
                <c:pt idx="3">
                  <c:v> f) No muestren sus emociones en público</c:v>
                </c:pt>
                <c:pt idx="4">
                  <c:v>a) No sean afeminados</c:v>
                </c:pt>
                <c:pt idx="5">
                  <c:v> j) No se dejen poner los cachos de su pareja</c:v>
                </c:pt>
                <c:pt idx="6">
                  <c:v> i) Sean exitosos conquistando a las mujeres</c:v>
                </c:pt>
                <c:pt idx="7">
                  <c:v>d) No se dejen humillar de nadie</c:v>
                </c:pt>
                <c:pt idx="8">
                  <c:v> g) Tengan una vida sexual muy activa</c:v>
                </c:pt>
                <c:pt idx="9">
                  <c:v> l) Eduquen a sus hijos para que sean hombres de verdad</c:v>
                </c:pt>
                <c:pt idx="10">
                  <c:v> h) Sean competitivos y asuman cualquier reto</c:v>
                </c:pt>
                <c:pt idx="11">
                  <c:v> e) Sean buenos proveedores para su familia</c:v>
                </c:pt>
              </c:strCache>
            </c:strRef>
          </c:cat>
          <c:val>
            <c:numRef>
              <c:f>'P12'!$E$3:$E$14</c:f>
              <c:numCache>
                <c:formatCode>0%</c:formatCode>
                <c:ptCount val="12"/>
                <c:pt idx="0">
                  <c:v>0.24422442244224424</c:v>
                </c:pt>
                <c:pt idx="1">
                  <c:v>0.31023102310231021</c:v>
                </c:pt>
                <c:pt idx="2">
                  <c:v>0.40264026402640263</c:v>
                </c:pt>
                <c:pt idx="3">
                  <c:v>0.37953795379537952</c:v>
                </c:pt>
                <c:pt idx="4">
                  <c:v>0.4356435643564357</c:v>
                </c:pt>
                <c:pt idx="5">
                  <c:v>0.5181518151815182</c:v>
                </c:pt>
                <c:pt idx="6">
                  <c:v>0.49834983498349833</c:v>
                </c:pt>
                <c:pt idx="7">
                  <c:v>0.5544554455445545</c:v>
                </c:pt>
                <c:pt idx="8">
                  <c:v>0.57425742574257421</c:v>
                </c:pt>
                <c:pt idx="9">
                  <c:v>0.66996699669966997</c:v>
                </c:pt>
                <c:pt idx="10">
                  <c:v>0.79537953795379535</c:v>
                </c:pt>
                <c:pt idx="11">
                  <c:v>0.8547854785478548</c:v>
                </c:pt>
              </c:numCache>
            </c:numRef>
          </c:val>
          <c:extLst>
            <c:ext xmlns:c16="http://schemas.microsoft.com/office/drawing/2014/chart" uri="{C3380CC4-5D6E-409C-BE32-E72D297353CC}">
              <c16:uniqueId val="{00000001-3A34-4C6E-9506-240212A2D91E}"/>
            </c:ext>
          </c:extLst>
        </c:ser>
        <c:dLbls>
          <c:dLblPos val="outEnd"/>
          <c:showLegendKey val="0"/>
          <c:showVal val="1"/>
          <c:showCatName val="0"/>
          <c:showSerName val="0"/>
          <c:showPercent val="0"/>
          <c:showBubbleSize val="0"/>
        </c:dLbls>
        <c:gapWidth val="90"/>
        <c:axId val="349354864"/>
        <c:axId val="349332232"/>
      </c:barChart>
      <c:catAx>
        <c:axId val="349354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crossAx val="349332232"/>
        <c:crosses val="autoZero"/>
        <c:auto val="1"/>
        <c:lblAlgn val="ctr"/>
        <c:lblOffset val="100"/>
        <c:noMultiLvlLbl val="0"/>
      </c:catAx>
      <c:valAx>
        <c:axId val="349332232"/>
        <c:scaling>
          <c:orientation val="minMax"/>
        </c:scaling>
        <c:delete val="1"/>
        <c:axPos val="b"/>
        <c:numFmt formatCode="0%" sourceLinked="1"/>
        <c:majorTickMark val="none"/>
        <c:minorTickMark val="none"/>
        <c:tickLblPos val="nextTo"/>
        <c:crossAx val="3493548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legend>
    <c:plotVisOnly val="1"/>
    <c:dispBlanksAs val="gap"/>
    <c:showDLblsOverMax val="0"/>
  </c:chart>
  <c:spPr>
    <a:noFill/>
    <a:ln>
      <a:noFill/>
    </a:ln>
    <a:effectLst/>
  </c:spPr>
  <c:txPr>
    <a:bodyPr/>
    <a:lstStyle/>
    <a:p>
      <a:pPr>
        <a:defRPr sz="1200">
          <a:latin typeface="Century Gothic" panose="020B0502020202020204" pitchFamily="34" charset="0"/>
        </a:defRPr>
      </a:pPr>
      <a:endParaRPr lang="es-CO"/>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347854542219734"/>
          <c:y val="7.7833236926481156E-2"/>
          <c:w val="0.48237594846098786"/>
          <c:h val="0.91931212066928703"/>
        </c:manualLayout>
      </c:layout>
      <c:barChart>
        <c:barDir val="bar"/>
        <c:grouping val="clustered"/>
        <c:varyColors val="0"/>
        <c:ser>
          <c:idx val="0"/>
          <c:order val="0"/>
          <c:tx>
            <c:strRef>
              <c:f>'P12'!$F$2</c:f>
              <c:strCache>
                <c:ptCount val="1"/>
                <c:pt idx="0">
                  <c:v>18 - 25</c:v>
                </c:pt>
              </c:strCache>
            </c:strRef>
          </c:tx>
          <c:spPr>
            <a:solidFill>
              <a:srgbClr val="9966FF"/>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'P12'!$A$3:$A$14</c:f>
              <c:strCache>
                <c:ptCount val="12"/>
                <c:pt idx="0">
                  <c:v> k) Prefieran estar más en la calle que en la casa</c:v>
                </c:pt>
                <c:pt idx="1">
                  <c:v> b) No se la dejen montar y respondan si otro hombre les busca pelea</c:v>
                </c:pt>
                <c:pt idx="2">
                  <c:v> c) No le teman a nada</c:v>
                </c:pt>
                <c:pt idx="3">
                  <c:v> f) No muestren sus emociones en público</c:v>
                </c:pt>
                <c:pt idx="4">
                  <c:v>a) No sean afeminados</c:v>
                </c:pt>
                <c:pt idx="5">
                  <c:v> j) No se dejen poner los cachos de su pareja</c:v>
                </c:pt>
                <c:pt idx="6">
                  <c:v> i) Sean exitosos conquistando a las mujeres</c:v>
                </c:pt>
                <c:pt idx="7">
                  <c:v>d) No se dejen humillar de nadie</c:v>
                </c:pt>
                <c:pt idx="8">
                  <c:v> g) Tengan una vida sexual muy activa</c:v>
                </c:pt>
                <c:pt idx="9">
                  <c:v> l) Eduquen a sus hijos para que sean hombres de verdad</c:v>
                </c:pt>
                <c:pt idx="10">
                  <c:v> h) Sean competitivos y asuman cualquier reto</c:v>
                </c:pt>
                <c:pt idx="11">
                  <c:v> e) Sean buenos proveedores para su familia</c:v>
                </c:pt>
              </c:strCache>
            </c:strRef>
          </c:cat>
          <c:val>
            <c:numRef>
              <c:f>'P12'!$F$3:$F$14</c:f>
              <c:numCache>
                <c:formatCode>0%</c:formatCode>
                <c:ptCount val="12"/>
                <c:pt idx="0">
                  <c:v>0.35443037974683539</c:v>
                </c:pt>
                <c:pt idx="1">
                  <c:v>0.569620253164557</c:v>
                </c:pt>
                <c:pt idx="2">
                  <c:v>0.44303797468354422</c:v>
                </c:pt>
                <c:pt idx="3">
                  <c:v>0.50632911392405067</c:v>
                </c:pt>
                <c:pt idx="4">
                  <c:v>0.41772151898734178</c:v>
                </c:pt>
                <c:pt idx="5">
                  <c:v>0.70886075949367078</c:v>
                </c:pt>
                <c:pt idx="6">
                  <c:v>0.68354430379746833</c:v>
                </c:pt>
                <c:pt idx="7">
                  <c:v>0.759493670886076</c:v>
                </c:pt>
                <c:pt idx="8">
                  <c:v>0.70886075949367078</c:v>
                </c:pt>
                <c:pt idx="9">
                  <c:v>0.64556962025316456</c:v>
                </c:pt>
                <c:pt idx="10">
                  <c:v>0.82278481012658233</c:v>
                </c:pt>
                <c:pt idx="11">
                  <c:v>0.88607594936708844</c:v>
                </c:pt>
              </c:numCache>
            </c:numRef>
          </c:val>
          <c:extLst>
            <c:ext xmlns:c16="http://schemas.microsoft.com/office/drawing/2014/chart" uri="{C3380CC4-5D6E-409C-BE32-E72D297353CC}">
              <c16:uniqueId val="{00000000-1000-479D-97D7-4E62BBCCCE58}"/>
            </c:ext>
          </c:extLst>
        </c:ser>
        <c:ser>
          <c:idx val="1"/>
          <c:order val="1"/>
          <c:tx>
            <c:strRef>
              <c:f>'P12'!$G$2</c:f>
              <c:strCache>
                <c:ptCount val="1"/>
                <c:pt idx="0">
                  <c:v>26 - 40</c:v>
                </c:pt>
              </c:strCache>
            </c:strRef>
          </c:tx>
          <c:spPr>
            <a:solidFill>
              <a:srgbClr val="7030A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'P12'!$A$3:$A$14</c:f>
              <c:strCache>
                <c:ptCount val="12"/>
                <c:pt idx="0">
                  <c:v> k) Prefieran estar más en la calle que en la casa</c:v>
                </c:pt>
                <c:pt idx="1">
                  <c:v> b) No se la dejen montar y respondan si otro hombre les busca pelea</c:v>
                </c:pt>
                <c:pt idx="2">
                  <c:v> c) No le teman a nada</c:v>
                </c:pt>
                <c:pt idx="3">
                  <c:v> f) No muestren sus emociones en público</c:v>
                </c:pt>
                <c:pt idx="4">
                  <c:v>a) No sean afeminados</c:v>
                </c:pt>
                <c:pt idx="5">
                  <c:v> j) No se dejen poner los cachos de su pareja</c:v>
                </c:pt>
                <c:pt idx="6">
                  <c:v> i) Sean exitosos conquistando a las mujeres</c:v>
                </c:pt>
                <c:pt idx="7">
                  <c:v>d) No se dejen humillar de nadie</c:v>
                </c:pt>
                <c:pt idx="8">
                  <c:v> g) Tengan una vida sexual muy activa</c:v>
                </c:pt>
                <c:pt idx="9">
                  <c:v> l) Eduquen a sus hijos para que sean hombres de verdad</c:v>
                </c:pt>
                <c:pt idx="10">
                  <c:v> h) Sean competitivos y asuman cualquier reto</c:v>
                </c:pt>
                <c:pt idx="11">
                  <c:v> e) Sean buenos proveedores para su familia</c:v>
                </c:pt>
              </c:strCache>
            </c:strRef>
          </c:cat>
          <c:val>
            <c:numRef>
              <c:f>'P12'!$G$3:$G$14</c:f>
              <c:numCache>
                <c:formatCode>0%</c:formatCode>
                <c:ptCount val="12"/>
                <c:pt idx="0">
                  <c:v>0.24666666666666667</c:v>
                </c:pt>
                <c:pt idx="1">
                  <c:v>0.36</c:v>
                </c:pt>
                <c:pt idx="2">
                  <c:v>0.4</c:v>
                </c:pt>
                <c:pt idx="3">
                  <c:v>0.35333333333333333</c:v>
                </c:pt>
                <c:pt idx="4">
                  <c:v>0.44</c:v>
                </c:pt>
                <c:pt idx="5">
                  <c:v>0.56666666666666665</c:v>
                </c:pt>
                <c:pt idx="6">
                  <c:v>0.57999999999999996</c:v>
                </c:pt>
                <c:pt idx="7">
                  <c:v>0.64</c:v>
                </c:pt>
                <c:pt idx="8">
                  <c:v>0.59333333333333338</c:v>
                </c:pt>
                <c:pt idx="9">
                  <c:v>0.64</c:v>
                </c:pt>
                <c:pt idx="10">
                  <c:v>0.80666666666666653</c:v>
                </c:pt>
                <c:pt idx="11">
                  <c:v>0.90666666666666662</c:v>
                </c:pt>
              </c:numCache>
            </c:numRef>
          </c:val>
          <c:extLst>
            <c:ext xmlns:c16="http://schemas.microsoft.com/office/drawing/2014/chart" uri="{C3380CC4-5D6E-409C-BE32-E72D297353CC}">
              <c16:uniqueId val="{00000001-1000-479D-97D7-4E62BBCCCE58}"/>
            </c:ext>
          </c:extLst>
        </c:ser>
        <c:ser>
          <c:idx val="2"/>
          <c:order val="2"/>
          <c:tx>
            <c:strRef>
              <c:f>'P12'!$H$2</c:f>
              <c:strCache>
                <c:ptCount val="1"/>
                <c:pt idx="0">
                  <c:v>41 - 55</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'P12'!$A$3:$A$14</c:f>
              <c:strCache>
                <c:ptCount val="12"/>
                <c:pt idx="0">
                  <c:v> k) Prefieran estar más en la calle que en la casa</c:v>
                </c:pt>
                <c:pt idx="1">
                  <c:v> b) No se la dejen montar y respondan si otro hombre les busca pelea</c:v>
                </c:pt>
                <c:pt idx="2">
                  <c:v> c) No le teman a nada</c:v>
                </c:pt>
                <c:pt idx="3">
                  <c:v> f) No muestren sus emociones en público</c:v>
                </c:pt>
                <c:pt idx="4">
                  <c:v>a) No sean afeminados</c:v>
                </c:pt>
                <c:pt idx="5">
                  <c:v> j) No se dejen poner los cachos de su pareja</c:v>
                </c:pt>
                <c:pt idx="6">
                  <c:v> i) Sean exitosos conquistando a las mujeres</c:v>
                </c:pt>
                <c:pt idx="7">
                  <c:v>d) No se dejen humillar de nadie</c:v>
                </c:pt>
                <c:pt idx="8">
                  <c:v> g) Tengan una vida sexual muy activa</c:v>
                </c:pt>
                <c:pt idx="9">
                  <c:v> l) Eduquen a sus hijos para que sean hombres de verdad</c:v>
                </c:pt>
                <c:pt idx="10">
                  <c:v> h) Sean competitivos y asuman cualquier reto</c:v>
                </c:pt>
                <c:pt idx="11">
                  <c:v> e) Sean buenos proveedores para su familia</c:v>
                </c:pt>
              </c:strCache>
            </c:strRef>
          </c:cat>
          <c:val>
            <c:numRef>
              <c:f>'P12'!$H$3:$H$14</c:f>
              <c:numCache>
                <c:formatCode>0%</c:formatCode>
                <c:ptCount val="12"/>
                <c:pt idx="0">
                  <c:v>0.25641025641025639</c:v>
                </c:pt>
                <c:pt idx="1">
                  <c:v>0.28846153846153844</c:v>
                </c:pt>
                <c:pt idx="2">
                  <c:v>0.38461538461538469</c:v>
                </c:pt>
                <c:pt idx="3">
                  <c:v>0.41025641025641024</c:v>
                </c:pt>
                <c:pt idx="4">
                  <c:v>0.45512820512820512</c:v>
                </c:pt>
                <c:pt idx="5">
                  <c:v>0.42948717948717952</c:v>
                </c:pt>
                <c:pt idx="6">
                  <c:v>0.53205128205128205</c:v>
                </c:pt>
                <c:pt idx="7">
                  <c:v>0.57692307692307687</c:v>
                </c:pt>
                <c:pt idx="8">
                  <c:v>0.64743589743589747</c:v>
                </c:pt>
                <c:pt idx="9">
                  <c:v>0.67948717948717952</c:v>
                </c:pt>
                <c:pt idx="10">
                  <c:v>0.85256410256410253</c:v>
                </c:pt>
                <c:pt idx="11">
                  <c:v>0.86538461538461542</c:v>
                </c:pt>
              </c:numCache>
            </c:numRef>
          </c:val>
          <c:extLst>
            <c:ext xmlns:c16="http://schemas.microsoft.com/office/drawing/2014/chart" uri="{C3380CC4-5D6E-409C-BE32-E72D297353CC}">
              <c16:uniqueId val="{00000002-1000-479D-97D7-4E62BBCCCE58}"/>
            </c:ext>
          </c:extLst>
        </c:ser>
        <c:ser>
          <c:idx val="3"/>
          <c:order val="3"/>
          <c:tx>
            <c:strRef>
              <c:f>'P12'!$I$2</c:f>
              <c:strCache>
                <c:ptCount val="1"/>
                <c:pt idx="0">
                  <c:v>56 o más</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'P12'!$A$3:$A$14</c:f>
              <c:strCache>
                <c:ptCount val="12"/>
                <c:pt idx="0">
                  <c:v> k) Prefieran estar más en la calle que en la casa</c:v>
                </c:pt>
                <c:pt idx="1">
                  <c:v> b) No se la dejen montar y respondan si otro hombre les busca pelea</c:v>
                </c:pt>
                <c:pt idx="2">
                  <c:v> c) No le teman a nada</c:v>
                </c:pt>
                <c:pt idx="3">
                  <c:v> f) No muestren sus emociones en público</c:v>
                </c:pt>
                <c:pt idx="4">
                  <c:v>a) No sean afeminados</c:v>
                </c:pt>
                <c:pt idx="5">
                  <c:v> j) No se dejen poner los cachos de su pareja</c:v>
                </c:pt>
                <c:pt idx="6">
                  <c:v> i) Sean exitosos conquistando a las mujeres</c:v>
                </c:pt>
                <c:pt idx="7">
                  <c:v>d) No se dejen humillar de nadie</c:v>
                </c:pt>
                <c:pt idx="8">
                  <c:v> g) Tengan una vida sexual muy activa</c:v>
                </c:pt>
                <c:pt idx="9">
                  <c:v> l) Eduquen a sus hijos para que sean hombres de verdad</c:v>
                </c:pt>
                <c:pt idx="10">
                  <c:v> h) Sean competitivos y asuman cualquier reto</c:v>
                </c:pt>
                <c:pt idx="11">
                  <c:v> e) Sean buenos proveedores para su familia</c:v>
                </c:pt>
              </c:strCache>
            </c:strRef>
          </c:cat>
          <c:val>
            <c:numRef>
              <c:f>'P12'!$I$3:$I$14</c:f>
              <c:numCache>
                <c:formatCode>0%</c:formatCode>
                <c:ptCount val="12"/>
                <c:pt idx="0">
                  <c:v>0.1875</c:v>
                </c:pt>
                <c:pt idx="1">
                  <c:v>0.21527777777777779</c:v>
                </c:pt>
                <c:pt idx="2">
                  <c:v>0.36805555555555558</c:v>
                </c:pt>
                <c:pt idx="3">
                  <c:v>0.375</c:v>
                </c:pt>
                <c:pt idx="4">
                  <c:v>0.40277777777777779</c:v>
                </c:pt>
                <c:pt idx="5">
                  <c:v>0.46527777777777779</c:v>
                </c:pt>
                <c:pt idx="6">
                  <c:v>0.36805555555555558</c:v>
                </c:pt>
                <c:pt idx="7">
                  <c:v>0.45833333333333326</c:v>
                </c:pt>
                <c:pt idx="8">
                  <c:v>0.52777777777777779</c:v>
                </c:pt>
                <c:pt idx="9">
                  <c:v>0.73611111111111116</c:v>
                </c:pt>
                <c:pt idx="10">
                  <c:v>0.74305555555555558</c:v>
                </c:pt>
                <c:pt idx="11">
                  <c:v>0.85416666666666652</c:v>
                </c:pt>
              </c:numCache>
            </c:numRef>
          </c:val>
          <c:extLst>
            <c:ext xmlns:c16="http://schemas.microsoft.com/office/drawing/2014/chart" uri="{C3380CC4-5D6E-409C-BE32-E72D297353CC}">
              <c16:uniqueId val="{00000003-1000-479D-97D7-4E62BBCCCE58}"/>
            </c:ext>
          </c:extLst>
        </c:ser>
        <c:dLbls>
          <c:dLblPos val="outEnd"/>
          <c:showLegendKey val="0"/>
          <c:showVal val="1"/>
          <c:showCatName val="0"/>
          <c:showSerName val="0"/>
          <c:showPercent val="0"/>
          <c:showBubbleSize val="0"/>
        </c:dLbls>
        <c:gapWidth val="100"/>
        <c:axId val="349354864"/>
        <c:axId val="349332232"/>
      </c:barChart>
      <c:catAx>
        <c:axId val="349354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crossAx val="349332232"/>
        <c:crosses val="autoZero"/>
        <c:auto val="1"/>
        <c:lblAlgn val="ctr"/>
        <c:lblOffset val="100"/>
        <c:noMultiLvlLbl val="0"/>
      </c:catAx>
      <c:valAx>
        <c:axId val="349332232"/>
        <c:scaling>
          <c:orientation val="minMax"/>
        </c:scaling>
        <c:delete val="1"/>
        <c:axPos val="b"/>
        <c:numFmt formatCode="0%" sourceLinked="1"/>
        <c:majorTickMark val="none"/>
        <c:minorTickMark val="none"/>
        <c:tickLblPos val="nextTo"/>
        <c:crossAx val="3493548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legend>
    <c:plotVisOnly val="1"/>
    <c:dispBlanksAs val="gap"/>
    <c:showDLblsOverMax val="0"/>
  </c:chart>
  <c:spPr>
    <a:noFill/>
    <a:ln>
      <a:noFill/>
    </a:ln>
    <a:effectLst/>
  </c:spPr>
  <c:txPr>
    <a:bodyPr/>
    <a:lstStyle/>
    <a:p>
      <a:pPr>
        <a:defRPr sz="1200">
          <a:latin typeface="Century Gothic" panose="020B0502020202020204" pitchFamily="34" charset="0"/>
        </a:defRPr>
      </a:pPr>
      <a:endParaRPr lang="es-CO"/>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347854542219734"/>
          <c:y val="6.8828812140450113E-2"/>
          <c:w val="0.48237594846098786"/>
          <c:h val="0.92831641099750661"/>
        </c:manualLayout>
      </c:layout>
      <c:barChart>
        <c:barDir val="bar"/>
        <c:grouping val="clustered"/>
        <c:varyColors val="0"/>
        <c:ser>
          <c:idx val="0"/>
          <c:order val="0"/>
          <c:tx>
            <c:strRef>
              <c:f>'P12'!$J$2</c:f>
              <c:strCache>
                <c:ptCount val="1"/>
                <c:pt idx="0">
                  <c:v>Sí</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'P12'!$A$3:$A$14</c:f>
              <c:strCache>
                <c:ptCount val="12"/>
                <c:pt idx="0">
                  <c:v> k) Prefieran estar más en la calle que en la casa</c:v>
                </c:pt>
                <c:pt idx="1">
                  <c:v> b) No se la dejen montar y respondan si otro hombre les busca pelea</c:v>
                </c:pt>
                <c:pt idx="2">
                  <c:v> c) No le teman a nada</c:v>
                </c:pt>
                <c:pt idx="3">
                  <c:v> f) No muestren sus emociones en público</c:v>
                </c:pt>
                <c:pt idx="4">
                  <c:v>a) No sean afeminados</c:v>
                </c:pt>
                <c:pt idx="5">
                  <c:v> j) No se dejen poner los cachos de su pareja</c:v>
                </c:pt>
                <c:pt idx="6">
                  <c:v> i) Sean exitosos conquistando a las mujeres</c:v>
                </c:pt>
                <c:pt idx="7">
                  <c:v>d) No se dejen humillar de nadie</c:v>
                </c:pt>
                <c:pt idx="8">
                  <c:v> g) Tengan una vida sexual muy activa</c:v>
                </c:pt>
                <c:pt idx="9">
                  <c:v> l) Eduquen a sus hijos para que sean hombres de verdad</c:v>
                </c:pt>
                <c:pt idx="10">
                  <c:v> h) Sean competitivos y asuman cualquier reto</c:v>
                </c:pt>
                <c:pt idx="11">
                  <c:v> e) Sean buenos proveedores para su familia</c:v>
                </c:pt>
              </c:strCache>
            </c:strRef>
          </c:cat>
          <c:val>
            <c:numRef>
              <c:f>'P12'!$J$3:$J$14</c:f>
              <c:numCache>
                <c:formatCode>0%</c:formatCode>
                <c:ptCount val="12"/>
                <c:pt idx="0">
                  <c:v>0.22222222222222221</c:v>
                </c:pt>
                <c:pt idx="1">
                  <c:v>0.27927927927927926</c:v>
                </c:pt>
                <c:pt idx="2">
                  <c:v>0.37537537537537541</c:v>
                </c:pt>
                <c:pt idx="3">
                  <c:v>0.39039039039039042</c:v>
                </c:pt>
                <c:pt idx="4">
                  <c:v>0.44444444444444442</c:v>
                </c:pt>
                <c:pt idx="5">
                  <c:v>0.4894894894894895</c:v>
                </c:pt>
                <c:pt idx="6">
                  <c:v>0.50450450450450446</c:v>
                </c:pt>
                <c:pt idx="7">
                  <c:v>0.52252252252252251</c:v>
                </c:pt>
                <c:pt idx="8">
                  <c:v>0.6216216216216216</c:v>
                </c:pt>
                <c:pt idx="9">
                  <c:v>0.7207207207207208</c:v>
                </c:pt>
                <c:pt idx="10">
                  <c:v>0.80780780780780792</c:v>
                </c:pt>
                <c:pt idx="11">
                  <c:v>0.87687687687687688</c:v>
                </c:pt>
              </c:numCache>
            </c:numRef>
          </c:val>
          <c:extLst>
            <c:ext xmlns:c16="http://schemas.microsoft.com/office/drawing/2014/chart" uri="{C3380CC4-5D6E-409C-BE32-E72D297353CC}">
              <c16:uniqueId val="{00000000-FC21-418C-82B3-67363827CD52}"/>
            </c:ext>
          </c:extLst>
        </c:ser>
        <c:ser>
          <c:idx val="1"/>
          <c:order val="1"/>
          <c:tx>
            <c:strRef>
              <c:f>'P12'!$K$2</c:f>
              <c:strCache>
                <c:ptCount val="1"/>
                <c:pt idx="0">
                  <c:v>No</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'P12'!$A$3:$A$14</c:f>
              <c:strCache>
                <c:ptCount val="12"/>
                <c:pt idx="0">
                  <c:v> k) Prefieran estar más en la calle que en la casa</c:v>
                </c:pt>
                <c:pt idx="1">
                  <c:v> b) No se la dejen montar y respondan si otro hombre les busca pelea</c:v>
                </c:pt>
                <c:pt idx="2">
                  <c:v> c) No le teman a nada</c:v>
                </c:pt>
                <c:pt idx="3">
                  <c:v> f) No muestren sus emociones en público</c:v>
                </c:pt>
                <c:pt idx="4">
                  <c:v>a) No sean afeminados</c:v>
                </c:pt>
                <c:pt idx="5">
                  <c:v> j) No se dejen poner los cachos de su pareja</c:v>
                </c:pt>
                <c:pt idx="6">
                  <c:v> i) Sean exitosos conquistando a las mujeres</c:v>
                </c:pt>
                <c:pt idx="7">
                  <c:v>d) No se dejen humillar de nadie</c:v>
                </c:pt>
                <c:pt idx="8">
                  <c:v> g) Tengan una vida sexual muy activa</c:v>
                </c:pt>
                <c:pt idx="9">
                  <c:v> l) Eduquen a sus hijos para que sean hombres de verdad</c:v>
                </c:pt>
                <c:pt idx="10">
                  <c:v> h) Sean competitivos y asuman cualquier reto</c:v>
                </c:pt>
                <c:pt idx="11">
                  <c:v> e) Sean buenos proveedores para su familia</c:v>
                </c:pt>
              </c:strCache>
            </c:strRef>
          </c:cat>
          <c:val>
            <c:numRef>
              <c:f>'P12'!$K$3:$K$14</c:f>
              <c:numCache>
                <c:formatCode>0%</c:formatCode>
                <c:ptCount val="12"/>
                <c:pt idx="0">
                  <c:v>0.28723404255319152</c:v>
                </c:pt>
                <c:pt idx="1">
                  <c:v>0.42021276595744683</c:v>
                </c:pt>
                <c:pt idx="2">
                  <c:v>0.42021276595744683</c:v>
                </c:pt>
                <c:pt idx="3">
                  <c:v>0.42021276595744683</c:v>
                </c:pt>
                <c:pt idx="4">
                  <c:v>0.40425531914893609</c:v>
                </c:pt>
                <c:pt idx="5">
                  <c:v>0.57446808510638303</c:v>
                </c:pt>
                <c:pt idx="6">
                  <c:v>0.56382978723404253</c:v>
                </c:pt>
                <c:pt idx="7">
                  <c:v>0.70744680851063835</c:v>
                </c:pt>
                <c:pt idx="8">
                  <c:v>0.59042553191489366</c:v>
                </c:pt>
                <c:pt idx="9">
                  <c:v>0.6063829787234043</c:v>
                </c:pt>
                <c:pt idx="10">
                  <c:v>0.80851063829787218</c:v>
                </c:pt>
                <c:pt idx="11">
                  <c:v>0.87765957446808496</c:v>
                </c:pt>
              </c:numCache>
            </c:numRef>
          </c:val>
          <c:extLst>
            <c:ext xmlns:c16="http://schemas.microsoft.com/office/drawing/2014/chart" uri="{C3380CC4-5D6E-409C-BE32-E72D297353CC}">
              <c16:uniqueId val="{00000001-FC21-418C-82B3-67363827CD52}"/>
            </c:ext>
          </c:extLst>
        </c:ser>
        <c:dLbls>
          <c:dLblPos val="outEnd"/>
          <c:showLegendKey val="0"/>
          <c:showVal val="1"/>
          <c:showCatName val="0"/>
          <c:showSerName val="0"/>
          <c:showPercent val="0"/>
          <c:showBubbleSize val="0"/>
        </c:dLbls>
        <c:gapWidth val="100"/>
        <c:axId val="349354864"/>
        <c:axId val="349332232"/>
      </c:barChart>
      <c:catAx>
        <c:axId val="349354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crossAx val="349332232"/>
        <c:crosses val="autoZero"/>
        <c:auto val="1"/>
        <c:lblAlgn val="ctr"/>
        <c:lblOffset val="100"/>
        <c:noMultiLvlLbl val="0"/>
      </c:catAx>
      <c:valAx>
        <c:axId val="349332232"/>
        <c:scaling>
          <c:orientation val="minMax"/>
        </c:scaling>
        <c:delete val="1"/>
        <c:axPos val="b"/>
        <c:numFmt formatCode="0%" sourceLinked="1"/>
        <c:majorTickMark val="none"/>
        <c:minorTickMark val="none"/>
        <c:tickLblPos val="nextTo"/>
        <c:crossAx val="3493548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legend>
    <c:plotVisOnly val="1"/>
    <c:dispBlanksAs val="gap"/>
    <c:showDLblsOverMax val="0"/>
  </c:chart>
  <c:spPr>
    <a:noFill/>
    <a:ln>
      <a:noFill/>
    </a:ln>
    <a:effectLst/>
  </c:spPr>
  <c:txPr>
    <a:bodyPr/>
    <a:lstStyle/>
    <a:p>
      <a:pPr>
        <a:defRPr sz="1100">
          <a:latin typeface="Century Gothic" panose="020B0502020202020204" pitchFamily="34" charset="0"/>
        </a:defRPr>
      </a:pPr>
      <a:endParaRPr lang="es-CO"/>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880246610548812"/>
          <c:y val="3.4883715123151748E-2"/>
          <c:w val="0.83105821437741245"/>
          <c:h val="0.9302325697536965"/>
        </c:manualLayout>
      </c:layout>
      <c:barChart>
        <c:barDir val="bar"/>
        <c:grouping val="stack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Lbls>
            <c:dLbl>
              <c:idx val="0"/>
              <c:layout>
                <c:manualLayout>
                  <c:x val="-0.29504029298970408"/>
                  <c:y val="9.9881789901651386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C36-4B6A-9AEA-E8FE590EBB1D}"/>
                </c:ext>
              </c:extLst>
            </c:dLbl>
            <c:dLbl>
              <c:idx val="1"/>
              <c:layout>
                <c:manualLayout>
                  <c:x val="-0.23963641203120989"/>
                  <c:y val="9.9881789900197919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C36-4B6A-9AEA-E8FE590EBB1D}"/>
                </c:ext>
              </c:extLst>
            </c:dLbl>
            <c:dLbl>
              <c:idx val="2"/>
              <c:layout>
                <c:manualLayout>
                  <c:x val="-0.23963641203120989"/>
                  <c:y val="1.4982268485247709E-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DE8-473F-947C-D8DFAEEBF2C9}"/>
                </c:ext>
              </c:extLst>
            </c:dLbl>
            <c:dLbl>
              <c:idx val="3"/>
              <c:layout>
                <c:manualLayout>
                  <c:x val="-0.22776415182581827"/>
                  <c:y val="9.9881789901651386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C36-4B6A-9AEA-E8FE590EBB1D}"/>
                </c:ext>
              </c:extLst>
            </c:dLbl>
            <c:dLbl>
              <c:idx val="4"/>
              <c:layout>
                <c:manualLayout>
                  <c:x val="-0.22776415182581827"/>
                  <c:y val="9.9881789907465271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C36-4B6A-9AEA-E8FE590EBB1D}"/>
                </c:ext>
              </c:extLst>
            </c:dLbl>
            <c:dLbl>
              <c:idx val="5"/>
              <c:layout>
                <c:manualLayout>
                  <c:x val="-0.21193447155196279"/>
                  <c:y val="9.9881789907465271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E8-473F-947C-D8DFAEEBF2C9}"/>
                </c:ext>
              </c:extLst>
            </c:dLbl>
            <c:dLbl>
              <c:idx val="6"/>
              <c:layout>
                <c:manualLayout>
                  <c:x val="-0.20006221134657118"/>
                  <c:y val="9.9881789907465271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DE8-473F-947C-D8DFAEEBF2C9}"/>
                </c:ext>
              </c:extLst>
            </c:dLbl>
            <c:dLbl>
              <c:idx val="7"/>
              <c:layout>
                <c:manualLayout>
                  <c:x val="-0.18027511100425184"/>
                  <c:y val="2.4970447475412846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DE8-473F-947C-D8DFAEEBF2C9}"/>
                </c:ext>
              </c:extLst>
            </c:dLbl>
            <c:dLbl>
              <c:idx val="8"/>
              <c:layout>
                <c:manualLayout>
                  <c:x val="-0.16444543073039636"/>
                  <c:y val="2.4970447475412846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DE8-473F-947C-D8DFAEEBF2C9}"/>
                </c:ext>
              </c:extLst>
            </c:dLbl>
            <c:dLbl>
              <c:idx val="9"/>
              <c:layout>
                <c:manualLayout>
                  <c:x val="-6.631315220687063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DE8-473F-947C-D8DFAEEBF2C9}"/>
                </c:ext>
              </c:extLst>
            </c:dLbl>
            <c:dLbl>
              <c:idx val="10"/>
              <c:layout>
                <c:manualLayout>
                  <c:x val="-6.631315220687063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DE8-473F-947C-D8DFAEEBF2C9}"/>
                </c:ext>
              </c:extLst>
            </c:dLbl>
            <c:dLbl>
              <c:idx val="11"/>
              <c:layout>
                <c:manualLayout>
                  <c:x val="-4.242424622886872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DE8-473F-947C-D8DFAEEBF2C9}"/>
                </c:ext>
              </c:extLst>
            </c:dLbl>
            <c:numFmt formatCode="General\%" sourceLinked="0"/>
            <c:spPr>
              <a:noFill/>
              <a:ln>
                <a:noFill/>
              </a:ln>
              <a:effectLst/>
            </c:spPr>
            <c:txPr>
              <a:bodyPr/>
              <a:lstStyle/>
              <a:p>
                <a:pPr>
                  <a:defRPr sz="2000" b="1">
                    <a:solidFill>
                      <a:srgbClr val="9A0000"/>
                    </a:solidFill>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Hoja1!$A$2:$A$11</c:f>
              <c:numCache>
                <c:formatCode>General</c:formatCode>
                <c:ptCount val="10"/>
              </c:numCache>
            </c:numRef>
          </c:cat>
          <c:val>
            <c:numRef>
              <c:f>Hoja1!$B$2:$B$11</c:f>
              <c:numCache>
                <c:formatCode>General</c:formatCode>
                <c:ptCount val="10"/>
                <c:pt idx="0">
                  <c:v>49</c:v>
                </c:pt>
                <c:pt idx="1">
                  <c:v>43</c:v>
                </c:pt>
                <c:pt idx="2">
                  <c:v>41</c:v>
                </c:pt>
                <c:pt idx="3">
                  <c:v>38</c:v>
                </c:pt>
                <c:pt idx="4">
                  <c:v>38</c:v>
                </c:pt>
                <c:pt idx="5">
                  <c:v>34</c:v>
                </c:pt>
                <c:pt idx="6">
                  <c:v>31</c:v>
                </c:pt>
                <c:pt idx="7">
                  <c:v>26</c:v>
                </c:pt>
                <c:pt idx="8">
                  <c:v>22</c:v>
                </c:pt>
              </c:numCache>
            </c:numRef>
          </c:val>
          <c:extLst>
            <c:ext xmlns:c16="http://schemas.microsoft.com/office/drawing/2014/chart" uri="{C3380CC4-5D6E-409C-BE32-E72D297353CC}">
              <c16:uniqueId val="{00000006-BC36-4B6A-9AEA-E8FE590EBB1D}"/>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b="1">
                    <a:solidFill>
                      <a:schemeClr val="tx1">
                        <a:lumMod val="85000"/>
                        <a:lumOff val="15000"/>
                      </a:schemeClr>
                    </a:solidFill>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Hoja1!$A$2:$A$11</c:f>
              <c:numCache>
                <c:formatCode>General</c:formatCode>
                <c:ptCount val="10"/>
              </c:numCache>
            </c:numRef>
          </c:cat>
          <c:val>
            <c:numRef>
              <c:f>Hoja1!$C$2:$C$11</c:f>
              <c:numCache>
                <c:formatCode>General</c:formatCode>
                <c:ptCount val="10"/>
                <c:pt idx="0">
                  <c:v>50</c:v>
                </c:pt>
                <c:pt idx="1">
                  <c:v>56</c:v>
                </c:pt>
                <c:pt idx="2">
                  <c:v>58</c:v>
                </c:pt>
                <c:pt idx="3">
                  <c:v>61</c:v>
                </c:pt>
                <c:pt idx="4">
                  <c:v>61</c:v>
                </c:pt>
                <c:pt idx="5">
                  <c:v>65</c:v>
                </c:pt>
                <c:pt idx="6">
                  <c:v>66</c:v>
                </c:pt>
                <c:pt idx="7">
                  <c:v>73</c:v>
                </c:pt>
                <c:pt idx="8">
                  <c:v>76</c:v>
                </c:pt>
              </c:numCache>
            </c:numRef>
          </c:val>
          <c:extLst>
            <c:ext xmlns:c16="http://schemas.microsoft.com/office/drawing/2014/chart" uri="{C3380CC4-5D6E-409C-BE32-E72D297353CC}">
              <c16:uniqueId val="{00000007-BC36-4B6A-9AEA-E8FE590EBB1D}"/>
            </c:ext>
          </c:extLst>
        </c:ser>
        <c:ser>
          <c:idx val="2"/>
          <c:order val="2"/>
          <c:tx>
            <c:strRef>
              <c:f>Hoja1!$D$1</c:f>
              <c:strCache>
                <c:ptCount val="1"/>
                <c:pt idx="0">
                  <c:v>Serie 3</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invertIfNegative val="0"/>
          <c:cat>
            <c:numRef>
              <c:f>Hoja1!$A$2:$A$11</c:f>
              <c:numCache>
                <c:formatCode>General</c:formatCode>
                <c:ptCount val="10"/>
              </c:numCache>
            </c:numRef>
          </c:cat>
          <c:val>
            <c:numRef>
              <c:f>Hoja1!$D$2:$D$11</c:f>
              <c:numCache>
                <c:formatCode>General</c:formatCode>
                <c:ptCount val="10"/>
                <c:pt idx="0">
                  <c:v>1</c:v>
                </c:pt>
                <c:pt idx="1">
                  <c:v>1</c:v>
                </c:pt>
                <c:pt idx="2">
                  <c:v>1</c:v>
                </c:pt>
                <c:pt idx="3">
                  <c:v>1</c:v>
                </c:pt>
                <c:pt idx="4">
                  <c:v>1</c:v>
                </c:pt>
                <c:pt idx="5">
                  <c:v>1</c:v>
                </c:pt>
                <c:pt idx="6">
                  <c:v>3</c:v>
                </c:pt>
                <c:pt idx="7">
                  <c:v>1</c:v>
                </c:pt>
                <c:pt idx="8">
                  <c:v>2</c:v>
                </c:pt>
              </c:numCache>
            </c:numRef>
          </c:val>
          <c:extLst>
            <c:ext xmlns:c16="http://schemas.microsoft.com/office/drawing/2014/chart" uri="{C3380CC4-5D6E-409C-BE32-E72D297353CC}">
              <c16:uniqueId val="{00000008-BC36-4B6A-9AEA-E8FE590EBB1D}"/>
            </c:ext>
          </c:extLst>
        </c:ser>
        <c:ser>
          <c:idx val="3"/>
          <c:order val="3"/>
          <c:tx>
            <c:strRef>
              <c:f>Hoja1!$E$1</c:f>
              <c:strCache>
                <c:ptCount val="1"/>
                <c:pt idx="0">
                  <c:v>Serie 4</c:v>
                </c:pt>
              </c:strCache>
            </c:strRef>
          </c:tx>
          <c:spPr>
            <a:solidFill>
              <a:schemeClr val="tx1">
                <a:lumMod val="85000"/>
                <a:lumOff val="15000"/>
              </a:schemeClr>
            </a:solidFill>
          </c:spPr>
          <c:invertIfNegative val="0"/>
          <c:cat>
            <c:numRef>
              <c:f>Hoja1!$A$2:$A$11</c:f>
              <c:numCache>
                <c:formatCode>General</c:formatCode>
                <c:ptCount val="10"/>
              </c:numCache>
            </c:numRef>
          </c:cat>
          <c:val>
            <c:numRef>
              <c:f>Hoja1!$E$2:$E$11</c:f>
              <c:numCache>
                <c:formatCode>General</c:formatCode>
                <c:ptCount val="10"/>
              </c:numCache>
            </c:numRef>
          </c:val>
          <c:extLst>
            <c:ext xmlns:c16="http://schemas.microsoft.com/office/drawing/2014/chart" uri="{C3380CC4-5D6E-409C-BE32-E72D297353CC}">
              <c16:uniqueId val="{00000009-BC36-4B6A-9AEA-E8FE590EBB1D}"/>
            </c:ext>
          </c:extLst>
        </c:ser>
        <c:dLbls>
          <c:showLegendKey val="0"/>
          <c:showVal val="0"/>
          <c:showCatName val="0"/>
          <c:showSerName val="0"/>
          <c:showPercent val="0"/>
          <c:showBubbleSize val="0"/>
        </c:dLbls>
        <c:gapWidth val="75"/>
        <c:overlap val="100"/>
        <c:axId val="824860160"/>
        <c:axId val="810304064"/>
      </c:barChart>
      <c:catAx>
        <c:axId val="824860160"/>
        <c:scaling>
          <c:orientation val="maxMin"/>
        </c:scaling>
        <c:delete val="1"/>
        <c:axPos val="l"/>
        <c:numFmt formatCode="General" sourceLinked="1"/>
        <c:majorTickMark val="out"/>
        <c:minorTickMark val="none"/>
        <c:tickLblPos val="nextTo"/>
        <c:crossAx val="810304064"/>
        <c:crosses val="autoZero"/>
        <c:auto val="1"/>
        <c:lblAlgn val="ctr"/>
        <c:lblOffset val="100"/>
        <c:noMultiLvlLbl val="0"/>
      </c:catAx>
      <c:valAx>
        <c:axId val="810304064"/>
        <c:scaling>
          <c:orientation val="minMax"/>
          <c:max val="105"/>
          <c:min val="0"/>
        </c:scaling>
        <c:delete val="1"/>
        <c:axPos val="t"/>
        <c:numFmt formatCode="General" sourceLinked="1"/>
        <c:majorTickMark val="out"/>
        <c:minorTickMark val="none"/>
        <c:tickLblPos val="nextTo"/>
        <c:crossAx val="824860160"/>
        <c:crosses val="autoZero"/>
        <c:crossBetween val="between"/>
      </c:valAx>
    </c:plotArea>
    <c:plotVisOnly val="1"/>
    <c:dispBlanksAs val="gap"/>
    <c:showDLblsOverMax val="0"/>
  </c:chart>
  <c:txPr>
    <a:bodyPr/>
    <a:lstStyle/>
    <a:p>
      <a:pPr>
        <a:defRPr sz="1800"/>
      </a:pPr>
      <a:endParaRPr lang="es-CO"/>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Century Gothic" panose="020B0502020202020204" pitchFamily="34" charset="0"/>
                <a:ea typeface="+mn-ea"/>
                <a:cs typeface="+mn-cs"/>
              </a:defRPr>
            </a:pPr>
            <a:r>
              <a:rPr lang="es-ES" b="1"/>
              <a:t>Sexo </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s-CO"/>
        </a:p>
      </c:txPr>
    </c:title>
    <c:autoTitleDeleted val="0"/>
    <c:plotArea>
      <c:layout/>
      <c:barChart>
        <c:barDir val="bar"/>
        <c:grouping val="clustered"/>
        <c:varyColors val="0"/>
        <c:ser>
          <c:idx val="0"/>
          <c:order val="0"/>
          <c:tx>
            <c:strRef>
              <c:f>'P13'!$D$2</c:f>
              <c:strCache>
                <c:ptCount val="1"/>
                <c:pt idx="0">
                  <c:v>Hombre</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'P13'!$A$3:$A$11</c:f>
              <c:strCache>
                <c:ptCount val="9"/>
                <c:pt idx="0">
                  <c:v> f) No trabaja y espera que la mantengan</c:v>
                </c:pt>
                <c:pt idx="1">
                  <c:v>i) Gana más plata o tiene más éxito que él</c:v>
                </c:pt>
                <c:pt idx="2">
                  <c:v> c) No quiere tener sexo cuando él sí quiere</c:v>
                </c:pt>
                <c:pt idx="3">
                  <c:v> g) Se burla de él o le falta al respeto</c:v>
                </c:pt>
                <c:pt idx="4">
                  <c:v> h) Es celosa y le revisa el celular</c:v>
                </c:pt>
                <c:pt idx="5">
                  <c:v> d) Descuida a los hijos o las labores del hogar</c:v>
                </c:pt>
                <c:pt idx="6">
                  <c:v> b) Lo desautoriza o no le hace caso</c:v>
                </c:pt>
                <c:pt idx="7">
                  <c:v> e) Se va de fiesta o toma trago con amigos y amigas</c:v>
                </c:pt>
                <c:pt idx="8">
                  <c:v> a) Coquetea o le es infiel con otros hombres</c:v>
                </c:pt>
              </c:strCache>
            </c:strRef>
          </c:cat>
          <c:val>
            <c:numRef>
              <c:f>'P13'!$D$3:$D$11</c:f>
              <c:numCache>
                <c:formatCode>0%</c:formatCode>
                <c:ptCount val="9"/>
                <c:pt idx="0">
                  <c:v>0.17699115044247787</c:v>
                </c:pt>
                <c:pt idx="1">
                  <c:v>0.21238938053097345</c:v>
                </c:pt>
                <c:pt idx="2">
                  <c:v>0.25221238938053098</c:v>
                </c:pt>
                <c:pt idx="3">
                  <c:v>0.34513274336283184</c:v>
                </c:pt>
                <c:pt idx="4">
                  <c:v>0.37168141592920356</c:v>
                </c:pt>
                <c:pt idx="5">
                  <c:v>0.28761061946902655</c:v>
                </c:pt>
                <c:pt idx="6">
                  <c:v>0.36283185840707965</c:v>
                </c:pt>
                <c:pt idx="7">
                  <c:v>0.37168141592920356</c:v>
                </c:pt>
                <c:pt idx="8">
                  <c:v>0.41150442477876104</c:v>
                </c:pt>
              </c:numCache>
            </c:numRef>
          </c:val>
          <c:extLst>
            <c:ext xmlns:c16="http://schemas.microsoft.com/office/drawing/2014/chart" uri="{C3380CC4-5D6E-409C-BE32-E72D297353CC}">
              <c16:uniqueId val="{00000000-18E1-4E9C-9836-19B591E61957}"/>
            </c:ext>
          </c:extLst>
        </c:ser>
        <c:ser>
          <c:idx val="1"/>
          <c:order val="1"/>
          <c:tx>
            <c:strRef>
              <c:f>'P13'!$E$2</c:f>
              <c:strCache>
                <c:ptCount val="1"/>
                <c:pt idx="0">
                  <c:v>Mujer</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'P13'!$A$3:$A$11</c:f>
              <c:strCache>
                <c:ptCount val="9"/>
                <c:pt idx="0">
                  <c:v> f) No trabaja y espera que la mantengan</c:v>
                </c:pt>
                <c:pt idx="1">
                  <c:v>i) Gana más plata o tiene más éxito que él</c:v>
                </c:pt>
                <c:pt idx="2">
                  <c:v> c) No quiere tener sexo cuando él sí quiere</c:v>
                </c:pt>
                <c:pt idx="3">
                  <c:v> g) Se burla de él o le falta al respeto</c:v>
                </c:pt>
                <c:pt idx="4">
                  <c:v> h) Es celosa y le revisa el celular</c:v>
                </c:pt>
                <c:pt idx="5">
                  <c:v> d) Descuida a los hijos o las labores del hogar</c:v>
                </c:pt>
                <c:pt idx="6">
                  <c:v> b) Lo desautoriza o no le hace caso</c:v>
                </c:pt>
                <c:pt idx="7">
                  <c:v> e) Se va de fiesta o toma trago con amigos y amigas</c:v>
                </c:pt>
                <c:pt idx="8">
                  <c:v> a) Coquetea o le es infiel con otros hombres</c:v>
                </c:pt>
              </c:strCache>
            </c:strRef>
          </c:cat>
          <c:val>
            <c:numRef>
              <c:f>'P13'!$E$3:$E$11</c:f>
              <c:numCache>
                <c:formatCode>0%</c:formatCode>
                <c:ptCount val="9"/>
                <c:pt idx="0">
                  <c:v>0.264026402640264</c:v>
                </c:pt>
                <c:pt idx="1">
                  <c:v>0.32013201320132012</c:v>
                </c:pt>
                <c:pt idx="2">
                  <c:v>0.34323432343234322</c:v>
                </c:pt>
                <c:pt idx="3">
                  <c:v>0.34653465346534651</c:v>
                </c:pt>
                <c:pt idx="4">
                  <c:v>0.37623762376237624</c:v>
                </c:pt>
                <c:pt idx="5">
                  <c:v>0.46204620462046203</c:v>
                </c:pt>
                <c:pt idx="6">
                  <c:v>0.45214521452145212</c:v>
                </c:pt>
                <c:pt idx="7">
                  <c:v>0.45874587458745869</c:v>
                </c:pt>
                <c:pt idx="8">
                  <c:v>0.54455445544554459</c:v>
                </c:pt>
              </c:numCache>
            </c:numRef>
          </c:val>
          <c:extLst>
            <c:ext xmlns:c16="http://schemas.microsoft.com/office/drawing/2014/chart" uri="{C3380CC4-5D6E-409C-BE32-E72D297353CC}">
              <c16:uniqueId val="{00000001-18E1-4E9C-9836-19B591E61957}"/>
            </c:ext>
          </c:extLst>
        </c:ser>
        <c:dLbls>
          <c:dLblPos val="outEnd"/>
          <c:showLegendKey val="0"/>
          <c:showVal val="1"/>
          <c:showCatName val="0"/>
          <c:showSerName val="0"/>
          <c:showPercent val="0"/>
          <c:showBubbleSize val="0"/>
        </c:dLbls>
        <c:gapWidth val="100"/>
        <c:axId val="266600528"/>
        <c:axId val="266599544"/>
      </c:barChart>
      <c:catAx>
        <c:axId val="266600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crossAx val="266599544"/>
        <c:crosses val="autoZero"/>
        <c:auto val="1"/>
        <c:lblAlgn val="ctr"/>
        <c:lblOffset val="100"/>
        <c:noMultiLvlLbl val="0"/>
      </c:catAx>
      <c:valAx>
        <c:axId val="266599544"/>
        <c:scaling>
          <c:orientation val="minMax"/>
        </c:scaling>
        <c:delete val="1"/>
        <c:axPos val="b"/>
        <c:numFmt formatCode="0%" sourceLinked="1"/>
        <c:majorTickMark val="none"/>
        <c:minorTickMark val="none"/>
        <c:tickLblPos val="nextTo"/>
        <c:crossAx val="26660052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legend>
    <c:plotVisOnly val="1"/>
    <c:dispBlanksAs val="gap"/>
    <c:showDLblsOverMax val="0"/>
  </c:chart>
  <c:spPr>
    <a:noFill/>
    <a:ln>
      <a:noFill/>
    </a:ln>
    <a:effectLst/>
  </c:spPr>
  <c:txPr>
    <a:bodyPr/>
    <a:lstStyle/>
    <a:p>
      <a:pPr>
        <a:defRPr sz="1200">
          <a:latin typeface="Century Gothic" panose="020B0502020202020204" pitchFamily="34" charset="0"/>
        </a:defRPr>
      </a:pPr>
      <a:endParaRPr lang="es-CO"/>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880246610548812"/>
          <c:y val="3.4883715123151748E-2"/>
          <c:w val="0.83105821437741245"/>
          <c:h val="0.9302325697536965"/>
        </c:manualLayout>
      </c:layout>
      <c:barChart>
        <c:barDir val="bar"/>
        <c:grouping val="stack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Lbls>
            <c:dLbl>
              <c:idx val="0"/>
              <c:layout>
                <c:manualLayout>
                  <c:x val="-0.29504029298970408"/>
                  <c:y val="9.9881789901651386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C36-4B6A-9AEA-E8FE590EBB1D}"/>
                </c:ext>
              </c:extLst>
            </c:dLbl>
            <c:dLbl>
              <c:idx val="1"/>
              <c:layout>
                <c:manualLayout>
                  <c:x val="-0.23963641203120989"/>
                  <c:y val="9.9881789900197919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C36-4B6A-9AEA-E8FE590EBB1D}"/>
                </c:ext>
              </c:extLst>
            </c:dLbl>
            <c:dLbl>
              <c:idx val="2"/>
              <c:layout>
                <c:manualLayout>
                  <c:x val="-0.23963641203120989"/>
                  <c:y val="1.4982268485247709E-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406-4D38-A0F2-7FBA06CDC283}"/>
                </c:ext>
              </c:extLst>
            </c:dLbl>
            <c:dLbl>
              <c:idx val="3"/>
              <c:layout>
                <c:manualLayout>
                  <c:x val="-0.22776415182581827"/>
                  <c:y val="9.9881789901651386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C36-4B6A-9AEA-E8FE590EBB1D}"/>
                </c:ext>
              </c:extLst>
            </c:dLbl>
            <c:dLbl>
              <c:idx val="4"/>
              <c:layout>
                <c:manualLayout>
                  <c:x val="-0.22776415182581827"/>
                  <c:y val="9.9881789907465271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C36-4B6A-9AEA-E8FE590EBB1D}"/>
                </c:ext>
              </c:extLst>
            </c:dLbl>
            <c:dLbl>
              <c:idx val="5"/>
              <c:layout>
                <c:manualLayout>
                  <c:x val="-0.21193447155196279"/>
                  <c:y val="9.9881789907465271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406-4D38-A0F2-7FBA06CDC283}"/>
                </c:ext>
              </c:extLst>
            </c:dLbl>
            <c:dLbl>
              <c:idx val="6"/>
              <c:layout>
                <c:manualLayout>
                  <c:x val="-0.20006221134657118"/>
                  <c:y val="9.9881789907465271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406-4D38-A0F2-7FBA06CDC283}"/>
                </c:ext>
              </c:extLst>
            </c:dLbl>
            <c:dLbl>
              <c:idx val="7"/>
              <c:layout>
                <c:manualLayout>
                  <c:x val="-0.18027511100425184"/>
                  <c:y val="2.4970447475412846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406-4D38-A0F2-7FBA06CDC283}"/>
                </c:ext>
              </c:extLst>
            </c:dLbl>
            <c:dLbl>
              <c:idx val="8"/>
              <c:layout>
                <c:manualLayout>
                  <c:x val="-0.16444543073039636"/>
                  <c:y val="2.4970447475412846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406-4D38-A0F2-7FBA06CDC283}"/>
                </c:ext>
              </c:extLst>
            </c:dLbl>
            <c:dLbl>
              <c:idx val="9"/>
              <c:layout>
                <c:manualLayout>
                  <c:x val="-6.631315220687063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406-4D38-A0F2-7FBA06CDC283}"/>
                </c:ext>
              </c:extLst>
            </c:dLbl>
            <c:dLbl>
              <c:idx val="10"/>
              <c:layout>
                <c:manualLayout>
                  <c:x val="-6.631315220687063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406-4D38-A0F2-7FBA06CDC283}"/>
                </c:ext>
              </c:extLst>
            </c:dLbl>
            <c:dLbl>
              <c:idx val="11"/>
              <c:layout>
                <c:manualLayout>
                  <c:x val="-4.242424622886872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406-4D38-A0F2-7FBA06CDC283}"/>
                </c:ext>
              </c:extLst>
            </c:dLbl>
            <c:numFmt formatCode="General\%" sourceLinked="0"/>
            <c:spPr>
              <a:noFill/>
              <a:ln>
                <a:noFill/>
              </a:ln>
              <a:effectLst/>
            </c:spPr>
            <c:txPr>
              <a:bodyPr/>
              <a:lstStyle/>
              <a:p>
                <a:pPr>
                  <a:defRPr sz="2000" b="1">
                    <a:solidFill>
                      <a:srgbClr val="9B5107"/>
                    </a:solidFill>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Hoja1!$A$2:$A$11</c:f>
              <c:numCache>
                <c:formatCode>General</c:formatCode>
                <c:ptCount val="10"/>
              </c:numCache>
            </c:numRef>
          </c:cat>
          <c:val>
            <c:numRef>
              <c:f>Hoja1!$B$2:$B$11</c:f>
              <c:numCache>
                <c:formatCode>General</c:formatCode>
                <c:ptCount val="10"/>
                <c:pt idx="0">
                  <c:v>46</c:v>
                </c:pt>
                <c:pt idx="1">
                  <c:v>35</c:v>
                </c:pt>
                <c:pt idx="2">
                  <c:v>34</c:v>
                </c:pt>
                <c:pt idx="3">
                  <c:v>32</c:v>
                </c:pt>
                <c:pt idx="4">
                  <c:v>31</c:v>
                </c:pt>
                <c:pt idx="5">
                  <c:v>30</c:v>
                </c:pt>
                <c:pt idx="6">
                  <c:v>29</c:v>
                </c:pt>
                <c:pt idx="7">
                  <c:v>21</c:v>
                </c:pt>
                <c:pt idx="8">
                  <c:v>19</c:v>
                </c:pt>
              </c:numCache>
            </c:numRef>
          </c:val>
          <c:extLst>
            <c:ext xmlns:c16="http://schemas.microsoft.com/office/drawing/2014/chart" uri="{C3380CC4-5D6E-409C-BE32-E72D297353CC}">
              <c16:uniqueId val="{00000006-BC36-4B6A-9AEA-E8FE590EBB1D}"/>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400" b="1">
                    <a:solidFill>
                      <a:schemeClr val="tx1">
                        <a:lumMod val="85000"/>
                        <a:lumOff val="15000"/>
                      </a:schemeClr>
                    </a:solidFill>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Hoja1!$A$2:$A$11</c:f>
              <c:numCache>
                <c:formatCode>General</c:formatCode>
                <c:ptCount val="10"/>
              </c:numCache>
            </c:numRef>
          </c:cat>
          <c:val>
            <c:numRef>
              <c:f>Hoja1!$C$2:$C$11</c:f>
              <c:numCache>
                <c:formatCode>General</c:formatCode>
                <c:ptCount val="10"/>
                <c:pt idx="0">
                  <c:v>54</c:v>
                </c:pt>
                <c:pt idx="1">
                  <c:v>64</c:v>
                </c:pt>
                <c:pt idx="2">
                  <c:v>65</c:v>
                </c:pt>
                <c:pt idx="3">
                  <c:v>68</c:v>
                </c:pt>
                <c:pt idx="4">
                  <c:v>68</c:v>
                </c:pt>
                <c:pt idx="5">
                  <c:v>69</c:v>
                </c:pt>
                <c:pt idx="6">
                  <c:v>70</c:v>
                </c:pt>
                <c:pt idx="7">
                  <c:v>77</c:v>
                </c:pt>
                <c:pt idx="8">
                  <c:v>80</c:v>
                </c:pt>
              </c:numCache>
            </c:numRef>
          </c:val>
          <c:extLst>
            <c:ext xmlns:c16="http://schemas.microsoft.com/office/drawing/2014/chart" uri="{C3380CC4-5D6E-409C-BE32-E72D297353CC}">
              <c16:uniqueId val="{00000007-BC36-4B6A-9AEA-E8FE590EBB1D}"/>
            </c:ext>
          </c:extLst>
        </c:ser>
        <c:ser>
          <c:idx val="2"/>
          <c:order val="2"/>
          <c:tx>
            <c:strRef>
              <c:f>Hoja1!$D$1</c:f>
              <c:strCache>
                <c:ptCount val="1"/>
                <c:pt idx="0">
                  <c:v>Serie 3</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invertIfNegative val="0"/>
          <c:cat>
            <c:numRef>
              <c:f>Hoja1!$A$2:$A$11</c:f>
              <c:numCache>
                <c:formatCode>General</c:formatCode>
                <c:ptCount val="10"/>
              </c:numCache>
            </c:numRef>
          </c:cat>
          <c:val>
            <c:numRef>
              <c:f>Hoja1!$D$2:$D$11</c:f>
              <c:numCache>
                <c:formatCode>General</c:formatCode>
                <c:ptCount val="10"/>
                <c:pt idx="0">
                  <c:v>0</c:v>
                </c:pt>
                <c:pt idx="1">
                  <c:v>1</c:v>
                </c:pt>
                <c:pt idx="2">
                  <c:v>1</c:v>
                </c:pt>
                <c:pt idx="3">
                  <c:v>0</c:v>
                </c:pt>
                <c:pt idx="4">
                  <c:v>1</c:v>
                </c:pt>
                <c:pt idx="5">
                  <c:v>1</c:v>
                </c:pt>
                <c:pt idx="6">
                  <c:v>1</c:v>
                </c:pt>
                <c:pt idx="7">
                  <c:v>2</c:v>
                </c:pt>
                <c:pt idx="8">
                  <c:v>1</c:v>
                </c:pt>
              </c:numCache>
            </c:numRef>
          </c:val>
          <c:extLst>
            <c:ext xmlns:c16="http://schemas.microsoft.com/office/drawing/2014/chart" uri="{C3380CC4-5D6E-409C-BE32-E72D297353CC}">
              <c16:uniqueId val="{00000008-BC36-4B6A-9AEA-E8FE590EBB1D}"/>
            </c:ext>
          </c:extLst>
        </c:ser>
        <c:ser>
          <c:idx val="3"/>
          <c:order val="3"/>
          <c:tx>
            <c:strRef>
              <c:f>Hoja1!$E$1</c:f>
              <c:strCache>
                <c:ptCount val="1"/>
                <c:pt idx="0">
                  <c:v>Serie 4</c:v>
                </c:pt>
              </c:strCache>
            </c:strRef>
          </c:tx>
          <c:spPr>
            <a:solidFill>
              <a:schemeClr val="tx1">
                <a:lumMod val="85000"/>
                <a:lumOff val="15000"/>
              </a:schemeClr>
            </a:solidFill>
          </c:spPr>
          <c:invertIfNegative val="0"/>
          <c:cat>
            <c:numRef>
              <c:f>Hoja1!$A$2:$A$11</c:f>
              <c:numCache>
                <c:formatCode>General</c:formatCode>
                <c:ptCount val="10"/>
              </c:numCache>
            </c:numRef>
          </c:cat>
          <c:val>
            <c:numRef>
              <c:f>Hoja1!$E$2:$E$11</c:f>
              <c:numCache>
                <c:formatCode>General</c:formatCode>
                <c:ptCount val="10"/>
              </c:numCache>
            </c:numRef>
          </c:val>
          <c:extLst>
            <c:ext xmlns:c16="http://schemas.microsoft.com/office/drawing/2014/chart" uri="{C3380CC4-5D6E-409C-BE32-E72D297353CC}">
              <c16:uniqueId val="{00000009-BC36-4B6A-9AEA-E8FE590EBB1D}"/>
            </c:ext>
          </c:extLst>
        </c:ser>
        <c:dLbls>
          <c:showLegendKey val="0"/>
          <c:showVal val="0"/>
          <c:showCatName val="0"/>
          <c:showSerName val="0"/>
          <c:showPercent val="0"/>
          <c:showBubbleSize val="0"/>
        </c:dLbls>
        <c:gapWidth val="75"/>
        <c:overlap val="100"/>
        <c:axId val="809993216"/>
        <c:axId val="810307520"/>
      </c:barChart>
      <c:catAx>
        <c:axId val="809993216"/>
        <c:scaling>
          <c:orientation val="maxMin"/>
        </c:scaling>
        <c:delete val="1"/>
        <c:axPos val="l"/>
        <c:numFmt formatCode="General" sourceLinked="1"/>
        <c:majorTickMark val="out"/>
        <c:minorTickMark val="none"/>
        <c:tickLblPos val="nextTo"/>
        <c:crossAx val="810307520"/>
        <c:crosses val="autoZero"/>
        <c:auto val="1"/>
        <c:lblAlgn val="ctr"/>
        <c:lblOffset val="100"/>
        <c:noMultiLvlLbl val="0"/>
      </c:catAx>
      <c:valAx>
        <c:axId val="810307520"/>
        <c:scaling>
          <c:orientation val="minMax"/>
          <c:max val="105"/>
          <c:min val="0"/>
        </c:scaling>
        <c:delete val="1"/>
        <c:axPos val="t"/>
        <c:numFmt formatCode="General" sourceLinked="1"/>
        <c:majorTickMark val="out"/>
        <c:minorTickMark val="none"/>
        <c:tickLblPos val="nextTo"/>
        <c:crossAx val="809993216"/>
        <c:crosses val="autoZero"/>
        <c:crossBetween val="between"/>
      </c:valAx>
    </c:plotArea>
    <c:plotVisOnly val="1"/>
    <c:dispBlanksAs val="gap"/>
    <c:showDLblsOverMax val="0"/>
  </c:chart>
  <c:txPr>
    <a:bodyPr/>
    <a:lstStyle/>
    <a:p>
      <a:pPr>
        <a:defRPr sz="1800"/>
      </a:pPr>
      <a:endParaRPr lang="es-CO"/>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Century Gothic" panose="020B0502020202020204" pitchFamily="34" charset="0"/>
                <a:ea typeface="+mn-ea"/>
                <a:cs typeface="+mn-cs"/>
              </a:defRPr>
            </a:pPr>
            <a:r>
              <a:rPr lang="es-ES" sz="1600" b="1"/>
              <a:t>Sexo</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s-CO"/>
        </a:p>
      </c:txPr>
    </c:title>
    <c:autoTitleDeleted val="0"/>
    <c:plotArea>
      <c:layout>
        <c:manualLayout>
          <c:layoutTarget val="inner"/>
          <c:xMode val="edge"/>
          <c:yMode val="edge"/>
          <c:x val="0.47508797511422185"/>
          <c:y val="0.1864043312073278"/>
          <c:w val="0.46118659187209443"/>
          <c:h val="0.78396888037358192"/>
        </c:manualLayout>
      </c:layout>
      <c:barChart>
        <c:barDir val="bar"/>
        <c:grouping val="clustered"/>
        <c:varyColors val="0"/>
        <c:ser>
          <c:idx val="0"/>
          <c:order val="0"/>
          <c:tx>
            <c:strRef>
              <c:f>'P14'!$D$2</c:f>
              <c:strCache>
                <c:ptCount val="1"/>
                <c:pt idx="0">
                  <c:v>Hombre</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'P14'!$A$3:$A$11</c:f>
              <c:strCache>
                <c:ptCount val="9"/>
                <c:pt idx="0">
                  <c:v> i) Gana más plata o tiene más éxito que ella</c:v>
                </c:pt>
                <c:pt idx="1">
                  <c:v> c) No quiere tener sexo cuando ella sí quiere</c:v>
                </c:pt>
                <c:pt idx="2">
                  <c:v> d) Descuida a los hijos o las labores del hogar</c:v>
                </c:pt>
                <c:pt idx="3">
                  <c:v> f) No trabaja y espera que lo mantengan</c:v>
                </c:pt>
                <c:pt idx="4">
                  <c:v>g) Se burla o le falta al respeto</c:v>
                </c:pt>
                <c:pt idx="5">
                  <c:v> b) La desautoriza o no le hace caso</c:v>
                </c:pt>
                <c:pt idx="6">
                  <c:v> e) Se va de fiesta o toma trago con amigos y amigas</c:v>
                </c:pt>
                <c:pt idx="7">
                  <c:v> h) Es celoso y le revisa el celular</c:v>
                </c:pt>
                <c:pt idx="8">
                  <c:v> a) Coquetea o le es infiel con otras mujeres</c:v>
                </c:pt>
              </c:strCache>
            </c:strRef>
          </c:cat>
          <c:val>
            <c:numRef>
              <c:f>'P14'!$D$3:$D$11</c:f>
              <c:numCache>
                <c:formatCode>0%</c:formatCode>
                <c:ptCount val="9"/>
                <c:pt idx="0">
                  <c:v>0.13716814159292035</c:v>
                </c:pt>
                <c:pt idx="1">
                  <c:v>0.19469026548672566</c:v>
                </c:pt>
                <c:pt idx="2">
                  <c:v>0.28761061946902655</c:v>
                </c:pt>
                <c:pt idx="3">
                  <c:v>0.26991150442477874</c:v>
                </c:pt>
                <c:pt idx="4">
                  <c:v>0.30530973451327431</c:v>
                </c:pt>
                <c:pt idx="5">
                  <c:v>0.30973451327433627</c:v>
                </c:pt>
                <c:pt idx="6">
                  <c:v>0.33628318584070799</c:v>
                </c:pt>
                <c:pt idx="7">
                  <c:v>0.33185840707964603</c:v>
                </c:pt>
                <c:pt idx="8">
                  <c:v>0.44690265486725667</c:v>
                </c:pt>
              </c:numCache>
            </c:numRef>
          </c:val>
          <c:extLst>
            <c:ext xmlns:c16="http://schemas.microsoft.com/office/drawing/2014/chart" uri="{C3380CC4-5D6E-409C-BE32-E72D297353CC}">
              <c16:uniqueId val="{00000000-7231-470A-848A-8AE2845F5D1A}"/>
            </c:ext>
          </c:extLst>
        </c:ser>
        <c:ser>
          <c:idx val="1"/>
          <c:order val="1"/>
          <c:tx>
            <c:strRef>
              <c:f>'P14'!$E$2</c:f>
              <c:strCache>
                <c:ptCount val="1"/>
                <c:pt idx="0">
                  <c:v>Mujer</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'P14'!$A$3:$A$11</c:f>
              <c:strCache>
                <c:ptCount val="9"/>
                <c:pt idx="0">
                  <c:v> i) Gana más plata o tiene más éxito que ella</c:v>
                </c:pt>
                <c:pt idx="1">
                  <c:v> c) No quiere tener sexo cuando ella sí quiere</c:v>
                </c:pt>
                <c:pt idx="2">
                  <c:v> d) Descuida a los hijos o las labores del hogar</c:v>
                </c:pt>
                <c:pt idx="3">
                  <c:v> f) No trabaja y espera que lo mantengan</c:v>
                </c:pt>
                <c:pt idx="4">
                  <c:v>g) Se burla o le falta al respeto</c:v>
                </c:pt>
                <c:pt idx="5">
                  <c:v> b) La desautoriza o no le hace caso</c:v>
                </c:pt>
                <c:pt idx="6">
                  <c:v> e) Se va de fiesta o toma trago con amigos y amigas</c:v>
                </c:pt>
                <c:pt idx="7">
                  <c:v> h) Es celoso y le revisa el celular</c:v>
                </c:pt>
                <c:pt idx="8">
                  <c:v> a) Coquetea o le es infiel con otras mujeres</c:v>
                </c:pt>
              </c:strCache>
            </c:strRef>
          </c:cat>
          <c:val>
            <c:numRef>
              <c:f>'P14'!$E$3:$E$11</c:f>
              <c:numCache>
                <c:formatCode>0%</c:formatCode>
                <c:ptCount val="9"/>
                <c:pt idx="0">
                  <c:v>0.25412541254125415</c:v>
                </c:pt>
                <c:pt idx="1">
                  <c:v>0.21452145214521451</c:v>
                </c:pt>
                <c:pt idx="2">
                  <c:v>0.29372937293729373</c:v>
                </c:pt>
                <c:pt idx="3">
                  <c:v>0.31023102310231021</c:v>
                </c:pt>
                <c:pt idx="4">
                  <c:v>0.30693069306930693</c:v>
                </c:pt>
                <c:pt idx="5">
                  <c:v>0.32343234323432341</c:v>
                </c:pt>
                <c:pt idx="6">
                  <c:v>0.33003300330032997</c:v>
                </c:pt>
                <c:pt idx="7">
                  <c:v>0.36633663366336633</c:v>
                </c:pt>
                <c:pt idx="8">
                  <c:v>0.45874587458745869</c:v>
                </c:pt>
              </c:numCache>
            </c:numRef>
          </c:val>
          <c:extLst>
            <c:ext xmlns:c16="http://schemas.microsoft.com/office/drawing/2014/chart" uri="{C3380CC4-5D6E-409C-BE32-E72D297353CC}">
              <c16:uniqueId val="{00000001-7231-470A-848A-8AE2845F5D1A}"/>
            </c:ext>
          </c:extLst>
        </c:ser>
        <c:dLbls>
          <c:dLblPos val="outEnd"/>
          <c:showLegendKey val="0"/>
          <c:showVal val="1"/>
          <c:showCatName val="0"/>
          <c:showSerName val="0"/>
          <c:showPercent val="0"/>
          <c:showBubbleSize val="0"/>
        </c:dLbls>
        <c:gapWidth val="90"/>
        <c:axId val="266623488"/>
        <c:axId val="266616928"/>
      </c:barChart>
      <c:catAx>
        <c:axId val="2666234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crossAx val="266616928"/>
        <c:crosses val="autoZero"/>
        <c:auto val="1"/>
        <c:lblAlgn val="ctr"/>
        <c:lblOffset val="100"/>
        <c:noMultiLvlLbl val="0"/>
      </c:catAx>
      <c:valAx>
        <c:axId val="266616928"/>
        <c:scaling>
          <c:orientation val="minMax"/>
        </c:scaling>
        <c:delete val="1"/>
        <c:axPos val="b"/>
        <c:numFmt formatCode="0%" sourceLinked="1"/>
        <c:majorTickMark val="none"/>
        <c:minorTickMark val="none"/>
        <c:tickLblPos val="nextTo"/>
        <c:crossAx val="2666234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legend>
    <c:plotVisOnly val="1"/>
    <c:dispBlanksAs val="gap"/>
    <c:showDLblsOverMax val="0"/>
  </c:chart>
  <c:spPr>
    <a:noFill/>
    <a:ln>
      <a:noFill/>
    </a:ln>
    <a:effectLst/>
  </c:spPr>
  <c:txPr>
    <a:bodyPr/>
    <a:lstStyle/>
    <a:p>
      <a:pPr>
        <a:defRPr sz="1200">
          <a:latin typeface="Century Gothic" panose="020B0502020202020204" pitchFamily="34" charset="0"/>
        </a:defRPr>
      </a:pPr>
      <a:endParaRPr lang="es-CO"/>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pieChart>
        <c:varyColors val="1"/>
        <c:ser>
          <c:idx val="0"/>
          <c:order val="0"/>
          <c:tx>
            <c:strRef>
              <c:f>Hoja1!$B$1</c:f>
              <c:strCache>
                <c:ptCount val="1"/>
                <c:pt idx="0">
                  <c:v>Ventas</c:v>
                </c:pt>
              </c:strCache>
            </c:strRef>
          </c:tx>
          <c:dPt>
            <c:idx val="0"/>
            <c:bubble3D val="0"/>
            <c:spPr>
              <a:solidFill>
                <a:srgbClr val="C00000"/>
              </a:solidFill>
            </c:spPr>
            <c:extLst>
              <c:ext xmlns:c16="http://schemas.microsoft.com/office/drawing/2014/chart" uri="{C3380CC4-5D6E-409C-BE32-E72D297353CC}">
                <c16:uniqueId val="{00000001-501F-4C86-969A-2EF4177C5C30}"/>
              </c:ext>
            </c:extLst>
          </c:dPt>
          <c:dPt>
            <c:idx val="1"/>
            <c:bubble3D val="0"/>
            <c:spPr>
              <a:solidFill>
                <a:schemeClr val="bg1">
                  <a:lumMod val="85000"/>
                </a:schemeClr>
              </a:solidFill>
            </c:spPr>
            <c:extLst>
              <c:ext xmlns:c16="http://schemas.microsoft.com/office/drawing/2014/chart" uri="{C3380CC4-5D6E-409C-BE32-E72D297353CC}">
                <c16:uniqueId val="{00000003-501F-4C86-969A-2EF4177C5C30}"/>
              </c:ext>
            </c:extLst>
          </c:dPt>
          <c:dPt>
            <c:idx val="2"/>
            <c:bubble3D val="0"/>
            <c:spPr>
              <a:solidFill>
                <a:srgbClr val="DA0F2B"/>
              </a:solidFill>
            </c:spPr>
            <c:extLst>
              <c:ext xmlns:c16="http://schemas.microsoft.com/office/drawing/2014/chart" uri="{C3380CC4-5D6E-409C-BE32-E72D297353CC}">
                <c16:uniqueId val="{00000005-501F-4C86-969A-2EF4177C5C30}"/>
              </c:ext>
            </c:extLst>
          </c:dPt>
          <c:dPt>
            <c:idx val="3"/>
            <c:bubble3D val="0"/>
            <c:spPr>
              <a:solidFill>
                <a:schemeClr val="tx1">
                  <a:lumMod val="65000"/>
                  <a:lumOff val="35000"/>
                </a:schemeClr>
              </a:solidFill>
            </c:spPr>
            <c:extLst>
              <c:ext xmlns:c16="http://schemas.microsoft.com/office/drawing/2014/chart" uri="{C3380CC4-5D6E-409C-BE32-E72D297353CC}">
                <c16:uniqueId val="{00000007-501F-4C86-969A-2EF4177C5C30}"/>
              </c:ext>
            </c:extLst>
          </c:dPt>
          <c:cat>
            <c:strRef>
              <c:f>Hoja1!$A$2:$A$5</c:f>
              <c:strCache>
                <c:ptCount val="4"/>
                <c:pt idx="0">
                  <c:v>1er trim.</c:v>
                </c:pt>
                <c:pt idx="1">
                  <c:v>2º trim.</c:v>
                </c:pt>
                <c:pt idx="2">
                  <c:v>3er trim.</c:v>
                </c:pt>
                <c:pt idx="3">
                  <c:v>4º trim.</c:v>
                </c:pt>
              </c:strCache>
            </c:strRef>
          </c:cat>
          <c:val>
            <c:numRef>
              <c:f>Hoja1!$B$2:$B$5</c:f>
              <c:numCache>
                <c:formatCode>General</c:formatCode>
                <c:ptCount val="4"/>
                <c:pt idx="0">
                  <c:v>17</c:v>
                </c:pt>
                <c:pt idx="1">
                  <c:v>83</c:v>
                </c:pt>
              </c:numCache>
            </c:numRef>
          </c:val>
          <c:extLst>
            <c:ext xmlns:c16="http://schemas.microsoft.com/office/drawing/2014/chart" uri="{C3380CC4-5D6E-409C-BE32-E72D297353CC}">
              <c16:uniqueId val="{00000008-501F-4C86-969A-2EF4177C5C30}"/>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s-CO"/>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279427123975042E-3"/>
          <c:y val="5.007149008513672E-2"/>
          <c:w val="0.73012201295429102"/>
          <c:h val="0.91813874340334223"/>
        </c:manualLayout>
      </c:layout>
      <c:barChart>
        <c:barDir val="bar"/>
        <c:grouping val="stack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Lbls>
            <c:dLbl>
              <c:idx val="0"/>
              <c:layout>
                <c:manualLayout>
                  <c:x val="0.12148311771116367"/>
                  <c:y val="5.7404684191003647E-1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CDA-4A4E-9736-868823A659A3}"/>
                </c:ext>
              </c:extLst>
            </c:dLbl>
            <c:dLbl>
              <c:idx val="2"/>
              <c:layout>
                <c:manualLayout>
                  <c:x val="0.11180606409840854"/>
                  <c:y val="2.2961873676401459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CDA-4A4E-9736-868823A659A3}"/>
                </c:ext>
              </c:extLst>
            </c:dLbl>
            <c:dLbl>
              <c:idx val="3"/>
              <c:layout>
                <c:manualLayout>
                  <c:x val="0.14128647669506503"/>
                  <c:y val="1.9724099303597885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CDA-4A4E-9736-868823A659A3}"/>
                </c:ext>
              </c:extLst>
            </c:dLbl>
            <c:dLbl>
              <c:idx val="5"/>
              <c:layout>
                <c:manualLayout>
                  <c:x val="6.0985125871859204E-2"/>
                  <c:y val="9.1847494705605835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CDA-4A4E-9736-868823A659A3}"/>
                </c:ext>
              </c:extLst>
            </c:dLbl>
            <c:dLbl>
              <c:idx val="6"/>
              <c:layout>
                <c:manualLayout>
                  <c:x val="0.13255754704271494"/>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CDA-4A4E-9736-868823A659A3}"/>
                </c:ext>
              </c:extLst>
            </c:dLbl>
            <c:dLbl>
              <c:idx val="7"/>
              <c:layout>
                <c:manualLayout>
                  <c:x val="0.13164730535647351"/>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CDA-4A4E-9736-868823A659A3}"/>
                </c:ext>
              </c:extLst>
            </c:dLbl>
            <c:dLbl>
              <c:idx val="8"/>
              <c:layout>
                <c:manualLayout>
                  <c:x val="0.107668359364058"/>
                  <c:y val="9.1847494705605835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CDA-4A4E-9736-868823A659A3}"/>
                </c:ext>
              </c:extLst>
            </c:dLbl>
            <c:dLbl>
              <c:idx val="10"/>
              <c:layout>
                <c:manualLayout>
                  <c:x val="0.13503536790491016"/>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CDA-4A4E-9736-868823A659A3}"/>
                </c:ext>
              </c:extLst>
            </c:dLbl>
            <c:dLbl>
              <c:idx val="11"/>
              <c:layout>
                <c:manualLayout>
                  <c:x val="0.11180606409840854"/>
                  <c:y val="9.1847494705605835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CDA-4A4E-9736-868823A659A3}"/>
                </c:ext>
              </c:extLst>
            </c:dLbl>
            <c:dLbl>
              <c:idx val="12"/>
              <c:layout>
                <c:manualLayout>
                  <c:x val="0.1378984141466284"/>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CDA-4A4E-9736-868823A659A3}"/>
                </c:ext>
              </c:extLst>
            </c:dLbl>
            <c:spPr>
              <a:noFill/>
              <a:ln>
                <a:noFill/>
              </a:ln>
              <a:effectLst/>
            </c:spPr>
            <c:txPr>
              <a:bodyPr/>
              <a:lstStyle/>
              <a:p>
                <a:pPr>
                  <a:defRPr sz="2000" b="1">
                    <a:solidFill>
                      <a:srgbClr val="C00000"/>
                    </a:solidFill>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Hoja1!$A$2:$A$15</c:f>
              <c:strCache>
                <c:ptCount val="4"/>
                <c:pt idx="0">
                  <c:v>Categoría 1</c:v>
                </c:pt>
                <c:pt idx="1">
                  <c:v>Categoría 2</c:v>
                </c:pt>
                <c:pt idx="2">
                  <c:v>Categoría 3</c:v>
                </c:pt>
                <c:pt idx="3">
                  <c:v>Categoría 4</c:v>
                </c:pt>
              </c:strCache>
            </c:strRef>
          </c:cat>
          <c:val>
            <c:numRef>
              <c:f>Hoja1!$B$2:$B$15</c:f>
              <c:numCache>
                <c:formatCode>General</c:formatCode>
                <c:ptCount val="14"/>
                <c:pt idx="0" formatCode="General\%">
                  <c:v>17</c:v>
                </c:pt>
                <c:pt idx="2" formatCode="General\%">
                  <c:v>14</c:v>
                </c:pt>
                <c:pt idx="3" formatCode="General\%">
                  <c:v>19</c:v>
                </c:pt>
                <c:pt idx="5" formatCode="General\%">
                  <c:v>8</c:v>
                </c:pt>
                <c:pt idx="6" formatCode="General\%">
                  <c:v>20</c:v>
                </c:pt>
                <c:pt idx="7" formatCode="General\%">
                  <c:v>17</c:v>
                </c:pt>
                <c:pt idx="8" formatCode="General\%">
                  <c:v>18</c:v>
                </c:pt>
                <c:pt idx="10" formatCode="General\%">
                  <c:v>17</c:v>
                </c:pt>
                <c:pt idx="11" formatCode="General\%">
                  <c:v>14</c:v>
                </c:pt>
                <c:pt idx="12" formatCode="General\%">
                  <c:v>19</c:v>
                </c:pt>
              </c:numCache>
            </c:numRef>
          </c:val>
          <c:extLst>
            <c:ext xmlns:c16="http://schemas.microsoft.com/office/drawing/2014/chart" uri="{C3380CC4-5D6E-409C-BE32-E72D297353CC}">
              <c16:uniqueId val="{00000000-D219-4E46-B202-6D327AD9B068}"/>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Pt>
            <c:idx val="0"/>
            <c:invertIfNegative val="0"/>
            <c:bubble3D val="0"/>
            <c:extLst>
              <c:ext xmlns:c16="http://schemas.microsoft.com/office/drawing/2014/chart" uri="{C3380CC4-5D6E-409C-BE32-E72D297353CC}">
                <c16:uniqueId val="{00000001-D219-4E46-B202-6D327AD9B068}"/>
              </c:ext>
            </c:extLst>
          </c:dPt>
          <c:dPt>
            <c:idx val="1"/>
            <c:invertIfNegative val="0"/>
            <c:bubble3D val="0"/>
            <c:extLst>
              <c:ext xmlns:c16="http://schemas.microsoft.com/office/drawing/2014/chart" uri="{C3380CC4-5D6E-409C-BE32-E72D297353CC}">
                <c16:uniqueId val="{00000002-D219-4E46-B202-6D327AD9B068}"/>
              </c:ext>
            </c:extLst>
          </c:dPt>
          <c:dPt>
            <c:idx val="2"/>
            <c:invertIfNegative val="0"/>
            <c:bubble3D val="0"/>
            <c:extLst>
              <c:ext xmlns:c16="http://schemas.microsoft.com/office/drawing/2014/chart" uri="{C3380CC4-5D6E-409C-BE32-E72D297353CC}">
                <c16:uniqueId val="{00000003-D219-4E46-B202-6D327AD9B068}"/>
              </c:ext>
            </c:extLst>
          </c:dPt>
          <c:dPt>
            <c:idx val="3"/>
            <c:invertIfNegative val="0"/>
            <c:bubble3D val="0"/>
            <c:extLst>
              <c:ext xmlns:c16="http://schemas.microsoft.com/office/drawing/2014/chart" uri="{C3380CC4-5D6E-409C-BE32-E72D297353CC}">
                <c16:uniqueId val="{00000004-D219-4E46-B202-6D327AD9B068}"/>
              </c:ext>
            </c:extLst>
          </c:dPt>
          <c:dPt>
            <c:idx val="4"/>
            <c:invertIfNegative val="0"/>
            <c:bubble3D val="0"/>
            <c:extLst>
              <c:ext xmlns:c16="http://schemas.microsoft.com/office/drawing/2014/chart" uri="{C3380CC4-5D6E-409C-BE32-E72D297353CC}">
                <c16:uniqueId val="{00000005-D219-4E46-B202-6D327AD9B068}"/>
              </c:ext>
            </c:extLst>
          </c:dPt>
          <c:dPt>
            <c:idx val="5"/>
            <c:invertIfNegative val="0"/>
            <c:bubble3D val="0"/>
            <c:extLst>
              <c:ext xmlns:c16="http://schemas.microsoft.com/office/drawing/2014/chart" uri="{C3380CC4-5D6E-409C-BE32-E72D297353CC}">
                <c16:uniqueId val="{00000007-D219-4E46-B202-6D327AD9B068}"/>
              </c:ext>
            </c:extLst>
          </c:dPt>
          <c:dPt>
            <c:idx val="6"/>
            <c:invertIfNegative val="0"/>
            <c:bubble3D val="0"/>
            <c:extLst>
              <c:ext xmlns:c16="http://schemas.microsoft.com/office/drawing/2014/chart" uri="{C3380CC4-5D6E-409C-BE32-E72D297353CC}">
                <c16:uniqueId val="{00000008-D219-4E46-B202-6D327AD9B068}"/>
              </c:ext>
            </c:extLst>
          </c:dPt>
          <c:dPt>
            <c:idx val="7"/>
            <c:invertIfNegative val="0"/>
            <c:bubble3D val="0"/>
            <c:extLst>
              <c:ext xmlns:c16="http://schemas.microsoft.com/office/drawing/2014/chart" uri="{C3380CC4-5D6E-409C-BE32-E72D297353CC}">
                <c16:uniqueId val="{00000009-D219-4E46-B202-6D327AD9B068}"/>
              </c:ext>
            </c:extLst>
          </c:dPt>
          <c:dPt>
            <c:idx val="8"/>
            <c:invertIfNegative val="0"/>
            <c:bubble3D val="0"/>
            <c:extLst>
              <c:ext xmlns:c16="http://schemas.microsoft.com/office/drawing/2014/chart" uri="{C3380CC4-5D6E-409C-BE32-E72D297353CC}">
                <c16:uniqueId val="{0000000A-D219-4E46-B202-6D327AD9B068}"/>
              </c:ext>
            </c:extLst>
          </c:dPt>
          <c:dPt>
            <c:idx val="9"/>
            <c:invertIfNegative val="0"/>
            <c:bubble3D val="0"/>
            <c:extLst>
              <c:ext xmlns:c16="http://schemas.microsoft.com/office/drawing/2014/chart" uri="{C3380CC4-5D6E-409C-BE32-E72D297353CC}">
                <c16:uniqueId val="{0000000B-D219-4E46-B202-6D327AD9B068}"/>
              </c:ext>
            </c:extLst>
          </c:dPt>
          <c:dPt>
            <c:idx val="10"/>
            <c:invertIfNegative val="0"/>
            <c:bubble3D val="0"/>
            <c:extLst>
              <c:ext xmlns:c16="http://schemas.microsoft.com/office/drawing/2014/chart" uri="{C3380CC4-5D6E-409C-BE32-E72D297353CC}">
                <c16:uniqueId val="{0000000C-D219-4E46-B202-6D327AD9B068}"/>
              </c:ext>
            </c:extLst>
          </c:dPt>
          <c:dPt>
            <c:idx val="11"/>
            <c:invertIfNegative val="0"/>
            <c:bubble3D val="0"/>
            <c:extLst>
              <c:ext xmlns:c16="http://schemas.microsoft.com/office/drawing/2014/chart" uri="{C3380CC4-5D6E-409C-BE32-E72D297353CC}">
                <c16:uniqueId val="{0000000D-D219-4E46-B202-6D327AD9B068}"/>
              </c:ext>
            </c:extLst>
          </c:dPt>
          <c:dPt>
            <c:idx val="12"/>
            <c:invertIfNegative val="0"/>
            <c:bubble3D val="0"/>
            <c:extLst>
              <c:ext xmlns:c16="http://schemas.microsoft.com/office/drawing/2014/chart" uri="{C3380CC4-5D6E-409C-BE32-E72D297353CC}">
                <c16:uniqueId val="{0000000E-D219-4E46-B202-6D327AD9B068}"/>
              </c:ext>
            </c:extLst>
          </c:dPt>
          <c:dPt>
            <c:idx val="13"/>
            <c:invertIfNegative val="0"/>
            <c:bubble3D val="0"/>
            <c:extLst>
              <c:ext xmlns:c16="http://schemas.microsoft.com/office/drawing/2014/chart" uri="{C3380CC4-5D6E-409C-BE32-E72D297353CC}">
                <c16:uniqueId val="{0000000F-D219-4E46-B202-6D327AD9B068}"/>
              </c:ext>
            </c:extLst>
          </c:dPt>
          <c:dPt>
            <c:idx val="14"/>
            <c:invertIfNegative val="0"/>
            <c:bubble3D val="0"/>
            <c:extLst>
              <c:ext xmlns:c16="http://schemas.microsoft.com/office/drawing/2014/chart" uri="{C3380CC4-5D6E-409C-BE32-E72D297353CC}">
                <c16:uniqueId val="{00000010-D219-4E46-B202-6D327AD9B068}"/>
              </c:ext>
            </c:extLst>
          </c:dPt>
          <c:dLbls>
            <c:numFmt formatCode="General\%" sourceLinked="0"/>
            <c:spPr>
              <a:noFill/>
              <a:ln>
                <a:noFill/>
              </a:ln>
              <a:effectLst/>
            </c:spPr>
            <c:txPr>
              <a:bodyPr/>
              <a:lstStyle/>
              <a:p>
                <a:pPr>
                  <a:defRPr sz="1800" b="1"/>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Hoja1!$A$2:$A$15</c:f>
              <c:strCache>
                <c:ptCount val="4"/>
                <c:pt idx="0">
                  <c:v>Categoría 1</c:v>
                </c:pt>
                <c:pt idx="1">
                  <c:v>Categoría 2</c:v>
                </c:pt>
                <c:pt idx="2">
                  <c:v>Categoría 3</c:v>
                </c:pt>
                <c:pt idx="3">
                  <c:v>Categoría 4</c:v>
                </c:pt>
              </c:strCache>
            </c:strRef>
          </c:cat>
          <c:val>
            <c:numRef>
              <c:f>Hoja1!$C$2:$C$15</c:f>
              <c:numCache>
                <c:formatCode>General</c:formatCode>
                <c:ptCount val="14"/>
                <c:pt idx="0" formatCode="General\%">
                  <c:v>83</c:v>
                </c:pt>
                <c:pt idx="2" formatCode="General\%">
                  <c:v>86</c:v>
                </c:pt>
                <c:pt idx="3" formatCode="General\%">
                  <c:v>81</c:v>
                </c:pt>
                <c:pt idx="5" formatCode="General\%">
                  <c:v>92</c:v>
                </c:pt>
                <c:pt idx="6" formatCode="General\%">
                  <c:v>80</c:v>
                </c:pt>
                <c:pt idx="7" formatCode="General\%">
                  <c:v>83</c:v>
                </c:pt>
                <c:pt idx="8" formatCode="General\%">
                  <c:v>82</c:v>
                </c:pt>
                <c:pt idx="10" formatCode="General\%">
                  <c:v>83</c:v>
                </c:pt>
                <c:pt idx="11" formatCode="General\%">
                  <c:v>86</c:v>
                </c:pt>
                <c:pt idx="12" formatCode="General\%">
                  <c:v>81</c:v>
                </c:pt>
              </c:numCache>
            </c:numRef>
          </c:val>
          <c:extLst>
            <c:ext xmlns:c16="http://schemas.microsoft.com/office/drawing/2014/chart" uri="{C3380CC4-5D6E-409C-BE32-E72D297353CC}">
              <c16:uniqueId val="{00000011-D219-4E46-B202-6D327AD9B068}"/>
            </c:ext>
          </c:extLst>
        </c:ser>
        <c:dLbls>
          <c:showLegendKey val="0"/>
          <c:showVal val="0"/>
          <c:showCatName val="0"/>
          <c:showSerName val="0"/>
          <c:showPercent val="0"/>
          <c:showBubbleSize val="0"/>
        </c:dLbls>
        <c:gapWidth val="31"/>
        <c:overlap val="100"/>
        <c:axId val="744960512"/>
        <c:axId val="729886656"/>
      </c:barChart>
      <c:catAx>
        <c:axId val="744960512"/>
        <c:scaling>
          <c:orientation val="maxMin"/>
        </c:scaling>
        <c:delete val="1"/>
        <c:axPos val="l"/>
        <c:numFmt formatCode="General" sourceLinked="0"/>
        <c:majorTickMark val="out"/>
        <c:minorTickMark val="none"/>
        <c:tickLblPos val="nextTo"/>
        <c:crossAx val="729886656"/>
        <c:crosses val="autoZero"/>
        <c:auto val="1"/>
        <c:lblAlgn val="ctr"/>
        <c:lblOffset val="100"/>
        <c:noMultiLvlLbl val="0"/>
      </c:catAx>
      <c:valAx>
        <c:axId val="729886656"/>
        <c:scaling>
          <c:orientation val="minMax"/>
          <c:max val="100"/>
        </c:scaling>
        <c:delete val="1"/>
        <c:axPos val="t"/>
        <c:numFmt formatCode="General\%" sourceLinked="1"/>
        <c:majorTickMark val="out"/>
        <c:minorTickMark val="none"/>
        <c:tickLblPos val="nextTo"/>
        <c:crossAx val="744960512"/>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880246610548812"/>
          <c:y val="3.4883715123151748E-2"/>
          <c:w val="0.83105821437741245"/>
          <c:h val="0.9302325697536965"/>
        </c:manualLayout>
      </c:layout>
      <c:barChart>
        <c:barDir val="bar"/>
        <c:grouping val="stack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Lbls>
            <c:dLbl>
              <c:idx val="0"/>
              <c:layout>
                <c:manualLayout>
                  <c:x val="-0.43354999538593947"/>
                  <c:y val="1.1537016748979436E-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C36-4B6A-9AEA-E8FE590EBB1D}"/>
                </c:ext>
              </c:extLst>
            </c:dLbl>
            <c:dLbl>
              <c:idx val="1"/>
              <c:layout>
                <c:manualLayout>
                  <c:x val="-0.40706089367132947"/>
                  <c:y val="1.1537016748979436E-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C36-4B6A-9AEA-E8FE590EBB1D}"/>
                </c:ext>
              </c:extLst>
            </c:dLbl>
            <c:dLbl>
              <c:idx val="2"/>
              <c:layout>
                <c:manualLayout>
                  <c:x val="-0.35125304700629084"/>
                  <c:y val="1.6151823448839828E-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3DE-4D45-860A-0EA52B2CE35E}"/>
                </c:ext>
              </c:extLst>
            </c:dLbl>
            <c:dLbl>
              <c:idx val="3"/>
              <c:layout>
                <c:manualLayout>
                  <c:x val="-0.28357231237252478"/>
                  <c:y val="1.1537016748979436E-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C36-4B6A-9AEA-E8FE590EBB1D}"/>
                </c:ext>
              </c:extLst>
            </c:dLbl>
            <c:dLbl>
              <c:idx val="4"/>
              <c:layout>
                <c:manualLayout>
                  <c:x val="-0.27559971800870958"/>
                  <c:y val="1.1537016748979436E-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C36-4B6A-9AEA-E8FE590EBB1D}"/>
                </c:ext>
              </c:extLst>
            </c:dLbl>
            <c:dLbl>
              <c:idx val="5"/>
              <c:layout>
                <c:manualLayout>
                  <c:x val="-0.26774263209866933"/>
                  <c:y val="1.3844420098775323E-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3DE-4D45-860A-0EA52B2CE35E}"/>
                </c:ext>
              </c:extLst>
            </c:dLbl>
            <c:dLbl>
              <c:idx val="6"/>
              <c:layout>
                <c:manualLayout>
                  <c:x val="-0.23992518316564729"/>
                  <c:y val="1.1537016747904967E-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3DE-4D45-860A-0EA52B2CE35E}"/>
                </c:ext>
              </c:extLst>
            </c:dLbl>
            <c:dLbl>
              <c:idx val="7"/>
              <c:layout>
                <c:manualLayout>
                  <c:x val="-0.19223400254997466"/>
                  <c:y val="4.6148066995917743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3DE-4D45-860A-0EA52B2CE35E}"/>
                </c:ext>
              </c:extLst>
            </c:dLbl>
            <c:dLbl>
              <c:idx val="8"/>
              <c:layout>
                <c:manualLayout>
                  <c:x val="-0.16444543073039636"/>
                  <c:y val="2.4970447475412846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3DE-4D45-860A-0EA52B2CE35E}"/>
                </c:ext>
              </c:extLst>
            </c:dLbl>
            <c:dLbl>
              <c:idx val="9"/>
              <c:layout>
                <c:manualLayout>
                  <c:x val="-0.14205279866311521"/>
                  <c:y val="2.3074033508703556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3DE-4D45-860A-0EA52B2CE35E}"/>
                </c:ext>
              </c:extLst>
            </c:dLbl>
            <c:dLbl>
              <c:idx val="10"/>
              <c:layout>
                <c:manualLayout>
                  <c:x val="-0.13806650148120758"/>
                  <c:y val="2.3074033508703556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3DE-4D45-860A-0EA52B2CE35E}"/>
                </c:ext>
              </c:extLst>
            </c:dLbl>
            <c:dLbl>
              <c:idx val="11"/>
              <c:layout>
                <c:manualLayout>
                  <c:x val="-0.13012278423083612"/>
                  <c:y val="2.3074033497958871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3DE-4D45-860A-0EA52B2CE35E}"/>
                </c:ext>
              </c:extLst>
            </c:dLbl>
            <c:numFmt formatCode="General\%" sourceLinked="0"/>
            <c:spPr>
              <a:noFill/>
              <a:ln>
                <a:noFill/>
              </a:ln>
              <a:effectLst/>
            </c:spPr>
            <c:txPr>
              <a:bodyPr/>
              <a:lstStyle/>
              <a:p>
                <a:pPr>
                  <a:defRPr sz="2000" b="1">
                    <a:solidFill>
                      <a:srgbClr val="9B5107"/>
                    </a:solidFill>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Hoja1!$A$2:$A$13</c:f>
              <c:numCache>
                <c:formatCode>General</c:formatCode>
                <c:ptCount val="12"/>
              </c:numCache>
            </c:numRef>
          </c:cat>
          <c:val>
            <c:numRef>
              <c:f>Hoja1!$B$2:$B$13</c:f>
              <c:numCache>
                <c:formatCode>General</c:formatCode>
                <c:ptCount val="12"/>
                <c:pt idx="0">
                  <c:v>90</c:v>
                </c:pt>
                <c:pt idx="1">
                  <c:v>87</c:v>
                </c:pt>
                <c:pt idx="2">
                  <c:v>73</c:v>
                </c:pt>
                <c:pt idx="3">
                  <c:v>56</c:v>
                </c:pt>
                <c:pt idx="4">
                  <c:v>52</c:v>
                </c:pt>
                <c:pt idx="5">
                  <c:v>49</c:v>
                </c:pt>
                <c:pt idx="6">
                  <c:v>45</c:v>
                </c:pt>
                <c:pt idx="7">
                  <c:v>33</c:v>
                </c:pt>
                <c:pt idx="8">
                  <c:v>21</c:v>
                </c:pt>
                <c:pt idx="9">
                  <c:v>20</c:v>
                </c:pt>
                <c:pt idx="10">
                  <c:v>19</c:v>
                </c:pt>
                <c:pt idx="11">
                  <c:v>17</c:v>
                </c:pt>
              </c:numCache>
            </c:numRef>
          </c:val>
          <c:extLst>
            <c:ext xmlns:c16="http://schemas.microsoft.com/office/drawing/2014/chart" uri="{C3380CC4-5D6E-409C-BE32-E72D297353CC}">
              <c16:uniqueId val="{00000006-BC36-4B6A-9AEA-E8FE590EBB1D}"/>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400" b="1">
                    <a:solidFill>
                      <a:schemeClr val="tx1">
                        <a:lumMod val="85000"/>
                        <a:lumOff val="15000"/>
                      </a:schemeClr>
                    </a:solidFill>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Hoja1!$A$2:$A$13</c:f>
              <c:numCache>
                <c:formatCode>General</c:formatCode>
                <c:ptCount val="12"/>
              </c:numCache>
            </c:numRef>
          </c:cat>
          <c:val>
            <c:numRef>
              <c:f>Hoja1!$C$2:$C$13</c:f>
              <c:numCache>
                <c:formatCode>General</c:formatCode>
                <c:ptCount val="12"/>
                <c:pt idx="0">
                  <c:v>10</c:v>
                </c:pt>
                <c:pt idx="1">
                  <c:v>13</c:v>
                </c:pt>
                <c:pt idx="2">
                  <c:v>27</c:v>
                </c:pt>
                <c:pt idx="3">
                  <c:v>43</c:v>
                </c:pt>
                <c:pt idx="4">
                  <c:v>48</c:v>
                </c:pt>
                <c:pt idx="5">
                  <c:v>50</c:v>
                </c:pt>
                <c:pt idx="6">
                  <c:v>55</c:v>
                </c:pt>
                <c:pt idx="7">
                  <c:v>67</c:v>
                </c:pt>
                <c:pt idx="8">
                  <c:v>79</c:v>
                </c:pt>
                <c:pt idx="9">
                  <c:v>80</c:v>
                </c:pt>
                <c:pt idx="10">
                  <c:v>81</c:v>
                </c:pt>
                <c:pt idx="11">
                  <c:v>83</c:v>
                </c:pt>
              </c:numCache>
            </c:numRef>
          </c:val>
          <c:extLst>
            <c:ext xmlns:c16="http://schemas.microsoft.com/office/drawing/2014/chart" uri="{C3380CC4-5D6E-409C-BE32-E72D297353CC}">
              <c16:uniqueId val="{00000007-BC36-4B6A-9AEA-E8FE590EBB1D}"/>
            </c:ext>
          </c:extLst>
        </c:ser>
        <c:ser>
          <c:idx val="2"/>
          <c:order val="2"/>
          <c:tx>
            <c:strRef>
              <c:f>Hoja1!$D$1</c:f>
              <c:strCache>
                <c:ptCount val="1"/>
                <c:pt idx="0">
                  <c:v>Serie 3</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invertIfNegative val="0"/>
          <c:cat>
            <c:numRef>
              <c:f>Hoja1!$A$2:$A$13</c:f>
              <c:numCache>
                <c:formatCode>General</c:formatCode>
                <c:ptCount val="12"/>
              </c:numCache>
            </c:numRef>
          </c:cat>
          <c:val>
            <c:numRef>
              <c:f>Hoja1!$D$2:$D$13</c:f>
              <c:numCache>
                <c:formatCode>General</c:formatCode>
                <c:ptCount val="12"/>
                <c:pt idx="0">
                  <c:v>0</c:v>
                </c:pt>
                <c:pt idx="1">
                  <c:v>0</c:v>
                </c:pt>
                <c:pt idx="2">
                  <c:v>0</c:v>
                </c:pt>
                <c:pt idx="3">
                  <c:v>1</c:v>
                </c:pt>
                <c:pt idx="4">
                  <c:v>0</c:v>
                </c:pt>
                <c:pt idx="5">
                  <c:v>1</c:v>
                </c:pt>
                <c:pt idx="6">
                  <c:v>0</c:v>
                </c:pt>
                <c:pt idx="7">
                  <c:v>0</c:v>
                </c:pt>
                <c:pt idx="8">
                  <c:v>0</c:v>
                </c:pt>
                <c:pt idx="9">
                  <c:v>0</c:v>
                </c:pt>
                <c:pt idx="10">
                  <c:v>0</c:v>
                </c:pt>
                <c:pt idx="11">
                  <c:v>0</c:v>
                </c:pt>
              </c:numCache>
            </c:numRef>
          </c:val>
          <c:extLst>
            <c:ext xmlns:c16="http://schemas.microsoft.com/office/drawing/2014/chart" uri="{C3380CC4-5D6E-409C-BE32-E72D297353CC}">
              <c16:uniqueId val="{00000008-BC36-4B6A-9AEA-E8FE590EBB1D}"/>
            </c:ext>
          </c:extLst>
        </c:ser>
        <c:ser>
          <c:idx val="3"/>
          <c:order val="3"/>
          <c:tx>
            <c:strRef>
              <c:f>Hoja1!$E$1</c:f>
              <c:strCache>
                <c:ptCount val="1"/>
                <c:pt idx="0">
                  <c:v>Serie 4</c:v>
                </c:pt>
              </c:strCache>
            </c:strRef>
          </c:tx>
          <c:spPr>
            <a:solidFill>
              <a:schemeClr val="tx1">
                <a:lumMod val="85000"/>
                <a:lumOff val="15000"/>
              </a:schemeClr>
            </a:solidFill>
          </c:spPr>
          <c:invertIfNegative val="0"/>
          <c:cat>
            <c:numRef>
              <c:f>Hoja1!$A$2:$A$13</c:f>
              <c:numCache>
                <c:formatCode>General</c:formatCode>
                <c:ptCount val="12"/>
              </c:numCache>
            </c:numRef>
          </c:cat>
          <c:val>
            <c:numRef>
              <c:f>Hoja1!$E$2:$E$13</c:f>
              <c:numCache>
                <c:formatCode>General</c:formatCode>
                <c:ptCount val="12"/>
              </c:numCache>
            </c:numRef>
          </c:val>
          <c:extLst>
            <c:ext xmlns:c16="http://schemas.microsoft.com/office/drawing/2014/chart" uri="{C3380CC4-5D6E-409C-BE32-E72D297353CC}">
              <c16:uniqueId val="{00000009-BC36-4B6A-9AEA-E8FE590EBB1D}"/>
            </c:ext>
          </c:extLst>
        </c:ser>
        <c:dLbls>
          <c:showLegendKey val="0"/>
          <c:showVal val="0"/>
          <c:showCatName val="0"/>
          <c:showSerName val="0"/>
          <c:showPercent val="0"/>
          <c:showBubbleSize val="0"/>
        </c:dLbls>
        <c:gapWidth val="75"/>
        <c:overlap val="100"/>
        <c:axId val="830781440"/>
        <c:axId val="810337984"/>
      </c:barChart>
      <c:catAx>
        <c:axId val="830781440"/>
        <c:scaling>
          <c:orientation val="maxMin"/>
        </c:scaling>
        <c:delete val="1"/>
        <c:axPos val="l"/>
        <c:numFmt formatCode="General" sourceLinked="1"/>
        <c:majorTickMark val="out"/>
        <c:minorTickMark val="none"/>
        <c:tickLblPos val="nextTo"/>
        <c:crossAx val="810337984"/>
        <c:crosses val="autoZero"/>
        <c:auto val="1"/>
        <c:lblAlgn val="ctr"/>
        <c:lblOffset val="100"/>
        <c:noMultiLvlLbl val="0"/>
      </c:catAx>
      <c:valAx>
        <c:axId val="810337984"/>
        <c:scaling>
          <c:orientation val="minMax"/>
          <c:max val="105"/>
          <c:min val="0"/>
        </c:scaling>
        <c:delete val="1"/>
        <c:axPos val="t"/>
        <c:numFmt formatCode="General" sourceLinked="1"/>
        <c:majorTickMark val="out"/>
        <c:minorTickMark val="none"/>
        <c:tickLblPos val="nextTo"/>
        <c:crossAx val="830781440"/>
        <c:crosses val="autoZero"/>
        <c:crossBetween val="between"/>
      </c:valAx>
    </c:plotArea>
    <c:plotVisOnly val="1"/>
    <c:dispBlanksAs val="gap"/>
    <c:showDLblsOverMax val="0"/>
  </c:chart>
  <c:txPr>
    <a:bodyPr/>
    <a:lstStyle/>
    <a:p>
      <a:pPr>
        <a:defRPr sz="1800"/>
      </a:pPr>
      <a:endParaRPr lang="es-CO"/>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Century Gothic" panose="020B0502020202020204" pitchFamily="34" charset="0"/>
                <a:ea typeface="+mn-ea"/>
                <a:cs typeface="+mn-cs"/>
              </a:defRPr>
            </a:pPr>
            <a:r>
              <a:rPr lang="en-US" b="1" dirty="0" err="1"/>
              <a:t>Sexo</a:t>
            </a:r>
            <a:endParaRPr lang="en-US"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s-CO"/>
        </a:p>
      </c:txPr>
    </c:title>
    <c:autoTitleDeleted val="0"/>
    <c:plotArea>
      <c:layout>
        <c:manualLayout>
          <c:layoutTarget val="inner"/>
          <c:xMode val="edge"/>
          <c:yMode val="edge"/>
          <c:x val="3.2111022769404474E-2"/>
          <c:y val="0.2431818863386131"/>
          <c:w val="0.93577795446119105"/>
          <c:h val="0.5973347187986956"/>
        </c:manualLayout>
      </c:layout>
      <c:barChart>
        <c:barDir val="col"/>
        <c:grouping val="clustered"/>
        <c:varyColors val="0"/>
        <c:ser>
          <c:idx val="0"/>
          <c:order val="0"/>
          <c:tx>
            <c:strRef>
              <c:f>'P6'!$A$3:$B$3</c:f>
              <c:strCache>
                <c:ptCount val="2"/>
                <c:pt idx="0">
                  <c:v>6) ¿Tiene o ha tenido pareja? RU</c:v>
                </c:pt>
                <c:pt idx="1">
                  <c:v>Sí</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'P6'!$D$2:$E$2</c:f>
              <c:strCache>
                <c:ptCount val="2"/>
                <c:pt idx="0">
                  <c:v>Hombre</c:v>
                </c:pt>
                <c:pt idx="1">
                  <c:v>Mujer</c:v>
                </c:pt>
              </c:strCache>
            </c:strRef>
          </c:cat>
          <c:val>
            <c:numRef>
              <c:f>'P6'!$D$3:$E$3</c:f>
              <c:numCache>
                <c:formatCode>0%</c:formatCode>
                <c:ptCount val="2"/>
                <c:pt idx="0">
                  <c:v>0.81415929203539827</c:v>
                </c:pt>
                <c:pt idx="1">
                  <c:v>0.82178217821782173</c:v>
                </c:pt>
              </c:numCache>
            </c:numRef>
          </c:val>
          <c:extLst>
            <c:ext xmlns:c16="http://schemas.microsoft.com/office/drawing/2014/chart" uri="{C3380CC4-5D6E-409C-BE32-E72D297353CC}">
              <c16:uniqueId val="{00000000-8214-4014-BF5D-EF7987C9C28F}"/>
            </c:ext>
          </c:extLst>
        </c:ser>
        <c:dLbls>
          <c:dLblPos val="outEnd"/>
          <c:showLegendKey val="0"/>
          <c:showVal val="1"/>
          <c:showCatName val="0"/>
          <c:showSerName val="0"/>
          <c:showPercent val="0"/>
          <c:showBubbleSize val="0"/>
        </c:dLbls>
        <c:gapWidth val="219"/>
        <c:overlap val="-27"/>
        <c:axId val="258134256"/>
        <c:axId val="258141800"/>
      </c:barChart>
      <c:catAx>
        <c:axId val="258134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crossAx val="258141800"/>
        <c:crosses val="autoZero"/>
        <c:auto val="1"/>
        <c:lblAlgn val="ctr"/>
        <c:lblOffset val="100"/>
        <c:noMultiLvlLbl val="0"/>
      </c:catAx>
      <c:valAx>
        <c:axId val="258141800"/>
        <c:scaling>
          <c:orientation val="minMax"/>
        </c:scaling>
        <c:delete val="1"/>
        <c:axPos val="l"/>
        <c:numFmt formatCode="0%" sourceLinked="1"/>
        <c:majorTickMark val="none"/>
        <c:minorTickMark val="none"/>
        <c:tickLblPos val="nextTo"/>
        <c:crossAx val="258134256"/>
        <c:crosses val="autoZero"/>
        <c:crossBetween val="between"/>
      </c:valAx>
      <c:spPr>
        <a:noFill/>
        <a:ln w="25400">
          <a:noFill/>
        </a:ln>
        <a:effectLst/>
      </c:spPr>
    </c:plotArea>
    <c:plotVisOnly val="1"/>
    <c:dispBlanksAs val="gap"/>
    <c:showDLblsOverMax val="0"/>
  </c:chart>
  <c:spPr>
    <a:noFill/>
    <a:ln>
      <a:noFill/>
    </a:ln>
    <a:effectLst/>
  </c:spPr>
  <c:txPr>
    <a:bodyPr/>
    <a:lstStyle/>
    <a:p>
      <a:pPr>
        <a:defRPr>
          <a:latin typeface="Century Gothic" panose="020B0502020202020204" pitchFamily="34" charset="0"/>
        </a:defRPr>
      </a:pPr>
      <a:endParaRPr lang="es-CO"/>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Century Gothic" panose="020B0502020202020204" pitchFamily="34" charset="0"/>
                <a:ea typeface="+mn-ea"/>
                <a:cs typeface="+mn-cs"/>
              </a:defRPr>
            </a:pPr>
            <a:r>
              <a:rPr lang="es-ES" b="1"/>
              <a:t>Sexo</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s-CO"/>
        </a:p>
      </c:txPr>
    </c:title>
    <c:autoTitleDeleted val="0"/>
    <c:plotArea>
      <c:layout/>
      <c:barChart>
        <c:barDir val="bar"/>
        <c:grouping val="clustered"/>
        <c:varyColors val="0"/>
        <c:ser>
          <c:idx val="0"/>
          <c:order val="0"/>
          <c:tx>
            <c:strRef>
              <c:f>'P16'!$D$2</c:f>
              <c:strCache>
                <c:ptCount val="1"/>
                <c:pt idx="0">
                  <c:v>Hombre</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'P16'!$A$3:$A$14</c:f>
              <c:strCache>
                <c:ptCount val="12"/>
                <c:pt idx="0">
                  <c:v> g) Le hirió con un objeto</c:v>
                </c:pt>
                <c:pt idx="1">
                  <c:v> i) Le obligó a tener relaciones sexuales</c:v>
                </c:pt>
                <c:pt idx="2">
                  <c:v> h) Atentó contra su vida</c:v>
                </c:pt>
                <c:pt idx="3">
                  <c:v> l) Le quitó dinero</c:v>
                </c:pt>
                <c:pt idx="4">
                  <c:v> k) Le escondió cosas personales o laborales</c:v>
                </c:pt>
                <c:pt idx="5">
                  <c:v> j) Le revisó el celular</c:v>
                </c:pt>
                <c:pt idx="6">
                  <c:v> d) Le prohibió salir o hablar con alguien</c:v>
                </c:pt>
                <c:pt idx="7">
                  <c:v> a) No respetó su opinión</c:v>
                </c:pt>
                <c:pt idx="8">
                  <c:v> c) Le amenazó</c:v>
                </c:pt>
                <c:pt idx="9">
                  <c:v> f) Le empujó o golpeó</c:v>
                </c:pt>
                <c:pt idx="10">
                  <c:v> e) Le gritó</c:v>
                </c:pt>
                <c:pt idx="11">
                  <c:v> b) Le ofendió o insultó</c:v>
                </c:pt>
              </c:strCache>
            </c:strRef>
          </c:cat>
          <c:val>
            <c:numRef>
              <c:f>'P16'!$D$3:$D$14</c:f>
              <c:numCache>
                <c:formatCode>0%</c:formatCode>
                <c:ptCount val="12"/>
                <c:pt idx="0">
                  <c:v>0.16129032258064516</c:v>
                </c:pt>
                <c:pt idx="1">
                  <c:v>6.4516129032258063E-2</c:v>
                </c:pt>
                <c:pt idx="2">
                  <c:v>9.6774193548387094E-2</c:v>
                </c:pt>
                <c:pt idx="3">
                  <c:v>0.19354838709677419</c:v>
                </c:pt>
                <c:pt idx="4">
                  <c:v>0.32258064516129031</c:v>
                </c:pt>
                <c:pt idx="5">
                  <c:v>0.58064516129032262</c:v>
                </c:pt>
                <c:pt idx="6">
                  <c:v>0.4838709677419355</c:v>
                </c:pt>
                <c:pt idx="7">
                  <c:v>0.58064516129032262</c:v>
                </c:pt>
                <c:pt idx="8">
                  <c:v>0.45161290322580638</c:v>
                </c:pt>
                <c:pt idx="9">
                  <c:v>0.74193548387096764</c:v>
                </c:pt>
                <c:pt idx="10">
                  <c:v>0.93548387096774188</c:v>
                </c:pt>
                <c:pt idx="11">
                  <c:v>0.90322580645161277</c:v>
                </c:pt>
              </c:numCache>
            </c:numRef>
          </c:val>
          <c:extLst>
            <c:ext xmlns:c16="http://schemas.microsoft.com/office/drawing/2014/chart" uri="{C3380CC4-5D6E-409C-BE32-E72D297353CC}">
              <c16:uniqueId val="{00000000-F294-4E24-8D0B-41A0C053EC4D}"/>
            </c:ext>
          </c:extLst>
        </c:ser>
        <c:ser>
          <c:idx val="1"/>
          <c:order val="1"/>
          <c:tx>
            <c:strRef>
              <c:f>'P16'!$E$2</c:f>
              <c:strCache>
                <c:ptCount val="1"/>
                <c:pt idx="0">
                  <c:v>Mujer</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'P16'!$A$3:$A$14</c:f>
              <c:strCache>
                <c:ptCount val="12"/>
                <c:pt idx="0">
                  <c:v> g) Le hirió con un objeto</c:v>
                </c:pt>
                <c:pt idx="1">
                  <c:v> i) Le obligó a tener relaciones sexuales</c:v>
                </c:pt>
                <c:pt idx="2">
                  <c:v> h) Atentó contra su vida</c:v>
                </c:pt>
                <c:pt idx="3">
                  <c:v> l) Le quitó dinero</c:v>
                </c:pt>
                <c:pt idx="4">
                  <c:v> k) Le escondió cosas personales o laborales</c:v>
                </c:pt>
                <c:pt idx="5">
                  <c:v> j) Le revisó el celular</c:v>
                </c:pt>
                <c:pt idx="6">
                  <c:v> d) Le prohibió salir o hablar con alguien</c:v>
                </c:pt>
                <c:pt idx="7">
                  <c:v> a) No respetó su opinión</c:v>
                </c:pt>
                <c:pt idx="8">
                  <c:v> c) Le amenazó</c:v>
                </c:pt>
                <c:pt idx="9">
                  <c:v> f) Le empujó o golpeó</c:v>
                </c:pt>
                <c:pt idx="10">
                  <c:v> e) Le gritó</c:v>
                </c:pt>
                <c:pt idx="11">
                  <c:v> b) Le ofendió o insultó</c:v>
                </c:pt>
              </c:strCache>
            </c:strRef>
          </c:cat>
          <c:val>
            <c:numRef>
              <c:f>'P16'!$E$3:$E$14</c:f>
              <c:numCache>
                <c:formatCode>0%</c:formatCode>
                <c:ptCount val="12"/>
                <c:pt idx="0">
                  <c:v>0.21666666666666667</c:v>
                </c:pt>
                <c:pt idx="1">
                  <c:v>0.26666666666666666</c:v>
                </c:pt>
                <c:pt idx="2">
                  <c:v>0.28333333333333333</c:v>
                </c:pt>
                <c:pt idx="3">
                  <c:v>0.23333333333333331</c:v>
                </c:pt>
                <c:pt idx="4">
                  <c:v>0.33333333333333326</c:v>
                </c:pt>
                <c:pt idx="5">
                  <c:v>0.33333333333333326</c:v>
                </c:pt>
                <c:pt idx="6">
                  <c:v>0.48333333333333334</c:v>
                </c:pt>
                <c:pt idx="7">
                  <c:v>0.51666666666666672</c:v>
                </c:pt>
                <c:pt idx="8">
                  <c:v>0.6333333333333333</c:v>
                </c:pt>
                <c:pt idx="9">
                  <c:v>0.73333333333333328</c:v>
                </c:pt>
                <c:pt idx="10">
                  <c:v>0.85</c:v>
                </c:pt>
                <c:pt idx="11">
                  <c:v>0.9</c:v>
                </c:pt>
              </c:numCache>
            </c:numRef>
          </c:val>
          <c:extLst>
            <c:ext xmlns:c16="http://schemas.microsoft.com/office/drawing/2014/chart" uri="{C3380CC4-5D6E-409C-BE32-E72D297353CC}">
              <c16:uniqueId val="{00000001-F294-4E24-8D0B-41A0C053EC4D}"/>
            </c:ext>
          </c:extLst>
        </c:ser>
        <c:dLbls>
          <c:dLblPos val="outEnd"/>
          <c:showLegendKey val="0"/>
          <c:showVal val="1"/>
          <c:showCatName val="0"/>
          <c:showSerName val="0"/>
          <c:showPercent val="0"/>
          <c:showBubbleSize val="0"/>
        </c:dLbls>
        <c:gapWidth val="90"/>
        <c:axId val="315788984"/>
        <c:axId val="315789968"/>
      </c:barChart>
      <c:catAx>
        <c:axId val="3157889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crossAx val="315789968"/>
        <c:crosses val="autoZero"/>
        <c:auto val="1"/>
        <c:lblAlgn val="ctr"/>
        <c:lblOffset val="100"/>
        <c:noMultiLvlLbl val="0"/>
      </c:catAx>
      <c:valAx>
        <c:axId val="315789968"/>
        <c:scaling>
          <c:orientation val="minMax"/>
        </c:scaling>
        <c:delete val="1"/>
        <c:axPos val="b"/>
        <c:numFmt formatCode="0%" sourceLinked="1"/>
        <c:majorTickMark val="none"/>
        <c:minorTickMark val="none"/>
        <c:tickLblPos val="nextTo"/>
        <c:crossAx val="31578898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legend>
    <c:plotVisOnly val="1"/>
    <c:dispBlanksAs val="gap"/>
    <c:showDLblsOverMax val="0"/>
  </c:chart>
  <c:spPr>
    <a:noFill/>
    <a:ln>
      <a:noFill/>
    </a:ln>
    <a:effectLst/>
  </c:spPr>
  <c:txPr>
    <a:bodyPr/>
    <a:lstStyle/>
    <a:p>
      <a:pPr>
        <a:defRPr sz="1400">
          <a:latin typeface="Century Gothic" panose="020B0502020202020204" pitchFamily="34" charset="0"/>
        </a:defRPr>
      </a:pPr>
      <a:endParaRPr lang="es-CO"/>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s-ES"/>
              <a:t>Grupos de edad</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clustered"/>
        <c:varyColors val="0"/>
        <c:ser>
          <c:idx val="0"/>
          <c:order val="0"/>
          <c:tx>
            <c:strRef>
              <c:f>'P16'!$F$2</c:f>
              <c:strCache>
                <c:ptCount val="1"/>
                <c:pt idx="0">
                  <c:v>18 - 25</c:v>
                </c:pt>
              </c:strCache>
            </c:strRef>
          </c:tx>
          <c:spPr>
            <a:solidFill>
              <a:srgbClr val="9966F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'P16'!$A$3:$A$14</c:f>
              <c:strCache>
                <c:ptCount val="12"/>
                <c:pt idx="0">
                  <c:v> g) Le hirió con un objeto</c:v>
                </c:pt>
                <c:pt idx="1">
                  <c:v> i) Le obligó a tener relaciones sexuales</c:v>
                </c:pt>
                <c:pt idx="2">
                  <c:v> h) Atentó contra su vida</c:v>
                </c:pt>
                <c:pt idx="3">
                  <c:v> l) Le quitó dinero</c:v>
                </c:pt>
                <c:pt idx="4">
                  <c:v> k) Le escondió cosas personales o laborales</c:v>
                </c:pt>
                <c:pt idx="5">
                  <c:v> j) Le revisó el celular</c:v>
                </c:pt>
                <c:pt idx="6">
                  <c:v> d) Le prohibió salir o hablar con alguien</c:v>
                </c:pt>
                <c:pt idx="7">
                  <c:v> a) No respetó su opinión</c:v>
                </c:pt>
                <c:pt idx="8">
                  <c:v> c) Le amenazó</c:v>
                </c:pt>
                <c:pt idx="9">
                  <c:v> f) Le empujó o golpeó</c:v>
                </c:pt>
                <c:pt idx="10">
                  <c:v> e) Le gritó</c:v>
                </c:pt>
                <c:pt idx="11">
                  <c:v> b) Le ofendió o insultó</c:v>
                </c:pt>
              </c:strCache>
            </c:strRef>
          </c:cat>
          <c:val>
            <c:numRef>
              <c:f>'P16'!$F$3:$F$14</c:f>
              <c:numCache>
                <c:formatCode>0%</c:formatCode>
                <c:ptCount val="12"/>
                <c:pt idx="0">
                  <c:v>0</c:v>
                </c:pt>
                <c:pt idx="1">
                  <c:v>0.33333333333333326</c:v>
                </c:pt>
                <c:pt idx="2">
                  <c:v>0</c:v>
                </c:pt>
                <c:pt idx="3">
                  <c:v>0.16666666666666663</c:v>
                </c:pt>
                <c:pt idx="4">
                  <c:v>0.33333333333333326</c:v>
                </c:pt>
                <c:pt idx="5">
                  <c:v>0.66666666666666652</c:v>
                </c:pt>
                <c:pt idx="6">
                  <c:v>0.66666666666666652</c:v>
                </c:pt>
                <c:pt idx="7">
                  <c:v>0.5</c:v>
                </c:pt>
                <c:pt idx="8">
                  <c:v>0.5</c:v>
                </c:pt>
                <c:pt idx="9">
                  <c:v>0.33333333333333326</c:v>
                </c:pt>
                <c:pt idx="10">
                  <c:v>0.66666666666666652</c:v>
                </c:pt>
                <c:pt idx="11">
                  <c:v>0.66666666666666652</c:v>
                </c:pt>
              </c:numCache>
            </c:numRef>
          </c:val>
          <c:extLst>
            <c:ext xmlns:c16="http://schemas.microsoft.com/office/drawing/2014/chart" uri="{C3380CC4-5D6E-409C-BE32-E72D297353CC}">
              <c16:uniqueId val="{00000000-E738-4074-8096-E4C2922E72A2}"/>
            </c:ext>
          </c:extLst>
        </c:ser>
        <c:ser>
          <c:idx val="1"/>
          <c:order val="1"/>
          <c:tx>
            <c:strRef>
              <c:f>'P16'!$G$2</c:f>
              <c:strCache>
                <c:ptCount val="1"/>
                <c:pt idx="0">
                  <c:v>26 - 40</c:v>
                </c:pt>
              </c:strCache>
            </c:strRef>
          </c:tx>
          <c:spPr>
            <a:solidFill>
              <a:srgbClr val="7030A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'P16'!$A$3:$A$14</c:f>
              <c:strCache>
                <c:ptCount val="12"/>
                <c:pt idx="0">
                  <c:v> g) Le hirió con un objeto</c:v>
                </c:pt>
                <c:pt idx="1">
                  <c:v> i) Le obligó a tener relaciones sexuales</c:v>
                </c:pt>
                <c:pt idx="2">
                  <c:v> h) Atentó contra su vida</c:v>
                </c:pt>
                <c:pt idx="3">
                  <c:v> l) Le quitó dinero</c:v>
                </c:pt>
                <c:pt idx="4">
                  <c:v> k) Le escondió cosas personales o laborales</c:v>
                </c:pt>
                <c:pt idx="5">
                  <c:v> j) Le revisó el celular</c:v>
                </c:pt>
                <c:pt idx="6">
                  <c:v> d) Le prohibió salir o hablar con alguien</c:v>
                </c:pt>
                <c:pt idx="7">
                  <c:v> a) No respetó su opinión</c:v>
                </c:pt>
                <c:pt idx="8">
                  <c:v> c) Le amenazó</c:v>
                </c:pt>
                <c:pt idx="9">
                  <c:v> f) Le empujó o golpeó</c:v>
                </c:pt>
                <c:pt idx="10">
                  <c:v> e) Le gritó</c:v>
                </c:pt>
                <c:pt idx="11">
                  <c:v> b) Le ofendió o insultó</c:v>
                </c:pt>
              </c:strCache>
            </c:strRef>
          </c:cat>
          <c:val>
            <c:numRef>
              <c:f>'P16'!$G$3:$G$14</c:f>
              <c:numCache>
                <c:formatCode>0%</c:formatCode>
                <c:ptCount val="12"/>
                <c:pt idx="0">
                  <c:v>0.12903225806451613</c:v>
                </c:pt>
                <c:pt idx="1">
                  <c:v>0.12903225806451613</c:v>
                </c:pt>
                <c:pt idx="2">
                  <c:v>0.16129032258064516</c:v>
                </c:pt>
                <c:pt idx="3">
                  <c:v>0.16129032258064516</c:v>
                </c:pt>
                <c:pt idx="4">
                  <c:v>0.35483870967741937</c:v>
                </c:pt>
                <c:pt idx="5">
                  <c:v>0.67741935483870963</c:v>
                </c:pt>
                <c:pt idx="6">
                  <c:v>0.5161290322580645</c:v>
                </c:pt>
                <c:pt idx="7">
                  <c:v>0.41935483870967744</c:v>
                </c:pt>
                <c:pt idx="8">
                  <c:v>0.54838709677419351</c:v>
                </c:pt>
                <c:pt idx="9">
                  <c:v>0.83870967741935487</c:v>
                </c:pt>
                <c:pt idx="10">
                  <c:v>0.90322580645161277</c:v>
                </c:pt>
                <c:pt idx="11">
                  <c:v>0.93548387096774188</c:v>
                </c:pt>
              </c:numCache>
            </c:numRef>
          </c:val>
          <c:extLst>
            <c:ext xmlns:c16="http://schemas.microsoft.com/office/drawing/2014/chart" uri="{C3380CC4-5D6E-409C-BE32-E72D297353CC}">
              <c16:uniqueId val="{00000001-E738-4074-8096-E4C2922E72A2}"/>
            </c:ext>
          </c:extLst>
        </c:ser>
        <c:ser>
          <c:idx val="2"/>
          <c:order val="2"/>
          <c:tx>
            <c:strRef>
              <c:f>'P16'!$H$2</c:f>
              <c:strCache>
                <c:ptCount val="1"/>
                <c:pt idx="0">
                  <c:v>41 - 55</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'P16'!$A$3:$A$14</c:f>
              <c:strCache>
                <c:ptCount val="12"/>
                <c:pt idx="0">
                  <c:v> g) Le hirió con un objeto</c:v>
                </c:pt>
                <c:pt idx="1">
                  <c:v> i) Le obligó a tener relaciones sexuales</c:v>
                </c:pt>
                <c:pt idx="2">
                  <c:v> h) Atentó contra su vida</c:v>
                </c:pt>
                <c:pt idx="3">
                  <c:v> l) Le quitó dinero</c:v>
                </c:pt>
                <c:pt idx="4">
                  <c:v> k) Le escondió cosas personales o laborales</c:v>
                </c:pt>
                <c:pt idx="5">
                  <c:v> j) Le revisó el celular</c:v>
                </c:pt>
                <c:pt idx="6">
                  <c:v> d) Le prohibió salir o hablar con alguien</c:v>
                </c:pt>
                <c:pt idx="7">
                  <c:v> a) No respetó su opinión</c:v>
                </c:pt>
                <c:pt idx="8">
                  <c:v> c) Le amenazó</c:v>
                </c:pt>
                <c:pt idx="9">
                  <c:v> f) Le empujó o golpeó</c:v>
                </c:pt>
                <c:pt idx="10">
                  <c:v> e) Le gritó</c:v>
                </c:pt>
                <c:pt idx="11">
                  <c:v> b) Le ofendió o insultó</c:v>
                </c:pt>
              </c:strCache>
            </c:strRef>
          </c:cat>
          <c:val>
            <c:numRef>
              <c:f>'P16'!$H$3:$H$14</c:f>
              <c:numCache>
                <c:formatCode>0%</c:formatCode>
                <c:ptCount val="12"/>
                <c:pt idx="0">
                  <c:v>0.22222222222222221</c:v>
                </c:pt>
                <c:pt idx="1">
                  <c:v>0.1111111111111111</c:v>
                </c:pt>
                <c:pt idx="2">
                  <c:v>0.1851851851851852</c:v>
                </c:pt>
                <c:pt idx="3">
                  <c:v>0.22222222222222221</c:v>
                </c:pt>
                <c:pt idx="4">
                  <c:v>0.25925925925925924</c:v>
                </c:pt>
                <c:pt idx="5">
                  <c:v>0.25925925925925924</c:v>
                </c:pt>
                <c:pt idx="6">
                  <c:v>0.44444444444444442</c:v>
                </c:pt>
                <c:pt idx="7">
                  <c:v>0.66666666666666652</c:v>
                </c:pt>
                <c:pt idx="8">
                  <c:v>0.55555555555555558</c:v>
                </c:pt>
                <c:pt idx="9">
                  <c:v>0.7777777777777779</c:v>
                </c:pt>
                <c:pt idx="10">
                  <c:v>0.96296296296296291</c:v>
                </c:pt>
                <c:pt idx="11">
                  <c:v>0.96296296296296291</c:v>
                </c:pt>
              </c:numCache>
            </c:numRef>
          </c:val>
          <c:extLst>
            <c:ext xmlns:c16="http://schemas.microsoft.com/office/drawing/2014/chart" uri="{C3380CC4-5D6E-409C-BE32-E72D297353CC}">
              <c16:uniqueId val="{00000002-E738-4074-8096-E4C2922E72A2}"/>
            </c:ext>
          </c:extLst>
        </c:ser>
        <c:ser>
          <c:idx val="3"/>
          <c:order val="3"/>
          <c:tx>
            <c:strRef>
              <c:f>'P16'!$I$2</c:f>
              <c:strCache>
                <c:ptCount val="1"/>
                <c:pt idx="0">
                  <c:v>56 o más</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'P16'!$A$3:$A$14</c:f>
              <c:strCache>
                <c:ptCount val="12"/>
                <c:pt idx="0">
                  <c:v> g) Le hirió con un objeto</c:v>
                </c:pt>
                <c:pt idx="1">
                  <c:v> i) Le obligó a tener relaciones sexuales</c:v>
                </c:pt>
                <c:pt idx="2">
                  <c:v> h) Atentó contra su vida</c:v>
                </c:pt>
                <c:pt idx="3">
                  <c:v> l) Le quitó dinero</c:v>
                </c:pt>
                <c:pt idx="4">
                  <c:v> k) Le escondió cosas personales o laborales</c:v>
                </c:pt>
                <c:pt idx="5">
                  <c:v> j) Le revisó el celular</c:v>
                </c:pt>
                <c:pt idx="6">
                  <c:v> d) Le prohibió salir o hablar con alguien</c:v>
                </c:pt>
                <c:pt idx="7">
                  <c:v> a) No respetó su opinión</c:v>
                </c:pt>
                <c:pt idx="8">
                  <c:v> c) Le amenazó</c:v>
                </c:pt>
                <c:pt idx="9">
                  <c:v> f) Le empujó o golpeó</c:v>
                </c:pt>
                <c:pt idx="10">
                  <c:v> e) Le gritó</c:v>
                </c:pt>
                <c:pt idx="11">
                  <c:v> b) Le ofendió o insultó</c:v>
                </c:pt>
              </c:strCache>
            </c:strRef>
          </c:cat>
          <c:val>
            <c:numRef>
              <c:f>'P16'!$I$3:$I$14</c:f>
              <c:numCache>
                <c:formatCode>0%</c:formatCode>
                <c:ptCount val="12"/>
                <c:pt idx="0">
                  <c:v>0.29629629629629628</c:v>
                </c:pt>
                <c:pt idx="1">
                  <c:v>0.33333333333333326</c:v>
                </c:pt>
                <c:pt idx="2">
                  <c:v>0.37037037037037041</c:v>
                </c:pt>
                <c:pt idx="3">
                  <c:v>0.29629629629629628</c:v>
                </c:pt>
                <c:pt idx="4">
                  <c:v>0.37037037037037041</c:v>
                </c:pt>
                <c:pt idx="5">
                  <c:v>0.22222222222222221</c:v>
                </c:pt>
                <c:pt idx="6">
                  <c:v>0.44444444444444442</c:v>
                </c:pt>
                <c:pt idx="7">
                  <c:v>0.55555555555555558</c:v>
                </c:pt>
                <c:pt idx="8">
                  <c:v>0.62962962962962965</c:v>
                </c:pt>
                <c:pt idx="9">
                  <c:v>0.66666666666666652</c:v>
                </c:pt>
                <c:pt idx="10">
                  <c:v>0.81481481481481477</c:v>
                </c:pt>
                <c:pt idx="11">
                  <c:v>0.85185185185185186</c:v>
                </c:pt>
              </c:numCache>
            </c:numRef>
          </c:val>
          <c:extLst>
            <c:ext xmlns:c16="http://schemas.microsoft.com/office/drawing/2014/chart" uri="{C3380CC4-5D6E-409C-BE32-E72D297353CC}">
              <c16:uniqueId val="{00000003-E738-4074-8096-E4C2922E72A2}"/>
            </c:ext>
          </c:extLst>
        </c:ser>
        <c:dLbls>
          <c:dLblPos val="outEnd"/>
          <c:showLegendKey val="0"/>
          <c:showVal val="1"/>
          <c:showCatName val="0"/>
          <c:showSerName val="0"/>
          <c:showPercent val="0"/>
          <c:showBubbleSize val="0"/>
        </c:dLbls>
        <c:gapWidth val="100"/>
        <c:axId val="315788984"/>
        <c:axId val="315789968"/>
      </c:barChart>
      <c:catAx>
        <c:axId val="3157889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315789968"/>
        <c:crosses val="autoZero"/>
        <c:auto val="1"/>
        <c:lblAlgn val="ctr"/>
        <c:lblOffset val="100"/>
        <c:noMultiLvlLbl val="0"/>
      </c:catAx>
      <c:valAx>
        <c:axId val="315789968"/>
        <c:scaling>
          <c:orientation val="minMax"/>
        </c:scaling>
        <c:delete val="1"/>
        <c:axPos val="b"/>
        <c:numFmt formatCode="0%" sourceLinked="1"/>
        <c:majorTickMark val="none"/>
        <c:minorTickMark val="none"/>
        <c:tickLblPos val="nextTo"/>
        <c:crossAx val="31578898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sz="1400"/>
      </a:pPr>
      <a:endParaRPr lang="es-CO"/>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279427123975042E-3"/>
          <c:y val="5.007149008513672E-2"/>
          <c:w val="0.73012201295429102"/>
          <c:h val="0.91813874340334223"/>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cat>
            <c:strRef>
              <c:f>Hoja1!$A$2:$A$15</c:f>
              <c:strCache>
                <c:ptCount val="4"/>
                <c:pt idx="0">
                  <c:v>Categoría 1</c:v>
                </c:pt>
                <c:pt idx="1">
                  <c:v>Categoría 2</c:v>
                </c:pt>
                <c:pt idx="2">
                  <c:v>Categoría 3</c:v>
                </c:pt>
                <c:pt idx="3">
                  <c:v>Categoría 4</c:v>
                </c:pt>
              </c:strCache>
            </c:strRef>
          </c:cat>
          <c:val>
            <c:numRef>
              <c:f>Hoja1!$B$2:$B$15</c:f>
              <c:numCache>
                <c:formatCode>General</c:formatCode>
                <c:ptCount val="14"/>
                <c:pt idx="0">
                  <c:v>100</c:v>
                </c:pt>
                <c:pt idx="1">
                  <c:v>100</c:v>
                </c:pt>
                <c:pt idx="2">
                  <c:v>100</c:v>
                </c:pt>
                <c:pt idx="3">
                  <c:v>100</c:v>
                </c:pt>
                <c:pt idx="4">
                  <c:v>100</c:v>
                </c:pt>
                <c:pt idx="5">
                  <c:v>100</c:v>
                </c:pt>
                <c:pt idx="6">
                  <c:v>100</c:v>
                </c:pt>
                <c:pt idx="7">
                  <c:v>100</c:v>
                </c:pt>
                <c:pt idx="8">
                  <c:v>100</c:v>
                </c:pt>
                <c:pt idx="9">
                  <c:v>100</c:v>
                </c:pt>
                <c:pt idx="10">
                  <c:v>100</c:v>
                </c:pt>
                <c:pt idx="11">
                  <c:v>100</c:v>
                </c:pt>
              </c:numCache>
            </c:numRef>
          </c:val>
          <c:extLst>
            <c:ext xmlns:c16="http://schemas.microsoft.com/office/drawing/2014/chart" uri="{C3380CC4-5D6E-409C-BE32-E72D297353CC}">
              <c16:uniqueId val="{00000000-D219-4E46-B202-6D327AD9B068}"/>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Pt>
            <c:idx val="0"/>
            <c:invertIfNegative val="0"/>
            <c:bubble3D val="0"/>
            <c:extLst>
              <c:ext xmlns:c16="http://schemas.microsoft.com/office/drawing/2014/chart" uri="{C3380CC4-5D6E-409C-BE32-E72D297353CC}">
                <c16:uniqueId val="{00000001-D219-4E46-B202-6D327AD9B068}"/>
              </c:ext>
            </c:extLst>
          </c:dPt>
          <c:dPt>
            <c:idx val="1"/>
            <c:invertIfNegative val="0"/>
            <c:bubble3D val="0"/>
            <c:extLst>
              <c:ext xmlns:c16="http://schemas.microsoft.com/office/drawing/2014/chart" uri="{C3380CC4-5D6E-409C-BE32-E72D297353CC}">
                <c16:uniqueId val="{00000002-D219-4E46-B202-6D327AD9B068}"/>
              </c:ext>
            </c:extLst>
          </c:dPt>
          <c:dPt>
            <c:idx val="2"/>
            <c:invertIfNegative val="0"/>
            <c:bubble3D val="0"/>
            <c:extLst>
              <c:ext xmlns:c16="http://schemas.microsoft.com/office/drawing/2014/chart" uri="{C3380CC4-5D6E-409C-BE32-E72D297353CC}">
                <c16:uniqueId val="{00000003-D219-4E46-B202-6D327AD9B068}"/>
              </c:ext>
            </c:extLst>
          </c:dPt>
          <c:dPt>
            <c:idx val="3"/>
            <c:invertIfNegative val="0"/>
            <c:bubble3D val="0"/>
            <c:extLst>
              <c:ext xmlns:c16="http://schemas.microsoft.com/office/drawing/2014/chart" uri="{C3380CC4-5D6E-409C-BE32-E72D297353CC}">
                <c16:uniqueId val="{00000004-D219-4E46-B202-6D327AD9B068}"/>
              </c:ext>
            </c:extLst>
          </c:dPt>
          <c:dPt>
            <c:idx val="4"/>
            <c:invertIfNegative val="0"/>
            <c:bubble3D val="0"/>
            <c:extLst>
              <c:ext xmlns:c16="http://schemas.microsoft.com/office/drawing/2014/chart" uri="{C3380CC4-5D6E-409C-BE32-E72D297353CC}">
                <c16:uniqueId val="{00000005-D219-4E46-B202-6D327AD9B068}"/>
              </c:ext>
            </c:extLst>
          </c:dPt>
          <c:dPt>
            <c:idx val="5"/>
            <c:invertIfNegative val="0"/>
            <c:bubble3D val="0"/>
            <c:extLst>
              <c:ext xmlns:c16="http://schemas.microsoft.com/office/drawing/2014/chart" uri="{C3380CC4-5D6E-409C-BE32-E72D297353CC}">
                <c16:uniqueId val="{00000007-D219-4E46-B202-6D327AD9B068}"/>
              </c:ext>
            </c:extLst>
          </c:dPt>
          <c:dPt>
            <c:idx val="6"/>
            <c:invertIfNegative val="0"/>
            <c:bubble3D val="0"/>
            <c:extLst>
              <c:ext xmlns:c16="http://schemas.microsoft.com/office/drawing/2014/chart" uri="{C3380CC4-5D6E-409C-BE32-E72D297353CC}">
                <c16:uniqueId val="{00000008-D219-4E46-B202-6D327AD9B068}"/>
              </c:ext>
            </c:extLst>
          </c:dPt>
          <c:dPt>
            <c:idx val="7"/>
            <c:invertIfNegative val="0"/>
            <c:bubble3D val="0"/>
            <c:extLst>
              <c:ext xmlns:c16="http://schemas.microsoft.com/office/drawing/2014/chart" uri="{C3380CC4-5D6E-409C-BE32-E72D297353CC}">
                <c16:uniqueId val="{00000009-D219-4E46-B202-6D327AD9B068}"/>
              </c:ext>
            </c:extLst>
          </c:dPt>
          <c:dPt>
            <c:idx val="8"/>
            <c:invertIfNegative val="0"/>
            <c:bubble3D val="0"/>
            <c:extLst>
              <c:ext xmlns:c16="http://schemas.microsoft.com/office/drawing/2014/chart" uri="{C3380CC4-5D6E-409C-BE32-E72D297353CC}">
                <c16:uniqueId val="{0000000A-D219-4E46-B202-6D327AD9B068}"/>
              </c:ext>
            </c:extLst>
          </c:dPt>
          <c:dPt>
            <c:idx val="9"/>
            <c:invertIfNegative val="0"/>
            <c:bubble3D val="0"/>
            <c:extLst>
              <c:ext xmlns:c16="http://schemas.microsoft.com/office/drawing/2014/chart" uri="{C3380CC4-5D6E-409C-BE32-E72D297353CC}">
                <c16:uniqueId val="{0000000B-D219-4E46-B202-6D327AD9B068}"/>
              </c:ext>
            </c:extLst>
          </c:dPt>
          <c:dPt>
            <c:idx val="10"/>
            <c:invertIfNegative val="0"/>
            <c:bubble3D val="0"/>
            <c:extLst>
              <c:ext xmlns:c16="http://schemas.microsoft.com/office/drawing/2014/chart" uri="{C3380CC4-5D6E-409C-BE32-E72D297353CC}">
                <c16:uniqueId val="{0000000C-D219-4E46-B202-6D327AD9B068}"/>
              </c:ext>
            </c:extLst>
          </c:dPt>
          <c:dPt>
            <c:idx val="11"/>
            <c:invertIfNegative val="0"/>
            <c:bubble3D val="0"/>
            <c:extLst>
              <c:ext xmlns:c16="http://schemas.microsoft.com/office/drawing/2014/chart" uri="{C3380CC4-5D6E-409C-BE32-E72D297353CC}">
                <c16:uniqueId val="{0000000D-D219-4E46-B202-6D327AD9B068}"/>
              </c:ext>
            </c:extLst>
          </c:dPt>
          <c:dPt>
            <c:idx val="12"/>
            <c:invertIfNegative val="0"/>
            <c:bubble3D val="0"/>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extLst>
              <c:ext xmlns:c16="http://schemas.microsoft.com/office/drawing/2014/chart" uri="{C3380CC4-5D6E-409C-BE32-E72D297353CC}">
                <c16:uniqueId val="{0000000E-D219-4E46-B202-6D327AD9B068}"/>
              </c:ext>
            </c:extLst>
          </c:dPt>
          <c:dPt>
            <c:idx val="13"/>
            <c:invertIfNegative val="0"/>
            <c:bubble3D val="0"/>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extLst>
              <c:ext xmlns:c16="http://schemas.microsoft.com/office/drawing/2014/chart" uri="{C3380CC4-5D6E-409C-BE32-E72D297353CC}">
                <c16:uniqueId val="{0000000F-D219-4E46-B202-6D327AD9B068}"/>
              </c:ext>
            </c:extLst>
          </c:dPt>
          <c:dPt>
            <c:idx val="14"/>
            <c:invertIfNegative val="0"/>
            <c:bubble3D val="0"/>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extLst>
              <c:ext xmlns:c16="http://schemas.microsoft.com/office/drawing/2014/chart" uri="{C3380CC4-5D6E-409C-BE32-E72D297353CC}">
                <c16:uniqueId val="{00000010-D219-4E46-B202-6D327AD9B068}"/>
              </c:ext>
            </c:extLst>
          </c:dPt>
          <c:dLbls>
            <c:numFmt formatCode="General\%" sourceLinked="0"/>
            <c:spPr>
              <a:noFill/>
              <a:ln>
                <a:noFill/>
              </a:ln>
              <a:effectLst/>
            </c:spPr>
            <c:txPr>
              <a:bodyPr/>
              <a:lstStyle/>
              <a:p>
                <a:pPr>
                  <a:defRPr sz="2400" b="1"/>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Hoja1!$A$2:$A$15</c:f>
              <c:strCache>
                <c:ptCount val="4"/>
                <c:pt idx="0">
                  <c:v>Categoría 1</c:v>
                </c:pt>
                <c:pt idx="1">
                  <c:v>Categoría 2</c:v>
                </c:pt>
                <c:pt idx="2">
                  <c:v>Categoría 3</c:v>
                </c:pt>
                <c:pt idx="3">
                  <c:v>Categoría 4</c:v>
                </c:pt>
              </c:strCache>
            </c:strRef>
          </c:cat>
          <c:val>
            <c:numRef>
              <c:f>Hoja1!$C$2:$C$15</c:f>
              <c:numCache>
                <c:formatCode>General</c:formatCode>
                <c:ptCount val="14"/>
                <c:pt idx="0">
                  <c:v>39</c:v>
                </c:pt>
                <c:pt idx="1">
                  <c:v>20</c:v>
                </c:pt>
                <c:pt idx="2">
                  <c:v>14</c:v>
                </c:pt>
                <c:pt idx="3">
                  <c:v>7</c:v>
                </c:pt>
                <c:pt idx="4">
                  <c:v>6</c:v>
                </c:pt>
                <c:pt idx="5">
                  <c:v>4</c:v>
                </c:pt>
                <c:pt idx="6">
                  <c:v>3</c:v>
                </c:pt>
                <c:pt idx="7">
                  <c:v>2</c:v>
                </c:pt>
                <c:pt idx="8">
                  <c:v>1</c:v>
                </c:pt>
                <c:pt idx="9">
                  <c:v>1</c:v>
                </c:pt>
                <c:pt idx="10">
                  <c:v>1</c:v>
                </c:pt>
                <c:pt idx="11">
                  <c:v>2</c:v>
                </c:pt>
              </c:numCache>
            </c:numRef>
          </c:val>
          <c:extLst>
            <c:ext xmlns:c16="http://schemas.microsoft.com/office/drawing/2014/chart" uri="{C3380CC4-5D6E-409C-BE32-E72D297353CC}">
              <c16:uniqueId val="{00000011-D219-4E46-B202-6D327AD9B068}"/>
            </c:ext>
          </c:extLst>
        </c:ser>
        <c:dLbls>
          <c:showLegendKey val="0"/>
          <c:showVal val="0"/>
          <c:showCatName val="0"/>
          <c:showSerName val="0"/>
          <c:showPercent val="0"/>
          <c:showBubbleSize val="0"/>
        </c:dLbls>
        <c:gapWidth val="44"/>
        <c:overlap val="100"/>
        <c:axId val="835371520"/>
        <c:axId val="810341440"/>
      </c:barChart>
      <c:catAx>
        <c:axId val="835371520"/>
        <c:scaling>
          <c:orientation val="maxMin"/>
        </c:scaling>
        <c:delete val="1"/>
        <c:axPos val="l"/>
        <c:numFmt formatCode="General" sourceLinked="0"/>
        <c:majorTickMark val="out"/>
        <c:minorTickMark val="none"/>
        <c:tickLblPos val="nextTo"/>
        <c:crossAx val="810341440"/>
        <c:crosses val="autoZero"/>
        <c:auto val="1"/>
        <c:lblAlgn val="ctr"/>
        <c:lblOffset val="100"/>
        <c:noMultiLvlLbl val="0"/>
      </c:catAx>
      <c:valAx>
        <c:axId val="810341440"/>
        <c:scaling>
          <c:orientation val="minMax"/>
          <c:max val="100"/>
        </c:scaling>
        <c:delete val="1"/>
        <c:axPos val="t"/>
        <c:numFmt formatCode="General" sourceLinked="1"/>
        <c:majorTickMark val="out"/>
        <c:minorTickMark val="none"/>
        <c:tickLblPos val="nextTo"/>
        <c:crossAx val="835371520"/>
        <c:crosses val="autoZero"/>
        <c:crossBetween val="between"/>
      </c:valAx>
    </c:plotArea>
    <c:plotVisOnly val="1"/>
    <c:dispBlanksAs val="gap"/>
    <c:showDLblsOverMax val="0"/>
  </c:chart>
  <c:txPr>
    <a:bodyPr/>
    <a:lstStyle/>
    <a:p>
      <a:pPr>
        <a:defRPr sz="1800"/>
      </a:pPr>
      <a:endParaRPr lang="es-CO"/>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r>
              <a:rPr lang="es-ES" b="1"/>
              <a:t>Sexo</a:t>
            </a:r>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clustered"/>
        <c:varyColors val="0"/>
        <c:ser>
          <c:idx val="0"/>
          <c:order val="0"/>
          <c:tx>
            <c:strRef>
              <c:f>'P17'!$D$2</c:f>
              <c:strCache>
                <c:ptCount val="1"/>
                <c:pt idx="0">
                  <c:v>Hombre</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'P17'!$B$3:$B$10</c:f>
              <c:strCache>
                <c:ptCount val="8"/>
                <c:pt idx="0">
                  <c:v>Por celos o desconfianza</c:v>
                </c:pt>
                <c:pt idx="1">
                  <c:v>Por infidelidad</c:v>
                </c:pt>
                <c:pt idx="2">
                  <c:v>Por desacuerdo en los puntos de vista</c:v>
                </c:pt>
                <c:pt idx="3">
                  <c:v>Por indiferencia o descuido de la relación</c:v>
                </c:pt>
                <c:pt idx="4">
                  <c:v>Por temas de dinero</c:v>
                </c:pt>
                <c:pt idx="5">
                  <c:v>Por irrespeto o burla</c:v>
                </c:pt>
                <c:pt idx="6">
                  <c:v>Por la distribución de las labores domésticas</c:v>
                </c:pt>
                <c:pt idx="7">
                  <c:v>Consumo de alcohol</c:v>
                </c:pt>
              </c:strCache>
            </c:strRef>
          </c:cat>
          <c:val>
            <c:numRef>
              <c:f>'P17'!$D$3:$D$10</c:f>
              <c:numCache>
                <c:formatCode>0%</c:formatCode>
                <c:ptCount val="8"/>
                <c:pt idx="0">
                  <c:v>0.38709677419354838</c:v>
                </c:pt>
                <c:pt idx="1">
                  <c:v>0.19354838709677419</c:v>
                </c:pt>
                <c:pt idx="2">
                  <c:v>0.12903225806451613</c:v>
                </c:pt>
                <c:pt idx="3">
                  <c:v>0.12903225806451613</c:v>
                </c:pt>
                <c:pt idx="4">
                  <c:v>3.2258064516129031E-2</c:v>
                </c:pt>
                <c:pt idx="5">
                  <c:v>3.2258064516129031E-2</c:v>
                </c:pt>
                <c:pt idx="6">
                  <c:v>3.2258064516129031E-2</c:v>
                </c:pt>
                <c:pt idx="7">
                  <c:v>0</c:v>
                </c:pt>
              </c:numCache>
            </c:numRef>
          </c:val>
          <c:extLst>
            <c:ext xmlns:c16="http://schemas.microsoft.com/office/drawing/2014/chart" uri="{C3380CC4-5D6E-409C-BE32-E72D297353CC}">
              <c16:uniqueId val="{00000000-7AF7-40DC-9546-5DAD275EC996}"/>
            </c:ext>
          </c:extLst>
        </c:ser>
        <c:ser>
          <c:idx val="1"/>
          <c:order val="1"/>
          <c:tx>
            <c:strRef>
              <c:f>'P17'!$E$2</c:f>
              <c:strCache>
                <c:ptCount val="1"/>
                <c:pt idx="0">
                  <c:v>Mujer</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'P17'!$B$3:$B$10</c:f>
              <c:strCache>
                <c:ptCount val="8"/>
                <c:pt idx="0">
                  <c:v>Por celos o desconfianza</c:v>
                </c:pt>
                <c:pt idx="1">
                  <c:v>Por infidelidad</c:v>
                </c:pt>
                <c:pt idx="2">
                  <c:v>Por desacuerdo en los puntos de vista</c:v>
                </c:pt>
                <c:pt idx="3">
                  <c:v>Por indiferencia o descuido de la relación</c:v>
                </c:pt>
                <c:pt idx="4">
                  <c:v>Por temas de dinero</c:v>
                </c:pt>
                <c:pt idx="5">
                  <c:v>Por irrespeto o burla</c:v>
                </c:pt>
                <c:pt idx="6">
                  <c:v>Por la distribución de las labores domésticas</c:v>
                </c:pt>
                <c:pt idx="7">
                  <c:v>Consumo de alcohol</c:v>
                </c:pt>
              </c:strCache>
            </c:strRef>
          </c:cat>
          <c:val>
            <c:numRef>
              <c:f>'P17'!$E$3:$E$10</c:f>
              <c:numCache>
                <c:formatCode>0%</c:formatCode>
                <c:ptCount val="8"/>
                <c:pt idx="0">
                  <c:v>0.33333333333333326</c:v>
                </c:pt>
                <c:pt idx="1">
                  <c:v>0.25</c:v>
                </c:pt>
                <c:pt idx="2">
                  <c:v>0.15</c:v>
                </c:pt>
                <c:pt idx="3">
                  <c:v>3.3333333333333333E-2</c:v>
                </c:pt>
                <c:pt idx="4">
                  <c:v>6.6666666666666666E-2</c:v>
                </c:pt>
                <c:pt idx="5">
                  <c:v>6.6666666666666666E-2</c:v>
                </c:pt>
                <c:pt idx="6">
                  <c:v>1.6666666666666666E-2</c:v>
                </c:pt>
                <c:pt idx="7">
                  <c:v>3.3333333333333333E-2</c:v>
                </c:pt>
              </c:numCache>
            </c:numRef>
          </c:val>
          <c:extLst>
            <c:ext xmlns:c16="http://schemas.microsoft.com/office/drawing/2014/chart" uri="{C3380CC4-5D6E-409C-BE32-E72D297353CC}">
              <c16:uniqueId val="{00000001-7AF7-40DC-9546-5DAD275EC996}"/>
            </c:ext>
          </c:extLst>
        </c:ser>
        <c:dLbls>
          <c:dLblPos val="outEnd"/>
          <c:showLegendKey val="0"/>
          <c:showVal val="1"/>
          <c:showCatName val="0"/>
          <c:showSerName val="0"/>
          <c:showPercent val="0"/>
          <c:showBubbleSize val="0"/>
        </c:dLbls>
        <c:gapWidth val="219"/>
        <c:axId val="266571336"/>
        <c:axId val="266596920"/>
      </c:barChart>
      <c:catAx>
        <c:axId val="2665713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crossAx val="266596920"/>
        <c:crosses val="autoZero"/>
        <c:auto val="1"/>
        <c:lblAlgn val="ctr"/>
        <c:lblOffset val="100"/>
        <c:noMultiLvlLbl val="0"/>
      </c:catAx>
      <c:valAx>
        <c:axId val="266596920"/>
        <c:scaling>
          <c:orientation val="minMax"/>
        </c:scaling>
        <c:delete val="1"/>
        <c:axPos val="t"/>
        <c:numFmt formatCode="0%" sourceLinked="1"/>
        <c:majorTickMark val="none"/>
        <c:minorTickMark val="none"/>
        <c:tickLblPos val="nextTo"/>
        <c:crossAx val="2665713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sz="1600"/>
      </a:pPr>
      <a:endParaRPr lang="es-CO"/>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pieChart>
        <c:varyColors val="1"/>
        <c:ser>
          <c:idx val="0"/>
          <c:order val="0"/>
          <c:tx>
            <c:strRef>
              <c:f>Hoja1!$B$1</c:f>
              <c:strCache>
                <c:ptCount val="1"/>
                <c:pt idx="0">
                  <c:v>Ventas</c:v>
                </c:pt>
              </c:strCache>
            </c:strRef>
          </c:tx>
          <c:dPt>
            <c:idx val="0"/>
            <c:bubble3D val="0"/>
            <c:spPr>
              <a:solidFill>
                <a:srgbClr val="F5B02B"/>
              </a:solidFill>
            </c:spPr>
            <c:extLst>
              <c:ext xmlns:c16="http://schemas.microsoft.com/office/drawing/2014/chart" uri="{C3380CC4-5D6E-409C-BE32-E72D297353CC}">
                <c16:uniqueId val="{00000001-501F-4C86-969A-2EF4177C5C30}"/>
              </c:ext>
            </c:extLst>
          </c:dPt>
          <c:dPt>
            <c:idx val="1"/>
            <c:bubble3D val="0"/>
            <c:spPr>
              <a:solidFill>
                <a:schemeClr val="bg1">
                  <a:lumMod val="85000"/>
                </a:schemeClr>
              </a:solidFill>
            </c:spPr>
            <c:extLst>
              <c:ext xmlns:c16="http://schemas.microsoft.com/office/drawing/2014/chart" uri="{C3380CC4-5D6E-409C-BE32-E72D297353CC}">
                <c16:uniqueId val="{00000003-501F-4C86-969A-2EF4177C5C30}"/>
              </c:ext>
            </c:extLst>
          </c:dPt>
          <c:dPt>
            <c:idx val="2"/>
            <c:bubble3D val="0"/>
            <c:spPr>
              <a:solidFill>
                <a:srgbClr val="DA0F2B"/>
              </a:solidFill>
            </c:spPr>
            <c:extLst>
              <c:ext xmlns:c16="http://schemas.microsoft.com/office/drawing/2014/chart" uri="{C3380CC4-5D6E-409C-BE32-E72D297353CC}">
                <c16:uniqueId val="{00000005-501F-4C86-969A-2EF4177C5C30}"/>
              </c:ext>
            </c:extLst>
          </c:dPt>
          <c:dPt>
            <c:idx val="3"/>
            <c:bubble3D val="0"/>
            <c:spPr>
              <a:solidFill>
                <a:schemeClr val="tx1">
                  <a:lumMod val="65000"/>
                  <a:lumOff val="35000"/>
                </a:schemeClr>
              </a:solidFill>
            </c:spPr>
            <c:extLst>
              <c:ext xmlns:c16="http://schemas.microsoft.com/office/drawing/2014/chart" uri="{C3380CC4-5D6E-409C-BE32-E72D297353CC}">
                <c16:uniqueId val="{00000007-501F-4C86-969A-2EF4177C5C30}"/>
              </c:ext>
            </c:extLst>
          </c:dPt>
          <c:cat>
            <c:strRef>
              <c:f>Hoja1!$A$2:$A$5</c:f>
              <c:strCache>
                <c:ptCount val="4"/>
                <c:pt idx="0">
                  <c:v>1er trim.</c:v>
                </c:pt>
                <c:pt idx="1">
                  <c:v>2º trim.</c:v>
                </c:pt>
                <c:pt idx="2">
                  <c:v>3er trim.</c:v>
                </c:pt>
                <c:pt idx="3">
                  <c:v>4º trim.</c:v>
                </c:pt>
              </c:strCache>
            </c:strRef>
          </c:cat>
          <c:val>
            <c:numRef>
              <c:f>Hoja1!$B$2:$B$5</c:f>
              <c:numCache>
                <c:formatCode>General</c:formatCode>
                <c:ptCount val="4"/>
                <c:pt idx="0">
                  <c:v>14</c:v>
                </c:pt>
                <c:pt idx="1">
                  <c:v>86</c:v>
                </c:pt>
              </c:numCache>
            </c:numRef>
          </c:val>
          <c:extLst>
            <c:ext xmlns:c16="http://schemas.microsoft.com/office/drawing/2014/chart" uri="{C3380CC4-5D6E-409C-BE32-E72D297353CC}">
              <c16:uniqueId val="{00000008-501F-4C86-969A-2EF4177C5C30}"/>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s-CO"/>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880246610548812"/>
          <c:y val="3.4883715123151748E-2"/>
          <c:w val="0.83105821437741245"/>
          <c:h val="0.9302325697536965"/>
        </c:manualLayout>
      </c:layout>
      <c:barChart>
        <c:barDir val="bar"/>
        <c:grouping val="stack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Lbls>
            <c:dLbl>
              <c:idx val="0"/>
              <c:layout>
                <c:manualLayout>
                  <c:x val="-0.42167773518054785"/>
                  <c:y val="1.1333594610467753E-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C36-4B6A-9AEA-E8FE590EBB1D}"/>
                </c:ext>
              </c:extLst>
            </c:dLbl>
            <c:dLbl>
              <c:idx val="1"/>
              <c:layout>
                <c:manualLayout>
                  <c:x val="-0.34648675387973438"/>
                  <c:y val="1.3600313532693245E-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C36-4B6A-9AEA-E8FE590EBB1D}"/>
                </c:ext>
              </c:extLst>
            </c:dLbl>
            <c:dLbl>
              <c:idx val="2"/>
              <c:layout>
                <c:manualLayout>
                  <c:x val="-0.28348599491386145"/>
                  <c:y val="2.0400470299105835E-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6F7-45DA-84D8-B7F7DA16FB5F}"/>
                </c:ext>
              </c:extLst>
            </c:dLbl>
            <c:dLbl>
              <c:idx val="3"/>
              <c:layout>
                <c:manualLayout>
                  <c:x val="-0.22776415182581827"/>
                  <c:y val="9.9881789901651386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C36-4B6A-9AEA-E8FE590EBB1D}"/>
                </c:ext>
              </c:extLst>
            </c:dLbl>
            <c:dLbl>
              <c:idx val="4"/>
              <c:layout>
                <c:manualLayout>
                  <c:x val="-0.22776415182581827"/>
                  <c:y val="9.9881789907465271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C36-4B6A-9AEA-E8FE590EBB1D}"/>
                </c:ext>
              </c:extLst>
            </c:dLbl>
            <c:dLbl>
              <c:idx val="5"/>
              <c:layout>
                <c:manualLayout>
                  <c:x val="-0.21193447155196279"/>
                  <c:y val="9.9881789907465271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6F7-45DA-84D8-B7F7DA16FB5F}"/>
                </c:ext>
              </c:extLst>
            </c:dLbl>
            <c:dLbl>
              <c:idx val="6"/>
              <c:layout>
                <c:manualLayout>
                  <c:x val="-9.7351968697209024E-2"/>
                  <c:y val="1.1333594610467753E-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6F7-45DA-84D8-B7F7DA16FB5F}"/>
                </c:ext>
              </c:extLst>
            </c:dLbl>
            <c:dLbl>
              <c:idx val="7"/>
              <c:layout>
                <c:manualLayout>
                  <c:x val="-9.7351968697209024E-2"/>
                  <c:y val="4.5334378441871011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6F7-45DA-84D8-B7F7DA16FB5F}"/>
                </c:ext>
              </c:extLst>
            </c:dLbl>
            <c:dLbl>
              <c:idx val="8"/>
              <c:layout>
                <c:manualLayout>
                  <c:x val="-7.7564868354889682E-2"/>
                  <c:y val="4.5334378452426244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6F7-45DA-84D8-B7F7DA16FB5F}"/>
                </c:ext>
              </c:extLst>
            </c:dLbl>
            <c:dLbl>
              <c:idx val="9"/>
              <c:layout>
                <c:manualLayout>
                  <c:x val="-6.631315220687063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6F7-45DA-84D8-B7F7DA16FB5F}"/>
                </c:ext>
              </c:extLst>
            </c:dLbl>
            <c:dLbl>
              <c:idx val="10"/>
              <c:layout>
                <c:manualLayout>
                  <c:x val="-6.631315220687063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6F7-45DA-84D8-B7F7DA16FB5F}"/>
                </c:ext>
              </c:extLst>
            </c:dLbl>
            <c:dLbl>
              <c:idx val="11"/>
              <c:layout>
                <c:manualLayout>
                  <c:x val="-4.242424622886872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6F7-45DA-84D8-B7F7DA16FB5F}"/>
                </c:ext>
              </c:extLst>
            </c:dLbl>
            <c:numFmt formatCode="General\%" sourceLinked="0"/>
            <c:spPr>
              <a:noFill/>
              <a:ln>
                <a:noFill/>
              </a:ln>
              <a:effectLst/>
            </c:spPr>
            <c:txPr>
              <a:bodyPr/>
              <a:lstStyle/>
              <a:p>
                <a:pPr>
                  <a:defRPr sz="2000" b="1">
                    <a:solidFill>
                      <a:srgbClr val="9A0000"/>
                    </a:solidFill>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Hoja1!$A$2:$A$13</c:f>
              <c:numCache>
                <c:formatCode>General</c:formatCode>
                <c:ptCount val="12"/>
              </c:numCache>
            </c:numRef>
          </c:cat>
          <c:val>
            <c:numRef>
              <c:f>Hoja1!$B$2:$B$13</c:f>
              <c:numCache>
                <c:formatCode>General</c:formatCode>
                <c:ptCount val="12"/>
                <c:pt idx="0">
                  <c:v>87</c:v>
                </c:pt>
                <c:pt idx="1">
                  <c:v>68</c:v>
                </c:pt>
                <c:pt idx="2">
                  <c:v>53</c:v>
                </c:pt>
                <c:pt idx="3">
                  <c:v>36</c:v>
                </c:pt>
                <c:pt idx="4">
                  <c:v>32</c:v>
                </c:pt>
                <c:pt idx="5">
                  <c:v>10</c:v>
                </c:pt>
                <c:pt idx="6">
                  <c:v>8</c:v>
                </c:pt>
                <c:pt idx="7">
                  <c:v>8</c:v>
                </c:pt>
                <c:pt idx="8">
                  <c:v>3</c:v>
                </c:pt>
                <c:pt idx="9">
                  <c:v>2</c:v>
                </c:pt>
                <c:pt idx="10">
                  <c:v>1</c:v>
                </c:pt>
                <c:pt idx="11">
                  <c:v>0</c:v>
                </c:pt>
              </c:numCache>
            </c:numRef>
          </c:val>
          <c:extLst>
            <c:ext xmlns:c16="http://schemas.microsoft.com/office/drawing/2014/chart" uri="{C3380CC4-5D6E-409C-BE32-E72D297353CC}">
              <c16:uniqueId val="{00000006-BC36-4B6A-9AEA-E8FE590EBB1D}"/>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400" b="1">
                    <a:solidFill>
                      <a:schemeClr val="tx1">
                        <a:lumMod val="85000"/>
                        <a:lumOff val="15000"/>
                      </a:schemeClr>
                    </a:solidFill>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Hoja1!$A$2:$A$13</c:f>
              <c:numCache>
                <c:formatCode>General</c:formatCode>
                <c:ptCount val="12"/>
              </c:numCache>
            </c:numRef>
          </c:cat>
          <c:val>
            <c:numRef>
              <c:f>Hoja1!$C$2:$C$13</c:f>
              <c:numCache>
                <c:formatCode>General</c:formatCode>
                <c:ptCount val="12"/>
                <c:pt idx="0">
                  <c:v>13</c:v>
                </c:pt>
                <c:pt idx="1">
                  <c:v>32</c:v>
                </c:pt>
                <c:pt idx="2">
                  <c:v>47</c:v>
                </c:pt>
                <c:pt idx="3">
                  <c:v>63</c:v>
                </c:pt>
                <c:pt idx="4">
                  <c:v>68</c:v>
                </c:pt>
                <c:pt idx="5">
                  <c:v>90</c:v>
                </c:pt>
                <c:pt idx="6">
                  <c:v>92</c:v>
                </c:pt>
                <c:pt idx="7">
                  <c:v>92</c:v>
                </c:pt>
                <c:pt idx="8">
                  <c:v>97</c:v>
                </c:pt>
                <c:pt idx="9">
                  <c:v>98</c:v>
                </c:pt>
                <c:pt idx="10">
                  <c:v>99</c:v>
                </c:pt>
                <c:pt idx="11">
                  <c:v>100</c:v>
                </c:pt>
              </c:numCache>
            </c:numRef>
          </c:val>
          <c:extLst>
            <c:ext xmlns:c16="http://schemas.microsoft.com/office/drawing/2014/chart" uri="{C3380CC4-5D6E-409C-BE32-E72D297353CC}">
              <c16:uniqueId val="{00000007-BC36-4B6A-9AEA-E8FE590EBB1D}"/>
            </c:ext>
          </c:extLst>
        </c:ser>
        <c:ser>
          <c:idx val="2"/>
          <c:order val="2"/>
          <c:tx>
            <c:strRef>
              <c:f>Hoja1!$D$1</c:f>
              <c:strCache>
                <c:ptCount val="1"/>
                <c:pt idx="0">
                  <c:v>Serie 3</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invertIfNegative val="0"/>
          <c:cat>
            <c:numRef>
              <c:f>Hoja1!$A$2:$A$13</c:f>
              <c:numCache>
                <c:formatCode>General</c:formatCode>
                <c:ptCount val="12"/>
              </c:numCache>
            </c:numRef>
          </c:cat>
          <c:val>
            <c:numRef>
              <c:f>Hoja1!$D$2:$D$13</c:f>
              <c:numCache>
                <c:formatCode>General</c:formatCode>
                <c:ptCount val="12"/>
                <c:pt idx="0">
                  <c:v>0</c:v>
                </c:pt>
                <c:pt idx="1">
                  <c:v>0</c:v>
                </c:pt>
                <c:pt idx="2">
                  <c:v>0</c:v>
                </c:pt>
                <c:pt idx="3">
                  <c:v>1</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8-BC36-4B6A-9AEA-E8FE590EBB1D}"/>
            </c:ext>
          </c:extLst>
        </c:ser>
        <c:ser>
          <c:idx val="3"/>
          <c:order val="3"/>
          <c:tx>
            <c:strRef>
              <c:f>Hoja1!$E$1</c:f>
              <c:strCache>
                <c:ptCount val="1"/>
                <c:pt idx="0">
                  <c:v>Serie 4</c:v>
                </c:pt>
              </c:strCache>
            </c:strRef>
          </c:tx>
          <c:spPr>
            <a:solidFill>
              <a:schemeClr val="tx1">
                <a:lumMod val="85000"/>
                <a:lumOff val="15000"/>
              </a:schemeClr>
            </a:solidFill>
          </c:spPr>
          <c:invertIfNegative val="0"/>
          <c:cat>
            <c:numRef>
              <c:f>Hoja1!$A$2:$A$13</c:f>
              <c:numCache>
                <c:formatCode>General</c:formatCode>
                <c:ptCount val="12"/>
              </c:numCache>
            </c:numRef>
          </c:cat>
          <c:val>
            <c:numRef>
              <c:f>Hoja1!$E$2:$E$13</c:f>
              <c:numCache>
                <c:formatCode>General</c:formatCode>
                <c:ptCount val="12"/>
              </c:numCache>
            </c:numRef>
          </c:val>
          <c:extLst>
            <c:ext xmlns:c16="http://schemas.microsoft.com/office/drawing/2014/chart" uri="{C3380CC4-5D6E-409C-BE32-E72D297353CC}">
              <c16:uniqueId val="{00000009-BC36-4B6A-9AEA-E8FE590EBB1D}"/>
            </c:ext>
          </c:extLst>
        </c:ser>
        <c:dLbls>
          <c:showLegendKey val="0"/>
          <c:showVal val="0"/>
          <c:showCatName val="0"/>
          <c:showSerName val="0"/>
          <c:showPercent val="0"/>
          <c:showBubbleSize val="0"/>
        </c:dLbls>
        <c:gapWidth val="75"/>
        <c:overlap val="100"/>
        <c:axId val="836738048"/>
        <c:axId val="758448128"/>
      </c:barChart>
      <c:catAx>
        <c:axId val="836738048"/>
        <c:scaling>
          <c:orientation val="maxMin"/>
        </c:scaling>
        <c:delete val="1"/>
        <c:axPos val="l"/>
        <c:numFmt formatCode="General" sourceLinked="1"/>
        <c:majorTickMark val="out"/>
        <c:minorTickMark val="none"/>
        <c:tickLblPos val="nextTo"/>
        <c:crossAx val="758448128"/>
        <c:crosses val="autoZero"/>
        <c:auto val="1"/>
        <c:lblAlgn val="ctr"/>
        <c:lblOffset val="100"/>
        <c:noMultiLvlLbl val="0"/>
      </c:catAx>
      <c:valAx>
        <c:axId val="758448128"/>
        <c:scaling>
          <c:orientation val="minMax"/>
          <c:max val="105"/>
          <c:min val="0"/>
        </c:scaling>
        <c:delete val="1"/>
        <c:axPos val="t"/>
        <c:numFmt formatCode="General" sourceLinked="1"/>
        <c:majorTickMark val="out"/>
        <c:minorTickMark val="none"/>
        <c:tickLblPos val="nextTo"/>
        <c:crossAx val="836738048"/>
        <c:crosses val="autoZero"/>
        <c:crossBetween val="between"/>
      </c:valAx>
    </c:plotArea>
    <c:plotVisOnly val="1"/>
    <c:dispBlanksAs val="gap"/>
    <c:showDLblsOverMax val="0"/>
  </c:chart>
  <c:txPr>
    <a:bodyPr/>
    <a:lstStyle/>
    <a:p>
      <a:pPr>
        <a:defRPr sz="1800"/>
      </a:pPr>
      <a:endParaRPr lang="es-CO"/>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s-ES"/>
              <a:t>Sexo</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clustered"/>
        <c:varyColors val="0"/>
        <c:ser>
          <c:idx val="0"/>
          <c:order val="0"/>
          <c:tx>
            <c:strRef>
              <c:f>'P19'!$D$2</c:f>
              <c:strCache>
                <c:ptCount val="1"/>
                <c:pt idx="0">
                  <c:v>Hombre</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'P19'!$A$3:$A$14</c:f>
              <c:strCache>
                <c:ptCount val="12"/>
                <c:pt idx="0">
                  <c:v> e) Le gritó</c:v>
                </c:pt>
                <c:pt idx="1">
                  <c:v> b) Le ofendió o insultó</c:v>
                </c:pt>
                <c:pt idx="2">
                  <c:v>a) No respetó su opinión</c:v>
                </c:pt>
                <c:pt idx="3">
                  <c:v> f) Le empujó o golpeó</c:v>
                </c:pt>
                <c:pt idx="4">
                  <c:v> j) Le revisó el celular</c:v>
                </c:pt>
                <c:pt idx="5">
                  <c:v>c) Le amenazó</c:v>
                </c:pt>
                <c:pt idx="6">
                  <c:v> k) Le escondió cosas personales o laborales</c:v>
                </c:pt>
                <c:pt idx="7">
                  <c:v> d) Le prohibió salir o hablar con alguien</c:v>
                </c:pt>
                <c:pt idx="8">
                  <c:v> h) Atentó contra su vida</c:v>
                </c:pt>
                <c:pt idx="9">
                  <c:v> g) Le hirió con un objeto</c:v>
                </c:pt>
                <c:pt idx="10">
                  <c:v> l) Le quitó dinero</c:v>
                </c:pt>
                <c:pt idx="11">
                  <c:v> i) Le obligó a tener relaciones sexuales</c:v>
                </c:pt>
              </c:strCache>
            </c:strRef>
          </c:cat>
          <c:val>
            <c:numRef>
              <c:f>'P19'!$D$3:$D$14</c:f>
              <c:numCache>
                <c:formatCode>0%</c:formatCode>
                <c:ptCount val="12"/>
                <c:pt idx="0">
                  <c:v>0.81818181818181823</c:v>
                </c:pt>
                <c:pt idx="1">
                  <c:v>0.69696969696969702</c:v>
                </c:pt>
                <c:pt idx="2">
                  <c:v>0.60606060606060608</c:v>
                </c:pt>
                <c:pt idx="3">
                  <c:v>0.27272727272727271</c:v>
                </c:pt>
                <c:pt idx="4">
                  <c:v>0.30303030303030304</c:v>
                </c:pt>
                <c:pt idx="5">
                  <c:v>9.0909090909090912E-2</c:v>
                </c:pt>
                <c:pt idx="6">
                  <c:v>3.0303030303030304E-2</c:v>
                </c:pt>
                <c:pt idx="7">
                  <c:v>6.0606060606060608E-2</c:v>
                </c:pt>
                <c:pt idx="8">
                  <c:v>0</c:v>
                </c:pt>
                <c:pt idx="9">
                  <c:v>0</c:v>
                </c:pt>
                <c:pt idx="10">
                  <c:v>3.0303030303030304E-2</c:v>
                </c:pt>
                <c:pt idx="11">
                  <c:v>0</c:v>
                </c:pt>
              </c:numCache>
            </c:numRef>
          </c:val>
          <c:extLst>
            <c:ext xmlns:c16="http://schemas.microsoft.com/office/drawing/2014/chart" uri="{C3380CC4-5D6E-409C-BE32-E72D297353CC}">
              <c16:uniqueId val="{00000000-26DE-4D40-A60D-6FA2F2A6CA36}"/>
            </c:ext>
          </c:extLst>
        </c:ser>
        <c:ser>
          <c:idx val="1"/>
          <c:order val="1"/>
          <c:tx>
            <c:strRef>
              <c:f>'P19'!$E$2</c:f>
              <c:strCache>
                <c:ptCount val="1"/>
                <c:pt idx="0">
                  <c:v>Mujer</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'P19'!$A$3:$A$14</c:f>
              <c:strCache>
                <c:ptCount val="12"/>
                <c:pt idx="0">
                  <c:v> e) Le gritó</c:v>
                </c:pt>
                <c:pt idx="1">
                  <c:v> b) Le ofendió o insultó</c:v>
                </c:pt>
                <c:pt idx="2">
                  <c:v>a) No respetó su opinión</c:v>
                </c:pt>
                <c:pt idx="3">
                  <c:v> f) Le empujó o golpeó</c:v>
                </c:pt>
                <c:pt idx="4">
                  <c:v> j) Le revisó el celular</c:v>
                </c:pt>
                <c:pt idx="5">
                  <c:v>c) Le amenazó</c:v>
                </c:pt>
                <c:pt idx="6">
                  <c:v> k) Le escondió cosas personales o laborales</c:v>
                </c:pt>
                <c:pt idx="7">
                  <c:v> d) Le prohibió salir o hablar con alguien</c:v>
                </c:pt>
                <c:pt idx="8">
                  <c:v> h) Atentó contra su vida</c:v>
                </c:pt>
                <c:pt idx="9">
                  <c:v> g) Le hirió con un objeto</c:v>
                </c:pt>
                <c:pt idx="10">
                  <c:v> l) Le quitó dinero</c:v>
                </c:pt>
                <c:pt idx="11">
                  <c:v> i) Le obligó a tener relaciones sexuales</c:v>
                </c:pt>
              </c:strCache>
            </c:strRef>
          </c:cat>
          <c:val>
            <c:numRef>
              <c:f>'P19'!$E$3:$E$14</c:f>
              <c:numCache>
                <c:formatCode>0%</c:formatCode>
                <c:ptCount val="12"/>
                <c:pt idx="0">
                  <c:v>0.87179487179487181</c:v>
                </c:pt>
                <c:pt idx="1">
                  <c:v>0.66666666666666652</c:v>
                </c:pt>
                <c:pt idx="2">
                  <c:v>0.4358974358974359</c:v>
                </c:pt>
                <c:pt idx="3">
                  <c:v>0.35897435897435898</c:v>
                </c:pt>
                <c:pt idx="4">
                  <c:v>0.30769230769230771</c:v>
                </c:pt>
                <c:pt idx="5">
                  <c:v>7.6923076923076927E-2</c:v>
                </c:pt>
                <c:pt idx="6">
                  <c:v>0.12820512820512819</c:v>
                </c:pt>
                <c:pt idx="7">
                  <c:v>7.6923076923076927E-2</c:v>
                </c:pt>
                <c:pt idx="8">
                  <c:v>5.128205128205128E-2</c:v>
                </c:pt>
                <c:pt idx="9">
                  <c:v>2.564102564102564E-2</c:v>
                </c:pt>
                <c:pt idx="10">
                  <c:v>0</c:v>
                </c:pt>
                <c:pt idx="11">
                  <c:v>0</c:v>
                </c:pt>
              </c:numCache>
            </c:numRef>
          </c:val>
          <c:extLst>
            <c:ext xmlns:c16="http://schemas.microsoft.com/office/drawing/2014/chart" uri="{C3380CC4-5D6E-409C-BE32-E72D297353CC}">
              <c16:uniqueId val="{00000001-26DE-4D40-A60D-6FA2F2A6CA36}"/>
            </c:ext>
          </c:extLst>
        </c:ser>
        <c:dLbls>
          <c:dLblPos val="outEnd"/>
          <c:showLegendKey val="0"/>
          <c:showVal val="1"/>
          <c:showCatName val="0"/>
          <c:showSerName val="0"/>
          <c:showPercent val="0"/>
          <c:showBubbleSize val="0"/>
        </c:dLbls>
        <c:gapWidth val="90"/>
        <c:axId val="467249096"/>
        <c:axId val="467252704"/>
      </c:barChart>
      <c:catAx>
        <c:axId val="467249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467252704"/>
        <c:crosses val="autoZero"/>
        <c:auto val="1"/>
        <c:lblAlgn val="ctr"/>
        <c:lblOffset val="100"/>
        <c:noMultiLvlLbl val="0"/>
      </c:catAx>
      <c:valAx>
        <c:axId val="467252704"/>
        <c:scaling>
          <c:orientation val="minMax"/>
        </c:scaling>
        <c:delete val="1"/>
        <c:axPos val="t"/>
        <c:numFmt formatCode="0%" sourceLinked="1"/>
        <c:majorTickMark val="none"/>
        <c:minorTickMark val="none"/>
        <c:tickLblPos val="nextTo"/>
        <c:crossAx val="4672490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sz="1400"/>
      </a:pPr>
      <a:endParaRPr lang="es-CO"/>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279427123975042E-3"/>
          <c:y val="5.007149008513672E-2"/>
          <c:w val="0.73012201295429102"/>
          <c:h val="0.91813874340334223"/>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cat>
            <c:strRef>
              <c:f>Hoja1!$A$2:$A$15</c:f>
              <c:strCache>
                <c:ptCount val="4"/>
                <c:pt idx="0">
                  <c:v>Categoría 1</c:v>
                </c:pt>
                <c:pt idx="1">
                  <c:v>Categoría 2</c:v>
                </c:pt>
                <c:pt idx="2">
                  <c:v>Categoría 3</c:v>
                </c:pt>
                <c:pt idx="3">
                  <c:v>Categoría 4</c:v>
                </c:pt>
              </c:strCache>
            </c:strRef>
          </c:cat>
          <c:val>
            <c:numRef>
              <c:f>Hoja1!$B$2:$B$15</c:f>
              <c:numCache>
                <c:formatCode>General</c:formatCode>
                <c:ptCount val="14"/>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numCache>
            </c:numRef>
          </c:val>
          <c:extLst>
            <c:ext xmlns:c16="http://schemas.microsoft.com/office/drawing/2014/chart" uri="{C3380CC4-5D6E-409C-BE32-E72D297353CC}">
              <c16:uniqueId val="{00000000-D219-4E46-B202-6D327AD9B068}"/>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Pt>
            <c:idx val="0"/>
            <c:invertIfNegative val="0"/>
            <c:bubble3D val="0"/>
            <c:extLst>
              <c:ext xmlns:c16="http://schemas.microsoft.com/office/drawing/2014/chart" uri="{C3380CC4-5D6E-409C-BE32-E72D297353CC}">
                <c16:uniqueId val="{00000001-D219-4E46-B202-6D327AD9B068}"/>
              </c:ext>
            </c:extLst>
          </c:dPt>
          <c:dPt>
            <c:idx val="1"/>
            <c:invertIfNegative val="0"/>
            <c:bubble3D val="0"/>
            <c:extLst>
              <c:ext xmlns:c16="http://schemas.microsoft.com/office/drawing/2014/chart" uri="{C3380CC4-5D6E-409C-BE32-E72D297353CC}">
                <c16:uniqueId val="{00000002-D219-4E46-B202-6D327AD9B068}"/>
              </c:ext>
            </c:extLst>
          </c:dPt>
          <c:dPt>
            <c:idx val="2"/>
            <c:invertIfNegative val="0"/>
            <c:bubble3D val="0"/>
            <c:extLst>
              <c:ext xmlns:c16="http://schemas.microsoft.com/office/drawing/2014/chart" uri="{C3380CC4-5D6E-409C-BE32-E72D297353CC}">
                <c16:uniqueId val="{00000003-D219-4E46-B202-6D327AD9B068}"/>
              </c:ext>
            </c:extLst>
          </c:dPt>
          <c:dPt>
            <c:idx val="3"/>
            <c:invertIfNegative val="0"/>
            <c:bubble3D val="0"/>
            <c:extLst>
              <c:ext xmlns:c16="http://schemas.microsoft.com/office/drawing/2014/chart" uri="{C3380CC4-5D6E-409C-BE32-E72D297353CC}">
                <c16:uniqueId val="{00000004-D219-4E46-B202-6D327AD9B068}"/>
              </c:ext>
            </c:extLst>
          </c:dPt>
          <c:dPt>
            <c:idx val="4"/>
            <c:invertIfNegative val="0"/>
            <c:bubble3D val="0"/>
            <c:extLst>
              <c:ext xmlns:c16="http://schemas.microsoft.com/office/drawing/2014/chart" uri="{C3380CC4-5D6E-409C-BE32-E72D297353CC}">
                <c16:uniqueId val="{00000005-D219-4E46-B202-6D327AD9B068}"/>
              </c:ext>
            </c:extLst>
          </c:dPt>
          <c:dPt>
            <c:idx val="5"/>
            <c:invertIfNegative val="0"/>
            <c:bubble3D val="0"/>
            <c:extLst>
              <c:ext xmlns:c16="http://schemas.microsoft.com/office/drawing/2014/chart" uri="{C3380CC4-5D6E-409C-BE32-E72D297353CC}">
                <c16:uniqueId val="{00000007-D219-4E46-B202-6D327AD9B068}"/>
              </c:ext>
            </c:extLst>
          </c:dPt>
          <c:dPt>
            <c:idx val="6"/>
            <c:invertIfNegative val="0"/>
            <c:bubble3D val="0"/>
            <c:extLst>
              <c:ext xmlns:c16="http://schemas.microsoft.com/office/drawing/2014/chart" uri="{C3380CC4-5D6E-409C-BE32-E72D297353CC}">
                <c16:uniqueId val="{00000008-D219-4E46-B202-6D327AD9B068}"/>
              </c:ext>
            </c:extLst>
          </c:dPt>
          <c:dPt>
            <c:idx val="7"/>
            <c:invertIfNegative val="0"/>
            <c:bubble3D val="0"/>
            <c:extLst>
              <c:ext xmlns:c16="http://schemas.microsoft.com/office/drawing/2014/chart" uri="{C3380CC4-5D6E-409C-BE32-E72D297353CC}">
                <c16:uniqueId val="{00000009-D219-4E46-B202-6D327AD9B068}"/>
              </c:ext>
            </c:extLst>
          </c:dPt>
          <c:dPt>
            <c:idx val="8"/>
            <c:invertIfNegative val="0"/>
            <c:bubble3D val="0"/>
            <c:extLst>
              <c:ext xmlns:c16="http://schemas.microsoft.com/office/drawing/2014/chart" uri="{C3380CC4-5D6E-409C-BE32-E72D297353CC}">
                <c16:uniqueId val="{0000000A-D219-4E46-B202-6D327AD9B068}"/>
              </c:ext>
            </c:extLst>
          </c:dPt>
          <c:dPt>
            <c:idx val="9"/>
            <c:invertIfNegative val="0"/>
            <c:bubble3D val="0"/>
            <c:extLst>
              <c:ext xmlns:c16="http://schemas.microsoft.com/office/drawing/2014/chart" uri="{C3380CC4-5D6E-409C-BE32-E72D297353CC}">
                <c16:uniqueId val="{0000000B-D219-4E46-B202-6D327AD9B068}"/>
              </c:ext>
            </c:extLst>
          </c:dPt>
          <c:dPt>
            <c:idx val="10"/>
            <c:invertIfNegative val="0"/>
            <c:bubble3D val="0"/>
            <c:extLst>
              <c:ext xmlns:c16="http://schemas.microsoft.com/office/drawing/2014/chart" uri="{C3380CC4-5D6E-409C-BE32-E72D297353CC}">
                <c16:uniqueId val="{0000000C-D219-4E46-B202-6D327AD9B068}"/>
              </c:ext>
            </c:extLst>
          </c:dPt>
          <c:dPt>
            <c:idx val="11"/>
            <c:invertIfNegative val="0"/>
            <c:bubble3D val="0"/>
            <c:extLst>
              <c:ext xmlns:c16="http://schemas.microsoft.com/office/drawing/2014/chart" uri="{C3380CC4-5D6E-409C-BE32-E72D297353CC}">
                <c16:uniqueId val="{0000000D-D219-4E46-B202-6D327AD9B068}"/>
              </c:ext>
            </c:extLst>
          </c:dPt>
          <c:dPt>
            <c:idx val="12"/>
            <c:invertIfNegative val="0"/>
            <c:bubble3D val="0"/>
            <c:extLst>
              <c:ext xmlns:c16="http://schemas.microsoft.com/office/drawing/2014/chart" uri="{C3380CC4-5D6E-409C-BE32-E72D297353CC}">
                <c16:uniqueId val="{0000000E-D219-4E46-B202-6D327AD9B068}"/>
              </c:ext>
            </c:extLst>
          </c:dPt>
          <c:dPt>
            <c:idx val="13"/>
            <c:invertIfNegative val="0"/>
            <c:bubble3D val="0"/>
            <c:extLst>
              <c:ext xmlns:c16="http://schemas.microsoft.com/office/drawing/2014/chart" uri="{C3380CC4-5D6E-409C-BE32-E72D297353CC}">
                <c16:uniqueId val="{0000000F-D219-4E46-B202-6D327AD9B068}"/>
              </c:ext>
            </c:extLst>
          </c:dPt>
          <c:dPt>
            <c:idx val="14"/>
            <c:invertIfNegative val="0"/>
            <c:bubble3D val="0"/>
            <c:extLst>
              <c:ext xmlns:c16="http://schemas.microsoft.com/office/drawing/2014/chart" uri="{C3380CC4-5D6E-409C-BE32-E72D297353CC}">
                <c16:uniqueId val="{00000010-D219-4E46-B202-6D327AD9B068}"/>
              </c:ext>
            </c:extLst>
          </c:dPt>
          <c:dLbls>
            <c:numFmt formatCode="General\%" sourceLinked="0"/>
            <c:spPr>
              <a:noFill/>
              <a:ln>
                <a:noFill/>
              </a:ln>
              <a:effectLst/>
            </c:spPr>
            <c:txPr>
              <a:bodyPr/>
              <a:lstStyle/>
              <a:p>
                <a:pPr>
                  <a:defRPr sz="2400" b="1"/>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Hoja1!$A$2:$A$15</c:f>
              <c:strCache>
                <c:ptCount val="4"/>
                <c:pt idx="0">
                  <c:v>Categoría 1</c:v>
                </c:pt>
                <c:pt idx="1">
                  <c:v>Categoría 2</c:v>
                </c:pt>
                <c:pt idx="2">
                  <c:v>Categoría 3</c:v>
                </c:pt>
                <c:pt idx="3">
                  <c:v>Categoría 4</c:v>
                </c:pt>
              </c:strCache>
            </c:strRef>
          </c:cat>
          <c:val>
            <c:numRef>
              <c:f>Hoja1!$C$2:$C$15</c:f>
              <c:numCache>
                <c:formatCode>General</c:formatCode>
                <c:ptCount val="14"/>
                <c:pt idx="0">
                  <c:v>29</c:v>
                </c:pt>
                <c:pt idx="1">
                  <c:v>17</c:v>
                </c:pt>
                <c:pt idx="2">
                  <c:v>16</c:v>
                </c:pt>
                <c:pt idx="3">
                  <c:v>7</c:v>
                </c:pt>
                <c:pt idx="4">
                  <c:v>7</c:v>
                </c:pt>
                <c:pt idx="5">
                  <c:v>6</c:v>
                </c:pt>
                <c:pt idx="6">
                  <c:v>4</c:v>
                </c:pt>
                <c:pt idx="7">
                  <c:v>3</c:v>
                </c:pt>
                <c:pt idx="8">
                  <c:v>3</c:v>
                </c:pt>
                <c:pt idx="9">
                  <c:v>3</c:v>
                </c:pt>
                <c:pt idx="10">
                  <c:v>2</c:v>
                </c:pt>
                <c:pt idx="11">
                  <c:v>1</c:v>
                </c:pt>
                <c:pt idx="12">
                  <c:v>1</c:v>
                </c:pt>
                <c:pt idx="13">
                  <c:v>1</c:v>
                </c:pt>
              </c:numCache>
            </c:numRef>
          </c:val>
          <c:extLst>
            <c:ext xmlns:c16="http://schemas.microsoft.com/office/drawing/2014/chart" uri="{C3380CC4-5D6E-409C-BE32-E72D297353CC}">
              <c16:uniqueId val="{00000011-D219-4E46-B202-6D327AD9B068}"/>
            </c:ext>
          </c:extLst>
        </c:ser>
        <c:dLbls>
          <c:showLegendKey val="0"/>
          <c:showVal val="0"/>
          <c:showCatName val="0"/>
          <c:showSerName val="0"/>
          <c:showPercent val="0"/>
          <c:showBubbleSize val="0"/>
        </c:dLbls>
        <c:gapWidth val="44"/>
        <c:overlap val="100"/>
        <c:axId val="837223936"/>
        <c:axId val="758453888"/>
      </c:barChart>
      <c:catAx>
        <c:axId val="837223936"/>
        <c:scaling>
          <c:orientation val="maxMin"/>
        </c:scaling>
        <c:delete val="1"/>
        <c:axPos val="l"/>
        <c:numFmt formatCode="General" sourceLinked="0"/>
        <c:majorTickMark val="out"/>
        <c:minorTickMark val="none"/>
        <c:tickLblPos val="nextTo"/>
        <c:crossAx val="758453888"/>
        <c:crosses val="autoZero"/>
        <c:auto val="1"/>
        <c:lblAlgn val="ctr"/>
        <c:lblOffset val="100"/>
        <c:noMultiLvlLbl val="0"/>
      </c:catAx>
      <c:valAx>
        <c:axId val="758453888"/>
        <c:scaling>
          <c:orientation val="minMax"/>
          <c:max val="100"/>
        </c:scaling>
        <c:delete val="1"/>
        <c:axPos val="t"/>
        <c:numFmt formatCode="General" sourceLinked="1"/>
        <c:majorTickMark val="out"/>
        <c:minorTickMark val="none"/>
        <c:tickLblPos val="nextTo"/>
        <c:crossAx val="837223936"/>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0.53709670946851573"/>
          <c:y val="0.10177294047115611"/>
          <c:w val="0.41080625556797085"/>
          <c:h val="0.86350475886115952"/>
        </c:manualLayout>
      </c:layout>
      <c:barChart>
        <c:barDir val="bar"/>
        <c:grouping val="clustered"/>
        <c:varyColors val="0"/>
        <c:ser>
          <c:idx val="0"/>
          <c:order val="0"/>
          <c:tx>
            <c:strRef>
              <c:f>'P20'!$D$2</c:f>
              <c:strCache>
                <c:ptCount val="1"/>
                <c:pt idx="0">
                  <c:v>Hombre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'P20'!$B$3:$B$11</c:f>
              <c:strCache>
                <c:ptCount val="9"/>
                <c:pt idx="0">
                  <c:v>Por celos o desconfianza</c:v>
                </c:pt>
                <c:pt idx="1">
                  <c:v>Por desacuerdo en los puntos de vista</c:v>
                </c:pt>
                <c:pt idx="2">
                  <c:v>Por temas de dinero</c:v>
                </c:pt>
                <c:pt idx="3">
                  <c:v>Por indiferencia o descuido de la relación</c:v>
                </c:pt>
                <c:pt idx="4">
                  <c:v>Por la distribución de las labores domésticas</c:v>
                </c:pt>
                <c:pt idx="5">
                  <c:v>Por desautorizar al otro</c:v>
                </c:pt>
                <c:pt idx="6">
                  <c:v>Por infidelidad</c:v>
                </c:pt>
                <c:pt idx="7">
                  <c:v>Po el cuidado de los hijos y de las hijas</c:v>
                </c:pt>
                <c:pt idx="8">
                  <c:v>Por irrespeto o burla</c:v>
                </c:pt>
              </c:strCache>
            </c:strRef>
          </c:cat>
          <c:val>
            <c:numRef>
              <c:f>'P20'!$D$3:$D$11</c:f>
              <c:numCache>
                <c:formatCode>0%</c:formatCode>
                <c:ptCount val="9"/>
                <c:pt idx="0">
                  <c:v>0.33333333333333326</c:v>
                </c:pt>
                <c:pt idx="1">
                  <c:v>0.18181818181818182</c:v>
                </c:pt>
                <c:pt idx="2">
                  <c:v>9.0909090909090912E-2</c:v>
                </c:pt>
                <c:pt idx="3">
                  <c:v>9.0909090909090912E-2</c:v>
                </c:pt>
                <c:pt idx="4">
                  <c:v>6.0606060606060608E-2</c:v>
                </c:pt>
                <c:pt idx="5">
                  <c:v>6.0606060606060608E-2</c:v>
                </c:pt>
                <c:pt idx="6">
                  <c:v>6.0606060606060608E-2</c:v>
                </c:pt>
                <c:pt idx="7">
                  <c:v>3.0303030303030304E-2</c:v>
                </c:pt>
                <c:pt idx="8">
                  <c:v>3.0303030303030304E-2</c:v>
                </c:pt>
              </c:numCache>
            </c:numRef>
          </c:val>
          <c:extLst>
            <c:ext xmlns:c16="http://schemas.microsoft.com/office/drawing/2014/chart" uri="{C3380CC4-5D6E-409C-BE32-E72D297353CC}">
              <c16:uniqueId val="{00000000-BC4F-46E3-8E9E-5872F0616BA4}"/>
            </c:ext>
          </c:extLst>
        </c:ser>
        <c:dLbls>
          <c:showLegendKey val="0"/>
          <c:showVal val="0"/>
          <c:showCatName val="0"/>
          <c:showSerName val="0"/>
          <c:showPercent val="0"/>
          <c:showBubbleSize val="0"/>
        </c:dLbls>
        <c:gapWidth val="150"/>
        <c:axId val="593402680"/>
        <c:axId val="593405304"/>
      </c:barChart>
      <c:catAx>
        <c:axId val="5934026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593405304"/>
        <c:crosses val="autoZero"/>
        <c:auto val="1"/>
        <c:lblAlgn val="ctr"/>
        <c:lblOffset val="100"/>
        <c:noMultiLvlLbl val="0"/>
      </c:catAx>
      <c:valAx>
        <c:axId val="593405304"/>
        <c:scaling>
          <c:orientation val="minMax"/>
        </c:scaling>
        <c:delete val="1"/>
        <c:axPos val="b"/>
        <c:numFmt formatCode="0%" sourceLinked="1"/>
        <c:majorTickMark val="none"/>
        <c:minorTickMark val="none"/>
        <c:tickLblPos val="nextTo"/>
        <c:crossAx val="593402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s-CO"/>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0.51476874725464594"/>
          <c:y val="0.10565267505128452"/>
          <c:w val="0.41008227136908626"/>
          <c:h val="0.86565510680406066"/>
        </c:manualLayout>
      </c:layout>
      <c:barChart>
        <c:barDir val="bar"/>
        <c:grouping val="clustered"/>
        <c:varyColors val="0"/>
        <c:ser>
          <c:idx val="0"/>
          <c:order val="0"/>
          <c:tx>
            <c:strRef>
              <c:f>'P20'!$E$2</c:f>
              <c:strCache>
                <c:ptCount val="1"/>
                <c:pt idx="0">
                  <c:v>Mujer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'P20'!$B$3:$B$11</c:f>
              <c:strCache>
                <c:ptCount val="9"/>
                <c:pt idx="0">
                  <c:v>Por celos o desconfianza</c:v>
                </c:pt>
                <c:pt idx="1">
                  <c:v>Por desacuerdo en los puntos de vista</c:v>
                </c:pt>
                <c:pt idx="2">
                  <c:v>Por temas de dinero</c:v>
                </c:pt>
                <c:pt idx="3">
                  <c:v>Por indiferencia o descuido de la relación</c:v>
                </c:pt>
                <c:pt idx="4">
                  <c:v>Por la distribución de las labores domésticas</c:v>
                </c:pt>
                <c:pt idx="5">
                  <c:v>Por desautorizar al otro</c:v>
                </c:pt>
                <c:pt idx="6">
                  <c:v>Por infidelidad</c:v>
                </c:pt>
                <c:pt idx="7">
                  <c:v>Po el cuidado de los hijos y de las hijas</c:v>
                </c:pt>
                <c:pt idx="8">
                  <c:v>Por irrespeto o burla</c:v>
                </c:pt>
              </c:strCache>
            </c:strRef>
          </c:cat>
          <c:val>
            <c:numRef>
              <c:f>'P20'!$E$3:$E$11</c:f>
              <c:numCache>
                <c:formatCode>0%</c:formatCode>
                <c:ptCount val="9"/>
                <c:pt idx="0">
                  <c:v>0.20512820512820512</c:v>
                </c:pt>
                <c:pt idx="1">
                  <c:v>0.15384615384615385</c:v>
                </c:pt>
                <c:pt idx="2">
                  <c:v>7.6923076923076927E-2</c:v>
                </c:pt>
                <c:pt idx="3">
                  <c:v>5.128205128205128E-2</c:v>
                </c:pt>
                <c:pt idx="4">
                  <c:v>0</c:v>
                </c:pt>
                <c:pt idx="5">
                  <c:v>0</c:v>
                </c:pt>
                <c:pt idx="6">
                  <c:v>0.28205128205128205</c:v>
                </c:pt>
                <c:pt idx="7">
                  <c:v>2.564102564102564E-2</c:v>
                </c:pt>
                <c:pt idx="8">
                  <c:v>0.10256410256410256</c:v>
                </c:pt>
              </c:numCache>
            </c:numRef>
          </c:val>
          <c:extLst>
            <c:ext xmlns:c16="http://schemas.microsoft.com/office/drawing/2014/chart" uri="{C3380CC4-5D6E-409C-BE32-E72D297353CC}">
              <c16:uniqueId val="{00000000-3FE2-4CB8-BE9B-643904D9E864}"/>
            </c:ext>
          </c:extLst>
        </c:ser>
        <c:dLbls>
          <c:showLegendKey val="0"/>
          <c:showVal val="0"/>
          <c:showCatName val="0"/>
          <c:showSerName val="0"/>
          <c:showPercent val="0"/>
          <c:showBubbleSize val="0"/>
        </c:dLbls>
        <c:gapWidth val="150"/>
        <c:axId val="593402680"/>
        <c:axId val="593405304"/>
      </c:barChart>
      <c:catAx>
        <c:axId val="5934026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593405304"/>
        <c:crosses val="autoZero"/>
        <c:auto val="1"/>
        <c:lblAlgn val="ctr"/>
        <c:lblOffset val="100"/>
        <c:noMultiLvlLbl val="0"/>
      </c:catAx>
      <c:valAx>
        <c:axId val="593405304"/>
        <c:scaling>
          <c:orientation val="minMax"/>
        </c:scaling>
        <c:delete val="1"/>
        <c:axPos val="b"/>
        <c:numFmt formatCode="0%" sourceLinked="1"/>
        <c:majorTickMark val="none"/>
        <c:minorTickMark val="none"/>
        <c:tickLblPos val="nextTo"/>
        <c:crossAx val="593402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1400" b="1" i="0" baseline="0" dirty="0">
                <a:effectLst/>
              </a:rPr>
              <a:t>Grupo de </a:t>
            </a:r>
            <a:r>
              <a:rPr lang="en-US" sz="1400" b="1" i="0" baseline="0" dirty="0" err="1">
                <a:effectLst/>
              </a:rPr>
              <a:t>edad</a:t>
            </a:r>
            <a:endParaRPr lang="es-CO" sz="1400" dirty="0">
              <a:effectLst/>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s-CO"/>
        </a:p>
      </c:txPr>
    </c:title>
    <c:autoTitleDeleted val="0"/>
    <c:plotArea>
      <c:layout>
        <c:manualLayout>
          <c:layoutTarget val="inner"/>
          <c:xMode val="edge"/>
          <c:yMode val="edge"/>
          <c:x val="4.4444444444444446E-2"/>
          <c:y val="0.20301531213191995"/>
          <c:w val="0.93015873015873018"/>
          <c:h val="0.64057353254871396"/>
        </c:manualLayout>
      </c:layout>
      <c:barChart>
        <c:barDir val="col"/>
        <c:grouping val="clustered"/>
        <c:varyColors val="0"/>
        <c:ser>
          <c:idx val="0"/>
          <c:order val="0"/>
          <c:tx>
            <c:strRef>
              <c:f>'P6'!$A$3:$B$3</c:f>
              <c:strCache>
                <c:ptCount val="2"/>
                <c:pt idx="0">
                  <c:v>6) ¿Tiene o ha tenido pareja? RU</c:v>
                </c:pt>
                <c:pt idx="1">
                  <c:v>Sí</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'P6'!$F$2:$I$2</c:f>
              <c:strCache>
                <c:ptCount val="4"/>
                <c:pt idx="0">
                  <c:v>18 - 25</c:v>
                </c:pt>
                <c:pt idx="1">
                  <c:v>26 - 40</c:v>
                </c:pt>
                <c:pt idx="2">
                  <c:v>41 - 55</c:v>
                </c:pt>
                <c:pt idx="3">
                  <c:v>56 o más</c:v>
                </c:pt>
              </c:strCache>
            </c:strRef>
          </c:cat>
          <c:val>
            <c:numRef>
              <c:f>'P6'!$F$3:$I$3</c:f>
              <c:numCache>
                <c:formatCode>0%</c:formatCode>
                <c:ptCount val="4"/>
                <c:pt idx="0">
                  <c:v>0.68354430379746833</c:v>
                </c:pt>
                <c:pt idx="1">
                  <c:v>0.80666666666666653</c:v>
                </c:pt>
                <c:pt idx="2">
                  <c:v>0.84615384615384615</c:v>
                </c:pt>
                <c:pt idx="3">
                  <c:v>0.875</c:v>
                </c:pt>
              </c:numCache>
            </c:numRef>
          </c:val>
          <c:extLst>
            <c:ext xmlns:c16="http://schemas.microsoft.com/office/drawing/2014/chart" uri="{C3380CC4-5D6E-409C-BE32-E72D297353CC}">
              <c16:uniqueId val="{00000000-A3DB-4576-916A-6D28896CC0A7}"/>
            </c:ext>
          </c:extLst>
        </c:ser>
        <c:dLbls>
          <c:dLblPos val="outEnd"/>
          <c:showLegendKey val="0"/>
          <c:showVal val="1"/>
          <c:showCatName val="0"/>
          <c:showSerName val="0"/>
          <c:showPercent val="0"/>
          <c:showBubbleSize val="0"/>
        </c:dLbls>
        <c:gapWidth val="219"/>
        <c:overlap val="-27"/>
        <c:axId val="258134256"/>
        <c:axId val="258141800"/>
      </c:barChart>
      <c:catAx>
        <c:axId val="258134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crossAx val="258141800"/>
        <c:crosses val="autoZero"/>
        <c:auto val="1"/>
        <c:lblAlgn val="ctr"/>
        <c:lblOffset val="100"/>
        <c:noMultiLvlLbl val="0"/>
      </c:catAx>
      <c:valAx>
        <c:axId val="258141800"/>
        <c:scaling>
          <c:orientation val="minMax"/>
        </c:scaling>
        <c:delete val="1"/>
        <c:axPos val="l"/>
        <c:numFmt formatCode="0%" sourceLinked="1"/>
        <c:majorTickMark val="none"/>
        <c:minorTickMark val="none"/>
        <c:tickLblPos val="nextTo"/>
        <c:crossAx val="258134256"/>
        <c:crosses val="autoZero"/>
        <c:crossBetween val="between"/>
      </c:valAx>
      <c:spPr>
        <a:noFill/>
        <a:ln w="25400">
          <a:noFill/>
        </a:ln>
        <a:effectLst/>
      </c:spPr>
    </c:plotArea>
    <c:plotVisOnly val="1"/>
    <c:dispBlanksAs val="gap"/>
    <c:showDLblsOverMax val="0"/>
  </c:chart>
  <c:spPr>
    <a:noFill/>
    <a:ln>
      <a:noFill/>
    </a:ln>
    <a:effectLst/>
  </c:spPr>
  <c:txPr>
    <a:bodyPr/>
    <a:lstStyle/>
    <a:p>
      <a:pPr>
        <a:defRPr>
          <a:latin typeface="Century Gothic" panose="020B0502020202020204" pitchFamily="34" charset="0"/>
        </a:defRPr>
      </a:pPr>
      <a:endParaRPr lang="es-CO"/>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pieChart>
        <c:varyColors val="1"/>
        <c:ser>
          <c:idx val="0"/>
          <c:order val="0"/>
          <c:tx>
            <c:strRef>
              <c:f>Hoja1!$B$1</c:f>
              <c:strCache>
                <c:ptCount val="1"/>
                <c:pt idx="0">
                  <c:v>Ventas</c:v>
                </c:pt>
              </c:strCache>
            </c:strRef>
          </c:tx>
          <c:dPt>
            <c:idx val="0"/>
            <c:bubble3D val="0"/>
            <c:spPr>
              <a:solidFill>
                <a:srgbClr val="C00000"/>
              </a:solidFill>
            </c:spPr>
            <c:extLst>
              <c:ext xmlns:c16="http://schemas.microsoft.com/office/drawing/2014/chart" uri="{C3380CC4-5D6E-409C-BE32-E72D297353CC}">
                <c16:uniqueId val="{00000001-C061-4A48-9181-7CAF975D0463}"/>
              </c:ext>
            </c:extLst>
          </c:dPt>
          <c:dPt>
            <c:idx val="1"/>
            <c:bubble3D val="0"/>
            <c:spPr>
              <a:solidFill>
                <a:schemeClr val="tx1">
                  <a:lumMod val="20000"/>
                  <a:lumOff val="80000"/>
                </a:schemeClr>
              </a:solidFill>
            </c:spPr>
            <c:extLst>
              <c:ext xmlns:c16="http://schemas.microsoft.com/office/drawing/2014/chart" uri="{C3380CC4-5D6E-409C-BE32-E72D297353CC}">
                <c16:uniqueId val="{00000003-C061-4A48-9181-7CAF975D0463}"/>
              </c:ext>
            </c:extLst>
          </c:dPt>
          <c:dPt>
            <c:idx val="2"/>
            <c:bubble3D val="0"/>
            <c:spPr>
              <a:solidFill>
                <a:srgbClr val="FFC000"/>
              </a:solidFill>
            </c:spPr>
            <c:extLst>
              <c:ext xmlns:c16="http://schemas.microsoft.com/office/drawing/2014/chart" uri="{C3380CC4-5D6E-409C-BE32-E72D297353CC}">
                <c16:uniqueId val="{00000005-C061-4A48-9181-7CAF975D0463}"/>
              </c:ext>
            </c:extLst>
          </c:dPt>
          <c:dPt>
            <c:idx val="3"/>
            <c:bubble3D val="0"/>
            <c:spPr>
              <a:solidFill>
                <a:schemeClr val="tx1">
                  <a:lumMod val="75000"/>
                  <a:lumOff val="25000"/>
                </a:schemeClr>
              </a:solidFill>
            </c:spPr>
            <c:extLst>
              <c:ext xmlns:c16="http://schemas.microsoft.com/office/drawing/2014/chart" uri="{C3380CC4-5D6E-409C-BE32-E72D297353CC}">
                <c16:uniqueId val="{00000007-CEE9-4ADB-B48A-CBD30D91C329}"/>
              </c:ext>
            </c:extLst>
          </c:dPt>
          <c:cat>
            <c:strRef>
              <c:f>Hoja1!$A$2:$A$5</c:f>
              <c:strCache>
                <c:ptCount val="4"/>
                <c:pt idx="0">
                  <c:v>1er trim.</c:v>
                </c:pt>
                <c:pt idx="1">
                  <c:v>2º trim.</c:v>
                </c:pt>
                <c:pt idx="2">
                  <c:v>3er trim.</c:v>
                </c:pt>
                <c:pt idx="3">
                  <c:v>4º trim.</c:v>
                </c:pt>
              </c:strCache>
            </c:strRef>
          </c:cat>
          <c:val>
            <c:numRef>
              <c:f>Hoja1!$B$2:$B$5</c:f>
              <c:numCache>
                <c:formatCode>General</c:formatCode>
                <c:ptCount val="4"/>
                <c:pt idx="0">
                  <c:v>58</c:v>
                </c:pt>
                <c:pt idx="1">
                  <c:v>40</c:v>
                </c:pt>
                <c:pt idx="3">
                  <c:v>2</c:v>
                </c:pt>
              </c:numCache>
            </c:numRef>
          </c:val>
          <c:extLst>
            <c:ext xmlns:c16="http://schemas.microsoft.com/office/drawing/2014/chart" uri="{C3380CC4-5D6E-409C-BE32-E72D297353CC}">
              <c16:uniqueId val="{00000006-C061-4A48-9181-7CAF975D0463}"/>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s-CO"/>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279427123975042E-3"/>
          <c:y val="5.007149008513672E-2"/>
          <c:w val="0.73012201295429102"/>
          <c:h val="0.91813874340334223"/>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cat>
            <c:strRef>
              <c:f>Hoja1!$A$2:$A$12</c:f>
              <c:strCache>
                <c:ptCount val="4"/>
                <c:pt idx="0">
                  <c:v>Categoría 1</c:v>
                </c:pt>
                <c:pt idx="1">
                  <c:v>Categoría 2</c:v>
                </c:pt>
                <c:pt idx="2">
                  <c:v>Categoría 3</c:v>
                </c:pt>
                <c:pt idx="3">
                  <c:v>Categoría 4</c:v>
                </c:pt>
              </c:strCache>
            </c:strRef>
          </c:cat>
          <c:val>
            <c:numRef>
              <c:f>Hoja1!$B$2:$B$12</c:f>
              <c:numCache>
                <c:formatCode>General</c:formatCode>
                <c:ptCount val="11"/>
                <c:pt idx="0">
                  <c:v>100</c:v>
                </c:pt>
                <c:pt idx="1">
                  <c:v>100</c:v>
                </c:pt>
                <c:pt idx="2">
                  <c:v>100</c:v>
                </c:pt>
                <c:pt idx="3">
                  <c:v>100</c:v>
                </c:pt>
                <c:pt idx="4">
                  <c:v>100</c:v>
                </c:pt>
                <c:pt idx="5">
                  <c:v>100</c:v>
                </c:pt>
                <c:pt idx="6">
                  <c:v>100</c:v>
                </c:pt>
              </c:numCache>
            </c:numRef>
          </c:val>
          <c:extLst>
            <c:ext xmlns:c16="http://schemas.microsoft.com/office/drawing/2014/chart" uri="{C3380CC4-5D6E-409C-BE32-E72D297353CC}">
              <c16:uniqueId val="{00000000-D219-4E46-B202-6D327AD9B068}"/>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Pt>
            <c:idx val="0"/>
            <c:invertIfNegative val="0"/>
            <c:bubble3D val="0"/>
            <c:extLst>
              <c:ext xmlns:c16="http://schemas.microsoft.com/office/drawing/2014/chart" uri="{C3380CC4-5D6E-409C-BE32-E72D297353CC}">
                <c16:uniqueId val="{00000001-D219-4E46-B202-6D327AD9B068}"/>
              </c:ext>
            </c:extLst>
          </c:dPt>
          <c:dPt>
            <c:idx val="1"/>
            <c:invertIfNegative val="0"/>
            <c:bubble3D val="0"/>
            <c:extLst>
              <c:ext xmlns:c16="http://schemas.microsoft.com/office/drawing/2014/chart" uri="{C3380CC4-5D6E-409C-BE32-E72D297353CC}">
                <c16:uniqueId val="{00000002-D219-4E46-B202-6D327AD9B068}"/>
              </c:ext>
            </c:extLst>
          </c:dPt>
          <c:dPt>
            <c:idx val="2"/>
            <c:invertIfNegative val="0"/>
            <c:bubble3D val="0"/>
            <c:extLst>
              <c:ext xmlns:c16="http://schemas.microsoft.com/office/drawing/2014/chart" uri="{C3380CC4-5D6E-409C-BE32-E72D297353CC}">
                <c16:uniqueId val="{00000003-D219-4E46-B202-6D327AD9B068}"/>
              </c:ext>
            </c:extLst>
          </c:dPt>
          <c:dPt>
            <c:idx val="3"/>
            <c:invertIfNegative val="0"/>
            <c:bubble3D val="0"/>
            <c:extLst>
              <c:ext xmlns:c16="http://schemas.microsoft.com/office/drawing/2014/chart" uri="{C3380CC4-5D6E-409C-BE32-E72D297353CC}">
                <c16:uniqueId val="{00000004-D219-4E46-B202-6D327AD9B068}"/>
              </c:ext>
            </c:extLst>
          </c:dPt>
          <c:dPt>
            <c:idx val="4"/>
            <c:invertIfNegative val="0"/>
            <c:bubble3D val="0"/>
            <c:extLst>
              <c:ext xmlns:c16="http://schemas.microsoft.com/office/drawing/2014/chart" uri="{C3380CC4-5D6E-409C-BE32-E72D297353CC}">
                <c16:uniqueId val="{00000005-D219-4E46-B202-6D327AD9B068}"/>
              </c:ext>
            </c:extLst>
          </c:dPt>
          <c:dPt>
            <c:idx val="5"/>
            <c:invertIfNegative val="0"/>
            <c:bubble3D val="0"/>
            <c:extLst>
              <c:ext xmlns:c16="http://schemas.microsoft.com/office/drawing/2014/chart" uri="{C3380CC4-5D6E-409C-BE32-E72D297353CC}">
                <c16:uniqueId val="{00000007-D219-4E46-B202-6D327AD9B068}"/>
              </c:ext>
            </c:extLst>
          </c:dPt>
          <c:dPt>
            <c:idx val="6"/>
            <c:invertIfNegative val="0"/>
            <c:bubble3D val="0"/>
            <c:extLst>
              <c:ext xmlns:c16="http://schemas.microsoft.com/office/drawing/2014/chart" uri="{C3380CC4-5D6E-409C-BE32-E72D297353CC}">
                <c16:uniqueId val="{00000008-D219-4E46-B202-6D327AD9B068}"/>
              </c:ext>
            </c:extLst>
          </c:dPt>
          <c:dPt>
            <c:idx val="7"/>
            <c:invertIfNegative val="0"/>
            <c:bubble3D val="0"/>
            <c:extLst>
              <c:ext xmlns:c16="http://schemas.microsoft.com/office/drawing/2014/chart" uri="{C3380CC4-5D6E-409C-BE32-E72D297353CC}">
                <c16:uniqueId val="{00000009-D219-4E46-B202-6D327AD9B068}"/>
              </c:ext>
            </c:extLst>
          </c:dPt>
          <c:dPt>
            <c:idx val="8"/>
            <c:invertIfNegative val="0"/>
            <c:bubble3D val="0"/>
            <c:extLst>
              <c:ext xmlns:c16="http://schemas.microsoft.com/office/drawing/2014/chart" uri="{C3380CC4-5D6E-409C-BE32-E72D297353CC}">
                <c16:uniqueId val="{0000000A-D219-4E46-B202-6D327AD9B068}"/>
              </c:ext>
            </c:extLst>
          </c:dPt>
          <c:dPt>
            <c:idx val="9"/>
            <c:invertIfNegative val="0"/>
            <c:bubble3D val="0"/>
            <c:extLst>
              <c:ext xmlns:c16="http://schemas.microsoft.com/office/drawing/2014/chart" uri="{C3380CC4-5D6E-409C-BE32-E72D297353CC}">
                <c16:uniqueId val="{0000000B-D219-4E46-B202-6D327AD9B068}"/>
              </c:ext>
            </c:extLst>
          </c:dPt>
          <c:dPt>
            <c:idx val="10"/>
            <c:invertIfNegative val="0"/>
            <c:bubble3D val="0"/>
            <c:extLst>
              <c:ext xmlns:c16="http://schemas.microsoft.com/office/drawing/2014/chart" uri="{C3380CC4-5D6E-409C-BE32-E72D297353CC}">
                <c16:uniqueId val="{0000000C-D219-4E46-B202-6D327AD9B068}"/>
              </c:ext>
            </c:extLst>
          </c:dPt>
          <c:dPt>
            <c:idx val="11"/>
            <c:invertIfNegative val="0"/>
            <c:bubble3D val="0"/>
            <c:extLst>
              <c:ext xmlns:c16="http://schemas.microsoft.com/office/drawing/2014/chart" uri="{C3380CC4-5D6E-409C-BE32-E72D297353CC}">
                <c16:uniqueId val="{0000000D-D219-4E46-B202-6D327AD9B068}"/>
              </c:ext>
            </c:extLst>
          </c:dPt>
          <c:dPt>
            <c:idx val="12"/>
            <c:invertIfNegative val="0"/>
            <c:bubble3D val="0"/>
            <c:extLst>
              <c:ext xmlns:c16="http://schemas.microsoft.com/office/drawing/2014/chart" uri="{C3380CC4-5D6E-409C-BE32-E72D297353CC}">
                <c16:uniqueId val="{0000000E-D219-4E46-B202-6D327AD9B068}"/>
              </c:ext>
            </c:extLst>
          </c:dPt>
          <c:dPt>
            <c:idx val="13"/>
            <c:invertIfNegative val="0"/>
            <c:bubble3D val="0"/>
            <c:extLst>
              <c:ext xmlns:c16="http://schemas.microsoft.com/office/drawing/2014/chart" uri="{C3380CC4-5D6E-409C-BE32-E72D297353CC}">
                <c16:uniqueId val="{0000000F-D219-4E46-B202-6D327AD9B068}"/>
              </c:ext>
            </c:extLst>
          </c:dPt>
          <c:dPt>
            <c:idx val="14"/>
            <c:invertIfNegative val="0"/>
            <c:bubble3D val="0"/>
            <c:extLst>
              <c:ext xmlns:c16="http://schemas.microsoft.com/office/drawing/2014/chart" uri="{C3380CC4-5D6E-409C-BE32-E72D297353CC}">
                <c16:uniqueId val="{00000010-D219-4E46-B202-6D327AD9B068}"/>
              </c:ext>
            </c:extLst>
          </c:dPt>
          <c:dLbls>
            <c:numFmt formatCode="General\%" sourceLinked="0"/>
            <c:spPr>
              <a:noFill/>
              <a:ln>
                <a:noFill/>
              </a:ln>
              <a:effectLst/>
            </c:spPr>
            <c:txPr>
              <a:bodyPr/>
              <a:lstStyle/>
              <a:p>
                <a:pPr>
                  <a:defRPr sz="2400" b="1"/>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Hoja1!$A$2:$A$12</c:f>
              <c:strCache>
                <c:ptCount val="4"/>
                <c:pt idx="0">
                  <c:v>Categoría 1</c:v>
                </c:pt>
                <c:pt idx="1">
                  <c:v>Categoría 2</c:v>
                </c:pt>
                <c:pt idx="2">
                  <c:v>Categoría 3</c:v>
                </c:pt>
                <c:pt idx="3">
                  <c:v>Categoría 4</c:v>
                </c:pt>
              </c:strCache>
            </c:strRef>
          </c:cat>
          <c:val>
            <c:numRef>
              <c:f>Hoja1!$C$2:$C$12</c:f>
              <c:numCache>
                <c:formatCode>General</c:formatCode>
                <c:ptCount val="11"/>
                <c:pt idx="0">
                  <c:v>35</c:v>
                </c:pt>
                <c:pt idx="1">
                  <c:v>27</c:v>
                </c:pt>
                <c:pt idx="2">
                  <c:v>14</c:v>
                </c:pt>
                <c:pt idx="3">
                  <c:v>13</c:v>
                </c:pt>
                <c:pt idx="4">
                  <c:v>6</c:v>
                </c:pt>
                <c:pt idx="5">
                  <c:v>2</c:v>
                </c:pt>
                <c:pt idx="6">
                  <c:v>3</c:v>
                </c:pt>
              </c:numCache>
            </c:numRef>
          </c:val>
          <c:extLst>
            <c:ext xmlns:c16="http://schemas.microsoft.com/office/drawing/2014/chart" uri="{C3380CC4-5D6E-409C-BE32-E72D297353CC}">
              <c16:uniqueId val="{00000011-D219-4E46-B202-6D327AD9B068}"/>
            </c:ext>
          </c:extLst>
        </c:ser>
        <c:dLbls>
          <c:showLegendKey val="0"/>
          <c:showVal val="0"/>
          <c:showCatName val="0"/>
          <c:showSerName val="0"/>
          <c:showPercent val="0"/>
          <c:showBubbleSize val="0"/>
        </c:dLbls>
        <c:gapWidth val="44"/>
        <c:overlap val="100"/>
        <c:axId val="842692608"/>
        <c:axId val="836305472"/>
      </c:barChart>
      <c:catAx>
        <c:axId val="842692608"/>
        <c:scaling>
          <c:orientation val="maxMin"/>
        </c:scaling>
        <c:delete val="1"/>
        <c:axPos val="l"/>
        <c:numFmt formatCode="General" sourceLinked="0"/>
        <c:majorTickMark val="out"/>
        <c:minorTickMark val="none"/>
        <c:tickLblPos val="nextTo"/>
        <c:crossAx val="836305472"/>
        <c:crosses val="autoZero"/>
        <c:auto val="1"/>
        <c:lblAlgn val="ctr"/>
        <c:lblOffset val="100"/>
        <c:noMultiLvlLbl val="0"/>
      </c:catAx>
      <c:valAx>
        <c:axId val="836305472"/>
        <c:scaling>
          <c:orientation val="minMax"/>
          <c:max val="100"/>
        </c:scaling>
        <c:delete val="1"/>
        <c:axPos val="t"/>
        <c:numFmt formatCode="General" sourceLinked="1"/>
        <c:majorTickMark val="out"/>
        <c:minorTickMark val="none"/>
        <c:tickLblPos val="nextTo"/>
        <c:crossAx val="842692608"/>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279427123975042E-3"/>
          <c:y val="5.007149008513672E-2"/>
          <c:w val="0.73012201295429102"/>
          <c:h val="0.91813874340334223"/>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cat>
            <c:strRef>
              <c:f>Hoja1!$A$2:$A$12</c:f>
              <c:strCache>
                <c:ptCount val="4"/>
                <c:pt idx="0">
                  <c:v>Categoría 1</c:v>
                </c:pt>
                <c:pt idx="1">
                  <c:v>Categoría 2</c:v>
                </c:pt>
                <c:pt idx="2">
                  <c:v>Categoría 3</c:v>
                </c:pt>
                <c:pt idx="3">
                  <c:v>Categoría 4</c:v>
                </c:pt>
              </c:strCache>
            </c:strRef>
          </c:cat>
          <c:val>
            <c:numRef>
              <c:f>Hoja1!$B$2:$B$12</c:f>
              <c:numCache>
                <c:formatCode>General</c:formatCode>
                <c:ptCount val="11"/>
                <c:pt idx="0">
                  <c:v>100</c:v>
                </c:pt>
                <c:pt idx="1">
                  <c:v>100</c:v>
                </c:pt>
                <c:pt idx="2">
                  <c:v>100</c:v>
                </c:pt>
                <c:pt idx="3">
                  <c:v>100</c:v>
                </c:pt>
                <c:pt idx="4">
                  <c:v>100</c:v>
                </c:pt>
                <c:pt idx="5">
                  <c:v>100</c:v>
                </c:pt>
              </c:numCache>
            </c:numRef>
          </c:val>
          <c:extLst>
            <c:ext xmlns:c16="http://schemas.microsoft.com/office/drawing/2014/chart" uri="{C3380CC4-5D6E-409C-BE32-E72D297353CC}">
              <c16:uniqueId val="{00000000-D219-4E46-B202-6D327AD9B068}"/>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Pt>
            <c:idx val="0"/>
            <c:invertIfNegative val="0"/>
            <c:bubble3D val="0"/>
            <c:extLst>
              <c:ext xmlns:c16="http://schemas.microsoft.com/office/drawing/2014/chart" uri="{C3380CC4-5D6E-409C-BE32-E72D297353CC}">
                <c16:uniqueId val="{00000001-D219-4E46-B202-6D327AD9B068}"/>
              </c:ext>
            </c:extLst>
          </c:dPt>
          <c:dPt>
            <c:idx val="1"/>
            <c:invertIfNegative val="0"/>
            <c:bubble3D val="0"/>
            <c:extLst>
              <c:ext xmlns:c16="http://schemas.microsoft.com/office/drawing/2014/chart" uri="{C3380CC4-5D6E-409C-BE32-E72D297353CC}">
                <c16:uniqueId val="{00000002-D219-4E46-B202-6D327AD9B068}"/>
              </c:ext>
            </c:extLst>
          </c:dPt>
          <c:dPt>
            <c:idx val="2"/>
            <c:invertIfNegative val="0"/>
            <c:bubble3D val="0"/>
            <c:extLst>
              <c:ext xmlns:c16="http://schemas.microsoft.com/office/drawing/2014/chart" uri="{C3380CC4-5D6E-409C-BE32-E72D297353CC}">
                <c16:uniqueId val="{00000003-D219-4E46-B202-6D327AD9B068}"/>
              </c:ext>
            </c:extLst>
          </c:dPt>
          <c:dPt>
            <c:idx val="3"/>
            <c:invertIfNegative val="0"/>
            <c:bubble3D val="0"/>
            <c:extLst>
              <c:ext xmlns:c16="http://schemas.microsoft.com/office/drawing/2014/chart" uri="{C3380CC4-5D6E-409C-BE32-E72D297353CC}">
                <c16:uniqueId val="{00000004-D219-4E46-B202-6D327AD9B068}"/>
              </c:ext>
            </c:extLst>
          </c:dPt>
          <c:dPt>
            <c:idx val="4"/>
            <c:invertIfNegative val="0"/>
            <c:bubble3D val="0"/>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extLst>
              <c:ext xmlns:c16="http://schemas.microsoft.com/office/drawing/2014/chart" uri="{C3380CC4-5D6E-409C-BE32-E72D297353CC}">
                <c16:uniqueId val="{00000005-D219-4E46-B202-6D327AD9B068}"/>
              </c:ext>
            </c:extLst>
          </c:dPt>
          <c:dPt>
            <c:idx val="5"/>
            <c:invertIfNegative val="0"/>
            <c:bubble3D val="0"/>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extLst>
              <c:ext xmlns:c16="http://schemas.microsoft.com/office/drawing/2014/chart" uri="{C3380CC4-5D6E-409C-BE32-E72D297353CC}">
                <c16:uniqueId val="{00000007-D219-4E46-B202-6D327AD9B068}"/>
              </c:ext>
            </c:extLst>
          </c:dPt>
          <c:dPt>
            <c:idx val="6"/>
            <c:invertIfNegative val="0"/>
            <c:bubble3D val="0"/>
            <c:extLst>
              <c:ext xmlns:c16="http://schemas.microsoft.com/office/drawing/2014/chart" uri="{C3380CC4-5D6E-409C-BE32-E72D297353CC}">
                <c16:uniqueId val="{00000008-D219-4E46-B202-6D327AD9B068}"/>
              </c:ext>
            </c:extLst>
          </c:dPt>
          <c:dPt>
            <c:idx val="7"/>
            <c:invertIfNegative val="0"/>
            <c:bubble3D val="0"/>
            <c:extLst>
              <c:ext xmlns:c16="http://schemas.microsoft.com/office/drawing/2014/chart" uri="{C3380CC4-5D6E-409C-BE32-E72D297353CC}">
                <c16:uniqueId val="{00000009-D219-4E46-B202-6D327AD9B068}"/>
              </c:ext>
            </c:extLst>
          </c:dPt>
          <c:dPt>
            <c:idx val="8"/>
            <c:invertIfNegative val="0"/>
            <c:bubble3D val="0"/>
            <c:extLst>
              <c:ext xmlns:c16="http://schemas.microsoft.com/office/drawing/2014/chart" uri="{C3380CC4-5D6E-409C-BE32-E72D297353CC}">
                <c16:uniqueId val="{0000000A-D219-4E46-B202-6D327AD9B068}"/>
              </c:ext>
            </c:extLst>
          </c:dPt>
          <c:dPt>
            <c:idx val="9"/>
            <c:invertIfNegative val="0"/>
            <c:bubble3D val="0"/>
            <c:extLst>
              <c:ext xmlns:c16="http://schemas.microsoft.com/office/drawing/2014/chart" uri="{C3380CC4-5D6E-409C-BE32-E72D297353CC}">
                <c16:uniqueId val="{0000000B-D219-4E46-B202-6D327AD9B068}"/>
              </c:ext>
            </c:extLst>
          </c:dPt>
          <c:dPt>
            <c:idx val="10"/>
            <c:invertIfNegative val="0"/>
            <c:bubble3D val="0"/>
            <c:extLst>
              <c:ext xmlns:c16="http://schemas.microsoft.com/office/drawing/2014/chart" uri="{C3380CC4-5D6E-409C-BE32-E72D297353CC}">
                <c16:uniqueId val="{0000000C-D219-4E46-B202-6D327AD9B068}"/>
              </c:ext>
            </c:extLst>
          </c:dPt>
          <c:dPt>
            <c:idx val="11"/>
            <c:invertIfNegative val="0"/>
            <c:bubble3D val="0"/>
            <c:extLst>
              <c:ext xmlns:c16="http://schemas.microsoft.com/office/drawing/2014/chart" uri="{C3380CC4-5D6E-409C-BE32-E72D297353CC}">
                <c16:uniqueId val="{0000000D-D219-4E46-B202-6D327AD9B068}"/>
              </c:ext>
            </c:extLst>
          </c:dPt>
          <c:dPt>
            <c:idx val="12"/>
            <c:invertIfNegative val="0"/>
            <c:bubble3D val="0"/>
            <c:extLst>
              <c:ext xmlns:c16="http://schemas.microsoft.com/office/drawing/2014/chart" uri="{C3380CC4-5D6E-409C-BE32-E72D297353CC}">
                <c16:uniqueId val="{0000000E-D219-4E46-B202-6D327AD9B068}"/>
              </c:ext>
            </c:extLst>
          </c:dPt>
          <c:dPt>
            <c:idx val="13"/>
            <c:invertIfNegative val="0"/>
            <c:bubble3D val="0"/>
            <c:extLst>
              <c:ext xmlns:c16="http://schemas.microsoft.com/office/drawing/2014/chart" uri="{C3380CC4-5D6E-409C-BE32-E72D297353CC}">
                <c16:uniqueId val="{0000000F-D219-4E46-B202-6D327AD9B068}"/>
              </c:ext>
            </c:extLst>
          </c:dPt>
          <c:dPt>
            <c:idx val="14"/>
            <c:invertIfNegative val="0"/>
            <c:bubble3D val="0"/>
            <c:extLst>
              <c:ext xmlns:c16="http://schemas.microsoft.com/office/drawing/2014/chart" uri="{C3380CC4-5D6E-409C-BE32-E72D297353CC}">
                <c16:uniqueId val="{00000010-D219-4E46-B202-6D327AD9B068}"/>
              </c:ext>
            </c:extLst>
          </c:dPt>
          <c:dLbls>
            <c:numFmt formatCode="General\%" sourceLinked="0"/>
            <c:spPr>
              <a:noFill/>
              <a:ln>
                <a:noFill/>
              </a:ln>
              <a:effectLst/>
            </c:spPr>
            <c:txPr>
              <a:bodyPr/>
              <a:lstStyle/>
              <a:p>
                <a:pPr>
                  <a:defRPr sz="2400" b="1"/>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Hoja1!$A$2:$A$12</c:f>
              <c:strCache>
                <c:ptCount val="4"/>
                <c:pt idx="0">
                  <c:v>Categoría 1</c:v>
                </c:pt>
                <c:pt idx="1">
                  <c:v>Categoría 2</c:v>
                </c:pt>
                <c:pt idx="2">
                  <c:v>Categoría 3</c:v>
                </c:pt>
                <c:pt idx="3">
                  <c:v>Categoría 4</c:v>
                </c:pt>
              </c:strCache>
            </c:strRef>
          </c:cat>
          <c:val>
            <c:numRef>
              <c:f>Hoja1!$C$2:$C$12</c:f>
              <c:numCache>
                <c:formatCode>General</c:formatCode>
                <c:ptCount val="11"/>
                <c:pt idx="0">
                  <c:v>80</c:v>
                </c:pt>
                <c:pt idx="1">
                  <c:v>17</c:v>
                </c:pt>
                <c:pt idx="2">
                  <c:v>15</c:v>
                </c:pt>
                <c:pt idx="3">
                  <c:v>12</c:v>
                </c:pt>
                <c:pt idx="4">
                  <c:v>1</c:v>
                </c:pt>
                <c:pt idx="5">
                  <c:v>1</c:v>
                </c:pt>
              </c:numCache>
            </c:numRef>
          </c:val>
          <c:extLst>
            <c:ext xmlns:c16="http://schemas.microsoft.com/office/drawing/2014/chart" uri="{C3380CC4-5D6E-409C-BE32-E72D297353CC}">
              <c16:uniqueId val="{00000011-D219-4E46-B202-6D327AD9B068}"/>
            </c:ext>
          </c:extLst>
        </c:ser>
        <c:dLbls>
          <c:showLegendKey val="0"/>
          <c:showVal val="0"/>
          <c:showCatName val="0"/>
          <c:showSerName val="0"/>
          <c:showPercent val="0"/>
          <c:showBubbleSize val="0"/>
        </c:dLbls>
        <c:gapWidth val="44"/>
        <c:overlap val="100"/>
        <c:axId val="843579904"/>
        <c:axId val="836310656"/>
      </c:barChart>
      <c:catAx>
        <c:axId val="843579904"/>
        <c:scaling>
          <c:orientation val="maxMin"/>
        </c:scaling>
        <c:delete val="1"/>
        <c:axPos val="l"/>
        <c:numFmt formatCode="General" sourceLinked="0"/>
        <c:majorTickMark val="out"/>
        <c:minorTickMark val="none"/>
        <c:tickLblPos val="nextTo"/>
        <c:crossAx val="836310656"/>
        <c:crosses val="autoZero"/>
        <c:auto val="1"/>
        <c:lblAlgn val="ctr"/>
        <c:lblOffset val="100"/>
        <c:noMultiLvlLbl val="0"/>
      </c:catAx>
      <c:valAx>
        <c:axId val="836310656"/>
        <c:scaling>
          <c:orientation val="minMax"/>
          <c:max val="100"/>
        </c:scaling>
        <c:delete val="1"/>
        <c:axPos val="t"/>
        <c:numFmt formatCode="General" sourceLinked="1"/>
        <c:majorTickMark val="out"/>
        <c:minorTickMark val="none"/>
        <c:tickLblPos val="nextTo"/>
        <c:crossAx val="843579904"/>
        <c:crosses val="autoZero"/>
        <c:crossBetween val="between"/>
      </c:valAx>
    </c:plotArea>
    <c:plotVisOnly val="1"/>
    <c:dispBlanksAs val="gap"/>
    <c:showDLblsOverMax val="0"/>
  </c:chart>
  <c:txPr>
    <a:bodyPr/>
    <a:lstStyle/>
    <a:p>
      <a:pPr>
        <a:defRPr sz="1800"/>
      </a:pPr>
      <a:endParaRPr lang="es-CO"/>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279427123975042E-3"/>
          <c:y val="5.007149008513672E-2"/>
          <c:w val="0.73012201295429102"/>
          <c:h val="0.91813874340334223"/>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cat>
            <c:strRef>
              <c:f>Hoja1!$A$2:$A$15</c:f>
              <c:strCache>
                <c:ptCount val="4"/>
                <c:pt idx="0">
                  <c:v>Categoría 1</c:v>
                </c:pt>
                <c:pt idx="1">
                  <c:v>Categoría 2</c:v>
                </c:pt>
                <c:pt idx="2">
                  <c:v>Categoría 3</c:v>
                </c:pt>
                <c:pt idx="3">
                  <c:v>Categoría 4</c:v>
                </c:pt>
              </c:strCache>
            </c:strRef>
          </c:cat>
          <c:val>
            <c:numRef>
              <c:f>Hoja1!$B$2:$B$15</c:f>
              <c:numCache>
                <c:formatCode>General</c:formatCode>
                <c:ptCount val="14"/>
                <c:pt idx="0">
                  <c:v>100</c:v>
                </c:pt>
                <c:pt idx="1">
                  <c:v>100</c:v>
                </c:pt>
                <c:pt idx="2">
                  <c:v>100</c:v>
                </c:pt>
                <c:pt idx="3">
                  <c:v>100</c:v>
                </c:pt>
                <c:pt idx="4">
                  <c:v>100</c:v>
                </c:pt>
                <c:pt idx="5">
                  <c:v>100</c:v>
                </c:pt>
                <c:pt idx="6">
                  <c:v>100</c:v>
                </c:pt>
                <c:pt idx="7">
                  <c:v>100</c:v>
                </c:pt>
                <c:pt idx="8">
                  <c:v>100</c:v>
                </c:pt>
                <c:pt idx="9">
                  <c:v>100</c:v>
                </c:pt>
                <c:pt idx="10">
                  <c:v>100</c:v>
                </c:pt>
                <c:pt idx="11">
                  <c:v>100</c:v>
                </c:pt>
                <c:pt idx="12">
                  <c:v>100</c:v>
                </c:pt>
              </c:numCache>
            </c:numRef>
          </c:val>
          <c:extLst>
            <c:ext xmlns:c16="http://schemas.microsoft.com/office/drawing/2014/chart" uri="{C3380CC4-5D6E-409C-BE32-E72D297353CC}">
              <c16:uniqueId val="{00000000-D219-4E46-B202-6D327AD9B068}"/>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Pt>
            <c:idx val="0"/>
            <c:invertIfNegative val="0"/>
            <c:bubble3D val="0"/>
            <c:extLst>
              <c:ext xmlns:c16="http://schemas.microsoft.com/office/drawing/2014/chart" uri="{C3380CC4-5D6E-409C-BE32-E72D297353CC}">
                <c16:uniqueId val="{00000001-D219-4E46-B202-6D327AD9B068}"/>
              </c:ext>
            </c:extLst>
          </c:dPt>
          <c:dPt>
            <c:idx val="1"/>
            <c:invertIfNegative val="0"/>
            <c:bubble3D val="0"/>
            <c:extLst>
              <c:ext xmlns:c16="http://schemas.microsoft.com/office/drawing/2014/chart" uri="{C3380CC4-5D6E-409C-BE32-E72D297353CC}">
                <c16:uniqueId val="{00000002-D219-4E46-B202-6D327AD9B068}"/>
              </c:ext>
            </c:extLst>
          </c:dPt>
          <c:dPt>
            <c:idx val="2"/>
            <c:invertIfNegative val="0"/>
            <c:bubble3D val="0"/>
            <c:extLst>
              <c:ext xmlns:c16="http://schemas.microsoft.com/office/drawing/2014/chart" uri="{C3380CC4-5D6E-409C-BE32-E72D297353CC}">
                <c16:uniqueId val="{00000003-D219-4E46-B202-6D327AD9B068}"/>
              </c:ext>
            </c:extLst>
          </c:dPt>
          <c:dPt>
            <c:idx val="3"/>
            <c:invertIfNegative val="0"/>
            <c:bubble3D val="0"/>
            <c:extLst>
              <c:ext xmlns:c16="http://schemas.microsoft.com/office/drawing/2014/chart" uri="{C3380CC4-5D6E-409C-BE32-E72D297353CC}">
                <c16:uniqueId val="{00000004-D219-4E46-B202-6D327AD9B068}"/>
              </c:ext>
            </c:extLst>
          </c:dPt>
          <c:dPt>
            <c:idx val="4"/>
            <c:invertIfNegative val="0"/>
            <c:bubble3D val="0"/>
            <c:extLst>
              <c:ext xmlns:c16="http://schemas.microsoft.com/office/drawing/2014/chart" uri="{C3380CC4-5D6E-409C-BE32-E72D297353CC}">
                <c16:uniqueId val="{00000005-D219-4E46-B202-6D327AD9B068}"/>
              </c:ext>
            </c:extLst>
          </c:dPt>
          <c:dPt>
            <c:idx val="5"/>
            <c:invertIfNegative val="0"/>
            <c:bubble3D val="0"/>
            <c:extLst>
              <c:ext xmlns:c16="http://schemas.microsoft.com/office/drawing/2014/chart" uri="{C3380CC4-5D6E-409C-BE32-E72D297353CC}">
                <c16:uniqueId val="{00000007-D219-4E46-B202-6D327AD9B068}"/>
              </c:ext>
            </c:extLst>
          </c:dPt>
          <c:dPt>
            <c:idx val="6"/>
            <c:invertIfNegative val="0"/>
            <c:bubble3D val="0"/>
            <c:extLst>
              <c:ext xmlns:c16="http://schemas.microsoft.com/office/drawing/2014/chart" uri="{C3380CC4-5D6E-409C-BE32-E72D297353CC}">
                <c16:uniqueId val="{00000008-D219-4E46-B202-6D327AD9B068}"/>
              </c:ext>
            </c:extLst>
          </c:dPt>
          <c:dPt>
            <c:idx val="7"/>
            <c:invertIfNegative val="0"/>
            <c:bubble3D val="0"/>
            <c:extLst>
              <c:ext xmlns:c16="http://schemas.microsoft.com/office/drawing/2014/chart" uri="{C3380CC4-5D6E-409C-BE32-E72D297353CC}">
                <c16:uniqueId val="{00000009-D219-4E46-B202-6D327AD9B068}"/>
              </c:ext>
            </c:extLst>
          </c:dPt>
          <c:dPt>
            <c:idx val="8"/>
            <c:invertIfNegative val="0"/>
            <c:bubble3D val="0"/>
            <c:extLst>
              <c:ext xmlns:c16="http://schemas.microsoft.com/office/drawing/2014/chart" uri="{C3380CC4-5D6E-409C-BE32-E72D297353CC}">
                <c16:uniqueId val="{0000000A-D219-4E46-B202-6D327AD9B068}"/>
              </c:ext>
            </c:extLst>
          </c:dPt>
          <c:dPt>
            <c:idx val="9"/>
            <c:invertIfNegative val="0"/>
            <c:bubble3D val="0"/>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extLst>
              <c:ext xmlns:c16="http://schemas.microsoft.com/office/drawing/2014/chart" uri="{C3380CC4-5D6E-409C-BE32-E72D297353CC}">
                <c16:uniqueId val="{0000000B-D219-4E46-B202-6D327AD9B068}"/>
              </c:ext>
            </c:extLst>
          </c:dPt>
          <c:dPt>
            <c:idx val="10"/>
            <c:invertIfNegative val="0"/>
            <c:bubble3D val="0"/>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extLst>
              <c:ext xmlns:c16="http://schemas.microsoft.com/office/drawing/2014/chart" uri="{C3380CC4-5D6E-409C-BE32-E72D297353CC}">
                <c16:uniqueId val="{0000000C-D219-4E46-B202-6D327AD9B068}"/>
              </c:ext>
            </c:extLst>
          </c:dPt>
          <c:dPt>
            <c:idx val="11"/>
            <c:invertIfNegative val="0"/>
            <c:bubble3D val="0"/>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extLst>
              <c:ext xmlns:c16="http://schemas.microsoft.com/office/drawing/2014/chart" uri="{C3380CC4-5D6E-409C-BE32-E72D297353CC}">
                <c16:uniqueId val="{0000000D-D219-4E46-B202-6D327AD9B068}"/>
              </c:ext>
            </c:extLst>
          </c:dPt>
          <c:dPt>
            <c:idx val="12"/>
            <c:invertIfNegative val="0"/>
            <c:bubble3D val="0"/>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extLst>
              <c:ext xmlns:c16="http://schemas.microsoft.com/office/drawing/2014/chart" uri="{C3380CC4-5D6E-409C-BE32-E72D297353CC}">
                <c16:uniqueId val="{0000000E-D219-4E46-B202-6D327AD9B068}"/>
              </c:ext>
            </c:extLst>
          </c:dPt>
          <c:dPt>
            <c:idx val="13"/>
            <c:invertIfNegative val="0"/>
            <c:bubble3D val="0"/>
            <c:extLst>
              <c:ext xmlns:c16="http://schemas.microsoft.com/office/drawing/2014/chart" uri="{C3380CC4-5D6E-409C-BE32-E72D297353CC}">
                <c16:uniqueId val="{0000000F-D219-4E46-B202-6D327AD9B068}"/>
              </c:ext>
            </c:extLst>
          </c:dPt>
          <c:dPt>
            <c:idx val="14"/>
            <c:invertIfNegative val="0"/>
            <c:bubble3D val="0"/>
            <c:extLst>
              <c:ext xmlns:c16="http://schemas.microsoft.com/office/drawing/2014/chart" uri="{C3380CC4-5D6E-409C-BE32-E72D297353CC}">
                <c16:uniqueId val="{00000010-D219-4E46-B202-6D327AD9B068}"/>
              </c:ext>
            </c:extLst>
          </c:dPt>
          <c:dLbls>
            <c:numFmt formatCode="General\%" sourceLinked="0"/>
            <c:spPr>
              <a:noFill/>
              <a:ln>
                <a:noFill/>
              </a:ln>
              <a:effectLst/>
            </c:spPr>
            <c:txPr>
              <a:bodyPr/>
              <a:lstStyle/>
              <a:p>
                <a:pPr>
                  <a:defRPr sz="2400" b="1"/>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Hoja1!$A$2:$A$15</c:f>
              <c:strCache>
                <c:ptCount val="4"/>
                <c:pt idx="0">
                  <c:v>Categoría 1</c:v>
                </c:pt>
                <c:pt idx="1">
                  <c:v>Categoría 2</c:v>
                </c:pt>
                <c:pt idx="2">
                  <c:v>Categoría 3</c:v>
                </c:pt>
                <c:pt idx="3">
                  <c:v>Categoría 4</c:v>
                </c:pt>
              </c:strCache>
            </c:strRef>
          </c:cat>
          <c:val>
            <c:numRef>
              <c:f>Hoja1!$C$2:$C$15</c:f>
              <c:numCache>
                <c:formatCode>General</c:formatCode>
                <c:ptCount val="14"/>
                <c:pt idx="0">
                  <c:v>42</c:v>
                </c:pt>
                <c:pt idx="1">
                  <c:v>21</c:v>
                </c:pt>
                <c:pt idx="2">
                  <c:v>12</c:v>
                </c:pt>
                <c:pt idx="3">
                  <c:v>6</c:v>
                </c:pt>
                <c:pt idx="4">
                  <c:v>4</c:v>
                </c:pt>
                <c:pt idx="5">
                  <c:v>3</c:v>
                </c:pt>
                <c:pt idx="6">
                  <c:v>2</c:v>
                </c:pt>
                <c:pt idx="7">
                  <c:v>1</c:v>
                </c:pt>
                <c:pt idx="8">
                  <c:v>1</c:v>
                </c:pt>
                <c:pt idx="9">
                  <c:v>1</c:v>
                </c:pt>
                <c:pt idx="10">
                  <c:v>15</c:v>
                </c:pt>
                <c:pt idx="11">
                  <c:v>6</c:v>
                </c:pt>
                <c:pt idx="12">
                  <c:v>4</c:v>
                </c:pt>
              </c:numCache>
            </c:numRef>
          </c:val>
          <c:extLst>
            <c:ext xmlns:c16="http://schemas.microsoft.com/office/drawing/2014/chart" uri="{C3380CC4-5D6E-409C-BE32-E72D297353CC}">
              <c16:uniqueId val="{00000011-D219-4E46-B202-6D327AD9B068}"/>
            </c:ext>
          </c:extLst>
        </c:ser>
        <c:dLbls>
          <c:showLegendKey val="0"/>
          <c:showVal val="0"/>
          <c:showCatName val="0"/>
          <c:showSerName val="0"/>
          <c:showPercent val="0"/>
          <c:showBubbleSize val="0"/>
        </c:dLbls>
        <c:gapWidth val="44"/>
        <c:overlap val="100"/>
        <c:axId val="844163584"/>
        <c:axId val="837018176"/>
      </c:barChart>
      <c:catAx>
        <c:axId val="844163584"/>
        <c:scaling>
          <c:orientation val="maxMin"/>
        </c:scaling>
        <c:delete val="1"/>
        <c:axPos val="l"/>
        <c:numFmt formatCode="General" sourceLinked="0"/>
        <c:majorTickMark val="out"/>
        <c:minorTickMark val="none"/>
        <c:tickLblPos val="nextTo"/>
        <c:crossAx val="837018176"/>
        <c:crosses val="autoZero"/>
        <c:auto val="1"/>
        <c:lblAlgn val="ctr"/>
        <c:lblOffset val="100"/>
        <c:noMultiLvlLbl val="0"/>
      </c:catAx>
      <c:valAx>
        <c:axId val="837018176"/>
        <c:scaling>
          <c:orientation val="minMax"/>
          <c:max val="100"/>
        </c:scaling>
        <c:delete val="1"/>
        <c:axPos val="t"/>
        <c:numFmt formatCode="General" sourceLinked="1"/>
        <c:majorTickMark val="out"/>
        <c:minorTickMark val="none"/>
        <c:tickLblPos val="nextTo"/>
        <c:crossAx val="844163584"/>
        <c:crosses val="autoZero"/>
        <c:crossBetween val="between"/>
      </c:valAx>
    </c:plotArea>
    <c:plotVisOnly val="1"/>
    <c:dispBlanksAs val="gap"/>
    <c:showDLblsOverMax val="0"/>
  </c:chart>
  <c:txPr>
    <a:bodyPr/>
    <a:lstStyle/>
    <a:p>
      <a:pPr>
        <a:defRPr sz="1800"/>
      </a:pPr>
      <a:endParaRPr lang="es-CO"/>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Century Gothic" panose="020B0502020202020204" pitchFamily="34" charset="0"/>
                <a:ea typeface="+mn-ea"/>
                <a:cs typeface="+mn-cs"/>
              </a:defRPr>
            </a:pPr>
            <a:r>
              <a:rPr lang="es-CO" b="1"/>
              <a:t>¿Cree usted que las personas que agreden a sus parejas estarían dispuestas a recibir apoyo profesional? Según si tienen hijos</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s-CO"/>
        </a:p>
      </c:txPr>
    </c:title>
    <c:autoTitleDeleted val="0"/>
    <c:plotArea>
      <c:layout>
        <c:manualLayout>
          <c:layoutTarget val="inner"/>
          <c:xMode val="edge"/>
          <c:yMode val="edge"/>
          <c:x val="1.6975308641975308E-2"/>
          <c:y val="0.39843536752336933"/>
          <c:w val="0.96604938271604934"/>
          <c:h val="0.51193076041619923"/>
        </c:manualLayout>
      </c:layout>
      <c:barChart>
        <c:barDir val="col"/>
        <c:grouping val="clustered"/>
        <c:varyColors val="0"/>
        <c:ser>
          <c:idx val="0"/>
          <c:order val="0"/>
          <c:tx>
            <c:strRef>
              <c:f>Sheet1!$B$3</c:f>
              <c:strCache>
                <c:ptCount val="1"/>
                <c:pt idx="0">
                  <c:v>a) Sí cree que estarían dispuestas a recibir apoyo</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Sheet1!$D$2:$E$2</c:f>
              <c:strCache>
                <c:ptCount val="2"/>
                <c:pt idx="0">
                  <c:v>Sí tienen hijos</c:v>
                </c:pt>
                <c:pt idx="1">
                  <c:v>No tienen hijos</c:v>
                </c:pt>
              </c:strCache>
            </c:strRef>
          </c:cat>
          <c:val>
            <c:numRef>
              <c:f>Sheet1!$D$3:$E$3</c:f>
              <c:numCache>
                <c:formatCode>0%</c:formatCode>
                <c:ptCount val="2"/>
                <c:pt idx="0">
                  <c:v>0.63363363363363367</c:v>
                </c:pt>
                <c:pt idx="1">
                  <c:v>0.52659574468085102</c:v>
                </c:pt>
              </c:numCache>
            </c:numRef>
          </c:val>
          <c:extLst>
            <c:ext xmlns:c16="http://schemas.microsoft.com/office/drawing/2014/chart" uri="{C3380CC4-5D6E-409C-BE32-E72D297353CC}">
              <c16:uniqueId val="{00000000-25B9-4F85-8E53-DB051373F254}"/>
            </c:ext>
          </c:extLst>
        </c:ser>
        <c:ser>
          <c:idx val="1"/>
          <c:order val="1"/>
          <c:tx>
            <c:strRef>
              <c:f>Sheet1!$B$4</c:f>
              <c:strCache>
                <c:ptCount val="1"/>
                <c:pt idx="0">
                  <c:v>b) No cree que estarían dispuestas a recibir apoyo</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Sheet1!$D$2:$E$2</c:f>
              <c:strCache>
                <c:ptCount val="2"/>
                <c:pt idx="0">
                  <c:v>Sí tienen hijos</c:v>
                </c:pt>
                <c:pt idx="1">
                  <c:v>No tienen hijos</c:v>
                </c:pt>
              </c:strCache>
            </c:strRef>
          </c:cat>
          <c:val>
            <c:numRef>
              <c:f>Sheet1!$D$4:$E$4</c:f>
              <c:numCache>
                <c:formatCode>0%</c:formatCode>
                <c:ptCount val="2"/>
                <c:pt idx="0">
                  <c:v>0.35735735735735735</c:v>
                </c:pt>
                <c:pt idx="1">
                  <c:v>0.4521276595744681</c:v>
                </c:pt>
              </c:numCache>
            </c:numRef>
          </c:val>
          <c:extLst>
            <c:ext xmlns:c16="http://schemas.microsoft.com/office/drawing/2014/chart" uri="{C3380CC4-5D6E-409C-BE32-E72D297353CC}">
              <c16:uniqueId val="{00000001-25B9-4F85-8E53-DB051373F254}"/>
            </c:ext>
          </c:extLst>
        </c:ser>
        <c:dLbls>
          <c:showLegendKey val="0"/>
          <c:showVal val="0"/>
          <c:showCatName val="0"/>
          <c:showSerName val="0"/>
          <c:showPercent val="0"/>
          <c:showBubbleSize val="0"/>
        </c:dLbls>
        <c:gapWidth val="219"/>
        <c:overlap val="-27"/>
        <c:axId val="635266776"/>
        <c:axId val="635261528"/>
      </c:barChart>
      <c:catAx>
        <c:axId val="635266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crossAx val="635261528"/>
        <c:crosses val="autoZero"/>
        <c:auto val="1"/>
        <c:lblAlgn val="ctr"/>
        <c:lblOffset val="100"/>
        <c:noMultiLvlLbl val="0"/>
      </c:catAx>
      <c:valAx>
        <c:axId val="635261528"/>
        <c:scaling>
          <c:orientation val="minMax"/>
        </c:scaling>
        <c:delete val="1"/>
        <c:axPos val="l"/>
        <c:numFmt formatCode="0%" sourceLinked="1"/>
        <c:majorTickMark val="none"/>
        <c:minorTickMark val="none"/>
        <c:tickLblPos val="nextTo"/>
        <c:crossAx val="6352667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Century Gothic" panose="020B0502020202020204" pitchFamily="34" charset="0"/>
        </a:defRPr>
      </a:pPr>
      <a:endParaRPr lang="es-CO"/>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Century Gothic" panose="020B0502020202020204" pitchFamily="34" charset="0"/>
                <a:ea typeface="+mn-ea"/>
                <a:cs typeface="+mn-cs"/>
              </a:defRPr>
            </a:pPr>
            <a:r>
              <a:rPr lang="es-CO" b="1" dirty="0"/>
              <a:t>¿Cuál es la razón principal por la cual usted cree que las personas que agreden a sus parejas sí estarían dispuestas a recibir apoyo profesional? Según si tienen hijos</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s-CO"/>
        </a:p>
      </c:txPr>
    </c:title>
    <c:autoTitleDeleted val="0"/>
    <c:plotArea>
      <c:layout/>
      <c:barChart>
        <c:barDir val="col"/>
        <c:grouping val="clustered"/>
        <c:varyColors val="0"/>
        <c:ser>
          <c:idx val="0"/>
          <c:order val="0"/>
          <c:tx>
            <c:strRef>
              <c:f>Sheet1!$B$6</c:f>
              <c:strCache>
                <c:ptCount val="1"/>
                <c:pt idx="0">
                  <c:v>Por el bienestar de sus hijos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Sheet1!$D$2:$E$2</c:f>
              <c:strCache>
                <c:ptCount val="2"/>
                <c:pt idx="0">
                  <c:v>Sí tienen hijos</c:v>
                </c:pt>
                <c:pt idx="1">
                  <c:v>No tienen hijos</c:v>
                </c:pt>
              </c:strCache>
            </c:strRef>
          </c:cat>
          <c:val>
            <c:numRef>
              <c:f>Sheet1!$D$6:$E$6</c:f>
              <c:numCache>
                <c:formatCode>0%</c:formatCode>
                <c:ptCount val="2"/>
                <c:pt idx="0">
                  <c:v>0.38862559241706163</c:v>
                </c:pt>
                <c:pt idx="1">
                  <c:v>0.27272727272727271</c:v>
                </c:pt>
              </c:numCache>
            </c:numRef>
          </c:val>
          <c:extLst>
            <c:ext xmlns:c16="http://schemas.microsoft.com/office/drawing/2014/chart" uri="{C3380CC4-5D6E-409C-BE32-E72D297353CC}">
              <c16:uniqueId val="{00000000-641F-4403-9C67-A5120717634B}"/>
            </c:ext>
          </c:extLst>
        </c:ser>
        <c:ser>
          <c:idx val="1"/>
          <c:order val="1"/>
          <c:tx>
            <c:strRef>
              <c:f>Sheet1!$B$7</c:f>
              <c:strCache>
                <c:ptCount val="1"/>
                <c:pt idx="0">
                  <c:v>Porque saben que la violencia hacia la pareja no es aceptable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Sheet1!$D$2:$E$2</c:f>
              <c:strCache>
                <c:ptCount val="2"/>
                <c:pt idx="0">
                  <c:v>Sí tienen hijos</c:v>
                </c:pt>
                <c:pt idx="1">
                  <c:v>No tienen hijos</c:v>
                </c:pt>
              </c:strCache>
            </c:strRef>
          </c:cat>
          <c:val>
            <c:numRef>
              <c:f>Sheet1!$D$7:$E$7</c:f>
              <c:numCache>
                <c:formatCode>0%</c:formatCode>
                <c:ptCount val="2"/>
                <c:pt idx="0">
                  <c:v>0.13744075829383887</c:v>
                </c:pt>
                <c:pt idx="1">
                  <c:v>0.16161616161616163</c:v>
                </c:pt>
              </c:numCache>
            </c:numRef>
          </c:val>
          <c:extLst>
            <c:ext xmlns:c16="http://schemas.microsoft.com/office/drawing/2014/chart" uri="{C3380CC4-5D6E-409C-BE32-E72D297353CC}">
              <c16:uniqueId val="{00000001-641F-4403-9C67-A5120717634B}"/>
            </c:ext>
          </c:extLst>
        </c:ser>
        <c:ser>
          <c:idx val="2"/>
          <c:order val="2"/>
          <c:tx>
            <c:strRef>
              <c:f>Sheet1!$B$8</c:f>
              <c:strCache>
                <c:ptCount val="1"/>
                <c:pt idx="0">
                  <c:v>Por amor a su pareja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Sheet1!$D$2:$E$2</c:f>
              <c:strCache>
                <c:ptCount val="2"/>
                <c:pt idx="0">
                  <c:v>Sí tienen hijos</c:v>
                </c:pt>
                <c:pt idx="1">
                  <c:v>No tienen hijos</c:v>
                </c:pt>
              </c:strCache>
            </c:strRef>
          </c:cat>
          <c:val>
            <c:numRef>
              <c:f>Sheet1!$D$8:$E$8</c:f>
              <c:numCache>
                <c:formatCode>0%</c:formatCode>
                <c:ptCount val="2"/>
                <c:pt idx="0">
                  <c:v>0.12322274881516587</c:v>
                </c:pt>
                <c:pt idx="1">
                  <c:v>0.13131313131313133</c:v>
                </c:pt>
              </c:numCache>
            </c:numRef>
          </c:val>
          <c:extLst>
            <c:ext xmlns:c16="http://schemas.microsoft.com/office/drawing/2014/chart" uri="{C3380CC4-5D6E-409C-BE32-E72D297353CC}">
              <c16:uniqueId val="{00000002-641F-4403-9C67-A5120717634B}"/>
            </c:ext>
          </c:extLst>
        </c:ser>
        <c:ser>
          <c:idx val="3"/>
          <c:order val="3"/>
          <c:tx>
            <c:strRef>
              <c:f>Sheet1!$B$9</c:f>
              <c:strCache>
                <c:ptCount val="1"/>
                <c:pt idx="0">
                  <c:v>Porque quieren retomar el control de su vida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Sheet1!$D$2:$E$2</c:f>
              <c:strCache>
                <c:ptCount val="2"/>
                <c:pt idx="0">
                  <c:v>Sí tienen hijos</c:v>
                </c:pt>
                <c:pt idx="1">
                  <c:v>No tienen hijos</c:v>
                </c:pt>
              </c:strCache>
            </c:strRef>
          </c:cat>
          <c:val>
            <c:numRef>
              <c:f>Sheet1!$D$9:$E$9</c:f>
              <c:numCache>
                <c:formatCode>0%</c:formatCode>
                <c:ptCount val="2"/>
                <c:pt idx="0">
                  <c:v>0.23696682464454977</c:v>
                </c:pt>
                <c:pt idx="1">
                  <c:v>0.32323232323232326</c:v>
                </c:pt>
              </c:numCache>
            </c:numRef>
          </c:val>
          <c:extLst>
            <c:ext xmlns:c16="http://schemas.microsoft.com/office/drawing/2014/chart" uri="{C3380CC4-5D6E-409C-BE32-E72D297353CC}">
              <c16:uniqueId val="{00000003-641F-4403-9C67-A5120717634B}"/>
            </c:ext>
          </c:extLst>
        </c:ser>
        <c:dLbls>
          <c:showLegendKey val="0"/>
          <c:showVal val="0"/>
          <c:showCatName val="0"/>
          <c:showSerName val="0"/>
          <c:showPercent val="0"/>
          <c:showBubbleSize val="0"/>
        </c:dLbls>
        <c:gapWidth val="219"/>
        <c:overlap val="-27"/>
        <c:axId val="635266776"/>
        <c:axId val="635261528"/>
      </c:barChart>
      <c:catAx>
        <c:axId val="635266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crossAx val="635261528"/>
        <c:crosses val="autoZero"/>
        <c:auto val="1"/>
        <c:lblAlgn val="ctr"/>
        <c:lblOffset val="100"/>
        <c:noMultiLvlLbl val="0"/>
      </c:catAx>
      <c:valAx>
        <c:axId val="635261528"/>
        <c:scaling>
          <c:orientation val="minMax"/>
        </c:scaling>
        <c:delete val="1"/>
        <c:axPos val="l"/>
        <c:numFmt formatCode="0%" sourceLinked="1"/>
        <c:majorTickMark val="none"/>
        <c:minorTickMark val="none"/>
        <c:tickLblPos val="nextTo"/>
        <c:crossAx val="6352667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Century Gothic" panose="020B0502020202020204" pitchFamily="34" charset="0"/>
        </a:defRPr>
      </a:pPr>
      <a:endParaRPr lang="es-CO"/>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s-CO" sz="1800" b="1" dirty="0"/>
              <a:t>Para la gente en Bogotá, es deseable que los hombres…</a:t>
            </a:r>
            <a:r>
              <a:rPr lang="es-CO" sz="1800" b="1" i="0" u="none" strike="noStrike" baseline="0" dirty="0">
                <a:effectLst/>
              </a:rPr>
              <a:t>, según si ha sido agredido(a)</a:t>
            </a:r>
            <a:endParaRPr lang="es-CO" sz="1800" b="1"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1.3811620763542384E-2"/>
          <c:y val="0.29565650310825226"/>
          <c:w val="0.97237675847291527"/>
          <c:h val="0.42432645758233467"/>
        </c:manualLayout>
      </c:layout>
      <c:barChart>
        <c:barDir val="col"/>
        <c:grouping val="clustered"/>
        <c:varyColors val="0"/>
        <c:ser>
          <c:idx val="0"/>
          <c:order val="0"/>
          <c:tx>
            <c:strRef>
              <c:f>Sheet1!$D$45</c:f>
              <c:strCache>
                <c:ptCount val="1"/>
                <c:pt idx="0">
                  <c:v>Sí ha sido agredido(a)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Sheet1!$B$47:$B$52</c:f>
              <c:strCache>
                <c:ptCount val="6"/>
                <c:pt idx="0">
                  <c:v>a) No sean afeminados</c:v>
                </c:pt>
                <c:pt idx="1">
                  <c:v>b) No se la dejen montar y respondan si otro hombre les busca pelea</c:v>
                </c:pt>
                <c:pt idx="2">
                  <c:v>c) No le teman a nada</c:v>
                </c:pt>
                <c:pt idx="3">
                  <c:v>d) No se dejen humillar de nadie</c:v>
                </c:pt>
                <c:pt idx="4">
                  <c:v>e) Sean buenos proveedores para su familia</c:v>
                </c:pt>
                <c:pt idx="5">
                  <c:v>f) No muestren sus emociones en público</c:v>
                </c:pt>
              </c:strCache>
            </c:strRef>
          </c:cat>
          <c:val>
            <c:numRef>
              <c:f>Sheet1!$D$47:$D$52</c:f>
              <c:numCache>
                <c:formatCode>0%</c:formatCode>
                <c:ptCount val="6"/>
                <c:pt idx="0">
                  <c:v>0.4777777777777778</c:v>
                </c:pt>
                <c:pt idx="1">
                  <c:v>0.31111111111111112</c:v>
                </c:pt>
                <c:pt idx="2">
                  <c:v>0.36666666666666664</c:v>
                </c:pt>
                <c:pt idx="3">
                  <c:v>0.51111111111111107</c:v>
                </c:pt>
                <c:pt idx="4">
                  <c:v>0.8666666666666667</c:v>
                </c:pt>
                <c:pt idx="5">
                  <c:v>0.41111111111111109</c:v>
                </c:pt>
              </c:numCache>
            </c:numRef>
          </c:val>
          <c:extLst>
            <c:ext xmlns:c16="http://schemas.microsoft.com/office/drawing/2014/chart" uri="{C3380CC4-5D6E-409C-BE32-E72D297353CC}">
              <c16:uniqueId val="{00000000-948A-4F68-8CBF-F2B30F5EE7FB}"/>
            </c:ext>
          </c:extLst>
        </c:ser>
        <c:ser>
          <c:idx val="1"/>
          <c:order val="1"/>
          <c:tx>
            <c:strRef>
              <c:f>Sheet1!$E$45</c:f>
              <c:strCache>
                <c:ptCount val="1"/>
                <c:pt idx="0">
                  <c:v>No ha sido agredido(a)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Sheet1!$B$47:$B$52</c:f>
              <c:strCache>
                <c:ptCount val="6"/>
                <c:pt idx="0">
                  <c:v>a) No sean afeminados</c:v>
                </c:pt>
                <c:pt idx="1">
                  <c:v>b) No se la dejen montar y respondan si otro hombre les busca pelea</c:v>
                </c:pt>
                <c:pt idx="2">
                  <c:v>c) No le teman a nada</c:v>
                </c:pt>
                <c:pt idx="3">
                  <c:v>d) No se dejen humillar de nadie</c:v>
                </c:pt>
                <c:pt idx="4">
                  <c:v>e) Sean buenos proveedores para su familia</c:v>
                </c:pt>
                <c:pt idx="5">
                  <c:v>f) No muestren sus emociones en público</c:v>
                </c:pt>
              </c:strCache>
            </c:strRef>
          </c:cat>
          <c:val>
            <c:numRef>
              <c:f>Sheet1!$E$47:$E$52</c:f>
              <c:numCache>
                <c:formatCode>0%</c:formatCode>
                <c:ptCount val="6"/>
                <c:pt idx="0">
                  <c:v>0.42626728110599077</c:v>
                </c:pt>
                <c:pt idx="1">
                  <c:v>0.33870967741935482</c:v>
                </c:pt>
                <c:pt idx="2">
                  <c:v>0.40322580645161288</c:v>
                </c:pt>
                <c:pt idx="3">
                  <c:v>0.61290322580645162</c:v>
                </c:pt>
                <c:pt idx="4">
                  <c:v>0.88940092165898621</c:v>
                </c:pt>
                <c:pt idx="5">
                  <c:v>0.4009216589861751</c:v>
                </c:pt>
              </c:numCache>
            </c:numRef>
          </c:val>
          <c:extLst>
            <c:ext xmlns:c16="http://schemas.microsoft.com/office/drawing/2014/chart" uri="{C3380CC4-5D6E-409C-BE32-E72D297353CC}">
              <c16:uniqueId val="{00000001-948A-4F68-8CBF-F2B30F5EE7FB}"/>
            </c:ext>
          </c:extLst>
        </c:ser>
        <c:dLbls>
          <c:showLegendKey val="0"/>
          <c:showVal val="0"/>
          <c:showCatName val="0"/>
          <c:showSerName val="0"/>
          <c:showPercent val="0"/>
          <c:showBubbleSize val="0"/>
        </c:dLbls>
        <c:gapWidth val="219"/>
        <c:overlap val="-27"/>
        <c:axId val="606840800"/>
        <c:axId val="606841784"/>
      </c:barChart>
      <c:catAx>
        <c:axId val="606840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606841784"/>
        <c:crosses val="autoZero"/>
        <c:auto val="1"/>
        <c:lblAlgn val="ctr"/>
        <c:lblOffset val="100"/>
        <c:noMultiLvlLbl val="0"/>
      </c:catAx>
      <c:valAx>
        <c:axId val="606841784"/>
        <c:scaling>
          <c:orientation val="minMax"/>
        </c:scaling>
        <c:delete val="1"/>
        <c:axPos val="l"/>
        <c:numFmt formatCode="0%" sourceLinked="1"/>
        <c:majorTickMark val="none"/>
        <c:minorTickMark val="none"/>
        <c:tickLblPos val="nextTo"/>
        <c:crossAx val="606840800"/>
        <c:crosses val="autoZero"/>
        <c:crossBetween val="between"/>
      </c:valAx>
      <c:spPr>
        <a:noFill/>
        <a:ln>
          <a:noFill/>
        </a:ln>
        <a:effectLst/>
      </c:spPr>
    </c:plotArea>
    <c:legend>
      <c:legendPos val="t"/>
      <c:layout>
        <c:manualLayout>
          <c:xMode val="edge"/>
          <c:yMode val="edge"/>
          <c:x val="0.28748171838708347"/>
          <c:y val="0.15883890480839202"/>
          <c:w val="0.42503646435954268"/>
          <c:h val="7.6632398488156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s-CO"/>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s-CO" sz="1800" b="1" i="0" baseline="0" dirty="0">
                <a:effectLst/>
              </a:rPr>
              <a:t>Para la gente en Bogotá, es deseable que los hombres…, según si ha sido agredido(a)</a:t>
            </a:r>
            <a:endParaRPr lang="es-CO" dirty="0">
              <a:effectLst/>
            </a:endParaRP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1.630633213278887E-2"/>
          <c:y val="0.30570488856713118"/>
          <c:w val="0.96738733573442226"/>
          <c:h val="0.44463505813481785"/>
        </c:manualLayout>
      </c:layout>
      <c:barChart>
        <c:barDir val="col"/>
        <c:grouping val="clustered"/>
        <c:varyColors val="0"/>
        <c:ser>
          <c:idx val="0"/>
          <c:order val="0"/>
          <c:tx>
            <c:strRef>
              <c:f>Sheet1!$D$45</c:f>
              <c:strCache>
                <c:ptCount val="1"/>
                <c:pt idx="0">
                  <c:v>Sí ha sido agredido(a)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Sheet1!$B$53:$B$58</c:f>
              <c:strCache>
                <c:ptCount val="6"/>
                <c:pt idx="0">
                  <c:v>g) Tengan una vida sexual muy activa</c:v>
                </c:pt>
                <c:pt idx="1">
                  <c:v>h) Sean competitivos y asuman cualquier reto</c:v>
                </c:pt>
                <c:pt idx="2">
                  <c:v>i) Sean exitosos conquistando a las mujeres</c:v>
                </c:pt>
                <c:pt idx="3">
                  <c:v>j) No se dejen poner los cachos de su pareja</c:v>
                </c:pt>
                <c:pt idx="4">
                  <c:v>k) Prefieran estar más en la calle que en la casa</c:v>
                </c:pt>
                <c:pt idx="5">
                  <c:v>l) Eduquen a sus hijos para que sean hombres de verdad</c:v>
                </c:pt>
              </c:strCache>
            </c:strRef>
          </c:cat>
          <c:val>
            <c:numRef>
              <c:f>Sheet1!$D$53:$D$58</c:f>
              <c:numCache>
                <c:formatCode>0%</c:formatCode>
                <c:ptCount val="6"/>
                <c:pt idx="0">
                  <c:v>0.62222222222222223</c:v>
                </c:pt>
                <c:pt idx="1">
                  <c:v>0.81111111111111112</c:v>
                </c:pt>
                <c:pt idx="2">
                  <c:v>0.52222222222222225</c:v>
                </c:pt>
                <c:pt idx="3">
                  <c:v>0.5444444444444444</c:v>
                </c:pt>
                <c:pt idx="4">
                  <c:v>0.3</c:v>
                </c:pt>
                <c:pt idx="5">
                  <c:v>0.67777777777777781</c:v>
                </c:pt>
              </c:numCache>
            </c:numRef>
          </c:val>
          <c:extLst>
            <c:ext xmlns:c16="http://schemas.microsoft.com/office/drawing/2014/chart" uri="{C3380CC4-5D6E-409C-BE32-E72D297353CC}">
              <c16:uniqueId val="{00000000-CD17-4359-A3AC-A7A38B8FBEA1}"/>
            </c:ext>
          </c:extLst>
        </c:ser>
        <c:ser>
          <c:idx val="1"/>
          <c:order val="1"/>
          <c:tx>
            <c:strRef>
              <c:f>Sheet1!$E$45</c:f>
              <c:strCache>
                <c:ptCount val="1"/>
                <c:pt idx="0">
                  <c:v>No ha sido agredido(a)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Sheet1!$B$53:$B$58</c:f>
              <c:strCache>
                <c:ptCount val="6"/>
                <c:pt idx="0">
                  <c:v>g) Tengan una vida sexual muy activa</c:v>
                </c:pt>
                <c:pt idx="1">
                  <c:v>h) Sean competitivos y asuman cualquier reto</c:v>
                </c:pt>
                <c:pt idx="2">
                  <c:v>i) Sean exitosos conquistando a las mujeres</c:v>
                </c:pt>
                <c:pt idx="3">
                  <c:v>j) No se dejen poner los cachos de su pareja</c:v>
                </c:pt>
                <c:pt idx="4">
                  <c:v>k) Prefieran estar más en la calle que en la casa</c:v>
                </c:pt>
                <c:pt idx="5">
                  <c:v>l) Eduquen a sus hijos para que sean hombres de verdad</c:v>
                </c:pt>
              </c:strCache>
            </c:strRef>
          </c:cat>
          <c:val>
            <c:numRef>
              <c:f>Sheet1!$E$53:$E$58</c:f>
              <c:numCache>
                <c:formatCode>0%</c:formatCode>
                <c:ptCount val="6"/>
                <c:pt idx="0">
                  <c:v>0.61290322580645162</c:v>
                </c:pt>
                <c:pt idx="1">
                  <c:v>0.81336405529953903</c:v>
                </c:pt>
                <c:pt idx="2">
                  <c:v>0.52995391705069128</c:v>
                </c:pt>
                <c:pt idx="3">
                  <c:v>0.52073732718894006</c:v>
                </c:pt>
                <c:pt idx="4">
                  <c:v>0.24193548387096775</c:v>
                </c:pt>
                <c:pt idx="5">
                  <c:v>0.68663594470046097</c:v>
                </c:pt>
              </c:numCache>
            </c:numRef>
          </c:val>
          <c:extLst>
            <c:ext xmlns:c16="http://schemas.microsoft.com/office/drawing/2014/chart" uri="{C3380CC4-5D6E-409C-BE32-E72D297353CC}">
              <c16:uniqueId val="{00000001-CD17-4359-A3AC-A7A38B8FBEA1}"/>
            </c:ext>
          </c:extLst>
        </c:ser>
        <c:dLbls>
          <c:showLegendKey val="0"/>
          <c:showVal val="0"/>
          <c:showCatName val="0"/>
          <c:showSerName val="0"/>
          <c:showPercent val="0"/>
          <c:showBubbleSize val="0"/>
        </c:dLbls>
        <c:gapWidth val="219"/>
        <c:overlap val="-27"/>
        <c:axId val="606840800"/>
        <c:axId val="606841784"/>
      </c:barChart>
      <c:catAx>
        <c:axId val="606840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606841784"/>
        <c:crosses val="autoZero"/>
        <c:auto val="1"/>
        <c:lblAlgn val="ctr"/>
        <c:lblOffset val="100"/>
        <c:noMultiLvlLbl val="0"/>
      </c:catAx>
      <c:valAx>
        <c:axId val="606841784"/>
        <c:scaling>
          <c:orientation val="minMax"/>
        </c:scaling>
        <c:delete val="1"/>
        <c:axPos val="l"/>
        <c:numFmt formatCode="0%" sourceLinked="1"/>
        <c:majorTickMark val="none"/>
        <c:minorTickMark val="none"/>
        <c:tickLblPos val="nextTo"/>
        <c:crossAx val="606840800"/>
        <c:crosses val="autoZero"/>
        <c:crossBetween val="between"/>
      </c:valAx>
      <c:spPr>
        <a:noFill/>
        <a:ln>
          <a:noFill/>
        </a:ln>
        <a:effectLst/>
      </c:spPr>
    </c:plotArea>
    <c:legend>
      <c:legendPos val="t"/>
      <c:layout>
        <c:manualLayout>
          <c:xMode val="edge"/>
          <c:yMode val="edge"/>
          <c:x val="0.28437076911240888"/>
          <c:y val="0.14258988585230073"/>
          <c:w val="0.42622204491214821"/>
          <c:h val="7.266284302038930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s-CO"/>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s-CO" sz="1800" b="1" dirty="0"/>
              <a:t>Para la gente en Bogotá, es deseable que los hombres…, según si ha reaccionado</a:t>
            </a:r>
            <a:r>
              <a:rPr lang="es-CO" sz="1800" b="1" baseline="0" dirty="0"/>
              <a:t> agresivamente</a:t>
            </a:r>
            <a:endParaRPr lang="es-CO" sz="1800" b="1" dirty="0"/>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1.3792437538374717E-2"/>
          <c:y val="0.22187627167988008"/>
          <c:w val="0.97241512492325055"/>
          <c:h val="0.56428407137009284"/>
        </c:manualLayout>
      </c:layout>
      <c:barChart>
        <c:barDir val="col"/>
        <c:grouping val="clustered"/>
        <c:varyColors val="0"/>
        <c:ser>
          <c:idx val="0"/>
          <c:order val="0"/>
          <c:tx>
            <c:strRef>
              <c:f>Sheet1!$D$61</c:f>
              <c:strCache>
                <c:ptCount val="1"/>
                <c:pt idx="0">
                  <c:v>Sí ha reaccionado agresivamente frente a alguna pareja</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Sheet1!$B$63:$B$68</c:f>
              <c:strCache>
                <c:ptCount val="6"/>
                <c:pt idx="0">
                  <c:v>a) No sean afeminados</c:v>
                </c:pt>
                <c:pt idx="1">
                  <c:v>b) No se la dejen montar y respondan si otro hombre les busca pelea</c:v>
                </c:pt>
                <c:pt idx="2">
                  <c:v>c) No le teman a nada</c:v>
                </c:pt>
                <c:pt idx="3">
                  <c:v>d) No se dejen humillar de nadie</c:v>
                </c:pt>
                <c:pt idx="4">
                  <c:v>e) Sean buenos proveedores para su familia</c:v>
                </c:pt>
                <c:pt idx="5">
                  <c:v>) No muestren sus emociones en público</c:v>
                </c:pt>
              </c:strCache>
            </c:strRef>
          </c:cat>
          <c:val>
            <c:numRef>
              <c:f>Sheet1!$D$63:$D$68</c:f>
              <c:numCache>
                <c:formatCode>0%</c:formatCode>
                <c:ptCount val="6"/>
                <c:pt idx="0">
                  <c:v>0.60563380281690138</c:v>
                </c:pt>
                <c:pt idx="1">
                  <c:v>0.40845070422535218</c:v>
                </c:pt>
                <c:pt idx="2">
                  <c:v>0.40845070422535218</c:v>
                </c:pt>
                <c:pt idx="3">
                  <c:v>0.56338028169014087</c:v>
                </c:pt>
                <c:pt idx="4">
                  <c:v>0.87323943661971826</c:v>
                </c:pt>
                <c:pt idx="5">
                  <c:v>0.40845070422535218</c:v>
                </c:pt>
              </c:numCache>
            </c:numRef>
          </c:val>
          <c:extLst>
            <c:ext xmlns:c16="http://schemas.microsoft.com/office/drawing/2014/chart" uri="{C3380CC4-5D6E-409C-BE32-E72D297353CC}">
              <c16:uniqueId val="{00000000-B593-4A47-A19A-94A3112AE41B}"/>
            </c:ext>
          </c:extLst>
        </c:ser>
        <c:ser>
          <c:idx val="1"/>
          <c:order val="1"/>
          <c:tx>
            <c:strRef>
              <c:f>Sheet1!$E$61</c:f>
              <c:strCache>
                <c:ptCount val="1"/>
                <c:pt idx="0">
                  <c:v>No ha reaccionado agresivamente frente a alguna pareja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Sheet1!$B$63:$B$68</c:f>
              <c:strCache>
                <c:ptCount val="6"/>
                <c:pt idx="0">
                  <c:v>a) No sean afeminados</c:v>
                </c:pt>
                <c:pt idx="1">
                  <c:v>b) No se la dejen montar y respondan si otro hombre les busca pelea</c:v>
                </c:pt>
                <c:pt idx="2">
                  <c:v>c) No le teman a nada</c:v>
                </c:pt>
                <c:pt idx="3">
                  <c:v>d) No se dejen humillar de nadie</c:v>
                </c:pt>
                <c:pt idx="4">
                  <c:v>e) Sean buenos proveedores para su familia</c:v>
                </c:pt>
                <c:pt idx="5">
                  <c:v>) No muestren sus emociones en público</c:v>
                </c:pt>
              </c:strCache>
            </c:strRef>
          </c:cat>
          <c:val>
            <c:numRef>
              <c:f>Sheet1!$E$63:$E$68</c:f>
              <c:numCache>
                <c:formatCode>0%</c:formatCode>
                <c:ptCount val="6"/>
                <c:pt idx="0">
                  <c:v>0.4083885209713024</c:v>
                </c:pt>
                <c:pt idx="1">
                  <c:v>0.32229580573951433</c:v>
                </c:pt>
                <c:pt idx="2">
                  <c:v>0.39514348785871967</c:v>
                </c:pt>
                <c:pt idx="3">
                  <c:v>0.60044150110375272</c:v>
                </c:pt>
                <c:pt idx="4">
                  <c:v>0.88741721854304634</c:v>
                </c:pt>
                <c:pt idx="5">
                  <c:v>0.40176600441501104</c:v>
                </c:pt>
              </c:numCache>
            </c:numRef>
          </c:val>
          <c:extLst>
            <c:ext xmlns:c16="http://schemas.microsoft.com/office/drawing/2014/chart" uri="{C3380CC4-5D6E-409C-BE32-E72D297353CC}">
              <c16:uniqueId val="{00000001-B593-4A47-A19A-94A3112AE41B}"/>
            </c:ext>
          </c:extLst>
        </c:ser>
        <c:dLbls>
          <c:showLegendKey val="0"/>
          <c:showVal val="0"/>
          <c:showCatName val="0"/>
          <c:showSerName val="0"/>
          <c:showPercent val="0"/>
          <c:showBubbleSize val="0"/>
        </c:dLbls>
        <c:gapWidth val="219"/>
        <c:overlap val="-27"/>
        <c:axId val="606840800"/>
        <c:axId val="606841784"/>
      </c:barChart>
      <c:catAx>
        <c:axId val="606840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606841784"/>
        <c:crosses val="autoZero"/>
        <c:auto val="1"/>
        <c:lblAlgn val="ctr"/>
        <c:lblOffset val="100"/>
        <c:noMultiLvlLbl val="0"/>
      </c:catAx>
      <c:valAx>
        <c:axId val="606841784"/>
        <c:scaling>
          <c:orientation val="minMax"/>
        </c:scaling>
        <c:delete val="1"/>
        <c:axPos val="l"/>
        <c:numFmt formatCode="0%" sourceLinked="1"/>
        <c:majorTickMark val="none"/>
        <c:minorTickMark val="none"/>
        <c:tickLblPos val="nextTo"/>
        <c:crossAx val="606840800"/>
        <c:crosses val="autoZero"/>
        <c:crossBetween val="between"/>
      </c:valAx>
      <c:spPr>
        <a:noFill/>
        <a:ln>
          <a:noFill/>
        </a:ln>
        <a:effectLst/>
      </c:spPr>
    </c:plotArea>
    <c:legend>
      <c:legendPos val="t"/>
      <c:layout>
        <c:manualLayout>
          <c:xMode val="edge"/>
          <c:yMode val="edge"/>
          <c:x val="5.0000004936448662E-2"/>
          <c:y val="0.1301603060556491"/>
          <c:w val="0.89999999012710274"/>
          <c:h val="5.852160227241654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s-CO"/>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s-CO" sz="1800" b="1" dirty="0"/>
              <a:t>Para la gente en Bogotá, es deseable que los hombres…, según si ha reaccionado agresivamente</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1.3850147746475871E-2"/>
          <c:y val="0.25367755759139404"/>
          <c:w val="0.97229970450704828"/>
          <c:h val="0.54233561744678094"/>
        </c:manualLayout>
      </c:layout>
      <c:barChart>
        <c:barDir val="col"/>
        <c:grouping val="clustered"/>
        <c:varyColors val="0"/>
        <c:ser>
          <c:idx val="0"/>
          <c:order val="0"/>
          <c:tx>
            <c:strRef>
              <c:f>Sheet1!$D$61</c:f>
              <c:strCache>
                <c:ptCount val="1"/>
                <c:pt idx="0">
                  <c:v>Sí ha reaccionado agresivamente frente a alguna pareja</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Sheet1!$B$69:$B$74</c:f>
              <c:strCache>
                <c:ptCount val="6"/>
                <c:pt idx="0">
                  <c:v>g) Tengan una vida sexual muy activa</c:v>
                </c:pt>
                <c:pt idx="1">
                  <c:v>h) Sean competitivos y asuman cualquier reto</c:v>
                </c:pt>
                <c:pt idx="2">
                  <c:v>i) Sean exitosos conquistando a las mujeres</c:v>
                </c:pt>
                <c:pt idx="3">
                  <c:v>j) No se dejen poner los cachos de su pareja</c:v>
                </c:pt>
                <c:pt idx="4">
                  <c:v>k) Prefieran estar más en la calle que en la casa</c:v>
                </c:pt>
                <c:pt idx="5">
                  <c:v>l) Eduquen a sus hijos para que sean hombres de verdad</c:v>
                </c:pt>
              </c:strCache>
            </c:strRef>
          </c:cat>
          <c:val>
            <c:numRef>
              <c:f>Sheet1!$D$69:$D$74</c:f>
              <c:numCache>
                <c:formatCode>0%</c:formatCode>
                <c:ptCount val="6"/>
                <c:pt idx="0">
                  <c:v>0.73239436619718323</c:v>
                </c:pt>
                <c:pt idx="1">
                  <c:v>0.80281690140845074</c:v>
                </c:pt>
                <c:pt idx="2">
                  <c:v>0.61971830985915488</c:v>
                </c:pt>
                <c:pt idx="3">
                  <c:v>0.61971830985915488</c:v>
                </c:pt>
                <c:pt idx="4">
                  <c:v>0.3380281690140845</c:v>
                </c:pt>
                <c:pt idx="5">
                  <c:v>0.70422535211267601</c:v>
                </c:pt>
              </c:numCache>
            </c:numRef>
          </c:val>
          <c:extLst>
            <c:ext xmlns:c16="http://schemas.microsoft.com/office/drawing/2014/chart" uri="{C3380CC4-5D6E-409C-BE32-E72D297353CC}">
              <c16:uniqueId val="{00000000-E4BE-4D25-B992-7995EEE879A4}"/>
            </c:ext>
          </c:extLst>
        </c:ser>
        <c:ser>
          <c:idx val="1"/>
          <c:order val="1"/>
          <c:tx>
            <c:strRef>
              <c:f>Sheet1!$E$61</c:f>
              <c:strCache>
                <c:ptCount val="1"/>
                <c:pt idx="0">
                  <c:v>No ha reaccionado agresivamente frente a alguna pareja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Sheet1!$B$69:$B$74</c:f>
              <c:strCache>
                <c:ptCount val="6"/>
                <c:pt idx="0">
                  <c:v>g) Tengan una vida sexual muy activa</c:v>
                </c:pt>
                <c:pt idx="1">
                  <c:v>h) Sean competitivos y asuman cualquier reto</c:v>
                </c:pt>
                <c:pt idx="2">
                  <c:v>i) Sean exitosos conquistando a las mujeres</c:v>
                </c:pt>
                <c:pt idx="3">
                  <c:v>j) No se dejen poner los cachos de su pareja</c:v>
                </c:pt>
                <c:pt idx="4">
                  <c:v>k) Prefieran estar más en la calle que en la casa</c:v>
                </c:pt>
                <c:pt idx="5">
                  <c:v>l) Eduquen a sus hijos para que sean hombres de verdad</c:v>
                </c:pt>
              </c:strCache>
            </c:strRef>
          </c:cat>
          <c:val>
            <c:numRef>
              <c:f>Sheet1!$E$69:$E$74</c:f>
              <c:numCache>
                <c:formatCode>0%</c:formatCode>
                <c:ptCount val="6"/>
                <c:pt idx="0">
                  <c:v>0.59602649006622521</c:v>
                </c:pt>
                <c:pt idx="1">
                  <c:v>0.81456953642384111</c:v>
                </c:pt>
                <c:pt idx="2">
                  <c:v>0.51434878587196464</c:v>
                </c:pt>
                <c:pt idx="3">
                  <c:v>0.50993377483443714</c:v>
                </c:pt>
                <c:pt idx="4">
                  <c:v>0.23841059602649006</c:v>
                </c:pt>
                <c:pt idx="5">
                  <c:v>0.68211920529801329</c:v>
                </c:pt>
              </c:numCache>
            </c:numRef>
          </c:val>
          <c:extLst>
            <c:ext xmlns:c16="http://schemas.microsoft.com/office/drawing/2014/chart" uri="{C3380CC4-5D6E-409C-BE32-E72D297353CC}">
              <c16:uniqueId val="{00000001-E4BE-4D25-B992-7995EEE879A4}"/>
            </c:ext>
          </c:extLst>
        </c:ser>
        <c:dLbls>
          <c:showLegendKey val="0"/>
          <c:showVal val="0"/>
          <c:showCatName val="0"/>
          <c:showSerName val="0"/>
          <c:showPercent val="0"/>
          <c:showBubbleSize val="0"/>
        </c:dLbls>
        <c:gapWidth val="219"/>
        <c:overlap val="-27"/>
        <c:axId val="606840800"/>
        <c:axId val="606841784"/>
      </c:barChart>
      <c:catAx>
        <c:axId val="606840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606841784"/>
        <c:crosses val="autoZero"/>
        <c:auto val="1"/>
        <c:lblAlgn val="ctr"/>
        <c:lblOffset val="100"/>
        <c:noMultiLvlLbl val="0"/>
      </c:catAx>
      <c:valAx>
        <c:axId val="606841784"/>
        <c:scaling>
          <c:orientation val="minMax"/>
        </c:scaling>
        <c:delete val="1"/>
        <c:axPos val="l"/>
        <c:numFmt formatCode="0%" sourceLinked="1"/>
        <c:majorTickMark val="none"/>
        <c:minorTickMark val="none"/>
        <c:tickLblPos val="nextTo"/>
        <c:crossAx val="6068408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b="1" dirty="0"/>
              <a:t>Tienen </a:t>
            </a:r>
            <a:r>
              <a:rPr lang="en-US" b="1" dirty="0" err="1"/>
              <a:t>hijos</a:t>
            </a:r>
            <a:endParaRPr lang="en-US"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s-CO"/>
        </a:p>
      </c:txPr>
    </c:title>
    <c:autoTitleDeleted val="0"/>
    <c:plotArea>
      <c:layout>
        <c:manualLayout>
          <c:layoutTarget val="inner"/>
          <c:xMode val="edge"/>
          <c:yMode val="edge"/>
          <c:x val="4.4444444444444446E-2"/>
          <c:y val="0.20301531213191995"/>
          <c:w val="0.93015873015873018"/>
          <c:h val="0.60288213089971532"/>
        </c:manualLayout>
      </c:layout>
      <c:barChart>
        <c:barDir val="col"/>
        <c:grouping val="clustered"/>
        <c:varyColors val="0"/>
        <c:ser>
          <c:idx val="0"/>
          <c:order val="0"/>
          <c:tx>
            <c:strRef>
              <c:f>'P6'!$A$3:$B$3</c:f>
              <c:strCache>
                <c:ptCount val="2"/>
                <c:pt idx="0">
                  <c:v>6) ¿Tiene o ha tenido pareja? RU</c:v>
                </c:pt>
                <c:pt idx="1">
                  <c:v>Sí</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'P6'!$J$2:$K$2</c:f>
              <c:strCache>
                <c:ptCount val="2"/>
                <c:pt idx="0">
                  <c:v>Sí</c:v>
                </c:pt>
                <c:pt idx="1">
                  <c:v>No</c:v>
                </c:pt>
              </c:strCache>
            </c:strRef>
          </c:cat>
          <c:val>
            <c:numRef>
              <c:f>'P6'!$J$3:$K$3</c:f>
              <c:numCache>
                <c:formatCode>0%</c:formatCode>
                <c:ptCount val="2"/>
                <c:pt idx="0">
                  <c:v>0.91291291291291288</c:v>
                </c:pt>
                <c:pt idx="1">
                  <c:v>0.6542553191489362</c:v>
                </c:pt>
              </c:numCache>
            </c:numRef>
          </c:val>
          <c:extLst>
            <c:ext xmlns:c16="http://schemas.microsoft.com/office/drawing/2014/chart" uri="{C3380CC4-5D6E-409C-BE32-E72D297353CC}">
              <c16:uniqueId val="{00000000-622D-4C51-B396-FAEBD37961CE}"/>
            </c:ext>
          </c:extLst>
        </c:ser>
        <c:dLbls>
          <c:dLblPos val="outEnd"/>
          <c:showLegendKey val="0"/>
          <c:showVal val="1"/>
          <c:showCatName val="0"/>
          <c:showSerName val="0"/>
          <c:showPercent val="0"/>
          <c:showBubbleSize val="0"/>
        </c:dLbls>
        <c:gapWidth val="219"/>
        <c:overlap val="-27"/>
        <c:axId val="258134256"/>
        <c:axId val="258141800"/>
      </c:barChart>
      <c:catAx>
        <c:axId val="258134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crossAx val="258141800"/>
        <c:crosses val="autoZero"/>
        <c:auto val="1"/>
        <c:lblAlgn val="ctr"/>
        <c:lblOffset val="100"/>
        <c:noMultiLvlLbl val="0"/>
      </c:catAx>
      <c:valAx>
        <c:axId val="258141800"/>
        <c:scaling>
          <c:orientation val="minMax"/>
        </c:scaling>
        <c:delete val="1"/>
        <c:axPos val="l"/>
        <c:numFmt formatCode="0%" sourceLinked="1"/>
        <c:majorTickMark val="none"/>
        <c:minorTickMark val="none"/>
        <c:tickLblPos val="nextTo"/>
        <c:crossAx val="258134256"/>
        <c:crosses val="autoZero"/>
        <c:crossBetween val="between"/>
      </c:valAx>
      <c:spPr>
        <a:noFill/>
        <a:ln w="25400">
          <a:noFill/>
        </a:ln>
        <a:effectLst/>
      </c:spPr>
    </c:plotArea>
    <c:plotVisOnly val="1"/>
    <c:dispBlanksAs val="gap"/>
    <c:showDLblsOverMax val="0"/>
  </c:chart>
  <c:spPr>
    <a:noFill/>
    <a:ln>
      <a:noFill/>
    </a:ln>
    <a:effectLst/>
  </c:spPr>
  <c:txPr>
    <a:bodyPr/>
    <a:lstStyle/>
    <a:p>
      <a:pPr>
        <a:defRPr>
          <a:latin typeface="Century Gothic" panose="020B0502020202020204" pitchFamily="34" charset="0"/>
        </a:defRPr>
      </a:pPr>
      <a:endParaRPr lang="es-CO"/>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s-CO" b="1" dirty="0"/>
              <a:t>Cree que es típico de los hombres responder con violencia cuando su pareja…, según si ha sido agredido(a)</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Sheet1!$D$137</c:f>
              <c:strCache>
                <c:ptCount val="1"/>
                <c:pt idx="0">
                  <c:v>Sí ha sido agredido(a)</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Sheet1!$B$139:$B$147</c:f>
              <c:strCache>
                <c:ptCount val="9"/>
                <c:pt idx="0">
                  <c:v>a) Coquetea o le es infiel con otros hombres</c:v>
                </c:pt>
                <c:pt idx="1">
                  <c:v>b) Lo desautoriza o no le hace caso</c:v>
                </c:pt>
                <c:pt idx="2">
                  <c:v>c) No quiere tener sexo cuando él sí quiere</c:v>
                </c:pt>
                <c:pt idx="3">
                  <c:v>d) Descuida a los hijos o las labores del hogar</c:v>
                </c:pt>
                <c:pt idx="4">
                  <c:v>e) Se va de fiesta o toma trago con amigos y amigas</c:v>
                </c:pt>
                <c:pt idx="5">
                  <c:v>f) No trabaja y espera que la mantengan</c:v>
                </c:pt>
                <c:pt idx="6">
                  <c:v>g) Se burla de él o le falta al respeto</c:v>
                </c:pt>
                <c:pt idx="7">
                  <c:v>h) Es celosa y le revisa el celular</c:v>
                </c:pt>
                <c:pt idx="8">
                  <c:v>i) Gana más plata o tiene más éxito que él</c:v>
                </c:pt>
              </c:strCache>
            </c:strRef>
          </c:cat>
          <c:val>
            <c:numRef>
              <c:f>Sheet1!$D$139:$D$147</c:f>
              <c:numCache>
                <c:formatCode>0%</c:formatCode>
                <c:ptCount val="9"/>
                <c:pt idx="0">
                  <c:v>0.59740259740259738</c:v>
                </c:pt>
                <c:pt idx="1">
                  <c:v>0.55844155844155841</c:v>
                </c:pt>
                <c:pt idx="2">
                  <c:v>0.38961038961038968</c:v>
                </c:pt>
                <c:pt idx="3">
                  <c:v>0.50649350649350644</c:v>
                </c:pt>
                <c:pt idx="4">
                  <c:v>0.5714285714285714</c:v>
                </c:pt>
                <c:pt idx="5">
                  <c:v>0.2857142857142857</c:v>
                </c:pt>
                <c:pt idx="6">
                  <c:v>0.51948051948051943</c:v>
                </c:pt>
                <c:pt idx="7">
                  <c:v>0.54545454545454541</c:v>
                </c:pt>
                <c:pt idx="8">
                  <c:v>0.41558441558441556</c:v>
                </c:pt>
              </c:numCache>
            </c:numRef>
          </c:val>
          <c:extLst>
            <c:ext xmlns:c16="http://schemas.microsoft.com/office/drawing/2014/chart" uri="{C3380CC4-5D6E-409C-BE32-E72D297353CC}">
              <c16:uniqueId val="{00000000-52CA-420A-97B8-D3266EEDBB89}"/>
            </c:ext>
          </c:extLst>
        </c:ser>
        <c:ser>
          <c:idx val="1"/>
          <c:order val="1"/>
          <c:tx>
            <c:strRef>
              <c:f>Sheet1!$E$137</c:f>
              <c:strCache>
                <c:ptCount val="1"/>
                <c:pt idx="0">
                  <c:v>No ha sido agredido(a)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Sheet1!$B$139:$B$147</c:f>
              <c:strCache>
                <c:ptCount val="9"/>
                <c:pt idx="0">
                  <c:v>a) Coquetea o le es infiel con otros hombres</c:v>
                </c:pt>
                <c:pt idx="1">
                  <c:v>b) Lo desautoriza o no le hace caso</c:v>
                </c:pt>
                <c:pt idx="2">
                  <c:v>c) No quiere tener sexo cuando él sí quiere</c:v>
                </c:pt>
                <c:pt idx="3">
                  <c:v>d) Descuida a los hijos o las labores del hogar</c:v>
                </c:pt>
                <c:pt idx="4">
                  <c:v>e) Se va de fiesta o toma trago con amigos y amigas</c:v>
                </c:pt>
                <c:pt idx="5">
                  <c:v>f) No trabaja y espera que la mantengan</c:v>
                </c:pt>
                <c:pt idx="6">
                  <c:v>g) Se burla de él o le falta al respeto</c:v>
                </c:pt>
                <c:pt idx="7">
                  <c:v>h) Es celosa y le revisa el celular</c:v>
                </c:pt>
                <c:pt idx="8">
                  <c:v>i) Gana más plata o tiene más éxito que él</c:v>
                </c:pt>
              </c:strCache>
            </c:strRef>
          </c:cat>
          <c:val>
            <c:numRef>
              <c:f>Sheet1!$E$139:$E$147</c:f>
              <c:numCache>
                <c:formatCode>0%</c:formatCode>
                <c:ptCount val="9"/>
                <c:pt idx="0">
                  <c:v>0.65030674846625769</c:v>
                </c:pt>
                <c:pt idx="1">
                  <c:v>0.53987730061349692</c:v>
                </c:pt>
                <c:pt idx="2">
                  <c:v>0.40184049079754602</c:v>
                </c:pt>
                <c:pt idx="3">
                  <c:v>0.50920245398773001</c:v>
                </c:pt>
                <c:pt idx="4">
                  <c:v>0.54907975460122704</c:v>
                </c:pt>
                <c:pt idx="5">
                  <c:v>0.30061349693251532</c:v>
                </c:pt>
                <c:pt idx="6">
                  <c:v>0.43865030674846628</c:v>
                </c:pt>
                <c:pt idx="7">
                  <c:v>0.47852760736196326</c:v>
                </c:pt>
                <c:pt idx="8">
                  <c:v>0.34662576687116564</c:v>
                </c:pt>
              </c:numCache>
            </c:numRef>
          </c:val>
          <c:extLst>
            <c:ext xmlns:c16="http://schemas.microsoft.com/office/drawing/2014/chart" uri="{C3380CC4-5D6E-409C-BE32-E72D297353CC}">
              <c16:uniqueId val="{00000001-52CA-420A-97B8-D3266EEDBB89}"/>
            </c:ext>
          </c:extLst>
        </c:ser>
        <c:dLbls>
          <c:showLegendKey val="0"/>
          <c:showVal val="0"/>
          <c:showCatName val="0"/>
          <c:showSerName val="0"/>
          <c:showPercent val="0"/>
          <c:showBubbleSize val="0"/>
        </c:dLbls>
        <c:gapWidth val="219"/>
        <c:overlap val="-27"/>
        <c:axId val="691462680"/>
        <c:axId val="691465304"/>
      </c:barChart>
      <c:catAx>
        <c:axId val="691462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691465304"/>
        <c:crosses val="autoZero"/>
        <c:auto val="1"/>
        <c:lblAlgn val="ctr"/>
        <c:lblOffset val="100"/>
        <c:noMultiLvlLbl val="0"/>
      </c:catAx>
      <c:valAx>
        <c:axId val="691465304"/>
        <c:scaling>
          <c:orientation val="minMax"/>
        </c:scaling>
        <c:delete val="1"/>
        <c:axPos val="l"/>
        <c:numFmt formatCode="0%" sourceLinked="1"/>
        <c:majorTickMark val="none"/>
        <c:minorTickMark val="none"/>
        <c:tickLblPos val="nextTo"/>
        <c:crossAx val="69146268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s-CO"/>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s-CO" sz="1800" b="1"/>
              <a:t>Cree que es típico de las mujeres responder con violencia cuando su pareja…, según si ha sido agredido(a)</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Sheet1!$D$137</c:f>
              <c:strCache>
                <c:ptCount val="1"/>
                <c:pt idx="0">
                  <c:v>Sí ha sido agredido(a)</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Sheet1!$B$148:$B$156</c:f>
              <c:strCache>
                <c:ptCount val="9"/>
                <c:pt idx="0">
                  <c:v>a) Coquetea o le es infiel con otras mujeres</c:v>
                </c:pt>
                <c:pt idx="1">
                  <c:v>b) La desautoriza o no le hace caso</c:v>
                </c:pt>
                <c:pt idx="2">
                  <c:v>c) No quiere tener sexo cuando ella sí quiere</c:v>
                </c:pt>
                <c:pt idx="3">
                  <c:v>d) Descuida a los hijos o las labores del hogar</c:v>
                </c:pt>
                <c:pt idx="4">
                  <c:v>e) Se va de fiesta o toma trago con amigos y amigas</c:v>
                </c:pt>
                <c:pt idx="5">
                  <c:v>f) No trabaja y espera que lo mantengan</c:v>
                </c:pt>
                <c:pt idx="6">
                  <c:v>g) Se burla o le falta al respeto</c:v>
                </c:pt>
                <c:pt idx="7">
                  <c:v>h) Es celoso y le revisa el celular</c:v>
                </c:pt>
                <c:pt idx="8">
                  <c:v>i) Gana más plata o tiene más éxito que ella</c:v>
                </c:pt>
              </c:strCache>
            </c:strRef>
          </c:cat>
          <c:val>
            <c:numRef>
              <c:f>Sheet1!$D$148:$D$156</c:f>
              <c:numCache>
                <c:formatCode>0%</c:formatCode>
                <c:ptCount val="9"/>
                <c:pt idx="0">
                  <c:v>0.676056338028169</c:v>
                </c:pt>
                <c:pt idx="1">
                  <c:v>0.49295774647887325</c:v>
                </c:pt>
                <c:pt idx="2">
                  <c:v>0.38028169014084506</c:v>
                </c:pt>
                <c:pt idx="3">
                  <c:v>0.42253521126760563</c:v>
                </c:pt>
                <c:pt idx="4">
                  <c:v>0.54929577464788737</c:v>
                </c:pt>
                <c:pt idx="5">
                  <c:v>0.49295774647887325</c:v>
                </c:pt>
                <c:pt idx="6">
                  <c:v>0.53521126760563376</c:v>
                </c:pt>
                <c:pt idx="7">
                  <c:v>0.52112676056338025</c:v>
                </c:pt>
                <c:pt idx="8">
                  <c:v>0.36619718309859162</c:v>
                </c:pt>
              </c:numCache>
            </c:numRef>
          </c:val>
          <c:extLst>
            <c:ext xmlns:c16="http://schemas.microsoft.com/office/drawing/2014/chart" uri="{C3380CC4-5D6E-409C-BE32-E72D297353CC}">
              <c16:uniqueId val="{00000000-9E3D-4D92-A7AD-74AC8FEAE83A}"/>
            </c:ext>
          </c:extLst>
        </c:ser>
        <c:ser>
          <c:idx val="1"/>
          <c:order val="1"/>
          <c:tx>
            <c:strRef>
              <c:f>Sheet1!$E$137</c:f>
              <c:strCache>
                <c:ptCount val="1"/>
                <c:pt idx="0">
                  <c:v>No ha sido agredido(a)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Sheet1!$B$148:$B$156</c:f>
              <c:strCache>
                <c:ptCount val="9"/>
                <c:pt idx="0">
                  <c:v>a) Coquetea o le es infiel con otras mujeres</c:v>
                </c:pt>
                <c:pt idx="1">
                  <c:v>b) La desautoriza o no le hace caso</c:v>
                </c:pt>
                <c:pt idx="2">
                  <c:v>c) No quiere tener sexo cuando ella sí quiere</c:v>
                </c:pt>
                <c:pt idx="3">
                  <c:v>d) Descuida a los hijos o las labores del hogar</c:v>
                </c:pt>
                <c:pt idx="4">
                  <c:v>e) Se va de fiesta o toma trago con amigos y amigas</c:v>
                </c:pt>
                <c:pt idx="5">
                  <c:v>f) No trabaja y espera que lo mantengan</c:v>
                </c:pt>
                <c:pt idx="6">
                  <c:v>g) Se burla o le falta al respeto</c:v>
                </c:pt>
                <c:pt idx="7">
                  <c:v>h) Es celoso y le revisa el celular</c:v>
                </c:pt>
                <c:pt idx="8">
                  <c:v>i) Gana más plata o tiene más éxito que ella</c:v>
                </c:pt>
              </c:strCache>
            </c:strRef>
          </c:cat>
          <c:val>
            <c:numRef>
              <c:f>Sheet1!$E$148:$E$156</c:f>
              <c:numCache>
                <c:formatCode>0%</c:formatCode>
                <c:ptCount val="9"/>
                <c:pt idx="0">
                  <c:v>0.66206896551724137</c:v>
                </c:pt>
                <c:pt idx="1">
                  <c:v>0.45862068965517239</c:v>
                </c:pt>
                <c:pt idx="2">
                  <c:v>0.28275862068965518</c:v>
                </c:pt>
                <c:pt idx="3">
                  <c:v>0.42758620689655175</c:v>
                </c:pt>
                <c:pt idx="4">
                  <c:v>0.47241379310344828</c:v>
                </c:pt>
                <c:pt idx="5">
                  <c:v>0.41379310344827586</c:v>
                </c:pt>
                <c:pt idx="6">
                  <c:v>0.42758620689655175</c:v>
                </c:pt>
                <c:pt idx="7">
                  <c:v>0.51379310344827589</c:v>
                </c:pt>
                <c:pt idx="8">
                  <c:v>0.28275862068965518</c:v>
                </c:pt>
              </c:numCache>
            </c:numRef>
          </c:val>
          <c:extLst>
            <c:ext xmlns:c16="http://schemas.microsoft.com/office/drawing/2014/chart" uri="{C3380CC4-5D6E-409C-BE32-E72D297353CC}">
              <c16:uniqueId val="{00000001-9E3D-4D92-A7AD-74AC8FEAE83A}"/>
            </c:ext>
          </c:extLst>
        </c:ser>
        <c:dLbls>
          <c:showLegendKey val="0"/>
          <c:showVal val="0"/>
          <c:showCatName val="0"/>
          <c:showSerName val="0"/>
          <c:showPercent val="0"/>
          <c:showBubbleSize val="0"/>
        </c:dLbls>
        <c:gapWidth val="219"/>
        <c:overlap val="-27"/>
        <c:axId val="691462680"/>
        <c:axId val="691465304"/>
      </c:barChart>
      <c:catAx>
        <c:axId val="691462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691465304"/>
        <c:crosses val="autoZero"/>
        <c:auto val="1"/>
        <c:lblAlgn val="ctr"/>
        <c:lblOffset val="100"/>
        <c:noMultiLvlLbl val="0"/>
      </c:catAx>
      <c:valAx>
        <c:axId val="691465304"/>
        <c:scaling>
          <c:orientation val="minMax"/>
        </c:scaling>
        <c:delete val="1"/>
        <c:axPos val="l"/>
        <c:numFmt formatCode="0%" sourceLinked="1"/>
        <c:majorTickMark val="none"/>
        <c:minorTickMark val="none"/>
        <c:tickLblPos val="nextTo"/>
        <c:crossAx val="69146268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s-CO"/>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s-CO" sz="1800" b="1" dirty="0"/>
              <a:t>Cree que es típico de los hombres responder con violencia cuando su pareja…, según si ha reaccionado agresivamente </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Sheet1!$G$137</c:f>
              <c:strCache>
                <c:ptCount val="1"/>
                <c:pt idx="0">
                  <c:v>Sí ha reaccionado agresivamente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Sheet1!$B$139:$B$147</c:f>
              <c:strCache>
                <c:ptCount val="9"/>
                <c:pt idx="0">
                  <c:v>a) Coquetea o le es infiel con otros hombres</c:v>
                </c:pt>
                <c:pt idx="1">
                  <c:v>b) Lo desautoriza o no le hace caso</c:v>
                </c:pt>
                <c:pt idx="2">
                  <c:v>c) No quiere tener sexo cuando él sí quiere</c:v>
                </c:pt>
                <c:pt idx="3">
                  <c:v>d) Descuida a los hijos o las labores del hogar</c:v>
                </c:pt>
                <c:pt idx="4">
                  <c:v>e) Se va de fiesta o toma trago con amigos y amigas</c:v>
                </c:pt>
                <c:pt idx="5">
                  <c:v>f) No trabaja y espera que la mantengan</c:v>
                </c:pt>
                <c:pt idx="6">
                  <c:v>g) Se burla de él o le falta al respeto</c:v>
                </c:pt>
                <c:pt idx="7">
                  <c:v>h) Es celosa y le revisa el celular</c:v>
                </c:pt>
                <c:pt idx="8">
                  <c:v>i) Gana más plata o tiene más éxito que él</c:v>
                </c:pt>
              </c:strCache>
            </c:strRef>
          </c:cat>
          <c:val>
            <c:numRef>
              <c:f>Sheet1!$G$139:$G$147</c:f>
              <c:numCache>
                <c:formatCode>0%</c:formatCode>
                <c:ptCount val="9"/>
                <c:pt idx="0">
                  <c:v>0.72307692307692306</c:v>
                </c:pt>
                <c:pt idx="1">
                  <c:v>0.55384615384615388</c:v>
                </c:pt>
                <c:pt idx="2">
                  <c:v>0.43076923076923079</c:v>
                </c:pt>
                <c:pt idx="3">
                  <c:v>0.61538461538461542</c:v>
                </c:pt>
                <c:pt idx="4">
                  <c:v>0.64615384615384608</c:v>
                </c:pt>
                <c:pt idx="5">
                  <c:v>0.29230769230769232</c:v>
                </c:pt>
                <c:pt idx="6">
                  <c:v>0.63076923076923075</c:v>
                </c:pt>
                <c:pt idx="7">
                  <c:v>0.63076923076923075</c:v>
                </c:pt>
                <c:pt idx="8">
                  <c:v>0.38461538461538469</c:v>
                </c:pt>
              </c:numCache>
            </c:numRef>
          </c:val>
          <c:extLst>
            <c:ext xmlns:c16="http://schemas.microsoft.com/office/drawing/2014/chart" uri="{C3380CC4-5D6E-409C-BE32-E72D297353CC}">
              <c16:uniqueId val="{00000000-2C89-4E40-996E-80FB4E467971}"/>
            </c:ext>
          </c:extLst>
        </c:ser>
        <c:ser>
          <c:idx val="1"/>
          <c:order val="1"/>
          <c:tx>
            <c:strRef>
              <c:f>Sheet1!$H$137</c:f>
              <c:strCache>
                <c:ptCount val="1"/>
                <c:pt idx="0">
                  <c:v>No ha reaccionado agresivamente</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Sheet1!$B$139:$B$147</c:f>
              <c:strCache>
                <c:ptCount val="9"/>
                <c:pt idx="0">
                  <c:v>a) Coquetea o le es infiel con otros hombres</c:v>
                </c:pt>
                <c:pt idx="1">
                  <c:v>b) Lo desautoriza o no le hace caso</c:v>
                </c:pt>
                <c:pt idx="2">
                  <c:v>c) No quiere tener sexo cuando él sí quiere</c:v>
                </c:pt>
                <c:pt idx="3">
                  <c:v>d) Descuida a los hijos o las labores del hogar</c:v>
                </c:pt>
                <c:pt idx="4">
                  <c:v>e) Se va de fiesta o toma trago con amigos y amigas</c:v>
                </c:pt>
                <c:pt idx="5">
                  <c:v>f) No trabaja y espera que la mantengan</c:v>
                </c:pt>
                <c:pt idx="6">
                  <c:v>g) Se burla de él o le falta al respeto</c:v>
                </c:pt>
                <c:pt idx="7">
                  <c:v>h) Es celosa y le revisa el celular</c:v>
                </c:pt>
                <c:pt idx="8">
                  <c:v>i) Gana más plata o tiene más éxito que él</c:v>
                </c:pt>
              </c:strCache>
            </c:strRef>
          </c:cat>
          <c:val>
            <c:numRef>
              <c:f>Sheet1!$H$139:$H$147</c:f>
              <c:numCache>
                <c:formatCode>0%</c:formatCode>
                <c:ptCount val="9"/>
                <c:pt idx="0">
                  <c:v>0.62426035502958577</c:v>
                </c:pt>
                <c:pt idx="1">
                  <c:v>0.54142011834319526</c:v>
                </c:pt>
                <c:pt idx="2">
                  <c:v>0.39349112426035504</c:v>
                </c:pt>
                <c:pt idx="3">
                  <c:v>0.48816568047337278</c:v>
                </c:pt>
                <c:pt idx="4">
                  <c:v>0.53550295857988162</c:v>
                </c:pt>
                <c:pt idx="5">
                  <c:v>0.29881656804733731</c:v>
                </c:pt>
                <c:pt idx="6">
                  <c:v>0.42011834319526625</c:v>
                </c:pt>
                <c:pt idx="7">
                  <c:v>0.46449704142011833</c:v>
                </c:pt>
                <c:pt idx="8">
                  <c:v>0.35502958579881655</c:v>
                </c:pt>
              </c:numCache>
            </c:numRef>
          </c:val>
          <c:extLst>
            <c:ext xmlns:c16="http://schemas.microsoft.com/office/drawing/2014/chart" uri="{C3380CC4-5D6E-409C-BE32-E72D297353CC}">
              <c16:uniqueId val="{00000001-2C89-4E40-996E-80FB4E467971}"/>
            </c:ext>
          </c:extLst>
        </c:ser>
        <c:dLbls>
          <c:showLegendKey val="0"/>
          <c:showVal val="0"/>
          <c:showCatName val="0"/>
          <c:showSerName val="0"/>
          <c:showPercent val="0"/>
          <c:showBubbleSize val="0"/>
        </c:dLbls>
        <c:gapWidth val="219"/>
        <c:overlap val="-27"/>
        <c:axId val="691462680"/>
        <c:axId val="691465304"/>
      </c:barChart>
      <c:catAx>
        <c:axId val="691462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691465304"/>
        <c:crosses val="autoZero"/>
        <c:auto val="1"/>
        <c:lblAlgn val="ctr"/>
        <c:lblOffset val="100"/>
        <c:noMultiLvlLbl val="0"/>
      </c:catAx>
      <c:valAx>
        <c:axId val="691465304"/>
        <c:scaling>
          <c:orientation val="minMax"/>
        </c:scaling>
        <c:delete val="1"/>
        <c:axPos val="l"/>
        <c:numFmt formatCode="0%" sourceLinked="1"/>
        <c:majorTickMark val="none"/>
        <c:minorTickMark val="none"/>
        <c:tickLblPos val="nextTo"/>
        <c:crossAx val="69146268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s-CO"/>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r>
              <a:rPr lang="es-CO" b="1"/>
              <a:t>Cree que es típico de las mujeres responder con violencia cuando su pareja…, según si ha reaccionado agresivamente </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Sheet1!$G$137</c:f>
              <c:strCache>
                <c:ptCount val="1"/>
                <c:pt idx="0">
                  <c:v>Sí ha reaccionado agresivamente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Sheet1!$B$148:$B$156</c:f>
              <c:strCache>
                <c:ptCount val="9"/>
                <c:pt idx="0">
                  <c:v>a) Coquetea o le es infiel con otras mujeres</c:v>
                </c:pt>
                <c:pt idx="1">
                  <c:v>b) La desautoriza o no le hace caso</c:v>
                </c:pt>
                <c:pt idx="2">
                  <c:v>c) No quiere tener sexo cuando ella sí quiere</c:v>
                </c:pt>
                <c:pt idx="3">
                  <c:v>d) Descuida a los hijos o las labores del hogar</c:v>
                </c:pt>
                <c:pt idx="4">
                  <c:v>e) Se va de fiesta o toma trago con amigos y amigas</c:v>
                </c:pt>
                <c:pt idx="5">
                  <c:v>f) No trabaja y espera que lo mantengan</c:v>
                </c:pt>
                <c:pt idx="6">
                  <c:v>g) Se burla o le falta al respeto</c:v>
                </c:pt>
                <c:pt idx="7">
                  <c:v>h) Es celoso y le revisa el celular</c:v>
                </c:pt>
                <c:pt idx="8">
                  <c:v>i) Gana más plata o tiene más éxito que ella</c:v>
                </c:pt>
              </c:strCache>
            </c:strRef>
          </c:cat>
          <c:val>
            <c:numRef>
              <c:f>Sheet1!$G$148:$G$156</c:f>
              <c:numCache>
                <c:formatCode>0%</c:formatCode>
                <c:ptCount val="9"/>
                <c:pt idx="0">
                  <c:v>0.78125</c:v>
                </c:pt>
                <c:pt idx="1">
                  <c:v>0.453125</c:v>
                </c:pt>
                <c:pt idx="2">
                  <c:v>0.28125</c:v>
                </c:pt>
                <c:pt idx="3">
                  <c:v>0.421875</c:v>
                </c:pt>
                <c:pt idx="4">
                  <c:v>0.578125</c:v>
                </c:pt>
                <c:pt idx="5">
                  <c:v>0.4375</c:v>
                </c:pt>
                <c:pt idx="6">
                  <c:v>0.578125</c:v>
                </c:pt>
                <c:pt idx="7">
                  <c:v>0.5625</c:v>
                </c:pt>
                <c:pt idx="8">
                  <c:v>0.328125</c:v>
                </c:pt>
              </c:numCache>
            </c:numRef>
          </c:val>
          <c:extLst>
            <c:ext xmlns:c16="http://schemas.microsoft.com/office/drawing/2014/chart" uri="{C3380CC4-5D6E-409C-BE32-E72D297353CC}">
              <c16:uniqueId val="{00000000-B579-4DE0-8676-3316F4F9C22C}"/>
            </c:ext>
          </c:extLst>
        </c:ser>
        <c:ser>
          <c:idx val="1"/>
          <c:order val="1"/>
          <c:tx>
            <c:strRef>
              <c:f>Sheet1!$H$137</c:f>
              <c:strCache>
                <c:ptCount val="1"/>
                <c:pt idx="0">
                  <c:v>No ha reaccionado agresivamente</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Sheet1!$B$148:$B$156</c:f>
              <c:strCache>
                <c:ptCount val="9"/>
                <c:pt idx="0">
                  <c:v>a) Coquetea o le es infiel con otras mujeres</c:v>
                </c:pt>
                <c:pt idx="1">
                  <c:v>b) La desautoriza o no le hace caso</c:v>
                </c:pt>
                <c:pt idx="2">
                  <c:v>c) No quiere tener sexo cuando ella sí quiere</c:v>
                </c:pt>
                <c:pt idx="3">
                  <c:v>d) Descuida a los hijos o las labores del hogar</c:v>
                </c:pt>
                <c:pt idx="4">
                  <c:v>e) Se va de fiesta o toma trago con amigos y amigas</c:v>
                </c:pt>
                <c:pt idx="5">
                  <c:v>f) No trabaja y espera que lo mantengan</c:v>
                </c:pt>
                <c:pt idx="6">
                  <c:v>g) Se burla o le falta al respeto</c:v>
                </c:pt>
                <c:pt idx="7">
                  <c:v>h) Es celoso y le revisa el celular</c:v>
                </c:pt>
                <c:pt idx="8">
                  <c:v>i) Gana más plata o tiene más éxito que ella</c:v>
                </c:pt>
              </c:strCache>
            </c:strRef>
          </c:cat>
          <c:val>
            <c:numRef>
              <c:f>Sheet1!$H$148:$H$156</c:f>
              <c:numCache>
                <c:formatCode>0%</c:formatCode>
                <c:ptCount val="9"/>
                <c:pt idx="0">
                  <c:v>0.63973063973063971</c:v>
                </c:pt>
                <c:pt idx="1">
                  <c:v>0.46801346801346794</c:v>
                </c:pt>
                <c:pt idx="2">
                  <c:v>0.30639730639730639</c:v>
                </c:pt>
                <c:pt idx="3">
                  <c:v>0.42760942760942761</c:v>
                </c:pt>
                <c:pt idx="4">
                  <c:v>0.46801346801346794</c:v>
                </c:pt>
                <c:pt idx="5">
                  <c:v>0.42760942760942761</c:v>
                </c:pt>
                <c:pt idx="6">
                  <c:v>0.4208754208754209</c:v>
                </c:pt>
                <c:pt idx="7">
                  <c:v>0.50505050505050508</c:v>
                </c:pt>
                <c:pt idx="8">
                  <c:v>0.29292929292929293</c:v>
                </c:pt>
              </c:numCache>
            </c:numRef>
          </c:val>
          <c:extLst>
            <c:ext xmlns:c16="http://schemas.microsoft.com/office/drawing/2014/chart" uri="{C3380CC4-5D6E-409C-BE32-E72D297353CC}">
              <c16:uniqueId val="{00000001-B579-4DE0-8676-3316F4F9C22C}"/>
            </c:ext>
          </c:extLst>
        </c:ser>
        <c:dLbls>
          <c:showLegendKey val="0"/>
          <c:showVal val="0"/>
          <c:showCatName val="0"/>
          <c:showSerName val="0"/>
          <c:showPercent val="0"/>
          <c:showBubbleSize val="0"/>
        </c:dLbls>
        <c:gapWidth val="219"/>
        <c:overlap val="-27"/>
        <c:axId val="691462680"/>
        <c:axId val="691465304"/>
      </c:barChart>
      <c:catAx>
        <c:axId val="691462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691465304"/>
        <c:crosses val="autoZero"/>
        <c:auto val="1"/>
        <c:lblAlgn val="ctr"/>
        <c:lblOffset val="100"/>
        <c:noMultiLvlLbl val="0"/>
      </c:catAx>
      <c:valAx>
        <c:axId val="691465304"/>
        <c:scaling>
          <c:orientation val="minMax"/>
        </c:scaling>
        <c:delete val="1"/>
        <c:axPos val="l"/>
        <c:numFmt formatCode="0%" sourceLinked="1"/>
        <c:majorTickMark val="none"/>
        <c:minorTickMark val="none"/>
        <c:tickLblPos val="nextTo"/>
        <c:crossAx val="69146268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s-CO"/>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r>
              <a:rPr lang="es-CO" b="1"/>
              <a:t>Cree que es típico de las mujeres responder con violencia cuando su pareja…, según si ha reaccionado agresivamente </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Sheet1!$G$137</c:f>
              <c:strCache>
                <c:ptCount val="1"/>
                <c:pt idx="0">
                  <c:v>Sí ha reaccionado agresivamente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Sheet1!$B$148:$B$156</c:f>
              <c:strCache>
                <c:ptCount val="9"/>
                <c:pt idx="0">
                  <c:v>a) Coquetea o le es infiel con otras mujeres</c:v>
                </c:pt>
                <c:pt idx="1">
                  <c:v>b) La desautoriza o no le hace caso</c:v>
                </c:pt>
                <c:pt idx="2">
                  <c:v>c) No quiere tener sexo cuando ella sí quiere</c:v>
                </c:pt>
                <c:pt idx="3">
                  <c:v>d) Descuida a los hijos o las labores del hogar</c:v>
                </c:pt>
                <c:pt idx="4">
                  <c:v>e) Se va de fiesta o toma trago con amigos y amigas</c:v>
                </c:pt>
                <c:pt idx="5">
                  <c:v>f) No trabaja y espera que lo mantengan</c:v>
                </c:pt>
                <c:pt idx="6">
                  <c:v>g) Se burla o le falta al respeto</c:v>
                </c:pt>
                <c:pt idx="7">
                  <c:v>h) Es celoso y le revisa el celular</c:v>
                </c:pt>
                <c:pt idx="8">
                  <c:v>i) Gana más plata o tiene más éxito que ella</c:v>
                </c:pt>
              </c:strCache>
            </c:strRef>
          </c:cat>
          <c:val>
            <c:numRef>
              <c:f>Sheet1!$G$148:$G$156</c:f>
              <c:numCache>
                <c:formatCode>0%</c:formatCode>
                <c:ptCount val="9"/>
                <c:pt idx="0">
                  <c:v>0.78125</c:v>
                </c:pt>
                <c:pt idx="1">
                  <c:v>0.453125</c:v>
                </c:pt>
                <c:pt idx="2">
                  <c:v>0.28125</c:v>
                </c:pt>
                <c:pt idx="3">
                  <c:v>0.421875</c:v>
                </c:pt>
                <c:pt idx="4">
                  <c:v>0.578125</c:v>
                </c:pt>
                <c:pt idx="5">
                  <c:v>0.4375</c:v>
                </c:pt>
                <c:pt idx="6">
                  <c:v>0.578125</c:v>
                </c:pt>
                <c:pt idx="7">
                  <c:v>0.5625</c:v>
                </c:pt>
                <c:pt idx="8">
                  <c:v>0.328125</c:v>
                </c:pt>
              </c:numCache>
            </c:numRef>
          </c:val>
          <c:extLst>
            <c:ext xmlns:c16="http://schemas.microsoft.com/office/drawing/2014/chart" uri="{C3380CC4-5D6E-409C-BE32-E72D297353CC}">
              <c16:uniqueId val="{00000000-B579-4DE0-8676-3316F4F9C22C}"/>
            </c:ext>
          </c:extLst>
        </c:ser>
        <c:ser>
          <c:idx val="1"/>
          <c:order val="1"/>
          <c:tx>
            <c:strRef>
              <c:f>Sheet1!$H$137</c:f>
              <c:strCache>
                <c:ptCount val="1"/>
                <c:pt idx="0">
                  <c:v>No ha reaccionado agresivamente</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Sheet1!$B$148:$B$156</c:f>
              <c:strCache>
                <c:ptCount val="9"/>
                <c:pt idx="0">
                  <c:v>a) Coquetea o le es infiel con otras mujeres</c:v>
                </c:pt>
                <c:pt idx="1">
                  <c:v>b) La desautoriza o no le hace caso</c:v>
                </c:pt>
                <c:pt idx="2">
                  <c:v>c) No quiere tener sexo cuando ella sí quiere</c:v>
                </c:pt>
                <c:pt idx="3">
                  <c:v>d) Descuida a los hijos o las labores del hogar</c:v>
                </c:pt>
                <c:pt idx="4">
                  <c:v>e) Se va de fiesta o toma trago con amigos y amigas</c:v>
                </c:pt>
                <c:pt idx="5">
                  <c:v>f) No trabaja y espera que lo mantengan</c:v>
                </c:pt>
                <c:pt idx="6">
                  <c:v>g) Se burla o le falta al respeto</c:v>
                </c:pt>
                <c:pt idx="7">
                  <c:v>h) Es celoso y le revisa el celular</c:v>
                </c:pt>
                <c:pt idx="8">
                  <c:v>i) Gana más plata o tiene más éxito que ella</c:v>
                </c:pt>
              </c:strCache>
            </c:strRef>
          </c:cat>
          <c:val>
            <c:numRef>
              <c:f>Sheet1!$H$148:$H$156</c:f>
              <c:numCache>
                <c:formatCode>0%</c:formatCode>
                <c:ptCount val="9"/>
                <c:pt idx="0">
                  <c:v>0.63973063973063971</c:v>
                </c:pt>
                <c:pt idx="1">
                  <c:v>0.46801346801346794</c:v>
                </c:pt>
                <c:pt idx="2">
                  <c:v>0.30639730639730639</c:v>
                </c:pt>
                <c:pt idx="3">
                  <c:v>0.42760942760942761</c:v>
                </c:pt>
                <c:pt idx="4">
                  <c:v>0.46801346801346794</c:v>
                </c:pt>
                <c:pt idx="5">
                  <c:v>0.42760942760942761</c:v>
                </c:pt>
                <c:pt idx="6">
                  <c:v>0.4208754208754209</c:v>
                </c:pt>
                <c:pt idx="7">
                  <c:v>0.50505050505050508</c:v>
                </c:pt>
                <c:pt idx="8">
                  <c:v>0.29292929292929293</c:v>
                </c:pt>
              </c:numCache>
            </c:numRef>
          </c:val>
          <c:extLst>
            <c:ext xmlns:c16="http://schemas.microsoft.com/office/drawing/2014/chart" uri="{C3380CC4-5D6E-409C-BE32-E72D297353CC}">
              <c16:uniqueId val="{00000001-B579-4DE0-8676-3316F4F9C22C}"/>
            </c:ext>
          </c:extLst>
        </c:ser>
        <c:dLbls>
          <c:showLegendKey val="0"/>
          <c:showVal val="0"/>
          <c:showCatName val="0"/>
          <c:showSerName val="0"/>
          <c:showPercent val="0"/>
          <c:showBubbleSize val="0"/>
        </c:dLbls>
        <c:gapWidth val="219"/>
        <c:overlap val="-27"/>
        <c:axId val="691462680"/>
        <c:axId val="691465304"/>
      </c:barChart>
      <c:catAx>
        <c:axId val="691462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691465304"/>
        <c:crosses val="autoZero"/>
        <c:auto val="1"/>
        <c:lblAlgn val="ctr"/>
        <c:lblOffset val="100"/>
        <c:noMultiLvlLbl val="0"/>
      </c:catAx>
      <c:valAx>
        <c:axId val="691465304"/>
        <c:scaling>
          <c:orientation val="minMax"/>
        </c:scaling>
        <c:delete val="1"/>
        <c:axPos val="l"/>
        <c:numFmt formatCode="0%" sourceLinked="1"/>
        <c:majorTickMark val="none"/>
        <c:minorTickMark val="none"/>
        <c:tickLblPos val="nextTo"/>
        <c:crossAx val="69146268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s-CO"/>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r>
              <a:rPr lang="es-CO" b="1" dirty="0"/>
              <a:t>Sí recuerda en su vida (infancia, adolescencia o adultez) haberse sentido incómodo, frustrado o humillado por alguna de estas situaciones vs Ha reaccionado o no agresivamente</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Sheet1!$D$177</c:f>
              <c:strCache>
                <c:ptCount val="1"/>
                <c:pt idx="0">
                  <c:v>Sí ha reaccionado agresivamente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Sheet1!$B$179:$B$185</c:f>
              <c:strCache>
                <c:ptCount val="7"/>
                <c:pt idx="0">
                  <c:v>a) Por no haber respondido a una pelea con otro hombre</c:v>
                </c:pt>
                <c:pt idx="1">
                  <c:v>b) Por algún comportamiento afeminado o por pensar que usted era "gay"</c:v>
                </c:pt>
                <c:pt idx="2">
                  <c:v>c) Por no ser competitivo o no tener habilidades deportivas</c:v>
                </c:pt>
                <c:pt idx="3">
                  <c:v>d) Por no haber asumido algún riesgo</c:v>
                </c:pt>
                <c:pt idx="4">
                  <c:v>e) Por haberse dejado humillar a alguien</c:v>
                </c:pt>
                <c:pt idx="5">
                  <c:v>f) Por no haber sido proveedor económicamente para su hogar</c:v>
                </c:pt>
                <c:pt idx="6">
                  <c:v>g) Por haber llorado o mostrado sus emociones en público</c:v>
                </c:pt>
              </c:strCache>
            </c:strRef>
          </c:cat>
          <c:val>
            <c:numRef>
              <c:f>Sheet1!$D$179:$D$185</c:f>
              <c:numCache>
                <c:formatCode>0%</c:formatCode>
                <c:ptCount val="7"/>
                <c:pt idx="0">
                  <c:v>0.40740740740740738</c:v>
                </c:pt>
                <c:pt idx="1">
                  <c:v>0.40740740740740738</c:v>
                </c:pt>
                <c:pt idx="2">
                  <c:v>0.48148148148148145</c:v>
                </c:pt>
                <c:pt idx="3">
                  <c:v>0.59259259259259256</c:v>
                </c:pt>
                <c:pt idx="4">
                  <c:v>0.44444444444444442</c:v>
                </c:pt>
                <c:pt idx="5">
                  <c:v>0.37037037037037041</c:v>
                </c:pt>
                <c:pt idx="6">
                  <c:v>0.33333333333333326</c:v>
                </c:pt>
              </c:numCache>
            </c:numRef>
          </c:val>
          <c:extLst>
            <c:ext xmlns:c16="http://schemas.microsoft.com/office/drawing/2014/chart" uri="{C3380CC4-5D6E-409C-BE32-E72D297353CC}">
              <c16:uniqueId val="{00000000-5892-4AF3-8E65-3CE4C7D6AFF0}"/>
            </c:ext>
          </c:extLst>
        </c:ser>
        <c:ser>
          <c:idx val="1"/>
          <c:order val="1"/>
          <c:tx>
            <c:strRef>
              <c:f>Sheet1!$E$177</c:f>
              <c:strCache>
                <c:ptCount val="1"/>
                <c:pt idx="0">
                  <c:v>No ha reaccionado agresivamente</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Sheet1!$B$179:$B$185</c:f>
              <c:strCache>
                <c:ptCount val="7"/>
                <c:pt idx="0">
                  <c:v>a) Por no haber respondido a una pelea con otro hombre</c:v>
                </c:pt>
                <c:pt idx="1">
                  <c:v>b) Por algún comportamiento afeminado o por pensar que usted era "gay"</c:v>
                </c:pt>
                <c:pt idx="2">
                  <c:v>c) Por no ser competitivo o no tener habilidades deportivas</c:v>
                </c:pt>
                <c:pt idx="3">
                  <c:v>d) Por no haber asumido algún riesgo</c:v>
                </c:pt>
                <c:pt idx="4">
                  <c:v>e) Por haberse dejado humillar a alguien</c:v>
                </c:pt>
                <c:pt idx="5">
                  <c:v>f) Por no haber sido proveedor económicamente para su hogar</c:v>
                </c:pt>
                <c:pt idx="6">
                  <c:v>g) Por haber llorado o mostrado sus emociones en público</c:v>
                </c:pt>
              </c:strCache>
            </c:strRef>
          </c:cat>
          <c:val>
            <c:numRef>
              <c:f>Sheet1!$E$179:$E$185</c:f>
              <c:numCache>
                <c:formatCode>0%</c:formatCode>
                <c:ptCount val="7"/>
                <c:pt idx="0">
                  <c:v>0.46341463414634149</c:v>
                </c:pt>
                <c:pt idx="1">
                  <c:v>0.21138211382113822</c:v>
                </c:pt>
                <c:pt idx="2">
                  <c:v>0.35772357723577236</c:v>
                </c:pt>
                <c:pt idx="3">
                  <c:v>0.45528455284552843</c:v>
                </c:pt>
                <c:pt idx="4">
                  <c:v>0.27642276422764228</c:v>
                </c:pt>
                <c:pt idx="5">
                  <c:v>0.10569105691056911</c:v>
                </c:pt>
                <c:pt idx="6">
                  <c:v>0.21951219512195125</c:v>
                </c:pt>
              </c:numCache>
            </c:numRef>
          </c:val>
          <c:extLst>
            <c:ext xmlns:c16="http://schemas.microsoft.com/office/drawing/2014/chart" uri="{C3380CC4-5D6E-409C-BE32-E72D297353CC}">
              <c16:uniqueId val="{00000001-5892-4AF3-8E65-3CE4C7D6AFF0}"/>
            </c:ext>
          </c:extLst>
        </c:ser>
        <c:dLbls>
          <c:showLegendKey val="0"/>
          <c:showVal val="0"/>
          <c:showCatName val="0"/>
          <c:showSerName val="0"/>
          <c:showPercent val="0"/>
          <c:showBubbleSize val="0"/>
        </c:dLbls>
        <c:gapWidth val="219"/>
        <c:overlap val="-27"/>
        <c:axId val="694053112"/>
        <c:axId val="694055736"/>
      </c:barChart>
      <c:catAx>
        <c:axId val="694053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694055736"/>
        <c:crosses val="autoZero"/>
        <c:auto val="1"/>
        <c:lblAlgn val="ctr"/>
        <c:lblOffset val="100"/>
        <c:noMultiLvlLbl val="0"/>
      </c:catAx>
      <c:valAx>
        <c:axId val="694055736"/>
        <c:scaling>
          <c:orientation val="minMax"/>
        </c:scaling>
        <c:delete val="1"/>
        <c:axPos val="l"/>
        <c:numFmt formatCode="0%" sourceLinked="1"/>
        <c:majorTickMark val="none"/>
        <c:minorTickMark val="none"/>
        <c:tickLblPos val="nextTo"/>
        <c:crossAx val="6940531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s-CO"/>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s-CO" sz="1800" b="1" i="0" baseline="0" dirty="0">
                <a:effectLst/>
              </a:rPr>
              <a:t>Sí recuerda en su vida (infancia, adolescencia o adultez) haberse sentido incómodo, frustrado o humillado por alguna de estas situaciones vs Ha reaccionado o no agresivamente</a:t>
            </a:r>
            <a:endParaRPr lang="es-CO" dirty="0">
              <a:effectLst/>
            </a:endParaRP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Sheet1!$D$177</c:f>
              <c:strCache>
                <c:ptCount val="1"/>
                <c:pt idx="0">
                  <c:v>Sí ha reaccionado agresivamente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Sheet1!$B$186:$B$192</c:f>
              <c:strCache>
                <c:ptCount val="7"/>
                <c:pt idx="0">
                  <c:v>h) Por no haber aprovechado una oportunidad de tener una relación sexual</c:v>
                </c:pt>
                <c:pt idx="1">
                  <c:v>i) Por no haber respondido físicamente durante una relación sexual</c:v>
                </c:pt>
                <c:pt idx="2">
                  <c:v>j) Por hacer cosas o tener gustos que normalmente son de las mujeres</c:v>
                </c:pt>
                <c:pt idx="3">
                  <c:v>k) Por haber demostrado cariño hacia otro hombre</c:v>
                </c:pt>
                <c:pt idx="4">
                  <c:v>l) Por querer ser fiel a su pareja</c:v>
                </c:pt>
                <c:pt idx="5">
                  <c:v>m) Por expresar dolor físico o enfermedad</c:v>
                </c:pt>
                <c:pt idx="6">
                  <c:v>n) Por dejarse poner los cachos</c:v>
                </c:pt>
              </c:strCache>
            </c:strRef>
          </c:cat>
          <c:val>
            <c:numRef>
              <c:f>Sheet1!$D$186:$D$192</c:f>
              <c:numCache>
                <c:formatCode>0%</c:formatCode>
                <c:ptCount val="7"/>
                <c:pt idx="0">
                  <c:v>0.51851851851851849</c:v>
                </c:pt>
                <c:pt idx="1">
                  <c:v>0.1851851851851852</c:v>
                </c:pt>
                <c:pt idx="2">
                  <c:v>0.25925925925925924</c:v>
                </c:pt>
                <c:pt idx="3">
                  <c:v>0.1851851851851852</c:v>
                </c:pt>
                <c:pt idx="4">
                  <c:v>0.44444444444444442</c:v>
                </c:pt>
                <c:pt idx="5">
                  <c:v>0.48148148148148145</c:v>
                </c:pt>
                <c:pt idx="6">
                  <c:v>0.29629629629629628</c:v>
                </c:pt>
              </c:numCache>
            </c:numRef>
          </c:val>
          <c:extLst>
            <c:ext xmlns:c16="http://schemas.microsoft.com/office/drawing/2014/chart" uri="{C3380CC4-5D6E-409C-BE32-E72D297353CC}">
              <c16:uniqueId val="{00000000-6FA4-49FA-8B37-AA70C7B47681}"/>
            </c:ext>
          </c:extLst>
        </c:ser>
        <c:ser>
          <c:idx val="1"/>
          <c:order val="1"/>
          <c:tx>
            <c:strRef>
              <c:f>Sheet1!$E$177</c:f>
              <c:strCache>
                <c:ptCount val="1"/>
                <c:pt idx="0">
                  <c:v>No ha reaccionado agresivamente</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Sheet1!$B$186:$B$192</c:f>
              <c:strCache>
                <c:ptCount val="7"/>
                <c:pt idx="0">
                  <c:v>h) Por no haber aprovechado una oportunidad de tener una relación sexual</c:v>
                </c:pt>
                <c:pt idx="1">
                  <c:v>i) Por no haber respondido físicamente durante una relación sexual</c:v>
                </c:pt>
                <c:pt idx="2">
                  <c:v>j) Por hacer cosas o tener gustos que normalmente son de las mujeres</c:v>
                </c:pt>
                <c:pt idx="3">
                  <c:v>k) Por haber demostrado cariño hacia otro hombre</c:v>
                </c:pt>
                <c:pt idx="4">
                  <c:v>l) Por querer ser fiel a su pareja</c:v>
                </c:pt>
                <c:pt idx="5">
                  <c:v>m) Por expresar dolor físico o enfermedad</c:v>
                </c:pt>
                <c:pt idx="6">
                  <c:v>n) Por dejarse poner los cachos</c:v>
                </c:pt>
              </c:strCache>
            </c:strRef>
          </c:cat>
          <c:val>
            <c:numRef>
              <c:f>Sheet1!$E$186:$E$192</c:f>
              <c:numCache>
                <c:formatCode>0%</c:formatCode>
                <c:ptCount val="7"/>
                <c:pt idx="0">
                  <c:v>0.25203252032520324</c:v>
                </c:pt>
                <c:pt idx="1">
                  <c:v>8.1300813008130066E-2</c:v>
                </c:pt>
                <c:pt idx="2">
                  <c:v>0.13008130081300814</c:v>
                </c:pt>
                <c:pt idx="3">
                  <c:v>7.3170731707317069E-2</c:v>
                </c:pt>
                <c:pt idx="4">
                  <c:v>0.37398373983739835</c:v>
                </c:pt>
                <c:pt idx="5">
                  <c:v>0.21138211382113822</c:v>
                </c:pt>
                <c:pt idx="6">
                  <c:v>8.1300813008130066E-2</c:v>
                </c:pt>
              </c:numCache>
            </c:numRef>
          </c:val>
          <c:extLst>
            <c:ext xmlns:c16="http://schemas.microsoft.com/office/drawing/2014/chart" uri="{C3380CC4-5D6E-409C-BE32-E72D297353CC}">
              <c16:uniqueId val="{00000001-6FA4-49FA-8B37-AA70C7B47681}"/>
            </c:ext>
          </c:extLst>
        </c:ser>
        <c:dLbls>
          <c:showLegendKey val="0"/>
          <c:showVal val="0"/>
          <c:showCatName val="0"/>
          <c:showSerName val="0"/>
          <c:showPercent val="0"/>
          <c:showBubbleSize val="0"/>
        </c:dLbls>
        <c:gapWidth val="219"/>
        <c:overlap val="-27"/>
        <c:axId val="694053112"/>
        <c:axId val="694055736"/>
      </c:barChart>
      <c:catAx>
        <c:axId val="694053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694055736"/>
        <c:crosses val="autoZero"/>
        <c:auto val="1"/>
        <c:lblAlgn val="ctr"/>
        <c:lblOffset val="100"/>
        <c:noMultiLvlLbl val="0"/>
      </c:catAx>
      <c:valAx>
        <c:axId val="694055736"/>
        <c:scaling>
          <c:orientation val="minMax"/>
        </c:scaling>
        <c:delete val="1"/>
        <c:axPos val="l"/>
        <c:numFmt formatCode="0%" sourceLinked="1"/>
        <c:majorTickMark val="none"/>
        <c:minorTickMark val="none"/>
        <c:tickLblPos val="nextTo"/>
        <c:crossAx val="6940531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s-CO"/>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279427123975042E-3"/>
          <c:y val="5.007149008513672E-2"/>
          <c:w val="0.73012201295429102"/>
          <c:h val="0.91813874340334223"/>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cat>
            <c:strRef>
              <c:f>Hoja1!$A$2:$A$15</c:f>
              <c:strCache>
                <c:ptCount val="4"/>
                <c:pt idx="0">
                  <c:v>Categoría 1</c:v>
                </c:pt>
                <c:pt idx="1">
                  <c:v>Categoría 2</c:v>
                </c:pt>
                <c:pt idx="2">
                  <c:v>Categoría 3</c:v>
                </c:pt>
                <c:pt idx="3">
                  <c:v>Categoría 4</c:v>
                </c:pt>
              </c:strCache>
            </c:strRef>
          </c:cat>
          <c:val>
            <c:numRef>
              <c:f>Hoja1!$B$2:$B$15</c:f>
              <c:numCache>
                <c:formatCode>General</c:formatCode>
                <c:ptCount val="14"/>
                <c:pt idx="0">
                  <c:v>100</c:v>
                </c:pt>
                <c:pt idx="1">
                  <c:v>100</c:v>
                </c:pt>
                <c:pt idx="2">
                  <c:v>100</c:v>
                </c:pt>
                <c:pt idx="3">
                  <c:v>100</c:v>
                </c:pt>
                <c:pt idx="4">
                  <c:v>100</c:v>
                </c:pt>
                <c:pt idx="5">
                  <c:v>100</c:v>
                </c:pt>
                <c:pt idx="6">
                  <c:v>100</c:v>
                </c:pt>
                <c:pt idx="7">
                  <c:v>100</c:v>
                </c:pt>
                <c:pt idx="8">
                  <c:v>100</c:v>
                </c:pt>
              </c:numCache>
            </c:numRef>
          </c:val>
          <c:extLst>
            <c:ext xmlns:c16="http://schemas.microsoft.com/office/drawing/2014/chart" uri="{C3380CC4-5D6E-409C-BE32-E72D297353CC}">
              <c16:uniqueId val="{00000000-D219-4E46-B202-6D327AD9B068}"/>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Pt>
            <c:idx val="0"/>
            <c:invertIfNegative val="0"/>
            <c:bubble3D val="0"/>
            <c:extLst>
              <c:ext xmlns:c16="http://schemas.microsoft.com/office/drawing/2014/chart" uri="{C3380CC4-5D6E-409C-BE32-E72D297353CC}">
                <c16:uniqueId val="{00000001-D219-4E46-B202-6D327AD9B068}"/>
              </c:ext>
            </c:extLst>
          </c:dPt>
          <c:dPt>
            <c:idx val="1"/>
            <c:invertIfNegative val="0"/>
            <c:bubble3D val="0"/>
            <c:extLst>
              <c:ext xmlns:c16="http://schemas.microsoft.com/office/drawing/2014/chart" uri="{C3380CC4-5D6E-409C-BE32-E72D297353CC}">
                <c16:uniqueId val="{00000002-D219-4E46-B202-6D327AD9B068}"/>
              </c:ext>
            </c:extLst>
          </c:dPt>
          <c:dPt>
            <c:idx val="2"/>
            <c:invertIfNegative val="0"/>
            <c:bubble3D val="0"/>
            <c:extLst>
              <c:ext xmlns:c16="http://schemas.microsoft.com/office/drawing/2014/chart" uri="{C3380CC4-5D6E-409C-BE32-E72D297353CC}">
                <c16:uniqueId val="{00000003-D219-4E46-B202-6D327AD9B068}"/>
              </c:ext>
            </c:extLst>
          </c:dPt>
          <c:dPt>
            <c:idx val="3"/>
            <c:invertIfNegative val="0"/>
            <c:bubble3D val="0"/>
            <c:extLst>
              <c:ext xmlns:c16="http://schemas.microsoft.com/office/drawing/2014/chart" uri="{C3380CC4-5D6E-409C-BE32-E72D297353CC}">
                <c16:uniqueId val="{00000004-D219-4E46-B202-6D327AD9B068}"/>
              </c:ext>
            </c:extLst>
          </c:dPt>
          <c:dPt>
            <c:idx val="4"/>
            <c:invertIfNegative val="0"/>
            <c:bubble3D val="0"/>
            <c:extLst>
              <c:ext xmlns:c16="http://schemas.microsoft.com/office/drawing/2014/chart" uri="{C3380CC4-5D6E-409C-BE32-E72D297353CC}">
                <c16:uniqueId val="{00000005-D219-4E46-B202-6D327AD9B068}"/>
              </c:ext>
            </c:extLst>
          </c:dPt>
          <c:dPt>
            <c:idx val="5"/>
            <c:invertIfNegative val="0"/>
            <c:bubble3D val="0"/>
            <c:extLst>
              <c:ext xmlns:c16="http://schemas.microsoft.com/office/drawing/2014/chart" uri="{C3380CC4-5D6E-409C-BE32-E72D297353CC}">
                <c16:uniqueId val="{00000007-D219-4E46-B202-6D327AD9B068}"/>
              </c:ext>
            </c:extLst>
          </c:dPt>
          <c:dPt>
            <c:idx val="6"/>
            <c:invertIfNegative val="0"/>
            <c:bubble3D val="0"/>
            <c:extLst>
              <c:ext xmlns:c16="http://schemas.microsoft.com/office/drawing/2014/chart" uri="{C3380CC4-5D6E-409C-BE32-E72D297353CC}">
                <c16:uniqueId val="{00000008-D219-4E46-B202-6D327AD9B068}"/>
              </c:ext>
            </c:extLst>
          </c:dPt>
          <c:dPt>
            <c:idx val="7"/>
            <c:invertIfNegative val="0"/>
            <c:bubble3D val="0"/>
            <c:extLst>
              <c:ext xmlns:c16="http://schemas.microsoft.com/office/drawing/2014/chart" uri="{C3380CC4-5D6E-409C-BE32-E72D297353CC}">
                <c16:uniqueId val="{00000009-D219-4E46-B202-6D327AD9B068}"/>
              </c:ext>
            </c:extLst>
          </c:dPt>
          <c:dPt>
            <c:idx val="8"/>
            <c:invertIfNegative val="0"/>
            <c:bubble3D val="0"/>
            <c:extLst>
              <c:ext xmlns:c16="http://schemas.microsoft.com/office/drawing/2014/chart" uri="{C3380CC4-5D6E-409C-BE32-E72D297353CC}">
                <c16:uniqueId val="{0000000A-D219-4E46-B202-6D327AD9B068}"/>
              </c:ext>
            </c:extLst>
          </c:dPt>
          <c:dPt>
            <c:idx val="9"/>
            <c:invertIfNegative val="0"/>
            <c:bubble3D val="0"/>
            <c:extLst>
              <c:ext xmlns:c16="http://schemas.microsoft.com/office/drawing/2014/chart" uri="{C3380CC4-5D6E-409C-BE32-E72D297353CC}">
                <c16:uniqueId val="{0000000B-D219-4E46-B202-6D327AD9B068}"/>
              </c:ext>
            </c:extLst>
          </c:dPt>
          <c:dPt>
            <c:idx val="10"/>
            <c:invertIfNegative val="0"/>
            <c:bubble3D val="0"/>
            <c:extLst>
              <c:ext xmlns:c16="http://schemas.microsoft.com/office/drawing/2014/chart" uri="{C3380CC4-5D6E-409C-BE32-E72D297353CC}">
                <c16:uniqueId val="{0000000C-D219-4E46-B202-6D327AD9B068}"/>
              </c:ext>
            </c:extLst>
          </c:dPt>
          <c:dPt>
            <c:idx val="11"/>
            <c:invertIfNegative val="0"/>
            <c:bubble3D val="0"/>
            <c:extLst>
              <c:ext xmlns:c16="http://schemas.microsoft.com/office/drawing/2014/chart" uri="{C3380CC4-5D6E-409C-BE32-E72D297353CC}">
                <c16:uniqueId val="{0000000D-D219-4E46-B202-6D327AD9B068}"/>
              </c:ext>
            </c:extLst>
          </c:dPt>
          <c:dPt>
            <c:idx val="12"/>
            <c:invertIfNegative val="0"/>
            <c:bubble3D val="0"/>
            <c:extLst>
              <c:ext xmlns:c16="http://schemas.microsoft.com/office/drawing/2014/chart" uri="{C3380CC4-5D6E-409C-BE32-E72D297353CC}">
                <c16:uniqueId val="{0000000E-D219-4E46-B202-6D327AD9B068}"/>
              </c:ext>
            </c:extLst>
          </c:dPt>
          <c:dPt>
            <c:idx val="13"/>
            <c:invertIfNegative val="0"/>
            <c:bubble3D val="0"/>
            <c:extLst>
              <c:ext xmlns:c16="http://schemas.microsoft.com/office/drawing/2014/chart" uri="{C3380CC4-5D6E-409C-BE32-E72D297353CC}">
                <c16:uniqueId val="{0000000F-D219-4E46-B202-6D327AD9B068}"/>
              </c:ext>
            </c:extLst>
          </c:dPt>
          <c:dPt>
            <c:idx val="14"/>
            <c:invertIfNegative val="0"/>
            <c:bubble3D val="0"/>
            <c:extLst>
              <c:ext xmlns:c16="http://schemas.microsoft.com/office/drawing/2014/chart" uri="{C3380CC4-5D6E-409C-BE32-E72D297353CC}">
                <c16:uniqueId val="{00000010-D219-4E46-B202-6D327AD9B068}"/>
              </c:ext>
            </c:extLst>
          </c:dPt>
          <c:dLbls>
            <c:numFmt formatCode="General\%" sourceLinked="0"/>
            <c:spPr>
              <a:noFill/>
              <a:ln>
                <a:noFill/>
              </a:ln>
              <a:effectLst/>
            </c:spPr>
            <c:txPr>
              <a:bodyPr/>
              <a:lstStyle/>
              <a:p>
                <a:pPr>
                  <a:defRPr sz="2400" b="1"/>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Hoja1!$A$2:$A$15</c:f>
              <c:strCache>
                <c:ptCount val="4"/>
                <c:pt idx="0">
                  <c:v>Categoría 1</c:v>
                </c:pt>
                <c:pt idx="1">
                  <c:v>Categoría 2</c:v>
                </c:pt>
                <c:pt idx="2">
                  <c:v>Categoría 3</c:v>
                </c:pt>
                <c:pt idx="3">
                  <c:v>Categoría 4</c:v>
                </c:pt>
              </c:strCache>
            </c:strRef>
          </c:cat>
          <c:val>
            <c:numRef>
              <c:f>Hoja1!$C$2:$C$15</c:f>
              <c:numCache>
                <c:formatCode>General</c:formatCode>
                <c:ptCount val="14"/>
                <c:pt idx="0">
                  <c:v>45</c:v>
                </c:pt>
                <c:pt idx="1">
                  <c:v>29</c:v>
                </c:pt>
                <c:pt idx="2">
                  <c:v>23</c:v>
                </c:pt>
                <c:pt idx="3">
                  <c:v>21</c:v>
                </c:pt>
                <c:pt idx="4">
                  <c:v>16</c:v>
                </c:pt>
                <c:pt idx="5">
                  <c:v>13</c:v>
                </c:pt>
                <c:pt idx="6">
                  <c:v>5</c:v>
                </c:pt>
                <c:pt idx="7">
                  <c:v>5</c:v>
                </c:pt>
                <c:pt idx="8">
                  <c:v>2</c:v>
                </c:pt>
              </c:numCache>
            </c:numRef>
          </c:val>
          <c:extLst>
            <c:ext xmlns:c16="http://schemas.microsoft.com/office/drawing/2014/chart" uri="{C3380CC4-5D6E-409C-BE32-E72D297353CC}">
              <c16:uniqueId val="{00000011-D219-4E46-B202-6D327AD9B068}"/>
            </c:ext>
          </c:extLst>
        </c:ser>
        <c:dLbls>
          <c:showLegendKey val="0"/>
          <c:showVal val="0"/>
          <c:showCatName val="0"/>
          <c:showSerName val="0"/>
          <c:showPercent val="0"/>
          <c:showBubbleSize val="0"/>
        </c:dLbls>
        <c:gapWidth val="44"/>
        <c:overlap val="100"/>
        <c:axId val="844892160"/>
        <c:axId val="837021632"/>
      </c:barChart>
      <c:catAx>
        <c:axId val="844892160"/>
        <c:scaling>
          <c:orientation val="maxMin"/>
        </c:scaling>
        <c:delete val="1"/>
        <c:axPos val="l"/>
        <c:numFmt formatCode="General" sourceLinked="0"/>
        <c:majorTickMark val="out"/>
        <c:minorTickMark val="none"/>
        <c:tickLblPos val="nextTo"/>
        <c:crossAx val="837021632"/>
        <c:crosses val="autoZero"/>
        <c:auto val="1"/>
        <c:lblAlgn val="ctr"/>
        <c:lblOffset val="100"/>
        <c:noMultiLvlLbl val="0"/>
      </c:catAx>
      <c:valAx>
        <c:axId val="837021632"/>
        <c:scaling>
          <c:orientation val="minMax"/>
          <c:max val="100"/>
        </c:scaling>
        <c:delete val="1"/>
        <c:axPos val="t"/>
        <c:numFmt formatCode="General" sourceLinked="1"/>
        <c:majorTickMark val="out"/>
        <c:minorTickMark val="none"/>
        <c:tickLblPos val="nextTo"/>
        <c:crossAx val="844892160"/>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880246610548812"/>
          <c:y val="3.4883715123151748E-2"/>
          <c:w val="0.83105821437741245"/>
          <c:h val="0.9302325697536965"/>
        </c:manualLayout>
      </c:layout>
      <c:barChart>
        <c:barDir val="bar"/>
        <c:grouping val="stack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Lbls>
            <c:dLbl>
              <c:idx val="0"/>
              <c:layout>
                <c:manualLayout>
                  <c:x val="-0.43354999538593947"/>
                  <c:y val="1.1537016748979436E-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C36-4B6A-9AEA-E8FE590EBB1D}"/>
                </c:ext>
              </c:extLst>
            </c:dLbl>
            <c:dLbl>
              <c:idx val="1"/>
              <c:layout>
                <c:manualLayout>
                  <c:x val="-0.40706089367132947"/>
                  <c:y val="1.1537016748979436E-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C36-4B6A-9AEA-E8FE590EBB1D}"/>
                </c:ext>
              </c:extLst>
            </c:dLbl>
            <c:dLbl>
              <c:idx val="2"/>
              <c:layout>
                <c:manualLayout>
                  <c:x val="-0.35125304700629084"/>
                  <c:y val="1.6151823448839828E-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7A1-42D1-9C53-9F78B46A26B9}"/>
                </c:ext>
              </c:extLst>
            </c:dLbl>
            <c:dLbl>
              <c:idx val="3"/>
              <c:layout>
                <c:manualLayout>
                  <c:x val="-0.28357231237252478"/>
                  <c:y val="1.1537016748979436E-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C36-4B6A-9AEA-E8FE590EBB1D}"/>
                </c:ext>
              </c:extLst>
            </c:dLbl>
            <c:dLbl>
              <c:idx val="4"/>
              <c:layout>
                <c:manualLayout>
                  <c:x val="-0.27559971800870958"/>
                  <c:y val="1.1537016748979436E-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C36-4B6A-9AEA-E8FE590EBB1D}"/>
                </c:ext>
              </c:extLst>
            </c:dLbl>
            <c:dLbl>
              <c:idx val="5"/>
              <c:layout>
                <c:manualLayout>
                  <c:x val="-0.26774263209866933"/>
                  <c:y val="1.3844420098775323E-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A1-42D1-9C53-9F78B46A26B9}"/>
                </c:ext>
              </c:extLst>
            </c:dLbl>
            <c:dLbl>
              <c:idx val="6"/>
              <c:layout>
                <c:manualLayout>
                  <c:x val="-0.23992518316564729"/>
                  <c:y val="1.1537016747904967E-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7A1-42D1-9C53-9F78B46A26B9}"/>
                </c:ext>
              </c:extLst>
            </c:dLbl>
            <c:dLbl>
              <c:idx val="7"/>
              <c:layout>
                <c:manualLayout>
                  <c:x val="-0.19223400254997466"/>
                  <c:y val="4.6148066995917743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7A1-42D1-9C53-9F78B46A26B9}"/>
                </c:ext>
              </c:extLst>
            </c:dLbl>
            <c:dLbl>
              <c:idx val="8"/>
              <c:layout>
                <c:manualLayout>
                  <c:x val="-0.16444543073039636"/>
                  <c:y val="2.4970447475412846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7A1-42D1-9C53-9F78B46A26B9}"/>
                </c:ext>
              </c:extLst>
            </c:dLbl>
            <c:dLbl>
              <c:idx val="9"/>
              <c:layout>
                <c:manualLayout>
                  <c:x val="-0.14205279866311521"/>
                  <c:y val="2.3074033508703556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7A1-42D1-9C53-9F78B46A26B9}"/>
                </c:ext>
              </c:extLst>
            </c:dLbl>
            <c:dLbl>
              <c:idx val="10"/>
              <c:layout>
                <c:manualLayout>
                  <c:x val="-0.13806650148120758"/>
                  <c:y val="2.3074033508703556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7A1-42D1-9C53-9F78B46A26B9}"/>
                </c:ext>
              </c:extLst>
            </c:dLbl>
            <c:dLbl>
              <c:idx val="11"/>
              <c:layout>
                <c:manualLayout>
                  <c:x val="-0.13012278423083612"/>
                  <c:y val="2.3074033497958871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7A1-42D1-9C53-9F78B46A26B9}"/>
                </c:ext>
              </c:extLst>
            </c:dLbl>
            <c:dLbl>
              <c:idx val="12"/>
              <c:layout>
                <c:manualLayout>
                  <c:x val="-0.12194805007291473"/>
                  <c:y val="1.0744684142041426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7A1-42D1-9C53-9F78B46A26B9}"/>
                </c:ext>
              </c:extLst>
            </c:dLbl>
            <c:dLbl>
              <c:idx val="13"/>
              <c:layout>
                <c:manualLayout>
                  <c:x val="-0.11799063000445086"/>
                  <c:y val="1.0744684142041426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7A1-42D1-9C53-9F78B46A26B9}"/>
                </c:ext>
              </c:extLst>
            </c:dLbl>
            <c:numFmt formatCode="General\%" sourceLinked="0"/>
            <c:spPr>
              <a:noFill/>
              <a:ln>
                <a:noFill/>
              </a:ln>
              <a:effectLst/>
            </c:spPr>
            <c:txPr>
              <a:bodyPr/>
              <a:lstStyle/>
              <a:p>
                <a:pPr>
                  <a:defRPr sz="2000" b="1">
                    <a:solidFill>
                      <a:srgbClr val="9B5107"/>
                    </a:solidFill>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Hoja1!$A$2:$A$15</c:f>
              <c:numCache>
                <c:formatCode>General</c:formatCode>
                <c:ptCount val="14"/>
              </c:numCache>
            </c:numRef>
          </c:cat>
          <c:val>
            <c:numRef>
              <c:f>Hoja1!$B$2:$B$15</c:f>
              <c:numCache>
                <c:formatCode>General</c:formatCode>
                <c:ptCount val="14"/>
                <c:pt idx="0">
                  <c:v>34</c:v>
                </c:pt>
                <c:pt idx="1">
                  <c:v>34</c:v>
                </c:pt>
                <c:pt idx="2">
                  <c:v>26</c:v>
                </c:pt>
                <c:pt idx="3">
                  <c:v>26</c:v>
                </c:pt>
                <c:pt idx="4">
                  <c:v>24</c:v>
                </c:pt>
                <c:pt idx="5">
                  <c:v>22</c:v>
                </c:pt>
                <c:pt idx="6">
                  <c:v>19</c:v>
                </c:pt>
                <c:pt idx="7">
                  <c:v>19</c:v>
                </c:pt>
                <c:pt idx="8">
                  <c:v>17</c:v>
                </c:pt>
                <c:pt idx="9">
                  <c:v>11</c:v>
                </c:pt>
                <c:pt idx="10">
                  <c:v>10</c:v>
                </c:pt>
                <c:pt idx="11">
                  <c:v>9</c:v>
                </c:pt>
                <c:pt idx="12">
                  <c:v>7</c:v>
                </c:pt>
                <c:pt idx="13">
                  <c:v>6</c:v>
                </c:pt>
              </c:numCache>
            </c:numRef>
          </c:val>
          <c:extLst>
            <c:ext xmlns:c16="http://schemas.microsoft.com/office/drawing/2014/chart" uri="{C3380CC4-5D6E-409C-BE32-E72D297353CC}">
              <c16:uniqueId val="{00000006-BC36-4B6A-9AEA-E8FE590EBB1D}"/>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400" b="1">
                    <a:solidFill>
                      <a:schemeClr val="tx1">
                        <a:lumMod val="85000"/>
                        <a:lumOff val="15000"/>
                      </a:schemeClr>
                    </a:solidFill>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Hoja1!$A$2:$A$15</c:f>
              <c:numCache>
                <c:formatCode>General</c:formatCode>
                <c:ptCount val="14"/>
              </c:numCache>
            </c:numRef>
          </c:cat>
          <c:val>
            <c:numRef>
              <c:f>Hoja1!$C$2:$C$15</c:f>
              <c:numCache>
                <c:formatCode>General</c:formatCode>
                <c:ptCount val="14"/>
                <c:pt idx="0">
                  <c:v>66</c:v>
                </c:pt>
                <c:pt idx="1">
                  <c:v>66</c:v>
                </c:pt>
                <c:pt idx="2">
                  <c:v>74</c:v>
                </c:pt>
                <c:pt idx="3">
                  <c:v>74</c:v>
                </c:pt>
                <c:pt idx="4">
                  <c:v>76</c:v>
                </c:pt>
                <c:pt idx="5">
                  <c:v>78</c:v>
                </c:pt>
                <c:pt idx="6">
                  <c:v>81</c:v>
                </c:pt>
                <c:pt idx="7">
                  <c:v>81</c:v>
                </c:pt>
                <c:pt idx="8">
                  <c:v>83</c:v>
                </c:pt>
                <c:pt idx="9">
                  <c:v>89</c:v>
                </c:pt>
                <c:pt idx="10">
                  <c:v>90</c:v>
                </c:pt>
                <c:pt idx="11">
                  <c:v>91</c:v>
                </c:pt>
                <c:pt idx="12">
                  <c:v>93</c:v>
                </c:pt>
                <c:pt idx="13">
                  <c:v>94</c:v>
                </c:pt>
              </c:numCache>
            </c:numRef>
          </c:val>
          <c:extLst>
            <c:ext xmlns:c16="http://schemas.microsoft.com/office/drawing/2014/chart" uri="{C3380CC4-5D6E-409C-BE32-E72D297353CC}">
              <c16:uniqueId val="{00000007-BC36-4B6A-9AEA-E8FE590EBB1D}"/>
            </c:ext>
          </c:extLst>
        </c:ser>
        <c:ser>
          <c:idx val="2"/>
          <c:order val="2"/>
          <c:tx>
            <c:strRef>
              <c:f>Hoja1!$D$1</c:f>
              <c:strCache>
                <c:ptCount val="1"/>
                <c:pt idx="0">
                  <c:v>Serie 3</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invertIfNegative val="0"/>
          <c:cat>
            <c:numRef>
              <c:f>Hoja1!$A$2:$A$15</c:f>
              <c:numCache>
                <c:formatCode>General</c:formatCode>
                <c:ptCount val="14"/>
              </c:numCache>
            </c:numRef>
          </c:cat>
          <c:val>
            <c:numRef>
              <c:f>Hoja1!$D$2:$D$15</c:f>
              <c:numCache>
                <c:formatCode>General</c:formatCode>
                <c:ptCount val="14"/>
                <c:pt idx="0">
                  <c:v>0</c:v>
                </c:pt>
                <c:pt idx="1">
                  <c:v>0</c:v>
                </c:pt>
                <c:pt idx="2">
                  <c:v>0</c:v>
                </c:pt>
                <c:pt idx="3">
                  <c:v>0</c:v>
                </c:pt>
                <c:pt idx="4">
                  <c:v>0</c:v>
                </c:pt>
                <c:pt idx="5">
                  <c:v>0</c:v>
                </c:pt>
                <c:pt idx="6">
                  <c:v>0</c:v>
                </c:pt>
                <c:pt idx="7">
                  <c:v>0</c:v>
                </c:pt>
                <c:pt idx="8">
                  <c:v>0</c:v>
                </c:pt>
                <c:pt idx="9">
                  <c:v>0</c:v>
                </c:pt>
                <c:pt idx="10">
                  <c:v>0</c:v>
                </c:pt>
                <c:pt idx="11">
                  <c:v>0</c:v>
                </c:pt>
                <c:pt idx="12">
                  <c:v>0</c:v>
                </c:pt>
                <c:pt idx="13">
                  <c:v>0</c:v>
                </c:pt>
              </c:numCache>
            </c:numRef>
          </c:val>
          <c:extLst>
            <c:ext xmlns:c16="http://schemas.microsoft.com/office/drawing/2014/chart" uri="{C3380CC4-5D6E-409C-BE32-E72D297353CC}">
              <c16:uniqueId val="{00000008-BC36-4B6A-9AEA-E8FE590EBB1D}"/>
            </c:ext>
          </c:extLst>
        </c:ser>
        <c:ser>
          <c:idx val="3"/>
          <c:order val="3"/>
          <c:tx>
            <c:strRef>
              <c:f>Hoja1!$E$1</c:f>
              <c:strCache>
                <c:ptCount val="1"/>
                <c:pt idx="0">
                  <c:v>Serie 4</c:v>
                </c:pt>
              </c:strCache>
            </c:strRef>
          </c:tx>
          <c:spPr>
            <a:solidFill>
              <a:schemeClr val="tx1">
                <a:lumMod val="85000"/>
                <a:lumOff val="15000"/>
              </a:schemeClr>
            </a:solidFill>
          </c:spPr>
          <c:invertIfNegative val="0"/>
          <c:cat>
            <c:numRef>
              <c:f>Hoja1!$A$2:$A$15</c:f>
              <c:numCache>
                <c:formatCode>General</c:formatCode>
                <c:ptCount val="14"/>
              </c:numCache>
            </c:numRef>
          </c:cat>
          <c:val>
            <c:numRef>
              <c:f>Hoja1!$E$2:$E$15</c:f>
              <c:numCache>
                <c:formatCode>General</c:formatCode>
                <c:ptCount val="14"/>
              </c:numCache>
            </c:numRef>
          </c:val>
          <c:extLst>
            <c:ext xmlns:c16="http://schemas.microsoft.com/office/drawing/2014/chart" uri="{C3380CC4-5D6E-409C-BE32-E72D297353CC}">
              <c16:uniqueId val="{00000009-BC36-4B6A-9AEA-E8FE590EBB1D}"/>
            </c:ext>
          </c:extLst>
        </c:ser>
        <c:dLbls>
          <c:showLegendKey val="0"/>
          <c:showVal val="0"/>
          <c:showCatName val="0"/>
          <c:showSerName val="0"/>
          <c:showPercent val="0"/>
          <c:showBubbleSize val="0"/>
        </c:dLbls>
        <c:gapWidth val="75"/>
        <c:overlap val="100"/>
        <c:axId val="845582336"/>
        <c:axId val="837024512"/>
      </c:barChart>
      <c:catAx>
        <c:axId val="845582336"/>
        <c:scaling>
          <c:orientation val="maxMin"/>
        </c:scaling>
        <c:delete val="1"/>
        <c:axPos val="l"/>
        <c:numFmt formatCode="General" sourceLinked="1"/>
        <c:majorTickMark val="out"/>
        <c:minorTickMark val="none"/>
        <c:tickLblPos val="nextTo"/>
        <c:crossAx val="837024512"/>
        <c:crosses val="autoZero"/>
        <c:auto val="1"/>
        <c:lblAlgn val="ctr"/>
        <c:lblOffset val="100"/>
        <c:noMultiLvlLbl val="0"/>
      </c:catAx>
      <c:valAx>
        <c:axId val="837024512"/>
        <c:scaling>
          <c:orientation val="minMax"/>
          <c:max val="105"/>
          <c:min val="0"/>
        </c:scaling>
        <c:delete val="1"/>
        <c:axPos val="t"/>
        <c:numFmt formatCode="General" sourceLinked="1"/>
        <c:majorTickMark val="out"/>
        <c:minorTickMark val="none"/>
        <c:tickLblPos val="nextTo"/>
        <c:crossAx val="845582336"/>
        <c:crosses val="autoZero"/>
        <c:crossBetween val="between"/>
      </c:valAx>
    </c:plotArea>
    <c:plotVisOnly val="1"/>
    <c:dispBlanksAs val="gap"/>
    <c:showDLblsOverMax val="0"/>
  </c:chart>
  <c:txPr>
    <a:bodyPr/>
    <a:lstStyle/>
    <a:p>
      <a:pPr>
        <a:defRPr sz="1800"/>
      </a:pPr>
      <a:endParaRPr lang="es-CO"/>
    </a:p>
  </c:txPr>
  <c:externalData r:id="rId4">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880246610548812"/>
          <c:y val="3.4883715123151748E-2"/>
          <c:w val="0.83105821437741245"/>
          <c:h val="0.9302325697536965"/>
        </c:manualLayout>
      </c:layout>
      <c:barChart>
        <c:barDir val="bar"/>
        <c:grouping val="stack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Lbls>
            <c:dLbl>
              <c:idx val="0"/>
              <c:layout>
                <c:manualLayout>
                  <c:x val="-0.43354999538593947"/>
                  <c:y val="1.1537016748979436E-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C36-4B6A-9AEA-E8FE590EBB1D}"/>
                </c:ext>
              </c:extLst>
            </c:dLbl>
            <c:dLbl>
              <c:idx val="1"/>
              <c:layout>
                <c:manualLayout>
                  <c:x val="-0.40706089367132947"/>
                  <c:y val="1.1537016748979436E-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C36-4B6A-9AEA-E8FE590EBB1D}"/>
                </c:ext>
              </c:extLst>
            </c:dLbl>
            <c:dLbl>
              <c:idx val="2"/>
              <c:layout>
                <c:manualLayout>
                  <c:x val="-0.35125304700629084"/>
                  <c:y val="1.6151823448839828E-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E54-4A6D-AD1B-F9B12BD2E673}"/>
                </c:ext>
              </c:extLst>
            </c:dLbl>
            <c:dLbl>
              <c:idx val="3"/>
              <c:layout>
                <c:manualLayout>
                  <c:x val="-0.28357231237252478"/>
                  <c:y val="1.1537016748979436E-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C36-4B6A-9AEA-E8FE590EBB1D}"/>
                </c:ext>
              </c:extLst>
            </c:dLbl>
            <c:dLbl>
              <c:idx val="4"/>
              <c:layout>
                <c:manualLayout>
                  <c:x val="-0.27559971800870958"/>
                  <c:y val="1.1537016748979436E-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C36-4B6A-9AEA-E8FE590EBB1D}"/>
                </c:ext>
              </c:extLst>
            </c:dLbl>
            <c:dLbl>
              <c:idx val="5"/>
              <c:layout>
                <c:manualLayout>
                  <c:x val="-0.26774263209866933"/>
                  <c:y val="1.3844420098775323E-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E54-4A6D-AD1B-F9B12BD2E673}"/>
                </c:ext>
              </c:extLst>
            </c:dLbl>
            <c:dLbl>
              <c:idx val="6"/>
              <c:layout>
                <c:manualLayout>
                  <c:x val="-0.23992518316564729"/>
                  <c:y val="1.1537016747904967E-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E54-4A6D-AD1B-F9B12BD2E673}"/>
                </c:ext>
              </c:extLst>
            </c:dLbl>
            <c:dLbl>
              <c:idx val="7"/>
              <c:layout>
                <c:manualLayout>
                  <c:x val="-0.19223400254997466"/>
                  <c:y val="4.6148066995917743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E54-4A6D-AD1B-F9B12BD2E673}"/>
                </c:ext>
              </c:extLst>
            </c:dLbl>
            <c:dLbl>
              <c:idx val="8"/>
              <c:layout>
                <c:manualLayout>
                  <c:x val="-0.16444543073039636"/>
                  <c:y val="2.4970447475412846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E54-4A6D-AD1B-F9B12BD2E673}"/>
                </c:ext>
              </c:extLst>
            </c:dLbl>
            <c:dLbl>
              <c:idx val="9"/>
              <c:layout>
                <c:manualLayout>
                  <c:x val="-0.14205279866311521"/>
                  <c:y val="2.3074033508703556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E54-4A6D-AD1B-F9B12BD2E673}"/>
                </c:ext>
              </c:extLst>
            </c:dLbl>
            <c:dLbl>
              <c:idx val="10"/>
              <c:layout>
                <c:manualLayout>
                  <c:x val="-0.13806650148120758"/>
                  <c:y val="2.3074033508703556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E54-4A6D-AD1B-F9B12BD2E673}"/>
                </c:ext>
              </c:extLst>
            </c:dLbl>
            <c:dLbl>
              <c:idx val="11"/>
              <c:layout>
                <c:manualLayout>
                  <c:x val="-0.13012278423083612"/>
                  <c:y val="2.3074033497958871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E54-4A6D-AD1B-F9B12BD2E673}"/>
                </c:ext>
              </c:extLst>
            </c:dLbl>
            <c:dLbl>
              <c:idx val="12"/>
              <c:layout>
                <c:manualLayout>
                  <c:x val="-0.12194805007291473"/>
                  <c:y val="1.0744684142041426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E54-4A6D-AD1B-F9B12BD2E673}"/>
                </c:ext>
              </c:extLst>
            </c:dLbl>
            <c:dLbl>
              <c:idx val="13"/>
              <c:layout>
                <c:manualLayout>
                  <c:x val="-0.11799063000445086"/>
                  <c:y val="1.0744684142041426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E54-4A6D-AD1B-F9B12BD2E673}"/>
                </c:ext>
              </c:extLst>
            </c:dLbl>
            <c:numFmt formatCode="General\%" sourceLinked="0"/>
            <c:spPr>
              <a:noFill/>
              <a:ln>
                <a:noFill/>
              </a:ln>
              <a:effectLst/>
            </c:spPr>
            <c:txPr>
              <a:bodyPr/>
              <a:lstStyle/>
              <a:p>
                <a:pPr>
                  <a:defRPr sz="2000" b="1">
                    <a:solidFill>
                      <a:srgbClr val="C00000"/>
                    </a:solidFill>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Hoja1!$A$2:$A$15</c:f>
              <c:numCache>
                <c:formatCode>General</c:formatCode>
                <c:ptCount val="14"/>
              </c:numCache>
            </c:numRef>
          </c:cat>
          <c:val>
            <c:numRef>
              <c:f>Hoja1!$B$2:$B$15</c:f>
              <c:numCache>
                <c:formatCode>General</c:formatCode>
                <c:ptCount val="14"/>
                <c:pt idx="0">
                  <c:v>53</c:v>
                </c:pt>
                <c:pt idx="1">
                  <c:v>16</c:v>
                </c:pt>
                <c:pt idx="2">
                  <c:v>14</c:v>
                </c:pt>
                <c:pt idx="3">
                  <c:v>13</c:v>
                </c:pt>
                <c:pt idx="4">
                  <c:v>12</c:v>
                </c:pt>
                <c:pt idx="5">
                  <c:v>12</c:v>
                </c:pt>
                <c:pt idx="6">
                  <c:v>12</c:v>
                </c:pt>
                <c:pt idx="7">
                  <c:v>7</c:v>
                </c:pt>
                <c:pt idx="8">
                  <c:v>6</c:v>
                </c:pt>
                <c:pt idx="9">
                  <c:v>6</c:v>
                </c:pt>
                <c:pt idx="10">
                  <c:v>6</c:v>
                </c:pt>
                <c:pt idx="11">
                  <c:v>7</c:v>
                </c:pt>
              </c:numCache>
            </c:numRef>
          </c:val>
          <c:extLst>
            <c:ext xmlns:c16="http://schemas.microsoft.com/office/drawing/2014/chart" uri="{C3380CC4-5D6E-409C-BE32-E72D297353CC}">
              <c16:uniqueId val="{00000006-BC36-4B6A-9AEA-E8FE590EBB1D}"/>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400" b="1">
                    <a:solidFill>
                      <a:schemeClr val="tx1">
                        <a:lumMod val="85000"/>
                        <a:lumOff val="15000"/>
                      </a:schemeClr>
                    </a:solidFill>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Hoja1!$A$2:$A$15</c:f>
              <c:numCache>
                <c:formatCode>General</c:formatCode>
                <c:ptCount val="14"/>
              </c:numCache>
            </c:numRef>
          </c:cat>
          <c:val>
            <c:numRef>
              <c:f>Hoja1!$C$2:$C$15</c:f>
              <c:numCache>
                <c:formatCode>General</c:formatCode>
                <c:ptCount val="14"/>
                <c:pt idx="0">
                  <c:v>47</c:v>
                </c:pt>
                <c:pt idx="1">
                  <c:v>84</c:v>
                </c:pt>
                <c:pt idx="2">
                  <c:v>86</c:v>
                </c:pt>
                <c:pt idx="3">
                  <c:v>87</c:v>
                </c:pt>
                <c:pt idx="4">
                  <c:v>88</c:v>
                </c:pt>
                <c:pt idx="5">
                  <c:v>88</c:v>
                </c:pt>
                <c:pt idx="6">
                  <c:v>88</c:v>
                </c:pt>
                <c:pt idx="7">
                  <c:v>93</c:v>
                </c:pt>
                <c:pt idx="8">
                  <c:v>94</c:v>
                </c:pt>
                <c:pt idx="9">
                  <c:v>94</c:v>
                </c:pt>
                <c:pt idx="10">
                  <c:v>94</c:v>
                </c:pt>
                <c:pt idx="11">
                  <c:v>93</c:v>
                </c:pt>
              </c:numCache>
            </c:numRef>
          </c:val>
          <c:extLst>
            <c:ext xmlns:c16="http://schemas.microsoft.com/office/drawing/2014/chart" uri="{C3380CC4-5D6E-409C-BE32-E72D297353CC}">
              <c16:uniqueId val="{00000007-BC36-4B6A-9AEA-E8FE590EBB1D}"/>
            </c:ext>
          </c:extLst>
        </c:ser>
        <c:ser>
          <c:idx val="2"/>
          <c:order val="2"/>
          <c:tx>
            <c:strRef>
              <c:f>Hoja1!$D$1</c:f>
              <c:strCache>
                <c:ptCount val="1"/>
                <c:pt idx="0">
                  <c:v>Serie 3</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invertIfNegative val="0"/>
          <c:cat>
            <c:numRef>
              <c:f>Hoja1!$A$2:$A$15</c:f>
              <c:numCache>
                <c:formatCode>General</c:formatCode>
                <c:ptCount val="14"/>
              </c:numCache>
            </c:numRef>
          </c:cat>
          <c:val>
            <c:numRef>
              <c:f>Hoja1!$D$2:$D$15</c:f>
              <c:numCache>
                <c:formatCode>General</c:formatCode>
                <c:ptCount val="14"/>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8-BC36-4B6A-9AEA-E8FE590EBB1D}"/>
            </c:ext>
          </c:extLst>
        </c:ser>
        <c:ser>
          <c:idx val="3"/>
          <c:order val="3"/>
          <c:tx>
            <c:strRef>
              <c:f>Hoja1!$E$1</c:f>
              <c:strCache>
                <c:ptCount val="1"/>
                <c:pt idx="0">
                  <c:v>Serie 4</c:v>
                </c:pt>
              </c:strCache>
            </c:strRef>
          </c:tx>
          <c:spPr>
            <a:solidFill>
              <a:schemeClr val="tx1">
                <a:lumMod val="85000"/>
                <a:lumOff val="15000"/>
              </a:schemeClr>
            </a:solidFill>
          </c:spPr>
          <c:invertIfNegative val="0"/>
          <c:cat>
            <c:numRef>
              <c:f>Hoja1!$A$2:$A$15</c:f>
              <c:numCache>
                <c:formatCode>General</c:formatCode>
                <c:ptCount val="14"/>
              </c:numCache>
            </c:numRef>
          </c:cat>
          <c:val>
            <c:numRef>
              <c:f>Hoja1!$E$2:$E$15</c:f>
              <c:numCache>
                <c:formatCode>General</c:formatCode>
                <c:ptCount val="14"/>
              </c:numCache>
            </c:numRef>
          </c:val>
          <c:extLst>
            <c:ext xmlns:c16="http://schemas.microsoft.com/office/drawing/2014/chart" uri="{C3380CC4-5D6E-409C-BE32-E72D297353CC}">
              <c16:uniqueId val="{00000009-BC36-4B6A-9AEA-E8FE590EBB1D}"/>
            </c:ext>
          </c:extLst>
        </c:ser>
        <c:dLbls>
          <c:showLegendKey val="0"/>
          <c:showVal val="0"/>
          <c:showCatName val="0"/>
          <c:showSerName val="0"/>
          <c:showPercent val="0"/>
          <c:showBubbleSize val="0"/>
        </c:dLbls>
        <c:gapWidth val="75"/>
        <c:overlap val="100"/>
        <c:axId val="850626560"/>
        <c:axId val="846482240"/>
      </c:barChart>
      <c:catAx>
        <c:axId val="850626560"/>
        <c:scaling>
          <c:orientation val="maxMin"/>
        </c:scaling>
        <c:delete val="1"/>
        <c:axPos val="l"/>
        <c:numFmt formatCode="General" sourceLinked="1"/>
        <c:majorTickMark val="out"/>
        <c:minorTickMark val="none"/>
        <c:tickLblPos val="nextTo"/>
        <c:crossAx val="846482240"/>
        <c:crosses val="autoZero"/>
        <c:auto val="1"/>
        <c:lblAlgn val="ctr"/>
        <c:lblOffset val="100"/>
        <c:noMultiLvlLbl val="0"/>
      </c:catAx>
      <c:valAx>
        <c:axId val="846482240"/>
        <c:scaling>
          <c:orientation val="minMax"/>
          <c:max val="105"/>
          <c:min val="0"/>
        </c:scaling>
        <c:delete val="1"/>
        <c:axPos val="t"/>
        <c:numFmt formatCode="General" sourceLinked="1"/>
        <c:majorTickMark val="out"/>
        <c:minorTickMark val="none"/>
        <c:tickLblPos val="nextTo"/>
        <c:crossAx val="850626560"/>
        <c:crosses val="autoZero"/>
        <c:crossBetween val="between"/>
      </c:valAx>
    </c:plotArea>
    <c:plotVisOnly val="1"/>
    <c:dispBlanksAs val="gap"/>
    <c:showDLblsOverMax val="0"/>
  </c:chart>
  <c:txPr>
    <a:bodyPr/>
    <a:lstStyle/>
    <a:p>
      <a:pPr>
        <a:defRPr sz="1800"/>
      </a:pPr>
      <a:endParaRPr lang="es-CO"/>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Century Gothic" panose="020B0502020202020204" pitchFamily="34" charset="0"/>
                <a:ea typeface="+mn-ea"/>
                <a:cs typeface="+mn-cs"/>
              </a:defRPr>
            </a:pPr>
            <a:r>
              <a:rPr lang="es-ES" b="1"/>
              <a:t>Grupos de edad</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s-CO"/>
        </a:p>
      </c:txPr>
    </c:title>
    <c:autoTitleDeleted val="0"/>
    <c:plotArea>
      <c:layout>
        <c:manualLayout>
          <c:layoutTarget val="inner"/>
          <c:xMode val="edge"/>
          <c:yMode val="edge"/>
          <c:x val="2.4083192345234029E-2"/>
          <c:y val="0.17511308253065103"/>
          <c:w val="0.95183361530953192"/>
          <c:h val="0.69343062586698379"/>
        </c:manualLayout>
      </c:layout>
      <c:barChart>
        <c:barDir val="col"/>
        <c:grouping val="clustered"/>
        <c:varyColors val="0"/>
        <c:ser>
          <c:idx val="0"/>
          <c:order val="0"/>
          <c:tx>
            <c:strRef>
              <c:f>'P7'!$F$2</c:f>
              <c:strCache>
                <c:ptCount val="1"/>
                <c:pt idx="0">
                  <c:v>18 - 25</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'P7'!$B$3:$B$7</c:f>
              <c:strCache>
                <c:ptCount val="5"/>
                <c:pt idx="0">
                  <c:v>a) Hoy</c:v>
                </c:pt>
                <c:pt idx="1">
                  <c:v>b) Hace una semana</c:v>
                </c:pt>
                <c:pt idx="2">
                  <c:v>c) Hace 2 semanas</c:v>
                </c:pt>
                <c:pt idx="3">
                  <c:v>d) Hace 1 mes</c:v>
                </c:pt>
                <c:pt idx="4">
                  <c:v>e) Hace menos de un año</c:v>
                </c:pt>
              </c:strCache>
            </c:strRef>
          </c:cat>
          <c:val>
            <c:numRef>
              <c:f>'P7'!$F$3:$F$7</c:f>
              <c:numCache>
                <c:formatCode>0%</c:formatCode>
                <c:ptCount val="5"/>
                <c:pt idx="0">
                  <c:v>1.8518518518518517E-2</c:v>
                </c:pt>
                <c:pt idx="1">
                  <c:v>0.16666666666666663</c:v>
                </c:pt>
                <c:pt idx="2">
                  <c:v>3.7037037037037035E-2</c:v>
                </c:pt>
                <c:pt idx="3">
                  <c:v>0.16666666666666663</c:v>
                </c:pt>
                <c:pt idx="4">
                  <c:v>0.24074074074074073</c:v>
                </c:pt>
              </c:numCache>
            </c:numRef>
          </c:val>
          <c:extLst>
            <c:ext xmlns:c16="http://schemas.microsoft.com/office/drawing/2014/chart" uri="{C3380CC4-5D6E-409C-BE32-E72D297353CC}">
              <c16:uniqueId val="{00000000-BE5C-4885-8C53-3579567BDFE1}"/>
            </c:ext>
          </c:extLst>
        </c:ser>
        <c:ser>
          <c:idx val="1"/>
          <c:order val="1"/>
          <c:tx>
            <c:strRef>
              <c:f>'P7'!$G$2</c:f>
              <c:strCache>
                <c:ptCount val="1"/>
                <c:pt idx="0">
                  <c:v>26 - 40</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'P7'!$B$3:$B$7</c:f>
              <c:strCache>
                <c:ptCount val="5"/>
                <c:pt idx="0">
                  <c:v>a) Hoy</c:v>
                </c:pt>
                <c:pt idx="1">
                  <c:v>b) Hace una semana</c:v>
                </c:pt>
                <c:pt idx="2">
                  <c:v>c) Hace 2 semanas</c:v>
                </c:pt>
                <c:pt idx="3">
                  <c:v>d) Hace 1 mes</c:v>
                </c:pt>
                <c:pt idx="4">
                  <c:v>e) Hace menos de un año</c:v>
                </c:pt>
              </c:strCache>
            </c:strRef>
          </c:cat>
          <c:val>
            <c:numRef>
              <c:f>'P7'!$G$3:$G$7</c:f>
              <c:numCache>
                <c:formatCode>0%</c:formatCode>
                <c:ptCount val="5"/>
                <c:pt idx="0">
                  <c:v>3.3057851239669422E-2</c:v>
                </c:pt>
                <c:pt idx="1">
                  <c:v>0.17355371900826447</c:v>
                </c:pt>
                <c:pt idx="2">
                  <c:v>3.3057851239669422E-2</c:v>
                </c:pt>
                <c:pt idx="3">
                  <c:v>0.17355371900826447</c:v>
                </c:pt>
                <c:pt idx="4">
                  <c:v>0.20661157024793389</c:v>
                </c:pt>
              </c:numCache>
            </c:numRef>
          </c:val>
          <c:extLst>
            <c:ext xmlns:c16="http://schemas.microsoft.com/office/drawing/2014/chart" uri="{C3380CC4-5D6E-409C-BE32-E72D297353CC}">
              <c16:uniqueId val="{00000001-BE5C-4885-8C53-3579567BDFE1}"/>
            </c:ext>
          </c:extLst>
        </c:ser>
        <c:ser>
          <c:idx val="2"/>
          <c:order val="2"/>
          <c:tx>
            <c:strRef>
              <c:f>'P7'!$H$2</c:f>
              <c:strCache>
                <c:ptCount val="1"/>
                <c:pt idx="0">
                  <c:v>41 - 55</c:v>
                </c:pt>
              </c:strCache>
            </c:strRef>
          </c:tx>
          <c:spPr>
            <a:solidFill>
              <a:srgbClr val="7030A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'P7'!$B$3:$B$7</c:f>
              <c:strCache>
                <c:ptCount val="5"/>
                <c:pt idx="0">
                  <c:v>a) Hoy</c:v>
                </c:pt>
                <c:pt idx="1">
                  <c:v>b) Hace una semana</c:v>
                </c:pt>
                <c:pt idx="2">
                  <c:v>c) Hace 2 semanas</c:v>
                </c:pt>
                <c:pt idx="3">
                  <c:v>d) Hace 1 mes</c:v>
                </c:pt>
                <c:pt idx="4">
                  <c:v>e) Hace menos de un año</c:v>
                </c:pt>
              </c:strCache>
            </c:strRef>
          </c:cat>
          <c:val>
            <c:numRef>
              <c:f>'P7'!$H$3:$H$7</c:f>
              <c:numCache>
                <c:formatCode>0%</c:formatCode>
                <c:ptCount val="5"/>
                <c:pt idx="0">
                  <c:v>2.2727272727272728E-2</c:v>
                </c:pt>
                <c:pt idx="1">
                  <c:v>0.12121212121212122</c:v>
                </c:pt>
                <c:pt idx="2">
                  <c:v>4.5454545454545456E-2</c:v>
                </c:pt>
                <c:pt idx="3">
                  <c:v>0.12878787878787878</c:v>
                </c:pt>
                <c:pt idx="4">
                  <c:v>0.18181818181818182</c:v>
                </c:pt>
              </c:numCache>
            </c:numRef>
          </c:val>
          <c:extLst>
            <c:ext xmlns:c16="http://schemas.microsoft.com/office/drawing/2014/chart" uri="{C3380CC4-5D6E-409C-BE32-E72D297353CC}">
              <c16:uniqueId val="{00000002-BE5C-4885-8C53-3579567BDFE1}"/>
            </c:ext>
          </c:extLst>
        </c:ser>
        <c:ser>
          <c:idx val="3"/>
          <c:order val="3"/>
          <c:tx>
            <c:strRef>
              <c:f>'P7'!$I$2</c:f>
              <c:strCache>
                <c:ptCount val="1"/>
                <c:pt idx="0">
                  <c:v>56 o más</c:v>
                </c:pt>
              </c:strCache>
            </c:strRef>
          </c:tx>
          <c:spPr>
            <a:solidFill>
              <a:srgbClr val="9966F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'P7'!$B$3:$B$7</c:f>
              <c:strCache>
                <c:ptCount val="5"/>
                <c:pt idx="0">
                  <c:v>a) Hoy</c:v>
                </c:pt>
                <c:pt idx="1">
                  <c:v>b) Hace una semana</c:v>
                </c:pt>
                <c:pt idx="2">
                  <c:v>c) Hace 2 semanas</c:v>
                </c:pt>
                <c:pt idx="3">
                  <c:v>d) Hace 1 mes</c:v>
                </c:pt>
                <c:pt idx="4">
                  <c:v>e) Hace menos de un año</c:v>
                </c:pt>
              </c:strCache>
            </c:strRef>
          </c:cat>
          <c:val>
            <c:numRef>
              <c:f>'P7'!$I$3:$I$7</c:f>
              <c:numCache>
                <c:formatCode>0%</c:formatCode>
                <c:ptCount val="5"/>
                <c:pt idx="0">
                  <c:v>3.968253968253968E-2</c:v>
                </c:pt>
                <c:pt idx="1">
                  <c:v>8.7301587301587297E-2</c:v>
                </c:pt>
                <c:pt idx="2">
                  <c:v>3.1746031746031744E-2</c:v>
                </c:pt>
                <c:pt idx="3">
                  <c:v>0.10317460317460317</c:v>
                </c:pt>
                <c:pt idx="4">
                  <c:v>0.10317460317460317</c:v>
                </c:pt>
              </c:numCache>
            </c:numRef>
          </c:val>
          <c:extLst>
            <c:ext xmlns:c16="http://schemas.microsoft.com/office/drawing/2014/chart" uri="{C3380CC4-5D6E-409C-BE32-E72D297353CC}">
              <c16:uniqueId val="{00000003-BE5C-4885-8C53-3579567BDFE1}"/>
            </c:ext>
          </c:extLst>
        </c:ser>
        <c:dLbls>
          <c:dLblPos val="outEnd"/>
          <c:showLegendKey val="0"/>
          <c:showVal val="1"/>
          <c:showCatName val="0"/>
          <c:showSerName val="0"/>
          <c:showPercent val="0"/>
          <c:showBubbleSize val="0"/>
        </c:dLbls>
        <c:gapWidth val="219"/>
        <c:overlap val="-27"/>
        <c:axId val="314164248"/>
        <c:axId val="314164576"/>
      </c:barChart>
      <c:catAx>
        <c:axId val="314164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crossAx val="314164576"/>
        <c:crosses val="autoZero"/>
        <c:auto val="1"/>
        <c:lblAlgn val="ctr"/>
        <c:lblOffset val="100"/>
        <c:noMultiLvlLbl val="0"/>
      </c:catAx>
      <c:valAx>
        <c:axId val="314164576"/>
        <c:scaling>
          <c:orientation val="minMax"/>
        </c:scaling>
        <c:delete val="1"/>
        <c:axPos val="l"/>
        <c:numFmt formatCode="0%" sourceLinked="1"/>
        <c:majorTickMark val="none"/>
        <c:minorTickMark val="none"/>
        <c:tickLblPos val="nextTo"/>
        <c:crossAx val="3141642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legend>
    <c:plotVisOnly val="1"/>
    <c:dispBlanksAs val="gap"/>
    <c:showDLblsOverMax val="0"/>
  </c:chart>
  <c:spPr>
    <a:noFill/>
    <a:ln>
      <a:noFill/>
    </a:ln>
    <a:effectLst/>
  </c:spPr>
  <c:txPr>
    <a:bodyPr/>
    <a:lstStyle/>
    <a:p>
      <a:pPr>
        <a:defRPr sz="1400">
          <a:latin typeface="Century Gothic" panose="020B0502020202020204" pitchFamily="34" charset="0"/>
        </a:defRPr>
      </a:pPr>
      <a:endParaRPr lang="es-CO"/>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06076193531681E-2"/>
          <c:y val="4.0930628298328907E-2"/>
          <c:w val="0.58630466927849512"/>
          <c:h val="0.91813874340334223"/>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cat>
            <c:strRef>
              <c:f>Hoja1!$A$2:$A$11</c:f>
              <c:strCache>
                <c:ptCount val="4"/>
                <c:pt idx="0">
                  <c:v>Categoría 1</c:v>
                </c:pt>
                <c:pt idx="1">
                  <c:v>Categoría 2</c:v>
                </c:pt>
                <c:pt idx="2">
                  <c:v>Categoría 3</c:v>
                </c:pt>
                <c:pt idx="3">
                  <c:v>Categoría 4</c:v>
                </c:pt>
              </c:strCache>
            </c:strRef>
          </c:cat>
          <c:val>
            <c:numRef>
              <c:f>Hoja1!$B$2:$B$11</c:f>
              <c:numCache>
                <c:formatCode>General</c:formatCode>
                <c:ptCount val="10"/>
                <c:pt idx="0">
                  <c:v>100</c:v>
                </c:pt>
                <c:pt idx="1">
                  <c:v>100</c:v>
                </c:pt>
                <c:pt idx="2">
                  <c:v>100</c:v>
                </c:pt>
                <c:pt idx="3">
                  <c:v>100</c:v>
                </c:pt>
                <c:pt idx="4">
                  <c:v>100</c:v>
                </c:pt>
                <c:pt idx="5">
                  <c:v>100</c:v>
                </c:pt>
                <c:pt idx="6">
                  <c:v>100</c:v>
                </c:pt>
                <c:pt idx="7">
                  <c:v>100</c:v>
                </c:pt>
                <c:pt idx="8">
                  <c:v>100</c:v>
                </c:pt>
                <c:pt idx="9">
                  <c:v>100</c:v>
                </c:pt>
              </c:numCache>
            </c:numRef>
          </c:val>
          <c:extLst>
            <c:ext xmlns:c16="http://schemas.microsoft.com/office/drawing/2014/chart" uri="{C3380CC4-5D6E-409C-BE32-E72D297353CC}">
              <c16:uniqueId val="{00000000-A0DC-4E0A-9581-167853F72F22}"/>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Pt>
            <c:idx val="0"/>
            <c:invertIfNegative val="0"/>
            <c:bubble3D val="0"/>
            <c:extLst>
              <c:ext xmlns:c16="http://schemas.microsoft.com/office/drawing/2014/chart" uri="{C3380CC4-5D6E-409C-BE32-E72D297353CC}">
                <c16:uniqueId val="{00000001-A0DC-4E0A-9581-167853F72F22}"/>
              </c:ext>
            </c:extLst>
          </c:dPt>
          <c:dPt>
            <c:idx val="1"/>
            <c:invertIfNegative val="0"/>
            <c:bubble3D val="0"/>
            <c:extLst>
              <c:ext xmlns:c16="http://schemas.microsoft.com/office/drawing/2014/chart" uri="{C3380CC4-5D6E-409C-BE32-E72D297353CC}">
                <c16:uniqueId val="{00000002-A0DC-4E0A-9581-167853F72F22}"/>
              </c:ext>
            </c:extLst>
          </c:dPt>
          <c:dPt>
            <c:idx val="2"/>
            <c:invertIfNegative val="0"/>
            <c:bubble3D val="0"/>
            <c:extLst>
              <c:ext xmlns:c16="http://schemas.microsoft.com/office/drawing/2014/chart" uri="{C3380CC4-5D6E-409C-BE32-E72D297353CC}">
                <c16:uniqueId val="{00000003-A0DC-4E0A-9581-167853F72F22}"/>
              </c:ext>
            </c:extLst>
          </c:dPt>
          <c:dPt>
            <c:idx val="3"/>
            <c:invertIfNegative val="0"/>
            <c:bubble3D val="0"/>
            <c:extLst>
              <c:ext xmlns:c16="http://schemas.microsoft.com/office/drawing/2014/chart" uri="{C3380CC4-5D6E-409C-BE32-E72D297353CC}">
                <c16:uniqueId val="{00000004-A0DC-4E0A-9581-167853F72F22}"/>
              </c:ext>
            </c:extLst>
          </c:dPt>
          <c:dPt>
            <c:idx val="4"/>
            <c:invertIfNegative val="0"/>
            <c:bubble3D val="0"/>
            <c:extLst>
              <c:ext xmlns:c16="http://schemas.microsoft.com/office/drawing/2014/chart" uri="{C3380CC4-5D6E-409C-BE32-E72D297353CC}">
                <c16:uniqueId val="{00000005-A0DC-4E0A-9581-167853F72F22}"/>
              </c:ext>
            </c:extLst>
          </c:dPt>
          <c:dPt>
            <c:idx val="5"/>
            <c:invertIfNegative val="0"/>
            <c:bubble3D val="0"/>
            <c:extLst>
              <c:ext xmlns:c16="http://schemas.microsoft.com/office/drawing/2014/chart" uri="{C3380CC4-5D6E-409C-BE32-E72D297353CC}">
                <c16:uniqueId val="{00000007-A0DC-4E0A-9581-167853F72F22}"/>
              </c:ext>
            </c:extLst>
          </c:dPt>
          <c:dPt>
            <c:idx val="6"/>
            <c:invertIfNegative val="0"/>
            <c:bubble3D val="0"/>
            <c:extLst>
              <c:ext xmlns:c16="http://schemas.microsoft.com/office/drawing/2014/chart" uri="{C3380CC4-5D6E-409C-BE32-E72D297353CC}">
                <c16:uniqueId val="{00000008-A0DC-4E0A-9581-167853F72F22}"/>
              </c:ext>
            </c:extLst>
          </c:dPt>
          <c:dPt>
            <c:idx val="7"/>
            <c:invertIfNegative val="0"/>
            <c:bubble3D val="0"/>
            <c:extLst>
              <c:ext xmlns:c16="http://schemas.microsoft.com/office/drawing/2014/chart" uri="{C3380CC4-5D6E-409C-BE32-E72D297353CC}">
                <c16:uniqueId val="{00000009-A0DC-4E0A-9581-167853F72F22}"/>
              </c:ext>
            </c:extLst>
          </c:dPt>
          <c:dPt>
            <c:idx val="8"/>
            <c:invertIfNegative val="0"/>
            <c:bubble3D val="0"/>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extLst>
              <c:ext xmlns:c16="http://schemas.microsoft.com/office/drawing/2014/chart" uri="{C3380CC4-5D6E-409C-BE32-E72D297353CC}">
                <c16:uniqueId val="{0000000A-A0DC-4E0A-9581-167853F72F22}"/>
              </c:ext>
            </c:extLst>
          </c:dPt>
          <c:dPt>
            <c:idx val="9"/>
            <c:invertIfNegative val="0"/>
            <c:bubble3D val="0"/>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extLst>
              <c:ext xmlns:c16="http://schemas.microsoft.com/office/drawing/2014/chart" uri="{C3380CC4-5D6E-409C-BE32-E72D297353CC}">
                <c16:uniqueId val="{0000000B-A0DC-4E0A-9581-167853F72F22}"/>
              </c:ext>
            </c:extLst>
          </c:dPt>
          <c:dPt>
            <c:idx val="10"/>
            <c:invertIfNegative val="0"/>
            <c:bubble3D val="0"/>
            <c:extLst>
              <c:ext xmlns:c16="http://schemas.microsoft.com/office/drawing/2014/chart" uri="{C3380CC4-5D6E-409C-BE32-E72D297353CC}">
                <c16:uniqueId val="{0000000C-A0DC-4E0A-9581-167853F72F22}"/>
              </c:ext>
            </c:extLst>
          </c:dPt>
          <c:dPt>
            <c:idx val="11"/>
            <c:invertIfNegative val="0"/>
            <c:bubble3D val="0"/>
            <c:extLst>
              <c:ext xmlns:c16="http://schemas.microsoft.com/office/drawing/2014/chart" uri="{C3380CC4-5D6E-409C-BE32-E72D297353CC}">
                <c16:uniqueId val="{0000000D-A0DC-4E0A-9581-167853F72F22}"/>
              </c:ext>
            </c:extLst>
          </c:dPt>
          <c:dPt>
            <c:idx val="12"/>
            <c:invertIfNegative val="0"/>
            <c:bubble3D val="0"/>
            <c:extLst>
              <c:ext xmlns:c16="http://schemas.microsoft.com/office/drawing/2014/chart" uri="{C3380CC4-5D6E-409C-BE32-E72D297353CC}">
                <c16:uniqueId val="{0000000E-A0DC-4E0A-9581-167853F72F22}"/>
              </c:ext>
            </c:extLst>
          </c:dPt>
          <c:dPt>
            <c:idx val="13"/>
            <c:invertIfNegative val="0"/>
            <c:bubble3D val="0"/>
            <c:extLst>
              <c:ext xmlns:c16="http://schemas.microsoft.com/office/drawing/2014/chart" uri="{C3380CC4-5D6E-409C-BE32-E72D297353CC}">
                <c16:uniqueId val="{0000000F-A0DC-4E0A-9581-167853F72F22}"/>
              </c:ext>
            </c:extLst>
          </c:dPt>
          <c:dPt>
            <c:idx val="14"/>
            <c:invertIfNegative val="0"/>
            <c:bubble3D val="0"/>
            <c:extLst>
              <c:ext xmlns:c16="http://schemas.microsoft.com/office/drawing/2014/chart" uri="{C3380CC4-5D6E-409C-BE32-E72D297353CC}">
                <c16:uniqueId val="{00000010-A0DC-4E0A-9581-167853F72F22}"/>
              </c:ext>
            </c:extLst>
          </c:dPt>
          <c:dLbls>
            <c:numFmt formatCode="General\%" sourceLinked="0"/>
            <c:spPr>
              <a:noFill/>
              <a:ln>
                <a:noFill/>
              </a:ln>
              <a:effectLst/>
            </c:spPr>
            <c:txPr>
              <a:bodyPr/>
              <a:lstStyle/>
              <a:p>
                <a:pPr>
                  <a:defRPr sz="1800" b="1"/>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Hoja1!$A$2:$A$11</c:f>
              <c:strCache>
                <c:ptCount val="4"/>
                <c:pt idx="0">
                  <c:v>Categoría 1</c:v>
                </c:pt>
                <c:pt idx="1">
                  <c:v>Categoría 2</c:v>
                </c:pt>
                <c:pt idx="2">
                  <c:v>Categoría 3</c:v>
                </c:pt>
                <c:pt idx="3">
                  <c:v>Categoría 4</c:v>
                </c:pt>
              </c:strCache>
            </c:strRef>
          </c:cat>
          <c:val>
            <c:numRef>
              <c:f>Hoja1!$C$2:$C$11</c:f>
              <c:numCache>
                <c:formatCode>General</c:formatCode>
                <c:ptCount val="10"/>
                <c:pt idx="0">
                  <c:v>59</c:v>
                </c:pt>
                <c:pt idx="1">
                  <c:v>9</c:v>
                </c:pt>
                <c:pt idx="2">
                  <c:v>7</c:v>
                </c:pt>
                <c:pt idx="3">
                  <c:v>7</c:v>
                </c:pt>
                <c:pt idx="4">
                  <c:v>5</c:v>
                </c:pt>
                <c:pt idx="5">
                  <c:v>3</c:v>
                </c:pt>
                <c:pt idx="6">
                  <c:v>1</c:v>
                </c:pt>
                <c:pt idx="7">
                  <c:v>1</c:v>
                </c:pt>
                <c:pt idx="8">
                  <c:v>1</c:v>
                </c:pt>
                <c:pt idx="9">
                  <c:v>7</c:v>
                </c:pt>
              </c:numCache>
            </c:numRef>
          </c:val>
          <c:extLst>
            <c:ext xmlns:c16="http://schemas.microsoft.com/office/drawing/2014/chart" uri="{C3380CC4-5D6E-409C-BE32-E72D297353CC}">
              <c16:uniqueId val="{00000011-A0DC-4E0A-9581-167853F72F22}"/>
            </c:ext>
          </c:extLst>
        </c:ser>
        <c:dLbls>
          <c:showLegendKey val="0"/>
          <c:showVal val="0"/>
          <c:showCatName val="0"/>
          <c:showSerName val="0"/>
          <c:showPercent val="0"/>
          <c:showBubbleSize val="0"/>
        </c:dLbls>
        <c:gapWidth val="70"/>
        <c:overlap val="100"/>
        <c:axId val="854103552"/>
        <c:axId val="846485696"/>
      </c:barChart>
      <c:catAx>
        <c:axId val="854103552"/>
        <c:scaling>
          <c:orientation val="maxMin"/>
        </c:scaling>
        <c:delete val="1"/>
        <c:axPos val="l"/>
        <c:numFmt formatCode="General" sourceLinked="0"/>
        <c:majorTickMark val="out"/>
        <c:minorTickMark val="none"/>
        <c:tickLblPos val="nextTo"/>
        <c:crossAx val="846485696"/>
        <c:crosses val="autoZero"/>
        <c:auto val="1"/>
        <c:lblAlgn val="ctr"/>
        <c:lblOffset val="100"/>
        <c:noMultiLvlLbl val="0"/>
      </c:catAx>
      <c:valAx>
        <c:axId val="846485696"/>
        <c:scaling>
          <c:orientation val="minMax"/>
          <c:max val="100"/>
        </c:scaling>
        <c:delete val="1"/>
        <c:axPos val="t"/>
        <c:numFmt formatCode="General" sourceLinked="1"/>
        <c:majorTickMark val="out"/>
        <c:minorTickMark val="none"/>
        <c:tickLblPos val="nextTo"/>
        <c:crossAx val="854103552"/>
        <c:crosses val="autoZero"/>
        <c:crossBetween val="between"/>
      </c:valAx>
    </c:plotArea>
    <c:plotVisOnly val="1"/>
    <c:dispBlanksAs val="gap"/>
    <c:showDLblsOverMax val="0"/>
  </c:chart>
  <c:txPr>
    <a:bodyPr/>
    <a:lstStyle/>
    <a:p>
      <a:pPr>
        <a:defRPr sz="1800"/>
      </a:pPr>
      <a:endParaRPr lang="es-CO"/>
    </a:p>
  </c:txPr>
  <c:externalData r:id="rId4">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06076193531681E-2"/>
          <c:y val="4.0930628298328907E-2"/>
          <c:w val="0.58630466927849512"/>
          <c:h val="0.91813874340334223"/>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cat>
            <c:strRef>
              <c:f>Hoja1!$A$2:$A$11</c:f>
              <c:strCache>
                <c:ptCount val="4"/>
                <c:pt idx="0">
                  <c:v>Categoría 1</c:v>
                </c:pt>
                <c:pt idx="1">
                  <c:v>Categoría 2</c:v>
                </c:pt>
                <c:pt idx="2">
                  <c:v>Categoría 3</c:v>
                </c:pt>
                <c:pt idx="3">
                  <c:v>Categoría 4</c:v>
                </c:pt>
              </c:strCache>
            </c:strRef>
          </c:cat>
          <c:val>
            <c:numRef>
              <c:f>Hoja1!$B$2:$B$11</c:f>
              <c:numCache>
                <c:formatCode>General</c:formatCode>
                <c:ptCount val="10"/>
                <c:pt idx="0">
                  <c:v>100</c:v>
                </c:pt>
                <c:pt idx="1">
                  <c:v>100</c:v>
                </c:pt>
                <c:pt idx="2">
                  <c:v>100</c:v>
                </c:pt>
                <c:pt idx="3">
                  <c:v>100</c:v>
                </c:pt>
                <c:pt idx="4">
                  <c:v>100</c:v>
                </c:pt>
                <c:pt idx="5">
                  <c:v>100</c:v>
                </c:pt>
                <c:pt idx="6">
                  <c:v>100</c:v>
                </c:pt>
                <c:pt idx="7">
                  <c:v>100</c:v>
                </c:pt>
              </c:numCache>
            </c:numRef>
          </c:val>
          <c:extLst>
            <c:ext xmlns:c16="http://schemas.microsoft.com/office/drawing/2014/chart" uri="{C3380CC4-5D6E-409C-BE32-E72D297353CC}">
              <c16:uniqueId val="{00000000-A0DC-4E0A-9581-167853F72F22}"/>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Pt>
            <c:idx val="0"/>
            <c:invertIfNegative val="0"/>
            <c:bubble3D val="0"/>
            <c:extLst>
              <c:ext xmlns:c16="http://schemas.microsoft.com/office/drawing/2014/chart" uri="{C3380CC4-5D6E-409C-BE32-E72D297353CC}">
                <c16:uniqueId val="{00000001-A0DC-4E0A-9581-167853F72F22}"/>
              </c:ext>
            </c:extLst>
          </c:dPt>
          <c:dPt>
            <c:idx val="1"/>
            <c:invertIfNegative val="0"/>
            <c:bubble3D val="0"/>
            <c:extLst>
              <c:ext xmlns:c16="http://schemas.microsoft.com/office/drawing/2014/chart" uri="{C3380CC4-5D6E-409C-BE32-E72D297353CC}">
                <c16:uniqueId val="{00000002-A0DC-4E0A-9581-167853F72F22}"/>
              </c:ext>
            </c:extLst>
          </c:dPt>
          <c:dPt>
            <c:idx val="2"/>
            <c:invertIfNegative val="0"/>
            <c:bubble3D val="0"/>
            <c:extLst>
              <c:ext xmlns:c16="http://schemas.microsoft.com/office/drawing/2014/chart" uri="{C3380CC4-5D6E-409C-BE32-E72D297353CC}">
                <c16:uniqueId val="{00000003-A0DC-4E0A-9581-167853F72F22}"/>
              </c:ext>
            </c:extLst>
          </c:dPt>
          <c:dPt>
            <c:idx val="3"/>
            <c:invertIfNegative val="0"/>
            <c:bubble3D val="0"/>
            <c:extLst>
              <c:ext xmlns:c16="http://schemas.microsoft.com/office/drawing/2014/chart" uri="{C3380CC4-5D6E-409C-BE32-E72D297353CC}">
                <c16:uniqueId val="{00000004-A0DC-4E0A-9581-167853F72F22}"/>
              </c:ext>
            </c:extLst>
          </c:dPt>
          <c:dPt>
            <c:idx val="4"/>
            <c:invertIfNegative val="0"/>
            <c:bubble3D val="0"/>
            <c:extLst>
              <c:ext xmlns:c16="http://schemas.microsoft.com/office/drawing/2014/chart" uri="{C3380CC4-5D6E-409C-BE32-E72D297353CC}">
                <c16:uniqueId val="{00000005-A0DC-4E0A-9581-167853F72F22}"/>
              </c:ext>
            </c:extLst>
          </c:dPt>
          <c:dPt>
            <c:idx val="5"/>
            <c:invertIfNegative val="0"/>
            <c:bubble3D val="0"/>
            <c:extLst>
              <c:ext xmlns:c16="http://schemas.microsoft.com/office/drawing/2014/chart" uri="{C3380CC4-5D6E-409C-BE32-E72D297353CC}">
                <c16:uniqueId val="{00000007-A0DC-4E0A-9581-167853F72F22}"/>
              </c:ext>
            </c:extLst>
          </c:dPt>
          <c:dPt>
            <c:idx val="6"/>
            <c:invertIfNegative val="0"/>
            <c:bubble3D val="0"/>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extLst>
              <c:ext xmlns:c16="http://schemas.microsoft.com/office/drawing/2014/chart" uri="{C3380CC4-5D6E-409C-BE32-E72D297353CC}">
                <c16:uniqueId val="{00000008-A0DC-4E0A-9581-167853F72F22}"/>
              </c:ext>
            </c:extLst>
          </c:dPt>
          <c:dPt>
            <c:idx val="7"/>
            <c:invertIfNegative val="0"/>
            <c:bubble3D val="0"/>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extLst>
              <c:ext xmlns:c16="http://schemas.microsoft.com/office/drawing/2014/chart" uri="{C3380CC4-5D6E-409C-BE32-E72D297353CC}">
                <c16:uniqueId val="{00000009-A0DC-4E0A-9581-167853F72F22}"/>
              </c:ext>
            </c:extLst>
          </c:dPt>
          <c:dPt>
            <c:idx val="8"/>
            <c:invertIfNegative val="0"/>
            <c:bubble3D val="0"/>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extLst>
              <c:ext xmlns:c16="http://schemas.microsoft.com/office/drawing/2014/chart" uri="{C3380CC4-5D6E-409C-BE32-E72D297353CC}">
                <c16:uniqueId val="{0000000A-A0DC-4E0A-9581-167853F72F22}"/>
              </c:ext>
            </c:extLst>
          </c:dPt>
          <c:dPt>
            <c:idx val="9"/>
            <c:invertIfNegative val="0"/>
            <c:bubble3D val="0"/>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extLst>
              <c:ext xmlns:c16="http://schemas.microsoft.com/office/drawing/2014/chart" uri="{C3380CC4-5D6E-409C-BE32-E72D297353CC}">
                <c16:uniqueId val="{0000000B-A0DC-4E0A-9581-167853F72F22}"/>
              </c:ext>
            </c:extLst>
          </c:dPt>
          <c:dPt>
            <c:idx val="10"/>
            <c:invertIfNegative val="0"/>
            <c:bubble3D val="0"/>
            <c:extLst>
              <c:ext xmlns:c16="http://schemas.microsoft.com/office/drawing/2014/chart" uri="{C3380CC4-5D6E-409C-BE32-E72D297353CC}">
                <c16:uniqueId val="{0000000C-A0DC-4E0A-9581-167853F72F22}"/>
              </c:ext>
            </c:extLst>
          </c:dPt>
          <c:dPt>
            <c:idx val="11"/>
            <c:invertIfNegative val="0"/>
            <c:bubble3D val="0"/>
            <c:extLst>
              <c:ext xmlns:c16="http://schemas.microsoft.com/office/drawing/2014/chart" uri="{C3380CC4-5D6E-409C-BE32-E72D297353CC}">
                <c16:uniqueId val="{0000000D-A0DC-4E0A-9581-167853F72F22}"/>
              </c:ext>
            </c:extLst>
          </c:dPt>
          <c:dPt>
            <c:idx val="12"/>
            <c:invertIfNegative val="0"/>
            <c:bubble3D val="0"/>
            <c:extLst>
              <c:ext xmlns:c16="http://schemas.microsoft.com/office/drawing/2014/chart" uri="{C3380CC4-5D6E-409C-BE32-E72D297353CC}">
                <c16:uniqueId val="{0000000E-A0DC-4E0A-9581-167853F72F22}"/>
              </c:ext>
            </c:extLst>
          </c:dPt>
          <c:dPt>
            <c:idx val="13"/>
            <c:invertIfNegative val="0"/>
            <c:bubble3D val="0"/>
            <c:extLst>
              <c:ext xmlns:c16="http://schemas.microsoft.com/office/drawing/2014/chart" uri="{C3380CC4-5D6E-409C-BE32-E72D297353CC}">
                <c16:uniqueId val="{0000000F-A0DC-4E0A-9581-167853F72F22}"/>
              </c:ext>
            </c:extLst>
          </c:dPt>
          <c:dPt>
            <c:idx val="14"/>
            <c:invertIfNegative val="0"/>
            <c:bubble3D val="0"/>
            <c:extLst>
              <c:ext xmlns:c16="http://schemas.microsoft.com/office/drawing/2014/chart" uri="{C3380CC4-5D6E-409C-BE32-E72D297353CC}">
                <c16:uniqueId val="{00000010-A0DC-4E0A-9581-167853F72F22}"/>
              </c:ext>
            </c:extLst>
          </c:dPt>
          <c:dLbls>
            <c:numFmt formatCode="General\%" sourceLinked="0"/>
            <c:spPr>
              <a:noFill/>
              <a:ln>
                <a:noFill/>
              </a:ln>
              <a:effectLst/>
            </c:spPr>
            <c:txPr>
              <a:bodyPr/>
              <a:lstStyle/>
              <a:p>
                <a:pPr>
                  <a:defRPr sz="1800" b="1"/>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Hoja1!$A$2:$A$11</c:f>
              <c:strCache>
                <c:ptCount val="4"/>
                <c:pt idx="0">
                  <c:v>Categoría 1</c:v>
                </c:pt>
                <c:pt idx="1">
                  <c:v>Categoría 2</c:v>
                </c:pt>
                <c:pt idx="2">
                  <c:v>Categoría 3</c:v>
                </c:pt>
                <c:pt idx="3">
                  <c:v>Categoría 4</c:v>
                </c:pt>
              </c:strCache>
            </c:strRef>
          </c:cat>
          <c:val>
            <c:numRef>
              <c:f>Hoja1!$C$2:$C$11</c:f>
              <c:numCache>
                <c:formatCode>General</c:formatCode>
                <c:ptCount val="10"/>
                <c:pt idx="0">
                  <c:v>37</c:v>
                </c:pt>
                <c:pt idx="1">
                  <c:v>26</c:v>
                </c:pt>
                <c:pt idx="2">
                  <c:v>16</c:v>
                </c:pt>
                <c:pt idx="3">
                  <c:v>11</c:v>
                </c:pt>
                <c:pt idx="4">
                  <c:v>1</c:v>
                </c:pt>
                <c:pt idx="5">
                  <c:v>1</c:v>
                </c:pt>
                <c:pt idx="6">
                  <c:v>6</c:v>
                </c:pt>
                <c:pt idx="7">
                  <c:v>2</c:v>
                </c:pt>
              </c:numCache>
            </c:numRef>
          </c:val>
          <c:extLst>
            <c:ext xmlns:c16="http://schemas.microsoft.com/office/drawing/2014/chart" uri="{C3380CC4-5D6E-409C-BE32-E72D297353CC}">
              <c16:uniqueId val="{00000011-A0DC-4E0A-9581-167853F72F22}"/>
            </c:ext>
          </c:extLst>
        </c:ser>
        <c:dLbls>
          <c:showLegendKey val="0"/>
          <c:showVal val="0"/>
          <c:showCatName val="0"/>
          <c:showSerName val="0"/>
          <c:showPercent val="0"/>
          <c:showBubbleSize val="0"/>
        </c:dLbls>
        <c:gapWidth val="70"/>
        <c:overlap val="100"/>
        <c:axId val="854484992"/>
        <c:axId val="854196224"/>
      </c:barChart>
      <c:catAx>
        <c:axId val="854484992"/>
        <c:scaling>
          <c:orientation val="maxMin"/>
        </c:scaling>
        <c:delete val="1"/>
        <c:axPos val="l"/>
        <c:numFmt formatCode="General" sourceLinked="0"/>
        <c:majorTickMark val="out"/>
        <c:minorTickMark val="none"/>
        <c:tickLblPos val="nextTo"/>
        <c:crossAx val="854196224"/>
        <c:crosses val="autoZero"/>
        <c:auto val="1"/>
        <c:lblAlgn val="ctr"/>
        <c:lblOffset val="100"/>
        <c:noMultiLvlLbl val="0"/>
      </c:catAx>
      <c:valAx>
        <c:axId val="854196224"/>
        <c:scaling>
          <c:orientation val="minMax"/>
          <c:max val="100"/>
        </c:scaling>
        <c:delete val="1"/>
        <c:axPos val="t"/>
        <c:numFmt formatCode="General" sourceLinked="1"/>
        <c:majorTickMark val="out"/>
        <c:minorTickMark val="none"/>
        <c:tickLblPos val="nextTo"/>
        <c:crossAx val="854484992"/>
        <c:crosses val="autoZero"/>
        <c:crossBetween val="between"/>
      </c:valAx>
    </c:plotArea>
    <c:plotVisOnly val="1"/>
    <c:dispBlanksAs val="gap"/>
    <c:showDLblsOverMax val="0"/>
  </c:chart>
  <c:txPr>
    <a:bodyPr/>
    <a:lstStyle/>
    <a:p>
      <a:pPr>
        <a:defRPr sz="1800"/>
      </a:pPr>
      <a:endParaRPr lang="es-CO"/>
    </a:p>
  </c:txPr>
  <c:externalData r:id="rId4">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06076193531681E-2"/>
          <c:y val="4.0930628298328907E-2"/>
          <c:w val="0.58630466927849512"/>
          <c:h val="0.91813874340334223"/>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cat>
            <c:strRef>
              <c:f>Hoja1!$A$2:$A$11</c:f>
              <c:strCache>
                <c:ptCount val="4"/>
                <c:pt idx="0">
                  <c:v>Categoría 1</c:v>
                </c:pt>
                <c:pt idx="1">
                  <c:v>Categoría 2</c:v>
                </c:pt>
                <c:pt idx="2">
                  <c:v>Categoría 3</c:v>
                </c:pt>
                <c:pt idx="3">
                  <c:v>Categoría 4</c:v>
                </c:pt>
              </c:strCache>
            </c:strRef>
          </c:cat>
          <c:val>
            <c:numRef>
              <c:f>Hoja1!$B$2:$B$11</c:f>
              <c:numCache>
                <c:formatCode>General</c:formatCode>
                <c:ptCount val="10"/>
                <c:pt idx="0">
                  <c:v>100</c:v>
                </c:pt>
                <c:pt idx="1">
                  <c:v>100</c:v>
                </c:pt>
                <c:pt idx="2">
                  <c:v>100</c:v>
                </c:pt>
                <c:pt idx="3">
                  <c:v>100</c:v>
                </c:pt>
                <c:pt idx="4">
                  <c:v>100</c:v>
                </c:pt>
                <c:pt idx="5">
                  <c:v>100</c:v>
                </c:pt>
                <c:pt idx="6">
                  <c:v>100</c:v>
                </c:pt>
              </c:numCache>
            </c:numRef>
          </c:val>
          <c:extLst>
            <c:ext xmlns:c16="http://schemas.microsoft.com/office/drawing/2014/chart" uri="{C3380CC4-5D6E-409C-BE32-E72D297353CC}">
              <c16:uniqueId val="{00000000-A0DC-4E0A-9581-167853F72F22}"/>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Pt>
            <c:idx val="0"/>
            <c:invertIfNegative val="0"/>
            <c:bubble3D val="0"/>
            <c:extLst>
              <c:ext xmlns:c16="http://schemas.microsoft.com/office/drawing/2014/chart" uri="{C3380CC4-5D6E-409C-BE32-E72D297353CC}">
                <c16:uniqueId val="{00000001-A0DC-4E0A-9581-167853F72F22}"/>
              </c:ext>
            </c:extLst>
          </c:dPt>
          <c:dPt>
            <c:idx val="1"/>
            <c:invertIfNegative val="0"/>
            <c:bubble3D val="0"/>
            <c:extLst>
              <c:ext xmlns:c16="http://schemas.microsoft.com/office/drawing/2014/chart" uri="{C3380CC4-5D6E-409C-BE32-E72D297353CC}">
                <c16:uniqueId val="{00000002-A0DC-4E0A-9581-167853F72F22}"/>
              </c:ext>
            </c:extLst>
          </c:dPt>
          <c:dPt>
            <c:idx val="2"/>
            <c:invertIfNegative val="0"/>
            <c:bubble3D val="0"/>
            <c:extLst>
              <c:ext xmlns:c16="http://schemas.microsoft.com/office/drawing/2014/chart" uri="{C3380CC4-5D6E-409C-BE32-E72D297353CC}">
                <c16:uniqueId val="{00000003-A0DC-4E0A-9581-167853F72F22}"/>
              </c:ext>
            </c:extLst>
          </c:dPt>
          <c:dPt>
            <c:idx val="3"/>
            <c:invertIfNegative val="0"/>
            <c:bubble3D val="0"/>
            <c:extLst>
              <c:ext xmlns:c16="http://schemas.microsoft.com/office/drawing/2014/chart" uri="{C3380CC4-5D6E-409C-BE32-E72D297353CC}">
                <c16:uniqueId val="{00000004-A0DC-4E0A-9581-167853F72F22}"/>
              </c:ext>
            </c:extLst>
          </c:dPt>
          <c:dPt>
            <c:idx val="4"/>
            <c:invertIfNegative val="0"/>
            <c:bubble3D val="0"/>
            <c:extLst>
              <c:ext xmlns:c16="http://schemas.microsoft.com/office/drawing/2014/chart" uri="{C3380CC4-5D6E-409C-BE32-E72D297353CC}">
                <c16:uniqueId val="{00000005-A0DC-4E0A-9581-167853F72F22}"/>
              </c:ext>
            </c:extLst>
          </c:dPt>
          <c:dPt>
            <c:idx val="5"/>
            <c:invertIfNegative val="0"/>
            <c:bubble3D val="0"/>
            <c:extLst>
              <c:ext xmlns:c16="http://schemas.microsoft.com/office/drawing/2014/chart" uri="{C3380CC4-5D6E-409C-BE32-E72D297353CC}">
                <c16:uniqueId val="{00000007-A0DC-4E0A-9581-167853F72F22}"/>
              </c:ext>
            </c:extLst>
          </c:dPt>
          <c:dPt>
            <c:idx val="6"/>
            <c:invertIfNegative val="0"/>
            <c:bubble3D val="0"/>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extLst>
              <c:ext xmlns:c16="http://schemas.microsoft.com/office/drawing/2014/chart" uri="{C3380CC4-5D6E-409C-BE32-E72D297353CC}">
                <c16:uniqueId val="{00000008-A0DC-4E0A-9581-167853F72F22}"/>
              </c:ext>
            </c:extLst>
          </c:dPt>
          <c:dPt>
            <c:idx val="7"/>
            <c:invertIfNegative val="0"/>
            <c:bubble3D val="0"/>
            <c:extLst>
              <c:ext xmlns:c16="http://schemas.microsoft.com/office/drawing/2014/chart" uri="{C3380CC4-5D6E-409C-BE32-E72D297353CC}">
                <c16:uniqueId val="{00000009-A0DC-4E0A-9581-167853F72F22}"/>
              </c:ext>
            </c:extLst>
          </c:dPt>
          <c:dPt>
            <c:idx val="8"/>
            <c:invertIfNegative val="0"/>
            <c:bubble3D val="0"/>
            <c:extLst>
              <c:ext xmlns:c16="http://schemas.microsoft.com/office/drawing/2014/chart" uri="{C3380CC4-5D6E-409C-BE32-E72D297353CC}">
                <c16:uniqueId val="{0000000A-A0DC-4E0A-9581-167853F72F22}"/>
              </c:ext>
            </c:extLst>
          </c:dPt>
          <c:dPt>
            <c:idx val="9"/>
            <c:invertIfNegative val="0"/>
            <c:bubble3D val="0"/>
            <c:extLst>
              <c:ext xmlns:c16="http://schemas.microsoft.com/office/drawing/2014/chart" uri="{C3380CC4-5D6E-409C-BE32-E72D297353CC}">
                <c16:uniqueId val="{0000000B-A0DC-4E0A-9581-167853F72F22}"/>
              </c:ext>
            </c:extLst>
          </c:dPt>
          <c:dPt>
            <c:idx val="10"/>
            <c:invertIfNegative val="0"/>
            <c:bubble3D val="0"/>
            <c:extLst>
              <c:ext xmlns:c16="http://schemas.microsoft.com/office/drawing/2014/chart" uri="{C3380CC4-5D6E-409C-BE32-E72D297353CC}">
                <c16:uniqueId val="{0000000C-A0DC-4E0A-9581-167853F72F22}"/>
              </c:ext>
            </c:extLst>
          </c:dPt>
          <c:dPt>
            <c:idx val="11"/>
            <c:invertIfNegative val="0"/>
            <c:bubble3D val="0"/>
            <c:extLst>
              <c:ext xmlns:c16="http://schemas.microsoft.com/office/drawing/2014/chart" uri="{C3380CC4-5D6E-409C-BE32-E72D297353CC}">
                <c16:uniqueId val="{0000000D-A0DC-4E0A-9581-167853F72F22}"/>
              </c:ext>
            </c:extLst>
          </c:dPt>
          <c:dPt>
            <c:idx val="12"/>
            <c:invertIfNegative val="0"/>
            <c:bubble3D val="0"/>
            <c:extLst>
              <c:ext xmlns:c16="http://schemas.microsoft.com/office/drawing/2014/chart" uri="{C3380CC4-5D6E-409C-BE32-E72D297353CC}">
                <c16:uniqueId val="{0000000E-A0DC-4E0A-9581-167853F72F22}"/>
              </c:ext>
            </c:extLst>
          </c:dPt>
          <c:dPt>
            <c:idx val="13"/>
            <c:invertIfNegative val="0"/>
            <c:bubble3D val="0"/>
            <c:extLst>
              <c:ext xmlns:c16="http://schemas.microsoft.com/office/drawing/2014/chart" uri="{C3380CC4-5D6E-409C-BE32-E72D297353CC}">
                <c16:uniqueId val="{0000000F-A0DC-4E0A-9581-167853F72F22}"/>
              </c:ext>
            </c:extLst>
          </c:dPt>
          <c:dPt>
            <c:idx val="14"/>
            <c:invertIfNegative val="0"/>
            <c:bubble3D val="0"/>
            <c:extLst>
              <c:ext xmlns:c16="http://schemas.microsoft.com/office/drawing/2014/chart" uri="{C3380CC4-5D6E-409C-BE32-E72D297353CC}">
                <c16:uniqueId val="{00000010-A0DC-4E0A-9581-167853F72F22}"/>
              </c:ext>
            </c:extLst>
          </c:dPt>
          <c:dLbls>
            <c:numFmt formatCode="General\%" sourceLinked="0"/>
            <c:spPr>
              <a:noFill/>
              <a:ln>
                <a:noFill/>
              </a:ln>
              <a:effectLst/>
            </c:spPr>
            <c:txPr>
              <a:bodyPr/>
              <a:lstStyle/>
              <a:p>
                <a:pPr>
                  <a:defRPr sz="1800" b="1"/>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Hoja1!$A$2:$A$11</c:f>
              <c:strCache>
                <c:ptCount val="4"/>
                <c:pt idx="0">
                  <c:v>Categoría 1</c:v>
                </c:pt>
                <c:pt idx="1">
                  <c:v>Categoría 2</c:v>
                </c:pt>
                <c:pt idx="2">
                  <c:v>Categoría 3</c:v>
                </c:pt>
                <c:pt idx="3">
                  <c:v>Categoría 4</c:v>
                </c:pt>
              </c:strCache>
            </c:strRef>
          </c:cat>
          <c:val>
            <c:numRef>
              <c:f>Hoja1!$C$2:$C$11</c:f>
              <c:numCache>
                <c:formatCode>General</c:formatCode>
                <c:ptCount val="10"/>
                <c:pt idx="0">
                  <c:v>38</c:v>
                </c:pt>
                <c:pt idx="1">
                  <c:v>31</c:v>
                </c:pt>
                <c:pt idx="2">
                  <c:v>19</c:v>
                </c:pt>
                <c:pt idx="3">
                  <c:v>8</c:v>
                </c:pt>
                <c:pt idx="4">
                  <c:v>1</c:v>
                </c:pt>
                <c:pt idx="5">
                  <c:v>1</c:v>
                </c:pt>
                <c:pt idx="6">
                  <c:v>2</c:v>
                </c:pt>
              </c:numCache>
            </c:numRef>
          </c:val>
          <c:extLst>
            <c:ext xmlns:c16="http://schemas.microsoft.com/office/drawing/2014/chart" uri="{C3380CC4-5D6E-409C-BE32-E72D297353CC}">
              <c16:uniqueId val="{00000011-A0DC-4E0A-9581-167853F72F22}"/>
            </c:ext>
          </c:extLst>
        </c:ser>
        <c:dLbls>
          <c:showLegendKey val="0"/>
          <c:showVal val="0"/>
          <c:showCatName val="0"/>
          <c:showSerName val="0"/>
          <c:showPercent val="0"/>
          <c:showBubbleSize val="0"/>
        </c:dLbls>
        <c:gapWidth val="70"/>
        <c:overlap val="100"/>
        <c:axId val="854425088"/>
        <c:axId val="854199104"/>
      </c:barChart>
      <c:catAx>
        <c:axId val="854425088"/>
        <c:scaling>
          <c:orientation val="maxMin"/>
        </c:scaling>
        <c:delete val="1"/>
        <c:axPos val="l"/>
        <c:numFmt formatCode="General" sourceLinked="0"/>
        <c:majorTickMark val="out"/>
        <c:minorTickMark val="none"/>
        <c:tickLblPos val="nextTo"/>
        <c:crossAx val="854199104"/>
        <c:crosses val="autoZero"/>
        <c:auto val="1"/>
        <c:lblAlgn val="ctr"/>
        <c:lblOffset val="100"/>
        <c:noMultiLvlLbl val="0"/>
      </c:catAx>
      <c:valAx>
        <c:axId val="854199104"/>
        <c:scaling>
          <c:orientation val="minMax"/>
          <c:max val="100"/>
        </c:scaling>
        <c:delete val="1"/>
        <c:axPos val="t"/>
        <c:numFmt formatCode="General" sourceLinked="1"/>
        <c:majorTickMark val="out"/>
        <c:minorTickMark val="none"/>
        <c:tickLblPos val="nextTo"/>
        <c:crossAx val="854425088"/>
        <c:crosses val="autoZero"/>
        <c:crossBetween val="between"/>
      </c:valAx>
    </c:plotArea>
    <c:plotVisOnly val="1"/>
    <c:dispBlanksAs val="gap"/>
    <c:showDLblsOverMax val="0"/>
  </c:chart>
  <c:txPr>
    <a:bodyPr/>
    <a:lstStyle/>
    <a:p>
      <a:pPr>
        <a:defRPr sz="1800"/>
      </a:pPr>
      <a:endParaRPr lang="es-CO"/>
    </a:p>
  </c:txPr>
  <c:externalData r:id="rId4">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06076193531681E-2"/>
          <c:y val="4.0930628298328907E-2"/>
          <c:w val="0.58630466927849512"/>
          <c:h val="0.91813874340334223"/>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cat>
            <c:strRef>
              <c:f>Hoja1!$A$2:$A$11</c:f>
              <c:strCache>
                <c:ptCount val="4"/>
                <c:pt idx="0">
                  <c:v>Categoría 1</c:v>
                </c:pt>
                <c:pt idx="1">
                  <c:v>Categoría 2</c:v>
                </c:pt>
                <c:pt idx="2">
                  <c:v>Categoría 3</c:v>
                </c:pt>
                <c:pt idx="3">
                  <c:v>Categoría 4</c:v>
                </c:pt>
              </c:strCache>
            </c:strRef>
          </c:cat>
          <c:val>
            <c:numRef>
              <c:f>Hoja1!$B$2:$B$11</c:f>
              <c:numCache>
                <c:formatCode>General</c:formatCode>
                <c:ptCount val="10"/>
                <c:pt idx="0">
                  <c:v>100</c:v>
                </c:pt>
                <c:pt idx="1">
                  <c:v>100</c:v>
                </c:pt>
                <c:pt idx="2">
                  <c:v>100</c:v>
                </c:pt>
                <c:pt idx="3">
                  <c:v>100</c:v>
                </c:pt>
                <c:pt idx="4">
                  <c:v>100</c:v>
                </c:pt>
                <c:pt idx="5">
                  <c:v>100</c:v>
                </c:pt>
                <c:pt idx="6">
                  <c:v>100</c:v>
                </c:pt>
                <c:pt idx="7">
                  <c:v>100</c:v>
                </c:pt>
              </c:numCache>
            </c:numRef>
          </c:val>
          <c:extLst>
            <c:ext xmlns:c16="http://schemas.microsoft.com/office/drawing/2014/chart" uri="{C3380CC4-5D6E-409C-BE32-E72D297353CC}">
              <c16:uniqueId val="{00000000-A0DC-4E0A-9581-167853F72F22}"/>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Pt>
            <c:idx val="0"/>
            <c:invertIfNegative val="0"/>
            <c:bubble3D val="0"/>
            <c:extLst>
              <c:ext xmlns:c16="http://schemas.microsoft.com/office/drawing/2014/chart" uri="{C3380CC4-5D6E-409C-BE32-E72D297353CC}">
                <c16:uniqueId val="{00000001-A0DC-4E0A-9581-167853F72F22}"/>
              </c:ext>
            </c:extLst>
          </c:dPt>
          <c:dPt>
            <c:idx val="1"/>
            <c:invertIfNegative val="0"/>
            <c:bubble3D val="0"/>
            <c:extLst>
              <c:ext xmlns:c16="http://schemas.microsoft.com/office/drawing/2014/chart" uri="{C3380CC4-5D6E-409C-BE32-E72D297353CC}">
                <c16:uniqueId val="{00000002-A0DC-4E0A-9581-167853F72F22}"/>
              </c:ext>
            </c:extLst>
          </c:dPt>
          <c:dPt>
            <c:idx val="2"/>
            <c:invertIfNegative val="0"/>
            <c:bubble3D val="0"/>
            <c:extLst>
              <c:ext xmlns:c16="http://schemas.microsoft.com/office/drawing/2014/chart" uri="{C3380CC4-5D6E-409C-BE32-E72D297353CC}">
                <c16:uniqueId val="{00000003-A0DC-4E0A-9581-167853F72F22}"/>
              </c:ext>
            </c:extLst>
          </c:dPt>
          <c:dPt>
            <c:idx val="3"/>
            <c:invertIfNegative val="0"/>
            <c:bubble3D val="0"/>
            <c:extLst>
              <c:ext xmlns:c16="http://schemas.microsoft.com/office/drawing/2014/chart" uri="{C3380CC4-5D6E-409C-BE32-E72D297353CC}">
                <c16:uniqueId val="{00000004-A0DC-4E0A-9581-167853F72F22}"/>
              </c:ext>
            </c:extLst>
          </c:dPt>
          <c:dPt>
            <c:idx val="4"/>
            <c:invertIfNegative val="0"/>
            <c:bubble3D val="0"/>
            <c:extLst>
              <c:ext xmlns:c16="http://schemas.microsoft.com/office/drawing/2014/chart" uri="{C3380CC4-5D6E-409C-BE32-E72D297353CC}">
                <c16:uniqueId val="{00000005-A0DC-4E0A-9581-167853F72F22}"/>
              </c:ext>
            </c:extLst>
          </c:dPt>
          <c:dPt>
            <c:idx val="5"/>
            <c:invertIfNegative val="0"/>
            <c:bubble3D val="0"/>
            <c:extLst>
              <c:ext xmlns:c16="http://schemas.microsoft.com/office/drawing/2014/chart" uri="{C3380CC4-5D6E-409C-BE32-E72D297353CC}">
                <c16:uniqueId val="{00000007-A0DC-4E0A-9581-167853F72F22}"/>
              </c:ext>
            </c:extLst>
          </c:dPt>
          <c:dPt>
            <c:idx val="6"/>
            <c:invertIfNegative val="0"/>
            <c:bubble3D val="0"/>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extLst>
              <c:ext xmlns:c16="http://schemas.microsoft.com/office/drawing/2014/chart" uri="{C3380CC4-5D6E-409C-BE32-E72D297353CC}">
                <c16:uniqueId val="{00000008-A0DC-4E0A-9581-167853F72F22}"/>
              </c:ext>
            </c:extLst>
          </c:dPt>
          <c:dPt>
            <c:idx val="7"/>
            <c:invertIfNegative val="0"/>
            <c:bubble3D val="0"/>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extLst>
              <c:ext xmlns:c16="http://schemas.microsoft.com/office/drawing/2014/chart" uri="{C3380CC4-5D6E-409C-BE32-E72D297353CC}">
                <c16:uniqueId val="{00000009-A0DC-4E0A-9581-167853F72F22}"/>
              </c:ext>
            </c:extLst>
          </c:dPt>
          <c:dPt>
            <c:idx val="8"/>
            <c:invertIfNegative val="0"/>
            <c:bubble3D val="0"/>
            <c:extLst>
              <c:ext xmlns:c16="http://schemas.microsoft.com/office/drawing/2014/chart" uri="{C3380CC4-5D6E-409C-BE32-E72D297353CC}">
                <c16:uniqueId val="{0000000A-A0DC-4E0A-9581-167853F72F22}"/>
              </c:ext>
            </c:extLst>
          </c:dPt>
          <c:dPt>
            <c:idx val="9"/>
            <c:invertIfNegative val="0"/>
            <c:bubble3D val="0"/>
            <c:extLst>
              <c:ext xmlns:c16="http://schemas.microsoft.com/office/drawing/2014/chart" uri="{C3380CC4-5D6E-409C-BE32-E72D297353CC}">
                <c16:uniqueId val="{0000000B-A0DC-4E0A-9581-167853F72F22}"/>
              </c:ext>
            </c:extLst>
          </c:dPt>
          <c:dPt>
            <c:idx val="10"/>
            <c:invertIfNegative val="0"/>
            <c:bubble3D val="0"/>
            <c:extLst>
              <c:ext xmlns:c16="http://schemas.microsoft.com/office/drawing/2014/chart" uri="{C3380CC4-5D6E-409C-BE32-E72D297353CC}">
                <c16:uniqueId val="{0000000C-A0DC-4E0A-9581-167853F72F22}"/>
              </c:ext>
            </c:extLst>
          </c:dPt>
          <c:dPt>
            <c:idx val="11"/>
            <c:invertIfNegative val="0"/>
            <c:bubble3D val="0"/>
            <c:extLst>
              <c:ext xmlns:c16="http://schemas.microsoft.com/office/drawing/2014/chart" uri="{C3380CC4-5D6E-409C-BE32-E72D297353CC}">
                <c16:uniqueId val="{0000000D-A0DC-4E0A-9581-167853F72F22}"/>
              </c:ext>
            </c:extLst>
          </c:dPt>
          <c:dPt>
            <c:idx val="12"/>
            <c:invertIfNegative val="0"/>
            <c:bubble3D val="0"/>
            <c:extLst>
              <c:ext xmlns:c16="http://schemas.microsoft.com/office/drawing/2014/chart" uri="{C3380CC4-5D6E-409C-BE32-E72D297353CC}">
                <c16:uniqueId val="{0000000E-A0DC-4E0A-9581-167853F72F22}"/>
              </c:ext>
            </c:extLst>
          </c:dPt>
          <c:dPt>
            <c:idx val="13"/>
            <c:invertIfNegative val="0"/>
            <c:bubble3D val="0"/>
            <c:extLst>
              <c:ext xmlns:c16="http://schemas.microsoft.com/office/drawing/2014/chart" uri="{C3380CC4-5D6E-409C-BE32-E72D297353CC}">
                <c16:uniqueId val="{0000000F-A0DC-4E0A-9581-167853F72F22}"/>
              </c:ext>
            </c:extLst>
          </c:dPt>
          <c:dPt>
            <c:idx val="14"/>
            <c:invertIfNegative val="0"/>
            <c:bubble3D val="0"/>
            <c:extLst>
              <c:ext xmlns:c16="http://schemas.microsoft.com/office/drawing/2014/chart" uri="{C3380CC4-5D6E-409C-BE32-E72D297353CC}">
                <c16:uniqueId val="{00000010-A0DC-4E0A-9581-167853F72F22}"/>
              </c:ext>
            </c:extLst>
          </c:dPt>
          <c:dLbls>
            <c:numFmt formatCode="General\%" sourceLinked="0"/>
            <c:spPr>
              <a:noFill/>
              <a:ln>
                <a:noFill/>
              </a:ln>
              <a:effectLst/>
            </c:spPr>
            <c:txPr>
              <a:bodyPr/>
              <a:lstStyle/>
              <a:p>
                <a:pPr>
                  <a:defRPr sz="1800" b="1"/>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Hoja1!$A$2:$A$11</c:f>
              <c:strCache>
                <c:ptCount val="4"/>
                <c:pt idx="0">
                  <c:v>Categoría 1</c:v>
                </c:pt>
                <c:pt idx="1">
                  <c:v>Categoría 2</c:v>
                </c:pt>
                <c:pt idx="2">
                  <c:v>Categoría 3</c:v>
                </c:pt>
                <c:pt idx="3">
                  <c:v>Categoría 4</c:v>
                </c:pt>
              </c:strCache>
            </c:strRef>
          </c:cat>
          <c:val>
            <c:numRef>
              <c:f>Hoja1!$C$2:$C$11</c:f>
              <c:numCache>
                <c:formatCode>General</c:formatCode>
                <c:ptCount val="10"/>
                <c:pt idx="0">
                  <c:v>45</c:v>
                </c:pt>
                <c:pt idx="1">
                  <c:v>22</c:v>
                </c:pt>
                <c:pt idx="2">
                  <c:v>12</c:v>
                </c:pt>
                <c:pt idx="3">
                  <c:v>8</c:v>
                </c:pt>
                <c:pt idx="4">
                  <c:v>3</c:v>
                </c:pt>
                <c:pt idx="5">
                  <c:v>2</c:v>
                </c:pt>
                <c:pt idx="6">
                  <c:v>6</c:v>
                </c:pt>
                <c:pt idx="7">
                  <c:v>2</c:v>
                </c:pt>
              </c:numCache>
            </c:numRef>
          </c:val>
          <c:extLst>
            <c:ext xmlns:c16="http://schemas.microsoft.com/office/drawing/2014/chart" uri="{C3380CC4-5D6E-409C-BE32-E72D297353CC}">
              <c16:uniqueId val="{00000011-A0DC-4E0A-9581-167853F72F22}"/>
            </c:ext>
          </c:extLst>
        </c:ser>
        <c:dLbls>
          <c:showLegendKey val="0"/>
          <c:showVal val="0"/>
          <c:showCatName val="0"/>
          <c:showSerName val="0"/>
          <c:showPercent val="0"/>
          <c:showBubbleSize val="0"/>
        </c:dLbls>
        <c:gapWidth val="70"/>
        <c:overlap val="100"/>
        <c:axId val="856123904"/>
        <c:axId val="854200832"/>
      </c:barChart>
      <c:catAx>
        <c:axId val="856123904"/>
        <c:scaling>
          <c:orientation val="maxMin"/>
        </c:scaling>
        <c:delete val="1"/>
        <c:axPos val="l"/>
        <c:numFmt formatCode="General" sourceLinked="0"/>
        <c:majorTickMark val="out"/>
        <c:minorTickMark val="none"/>
        <c:tickLblPos val="nextTo"/>
        <c:crossAx val="854200832"/>
        <c:crosses val="autoZero"/>
        <c:auto val="1"/>
        <c:lblAlgn val="ctr"/>
        <c:lblOffset val="100"/>
        <c:noMultiLvlLbl val="0"/>
      </c:catAx>
      <c:valAx>
        <c:axId val="854200832"/>
        <c:scaling>
          <c:orientation val="minMax"/>
          <c:max val="100"/>
        </c:scaling>
        <c:delete val="1"/>
        <c:axPos val="t"/>
        <c:numFmt formatCode="General" sourceLinked="1"/>
        <c:majorTickMark val="out"/>
        <c:minorTickMark val="none"/>
        <c:tickLblPos val="nextTo"/>
        <c:crossAx val="856123904"/>
        <c:crosses val="autoZero"/>
        <c:crossBetween val="between"/>
      </c:valAx>
    </c:plotArea>
    <c:plotVisOnly val="1"/>
    <c:dispBlanksAs val="gap"/>
    <c:showDLblsOverMax val="0"/>
  </c:chart>
  <c:txPr>
    <a:bodyPr/>
    <a:lstStyle/>
    <a:p>
      <a:pPr>
        <a:defRPr sz="1800"/>
      </a:pPr>
      <a:endParaRPr lang="es-CO"/>
    </a:p>
  </c:txPr>
  <c:externalData r:id="rId4">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279427123975042E-3"/>
          <c:y val="5.007149008513672E-2"/>
          <c:w val="0.73012201295429102"/>
          <c:h val="0.91813874340334223"/>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cat>
            <c:strRef>
              <c:f>Hoja1!$A$2:$A$13</c:f>
              <c:strCache>
                <c:ptCount val="4"/>
                <c:pt idx="0">
                  <c:v>Categoría 1</c:v>
                </c:pt>
                <c:pt idx="1">
                  <c:v>Categoría 2</c:v>
                </c:pt>
                <c:pt idx="2">
                  <c:v>Categoría 3</c:v>
                </c:pt>
                <c:pt idx="3">
                  <c:v>Categoría 4</c:v>
                </c:pt>
              </c:strCache>
            </c:strRef>
          </c:cat>
          <c:val>
            <c:numRef>
              <c:f>Hoja1!$B$2:$B$13</c:f>
              <c:numCache>
                <c:formatCode>General</c:formatCode>
                <c:ptCount val="12"/>
                <c:pt idx="0">
                  <c:v>100</c:v>
                </c:pt>
                <c:pt idx="1">
                  <c:v>100</c:v>
                </c:pt>
                <c:pt idx="2">
                  <c:v>100</c:v>
                </c:pt>
                <c:pt idx="3">
                  <c:v>100</c:v>
                </c:pt>
                <c:pt idx="4">
                  <c:v>100</c:v>
                </c:pt>
                <c:pt idx="5">
                  <c:v>100</c:v>
                </c:pt>
                <c:pt idx="6">
                  <c:v>100</c:v>
                </c:pt>
                <c:pt idx="7">
                  <c:v>100</c:v>
                </c:pt>
              </c:numCache>
            </c:numRef>
          </c:val>
          <c:extLst>
            <c:ext xmlns:c16="http://schemas.microsoft.com/office/drawing/2014/chart" uri="{C3380CC4-5D6E-409C-BE32-E72D297353CC}">
              <c16:uniqueId val="{00000000-D219-4E46-B202-6D327AD9B068}"/>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Pt>
            <c:idx val="0"/>
            <c:invertIfNegative val="0"/>
            <c:bubble3D val="0"/>
            <c:extLst>
              <c:ext xmlns:c16="http://schemas.microsoft.com/office/drawing/2014/chart" uri="{C3380CC4-5D6E-409C-BE32-E72D297353CC}">
                <c16:uniqueId val="{00000001-D219-4E46-B202-6D327AD9B068}"/>
              </c:ext>
            </c:extLst>
          </c:dPt>
          <c:dPt>
            <c:idx val="1"/>
            <c:invertIfNegative val="0"/>
            <c:bubble3D val="0"/>
            <c:extLst>
              <c:ext xmlns:c16="http://schemas.microsoft.com/office/drawing/2014/chart" uri="{C3380CC4-5D6E-409C-BE32-E72D297353CC}">
                <c16:uniqueId val="{00000002-D219-4E46-B202-6D327AD9B068}"/>
              </c:ext>
            </c:extLst>
          </c:dPt>
          <c:dPt>
            <c:idx val="2"/>
            <c:invertIfNegative val="0"/>
            <c:bubble3D val="0"/>
            <c:extLst>
              <c:ext xmlns:c16="http://schemas.microsoft.com/office/drawing/2014/chart" uri="{C3380CC4-5D6E-409C-BE32-E72D297353CC}">
                <c16:uniqueId val="{00000003-D219-4E46-B202-6D327AD9B068}"/>
              </c:ext>
            </c:extLst>
          </c:dPt>
          <c:dPt>
            <c:idx val="3"/>
            <c:invertIfNegative val="0"/>
            <c:bubble3D val="0"/>
            <c:extLst>
              <c:ext xmlns:c16="http://schemas.microsoft.com/office/drawing/2014/chart" uri="{C3380CC4-5D6E-409C-BE32-E72D297353CC}">
                <c16:uniqueId val="{00000004-D219-4E46-B202-6D327AD9B068}"/>
              </c:ext>
            </c:extLst>
          </c:dPt>
          <c:dPt>
            <c:idx val="4"/>
            <c:invertIfNegative val="0"/>
            <c:bubble3D val="0"/>
            <c:extLst>
              <c:ext xmlns:c16="http://schemas.microsoft.com/office/drawing/2014/chart" uri="{C3380CC4-5D6E-409C-BE32-E72D297353CC}">
                <c16:uniqueId val="{00000005-D219-4E46-B202-6D327AD9B068}"/>
              </c:ext>
            </c:extLst>
          </c:dPt>
          <c:dPt>
            <c:idx val="5"/>
            <c:invertIfNegative val="0"/>
            <c:bubble3D val="0"/>
            <c:extLst>
              <c:ext xmlns:c16="http://schemas.microsoft.com/office/drawing/2014/chart" uri="{C3380CC4-5D6E-409C-BE32-E72D297353CC}">
                <c16:uniqueId val="{00000007-D219-4E46-B202-6D327AD9B068}"/>
              </c:ext>
            </c:extLst>
          </c:dPt>
          <c:dPt>
            <c:idx val="6"/>
            <c:invertIfNegative val="0"/>
            <c:bubble3D val="0"/>
            <c:extLst>
              <c:ext xmlns:c16="http://schemas.microsoft.com/office/drawing/2014/chart" uri="{C3380CC4-5D6E-409C-BE32-E72D297353CC}">
                <c16:uniqueId val="{00000008-D219-4E46-B202-6D327AD9B068}"/>
              </c:ext>
            </c:extLst>
          </c:dPt>
          <c:dPt>
            <c:idx val="7"/>
            <c:invertIfNegative val="0"/>
            <c:bubble3D val="0"/>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extLst>
              <c:ext xmlns:c16="http://schemas.microsoft.com/office/drawing/2014/chart" uri="{C3380CC4-5D6E-409C-BE32-E72D297353CC}">
                <c16:uniqueId val="{00000009-D219-4E46-B202-6D327AD9B068}"/>
              </c:ext>
            </c:extLst>
          </c:dPt>
          <c:dPt>
            <c:idx val="8"/>
            <c:invertIfNegative val="0"/>
            <c:bubble3D val="0"/>
            <c:extLst>
              <c:ext xmlns:c16="http://schemas.microsoft.com/office/drawing/2014/chart" uri="{C3380CC4-5D6E-409C-BE32-E72D297353CC}">
                <c16:uniqueId val="{0000000A-D219-4E46-B202-6D327AD9B068}"/>
              </c:ext>
            </c:extLst>
          </c:dPt>
          <c:dPt>
            <c:idx val="9"/>
            <c:invertIfNegative val="0"/>
            <c:bubble3D val="0"/>
            <c:extLst>
              <c:ext xmlns:c16="http://schemas.microsoft.com/office/drawing/2014/chart" uri="{C3380CC4-5D6E-409C-BE32-E72D297353CC}">
                <c16:uniqueId val="{0000000B-D219-4E46-B202-6D327AD9B068}"/>
              </c:ext>
            </c:extLst>
          </c:dPt>
          <c:dPt>
            <c:idx val="10"/>
            <c:invertIfNegative val="0"/>
            <c:bubble3D val="0"/>
            <c:extLst>
              <c:ext xmlns:c16="http://schemas.microsoft.com/office/drawing/2014/chart" uri="{C3380CC4-5D6E-409C-BE32-E72D297353CC}">
                <c16:uniqueId val="{0000000C-D219-4E46-B202-6D327AD9B068}"/>
              </c:ext>
            </c:extLst>
          </c:dPt>
          <c:dPt>
            <c:idx val="11"/>
            <c:invertIfNegative val="0"/>
            <c:bubble3D val="0"/>
            <c:extLst>
              <c:ext xmlns:c16="http://schemas.microsoft.com/office/drawing/2014/chart" uri="{C3380CC4-5D6E-409C-BE32-E72D297353CC}">
                <c16:uniqueId val="{0000000D-D219-4E46-B202-6D327AD9B068}"/>
              </c:ext>
            </c:extLst>
          </c:dPt>
          <c:dPt>
            <c:idx val="12"/>
            <c:invertIfNegative val="0"/>
            <c:bubble3D val="0"/>
            <c:extLst>
              <c:ext xmlns:c16="http://schemas.microsoft.com/office/drawing/2014/chart" uri="{C3380CC4-5D6E-409C-BE32-E72D297353CC}">
                <c16:uniqueId val="{0000000E-D219-4E46-B202-6D327AD9B068}"/>
              </c:ext>
            </c:extLst>
          </c:dPt>
          <c:dPt>
            <c:idx val="13"/>
            <c:invertIfNegative val="0"/>
            <c:bubble3D val="0"/>
            <c:extLst>
              <c:ext xmlns:c16="http://schemas.microsoft.com/office/drawing/2014/chart" uri="{C3380CC4-5D6E-409C-BE32-E72D297353CC}">
                <c16:uniqueId val="{0000000F-D219-4E46-B202-6D327AD9B068}"/>
              </c:ext>
            </c:extLst>
          </c:dPt>
          <c:dPt>
            <c:idx val="14"/>
            <c:invertIfNegative val="0"/>
            <c:bubble3D val="0"/>
            <c:extLst>
              <c:ext xmlns:c16="http://schemas.microsoft.com/office/drawing/2014/chart" uri="{C3380CC4-5D6E-409C-BE32-E72D297353CC}">
                <c16:uniqueId val="{00000010-D219-4E46-B202-6D327AD9B068}"/>
              </c:ext>
            </c:extLst>
          </c:dPt>
          <c:dLbls>
            <c:numFmt formatCode="General\%" sourceLinked="0"/>
            <c:spPr>
              <a:noFill/>
              <a:ln>
                <a:noFill/>
              </a:ln>
              <a:effectLst/>
            </c:spPr>
            <c:txPr>
              <a:bodyPr/>
              <a:lstStyle/>
              <a:p>
                <a:pPr>
                  <a:defRPr sz="2400" b="1"/>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Hoja1!$A$2:$A$13</c:f>
              <c:strCache>
                <c:ptCount val="4"/>
                <c:pt idx="0">
                  <c:v>Categoría 1</c:v>
                </c:pt>
                <c:pt idx="1">
                  <c:v>Categoría 2</c:v>
                </c:pt>
                <c:pt idx="2">
                  <c:v>Categoría 3</c:v>
                </c:pt>
                <c:pt idx="3">
                  <c:v>Categoría 4</c:v>
                </c:pt>
              </c:strCache>
            </c:strRef>
          </c:cat>
          <c:val>
            <c:numRef>
              <c:f>Hoja1!$C$2:$C$13</c:f>
              <c:numCache>
                <c:formatCode>General</c:formatCode>
                <c:ptCount val="12"/>
                <c:pt idx="0">
                  <c:v>63</c:v>
                </c:pt>
                <c:pt idx="1">
                  <c:v>15</c:v>
                </c:pt>
                <c:pt idx="2">
                  <c:v>8</c:v>
                </c:pt>
                <c:pt idx="3">
                  <c:v>7</c:v>
                </c:pt>
                <c:pt idx="4">
                  <c:v>4</c:v>
                </c:pt>
                <c:pt idx="5">
                  <c:v>1</c:v>
                </c:pt>
                <c:pt idx="6">
                  <c:v>1</c:v>
                </c:pt>
                <c:pt idx="7">
                  <c:v>1</c:v>
                </c:pt>
              </c:numCache>
            </c:numRef>
          </c:val>
          <c:extLst>
            <c:ext xmlns:c16="http://schemas.microsoft.com/office/drawing/2014/chart" uri="{C3380CC4-5D6E-409C-BE32-E72D297353CC}">
              <c16:uniqueId val="{00000011-D219-4E46-B202-6D327AD9B068}"/>
            </c:ext>
          </c:extLst>
        </c:ser>
        <c:dLbls>
          <c:showLegendKey val="0"/>
          <c:showVal val="0"/>
          <c:showCatName val="0"/>
          <c:showSerName val="0"/>
          <c:showPercent val="0"/>
          <c:showBubbleSize val="0"/>
        </c:dLbls>
        <c:gapWidth val="44"/>
        <c:overlap val="100"/>
        <c:axId val="856063488"/>
        <c:axId val="854203712"/>
      </c:barChart>
      <c:catAx>
        <c:axId val="856063488"/>
        <c:scaling>
          <c:orientation val="maxMin"/>
        </c:scaling>
        <c:delete val="1"/>
        <c:axPos val="l"/>
        <c:numFmt formatCode="General" sourceLinked="0"/>
        <c:majorTickMark val="out"/>
        <c:minorTickMark val="none"/>
        <c:tickLblPos val="nextTo"/>
        <c:crossAx val="854203712"/>
        <c:crosses val="autoZero"/>
        <c:auto val="1"/>
        <c:lblAlgn val="ctr"/>
        <c:lblOffset val="100"/>
        <c:noMultiLvlLbl val="0"/>
      </c:catAx>
      <c:valAx>
        <c:axId val="854203712"/>
        <c:scaling>
          <c:orientation val="minMax"/>
          <c:max val="100"/>
        </c:scaling>
        <c:delete val="1"/>
        <c:axPos val="t"/>
        <c:numFmt formatCode="General" sourceLinked="1"/>
        <c:majorTickMark val="out"/>
        <c:minorTickMark val="none"/>
        <c:tickLblPos val="nextTo"/>
        <c:crossAx val="856063488"/>
        <c:crosses val="autoZero"/>
        <c:crossBetween val="between"/>
      </c:valAx>
    </c:plotArea>
    <c:plotVisOnly val="1"/>
    <c:dispBlanksAs val="gap"/>
    <c:showDLblsOverMax val="0"/>
  </c:chart>
  <c:txPr>
    <a:bodyPr/>
    <a:lstStyle/>
    <a:p>
      <a:pPr>
        <a:defRPr sz="1800"/>
      </a:pPr>
      <a:endParaRPr lang="es-CO"/>
    </a:p>
  </c:txPr>
  <c:externalData r:id="rId4">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06076193531681E-2"/>
          <c:y val="4.0930628298328907E-2"/>
          <c:w val="0.73012201295429102"/>
          <c:h val="0.91813874340334223"/>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cat>
            <c:strRef>
              <c:f>Hoja1!$A$2:$A$20</c:f>
              <c:strCache>
                <c:ptCount val="4"/>
                <c:pt idx="0">
                  <c:v>Categoría 1</c:v>
                </c:pt>
                <c:pt idx="1">
                  <c:v>Categoría 2</c:v>
                </c:pt>
                <c:pt idx="2">
                  <c:v>Categoría 3</c:v>
                </c:pt>
                <c:pt idx="3">
                  <c:v>Categoría 4</c:v>
                </c:pt>
              </c:strCache>
            </c:strRef>
          </c:cat>
          <c:val>
            <c:numRef>
              <c:f>Hoja1!$B$2:$B$20</c:f>
              <c:numCache>
                <c:formatCode>General</c:formatCode>
                <c:ptCount val="19"/>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numCache>
            </c:numRef>
          </c:val>
          <c:extLst>
            <c:ext xmlns:c16="http://schemas.microsoft.com/office/drawing/2014/chart" uri="{C3380CC4-5D6E-409C-BE32-E72D297353CC}">
              <c16:uniqueId val="{00000000-D219-4E46-B202-6D327AD9B068}"/>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Pt>
            <c:idx val="0"/>
            <c:invertIfNegative val="0"/>
            <c:bubble3D val="0"/>
            <c:extLst>
              <c:ext xmlns:c16="http://schemas.microsoft.com/office/drawing/2014/chart" uri="{C3380CC4-5D6E-409C-BE32-E72D297353CC}">
                <c16:uniqueId val="{00000001-D219-4E46-B202-6D327AD9B068}"/>
              </c:ext>
            </c:extLst>
          </c:dPt>
          <c:dPt>
            <c:idx val="1"/>
            <c:invertIfNegative val="0"/>
            <c:bubble3D val="0"/>
            <c:extLst>
              <c:ext xmlns:c16="http://schemas.microsoft.com/office/drawing/2014/chart" uri="{C3380CC4-5D6E-409C-BE32-E72D297353CC}">
                <c16:uniqueId val="{00000002-D219-4E46-B202-6D327AD9B068}"/>
              </c:ext>
            </c:extLst>
          </c:dPt>
          <c:dPt>
            <c:idx val="2"/>
            <c:invertIfNegative val="0"/>
            <c:bubble3D val="0"/>
            <c:extLst>
              <c:ext xmlns:c16="http://schemas.microsoft.com/office/drawing/2014/chart" uri="{C3380CC4-5D6E-409C-BE32-E72D297353CC}">
                <c16:uniqueId val="{00000003-D219-4E46-B202-6D327AD9B068}"/>
              </c:ext>
            </c:extLst>
          </c:dPt>
          <c:dPt>
            <c:idx val="3"/>
            <c:invertIfNegative val="0"/>
            <c:bubble3D val="0"/>
            <c:extLst>
              <c:ext xmlns:c16="http://schemas.microsoft.com/office/drawing/2014/chart" uri="{C3380CC4-5D6E-409C-BE32-E72D297353CC}">
                <c16:uniqueId val="{00000004-D219-4E46-B202-6D327AD9B068}"/>
              </c:ext>
            </c:extLst>
          </c:dPt>
          <c:dPt>
            <c:idx val="4"/>
            <c:invertIfNegative val="0"/>
            <c:bubble3D val="0"/>
            <c:extLst>
              <c:ext xmlns:c16="http://schemas.microsoft.com/office/drawing/2014/chart" uri="{C3380CC4-5D6E-409C-BE32-E72D297353CC}">
                <c16:uniqueId val="{00000005-D219-4E46-B202-6D327AD9B068}"/>
              </c:ext>
            </c:extLst>
          </c:dPt>
          <c:dPt>
            <c:idx val="5"/>
            <c:invertIfNegative val="0"/>
            <c:bubble3D val="0"/>
            <c:extLst>
              <c:ext xmlns:c16="http://schemas.microsoft.com/office/drawing/2014/chart" uri="{C3380CC4-5D6E-409C-BE32-E72D297353CC}">
                <c16:uniqueId val="{00000007-D219-4E46-B202-6D327AD9B068}"/>
              </c:ext>
            </c:extLst>
          </c:dPt>
          <c:dPt>
            <c:idx val="6"/>
            <c:invertIfNegative val="0"/>
            <c:bubble3D val="0"/>
            <c:extLst>
              <c:ext xmlns:c16="http://schemas.microsoft.com/office/drawing/2014/chart" uri="{C3380CC4-5D6E-409C-BE32-E72D297353CC}">
                <c16:uniqueId val="{00000008-D219-4E46-B202-6D327AD9B068}"/>
              </c:ext>
            </c:extLst>
          </c:dPt>
          <c:dPt>
            <c:idx val="7"/>
            <c:invertIfNegative val="0"/>
            <c:bubble3D val="0"/>
            <c:extLst>
              <c:ext xmlns:c16="http://schemas.microsoft.com/office/drawing/2014/chart" uri="{C3380CC4-5D6E-409C-BE32-E72D297353CC}">
                <c16:uniqueId val="{00000009-D219-4E46-B202-6D327AD9B068}"/>
              </c:ext>
            </c:extLst>
          </c:dPt>
          <c:dPt>
            <c:idx val="8"/>
            <c:invertIfNegative val="0"/>
            <c:bubble3D val="0"/>
            <c:extLst>
              <c:ext xmlns:c16="http://schemas.microsoft.com/office/drawing/2014/chart" uri="{C3380CC4-5D6E-409C-BE32-E72D297353CC}">
                <c16:uniqueId val="{0000000A-D219-4E46-B202-6D327AD9B068}"/>
              </c:ext>
            </c:extLst>
          </c:dPt>
          <c:dPt>
            <c:idx val="9"/>
            <c:invertIfNegative val="0"/>
            <c:bubble3D val="0"/>
            <c:extLst>
              <c:ext xmlns:c16="http://schemas.microsoft.com/office/drawing/2014/chart" uri="{C3380CC4-5D6E-409C-BE32-E72D297353CC}">
                <c16:uniqueId val="{0000000B-D219-4E46-B202-6D327AD9B068}"/>
              </c:ext>
            </c:extLst>
          </c:dPt>
          <c:dPt>
            <c:idx val="10"/>
            <c:invertIfNegative val="0"/>
            <c:bubble3D val="0"/>
            <c:extLst>
              <c:ext xmlns:c16="http://schemas.microsoft.com/office/drawing/2014/chart" uri="{C3380CC4-5D6E-409C-BE32-E72D297353CC}">
                <c16:uniqueId val="{0000000C-D219-4E46-B202-6D327AD9B068}"/>
              </c:ext>
            </c:extLst>
          </c:dPt>
          <c:dPt>
            <c:idx val="11"/>
            <c:invertIfNegative val="0"/>
            <c:bubble3D val="0"/>
            <c:extLst>
              <c:ext xmlns:c16="http://schemas.microsoft.com/office/drawing/2014/chart" uri="{C3380CC4-5D6E-409C-BE32-E72D297353CC}">
                <c16:uniqueId val="{0000000D-D219-4E46-B202-6D327AD9B068}"/>
              </c:ext>
            </c:extLst>
          </c:dPt>
          <c:dPt>
            <c:idx val="12"/>
            <c:invertIfNegative val="0"/>
            <c:bubble3D val="0"/>
            <c:extLst>
              <c:ext xmlns:c16="http://schemas.microsoft.com/office/drawing/2014/chart" uri="{C3380CC4-5D6E-409C-BE32-E72D297353CC}">
                <c16:uniqueId val="{0000000E-D219-4E46-B202-6D327AD9B068}"/>
              </c:ext>
            </c:extLst>
          </c:dPt>
          <c:dPt>
            <c:idx val="13"/>
            <c:invertIfNegative val="0"/>
            <c:bubble3D val="0"/>
            <c:extLst>
              <c:ext xmlns:c16="http://schemas.microsoft.com/office/drawing/2014/chart" uri="{C3380CC4-5D6E-409C-BE32-E72D297353CC}">
                <c16:uniqueId val="{0000000F-D219-4E46-B202-6D327AD9B068}"/>
              </c:ext>
            </c:extLst>
          </c:dPt>
          <c:dPt>
            <c:idx val="14"/>
            <c:invertIfNegative val="0"/>
            <c:bubble3D val="0"/>
            <c:extLst>
              <c:ext xmlns:c16="http://schemas.microsoft.com/office/drawing/2014/chart" uri="{C3380CC4-5D6E-409C-BE32-E72D297353CC}">
                <c16:uniqueId val="{00000010-D219-4E46-B202-6D327AD9B068}"/>
              </c:ext>
            </c:extLst>
          </c:dPt>
          <c:dLbls>
            <c:numFmt formatCode="General\%" sourceLinked="0"/>
            <c:spPr>
              <a:noFill/>
              <a:ln>
                <a:noFill/>
              </a:ln>
              <a:effectLst/>
            </c:spPr>
            <c:txPr>
              <a:bodyPr/>
              <a:lstStyle/>
              <a:p>
                <a:pPr>
                  <a:defRPr sz="2400" b="1"/>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Hoja1!$A$2:$A$20</c:f>
              <c:strCache>
                <c:ptCount val="4"/>
                <c:pt idx="0">
                  <c:v>Categoría 1</c:v>
                </c:pt>
                <c:pt idx="1">
                  <c:v>Categoría 2</c:v>
                </c:pt>
                <c:pt idx="2">
                  <c:v>Categoría 3</c:v>
                </c:pt>
                <c:pt idx="3">
                  <c:v>Categoría 4</c:v>
                </c:pt>
              </c:strCache>
            </c:strRef>
          </c:cat>
          <c:val>
            <c:numRef>
              <c:f>Hoja1!$C$2:$C$20</c:f>
              <c:numCache>
                <c:formatCode>General</c:formatCode>
                <c:ptCount val="19"/>
                <c:pt idx="0">
                  <c:v>13</c:v>
                </c:pt>
                <c:pt idx="1">
                  <c:v>13</c:v>
                </c:pt>
                <c:pt idx="2">
                  <c:v>12</c:v>
                </c:pt>
                <c:pt idx="3">
                  <c:v>9</c:v>
                </c:pt>
                <c:pt idx="4">
                  <c:v>9</c:v>
                </c:pt>
                <c:pt idx="5">
                  <c:v>8</c:v>
                </c:pt>
                <c:pt idx="6">
                  <c:v>5</c:v>
                </c:pt>
                <c:pt idx="7">
                  <c:v>5</c:v>
                </c:pt>
                <c:pt idx="8">
                  <c:v>4</c:v>
                </c:pt>
                <c:pt idx="9">
                  <c:v>3</c:v>
                </c:pt>
                <c:pt idx="10">
                  <c:v>3</c:v>
                </c:pt>
                <c:pt idx="11">
                  <c:v>3</c:v>
                </c:pt>
                <c:pt idx="12">
                  <c:v>3</c:v>
                </c:pt>
                <c:pt idx="13">
                  <c:v>2</c:v>
                </c:pt>
                <c:pt idx="14">
                  <c:v>2</c:v>
                </c:pt>
                <c:pt idx="15">
                  <c:v>2</c:v>
                </c:pt>
                <c:pt idx="16">
                  <c:v>2</c:v>
                </c:pt>
                <c:pt idx="17">
                  <c:v>1</c:v>
                </c:pt>
                <c:pt idx="18">
                  <c:v>1</c:v>
                </c:pt>
              </c:numCache>
            </c:numRef>
          </c:val>
          <c:extLst>
            <c:ext xmlns:c16="http://schemas.microsoft.com/office/drawing/2014/chart" uri="{C3380CC4-5D6E-409C-BE32-E72D297353CC}">
              <c16:uniqueId val="{00000011-D219-4E46-B202-6D327AD9B068}"/>
            </c:ext>
          </c:extLst>
        </c:ser>
        <c:dLbls>
          <c:showLegendKey val="0"/>
          <c:showVal val="0"/>
          <c:showCatName val="0"/>
          <c:showSerName val="0"/>
          <c:showPercent val="0"/>
          <c:showBubbleSize val="0"/>
        </c:dLbls>
        <c:gapWidth val="44"/>
        <c:overlap val="100"/>
        <c:axId val="743154176"/>
        <c:axId val="643527744"/>
      </c:barChart>
      <c:catAx>
        <c:axId val="743154176"/>
        <c:scaling>
          <c:orientation val="maxMin"/>
        </c:scaling>
        <c:delete val="1"/>
        <c:axPos val="l"/>
        <c:numFmt formatCode="General" sourceLinked="0"/>
        <c:majorTickMark val="out"/>
        <c:minorTickMark val="none"/>
        <c:tickLblPos val="nextTo"/>
        <c:crossAx val="643527744"/>
        <c:crosses val="autoZero"/>
        <c:auto val="1"/>
        <c:lblAlgn val="ctr"/>
        <c:lblOffset val="100"/>
        <c:noMultiLvlLbl val="0"/>
      </c:catAx>
      <c:valAx>
        <c:axId val="643527744"/>
        <c:scaling>
          <c:orientation val="minMax"/>
          <c:max val="100"/>
        </c:scaling>
        <c:delete val="1"/>
        <c:axPos val="t"/>
        <c:numFmt formatCode="General" sourceLinked="1"/>
        <c:majorTickMark val="out"/>
        <c:minorTickMark val="none"/>
        <c:tickLblPos val="nextTo"/>
        <c:crossAx val="743154176"/>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Pt>
            <c:idx val="1"/>
            <c:invertIfNegative val="0"/>
            <c:bubble3D val="0"/>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extLst>
              <c:ext xmlns:c16="http://schemas.microsoft.com/office/drawing/2014/chart" uri="{C3380CC4-5D6E-409C-BE32-E72D297353CC}">
                <c16:uniqueId val="{00000001-34AD-49E1-9481-2BAC497EE853}"/>
              </c:ext>
            </c:extLst>
          </c:dPt>
          <c:cat>
            <c:strRef>
              <c:f>Hoja1!$A$2:$A$3</c:f>
              <c:strCache>
                <c:ptCount val="2"/>
                <c:pt idx="0">
                  <c:v>Categoría 1</c:v>
                </c:pt>
                <c:pt idx="1">
                  <c:v>Categoría 2</c:v>
                </c:pt>
              </c:strCache>
            </c:strRef>
          </c:cat>
          <c:val>
            <c:numRef>
              <c:f>Hoja1!$B$2:$B$3</c:f>
              <c:numCache>
                <c:formatCode>General</c:formatCode>
                <c:ptCount val="2"/>
                <c:pt idx="0">
                  <c:v>100</c:v>
                </c:pt>
                <c:pt idx="1">
                  <c:v>100</c:v>
                </c:pt>
              </c:numCache>
            </c:numRef>
          </c:val>
          <c:extLst>
            <c:ext xmlns:c16="http://schemas.microsoft.com/office/drawing/2014/chart" uri="{C3380CC4-5D6E-409C-BE32-E72D297353CC}">
              <c16:uniqueId val="{00000002-34AD-49E1-9481-2BAC497EE853}"/>
            </c:ext>
          </c:extLst>
        </c:ser>
        <c:ser>
          <c:idx val="1"/>
          <c:order val="1"/>
          <c:tx>
            <c:strRef>
              <c:f>Hoja1!$C$1</c:f>
              <c:strCache>
                <c:ptCount val="1"/>
                <c:pt idx="0">
                  <c:v>Serie 2</c:v>
                </c:pt>
              </c:strCache>
            </c:strRef>
          </c:tx>
          <c:invertIfNegative val="0"/>
          <c:dPt>
            <c:idx val="0"/>
            <c:invertIfNegative val="0"/>
            <c:bubble3D val="0"/>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pictureOptions>
              <c:pictureFormat val="stackScale"/>
              <c:pictureStackUnit val="100"/>
            </c:pictureOptions>
            <c:extLst>
              <c:ext xmlns:c16="http://schemas.microsoft.com/office/drawing/2014/chart" uri="{C3380CC4-5D6E-409C-BE32-E72D297353CC}">
                <c16:uniqueId val="{00000004-34AD-49E1-9481-2BAC497EE853}"/>
              </c:ext>
            </c:extLst>
          </c:dPt>
          <c:dPt>
            <c:idx val="1"/>
            <c:invertIfNegative val="0"/>
            <c:bubble3D val="0"/>
            <c: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c:spPr>
            <c:pictureOptions>
              <c:pictureFormat val="stackScale"/>
              <c:pictureStackUnit val="100"/>
            </c:pictureOptions>
            <c:extLst>
              <c:ext xmlns:c16="http://schemas.microsoft.com/office/drawing/2014/chart" uri="{C3380CC4-5D6E-409C-BE32-E72D297353CC}">
                <c16:uniqueId val="{00000006-34AD-49E1-9481-2BAC497EE853}"/>
              </c:ext>
            </c:extLst>
          </c:dPt>
          <c:cat>
            <c:strRef>
              <c:f>Hoja1!$A$2:$A$3</c:f>
              <c:strCache>
                <c:ptCount val="2"/>
                <c:pt idx="0">
                  <c:v>Categoría 1</c:v>
                </c:pt>
                <c:pt idx="1">
                  <c:v>Categoría 2</c:v>
                </c:pt>
              </c:strCache>
            </c:strRef>
          </c:cat>
          <c:val>
            <c:numRef>
              <c:f>Hoja1!$C$2:$C$3</c:f>
              <c:numCache>
                <c:formatCode>General</c:formatCode>
                <c:ptCount val="2"/>
                <c:pt idx="0">
                  <c:v>53</c:v>
                </c:pt>
                <c:pt idx="1">
                  <c:v>47</c:v>
                </c:pt>
              </c:numCache>
            </c:numRef>
          </c:val>
          <c:extLst>
            <c:ext xmlns:c16="http://schemas.microsoft.com/office/drawing/2014/chart" uri="{C3380CC4-5D6E-409C-BE32-E72D297353CC}">
              <c16:uniqueId val="{00000007-34AD-49E1-9481-2BAC497EE853}"/>
            </c:ext>
          </c:extLst>
        </c:ser>
        <c:dLbls>
          <c:showLegendKey val="0"/>
          <c:showVal val="0"/>
          <c:showCatName val="0"/>
          <c:showSerName val="0"/>
          <c:showPercent val="0"/>
          <c:showBubbleSize val="0"/>
        </c:dLbls>
        <c:gapWidth val="0"/>
        <c:overlap val="100"/>
        <c:axId val="654696448"/>
        <c:axId val="742633408"/>
      </c:barChart>
      <c:catAx>
        <c:axId val="654696448"/>
        <c:scaling>
          <c:orientation val="minMax"/>
        </c:scaling>
        <c:delete val="1"/>
        <c:axPos val="b"/>
        <c:numFmt formatCode="General" sourceLinked="0"/>
        <c:majorTickMark val="out"/>
        <c:minorTickMark val="none"/>
        <c:tickLblPos val="nextTo"/>
        <c:crossAx val="742633408"/>
        <c:crosses val="autoZero"/>
        <c:auto val="1"/>
        <c:lblAlgn val="ctr"/>
        <c:lblOffset val="100"/>
        <c:noMultiLvlLbl val="0"/>
      </c:catAx>
      <c:valAx>
        <c:axId val="742633408"/>
        <c:scaling>
          <c:orientation val="minMax"/>
          <c:max val="100"/>
        </c:scaling>
        <c:delete val="1"/>
        <c:axPos val="l"/>
        <c:numFmt formatCode="General" sourceLinked="1"/>
        <c:majorTickMark val="out"/>
        <c:minorTickMark val="none"/>
        <c:tickLblPos val="nextTo"/>
        <c:crossAx val="654696448"/>
        <c:crosses val="autoZero"/>
        <c:crossBetween val="between"/>
      </c:valAx>
    </c:plotArea>
    <c:plotVisOnly val="1"/>
    <c:dispBlanksAs val="gap"/>
    <c:showDLblsOverMax val="0"/>
  </c:chart>
  <c:txPr>
    <a:bodyPr/>
    <a:lstStyle/>
    <a:p>
      <a:pPr>
        <a:defRPr sz="1800"/>
      </a:pPr>
      <a:endParaRPr lang="es-CO"/>
    </a:p>
  </c:txPr>
  <c:externalData r:id="rId5">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37696784548082E-2"/>
          <c:y val="7.1785637351358303E-2"/>
          <c:w val="0.88059809311231829"/>
          <c:h val="0.72362797601288875"/>
        </c:manualLayout>
      </c:layout>
      <c:lineChart>
        <c:grouping val="standard"/>
        <c:varyColors val="0"/>
        <c:ser>
          <c:idx val="0"/>
          <c:order val="0"/>
          <c:tx>
            <c:strRef>
              <c:f>Hoja1!$B$1</c:f>
              <c:strCache>
                <c:ptCount val="1"/>
                <c:pt idx="0">
                  <c:v>Serie 1</c:v>
                </c:pt>
              </c:strCache>
            </c:strRef>
          </c:tx>
          <c:spPr>
            <a:ln>
              <a:solidFill>
                <a:srgbClr val="FFC000"/>
              </a:solidFill>
            </a:ln>
          </c:spPr>
          <c:marker>
            <c:symbol val="circle"/>
            <c:size val="9"/>
            <c:spPr>
              <a:solidFill>
                <a:srgbClr val="9B5107"/>
              </a:solidFill>
              <a:ln>
                <a:solidFill>
                  <a:srgbClr val="FFC000"/>
                </a:solidFill>
              </a:ln>
            </c:spPr>
          </c:marker>
          <c:cat>
            <c:strRef>
              <c:f>Hoja1!$A$2:$A$5</c:f>
              <c:strCache>
                <c:ptCount val="4"/>
                <c:pt idx="0">
                  <c:v> 18 a 25</c:v>
                </c:pt>
                <c:pt idx="1">
                  <c:v> 26 a 40</c:v>
                </c:pt>
                <c:pt idx="2">
                  <c:v> 41 a 55</c:v>
                </c:pt>
                <c:pt idx="3">
                  <c:v> 56 o más años</c:v>
                </c:pt>
              </c:strCache>
            </c:strRef>
          </c:cat>
          <c:val>
            <c:numRef>
              <c:f>Hoja1!$B$2:$B$5</c:f>
              <c:numCache>
                <c:formatCode>General</c:formatCode>
                <c:ptCount val="4"/>
                <c:pt idx="0">
                  <c:v>18</c:v>
                </c:pt>
                <c:pt idx="1">
                  <c:v>33</c:v>
                </c:pt>
                <c:pt idx="2">
                  <c:v>25</c:v>
                </c:pt>
                <c:pt idx="3">
                  <c:v>24</c:v>
                </c:pt>
              </c:numCache>
            </c:numRef>
          </c:val>
          <c:smooth val="0"/>
          <c:extLst>
            <c:ext xmlns:c16="http://schemas.microsoft.com/office/drawing/2014/chart" uri="{C3380CC4-5D6E-409C-BE32-E72D297353CC}">
              <c16:uniqueId val="{00000000-0160-47B8-AD2F-1F0B816B54A2}"/>
            </c:ext>
          </c:extLst>
        </c:ser>
        <c:dLbls>
          <c:showLegendKey val="0"/>
          <c:showVal val="0"/>
          <c:showCatName val="0"/>
          <c:showSerName val="0"/>
          <c:showPercent val="0"/>
          <c:showBubbleSize val="0"/>
        </c:dLbls>
        <c:marker val="1"/>
        <c:smooth val="0"/>
        <c:axId val="654697472"/>
        <c:axId val="742636288"/>
      </c:lineChart>
      <c:catAx>
        <c:axId val="654697472"/>
        <c:scaling>
          <c:orientation val="minMax"/>
        </c:scaling>
        <c:delete val="0"/>
        <c:axPos val="b"/>
        <c:numFmt formatCode="General" sourceLinked="0"/>
        <c:majorTickMark val="out"/>
        <c:minorTickMark val="none"/>
        <c:tickLblPos val="nextTo"/>
        <c:txPr>
          <a:bodyPr/>
          <a:lstStyle/>
          <a:p>
            <a:pPr>
              <a:defRPr sz="1100"/>
            </a:pPr>
            <a:endParaRPr lang="es-CO"/>
          </a:p>
        </c:txPr>
        <c:crossAx val="742636288"/>
        <c:crosses val="autoZero"/>
        <c:auto val="1"/>
        <c:lblAlgn val="ctr"/>
        <c:lblOffset val="100"/>
        <c:noMultiLvlLbl val="0"/>
      </c:catAx>
      <c:valAx>
        <c:axId val="742636288"/>
        <c:scaling>
          <c:orientation val="minMax"/>
          <c:max val="100"/>
        </c:scaling>
        <c:delete val="0"/>
        <c:axPos val="l"/>
        <c:majorGridlines>
          <c:spPr>
            <a:ln>
              <a:solidFill>
                <a:schemeClr val="bg1">
                  <a:lumMod val="95000"/>
                </a:schemeClr>
              </a:solidFill>
            </a:ln>
          </c:spPr>
        </c:majorGridlines>
        <c:numFmt formatCode="General" sourceLinked="1"/>
        <c:majorTickMark val="out"/>
        <c:minorTickMark val="none"/>
        <c:tickLblPos val="nextTo"/>
        <c:txPr>
          <a:bodyPr/>
          <a:lstStyle/>
          <a:p>
            <a:pPr>
              <a:defRPr sz="700"/>
            </a:pPr>
            <a:endParaRPr lang="es-CO"/>
          </a:p>
        </c:txPr>
        <c:crossAx val="654697472"/>
        <c:crosses val="autoZero"/>
        <c:crossBetween val="between"/>
        <c:majorUnit val="20"/>
      </c:valAx>
      <c:spPr>
        <a:ln>
          <a:solidFill>
            <a:schemeClr val="bg1"/>
          </a:solidFill>
        </a:ln>
      </c:spPr>
    </c:plotArea>
    <c:plotVisOnly val="1"/>
    <c:dispBlanksAs val="gap"/>
    <c:showDLblsOverMax val="0"/>
  </c:chart>
  <c:txPr>
    <a:bodyPr/>
    <a:lstStyle/>
    <a:p>
      <a:pPr>
        <a:defRPr sz="1800"/>
      </a:pPr>
      <a:endParaRPr lang="es-CO"/>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Pt>
            <c:idx val="1"/>
            <c:invertIfNegative val="0"/>
            <c:bubble3D val="0"/>
            <c:extLst>
              <c:ext xmlns:c16="http://schemas.microsoft.com/office/drawing/2014/chart" uri="{C3380CC4-5D6E-409C-BE32-E72D297353CC}">
                <c16:uniqueId val="{00000000-0A43-4394-B468-1C7AA2F88E17}"/>
              </c:ext>
            </c:extLst>
          </c:dPt>
          <c:cat>
            <c:strRef>
              <c:f>Hoja1!$A$2:$A$4</c:f>
              <c:strCache>
                <c:ptCount val="2"/>
                <c:pt idx="0">
                  <c:v>Categoría 1</c:v>
                </c:pt>
                <c:pt idx="1">
                  <c:v>Categoría 2</c:v>
                </c:pt>
              </c:strCache>
            </c:strRef>
          </c:cat>
          <c:val>
            <c:numRef>
              <c:f>Hoja1!$B$2:$B$4</c:f>
              <c:numCache>
                <c:formatCode>General</c:formatCode>
                <c:ptCount val="3"/>
                <c:pt idx="0">
                  <c:v>100</c:v>
                </c:pt>
                <c:pt idx="1">
                  <c:v>100</c:v>
                </c:pt>
                <c:pt idx="2">
                  <c:v>100</c:v>
                </c:pt>
              </c:numCache>
            </c:numRef>
          </c:val>
          <c:extLst>
            <c:ext xmlns:c16="http://schemas.microsoft.com/office/drawing/2014/chart" uri="{C3380CC4-5D6E-409C-BE32-E72D297353CC}">
              <c16:uniqueId val="{00000001-0A43-4394-B468-1C7AA2F88E17}"/>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dPt>
            <c:idx val="0"/>
            <c:invertIfNegative val="0"/>
            <c:bubble3D val="0"/>
            <c:extLst>
              <c:ext xmlns:c16="http://schemas.microsoft.com/office/drawing/2014/chart" uri="{C3380CC4-5D6E-409C-BE32-E72D297353CC}">
                <c16:uniqueId val="{00000002-0A43-4394-B468-1C7AA2F88E17}"/>
              </c:ext>
            </c:extLst>
          </c:dPt>
          <c:dPt>
            <c:idx val="1"/>
            <c:invertIfNegative val="0"/>
            <c:bubble3D val="0"/>
            <c:extLst>
              <c:ext xmlns:c16="http://schemas.microsoft.com/office/drawing/2014/chart" uri="{C3380CC4-5D6E-409C-BE32-E72D297353CC}">
                <c16:uniqueId val="{00000003-0A43-4394-B468-1C7AA2F88E17}"/>
              </c:ext>
            </c:extLst>
          </c:dPt>
          <c:cat>
            <c:strRef>
              <c:f>Hoja1!$A$2:$A$4</c:f>
              <c:strCache>
                <c:ptCount val="2"/>
                <c:pt idx="0">
                  <c:v>Categoría 1</c:v>
                </c:pt>
                <c:pt idx="1">
                  <c:v>Categoría 2</c:v>
                </c:pt>
              </c:strCache>
            </c:strRef>
          </c:cat>
          <c:val>
            <c:numRef>
              <c:f>Hoja1!$C$2:$C$4</c:f>
              <c:numCache>
                <c:formatCode>General</c:formatCode>
                <c:ptCount val="3"/>
                <c:pt idx="0">
                  <c:v>23</c:v>
                </c:pt>
                <c:pt idx="1">
                  <c:v>35</c:v>
                </c:pt>
                <c:pt idx="2">
                  <c:v>42</c:v>
                </c:pt>
              </c:numCache>
            </c:numRef>
          </c:val>
          <c:extLst>
            <c:ext xmlns:c16="http://schemas.microsoft.com/office/drawing/2014/chart" uri="{C3380CC4-5D6E-409C-BE32-E72D297353CC}">
              <c16:uniqueId val="{00000004-0A43-4394-B468-1C7AA2F88E17}"/>
            </c:ext>
          </c:extLst>
        </c:ser>
        <c:dLbls>
          <c:showLegendKey val="0"/>
          <c:showVal val="0"/>
          <c:showCatName val="0"/>
          <c:showSerName val="0"/>
          <c:showPercent val="0"/>
          <c:showBubbleSize val="0"/>
        </c:dLbls>
        <c:gapWidth val="36"/>
        <c:overlap val="100"/>
        <c:axId val="654700032"/>
        <c:axId val="653860864"/>
      </c:barChart>
      <c:catAx>
        <c:axId val="654700032"/>
        <c:scaling>
          <c:orientation val="minMax"/>
        </c:scaling>
        <c:delete val="1"/>
        <c:axPos val="b"/>
        <c:numFmt formatCode="General" sourceLinked="0"/>
        <c:majorTickMark val="out"/>
        <c:minorTickMark val="none"/>
        <c:tickLblPos val="nextTo"/>
        <c:crossAx val="653860864"/>
        <c:crosses val="autoZero"/>
        <c:auto val="1"/>
        <c:lblAlgn val="ctr"/>
        <c:lblOffset val="100"/>
        <c:noMultiLvlLbl val="0"/>
      </c:catAx>
      <c:valAx>
        <c:axId val="653860864"/>
        <c:scaling>
          <c:orientation val="minMax"/>
          <c:max val="100"/>
        </c:scaling>
        <c:delete val="1"/>
        <c:axPos val="l"/>
        <c:numFmt formatCode="General" sourceLinked="1"/>
        <c:majorTickMark val="out"/>
        <c:minorTickMark val="none"/>
        <c:tickLblPos val="nextTo"/>
        <c:crossAx val="654700032"/>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Pt>
            <c:idx val="1"/>
            <c:invertIfNegative val="0"/>
            <c:bubble3D val="0"/>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extLst>
              <c:ext xmlns:c16="http://schemas.microsoft.com/office/drawing/2014/chart" uri="{C3380CC4-5D6E-409C-BE32-E72D297353CC}">
                <c16:uniqueId val="{00000001-34AD-49E1-9481-2BAC497EE853}"/>
              </c:ext>
            </c:extLst>
          </c:dPt>
          <c:cat>
            <c:strRef>
              <c:f>Hoja1!$A$2:$A$3</c:f>
              <c:strCache>
                <c:ptCount val="2"/>
                <c:pt idx="0">
                  <c:v>Categoría 1</c:v>
                </c:pt>
                <c:pt idx="1">
                  <c:v>Categoría 2</c:v>
                </c:pt>
              </c:strCache>
            </c:strRef>
          </c:cat>
          <c:val>
            <c:numRef>
              <c:f>Hoja1!$B$2:$B$3</c:f>
              <c:numCache>
                <c:formatCode>General</c:formatCode>
                <c:ptCount val="2"/>
                <c:pt idx="0">
                  <c:v>100</c:v>
                </c:pt>
                <c:pt idx="1">
                  <c:v>100</c:v>
                </c:pt>
              </c:numCache>
            </c:numRef>
          </c:val>
          <c:extLst>
            <c:ext xmlns:c16="http://schemas.microsoft.com/office/drawing/2014/chart" uri="{C3380CC4-5D6E-409C-BE32-E72D297353CC}">
              <c16:uniqueId val="{00000002-34AD-49E1-9481-2BAC497EE853}"/>
            </c:ext>
          </c:extLst>
        </c:ser>
        <c:ser>
          <c:idx val="1"/>
          <c:order val="1"/>
          <c:tx>
            <c:strRef>
              <c:f>Hoja1!$C$1</c:f>
              <c:strCache>
                <c:ptCount val="1"/>
                <c:pt idx="0">
                  <c:v>Serie 2</c:v>
                </c:pt>
              </c:strCache>
            </c:strRef>
          </c:tx>
          <c:invertIfNegative val="0"/>
          <c:dPt>
            <c:idx val="0"/>
            <c:invertIfNegative val="0"/>
            <c:bubble3D val="0"/>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pictureOptions>
              <c:pictureFormat val="stackScale"/>
              <c:pictureStackUnit val="100"/>
            </c:pictureOptions>
            <c:extLst>
              <c:ext xmlns:c16="http://schemas.microsoft.com/office/drawing/2014/chart" uri="{C3380CC4-5D6E-409C-BE32-E72D297353CC}">
                <c16:uniqueId val="{00000004-34AD-49E1-9481-2BAC497EE853}"/>
              </c:ext>
            </c:extLst>
          </c:dPt>
          <c:dPt>
            <c:idx val="1"/>
            <c:invertIfNegative val="0"/>
            <c:bubble3D val="0"/>
            <c: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c:spPr>
            <c:pictureOptions>
              <c:pictureFormat val="stackScale"/>
              <c:pictureStackUnit val="100"/>
            </c:pictureOptions>
            <c:extLst>
              <c:ext xmlns:c16="http://schemas.microsoft.com/office/drawing/2014/chart" uri="{C3380CC4-5D6E-409C-BE32-E72D297353CC}">
                <c16:uniqueId val="{00000006-34AD-49E1-9481-2BAC497EE853}"/>
              </c:ext>
            </c:extLst>
          </c:dPt>
          <c:cat>
            <c:strRef>
              <c:f>Hoja1!$A$2:$A$3</c:f>
              <c:strCache>
                <c:ptCount val="2"/>
                <c:pt idx="0">
                  <c:v>Categoría 1</c:v>
                </c:pt>
                <c:pt idx="1">
                  <c:v>Categoría 2</c:v>
                </c:pt>
              </c:strCache>
            </c:strRef>
          </c:cat>
          <c:val>
            <c:numRef>
              <c:f>Hoja1!$C$2:$C$3</c:f>
              <c:numCache>
                <c:formatCode>General</c:formatCode>
                <c:ptCount val="2"/>
                <c:pt idx="0">
                  <c:v>53</c:v>
                </c:pt>
                <c:pt idx="1">
                  <c:v>47</c:v>
                </c:pt>
              </c:numCache>
            </c:numRef>
          </c:val>
          <c:extLst>
            <c:ext xmlns:c16="http://schemas.microsoft.com/office/drawing/2014/chart" uri="{C3380CC4-5D6E-409C-BE32-E72D297353CC}">
              <c16:uniqueId val="{00000007-34AD-49E1-9481-2BAC497EE853}"/>
            </c:ext>
          </c:extLst>
        </c:ser>
        <c:dLbls>
          <c:showLegendKey val="0"/>
          <c:showVal val="0"/>
          <c:showCatName val="0"/>
          <c:showSerName val="0"/>
          <c:showPercent val="0"/>
          <c:showBubbleSize val="0"/>
        </c:dLbls>
        <c:gapWidth val="0"/>
        <c:overlap val="100"/>
        <c:axId val="655142400"/>
        <c:axId val="653862592"/>
      </c:barChart>
      <c:catAx>
        <c:axId val="655142400"/>
        <c:scaling>
          <c:orientation val="minMax"/>
        </c:scaling>
        <c:delete val="1"/>
        <c:axPos val="b"/>
        <c:numFmt formatCode="General" sourceLinked="0"/>
        <c:majorTickMark val="out"/>
        <c:minorTickMark val="none"/>
        <c:tickLblPos val="nextTo"/>
        <c:crossAx val="653862592"/>
        <c:crosses val="autoZero"/>
        <c:auto val="1"/>
        <c:lblAlgn val="ctr"/>
        <c:lblOffset val="100"/>
        <c:noMultiLvlLbl val="0"/>
      </c:catAx>
      <c:valAx>
        <c:axId val="653862592"/>
        <c:scaling>
          <c:orientation val="minMax"/>
          <c:max val="100"/>
        </c:scaling>
        <c:delete val="1"/>
        <c:axPos val="l"/>
        <c:numFmt formatCode="General" sourceLinked="1"/>
        <c:majorTickMark val="out"/>
        <c:minorTickMark val="none"/>
        <c:tickLblPos val="nextTo"/>
        <c:crossAx val="655142400"/>
        <c:crosses val="autoZero"/>
        <c:crossBetween val="between"/>
      </c:valAx>
    </c:plotArea>
    <c:plotVisOnly val="1"/>
    <c:dispBlanksAs val="gap"/>
    <c:showDLblsOverMax val="0"/>
  </c:chart>
  <c:txPr>
    <a:bodyPr/>
    <a:lstStyle/>
    <a:p>
      <a:pPr>
        <a:defRPr sz="1800"/>
      </a:pPr>
      <a:endParaRPr lang="es-CO"/>
    </a:p>
  </c:txPr>
  <c:externalData r:id="rId5">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06076193531681E-2"/>
          <c:y val="4.0930628298328907E-2"/>
          <c:w val="0.73012201295429102"/>
          <c:h val="0.91813874340334223"/>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cat>
            <c:strRef>
              <c:f>Hoja1!$A$2:$A$18</c:f>
              <c:strCache>
                <c:ptCount val="4"/>
                <c:pt idx="0">
                  <c:v>Categoría 1</c:v>
                </c:pt>
                <c:pt idx="1">
                  <c:v>Categoría 2</c:v>
                </c:pt>
                <c:pt idx="2">
                  <c:v>Categoría 3</c:v>
                </c:pt>
                <c:pt idx="3">
                  <c:v>Categoría 4</c:v>
                </c:pt>
              </c:strCache>
            </c:strRef>
          </c:cat>
          <c:val>
            <c:numRef>
              <c:f>Hoja1!$B$2:$B$18</c:f>
              <c:numCache>
                <c:formatCode>General</c:formatCode>
                <c:ptCount val="17"/>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numCache>
            </c:numRef>
          </c:val>
          <c:extLst>
            <c:ext xmlns:c16="http://schemas.microsoft.com/office/drawing/2014/chart" uri="{C3380CC4-5D6E-409C-BE32-E72D297353CC}">
              <c16:uniqueId val="{00000000-D219-4E46-B202-6D327AD9B068}"/>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Pt>
            <c:idx val="0"/>
            <c:invertIfNegative val="0"/>
            <c:bubble3D val="0"/>
            <c:extLst>
              <c:ext xmlns:c16="http://schemas.microsoft.com/office/drawing/2014/chart" uri="{C3380CC4-5D6E-409C-BE32-E72D297353CC}">
                <c16:uniqueId val="{00000001-D219-4E46-B202-6D327AD9B068}"/>
              </c:ext>
            </c:extLst>
          </c:dPt>
          <c:dPt>
            <c:idx val="1"/>
            <c:invertIfNegative val="0"/>
            <c:bubble3D val="0"/>
            <c:extLst>
              <c:ext xmlns:c16="http://schemas.microsoft.com/office/drawing/2014/chart" uri="{C3380CC4-5D6E-409C-BE32-E72D297353CC}">
                <c16:uniqueId val="{00000002-D219-4E46-B202-6D327AD9B068}"/>
              </c:ext>
            </c:extLst>
          </c:dPt>
          <c:dPt>
            <c:idx val="2"/>
            <c:invertIfNegative val="0"/>
            <c:bubble3D val="0"/>
            <c:extLst>
              <c:ext xmlns:c16="http://schemas.microsoft.com/office/drawing/2014/chart" uri="{C3380CC4-5D6E-409C-BE32-E72D297353CC}">
                <c16:uniqueId val="{00000003-D219-4E46-B202-6D327AD9B068}"/>
              </c:ext>
            </c:extLst>
          </c:dPt>
          <c:dPt>
            <c:idx val="3"/>
            <c:invertIfNegative val="0"/>
            <c:bubble3D val="0"/>
            <c:extLst>
              <c:ext xmlns:c16="http://schemas.microsoft.com/office/drawing/2014/chart" uri="{C3380CC4-5D6E-409C-BE32-E72D297353CC}">
                <c16:uniqueId val="{00000004-D219-4E46-B202-6D327AD9B068}"/>
              </c:ext>
            </c:extLst>
          </c:dPt>
          <c:dPt>
            <c:idx val="4"/>
            <c:invertIfNegative val="0"/>
            <c:bubble3D val="0"/>
            <c:extLst>
              <c:ext xmlns:c16="http://schemas.microsoft.com/office/drawing/2014/chart" uri="{C3380CC4-5D6E-409C-BE32-E72D297353CC}">
                <c16:uniqueId val="{00000005-D219-4E46-B202-6D327AD9B068}"/>
              </c:ext>
            </c:extLst>
          </c:dPt>
          <c:dPt>
            <c:idx val="5"/>
            <c:invertIfNegative val="0"/>
            <c:bubble3D val="0"/>
            <c:extLst>
              <c:ext xmlns:c16="http://schemas.microsoft.com/office/drawing/2014/chart" uri="{C3380CC4-5D6E-409C-BE32-E72D297353CC}">
                <c16:uniqueId val="{00000007-D219-4E46-B202-6D327AD9B068}"/>
              </c:ext>
            </c:extLst>
          </c:dPt>
          <c:dPt>
            <c:idx val="6"/>
            <c:invertIfNegative val="0"/>
            <c:bubble3D val="0"/>
            <c:extLst>
              <c:ext xmlns:c16="http://schemas.microsoft.com/office/drawing/2014/chart" uri="{C3380CC4-5D6E-409C-BE32-E72D297353CC}">
                <c16:uniqueId val="{00000008-D219-4E46-B202-6D327AD9B068}"/>
              </c:ext>
            </c:extLst>
          </c:dPt>
          <c:dPt>
            <c:idx val="7"/>
            <c:invertIfNegative val="0"/>
            <c:bubble3D val="0"/>
            <c:extLst>
              <c:ext xmlns:c16="http://schemas.microsoft.com/office/drawing/2014/chart" uri="{C3380CC4-5D6E-409C-BE32-E72D297353CC}">
                <c16:uniqueId val="{00000009-D219-4E46-B202-6D327AD9B068}"/>
              </c:ext>
            </c:extLst>
          </c:dPt>
          <c:dPt>
            <c:idx val="8"/>
            <c:invertIfNegative val="0"/>
            <c:bubble3D val="0"/>
            <c:extLst>
              <c:ext xmlns:c16="http://schemas.microsoft.com/office/drawing/2014/chart" uri="{C3380CC4-5D6E-409C-BE32-E72D297353CC}">
                <c16:uniqueId val="{0000000A-D219-4E46-B202-6D327AD9B068}"/>
              </c:ext>
            </c:extLst>
          </c:dPt>
          <c:dPt>
            <c:idx val="9"/>
            <c:invertIfNegative val="0"/>
            <c:bubble3D val="0"/>
            <c:extLst>
              <c:ext xmlns:c16="http://schemas.microsoft.com/office/drawing/2014/chart" uri="{C3380CC4-5D6E-409C-BE32-E72D297353CC}">
                <c16:uniqueId val="{0000000B-D219-4E46-B202-6D327AD9B068}"/>
              </c:ext>
            </c:extLst>
          </c:dPt>
          <c:dPt>
            <c:idx val="10"/>
            <c:invertIfNegative val="0"/>
            <c:bubble3D val="0"/>
            <c:extLst>
              <c:ext xmlns:c16="http://schemas.microsoft.com/office/drawing/2014/chart" uri="{C3380CC4-5D6E-409C-BE32-E72D297353CC}">
                <c16:uniqueId val="{0000000C-D219-4E46-B202-6D327AD9B068}"/>
              </c:ext>
            </c:extLst>
          </c:dPt>
          <c:dPt>
            <c:idx val="11"/>
            <c:invertIfNegative val="0"/>
            <c:bubble3D val="0"/>
            <c:extLst>
              <c:ext xmlns:c16="http://schemas.microsoft.com/office/drawing/2014/chart" uri="{C3380CC4-5D6E-409C-BE32-E72D297353CC}">
                <c16:uniqueId val="{0000000D-D219-4E46-B202-6D327AD9B068}"/>
              </c:ext>
            </c:extLst>
          </c:dPt>
          <c:dPt>
            <c:idx val="12"/>
            <c:invertIfNegative val="0"/>
            <c:bubble3D val="0"/>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extLst>
              <c:ext xmlns:c16="http://schemas.microsoft.com/office/drawing/2014/chart" uri="{C3380CC4-5D6E-409C-BE32-E72D297353CC}">
                <c16:uniqueId val="{0000000E-D219-4E46-B202-6D327AD9B068}"/>
              </c:ext>
            </c:extLst>
          </c:dPt>
          <c:dPt>
            <c:idx val="13"/>
            <c:invertIfNegative val="0"/>
            <c:bubble3D val="0"/>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extLst>
              <c:ext xmlns:c16="http://schemas.microsoft.com/office/drawing/2014/chart" uri="{C3380CC4-5D6E-409C-BE32-E72D297353CC}">
                <c16:uniqueId val="{0000000F-D219-4E46-B202-6D327AD9B068}"/>
              </c:ext>
            </c:extLst>
          </c:dPt>
          <c:dPt>
            <c:idx val="14"/>
            <c:invertIfNegative val="0"/>
            <c:bubble3D val="0"/>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extLst>
              <c:ext xmlns:c16="http://schemas.microsoft.com/office/drawing/2014/chart" uri="{C3380CC4-5D6E-409C-BE32-E72D297353CC}">
                <c16:uniqueId val="{00000010-D219-4E46-B202-6D327AD9B068}"/>
              </c:ext>
            </c:extLst>
          </c:dPt>
          <c:dLbls>
            <c:numFmt formatCode="General\%" sourceLinked="0"/>
            <c:spPr>
              <a:noFill/>
              <a:ln>
                <a:noFill/>
              </a:ln>
              <a:effectLst/>
            </c:spPr>
            <c:txPr>
              <a:bodyPr/>
              <a:lstStyle/>
              <a:p>
                <a:pPr>
                  <a:defRPr sz="2400" b="1"/>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Hoja1!$A$2:$A$18</c:f>
              <c:strCache>
                <c:ptCount val="4"/>
                <c:pt idx="0">
                  <c:v>Categoría 1</c:v>
                </c:pt>
                <c:pt idx="1">
                  <c:v>Categoría 2</c:v>
                </c:pt>
                <c:pt idx="2">
                  <c:v>Categoría 3</c:v>
                </c:pt>
                <c:pt idx="3">
                  <c:v>Categoría 4</c:v>
                </c:pt>
              </c:strCache>
            </c:strRef>
          </c:cat>
          <c:val>
            <c:numRef>
              <c:f>Hoja1!$C$2:$C$18</c:f>
              <c:numCache>
                <c:formatCode>General</c:formatCode>
                <c:ptCount val="17"/>
                <c:pt idx="0">
                  <c:v>32</c:v>
                </c:pt>
                <c:pt idx="1">
                  <c:v>12</c:v>
                </c:pt>
                <c:pt idx="2">
                  <c:v>9</c:v>
                </c:pt>
                <c:pt idx="3">
                  <c:v>5</c:v>
                </c:pt>
                <c:pt idx="4">
                  <c:v>5</c:v>
                </c:pt>
                <c:pt idx="5">
                  <c:v>4</c:v>
                </c:pt>
                <c:pt idx="6">
                  <c:v>3</c:v>
                </c:pt>
                <c:pt idx="7">
                  <c:v>3</c:v>
                </c:pt>
                <c:pt idx="8">
                  <c:v>2</c:v>
                </c:pt>
                <c:pt idx="9">
                  <c:v>2</c:v>
                </c:pt>
                <c:pt idx="10">
                  <c:v>1</c:v>
                </c:pt>
                <c:pt idx="11">
                  <c:v>1</c:v>
                </c:pt>
                <c:pt idx="12">
                  <c:v>1</c:v>
                </c:pt>
                <c:pt idx="13">
                  <c:v>10</c:v>
                </c:pt>
                <c:pt idx="14">
                  <c:v>10</c:v>
                </c:pt>
              </c:numCache>
            </c:numRef>
          </c:val>
          <c:extLst>
            <c:ext xmlns:c16="http://schemas.microsoft.com/office/drawing/2014/chart" uri="{C3380CC4-5D6E-409C-BE32-E72D297353CC}">
              <c16:uniqueId val="{00000011-D219-4E46-B202-6D327AD9B068}"/>
            </c:ext>
          </c:extLst>
        </c:ser>
        <c:dLbls>
          <c:showLegendKey val="0"/>
          <c:showVal val="0"/>
          <c:showCatName val="0"/>
          <c:showSerName val="0"/>
          <c:showPercent val="0"/>
          <c:showBubbleSize val="0"/>
        </c:dLbls>
        <c:gapWidth val="44"/>
        <c:overlap val="100"/>
        <c:axId val="760118784"/>
        <c:axId val="759561536"/>
      </c:barChart>
      <c:catAx>
        <c:axId val="760118784"/>
        <c:scaling>
          <c:orientation val="maxMin"/>
        </c:scaling>
        <c:delete val="1"/>
        <c:axPos val="l"/>
        <c:numFmt formatCode="General" sourceLinked="0"/>
        <c:majorTickMark val="out"/>
        <c:minorTickMark val="none"/>
        <c:tickLblPos val="nextTo"/>
        <c:crossAx val="759561536"/>
        <c:crosses val="autoZero"/>
        <c:auto val="1"/>
        <c:lblAlgn val="ctr"/>
        <c:lblOffset val="100"/>
        <c:noMultiLvlLbl val="0"/>
      </c:catAx>
      <c:valAx>
        <c:axId val="759561536"/>
        <c:scaling>
          <c:orientation val="minMax"/>
          <c:max val="100"/>
        </c:scaling>
        <c:delete val="1"/>
        <c:axPos val="t"/>
        <c:numFmt formatCode="General" sourceLinked="1"/>
        <c:majorTickMark val="out"/>
        <c:minorTickMark val="none"/>
        <c:tickLblPos val="nextTo"/>
        <c:crossAx val="760118784"/>
        <c:crosses val="autoZero"/>
        <c:crossBetween val="between"/>
      </c:valAx>
    </c:plotArea>
    <c:plotVisOnly val="1"/>
    <c:dispBlanksAs val="gap"/>
    <c:showDLblsOverMax val="0"/>
  </c:chart>
  <c:txPr>
    <a:bodyPr/>
    <a:lstStyle/>
    <a:p>
      <a:pPr>
        <a:defRPr sz="1800"/>
      </a:pPr>
      <a:endParaRPr lang="es-CO"/>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06076193531681E-2"/>
          <c:y val="4.0930628298328907E-2"/>
          <c:w val="0.58630466927849512"/>
          <c:h val="0.91813874340334223"/>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cat>
            <c:strRef>
              <c:f>Hoja1!$A$2:$A$11</c:f>
              <c:strCache>
                <c:ptCount val="4"/>
                <c:pt idx="0">
                  <c:v>Categoría 1</c:v>
                </c:pt>
                <c:pt idx="1">
                  <c:v>Categoría 2</c:v>
                </c:pt>
                <c:pt idx="2">
                  <c:v>Categoría 3</c:v>
                </c:pt>
                <c:pt idx="3">
                  <c:v>Categoría 4</c:v>
                </c:pt>
              </c:strCache>
            </c:strRef>
          </c:cat>
          <c:val>
            <c:numRef>
              <c:f>Hoja1!$B$2:$B$11</c:f>
              <c:numCache>
                <c:formatCode>General</c:formatCode>
                <c:ptCount val="10"/>
                <c:pt idx="0">
                  <c:v>100</c:v>
                </c:pt>
                <c:pt idx="1">
                  <c:v>100</c:v>
                </c:pt>
                <c:pt idx="2">
                  <c:v>100</c:v>
                </c:pt>
                <c:pt idx="3">
                  <c:v>100</c:v>
                </c:pt>
                <c:pt idx="4">
                  <c:v>100</c:v>
                </c:pt>
                <c:pt idx="5">
                  <c:v>100</c:v>
                </c:pt>
              </c:numCache>
            </c:numRef>
          </c:val>
          <c:extLst>
            <c:ext xmlns:c16="http://schemas.microsoft.com/office/drawing/2014/chart" uri="{C3380CC4-5D6E-409C-BE32-E72D297353CC}">
              <c16:uniqueId val="{00000000-A0DC-4E0A-9581-167853F72F22}"/>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Pt>
            <c:idx val="0"/>
            <c:invertIfNegative val="0"/>
            <c:bubble3D val="0"/>
            <c:extLst>
              <c:ext xmlns:c16="http://schemas.microsoft.com/office/drawing/2014/chart" uri="{C3380CC4-5D6E-409C-BE32-E72D297353CC}">
                <c16:uniqueId val="{00000001-A0DC-4E0A-9581-167853F72F22}"/>
              </c:ext>
            </c:extLst>
          </c:dPt>
          <c:dPt>
            <c:idx val="1"/>
            <c:invertIfNegative val="0"/>
            <c:bubble3D val="0"/>
            <c:extLst>
              <c:ext xmlns:c16="http://schemas.microsoft.com/office/drawing/2014/chart" uri="{C3380CC4-5D6E-409C-BE32-E72D297353CC}">
                <c16:uniqueId val="{00000002-A0DC-4E0A-9581-167853F72F22}"/>
              </c:ext>
            </c:extLst>
          </c:dPt>
          <c:dPt>
            <c:idx val="2"/>
            <c:invertIfNegative val="0"/>
            <c:bubble3D val="0"/>
            <c:extLst>
              <c:ext xmlns:c16="http://schemas.microsoft.com/office/drawing/2014/chart" uri="{C3380CC4-5D6E-409C-BE32-E72D297353CC}">
                <c16:uniqueId val="{00000003-A0DC-4E0A-9581-167853F72F22}"/>
              </c:ext>
            </c:extLst>
          </c:dPt>
          <c:dPt>
            <c:idx val="3"/>
            <c:invertIfNegative val="0"/>
            <c:bubble3D val="0"/>
            <c:extLst>
              <c:ext xmlns:c16="http://schemas.microsoft.com/office/drawing/2014/chart" uri="{C3380CC4-5D6E-409C-BE32-E72D297353CC}">
                <c16:uniqueId val="{00000004-A0DC-4E0A-9581-167853F72F22}"/>
              </c:ext>
            </c:extLst>
          </c:dPt>
          <c:dPt>
            <c:idx val="4"/>
            <c:invertIfNegative val="0"/>
            <c:bubble3D val="0"/>
            <c:extLst>
              <c:ext xmlns:c16="http://schemas.microsoft.com/office/drawing/2014/chart" uri="{C3380CC4-5D6E-409C-BE32-E72D297353CC}">
                <c16:uniqueId val="{00000005-A0DC-4E0A-9581-167853F72F22}"/>
              </c:ext>
            </c:extLst>
          </c:dPt>
          <c:dPt>
            <c:idx val="5"/>
            <c:invertIfNegative val="0"/>
            <c:bubble3D val="0"/>
            <c:extLst>
              <c:ext xmlns:c16="http://schemas.microsoft.com/office/drawing/2014/chart" uri="{C3380CC4-5D6E-409C-BE32-E72D297353CC}">
                <c16:uniqueId val="{00000007-A0DC-4E0A-9581-167853F72F22}"/>
              </c:ext>
            </c:extLst>
          </c:dPt>
          <c:dPt>
            <c:idx val="6"/>
            <c:invertIfNegative val="0"/>
            <c:bubble3D val="0"/>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extLst>
              <c:ext xmlns:c16="http://schemas.microsoft.com/office/drawing/2014/chart" uri="{C3380CC4-5D6E-409C-BE32-E72D297353CC}">
                <c16:uniqueId val="{00000008-A0DC-4E0A-9581-167853F72F22}"/>
              </c:ext>
            </c:extLst>
          </c:dPt>
          <c:dPt>
            <c:idx val="7"/>
            <c:invertIfNegative val="0"/>
            <c:bubble3D val="0"/>
            <c:extLst>
              <c:ext xmlns:c16="http://schemas.microsoft.com/office/drawing/2014/chart" uri="{C3380CC4-5D6E-409C-BE32-E72D297353CC}">
                <c16:uniqueId val="{00000009-A0DC-4E0A-9581-167853F72F22}"/>
              </c:ext>
            </c:extLst>
          </c:dPt>
          <c:dPt>
            <c:idx val="8"/>
            <c:invertIfNegative val="0"/>
            <c:bubble3D val="0"/>
            <c:extLst>
              <c:ext xmlns:c16="http://schemas.microsoft.com/office/drawing/2014/chart" uri="{C3380CC4-5D6E-409C-BE32-E72D297353CC}">
                <c16:uniqueId val="{0000000A-A0DC-4E0A-9581-167853F72F22}"/>
              </c:ext>
            </c:extLst>
          </c:dPt>
          <c:dPt>
            <c:idx val="9"/>
            <c:invertIfNegative val="0"/>
            <c:bubble3D val="0"/>
            <c:extLst>
              <c:ext xmlns:c16="http://schemas.microsoft.com/office/drawing/2014/chart" uri="{C3380CC4-5D6E-409C-BE32-E72D297353CC}">
                <c16:uniqueId val="{0000000B-A0DC-4E0A-9581-167853F72F22}"/>
              </c:ext>
            </c:extLst>
          </c:dPt>
          <c:dPt>
            <c:idx val="10"/>
            <c:invertIfNegative val="0"/>
            <c:bubble3D val="0"/>
            <c:extLst>
              <c:ext xmlns:c16="http://schemas.microsoft.com/office/drawing/2014/chart" uri="{C3380CC4-5D6E-409C-BE32-E72D297353CC}">
                <c16:uniqueId val="{0000000C-A0DC-4E0A-9581-167853F72F22}"/>
              </c:ext>
            </c:extLst>
          </c:dPt>
          <c:dPt>
            <c:idx val="11"/>
            <c:invertIfNegative val="0"/>
            <c:bubble3D val="0"/>
            <c:extLst>
              <c:ext xmlns:c16="http://schemas.microsoft.com/office/drawing/2014/chart" uri="{C3380CC4-5D6E-409C-BE32-E72D297353CC}">
                <c16:uniqueId val="{0000000D-A0DC-4E0A-9581-167853F72F22}"/>
              </c:ext>
            </c:extLst>
          </c:dPt>
          <c:dPt>
            <c:idx val="12"/>
            <c:invertIfNegative val="0"/>
            <c:bubble3D val="0"/>
            <c:extLst>
              <c:ext xmlns:c16="http://schemas.microsoft.com/office/drawing/2014/chart" uri="{C3380CC4-5D6E-409C-BE32-E72D297353CC}">
                <c16:uniqueId val="{0000000E-A0DC-4E0A-9581-167853F72F22}"/>
              </c:ext>
            </c:extLst>
          </c:dPt>
          <c:dPt>
            <c:idx val="13"/>
            <c:invertIfNegative val="0"/>
            <c:bubble3D val="0"/>
            <c:extLst>
              <c:ext xmlns:c16="http://schemas.microsoft.com/office/drawing/2014/chart" uri="{C3380CC4-5D6E-409C-BE32-E72D297353CC}">
                <c16:uniqueId val="{0000000F-A0DC-4E0A-9581-167853F72F22}"/>
              </c:ext>
            </c:extLst>
          </c:dPt>
          <c:dPt>
            <c:idx val="14"/>
            <c:invertIfNegative val="0"/>
            <c:bubble3D val="0"/>
            <c:extLst>
              <c:ext xmlns:c16="http://schemas.microsoft.com/office/drawing/2014/chart" uri="{C3380CC4-5D6E-409C-BE32-E72D297353CC}">
                <c16:uniqueId val="{00000010-A0DC-4E0A-9581-167853F72F22}"/>
              </c:ext>
            </c:extLst>
          </c:dPt>
          <c:dLbls>
            <c:numFmt formatCode="General\%" sourceLinked="0"/>
            <c:spPr>
              <a:noFill/>
              <a:ln>
                <a:noFill/>
              </a:ln>
              <a:effectLst/>
            </c:spPr>
            <c:txPr>
              <a:bodyPr/>
              <a:lstStyle/>
              <a:p>
                <a:pPr>
                  <a:defRPr sz="1800" b="1"/>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Hoja1!$A$2:$A$11</c:f>
              <c:strCache>
                <c:ptCount val="4"/>
                <c:pt idx="0">
                  <c:v>Categoría 1</c:v>
                </c:pt>
                <c:pt idx="1">
                  <c:v>Categoría 2</c:v>
                </c:pt>
                <c:pt idx="2">
                  <c:v>Categoría 3</c:v>
                </c:pt>
                <c:pt idx="3">
                  <c:v>Categoría 4</c:v>
                </c:pt>
              </c:strCache>
            </c:strRef>
          </c:cat>
          <c:val>
            <c:numRef>
              <c:f>Hoja1!$C$2:$C$11</c:f>
              <c:numCache>
                <c:formatCode>General</c:formatCode>
                <c:ptCount val="10"/>
                <c:pt idx="0">
                  <c:v>41</c:v>
                </c:pt>
                <c:pt idx="1">
                  <c:v>27</c:v>
                </c:pt>
                <c:pt idx="2">
                  <c:v>22</c:v>
                </c:pt>
                <c:pt idx="3">
                  <c:v>6</c:v>
                </c:pt>
                <c:pt idx="4">
                  <c:v>2</c:v>
                </c:pt>
                <c:pt idx="5">
                  <c:v>2</c:v>
                </c:pt>
              </c:numCache>
            </c:numRef>
          </c:val>
          <c:extLst>
            <c:ext xmlns:c16="http://schemas.microsoft.com/office/drawing/2014/chart" uri="{C3380CC4-5D6E-409C-BE32-E72D297353CC}">
              <c16:uniqueId val="{00000011-A0DC-4E0A-9581-167853F72F22}"/>
            </c:ext>
          </c:extLst>
        </c:ser>
        <c:dLbls>
          <c:showLegendKey val="0"/>
          <c:showVal val="0"/>
          <c:showCatName val="0"/>
          <c:showSerName val="0"/>
          <c:showPercent val="0"/>
          <c:showBubbleSize val="0"/>
        </c:dLbls>
        <c:gapWidth val="70"/>
        <c:overlap val="100"/>
        <c:axId val="857720320"/>
        <c:axId val="846678848"/>
      </c:barChart>
      <c:catAx>
        <c:axId val="857720320"/>
        <c:scaling>
          <c:orientation val="maxMin"/>
        </c:scaling>
        <c:delete val="1"/>
        <c:axPos val="l"/>
        <c:numFmt formatCode="General" sourceLinked="0"/>
        <c:majorTickMark val="out"/>
        <c:minorTickMark val="none"/>
        <c:tickLblPos val="nextTo"/>
        <c:crossAx val="846678848"/>
        <c:crosses val="autoZero"/>
        <c:auto val="1"/>
        <c:lblAlgn val="ctr"/>
        <c:lblOffset val="100"/>
        <c:noMultiLvlLbl val="0"/>
      </c:catAx>
      <c:valAx>
        <c:axId val="846678848"/>
        <c:scaling>
          <c:orientation val="minMax"/>
          <c:max val="100"/>
        </c:scaling>
        <c:delete val="1"/>
        <c:axPos val="t"/>
        <c:numFmt formatCode="General" sourceLinked="1"/>
        <c:majorTickMark val="out"/>
        <c:minorTickMark val="none"/>
        <c:tickLblPos val="nextTo"/>
        <c:crossAx val="857720320"/>
        <c:crosses val="autoZero"/>
        <c:crossBetween val="between"/>
      </c:valAx>
    </c:plotArea>
    <c:plotVisOnly val="1"/>
    <c:dispBlanksAs val="gap"/>
    <c:showDLblsOverMax val="0"/>
  </c:chart>
  <c:txPr>
    <a:bodyPr/>
    <a:lstStyle/>
    <a:p>
      <a:pPr>
        <a:defRPr sz="1800"/>
      </a:pPr>
      <a:endParaRPr lang="es-CO"/>
    </a:p>
  </c:txPr>
  <c:externalData r:id="rId4">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06076193531681E-2"/>
          <c:y val="4.0930628298328907E-2"/>
          <c:w val="0.58630466927849512"/>
          <c:h val="0.91813874340334223"/>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cat>
            <c:strRef>
              <c:f>Hoja1!$A$2:$A$11</c:f>
              <c:strCache>
                <c:ptCount val="4"/>
                <c:pt idx="0">
                  <c:v>Categoría 1</c:v>
                </c:pt>
                <c:pt idx="1">
                  <c:v>Categoría 2</c:v>
                </c:pt>
                <c:pt idx="2">
                  <c:v>Categoría 3</c:v>
                </c:pt>
                <c:pt idx="3">
                  <c:v>Categoría 4</c:v>
                </c:pt>
              </c:strCache>
            </c:strRef>
          </c:cat>
          <c:val>
            <c:numRef>
              <c:f>Hoja1!$B$2:$B$11</c:f>
              <c:numCache>
                <c:formatCode>General</c:formatCode>
                <c:ptCount val="10"/>
                <c:pt idx="0">
                  <c:v>100</c:v>
                </c:pt>
                <c:pt idx="1">
                  <c:v>100</c:v>
                </c:pt>
                <c:pt idx="2">
                  <c:v>100</c:v>
                </c:pt>
                <c:pt idx="3">
                  <c:v>100</c:v>
                </c:pt>
                <c:pt idx="4">
                  <c:v>100</c:v>
                </c:pt>
                <c:pt idx="5">
                  <c:v>100</c:v>
                </c:pt>
                <c:pt idx="6">
                  <c:v>100</c:v>
                </c:pt>
                <c:pt idx="7">
                  <c:v>100</c:v>
                </c:pt>
                <c:pt idx="8">
                  <c:v>100</c:v>
                </c:pt>
              </c:numCache>
            </c:numRef>
          </c:val>
          <c:extLst>
            <c:ext xmlns:c16="http://schemas.microsoft.com/office/drawing/2014/chart" uri="{C3380CC4-5D6E-409C-BE32-E72D297353CC}">
              <c16:uniqueId val="{00000000-A0DC-4E0A-9581-167853F72F22}"/>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Pt>
            <c:idx val="0"/>
            <c:invertIfNegative val="0"/>
            <c:bubble3D val="0"/>
            <c:extLst>
              <c:ext xmlns:c16="http://schemas.microsoft.com/office/drawing/2014/chart" uri="{C3380CC4-5D6E-409C-BE32-E72D297353CC}">
                <c16:uniqueId val="{00000001-A0DC-4E0A-9581-167853F72F22}"/>
              </c:ext>
            </c:extLst>
          </c:dPt>
          <c:dPt>
            <c:idx val="1"/>
            <c:invertIfNegative val="0"/>
            <c:bubble3D val="0"/>
            <c:extLst>
              <c:ext xmlns:c16="http://schemas.microsoft.com/office/drawing/2014/chart" uri="{C3380CC4-5D6E-409C-BE32-E72D297353CC}">
                <c16:uniqueId val="{00000002-A0DC-4E0A-9581-167853F72F22}"/>
              </c:ext>
            </c:extLst>
          </c:dPt>
          <c:dPt>
            <c:idx val="2"/>
            <c:invertIfNegative val="0"/>
            <c:bubble3D val="0"/>
            <c:extLst>
              <c:ext xmlns:c16="http://schemas.microsoft.com/office/drawing/2014/chart" uri="{C3380CC4-5D6E-409C-BE32-E72D297353CC}">
                <c16:uniqueId val="{00000003-A0DC-4E0A-9581-167853F72F22}"/>
              </c:ext>
            </c:extLst>
          </c:dPt>
          <c:dPt>
            <c:idx val="3"/>
            <c:invertIfNegative val="0"/>
            <c:bubble3D val="0"/>
            <c:extLst>
              <c:ext xmlns:c16="http://schemas.microsoft.com/office/drawing/2014/chart" uri="{C3380CC4-5D6E-409C-BE32-E72D297353CC}">
                <c16:uniqueId val="{00000004-A0DC-4E0A-9581-167853F72F22}"/>
              </c:ext>
            </c:extLst>
          </c:dPt>
          <c:dPt>
            <c:idx val="4"/>
            <c:invertIfNegative val="0"/>
            <c:bubble3D val="0"/>
            <c:extLst>
              <c:ext xmlns:c16="http://schemas.microsoft.com/office/drawing/2014/chart" uri="{C3380CC4-5D6E-409C-BE32-E72D297353CC}">
                <c16:uniqueId val="{00000005-A0DC-4E0A-9581-167853F72F22}"/>
              </c:ext>
            </c:extLst>
          </c:dPt>
          <c:dPt>
            <c:idx val="5"/>
            <c:invertIfNegative val="0"/>
            <c:bubble3D val="0"/>
            <c:extLst>
              <c:ext xmlns:c16="http://schemas.microsoft.com/office/drawing/2014/chart" uri="{C3380CC4-5D6E-409C-BE32-E72D297353CC}">
                <c16:uniqueId val="{00000007-A0DC-4E0A-9581-167853F72F22}"/>
              </c:ext>
            </c:extLst>
          </c:dPt>
          <c:dPt>
            <c:idx val="6"/>
            <c:invertIfNegative val="0"/>
            <c:bubble3D val="0"/>
            <c:extLst>
              <c:ext xmlns:c16="http://schemas.microsoft.com/office/drawing/2014/chart" uri="{C3380CC4-5D6E-409C-BE32-E72D297353CC}">
                <c16:uniqueId val="{00000008-A0DC-4E0A-9581-167853F72F22}"/>
              </c:ext>
            </c:extLst>
          </c:dPt>
          <c:dPt>
            <c:idx val="7"/>
            <c:invertIfNegative val="0"/>
            <c:bubble3D val="0"/>
            <c:extLst>
              <c:ext xmlns:c16="http://schemas.microsoft.com/office/drawing/2014/chart" uri="{C3380CC4-5D6E-409C-BE32-E72D297353CC}">
                <c16:uniqueId val="{00000009-A0DC-4E0A-9581-167853F72F22}"/>
              </c:ext>
            </c:extLst>
          </c:dPt>
          <c:dPt>
            <c:idx val="8"/>
            <c:invertIfNegative val="0"/>
            <c:bubble3D val="0"/>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extLst>
              <c:ext xmlns:c16="http://schemas.microsoft.com/office/drawing/2014/chart" uri="{C3380CC4-5D6E-409C-BE32-E72D297353CC}">
                <c16:uniqueId val="{0000000A-A0DC-4E0A-9581-167853F72F22}"/>
              </c:ext>
            </c:extLst>
          </c:dPt>
          <c:dPt>
            <c:idx val="9"/>
            <c:invertIfNegative val="0"/>
            <c:bubble3D val="0"/>
            <c:extLst>
              <c:ext xmlns:c16="http://schemas.microsoft.com/office/drawing/2014/chart" uri="{C3380CC4-5D6E-409C-BE32-E72D297353CC}">
                <c16:uniqueId val="{0000000B-A0DC-4E0A-9581-167853F72F22}"/>
              </c:ext>
            </c:extLst>
          </c:dPt>
          <c:dPt>
            <c:idx val="10"/>
            <c:invertIfNegative val="0"/>
            <c:bubble3D val="0"/>
            <c:extLst>
              <c:ext xmlns:c16="http://schemas.microsoft.com/office/drawing/2014/chart" uri="{C3380CC4-5D6E-409C-BE32-E72D297353CC}">
                <c16:uniqueId val="{0000000C-A0DC-4E0A-9581-167853F72F22}"/>
              </c:ext>
            </c:extLst>
          </c:dPt>
          <c:dPt>
            <c:idx val="11"/>
            <c:invertIfNegative val="0"/>
            <c:bubble3D val="0"/>
            <c:extLst>
              <c:ext xmlns:c16="http://schemas.microsoft.com/office/drawing/2014/chart" uri="{C3380CC4-5D6E-409C-BE32-E72D297353CC}">
                <c16:uniqueId val="{0000000D-A0DC-4E0A-9581-167853F72F22}"/>
              </c:ext>
            </c:extLst>
          </c:dPt>
          <c:dPt>
            <c:idx val="12"/>
            <c:invertIfNegative val="0"/>
            <c:bubble3D val="0"/>
            <c:extLst>
              <c:ext xmlns:c16="http://schemas.microsoft.com/office/drawing/2014/chart" uri="{C3380CC4-5D6E-409C-BE32-E72D297353CC}">
                <c16:uniqueId val="{0000000E-A0DC-4E0A-9581-167853F72F22}"/>
              </c:ext>
            </c:extLst>
          </c:dPt>
          <c:dPt>
            <c:idx val="13"/>
            <c:invertIfNegative val="0"/>
            <c:bubble3D val="0"/>
            <c:extLst>
              <c:ext xmlns:c16="http://schemas.microsoft.com/office/drawing/2014/chart" uri="{C3380CC4-5D6E-409C-BE32-E72D297353CC}">
                <c16:uniqueId val="{0000000F-A0DC-4E0A-9581-167853F72F22}"/>
              </c:ext>
            </c:extLst>
          </c:dPt>
          <c:dPt>
            <c:idx val="14"/>
            <c:invertIfNegative val="0"/>
            <c:bubble3D val="0"/>
            <c:extLst>
              <c:ext xmlns:c16="http://schemas.microsoft.com/office/drawing/2014/chart" uri="{C3380CC4-5D6E-409C-BE32-E72D297353CC}">
                <c16:uniqueId val="{00000010-A0DC-4E0A-9581-167853F72F22}"/>
              </c:ext>
            </c:extLst>
          </c:dPt>
          <c:dLbls>
            <c:numFmt formatCode="General\%" sourceLinked="0"/>
            <c:spPr>
              <a:noFill/>
              <a:ln>
                <a:noFill/>
              </a:ln>
              <a:effectLst/>
            </c:spPr>
            <c:txPr>
              <a:bodyPr/>
              <a:lstStyle/>
              <a:p>
                <a:pPr>
                  <a:defRPr sz="1800" b="1"/>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Hoja1!$A$2:$A$11</c:f>
              <c:strCache>
                <c:ptCount val="4"/>
                <c:pt idx="0">
                  <c:v>Categoría 1</c:v>
                </c:pt>
                <c:pt idx="1">
                  <c:v>Categoría 2</c:v>
                </c:pt>
                <c:pt idx="2">
                  <c:v>Categoría 3</c:v>
                </c:pt>
                <c:pt idx="3">
                  <c:v>Categoría 4</c:v>
                </c:pt>
              </c:strCache>
            </c:strRef>
          </c:cat>
          <c:val>
            <c:numRef>
              <c:f>Hoja1!$C$2:$C$11</c:f>
              <c:numCache>
                <c:formatCode>General</c:formatCode>
                <c:ptCount val="10"/>
                <c:pt idx="0">
                  <c:v>1</c:v>
                </c:pt>
                <c:pt idx="1">
                  <c:v>7</c:v>
                </c:pt>
                <c:pt idx="2">
                  <c:v>27</c:v>
                </c:pt>
                <c:pt idx="3">
                  <c:v>15</c:v>
                </c:pt>
                <c:pt idx="4">
                  <c:v>7</c:v>
                </c:pt>
                <c:pt idx="5">
                  <c:v>9</c:v>
                </c:pt>
                <c:pt idx="6">
                  <c:v>23</c:v>
                </c:pt>
                <c:pt idx="7">
                  <c:v>10</c:v>
                </c:pt>
                <c:pt idx="8">
                  <c:v>1</c:v>
                </c:pt>
              </c:numCache>
            </c:numRef>
          </c:val>
          <c:extLst>
            <c:ext xmlns:c16="http://schemas.microsoft.com/office/drawing/2014/chart" uri="{C3380CC4-5D6E-409C-BE32-E72D297353CC}">
              <c16:uniqueId val="{00000011-A0DC-4E0A-9581-167853F72F22}"/>
            </c:ext>
          </c:extLst>
        </c:ser>
        <c:dLbls>
          <c:showLegendKey val="0"/>
          <c:showVal val="0"/>
          <c:showCatName val="0"/>
          <c:showSerName val="0"/>
          <c:showPercent val="0"/>
          <c:showBubbleSize val="0"/>
        </c:dLbls>
        <c:gapWidth val="70"/>
        <c:overlap val="100"/>
        <c:axId val="858415104"/>
        <c:axId val="846680576"/>
      </c:barChart>
      <c:catAx>
        <c:axId val="858415104"/>
        <c:scaling>
          <c:orientation val="maxMin"/>
        </c:scaling>
        <c:delete val="1"/>
        <c:axPos val="l"/>
        <c:numFmt formatCode="General" sourceLinked="0"/>
        <c:majorTickMark val="out"/>
        <c:minorTickMark val="none"/>
        <c:tickLblPos val="nextTo"/>
        <c:crossAx val="846680576"/>
        <c:crosses val="autoZero"/>
        <c:auto val="1"/>
        <c:lblAlgn val="ctr"/>
        <c:lblOffset val="100"/>
        <c:noMultiLvlLbl val="0"/>
      </c:catAx>
      <c:valAx>
        <c:axId val="846680576"/>
        <c:scaling>
          <c:orientation val="minMax"/>
          <c:max val="100"/>
        </c:scaling>
        <c:delete val="1"/>
        <c:axPos val="t"/>
        <c:numFmt formatCode="General" sourceLinked="1"/>
        <c:majorTickMark val="out"/>
        <c:minorTickMark val="none"/>
        <c:tickLblPos val="nextTo"/>
        <c:crossAx val="858415104"/>
        <c:crosses val="autoZero"/>
        <c:crossBetween val="between"/>
      </c:valAx>
    </c:plotArea>
    <c:plotVisOnly val="1"/>
    <c:dispBlanksAs val="gap"/>
    <c:showDLblsOverMax val="0"/>
  </c:chart>
  <c:txPr>
    <a:bodyPr/>
    <a:lstStyle/>
    <a:p>
      <a:pPr>
        <a:defRPr sz="1800"/>
      </a:pPr>
      <a:endParaRPr lang="es-CO"/>
    </a:p>
  </c:txPr>
  <c:externalData r:id="rId4">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06076193531681E-2"/>
          <c:y val="4.0930628298328907E-2"/>
          <c:w val="0.58630466927849512"/>
          <c:h val="0.91813874340334223"/>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cat>
            <c:strRef>
              <c:f>Hoja1!$A$2:$A$11</c:f>
              <c:strCache>
                <c:ptCount val="4"/>
                <c:pt idx="0">
                  <c:v>Categoría 1</c:v>
                </c:pt>
                <c:pt idx="1">
                  <c:v>Categoría 2</c:v>
                </c:pt>
                <c:pt idx="2">
                  <c:v>Categoría 3</c:v>
                </c:pt>
                <c:pt idx="3">
                  <c:v>Categoría 4</c:v>
                </c:pt>
              </c:strCache>
            </c:strRef>
          </c:cat>
          <c:val>
            <c:numRef>
              <c:f>Hoja1!$B$2:$B$11</c:f>
              <c:numCache>
                <c:formatCode>General</c:formatCode>
                <c:ptCount val="10"/>
                <c:pt idx="0">
                  <c:v>100</c:v>
                </c:pt>
                <c:pt idx="1">
                  <c:v>100</c:v>
                </c:pt>
                <c:pt idx="2">
                  <c:v>100</c:v>
                </c:pt>
                <c:pt idx="3">
                  <c:v>100</c:v>
                </c:pt>
                <c:pt idx="4">
                  <c:v>100</c:v>
                </c:pt>
                <c:pt idx="5">
                  <c:v>100</c:v>
                </c:pt>
              </c:numCache>
            </c:numRef>
          </c:val>
          <c:extLst>
            <c:ext xmlns:c16="http://schemas.microsoft.com/office/drawing/2014/chart" uri="{C3380CC4-5D6E-409C-BE32-E72D297353CC}">
              <c16:uniqueId val="{00000000-A0DC-4E0A-9581-167853F72F22}"/>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Pt>
            <c:idx val="0"/>
            <c:invertIfNegative val="0"/>
            <c:bubble3D val="0"/>
            <c:extLst>
              <c:ext xmlns:c16="http://schemas.microsoft.com/office/drawing/2014/chart" uri="{C3380CC4-5D6E-409C-BE32-E72D297353CC}">
                <c16:uniqueId val="{00000001-A0DC-4E0A-9581-167853F72F22}"/>
              </c:ext>
            </c:extLst>
          </c:dPt>
          <c:dPt>
            <c:idx val="1"/>
            <c:invertIfNegative val="0"/>
            <c:bubble3D val="0"/>
            <c:extLst>
              <c:ext xmlns:c16="http://schemas.microsoft.com/office/drawing/2014/chart" uri="{C3380CC4-5D6E-409C-BE32-E72D297353CC}">
                <c16:uniqueId val="{00000002-A0DC-4E0A-9581-167853F72F22}"/>
              </c:ext>
            </c:extLst>
          </c:dPt>
          <c:dPt>
            <c:idx val="2"/>
            <c:invertIfNegative val="0"/>
            <c:bubble3D val="0"/>
            <c:extLst>
              <c:ext xmlns:c16="http://schemas.microsoft.com/office/drawing/2014/chart" uri="{C3380CC4-5D6E-409C-BE32-E72D297353CC}">
                <c16:uniqueId val="{00000003-A0DC-4E0A-9581-167853F72F22}"/>
              </c:ext>
            </c:extLst>
          </c:dPt>
          <c:dPt>
            <c:idx val="3"/>
            <c:invertIfNegative val="0"/>
            <c:bubble3D val="0"/>
            <c:extLst>
              <c:ext xmlns:c16="http://schemas.microsoft.com/office/drawing/2014/chart" uri="{C3380CC4-5D6E-409C-BE32-E72D297353CC}">
                <c16:uniqueId val="{00000004-A0DC-4E0A-9581-167853F72F22}"/>
              </c:ext>
            </c:extLst>
          </c:dPt>
          <c:dPt>
            <c:idx val="4"/>
            <c:invertIfNegative val="0"/>
            <c:bubble3D val="0"/>
            <c:extLst>
              <c:ext xmlns:c16="http://schemas.microsoft.com/office/drawing/2014/chart" uri="{C3380CC4-5D6E-409C-BE32-E72D297353CC}">
                <c16:uniqueId val="{00000005-A0DC-4E0A-9581-167853F72F22}"/>
              </c:ext>
            </c:extLst>
          </c:dPt>
          <c:dPt>
            <c:idx val="5"/>
            <c:invertIfNegative val="0"/>
            <c:bubble3D val="0"/>
            <c:extLst>
              <c:ext xmlns:c16="http://schemas.microsoft.com/office/drawing/2014/chart" uri="{C3380CC4-5D6E-409C-BE32-E72D297353CC}">
                <c16:uniqueId val="{00000007-A0DC-4E0A-9581-167853F72F22}"/>
              </c:ext>
            </c:extLst>
          </c:dPt>
          <c:dPt>
            <c:idx val="6"/>
            <c:invertIfNegative val="0"/>
            <c:bubble3D val="0"/>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extLst>
              <c:ext xmlns:c16="http://schemas.microsoft.com/office/drawing/2014/chart" uri="{C3380CC4-5D6E-409C-BE32-E72D297353CC}">
                <c16:uniqueId val="{00000008-A0DC-4E0A-9581-167853F72F22}"/>
              </c:ext>
            </c:extLst>
          </c:dPt>
          <c:dPt>
            <c:idx val="7"/>
            <c:invertIfNegative val="0"/>
            <c:bubble3D val="0"/>
            <c:extLst>
              <c:ext xmlns:c16="http://schemas.microsoft.com/office/drawing/2014/chart" uri="{C3380CC4-5D6E-409C-BE32-E72D297353CC}">
                <c16:uniqueId val="{00000009-A0DC-4E0A-9581-167853F72F22}"/>
              </c:ext>
            </c:extLst>
          </c:dPt>
          <c:dPt>
            <c:idx val="8"/>
            <c:invertIfNegative val="0"/>
            <c:bubble3D val="0"/>
            <c:extLst>
              <c:ext xmlns:c16="http://schemas.microsoft.com/office/drawing/2014/chart" uri="{C3380CC4-5D6E-409C-BE32-E72D297353CC}">
                <c16:uniqueId val="{0000000A-A0DC-4E0A-9581-167853F72F22}"/>
              </c:ext>
            </c:extLst>
          </c:dPt>
          <c:dPt>
            <c:idx val="9"/>
            <c:invertIfNegative val="0"/>
            <c:bubble3D val="0"/>
            <c:extLst>
              <c:ext xmlns:c16="http://schemas.microsoft.com/office/drawing/2014/chart" uri="{C3380CC4-5D6E-409C-BE32-E72D297353CC}">
                <c16:uniqueId val="{0000000B-A0DC-4E0A-9581-167853F72F22}"/>
              </c:ext>
            </c:extLst>
          </c:dPt>
          <c:dPt>
            <c:idx val="10"/>
            <c:invertIfNegative val="0"/>
            <c:bubble3D val="0"/>
            <c:extLst>
              <c:ext xmlns:c16="http://schemas.microsoft.com/office/drawing/2014/chart" uri="{C3380CC4-5D6E-409C-BE32-E72D297353CC}">
                <c16:uniqueId val="{0000000C-A0DC-4E0A-9581-167853F72F22}"/>
              </c:ext>
            </c:extLst>
          </c:dPt>
          <c:dPt>
            <c:idx val="11"/>
            <c:invertIfNegative val="0"/>
            <c:bubble3D val="0"/>
            <c:extLst>
              <c:ext xmlns:c16="http://schemas.microsoft.com/office/drawing/2014/chart" uri="{C3380CC4-5D6E-409C-BE32-E72D297353CC}">
                <c16:uniqueId val="{0000000D-A0DC-4E0A-9581-167853F72F22}"/>
              </c:ext>
            </c:extLst>
          </c:dPt>
          <c:dPt>
            <c:idx val="12"/>
            <c:invertIfNegative val="0"/>
            <c:bubble3D val="0"/>
            <c:extLst>
              <c:ext xmlns:c16="http://schemas.microsoft.com/office/drawing/2014/chart" uri="{C3380CC4-5D6E-409C-BE32-E72D297353CC}">
                <c16:uniqueId val="{0000000E-A0DC-4E0A-9581-167853F72F22}"/>
              </c:ext>
            </c:extLst>
          </c:dPt>
          <c:dPt>
            <c:idx val="13"/>
            <c:invertIfNegative val="0"/>
            <c:bubble3D val="0"/>
            <c:extLst>
              <c:ext xmlns:c16="http://schemas.microsoft.com/office/drawing/2014/chart" uri="{C3380CC4-5D6E-409C-BE32-E72D297353CC}">
                <c16:uniqueId val="{0000000F-A0DC-4E0A-9581-167853F72F22}"/>
              </c:ext>
            </c:extLst>
          </c:dPt>
          <c:dPt>
            <c:idx val="14"/>
            <c:invertIfNegative val="0"/>
            <c:bubble3D val="0"/>
            <c:extLst>
              <c:ext xmlns:c16="http://schemas.microsoft.com/office/drawing/2014/chart" uri="{C3380CC4-5D6E-409C-BE32-E72D297353CC}">
                <c16:uniqueId val="{00000010-A0DC-4E0A-9581-167853F72F22}"/>
              </c:ext>
            </c:extLst>
          </c:dPt>
          <c:dLbls>
            <c:numFmt formatCode="General\%" sourceLinked="0"/>
            <c:spPr>
              <a:noFill/>
              <a:ln>
                <a:noFill/>
              </a:ln>
              <a:effectLst/>
            </c:spPr>
            <c:txPr>
              <a:bodyPr/>
              <a:lstStyle/>
              <a:p>
                <a:pPr>
                  <a:defRPr sz="1800" b="1"/>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Hoja1!$A$2:$A$11</c:f>
              <c:strCache>
                <c:ptCount val="4"/>
                <c:pt idx="0">
                  <c:v>Categoría 1</c:v>
                </c:pt>
                <c:pt idx="1">
                  <c:v>Categoría 2</c:v>
                </c:pt>
                <c:pt idx="2">
                  <c:v>Categoría 3</c:v>
                </c:pt>
                <c:pt idx="3">
                  <c:v>Categoría 4</c:v>
                </c:pt>
              </c:strCache>
            </c:strRef>
          </c:cat>
          <c:val>
            <c:numRef>
              <c:f>Hoja1!$C$2:$C$11</c:f>
              <c:numCache>
                <c:formatCode>General</c:formatCode>
                <c:ptCount val="10"/>
                <c:pt idx="0">
                  <c:v>30</c:v>
                </c:pt>
                <c:pt idx="1">
                  <c:v>29</c:v>
                </c:pt>
                <c:pt idx="2">
                  <c:v>4</c:v>
                </c:pt>
                <c:pt idx="3">
                  <c:v>3</c:v>
                </c:pt>
                <c:pt idx="4">
                  <c:v>31</c:v>
                </c:pt>
                <c:pt idx="5">
                  <c:v>3</c:v>
                </c:pt>
              </c:numCache>
            </c:numRef>
          </c:val>
          <c:extLst>
            <c:ext xmlns:c16="http://schemas.microsoft.com/office/drawing/2014/chart" uri="{C3380CC4-5D6E-409C-BE32-E72D297353CC}">
              <c16:uniqueId val="{00000011-A0DC-4E0A-9581-167853F72F22}"/>
            </c:ext>
          </c:extLst>
        </c:ser>
        <c:dLbls>
          <c:showLegendKey val="0"/>
          <c:showVal val="0"/>
          <c:showCatName val="0"/>
          <c:showSerName val="0"/>
          <c:showPercent val="0"/>
          <c:showBubbleSize val="0"/>
        </c:dLbls>
        <c:gapWidth val="70"/>
        <c:overlap val="100"/>
        <c:axId val="858315264"/>
        <c:axId val="846682304"/>
      </c:barChart>
      <c:catAx>
        <c:axId val="858315264"/>
        <c:scaling>
          <c:orientation val="maxMin"/>
        </c:scaling>
        <c:delete val="1"/>
        <c:axPos val="l"/>
        <c:numFmt formatCode="General" sourceLinked="0"/>
        <c:majorTickMark val="out"/>
        <c:minorTickMark val="none"/>
        <c:tickLblPos val="nextTo"/>
        <c:crossAx val="846682304"/>
        <c:crosses val="autoZero"/>
        <c:auto val="1"/>
        <c:lblAlgn val="ctr"/>
        <c:lblOffset val="100"/>
        <c:noMultiLvlLbl val="0"/>
      </c:catAx>
      <c:valAx>
        <c:axId val="846682304"/>
        <c:scaling>
          <c:orientation val="minMax"/>
          <c:max val="100"/>
        </c:scaling>
        <c:delete val="1"/>
        <c:axPos val="t"/>
        <c:numFmt formatCode="General" sourceLinked="1"/>
        <c:majorTickMark val="out"/>
        <c:minorTickMark val="none"/>
        <c:tickLblPos val="nextTo"/>
        <c:crossAx val="858315264"/>
        <c:crosses val="autoZero"/>
        <c:crossBetween val="between"/>
      </c:valAx>
    </c:plotArea>
    <c:plotVisOnly val="1"/>
    <c:dispBlanksAs val="gap"/>
    <c:showDLblsOverMax val="0"/>
  </c:chart>
  <c:txPr>
    <a:bodyPr/>
    <a:lstStyle/>
    <a:p>
      <a:pPr>
        <a:defRPr sz="1800"/>
      </a:pPr>
      <a:endParaRPr lang="es-CO"/>
    </a:p>
  </c:txPr>
  <c:externalData r:id="rId4">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pieChart>
        <c:varyColors val="1"/>
        <c:ser>
          <c:idx val="0"/>
          <c:order val="0"/>
          <c:tx>
            <c:strRef>
              <c:f>Hoja1!$B$1</c:f>
              <c:strCache>
                <c:ptCount val="1"/>
                <c:pt idx="0">
                  <c:v>Ventas</c:v>
                </c:pt>
              </c:strCache>
            </c:strRef>
          </c:tx>
          <c:dPt>
            <c:idx val="0"/>
            <c:bubble3D val="0"/>
            <c:spPr>
              <a:solidFill>
                <a:srgbClr val="FFC000"/>
              </a:solidFill>
            </c:spPr>
            <c:extLst>
              <c:ext xmlns:c16="http://schemas.microsoft.com/office/drawing/2014/chart" uri="{C3380CC4-5D6E-409C-BE32-E72D297353CC}">
                <c16:uniqueId val="{00000001-C061-4A48-9181-7CAF975D0463}"/>
              </c:ext>
            </c:extLst>
          </c:dPt>
          <c:dPt>
            <c:idx val="1"/>
            <c:bubble3D val="0"/>
            <c:spPr>
              <a:solidFill>
                <a:schemeClr val="tx1">
                  <a:lumMod val="20000"/>
                  <a:lumOff val="80000"/>
                </a:schemeClr>
              </a:solidFill>
            </c:spPr>
            <c:extLst>
              <c:ext xmlns:c16="http://schemas.microsoft.com/office/drawing/2014/chart" uri="{C3380CC4-5D6E-409C-BE32-E72D297353CC}">
                <c16:uniqueId val="{00000003-C061-4A48-9181-7CAF975D0463}"/>
              </c:ext>
            </c:extLst>
          </c:dPt>
          <c:dPt>
            <c:idx val="2"/>
            <c:bubble3D val="0"/>
            <c:spPr>
              <a:solidFill>
                <a:schemeClr val="tx1">
                  <a:lumMod val="50000"/>
                  <a:lumOff val="50000"/>
                </a:schemeClr>
              </a:solidFill>
            </c:spPr>
            <c:extLst>
              <c:ext xmlns:c16="http://schemas.microsoft.com/office/drawing/2014/chart" uri="{C3380CC4-5D6E-409C-BE32-E72D297353CC}">
                <c16:uniqueId val="{00000005-C061-4A48-9181-7CAF975D0463}"/>
              </c:ext>
            </c:extLst>
          </c:dPt>
          <c:cat>
            <c:strRef>
              <c:f>Hoja1!$A$2:$A$5</c:f>
              <c:strCache>
                <c:ptCount val="4"/>
                <c:pt idx="0">
                  <c:v>1er trim.</c:v>
                </c:pt>
                <c:pt idx="1">
                  <c:v>2º trim.</c:v>
                </c:pt>
                <c:pt idx="2">
                  <c:v>3er trim.</c:v>
                </c:pt>
                <c:pt idx="3">
                  <c:v>4º trim.</c:v>
                </c:pt>
              </c:strCache>
            </c:strRef>
          </c:cat>
          <c:val>
            <c:numRef>
              <c:f>Hoja1!$B$2:$B$5</c:f>
              <c:numCache>
                <c:formatCode>General</c:formatCode>
                <c:ptCount val="4"/>
                <c:pt idx="0">
                  <c:v>57</c:v>
                </c:pt>
                <c:pt idx="1">
                  <c:v>42</c:v>
                </c:pt>
                <c:pt idx="2">
                  <c:v>1</c:v>
                </c:pt>
              </c:numCache>
            </c:numRef>
          </c:val>
          <c:extLst>
            <c:ext xmlns:c16="http://schemas.microsoft.com/office/drawing/2014/chart" uri="{C3380CC4-5D6E-409C-BE32-E72D297353CC}">
              <c16:uniqueId val="{00000006-C061-4A48-9181-7CAF975D0463}"/>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s-CO"/>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pieChart>
        <c:varyColors val="1"/>
        <c:ser>
          <c:idx val="0"/>
          <c:order val="0"/>
          <c:tx>
            <c:strRef>
              <c:f>Hoja1!$B$1</c:f>
              <c:strCache>
                <c:ptCount val="1"/>
                <c:pt idx="0">
                  <c:v>Ventas</c:v>
                </c:pt>
              </c:strCache>
            </c:strRef>
          </c:tx>
          <c:dPt>
            <c:idx val="0"/>
            <c:bubble3D val="0"/>
            <c:spPr>
              <a:solidFill>
                <a:srgbClr val="FFC000"/>
              </a:solidFill>
            </c:spPr>
            <c:extLst>
              <c:ext xmlns:c16="http://schemas.microsoft.com/office/drawing/2014/chart" uri="{C3380CC4-5D6E-409C-BE32-E72D297353CC}">
                <c16:uniqueId val="{00000001-C061-4A48-9181-7CAF975D0463}"/>
              </c:ext>
            </c:extLst>
          </c:dPt>
          <c:dPt>
            <c:idx val="1"/>
            <c:bubble3D val="0"/>
            <c:spPr>
              <a:solidFill>
                <a:schemeClr val="tx1">
                  <a:lumMod val="20000"/>
                  <a:lumOff val="80000"/>
                </a:schemeClr>
              </a:solidFill>
            </c:spPr>
            <c:extLst>
              <c:ext xmlns:c16="http://schemas.microsoft.com/office/drawing/2014/chart" uri="{C3380CC4-5D6E-409C-BE32-E72D297353CC}">
                <c16:uniqueId val="{00000003-C061-4A48-9181-7CAF975D0463}"/>
              </c:ext>
            </c:extLst>
          </c:dPt>
          <c:dPt>
            <c:idx val="2"/>
            <c:bubble3D val="0"/>
            <c:spPr>
              <a:solidFill>
                <a:schemeClr val="tx1">
                  <a:lumMod val="50000"/>
                  <a:lumOff val="50000"/>
                </a:schemeClr>
              </a:solidFill>
            </c:spPr>
            <c:extLst>
              <c:ext xmlns:c16="http://schemas.microsoft.com/office/drawing/2014/chart" uri="{C3380CC4-5D6E-409C-BE32-E72D297353CC}">
                <c16:uniqueId val="{00000005-C061-4A48-9181-7CAF975D0463}"/>
              </c:ext>
            </c:extLst>
          </c:dPt>
          <c:cat>
            <c:strRef>
              <c:f>Hoja1!$A$2:$A$5</c:f>
              <c:strCache>
                <c:ptCount val="4"/>
                <c:pt idx="0">
                  <c:v>1er trim.</c:v>
                </c:pt>
                <c:pt idx="1">
                  <c:v>2º trim.</c:v>
                </c:pt>
                <c:pt idx="2">
                  <c:v>3er trim.</c:v>
                </c:pt>
                <c:pt idx="3">
                  <c:v>4º trim.</c:v>
                </c:pt>
              </c:strCache>
            </c:strRef>
          </c:cat>
          <c:val>
            <c:numRef>
              <c:f>Hoja1!$B$2:$B$5</c:f>
              <c:numCache>
                <c:formatCode>General</c:formatCode>
                <c:ptCount val="4"/>
                <c:pt idx="0">
                  <c:v>77</c:v>
                </c:pt>
                <c:pt idx="1">
                  <c:v>22</c:v>
                </c:pt>
                <c:pt idx="2">
                  <c:v>1</c:v>
                </c:pt>
              </c:numCache>
            </c:numRef>
          </c:val>
          <c:extLst>
            <c:ext xmlns:c16="http://schemas.microsoft.com/office/drawing/2014/chart" uri="{C3380CC4-5D6E-409C-BE32-E72D297353CC}">
              <c16:uniqueId val="{00000006-C061-4A48-9181-7CAF975D0463}"/>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s-CO"/>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Century Gothic" panose="020B0502020202020204" pitchFamily="34" charset="0"/>
                <a:ea typeface="+mn-ea"/>
                <a:cs typeface="+mn-cs"/>
              </a:defRPr>
            </a:pPr>
            <a:r>
              <a:rPr lang="es-ES" sz="1600" b="1"/>
              <a:t>Sexo </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s-CO"/>
        </a:p>
      </c:txPr>
    </c:title>
    <c:autoTitleDeleted val="0"/>
    <c:plotArea>
      <c:layout/>
      <c:barChart>
        <c:barDir val="col"/>
        <c:grouping val="clustered"/>
        <c:varyColors val="0"/>
        <c:ser>
          <c:idx val="0"/>
          <c:order val="0"/>
          <c:tx>
            <c:strRef>
              <c:f>'P8'!$D$2</c:f>
              <c:strCache>
                <c:ptCount val="1"/>
                <c:pt idx="0">
                  <c:v>Hombre</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'P8'!$B$3:$B$9</c:f>
              <c:strCache>
                <c:ptCount val="7"/>
                <c:pt idx="0">
                  <c:v>Por desacuerdo en los puntos de vista</c:v>
                </c:pt>
                <c:pt idx="1">
                  <c:v>Por temas de dinero</c:v>
                </c:pt>
                <c:pt idx="2">
                  <c:v>Por celos o desconfianza</c:v>
                </c:pt>
                <c:pt idx="3">
                  <c:v>Por infidelidad</c:v>
                </c:pt>
                <c:pt idx="4">
                  <c:v>Por la distribución de las labores domésticas</c:v>
                </c:pt>
                <c:pt idx="5">
                  <c:v>Por indiferencia o descuido de la relación</c:v>
                </c:pt>
                <c:pt idx="6">
                  <c:v>Po el cuidado de los hijos y de las hijas</c:v>
                </c:pt>
              </c:strCache>
            </c:strRef>
          </c:cat>
          <c:val>
            <c:numRef>
              <c:f>'P8'!$D$3:$D$9</c:f>
              <c:numCache>
                <c:formatCode>0%</c:formatCode>
                <c:ptCount val="7"/>
                <c:pt idx="0">
                  <c:v>0.34782608695652173</c:v>
                </c:pt>
                <c:pt idx="1">
                  <c:v>0.11956521739130435</c:v>
                </c:pt>
                <c:pt idx="2">
                  <c:v>7.0652173913043473E-2</c:v>
                </c:pt>
                <c:pt idx="3">
                  <c:v>2.717391304347826E-2</c:v>
                </c:pt>
                <c:pt idx="4">
                  <c:v>4.3478260869565216E-2</c:v>
                </c:pt>
                <c:pt idx="5">
                  <c:v>4.3478260869565216E-2</c:v>
                </c:pt>
                <c:pt idx="6">
                  <c:v>2.717391304347826E-2</c:v>
                </c:pt>
              </c:numCache>
            </c:numRef>
          </c:val>
          <c:extLst>
            <c:ext xmlns:c16="http://schemas.microsoft.com/office/drawing/2014/chart" uri="{C3380CC4-5D6E-409C-BE32-E72D297353CC}">
              <c16:uniqueId val="{00000000-044E-4728-B805-FD2F0CF4C2FA}"/>
            </c:ext>
          </c:extLst>
        </c:ser>
        <c:ser>
          <c:idx val="1"/>
          <c:order val="1"/>
          <c:tx>
            <c:strRef>
              <c:f>'P8'!$E$2</c:f>
              <c:strCache>
                <c:ptCount val="1"/>
                <c:pt idx="0">
                  <c:v>Mujer</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'P8'!$B$3:$B$9</c:f>
              <c:strCache>
                <c:ptCount val="7"/>
                <c:pt idx="0">
                  <c:v>Por desacuerdo en los puntos de vista</c:v>
                </c:pt>
                <c:pt idx="1">
                  <c:v>Por temas de dinero</c:v>
                </c:pt>
                <c:pt idx="2">
                  <c:v>Por celos o desconfianza</c:v>
                </c:pt>
                <c:pt idx="3">
                  <c:v>Por infidelidad</c:v>
                </c:pt>
                <c:pt idx="4">
                  <c:v>Por la distribución de las labores domésticas</c:v>
                </c:pt>
                <c:pt idx="5">
                  <c:v>Por indiferencia o descuido de la relación</c:v>
                </c:pt>
                <c:pt idx="6">
                  <c:v>Po el cuidado de los hijos y de las hijas</c:v>
                </c:pt>
              </c:strCache>
            </c:strRef>
          </c:cat>
          <c:val>
            <c:numRef>
              <c:f>'P8'!$E$3:$E$9</c:f>
              <c:numCache>
                <c:formatCode>0%</c:formatCode>
                <c:ptCount val="7"/>
                <c:pt idx="0">
                  <c:v>0.28112449799196787</c:v>
                </c:pt>
                <c:pt idx="1">
                  <c:v>0.13654618473895583</c:v>
                </c:pt>
                <c:pt idx="2">
                  <c:v>9.2369477911646583E-2</c:v>
                </c:pt>
                <c:pt idx="3">
                  <c:v>6.8273092369477914E-2</c:v>
                </c:pt>
                <c:pt idx="4">
                  <c:v>5.2208835341365466E-2</c:v>
                </c:pt>
                <c:pt idx="5">
                  <c:v>5.2208835341365466E-2</c:v>
                </c:pt>
                <c:pt idx="6">
                  <c:v>4.0160642570281124E-2</c:v>
                </c:pt>
              </c:numCache>
            </c:numRef>
          </c:val>
          <c:extLst>
            <c:ext xmlns:c16="http://schemas.microsoft.com/office/drawing/2014/chart" uri="{C3380CC4-5D6E-409C-BE32-E72D297353CC}">
              <c16:uniqueId val="{00000001-044E-4728-B805-FD2F0CF4C2FA}"/>
            </c:ext>
          </c:extLst>
        </c:ser>
        <c:dLbls>
          <c:dLblPos val="outEnd"/>
          <c:showLegendKey val="0"/>
          <c:showVal val="1"/>
          <c:showCatName val="0"/>
          <c:showSerName val="0"/>
          <c:showPercent val="0"/>
          <c:showBubbleSize val="0"/>
        </c:dLbls>
        <c:gapWidth val="219"/>
        <c:overlap val="-27"/>
        <c:axId val="314186224"/>
        <c:axId val="314184584"/>
      </c:barChart>
      <c:catAx>
        <c:axId val="314186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crossAx val="314184584"/>
        <c:crosses val="autoZero"/>
        <c:auto val="1"/>
        <c:lblAlgn val="ctr"/>
        <c:lblOffset val="100"/>
        <c:noMultiLvlLbl val="0"/>
      </c:catAx>
      <c:valAx>
        <c:axId val="314184584"/>
        <c:scaling>
          <c:orientation val="minMax"/>
        </c:scaling>
        <c:delete val="1"/>
        <c:axPos val="l"/>
        <c:numFmt formatCode="0%" sourceLinked="1"/>
        <c:majorTickMark val="none"/>
        <c:minorTickMark val="none"/>
        <c:tickLblPos val="nextTo"/>
        <c:crossAx val="3141862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legend>
    <c:plotVisOnly val="1"/>
    <c:dispBlanksAs val="gap"/>
    <c:showDLblsOverMax val="0"/>
  </c:chart>
  <c:spPr>
    <a:noFill/>
    <a:ln>
      <a:noFill/>
    </a:ln>
    <a:effectLst/>
  </c:spPr>
  <c:txPr>
    <a:bodyPr/>
    <a:lstStyle/>
    <a:p>
      <a:pPr>
        <a:defRPr sz="1200">
          <a:latin typeface="Century Gothic" panose="020B0502020202020204" pitchFamily="34" charset="0"/>
        </a:defRPr>
      </a:pPr>
      <a:endParaRPr lang="es-C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Century Gothic" panose="020B0502020202020204" pitchFamily="34" charset="0"/>
                <a:ea typeface="+mn-ea"/>
                <a:cs typeface="+mn-cs"/>
              </a:defRPr>
            </a:pPr>
            <a:r>
              <a:rPr lang="es-ES" sz="1600" b="1"/>
              <a:t>Grupos de edad</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s-CO"/>
        </a:p>
      </c:txPr>
    </c:title>
    <c:autoTitleDeleted val="0"/>
    <c:plotArea>
      <c:layout>
        <c:manualLayout>
          <c:layoutTarget val="inner"/>
          <c:xMode val="edge"/>
          <c:yMode val="edge"/>
          <c:x val="5.1078608204894613E-2"/>
          <c:y val="0.15104681682231583"/>
          <c:w val="0.91548637766613306"/>
          <c:h val="0.76678935481901966"/>
        </c:manualLayout>
      </c:layout>
      <c:barChart>
        <c:barDir val="col"/>
        <c:grouping val="clustered"/>
        <c:varyColors val="0"/>
        <c:ser>
          <c:idx val="0"/>
          <c:order val="0"/>
          <c:tx>
            <c:strRef>
              <c:f>'P8'!$F$2</c:f>
              <c:strCache>
                <c:ptCount val="1"/>
                <c:pt idx="0">
                  <c:v>18 - 25</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'P8'!$B$3:$B$9</c:f>
              <c:strCache>
                <c:ptCount val="7"/>
                <c:pt idx="0">
                  <c:v>Por desacuerdo en los puntos de vista</c:v>
                </c:pt>
                <c:pt idx="1">
                  <c:v>Por temas de dinero</c:v>
                </c:pt>
                <c:pt idx="2">
                  <c:v>Por celos o desconfianza</c:v>
                </c:pt>
                <c:pt idx="3">
                  <c:v>Por infidelidad</c:v>
                </c:pt>
                <c:pt idx="4">
                  <c:v>Por la distribución de las labores domésticas</c:v>
                </c:pt>
                <c:pt idx="5">
                  <c:v>Por indiferencia o descuido de la relación</c:v>
                </c:pt>
                <c:pt idx="6">
                  <c:v>Po el cuidado de los hijos y de las hijas</c:v>
                </c:pt>
              </c:strCache>
            </c:strRef>
          </c:cat>
          <c:val>
            <c:numRef>
              <c:f>'P8'!$F$3:$F$9</c:f>
              <c:numCache>
                <c:formatCode>0%</c:formatCode>
                <c:ptCount val="7"/>
                <c:pt idx="0">
                  <c:v>0.35185185185185186</c:v>
                </c:pt>
                <c:pt idx="1">
                  <c:v>7.407407407407407E-2</c:v>
                </c:pt>
                <c:pt idx="2">
                  <c:v>0.12962962962962962</c:v>
                </c:pt>
                <c:pt idx="3">
                  <c:v>3.7037037037037035E-2</c:v>
                </c:pt>
                <c:pt idx="4">
                  <c:v>0</c:v>
                </c:pt>
                <c:pt idx="5">
                  <c:v>0.1111111111111111</c:v>
                </c:pt>
                <c:pt idx="6">
                  <c:v>0</c:v>
                </c:pt>
              </c:numCache>
            </c:numRef>
          </c:val>
          <c:extLst>
            <c:ext xmlns:c16="http://schemas.microsoft.com/office/drawing/2014/chart" uri="{C3380CC4-5D6E-409C-BE32-E72D297353CC}">
              <c16:uniqueId val="{00000000-2961-44E3-8108-E7D89BA8B077}"/>
            </c:ext>
          </c:extLst>
        </c:ser>
        <c:ser>
          <c:idx val="1"/>
          <c:order val="1"/>
          <c:tx>
            <c:strRef>
              <c:f>'P8'!$G$2</c:f>
              <c:strCache>
                <c:ptCount val="1"/>
                <c:pt idx="0">
                  <c:v>26 - 40</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'P8'!$B$3:$B$9</c:f>
              <c:strCache>
                <c:ptCount val="7"/>
                <c:pt idx="0">
                  <c:v>Por desacuerdo en los puntos de vista</c:v>
                </c:pt>
                <c:pt idx="1">
                  <c:v>Por temas de dinero</c:v>
                </c:pt>
                <c:pt idx="2">
                  <c:v>Por celos o desconfianza</c:v>
                </c:pt>
                <c:pt idx="3">
                  <c:v>Por infidelidad</c:v>
                </c:pt>
                <c:pt idx="4">
                  <c:v>Por la distribución de las labores domésticas</c:v>
                </c:pt>
                <c:pt idx="5">
                  <c:v>Por indiferencia o descuido de la relación</c:v>
                </c:pt>
                <c:pt idx="6">
                  <c:v>Po el cuidado de los hijos y de las hijas</c:v>
                </c:pt>
              </c:strCache>
            </c:strRef>
          </c:cat>
          <c:val>
            <c:numRef>
              <c:f>'P8'!$G$3:$G$9</c:f>
              <c:numCache>
                <c:formatCode>0%</c:formatCode>
                <c:ptCount val="7"/>
                <c:pt idx="0">
                  <c:v>0.30578512396694213</c:v>
                </c:pt>
                <c:pt idx="1">
                  <c:v>6.6115702479338845E-2</c:v>
                </c:pt>
                <c:pt idx="2">
                  <c:v>9.9173553719008267E-2</c:v>
                </c:pt>
                <c:pt idx="3">
                  <c:v>6.6115702479338845E-2</c:v>
                </c:pt>
                <c:pt idx="4">
                  <c:v>9.0909090909090912E-2</c:v>
                </c:pt>
                <c:pt idx="5">
                  <c:v>4.9586776859504134E-2</c:v>
                </c:pt>
                <c:pt idx="6">
                  <c:v>4.1322314049586778E-2</c:v>
                </c:pt>
              </c:numCache>
            </c:numRef>
          </c:val>
          <c:extLst>
            <c:ext xmlns:c16="http://schemas.microsoft.com/office/drawing/2014/chart" uri="{C3380CC4-5D6E-409C-BE32-E72D297353CC}">
              <c16:uniqueId val="{00000001-2961-44E3-8108-E7D89BA8B077}"/>
            </c:ext>
          </c:extLst>
        </c:ser>
        <c:ser>
          <c:idx val="2"/>
          <c:order val="2"/>
          <c:tx>
            <c:strRef>
              <c:f>'P8'!$H$2</c:f>
              <c:strCache>
                <c:ptCount val="1"/>
                <c:pt idx="0">
                  <c:v>41 - 55</c:v>
                </c:pt>
              </c:strCache>
            </c:strRef>
          </c:tx>
          <c:spPr>
            <a:solidFill>
              <a:srgbClr val="7030A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'P8'!$B$3:$B$9</c:f>
              <c:strCache>
                <c:ptCount val="7"/>
                <c:pt idx="0">
                  <c:v>Por desacuerdo en los puntos de vista</c:v>
                </c:pt>
                <c:pt idx="1">
                  <c:v>Por temas de dinero</c:v>
                </c:pt>
                <c:pt idx="2">
                  <c:v>Por celos o desconfianza</c:v>
                </c:pt>
                <c:pt idx="3">
                  <c:v>Por infidelidad</c:v>
                </c:pt>
                <c:pt idx="4">
                  <c:v>Por la distribución de las labores domésticas</c:v>
                </c:pt>
                <c:pt idx="5">
                  <c:v>Por indiferencia o descuido de la relación</c:v>
                </c:pt>
                <c:pt idx="6">
                  <c:v>Po el cuidado de los hijos y de las hijas</c:v>
                </c:pt>
              </c:strCache>
            </c:strRef>
          </c:cat>
          <c:val>
            <c:numRef>
              <c:f>'P8'!$H$3:$H$9</c:f>
              <c:numCache>
                <c:formatCode>0%</c:formatCode>
                <c:ptCount val="7"/>
                <c:pt idx="0">
                  <c:v>0.34848484848484851</c:v>
                </c:pt>
                <c:pt idx="1">
                  <c:v>0.18181818181818182</c:v>
                </c:pt>
                <c:pt idx="2">
                  <c:v>6.8181818181818177E-2</c:v>
                </c:pt>
                <c:pt idx="3">
                  <c:v>3.787878787878788E-2</c:v>
                </c:pt>
                <c:pt idx="4">
                  <c:v>2.2727272727272728E-2</c:v>
                </c:pt>
                <c:pt idx="5">
                  <c:v>4.5454545454545456E-2</c:v>
                </c:pt>
                <c:pt idx="6">
                  <c:v>4.5454545454545456E-2</c:v>
                </c:pt>
              </c:numCache>
            </c:numRef>
          </c:val>
          <c:extLst>
            <c:ext xmlns:c16="http://schemas.microsoft.com/office/drawing/2014/chart" uri="{C3380CC4-5D6E-409C-BE32-E72D297353CC}">
              <c16:uniqueId val="{00000002-2961-44E3-8108-E7D89BA8B077}"/>
            </c:ext>
          </c:extLst>
        </c:ser>
        <c:ser>
          <c:idx val="3"/>
          <c:order val="3"/>
          <c:tx>
            <c:strRef>
              <c:f>'P8'!$I$2</c:f>
              <c:strCache>
                <c:ptCount val="1"/>
                <c:pt idx="0">
                  <c:v>56 o más</c:v>
                </c:pt>
              </c:strCache>
            </c:strRef>
          </c:tx>
          <c:spPr>
            <a:solidFill>
              <a:srgbClr val="9966FF"/>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'P8'!$B$3:$B$9</c:f>
              <c:strCache>
                <c:ptCount val="7"/>
                <c:pt idx="0">
                  <c:v>Por desacuerdo en los puntos de vista</c:v>
                </c:pt>
                <c:pt idx="1">
                  <c:v>Por temas de dinero</c:v>
                </c:pt>
                <c:pt idx="2">
                  <c:v>Por celos o desconfianza</c:v>
                </c:pt>
                <c:pt idx="3">
                  <c:v>Por infidelidad</c:v>
                </c:pt>
                <c:pt idx="4">
                  <c:v>Por la distribución de las labores domésticas</c:v>
                </c:pt>
                <c:pt idx="5">
                  <c:v>Por indiferencia o descuido de la relación</c:v>
                </c:pt>
                <c:pt idx="6">
                  <c:v>Po el cuidado de los hijos y de las hijas</c:v>
                </c:pt>
              </c:strCache>
            </c:strRef>
          </c:cat>
          <c:val>
            <c:numRef>
              <c:f>'P8'!$I$3:$I$9</c:f>
              <c:numCache>
                <c:formatCode>0%</c:formatCode>
                <c:ptCount val="7"/>
                <c:pt idx="0">
                  <c:v>0.25396825396825395</c:v>
                </c:pt>
                <c:pt idx="1">
                  <c:v>0.15873015873015872</c:v>
                </c:pt>
                <c:pt idx="2">
                  <c:v>6.3492063492063489E-2</c:v>
                </c:pt>
                <c:pt idx="3">
                  <c:v>5.5555555555555552E-2</c:v>
                </c:pt>
                <c:pt idx="4">
                  <c:v>5.5555555555555552E-2</c:v>
                </c:pt>
                <c:pt idx="5">
                  <c:v>2.3809523809523808E-2</c:v>
                </c:pt>
                <c:pt idx="6">
                  <c:v>3.1746031746031744E-2</c:v>
                </c:pt>
              </c:numCache>
            </c:numRef>
          </c:val>
          <c:extLst>
            <c:ext xmlns:c16="http://schemas.microsoft.com/office/drawing/2014/chart" uri="{C3380CC4-5D6E-409C-BE32-E72D297353CC}">
              <c16:uniqueId val="{00000003-2961-44E3-8108-E7D89BA8B077}"/>
            </c:ext>
          </c:extLst>
        </c:ser>
        <c:dLbls>
          <c:dLblPos val="outEnd"/>
          <c:showLegendKey val="0"/>
          <c:showVal val="1"/>
          <c:showCatName val="0"/>
          <c:showSerName val="0"/>
          <c:showPercent val="0"/>
          <c:showBubbleSize val="0"/>
        </c:dLbls>
        <c:gapWidth val="219"/>
        <c:axId val="314186224"/>
        <c:axId val="314184584"/>
      </c:barChart>
      <c:catAx>
        <c:axId val="314186224"/>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crossAx val="314184584"/>
        <c:crosses val="autoZero"/>
        <c:auto val="1"/>
        <c:lblAlgn val="ctr"/>
        <c:lblOffset val="100"/>
        <c:noMultiLvlLbl val="0"/>
      </c:catAx>
      <c:valAx>
        <c:axId val="314184584"/>
        <c:scaling>
          <c:orientation val="minMax"/>
        </c:scaling>
        <c:delete val="1"/>
        <c:axPos val="r"/>
        <c:numFmt formatCode="0%" sourceLinked="1"/>
        <c:majorTickMark val="none"/>
        <c:minorTickMark val="none"/>
        <c:tickLblPos val="nextTo"/>
        <c:crossAx val="314186224"/>
        <c:crosses val="autoZero"/>
        <c:crossBetween val="between"/>
      </c:valAx>
      <c:spPr>
        <a:noFill/>
        <a:ln>
          <a:noFill/>
        </a:ln>
        <a:effectLst/>
      </c:spPr>
    </c:plotArea>
    <c:legend>
      <c:legendPos val="t"/>
      <c:layout>
        <c:manualLayout>
          <c:xMode val="edge"/>
          <c:yMode val="edge"/>
          <c:x val="0.35587450358893485"/>
          <c:y val="0.15125280882003619"/>
          <c:w val="0.2882509048742059"/>
          <c:h val="6.989436379372954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legend>
    <c:plotVisOnly val="1"/>
    <c:dispBlanksAs val="gap"/>
    <c:showDLblsOverMax val="0"/>
  </c:chart>
  <c:spPr>
    <a:noFill/>
    <a:ln>
      <a:noFill/>
    </a:ln>
    <a:effectLst/>
  </c:spPr>
  <c:txPr>
    <a:bodyPr/>
    <a:lstStyle/>
    <a:p>
      <a:pPr>
        <a:defRPr sz="1200">
          <a:latin typeface="Century Gothic" panose="020B0502020202020204" pitchFamily="34" charset="0"/>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AE12F3-E9E0-41C3-9011-33429499D511}" type="datetimeFigureOut">
              <a:rPr lang="es-CO" smtClean="0"/>
              <a:t>21/04/2021</a:t>
            </a:fld>
            <a:endParaRPr lang="es-CO"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1D9E65-49D1-492B-84BA-D9E4AB95BB9E}" type="slidenum">
              <a:rPr lang="es-CO" smtClean="0"/>
              <a:t>‹Nº›</a:t>
            </a:fld>
            <a:endParaRPr lang="es-CO" dirty="0"/>
          </a:p>
        </p:txBody>
      </p:sp>
    </p:spTree>
    <p:extLst>
      <p:ext uri="{BB962C8B-B14F-4D97-AF65-F5344CB8AC3E}">
        <p14:creationId xmlns:p14="http://schemas.microsoft.com/office/powerpoint/2010/main" val="221157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p:txBody>
          <a:bodyPr/>
          <a:lstStyle/>
          <a:p>
            <a:fld id="{7877B3E1-E0E5-4229-8868-83E7CDB60073}" type="datetimeFigureOut">
              <a:rPr lang="es-CO" smtClean="0"/>
              <a:t>21/04/2021</a:t>
            </a:fld>
            <a:endParaRPr lang="es-CO" dirty="0"/>
          </a:p>
        </p:txBody>
      </p:sp>
      <p:sp>
        <p:nvSpPr>
          <p:cNvPr id="5" name="Marcador de pie de página 4"/>
          <p:cNvSpPr>
            <a:spLocks noGrp="1"/>
          </p:cNvSpPr>
          <p:nvPr>
            <p:ph type="ftr" sz="quarter" idx="11"/>
          </p:nvPr>
        </p:nvSpPr>
        <p:spPr/>
        <p:txBody>
          <a:bodyPr/>
          <a:lstStyle/>
          <a:p>
            <a:endParaRPr lang="es-CO" dirty="0"/>
          </a:p>
        </p:txBody>
      </p:sp>
      <p:sp>
        <p:nvSpPr>
          <p:cNvPr id="6" name="Marcador de número de diapositiva 5"/>
          <p:cNvSpPr>
            <a:spLocks noGrp="1"/>
          </p:cNvSpPr>
          <p:nvPr>
            <p:ph type="sldNum" sz="quarter" idx="12"/>
          </p:nvPr>
        </p:nvSpPr>
        <p:spPr/>
        <p:txBody>
          <a:bodyPr/>
          <a:lstStyle/>
          <a:p>
            <a:fld id="{91494729-7B0F-4739-A456-562E8769019B}" type="slidenum">
              <a:rPr lang="es-CO" smtClean="0"/>
              <a:t>‹Nº›</a:t>
            </a:fld>
            <a:endParaRPr lang="es-CO" dirty="0"/>
          </a:p>
        </p:txBody>
      </p:sp>
    </p:spTree>
    <p:extLst>
      <p:ext uri="{BB962C8B-B14F-4D97-AF65-F5344CB8AC3E}">
        <p14:creationId xmlns:p14="http://schemas.microsoft.com/office/powerpoint/2010/main" val="622000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7877B3E1-E0E5-4229-8868-83E7CDB60073}" type="datetimeFigureOut">
              <a:rPr lang="es-CO" smtClean="0"/>
              <a:t>21/04/2021</a:t>
            </a:fld>
            <a:endParaRPr lang="es-CO" dirty="0"/>
          </a:p>
        </p:txBody>
      </p:sp>
      <p:sp>
        <p:nvSpPr>
          <p:cNvPr id="5" name="Marcador de pie de página 4"/>
          <p:cNvSpPr>
            <a:spLocks noGrp="1"/>
          </p:cNvSpPr>
          <p:nvPr>
            <p:ph type="ftr" sz="quarter" idx="11"/>
          </p:nvPr>
        </p:nvSpPr>
        <p:spPr/>
        <p:txBody>
          <a:bodyPr/>
          <a:lstStyle/>
          <a:p>
            <a:endParaRPr lang="es-CO" dirty="0"/>
          </a:p>
        </p:txBody>
      </p:sp>
      <p:sp>
        <p:nvSpPr>
          <p:cNvPr id="6" name="Marcador de número de diapositiva 5"/>
          <p:cNvSpPr>
            <a:spLocks noGrp="1"/>
          </p:cNvSpPr>
          <p:nvPr>
            <p:ph type="sldNum" sz="quarter" idx="12"/>
          </p:nvPr>
        </p:nvSpPr>
        <p:spPr/>
        <p:txBody>
          <a:bodyPr/>
          <a:lstStyle/>
          <a:p>
            <a:fld id="{91494729-7B0F-4739-A456-562E8769019B}" type="slidenum">
              <a:rPr lang="es-CO" smtClean="0"/>
              <a:t>‹Nº›</a:t>
            </a:fld>
            <a:endParaRPr lang="es-CO" dirty="0"/>
          </a:p>
        </p:txBody>
      </p:sp>
    </p:spTree>
    <p:extLst>
      <p:ext uri="{BB962C8B-B14F-4D97-AF65-F5344CB8AC3E}">
        <p14:creationId xmlns:p14="http://schemas.microsoft.com/office/powerpoint/2010/main" val="1755249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7877B3E1-E0E5-4229-8868-83E7CDB60073}" type="datetimeFigureOut">
              <a:rPr lang="es-CO" smtClean="0"/>
              <a:t>21/04/2021</a:t>
            </a:fld>
            <a:endParaRPr lang="es-CO" dirty="0"/>
          </a:p>
        </p:txBody>
      </p:sp>
      <p:sp>
        <p:nvSpPr>
          <p:cNvPr id="5" name="Marcador de pie de página 4"/>
          <p:cNvSpPr>
            <a:spLocks noGrp="1"/>
          </p:cNvSpPr>
          <p:nvPr>
            <p:ph type="ftr" sz="quarter" idx="11"/>
          </p:nvPr>
        </p:nvSpPr>
        <p:spPr/>
        <p:txBody>
          <a:bodyPr/>
          <a:lstStyle/>
          <a:p>
            <a:endParaRPr lang="es-CO" dirty="0"/>
          </a:p>
        </p:txBody>
      </p:sp>
      <p:sp>
        <p:nvSpPr>
          <p:cNvPr id="6" name="Marcador de número de diapositiva 5"/>
          <p:cNvSpPr>
            <a:spLocks noGrp="1"/>
          </p:cNvSpPr>
          <p:nvPr>
            <p:ph type="sldNum" sz="quarter" idx="12"/>
          </p:nvPr>
        </p:nvSpPr>
        <p:spPr/>
        <p:txBody>
          <a:bodyPr/>
          <a:lstStyle/>
          <a:p>
            <a:fld id="{91494729-7B0F-4739-A456-562E8769019B}" type="slidenum">
              <a:rPr lang="es-CO" smtClean="0"/>
              <a:t>‹Nº›</a:t>
            </a:fld>
            <a:endParaRPr lang="es-CO" dirty="0"/>
          </a:p>
        </p:txBody>
      </p:sp>
    </p:spTree>
    <p:extLst>
      <p:ext uri="{BB962C8B-B14F-4D97-AF65-F5344CB8AC3E}">
        <p14:creationId xmlns:p14="http://schemas.microsoft.com/office/powerpoint/2010/main" val="2038883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910B21B8-515C-8E45-ACC6-C958B3C94B4B}" type="datetimeFigureOut">
              <a:rPr lang="es-ES" smtClean="0">
                <a:solidFill>
                  <a:prstClr val="black">
                    <a:tint val="75000"/>
                  </a:prstClr>
                </a:solidFill>
              </a:rPr>
              <a:pPr/>
              <a:t>21/04/2021</a:t>
            </a:fld>
            <a:endParaRPr lang="es-E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2FCD7B5D-4AAF-944F-8F79-1958F93DB25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59836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910B21B8-515C-8E45-ACC6-C958B3C94B4B}" type="datetimeFigureOut">
              <a:rPr lang="es-ES" smtClean="0">
                <a:solidFill>
                  <a:prstClr val="black">
                    <a:tint val="75000"/>
                  </a:prstClr>
                </a:solidFill>
              </a:rPr>
              <a:pPr/>
              <a:t>21/04/2021</a:t>
            </a:fld>
            <a:endParaRPr lang="es-E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2FCD7B5D-4AAF-944F-8F79-1958F93DB25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660666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910B21B8-515C-8E45-ACC6-C958B3C94B4B}" type="datetimeFigureOut">
              <a:rPr lang="es-ES" smtClean="0">
                <a:solidFill>
                  <a:prstClr val="black">
                    <a:tint val="75000"/>
                  </a:prstClr>
                </a:solidFill>
              </a:rPr>
              <a:pPr/>
              <a:t>21/04/2021</a:t>
            </a:fld>
            <a:endParaRPr lang="es-E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2FCD7B5D-4AAF-944F-8F79-1958F93DB25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474895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910B21B8-515C-8E45-ACC6-C958B3C94B4B}" type="datetimeFigureOut">
              <a:rPr lang="es-ES" smtClean="0">
                <a:solidFill>
                  <a:prstClr val="black">
                    <a:tint val="75000"/>
                  </a:prstClr>
                </a:solidFill>
              </a:rPr>
              <a:pPr/>
              <a:t>21/04/2021</a:t>
            </a:fld>
            <a:endParaRPr lang="es-ES"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2FCD7B5D-4AAF-944F-8F79-1958F93DB25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464744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910B21B8-515C-8E45-ACC6-C958B3C94B4B}" type="datetimeFigureOut">
              <a:rPr lang="es-ES" smtClean="0">
                <a:solidFill>
                  <a:prstClr val="black">
                    <a:tint val="75000"/>
                  </a:prstClr>
                </a:solidFill>
              </a:rPr>
              <a:pPr/>
              <a:t>21/04/2021</a:t>
            </a:fld>
            <a:endParaRPr lang="es-ES" dirty="0">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 dirty="0">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2FCD7B5D-4AAF-944F-8F79-1958F93DB25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4169567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910B21B8-515C-8E45-ACC6-C958B3C94B4B}" type="datetimeFigureOut">
              <a:rPr lang="es-ES" smtClean="0">
                <a:solidFill>
                  <a:prstClr val="black">
                    <a:tint val="75000"/>
                  </a:prstClr>
                </a:solidFill>
              </a:rPr>
              <a:pPr/>
              <a:t>21/04/2021</a:t>
            </a:fld>
            <a:endParaRPr lang="es-ES" dirty="0">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 dirty="0">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2FCD7B5D-4AAF-944F-8F79-1958F93DB25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872397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10B21B8-515C-8E45-ACC6-C958B3C94B4B}" type="datetimeFigureOut">
              <a:rPr lang="es-ES" smtClean="0">
                <a:solidFill>
                  <a:prstClr val="black">
                    <a:tint val="75000"/>
                  </a:prstClr>
                </a:solidFill>
              </a:rPr>
              <a:pPr/>
              <a:t>21/04/2021</a:t>
            </a:fld>
            <a:endParaRPr lang="es-ES" dirty="0">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 dirty="0">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2FCD7B5D-4AAF-944F-8F79-1958F93DB25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4012671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910B21B8-515C-8E45-ACC6-C958B3C94B4B}" type="datetimeFigureOut">
              <a:rPr lang="es-ES" smtClean="0">
                <a:solidFill>
                  <a:prstClr val="black">
                    <a:tint val="75000"/>
                  </a:prstClr>
                </a:solidFill>
              </a:rPr>
              <a:pPr/>
              <a:t>21/04/2021</a:t>
            </a:fld>
            <a:endParaRPr lang="es-ES"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2FCD7B5D-4AAF-944F-8F79-1958F93DB25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653820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7877B3E1-E0E5-4229-8868-83E7CDB60073}" type="datetimeFigureOut">
              <a:rPr lang="es-CO" smtClean="0"/>
              <a:t>21/04/2021</a:t>
            </a:fld>
            <a:endParaRPr lang="es-CO" dirty="0"/>
          </a:p>
        </p:txBody>
      </p:sp>
      <p:sp>
        <p:nvSpPr>
          <p:cNvPr id="5" name="Marcador de pie de página 4"/>
          <p:cNvSpPr>
            <a:spLocks noGrp="1"/>
          </p:cNvSpPr>
          <p:nvPr>
            <p:ph type="ftr" sz="quarter" idx="11"/>
          </p:nvPr>
        </p:nvSpPr>
        <p:spPr/>
        <p:txBody>
          <a:bodyPr/>
          <a:lstStyle/>
          <a:p>
            <a:endParaRPr lang="es-CO" dirty="0"/>
          </a:p>
        </p:txBody>
      </p:sp>
      <p:sp>
        <p:nvSpPr>
          <p:cNvPr id="6" name="Marcador de número de diapositiva 5"/>
          <p:cNvSpPr>
            <a:spLocks noGrp="1"/>
          </p:cNvSpPr>
          <p:nvPr>
            <p:ph type="sldNum" sz="quarter" idx="12"/>
          </p:nvPr>
        </p:nvSpPr>
        <p:spPr/>
        <p:txBody>
          <a:bodyPr/>
          <a:lstStyle/>
          <a:p>
            <a:fld id="{91494729-7B0F-4739-A456-562E8769019B}" type="slidenum">
              <a:rPr lang="es-CO" smtClean="0"/>
              <a:t>‹Nº›</a:t>
            </a:fld>
            <a:endParaRPr lang="es-CO" dirty="0"/>
          </a:p>
        </p:txBody>
      </p:sp>
    </p:spTree>
    <p:extLst>
      <p:ext uri="{BB962C8B-B14F-4D97-AF65-F5344CB8AC3E}">
        <p14:creationId xmlns:p14="http://schemas.microsoft.com/office/powerpoint/2010/main" val="35016887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910B21B8-515C-8E45-ACC6-C958B3C94B4B}" type="datetimeFigureOut">
              <a:rPr lang="es-ES" smtClean="0">
                <a:solidFill>
                  <a:prstClr val="black">
                    <a:tint val="75000"/>
                  </a:prstClr>
                </a:solidFill>
              </a:rPr>
              <a:pPr/>
              <a:t>21/04/2021</a:t>
            </a:fld>
            <a:endParaRPr lang="es-ES"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2FCD7B5D-4AAF-944F-8F79-1958F93DB25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2819781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910B21B8-515C-8E45-ACC6-C958B3C94B4B}" type="datetimeFigureOut">
              <a:rPr lang="es-ES" smtClean="0">
                <a:solidFill>
                  <a:prstClr val="black">
                    <a:tint val="75000"/>
                  </a:prstClr>
                </a:solidFill>
              </a:rPr>
              <a:pPr/>
              <a:t>21/04/2021</a:t>
            </a:fld>
            <a:endParaRPr lang="es-E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2FCD7B5D-4AAF-944F-8F79-1958F93DB25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1629025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609600" y="274639"/>
            <a:ext cx="80264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910B21B8-515C-8E45-ACC6-C958B3C94B4B}" type="datetimeFigureOut">
              <a:rPr lang="es-ES" smtClean="0">
                <a:solidFill>
                  <a:prstClr val="black">
                    <a:tint val="75000"/>
                  </a:prstClr>
                </a:solidFill>
              </a:rPr>
              <a:pPr/>
              <a:t>21/04/2021</a:t>
            </a:fld>
            <a:endParaRPr lang="es-E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2FCD7B5D-4AAF-944F-8F79-1958F93DB25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0548245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6CCB777B-0F3B-4F43-AC3C-5C6C311F1351}" type="datetimeFigureOut">
              <a:rPr lang="es-ES" smtClean="0">
                <a:solidFill>
                  <a:prstClr val="black">
                    <a:tint val="75000"/>
                  </a:prstClr>
                </a:solidFill>
              </a:rPr>
              <a:pPr/>
              <a:t>21/04/2021</a:t>
            </a:fld>
            <a:endParaRPr lang="es-E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DD6FA049-1292-6741-9CF4-3BB30D17C8D4}"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7399241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6CCB777B-0F3B-4F43-AC3C-5C6C311F1351}" type="datetimeFigureOut">
              <a:rPr lang="es-ES" smtClean="0">
                <a:solidFill>
                  <a:prstClr val="black">
                    <a:tint val="75000"/>
                  </a:prstClr>
                </a:solidFill>
              </a:rPr>
              <a:pPr/>
              <a:t>21/04/2021</a:t>
            </a:fld>
            <a:endParaRPr lang="es-E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DD6FA049-1292-6741-9CF4-3BB30D17C8D4}"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6895176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6CCB777B-0F3B-4F43-AC3C-5C6C311F1351}" type="datetimeFigureOut">
              <a:rPr lang="es-ES" smtClean="0">
                <a:solidFill>
                  <a:prstClr val="black">
                    <a:tint val="75000"/>
                  </a:prstClr>
                </a:solidFill>
              </a:rPr>
              <a:pPr/>
              <a:t>21/04/2021</a:t>
            </a:fld>
            <a:endParaRPr lang="es-E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DD6FA049-1292-6741-9CF4-3BB30D17C8D4}"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6527170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6CCB777B-0F3B-4F43-AC3C-5C6C311F1351}" type="datetimeFigureOut">
              <a:rPr lang="es-ES" smtClean="0">
                <a:solidFill>
                  <a:prstClr val="black">
                    <a:tint val="75000"/>
                  </a:prstClr>
                </a:solidFill>
              </a:rPr>
              <a:pPr/>
              <a:t>21/04/2021</a:t>
            </a:fld>
            <a:endParaRPr lang="es-ES"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DD6FA049-1292-6741-9CF4-3BB30D17C8D4}"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4117014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6CCB777B-0F3B-4F43-AC3C-5C6C311F1351}" type="datetimeFigureOut">
              <a:rPr lang="es-ES" smtClean="0">
                <a:solidFill>
                  <a:prstClr val="black">
                    <a:tint val="75000"/>
                  </a:prstClr>
                </a:solidFill>
              </a:rPr>
              <a:pPr/>
              <a:t>21/04/2021</a:t>
            </a:fld>
            <a:endParaRPr lang="es-ES" dirty="0">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 dirty="0">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DD6FA049-1292-6741-9CF4-3BB30D17C8D4}"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1872091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6CCB777B-0F3B-4F43-AC3C-5C6C311F1351}" type="datetimeFigureOut">
              <a:rPr lang="es-ES" smtClean="0">
                <a:solidFill>
                  <a:prstClr val="black">
                    <a:tint val="75000"/>
                  </a:prstClr>
                </a:solidFill>
              </a:rPr>
              <a:pPr/>
              <a:t>21/04/2021</a:t>
            </a:fld>
            <a:endParaRPr lang="es-ES" dirty="0">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 dirty="0">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DD6FA049-1292-6741-9CF4-3BB30D17C8D4}"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7554713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CCB777B-0F3B-4F43-AC3C-5C6C311F1351}" type="datetimeFigureOut">
              <a:rPr lang="es-ES" smtClean="0">
                <a:solidFill>
                  <a:prstClr val="black">
                    <a:tint val="75000"/>
                  </a:prstClr>
                </a:solidFill>
              </a:rPr>
              <a:pPr/>
              <a:t>21/04/2021</a:t>
            </a:fld>
            <a:endParaRPr lang="es-ES" dirty="0">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 dirty="0">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DD6FA049-1292-6741-9CF4-3BB30D17C8D4}"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150953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7877B3E1-E0E5-4229-8868-83E7CDB60073}" type="datetimeFigureOut">
              <a:rPr lang="es-CO" smtClean="0"/>
              <a:t>21/04/2021</a:t>
            </a:fld>
            <a:endParaRPr lang="es-CO" dirty="0"/>
          </a:p>
        </p:txBody>
      </p:sp>
      <p:sp>
        <p:nvSpPr>
          <p:cNvPr id="5" name="Marcador de pie de página 4"/>
          <p:cNvSpPr>
            <a:spLocks noGrp="1"/>
          </p:cNvSpPr>
          <p:nvPr>
            <p:ph type="ftr" sz="quarter" idx="11"/>
          </p:nvPr>
        </p:nvSpPr>
        <p:spPr/>
        <p:txBody>
          <a:bodyPr/>
          <a:lstStyle/>
          <a:p>
            <a:endParaRPr lang="es-CO" dirty="0"/>
          </a:p>
        </p:txBody>
      </p:sp>
      <p:sp>
        <p:nvSpPr>
          <p:cNvPr id="6" name="Marcador de número de diapositiva 5"/>
          <p:cNvSpPr>
            <a:spLocks noGrp="1"/>
          </p:cNvSpPr>
          <p:nvPr>
            <p:ph type="sldNum" sz="quarter" idx="12"/>
          </p:nvPr>
        </p:nvSpPr>
        <p:spPr/>
        <p:txBody>
          <a:bodyPr/>
          <a:lstStyle/>
          <a:p>
            <a:fld id="{91494729-7B0F-4739-A456-562E8769019B}" type="slidenum">
              <a:rPr lang="es-CO" smtClean="0"/>
              <a:t>‹Nº›</a:t>
            </a:fld>
            <a:endParaRPr lang="es-CO" dirty="0"/>
          </a:p>
        </p:txBody>
      </p:sp>
    </p:spTree>
    <p:extLst>
      <p:ext uri="{BB962C8B-B14F-4D97-AF65-F5344CB8AC3E}">
        <p14:creationId xmlns:p14="http://schemas.microsoft.com/office/powerpoint/2010/main" val="18229787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6CCB777B-0F3B-4F43-AC3C-5C6C311F1351}" type="datetimeFigureOut">
              <a:rPr lang="es-ES" smtClean="0">
                <a:solidFill>
                  <a:prstClr val="black">
                    <a:tint val="75000"/>
                  </a:prstClr>
                </a:solidFill>
              </a:rPr>
              <a:pPr/>
              <a:t>21/04/2021</a:t>
            </a:fld>
            <a:endParaRPr lang="es-ES"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DD6FA049-1292-6741-9CF4-3BB30D17C8D4}"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6008092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6CCB777B-0F3B-4F43-AC3C-5C6C311F1351}" type="datetimeFigureOut">
              <a:rPr lang="es-ES" smtClean="0">
                <a:solidFill>
                  <a:prstClr val="black">
                    <a:tint val="75000"/>
                  </a:prstClr>
                </a:solidFill>
              </a:rPr>
              <a:pPr/>
              <a:t>21/04/2021</a:t>
            </a:fld>
            <a:endParaRPr lang="es-ES"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DD6FA049-1292-6741-9CF4-3BB30D17C8D4}"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9718692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6CCB777B-0F3B-4F43-AC3C-5C6C311F1351}" type="datetimeFigureOut">
              <a:rPr lang="es-ES" smtClean="0">
                <a:solidFill>
                  <a:prstClr val="black">
                    <a:tint val="75000"/>
                  </a:prstClr>
                </a:solidFill>
              </a:rPr>
              <a:pPr/>
              <a:t>21/04/2021</a:t>
            </a:fld>
            <a:endParaRPr lang="es-E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DD6FA049-1292-6741-9CF4-3BB30D17C8D4}"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9060248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609600" y="274639"/>
            <a:ext cx="80264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6CCB777B-0F3B-4F43-AC3C-5C6C311F1351}" type="datetimeFigureOut">
              <a:rPr lang="es-ES" smtClean="0">
                <a:solidFill>
                  <a:prstClr val="black">
                    <a:tint val="75000"/>
                  </a:prstClr>
                </a:solidFill>
              </a:rPr>
              <a:pPr/>
              <a:t>21/04/2021</a:t>
            </a:fld>
            <a:endParaRPr lang="es-E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DD6FA049-1292-6741-9CF4-3BB30D17C8D4}"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8871778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910B21B8-515C-8E45-ACC6-C958B3C94B4B}" type="datetimeFigureOut">
              <a:rPr lang="es-ES" smtClean="0">
                <a:solidFill>
                  <a:prstClr val="black">
                    <a:tint val="75000"/>
                  </a:prstClr>
                </a:solidFill>
              </a:rPr>
              <a:pPr/>
              <a:t>21/04/2021</a:t>
            </a:fld>
            <a:endParaRPr lang="es-E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2FCD7B5D-4AAF-944F-8F79-1958F93DB25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659216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910B21B8-515C-8E45-ACC6-C958B3C94B4B}" type="datetimeFigureOut">
              <a:rPr lang="es-ES" smtClean="0">
                <a:solidFill>
                  <a:prstClr val="black">
                    <a:tint val="75000"/>
                  </a:prstClr>
                </a:solidFill>
              </a:rPr>
              <a:pPr/>
              <a:t>21/04/2021</a:t>
            </a:fld>
            <a:endParaRPr lang="es-E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2FCD7B5D-4AAF-944F-8F79-1958F93DB25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5693169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910B21B8-515C-8E45-ACC6-C958B3C94B4B}" type="datetimeFigureOut">
              <a:rPr lang="es-ES" smtClean="0">
                <a:solidFill>
                  <a:prstClr val="black">
                    <a:tint val="75000"/>
                  </a:prstClr>
                </a:solidFill>
              </a:rPr>
              <a:pPr/>
              <a:t>21/04/2021</a:t>
            </a:fld>
            <a:endParaRPr lang="es-E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2FCD7B5D-4AAF-944F-8F79-1958F93DB25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41750689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910B21B8-515C-8E45-ACC6-C958B3C94B4B}" type="datetimeFigureOut">
              <a:rPr lang="es-ES" smtClean="0">
                <a:solidFill>
                  <a:prstClr val="black">
                    <a:tint val="75000"/>
                  </a:prstClr>
                </a:solidFill>
              </a:rPr>
              <a:pPr/>
              <a:t>21/04/2021</a:t>
            </a:fld>
            <a:endParaRPr lang="es-ES"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2FCD7B5D-4AAF-944F-8F79-1958F93DB25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7014826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910B21B8-515C-8E45-ACC6-C958B3C94B4B}" type="datetimeFigureOut">
              <a:rPr lang="es-ES" smtClean="0">
                <a:solidFill>
                  <a:prstClr val="black">
                    <a:tint val="75000"/>
                  </a:prstClr>
                </a:solidFill>
              </a:rPr>
              <a:pPr/>
              <a:t>21/04/2021</a:t>
            </a:fld>
            <a:endParaRPr lang="es-ES" dirty="0">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 dirty="0">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2FCD7B5D-4AAF-944F-8F79-1958F93DB25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5958654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910B21B8-515C-8E45-ACC6-C958B3C94B4B}" type="datetimeFigureOut">
              <a:rPr lang="es-ES" smtClean="0">
                <a:solidFill>
                  <a:prstClr val="black">
                    <a:tint val="75000"/>
                  </a:prstClr>
                </a:solidFill>
              </a:rPr>
              <a:pPr/>
              <a:t>21/04/2021</a:t>
            </a:fld>
            <a:endParaRPr lang="es-ES" dirty="0">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 dirty="0">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2FCD7B5D-4AAF-944F-8F79-1958F93DB25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404196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7877B3E1-E0E5-4229-8868-83E7CDB60073}" type="datetimeFigureOut">
              <a:rPr lang="es-CO" smtClean="0"/>
              <a:t>21/04/2021</a:t>
            </a:fld>
            <a:endParaRPr lang="es-CO" dirty="0"/>
          </a:p>
        </p:txBody>
      </p:sp>
      <p:sp>
        <p:nvSpPr>
          <p:cNvPr id="6" name="Marcador de pie de página 5"/>
          <p:cNvSpPr>
            <a:spLocks noGrp="1"/>
          </p:cNvSpPr>
          <p:nvPr>
            <p:ph type="ftr" sz="quarter" idx="11"/>
          </p:nvPr>
        </p:nvSpPr>
        <p:spPr/>
        <p:txBody>
          <a:bodyPr/>
          <a:lstStyle/>
          <a:p>
            <a:endParaRPr lang="es-CO" dirty="0"/>
          </a:p>
        </p:txBody>
      </p:sp>
      <p:sp>
        <p:nvSpPr>
          <p:cNvPr id="7" name="Marcador de número de diapositiva 6"/>
          <p:cNvSpPr>
            <a:spLocks noGrp="1"/>
          </p:cNvSpPr>
          <p:nvPr>
            <p:ph type="sldNum" sz="quarter" idx="12"/>
          </p:nvPr>
        </p:nvSpPr>
        <p:spPr/>
        <p:txBody>
          <a:bodyPr/>
          <a:lstStyle/>
          <a:p>
            <a:fld id="{91494729-7B0F-4739-A456-562E8769019B}" type="slidenum">
              <a:rPr lang="es-CO" smtClean="0"/>
              <a:t>‹Nº›</a:t>
            </a:fld>
            <a:endParaRPr lang="es-CO" dirty="0"/>
          </a:p>
        </p:txBody>
      </p:sp>
    </p:spTree>
    <p:extLst>
      <p:ext uri="{BB962C8B-B14F-4D97-AF65-F5344CB8AC3E}">
        <p14:creationId xmlns:p14="http://schemas.microsoft.com/office/powerpoint/2010/main" val="38395814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10B21B8-515C-8E45-ACC6-C958B3C94B4B}" type="datetimeFigureOut">
              <a:rPr lang="es-ES" smtClean="0">
                <a:solidFill>
                  <a:prstClr val="black">
                    <a:tint val="75000"/>
                  </a:prstClr>
                </a:solidFill>
              </a:rPr>
              <a:pPr/>
              <a:t>21/04/2021</a:t>
            </a:fld>
            <a:endParaRPr lang="es-ES" dirty="0">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 dirty="0">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2FCD7B5D-4AAF-944F-8F79-1958F93DB25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7057657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910B21B8-515C-8E45-ACC6-C958B3C94B4B}" type="datetimeFigureOut">
              <a:rPr lang="es-ES" smtClean="0">
                <a:solidFill>
                  <a:prstClr val="black">
                    <a:tint val="75000"/>
                  </a:prstClr>
                </a:solidFill>
              </a:rPr>
              <a:pPr/>
              <a:t>21/04/2021</a:t>
            </a:fld>
            <a:endParaRPr lang="es-ES"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2FCD7B5D-4AAF-944F-8F79-1958F93DB25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31850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910B21B8-515C-8E45-ACC6-C958B3C94B4B}" type="datetimeFigureOut">
              <a:rPr lang="es-ES" smtClean="0">
                <a:solidFill>
                  <a:prstClr val="black">
                    <a:tint val="75000"/>
                  </a:prstClr>
                </a:solidFill>
              </a:rPr>
              <a:pPr/>
              <a:t>21/04/2021</a:t>
            </a:fld>
            <a:endParaRPr lang="es-ES"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2FCD7B5D-4AAF-944F-8F79-1958F93DB25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9358230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910B21B8-515C-8E45-ACC6-C958B3C94B4B}" type="datetimeFigureOut">
              <a:rPr lang="es-ES" smtClean="0">
                <a:solidFill>
                  <a:prstClr val="black">
                    <a:tint val="75000"/>
                  </a:prstClr>
                </a:solidFill>
              </a:rPr>
              <a:pPr/>
              <a:t>21/04/2021</a:t>
            </a:fld>
            <a:endParaRPr lang="es-E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2FCD7B5D-4AAF-944F-8F79-1958F93DB25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20776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609600" y="274639"/>
            <a:ext cx="80264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910B21B8-515C-8E45-ACC6-C958B3C94B4B}" type="datetimeFigureOut">
              <a:rPr lang="es-ES" smtClean="0">
                <a:solidFill>
                  <a:prstClr val="black">
                    <a:tint val="75000"/>
                  </a:prstClr>
                </a:solidFill>
              </a:rPr>
              <a:pPr/>
              <a:t>21/04/2021</a:t>
            </a:fld>
            <a:endParaRPr lang="es-E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2FCD7B5D-4AAF-944F-8F79-1958F93DB25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1915926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910B21B8-515C-8E45-ACC6-C958B3C94B4B}" type="datetimeFigureOut">
              <a:rPr lang="es-ES" smtClean="0">
                <a:solidFill>
                  <a:prstClr val="black">
                    <a:tint val="75000"/>
                  </a:prstClr>
                </a:solidFill>
              </a:rPr>
              <a:pPr/>
              <a:t>21/04/2021</a:t>
            </a:fld>
            <a:endParaRPr lang="es-E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2FCD7B5D-4AAF-944F-8F79-1958F93DB25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1448650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910B21B8-515C-8E45-ACC6-C958B3C94B4B}" type="datetimeFigureOut">
              <a:rPr lang="es-ES" smtClean="0">
                <a:solidFill>
                  <a:prstClr val="black">
                    <a:tint val="75000"/>
                  </a:prstClr>
                </a:solidFill>
              </a:rPr>
              <a:pPr/>
              <a:t>21/04/2021</a:t>
            </a:fld>
            <a:endParaRPr lang="es-E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2FCD7B5D-4AAF-944F-8F79-1958F93DB25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425218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910B21B8-515C-8E45-ACC6-C958B3C94B4B}" type="datetimeFigureOut">
              <a:rPr lang="es-ES" smtClean="0">
                <a:solidFill>
                  <a:prstClr val="black">
                    <a:tint val="75000"/>
                  </a:prstClr>
                </a:solidFill>
              </a:rPr>
              <a:pPr/>
              <a:t>21/04/2021</a:t>
            </a:fld>
            <a:endParaRPr lang="es-E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2FCD7B5D-4AAF-944F-8F79-1958F93DB25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8026599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910B21B8-515C-8E45-ACC6-C958B3C94B4B}" type="datetimeFigureOut">
              <a:rPr lang="es-ES" smtClean="0">
                <a:solidFill>
                  <a:prstClr val="black">
                    <a:tint val="75000"/>
                  </a:prstClr>
                </a:solidFill>
              </a:rPr>
              <a:pPr/>
              <a:t>21/04/2021</a:t>
            </a:fld>
            <a:endParaRPr lang="es-ES"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2FCD7B5D-4AAF-944F-8F79-1958F93DB25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811694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910B21B8-515C-8E45-ACC6-C958B3C94B4B}" type="datetimeFigureOut">
              <a:rPr lang="es-ES" smtClean="0">
                <a:solidFill>
                  <a:prstClr val="black">
                    <a:tint val="75000"/>
                  </a:prstClr>
                </a:solidFill>
              </a:rPr>
              <a:pPr/>
              <a:t>21/04/2021</a:t>
            </a:fld>
            <a:endParaRPr lang="es-ES" dirty="0">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 dirty="0">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2FCD7B5D-4AAF-944F-8F79-1958F93DB25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790054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7877B3E1-E0E5-4229-8868-83E7CDB60073}" type="datetimeFigureOut">
              <a:rPr lang="es-CO" smtClean="0"/>
              <a:t>21/04/2021</a:t>
            </a:fld>
            <a:endParaRPr lang="es-CO" dirty="0"/>
          </a:p>
        </p:txBody>
      </p:sp>
      <p:sp>
        <p:nvSpPr>
          <p:cNvPr id="8" name="Marcador de pie de página 7"/>
          <p:cNvSpPr>
            <a:spLocks noGrp="1"/>
          </p:cNvSpPr>
          <p:nvPr>
            <p:ph type="ftr" sz="quarter" idx="11"/>
          </p:nvPr>
        </p:nvSpPr>
        <p:spPr/>
        <p:txBody>
          <a:bodyPr/>
          <a:lstStyle/>
          <a:p>
            <a:endParaRPr lang="es-CO" dirty="0"/>
          </a:p>
        </p:txBody>
      </p:sp>
      <p:sp>
        <p:nvSpPr>
          <p:cNvPr id="9" name="Marcador de número de diapositiva 8"/>
          <p:cNvSpPr>
            <a:spLocks noGrp="1"/>
          </p:cNvSpPr>
          <p:nvPr>
            <p:ph type="sldNum" sz="quarter" idx="12"/>
          </p:nvPr>
        </p:nvSpPr>
        <p:spPr/>
        <p:txBody>
          <a:bodyPr/>
          <a:lstStyle/>
          <a:p>
            <a:fld id="{91494729-7B0F-4739-A456-562E8769019B}" type="slidenum">
              <a:rPr lang="es-CO" smtClean="0"/>
              <a:t>‹Nº›</a:t>
            </a:fld>
            <a:endParaRPr lang="es-CO" dirty="0"/>
          </a:p>
        </p:txBody>
      </p:sp>
    </p:spTree>
    <p:extLst>
      <p:ext uri="{BB962C8B-B14F-4D97-AF65-F5344CB8AC3E}">
        <p14:creationId xmlns:p14="http://schemas.microsoft.com/office/powerpoint/2010/main" val="7216835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910B21B8-515C-8E45-ACC6-C958B3C94B4B}" type="datetimeFigureOut">
              <a:rPr lang="es-ES" smtClean="0">
                <a:solidFill>
                  <a:prstClr val="black">
                    <a:tint val="75000"/>
                  </a:prstClr>
                </a:solidFill>
              </a:rPr>
              <a:pPr/>
              <a:t>21/04/2021</a:t>
            </a:fld>
            <a:endParaRPr lang="es-ES" dirty="0">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 dirty="0">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2FCD7B5D-4AAF-944F-8F79-1958F93DB25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7421126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10B21B8-515C-8E45-ACC6-C958B3C94B4B}" type="datetimeFigureOut">
              <a:rPr lang="es-ES" smtClean="0">
                <a:solidFill>
                  <a:prstClr val="black">
                    <a:tint val="75000"/>
                  </a:prstClr>
                </a:solidFill>
              </a:rPr>
              <a:pPr/>
              <a:t>21/04/2021</a:t>
            </a:fld>
            <a:endParaRPr lang="es-ES" dirty="0">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 dirty="0">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2FCD7B5D-4AAF-944F-8F79-1958F93DB25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7605611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910B21B8-515C-8E45-ACC6-C958B3C94B4B}" type="datetimeFigureOut">
              <a:rPr lang="es-ES" smtClean="0">
                <a:solidFill>
                  <a:prstClr val="black">
                    <a:tint val="75000"/>
                  </a:prstClr>
                </a:solidFill>
              </a:rPr>
              <a:pPr/>
              <a:t>21/04/2021</a:t>
            </a:fld>
            <a:endParaRPr lang="es-ES"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2FCD7B5D-4AAF-944F-8F79-1958F93DB25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4221459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910B21B8-515C-8E45-ACC6-C958B3C94B4B}" type="datetimeFigureOut">
              <a:rPr lang="es-ES" smtClean="0">
                <a:solidFill>
                  <a:prstClr val="black">
                    <a:tint val="75000"/>
                  </a:prstClr>
                </a:solidFill>
              </a:rPr>
              <a:pPr/>
              <a:t>21/04/2021</a:t>
            </a:fld>
            <a:endParaRPr lang="es-ES"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2FCD7B5D-4AAF-944F-8F79-1958F93DB25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0868632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910B21B8-515C-8E45-ACC6-C958B3C94B4B}" type="datetimeFigureOut">
              <a:rPr lang="es-ES" smtClean="0">
                <a:solidFill>
                  <a:prstClr val="black">
                    <a:tint val="75000"/>
                  </a:prstClr>
                </a:solidFill>
              </a:rPr>
              <a:pPr/>
              <a:t>21/04/2021</a:t>
            </a:fld>
            <a:endParaRPr lang="es-E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2FCD7B5D-4AAF-944F-8F79-1958F93DB25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894504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609600" y="274639"/>
            <a:ext cx="80264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910B21B8-515C-8E45-ACC6-C958B3C94B4B}" type="datetimeFigureOut">
              <a:rPr lang="es-ES" smtClean="0">
                <a:solidFill>
                  <a:prstClr val="black">
                    <a:tint val="75000"/>
                  </a:prstClr>
                </a:solidFill>
              </a:rPr>
              <a:pPr/>
              <a:t>21/04/2021</a:t>
            </a:fld>
            <a:endParaRPr lang="es-E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2FCD7B5D-4AAF-944F-8F79-1958F93DB25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41383002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910B21B8-515C-8E45-ACC6-C958B3C94B4B}" type="datetimeFigureOut">
              <a:rPr lang="es-ES" smtClean="0">
                <a:solidFill>
                  <a:prstClr val="black">
                    <a:tint val="75000"/>
                  </a:prstClr>
                </a:solidFill>
              </a:rPr>
              <a:pPr/>
              <a:t>21/04/2021</a:t>
            </a:fld>
            <a:endParaRPr lang="es-E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2FCD7B5D-4AAF-944F-8F79-1958F93DB25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3608664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910B21B8-515C-8E45-ACC6-C958B3C94B4B}" type="datetimeFigureOut">
              <a:rPr lang="es-ES" smtClean="0">
                <a:solidFill>
                  <a:prstClr val="black">
                    <a:tint val="75000"/>
                  </a:prstClr>
                </a:solidFill>
              </a:rPr>
              <a:pPr/>
              <a:t>21/04/2021</a:t>
            </a:fld>
            <a:endParaRPr lang="es-E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2FCD7B5D-4AAF-944F-8F79-1958F93DB25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5574100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910B21B8-515C-8E45-ACC6-C958B3C94B4B}" type="datetimeFigureOut">
              <a:rPr lang="es-ES" smtClean="0">
                <a:solidFill>
                  <a:prstClr val="black">
                    <a:tint val="75000"/>
                  </a:prstClr>
                </a:solidFill>
              </a:rPr>
              <a:pPr/>
              <a:t>21/04/2021</a:t>
            </a:fld>
            <a:endParaRPr lang="es-E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2FCD7B5D-4AAF-944F-8F79-1958F93DB25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40248584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910B21B8-515C-8E45-ACC6-C958B3C94B4B}" type="datetimeFigureOut">
              <a:rPr lang="es-ES" smtClean="0">
                <a:solidFill>
                  <a:prstClr val="black">
                    <a:tint val="75000"/>
                  </a:prstClr>
                </a:solidFill>
              </a:rPr>
              <a:pPr/>
              <a:t>21/04/2021</a:t>
            </a:fld>
            <a:endParaRPr lang="es-ES"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2FCD7B5D-4AAF-944F-8F79-1958F93DB25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4102604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7877B3E1-E0E5-4229-8868-83E7CDB60073}" type="datetimeFigureOut">
              <a:rPr lang="es-CO" smtClean="0"/>
              <a:t>21/04/2021</a:t>
            </a:fld>
            <a:endParaRPr lang="es-CO" dirty="0"/>
          </a:p>
        </p:txBody>
      </p:sp>
      <p:sp>
        <p:nvSpPr>
          <p:cNvPr id="4" name="Marcador de pie de página 3"/>
          <p:cNvSpPr>
            <a:spLocks noGrp="1"/>
          </p:cNvSpPr>
          <p:nvPr>
            <p:ph type="ftr" sz="quarter" idx="11"/>
          </p:nvPr>
        </p:nvSpPr>
        <p:spPr/>
        <p:txBody>
          <a:bodyPr/>
          <a:lstStyle/>
          <a:p>
            <a:endParaRPr lang="es-CO" dirty="0"/>
          </a:p>
        </p:txBody>
      </p:sp>
      <p:sp>
        <p:nvSpPr>
          <p:cNvPr id="5" name="Marcador de número de diapositiva 4"/>
          <p:cNvSpPr>
            <a:spLocks noGrp="1"/>
          </p:cNvSpPr>
          <p:nvPr>
            <p:ph type="sldNum" sz="quarter" idx="12"/>
          </p:nvPr>
        </p:nvSpPr>
        <p:spPr/>
        <p:txBody>
          <a:bodyPr/>
          <a:lstStyle/>
          <a:p>
            <a:fld id="{91494729-7B0F-4739-A456-562E8769019B}" type="slidenum">
              <a:rPr lang="es-CO" smtClean="0"/>
              <a:t>‹Nº›</a:t>
            </a:fld>
            <a:endParaRPr lang="es-CO" dirty="0"/>
          </a:p>
        </p:txBody>
      </p:sp>
    </p:spTree>
    <p:extLst>
      <p:ext uri="{BB962C8B-B14F-4D97-AF65-F5344CB8AC3E}">
        <p14:creationId xmlns:p14="http://schemas.microsoft.com/office/powerpoint/2010/main" val="27789200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910B21B8-515C-8E45-ACC6-C958B3C94B4B}" type="datetimeFigureOut">
              <a:rPr lang="es-ES" smtClean="0">
                <a:solidFill>
                  <a:prstClr val="black">
                    <a:tint val="75000"/>
                  </a:prstClr>
                </a:solidFill>
              </a:rPr>
              <a:pPr/>
              <a:t>21/04/2021</a:t>
            </a:fld>
            <a:endParaRPr lang="es-ES" dirty="0">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 dirty="0">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2FCD7B5D-4AAF-944F-8F79-1958F93DB25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2732476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910B21B8-515C-8E45-ACC6-C958B3C94B4B}" type="datetimeFigureOut">
              <a:rPr lang="es-ES" smtClean="0">
                <a:solidFill>
                  <a:prstClr val="black">
                    <a:tint val="75000"/>
                  </a:prstClr>
                </a:solidFill>
              </a:rPr>
              <a:pPr/>
              <a:t>21/04/2021</a:t>
            </a:fld>
            <a:endParaRPr lang="es-ES" dirty="0">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 dirty="0">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2FCD7B5D-4AAF-944F-8F79-1958F93DB25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0950783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10B21B8-515C-8E45-ACC6-C958B3C94B4B}" type="datetimeFigureOut">
              <a:rPr lang="es-ES" smtClean="0">
                <a:solidFill>
                  <a:prstClr val="black">
                    <a:tint val="75000"/>
                  </a:prstClr>
                </a:solidFill>
              </a:rPr>
              <a:pPr/>
              <a:t>21/04/2021</a:t>
            </a:fld>
            <a:endParaRPr lang="es-ES" dirty="0">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 dirty="0">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2FCD7B5D-4AAF-944F-8F79-1958F93DB25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3761355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910B21B8-515C-8E45-ACC6-C958B3C94B4B}" type="datetimeFigureOut">
              <a:rPr lang="es-ES" smtClean="0">
                <a:solidFill>
                  <a:prstClr val="black">
                    <a:tint val="75000"/>
                  </a:prstClr>
                </a:solidFill>
              </a:rPr>
              <a:pPr/>
              <a:t>21/04/2021</a:t>
            </a:fld>
            <a:endParaRPr lang="es-ES"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2FCD7B5D-4AAF-944F-8F79-1958F93DB25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5059342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910B21B8-515C-8E45-ACC6-C958B3C94B4B}" type="datetimeFigureOut">
              <a:rPr lang="es-ES" smtClean="0">
                <a:solidFill>
                  <a:prstClr val="black">
                    <a:tint val="75000"/>
                  </a:prstClr>
                </a:solidFill>
              </a:rPr>
              <a:pPr/>
              <a:t>21/04/2021</a:t>
            </a:fld>
            <a:endParaRPr lang="es-ES"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2FCD7B5D-4AAF-944F-8F79-1958F93DB25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0490432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910B21B8-515C-8E45-ACC6-C958B3C94B4B}" type="datetimeFigureOut">
              <a:rPr lang="es-ES" smtClean="0">
                <a:solidFill>
                  <a:prstClr val="black">
                    <a:tint val="75000"/>
                  </a:prstClr>
                </a:solidFill>
              </a:rPr>
              <a:pPr/>
              <a:t>21/04/2021</a:t>
            </a:fld>
            <a:endParaRPr lang="es-E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2FCD7B5D-4AAF-944F-8F79-1958F93DB25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6822808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609600" y="274639"/>
            <a:ext cx="80264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910B21B8-515C-8E45-ACC6-C958B3C94B4B}" type="datetimeFigureOut">
              <a:rPr lang="es-ES" smtClean="0">
                <a:solidFill>
                  <a:prstClr val="black">
                    <a:tint val="75000"/>
                  </a:prstClr>
                </a:solidFill>
              </a:rPr>
              <a:pPr/>
              <a:t>21/04/2021</a:t>
            </a:fld>
            <a:endParaRPr lang="es-E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2FCD7B5D-4AAF-944F-8F79-1958F93DB25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840859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877B3E1-E0E5-4229-8868-83E7CDB60073}" type="datetimeFigureOut">
              <a:rPr lang="es-CO" smtClean="0"/>
              <a:t>21/04/2021</a:t>
            </a:fld>
            <a:endParaRPr lang="es-CO" dirty="0"/>
          </a:p>
        </p:txBody>
      </p:sp>
      <p:sp>
        <p:nvSpPr>
          <p:cNvPr id="3" name="Marcador de pie de página 2"/>
          <p:cNvSpPr>
            <a:spLocks noGrp="1"/>
          </p:cNvSpPr>
          <p:nvPr>
            <p:ph type="ftr" sz="quarter" idx="11"/>
          </p:nvPr>
        </p:nvSpPr>
        <p:spPr/>
        <p:txBody>
          <a:bodyPr/>
          <a:lstStyle/>
          <a:p>
            <a:endParaRPr lang="es-CO" dirty="0"/>
          </a:p>
        </p:txBody>
      </p:sp>
      <p:sp>
        <p:nvSpPr>
          <p:cNvPr id="4" name="Marcador de número de diapositiva 3"/>
          <p:cNvSpPr>
            <a:spLocks noGrp="1"/>
          </p:cNvSpPr>
          <p:nvPr>
            <p:ph type="sldNum" sz="quarter" idx="12"/>
          </p:nvPr>
        </p:nvSpPr>
        <p:spPr/>
        <p:txBody>
          <a:bodyPr/>
          <a:lstStyle/>
          <a:p>
            <a:fld id="{91494729-7B0F-4739-A456-562E8769019B}" type="slidenum">
              <a:rPr lang="es-CO" smtClean="0"/>
              <a:t>‹Nº›</a:t>
            </a:fld>
            <a:endParaRPr lang="es-CO" dirty="0"/>
          </a:p>
        </p:txBody>
      </p:sp>
    </p:spTree>
    <p:extLst>
      <p:ext uri="{BB962C8B-B14F-4D97-AF65-F5344CB8AC3E}">
        <p14:creationId xmlns:p14="http://schemas.microsoft.com/office/powerpoint/2010/main" val="917296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7877B3E1-E0E5-4229-8868-83E7CDB60073}" type="datetimeFigureOut">
              <a:rPr lang="es-CO" smtClean="0"/>
              <a:t>21/04/2021</a:t>
            </a:fld>
            <a:endParaRPr lang="es-CO" dirty="0"/>
          </a:p>
        </p:txBody>
      </p:sp>
      <p:sp>
        <p:nvSpPr>
          <p:cNvPr id="6" name="Marcador de pie de página 5"/>
          <p:cNvSpPr>
            <a:spLocks noGrp="1"/>
          </p:cNvSpPr>
          <p:nvPr>
            <p:ph type="ftr" sz="quarter" idx="11"/>
          </p:nvPr>
        </p:nvSpPr>
        <p:spPr/>
        <p:txBody>
          <a:bodyPr/>
          <a:lstStyle/>
          <a:p>
            <a:endParaRPr lang="es-CO" dirty="0"/>
          </a:p>
        </p:txBody>
      </p:sp>
      <p:sp>
        <p:nvSpPr>
          <p:cNvPr id="7" name="Marcador de número de diapositiva 6"/>
          <p:cNvSpPr>
            <a:spLocks noGrp="1"/>
          </p:cNvSpPr>
          <p:nvPr>
            <p:ph type="sldNum" sz="quarter" idx="12"/>
          </p:nvPr>
        </p:nvSpPr>
        <p:spPr/>
        <p:txBody>
          <a:bodyPr/>
          <a:lstStyle/>
          <a:p>
            <a:fld id="{91494729-7B0F-4739-A456-562E8769019B}" type="slidenum">
              <a:rPr lang="es-CO" smtClean="0"/>
              <a:t>‹Nº›</a:t>
            </a:fld>
            <a:endParaRPr lang="es-CO" dirty="0"/>
          </a:p>
        </p:txBody>
      </p:sp>
    </p:spTree>
    <p:extLst>
      <p:ext uri="{BB962C8B-B14F-4D97-AF65-F5344CB8AC3E}">
        <p14:creationId xmlns:p14="http://schemas.microsoft.com/office/powerpoint/2010/main" val="792005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7877B3E1-E0E5-4229-8868-83E7CDB60073}" type="datetimeFigureOut">
              <a:rPr lang="es-CO" smtClean="0"/>
              <a:t>21/04/2021</a:t>
            </a:fld>
            <a:endParaRPr lang="es-CO" dirty="0"/>
          </a:p>
        </p:txBody>
      </p:sp>
      <p:sp>
        <p:nvSpPr>
          <p:cNvPr id="6" name="Marcador de pie de página 5"/>
          <p:cNvSpPr>
            <a:spLocks noGrp="1"/>
          </p:cNvSpPr>
          <p:nvPr>
            <p:ph type="ftr" sz="quarter" idx="11"/>
          </p:nvPr>
        </p:nvSpPr>
        <p:spPr/>
        <p:txBody>
          <a:bodyPr/>
          <a:lstStyle/>
          <a:p>
            <a:endParaRPr lang="es-CO" dirty="0"/>
          </a:p>
        </p:txBody>
      </p:sp>
      <p:sp>
        <p:nvSpPr>
          <p:cNvPr id="7" name="Marcador de número de diapositiva 6"/>
          <p:cNvSpPr>
            <a:spLocks noGrp="1"/>
          </p:cNvSpPr>
          <p:nvPr>
            <p:ph type="sldNum" sz="quarter" idx="12"/>
          </p:nvPr>
        </p:nvSpPr>
        <p:spPr/>
        <p:txBody>
          <a:bodyPr/>
          <a:lstStyle/>
          <a:p>
            <a:fld id="{91494729-7B0F-4739-A456-562E8769019B}" type="slidenum">
              <a:rPr lang="es-CO" smtClean="0"/>
              <a:t>‹Nº›</a:t>
            </a:fld>
            <a:endParaRPr lang="es-CO" dirty="0"/>
          </a:p>
        </p:txBody>
      </p:sp>
    </p:spTree>
    <p:extLst>
      <p:ext uri="{BB962C8B-B14F-4D97-AF65-F5344CB8AC3E}">
        <p14:creationId xmlns:p14="http://schemas.microsoft.com/office/powerpoint/2010/main" val="3020486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77B3E1-E0E5-4229-8868-83E7CDB60073}" type="datetimeFigureOut">
              <a:rPr lang="es-CO" smtClean="0"/>
              <a:t>21/04/2021</a:t>
            </a:fld>
            <a:endParaRPr lang="es-CO"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494729-7B0F-4739-A456-562E8769019B}" type="slidenum">
              <a:rPr lang="es-CO" smtClean="0"/>
              <a:t>‹Nº›</a:t>
            </a:fld>
            <a:endParaRPr lang="es-CO" dirty="0"/>
          </a:p>
        </p:txBody>
      </p:sp>
    </p:spTree>
    <p:extLst>
      <p:ext uri="{BB962C8B-B14F-4D97-AF65-F5344CB8AC3E}">
        <p14:creationId xmlns:p14="http://schemas.microsoft.com/office/powerpoint/2010/main" val="3701686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10B21B8-515C-8E45-ACC6-C958B3C94B4B}" type="datetimeFigureOut">
              <a:rPr lang="es-ES" smtClean="0">
                <a:solidFill>
                  <a:prstClr val="black">
                    <a:tint val="75000"/>
                  </a:prstClr>
                </a:solidFill>
              </a:rPr>
              <a:pPr defTabSz="457200"/>
              <a:t>21/04/2021</a:t>
            </a:fld>
            <a:endParaRPr lang="es-ES" dirty="0">
              <a:solidFill>
                <a:prstClr val="black">
                  <a:tint val="75000"/>
                </a:prstClr>
              </a:solidFill>
            </a:endParaRPr>
          </a:p>
        </p:txBody>
      </p:sp>
      <p:sp>
        <p:nvSpPr>
          <p:cNvPr id="5" name="Marcador de pie de pá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s-ES" dirty="0">
              <a:solidFill>
                <a:prstClr val="black">
                  <a:tint val="75000"/>
                </a:prstClr>
              </a:solidFill>
            </a:endParaRPr>
          </a:p>
        </p:txBody>
      </p:sp>
      <p:sp>
        <p:nvSpPr>
          <p:cNvPr id="6" name="Marcador de número de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FCD7B5D-4AAF-944F-8F79-1958F93DB250}" type="slidenum">
              <a:rPr lang="es-ES" smtClean="0">
                <a:solidFill>
                  <a:prstClr val="black">
                    <a:tint val="75000"/>
                  </a:prstClr>
                </a:solidFill>
              </a:rPr>
              <a:pPr defTabSz="457200"/>
              <a:t>‹Nº›</a:t>
            </a:fld>
            <a:endParaRPr lang="es-ES" dirty="0">
              <a:solidFill>
                <a:prstClr val="black">
                  <a:tint val="75000"/>
                </a:prstClr>
              </a:solidFill>
            </a:endParaRPr>
          </a:p>
        </p:txBody>
      </p:sp>
      <p:pic>
        <p:nvPicPr>
          <p:cNvPr id="7" name="Imagen 6" descr="Formato PPT 4.3_3.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416" y="0"/>
            <a:ext cx="12186584" cy="6858000"/>
          </a:xfrm>
          <a:prstGeom prst="rect">
            <a:avLst/>
          </a:prstGeom>
        </p:spPr>
      </p:pic>
    </p:spTree>
    <p:extLst>
      <p:ext uri="{BB962C8B-B14F-4D97-AF65-F5344CB8AC3E}">
        <p14:creationId xmlns:p14="http://schemas.microsoft.com/office/powerpoint/2010/main" val="21524482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6CCB777B-0F3B-4F43-AC3C-5C6C311F1351}" type="datetimeFigureOut">
              <a:rPr lang="es-ES" smtClean="0">
                <a:solidFill>
                  <a:prstClr val="black">
                    <a:tint val="75000"/>
                  </a:prstClr>
                </a:solidFill>
              </a:rPr>
              <a:pPr defTabSz="457200"/>
              <a:t>21/04/2021</a:t>
            </a:fld>
            <a:endParaRPr lang="es-ES" dirty="0">
              <a:solidFill>
                <a:prstClr val="black">
                  <a:tint val="75000"/>
                </a:prstClr>
              </a:solidFill>
            </a:endParaRPr>
          </a:p>
        </p:txBody>
      </p:sp>
      <p:sp>
        <p:nvSpPr>
          <p:cNvPr id="5" name="Marcador de pie de pá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s-ES" dirty="0">
              <a:solidFill>
                <a:prstClr val="black">
                  <a:tint val="75000"/>
                </a:prstClr>
              </a:solidFill>
            </a:endParaRPr>
          </a:p>
        </p:txBody>
      </p:sp>
      <p:sp>
        <p:nvSpPr>
          <p:cNvPr id="6" name="Marcador de número de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DD6FA049-1292-6741-9CF4-3BB30D17C8D4}" type="slidenum">
              <a:rPr lang="es-ES" smtClean="0">
                <a:solidFill>
                  <a:prstClr val="black">
                    <a:tint val="75000"/>
                  </a:prstClr>
                </a:solidFill>
              </a:rPr>
              <a:pPr defTabSz="457200"/>
              <a:t>‹Nº›</a:t>
            </a:fld>
            <a:endParaRPr lang="es-ES" dirty="0">
              <a:solidFill>
                <a:prstClr val="black">
                  <a:tint val="75000"/>
                </a:prstClr>
              </a:solidFill>
            </a:endParaRPr>
          </a:p>
        </p:txBody>
      </p:sp>
      <p:pic>
        <p:nvPicPr>
          <p:cNvPr id="7" name="Imagen 6" descr="Formato PPT 4.3_2.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416" y="0"/>
            <a:ext cx="12186584" cy="6858000"/>
          </a:xfrm>
          <a:prstGeom prst="rect">
            <a:avLst/>
          </a:prstGeom>
        </p:spPr>
      </p:pic>
    </p:spTree>
    <p:extLst>
      <p:ext uri="{BB962C8B-B14F-4D97-AF65-F5344CB8AC3E}">
        <p14:creationId xmlns:p14="http://schemas.microsoft.com/office/powerpoint/2010/main" val="23378459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0B21B8-515C-8E45-ACC6-C958B3C94B4B}" type="datetimeFigureOut">
              <a:rPr lang="es-ES" smtClean="0">
                <a:solidFill>
                  <a:prstClr val="black">
                    <a:tint val="75000"/>
                  </a:prstClr>
                </a:solidFill>
              </a:rPr>
              <a:pPr/>
              <a:t>21/04/2021</a:t>
            </a:fld>
            <a:endParaRPr lang="es-ES" dirty="0">
              <a:solidFill>
                <a:prstClr val="black">
                  <a:tint val="75000"/>
                </a:prstClr>
              </a:solidFill>
            </a:endParaRPr>
          </a:p>
        </p:txBody>
      </p:sp>
      <p:sp>
        <p:nvSpPr>
          <p:cNvPr id="5" name="Marcador de pie de pá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solidFill>
                <a:prstClr val="black">
                  <a:tint val="75000"/>
                </a:prstClr>
              </a:solidFill>
            </a:endParaRPr>
          </a:p>
        </p:txBody>
      </p:sp>
      <p:sp>
        <p:nvSpPr>
          <p:cNvPr id="6" name="Marcador de número de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CD7B5D-4AAF-944F-8F79-1958F93DB250}" type="slidenum">
              <a:rPr lang="es-ES" smtClean="0">
                <a:solidFill>
                  <a:prstClr val="black">
                    <a:tint val="75000"/>
                  </a:prstClr>
                </a:solidFill>
              </a:rPr>
              <a:pPr/>
              <a:t>‹Nº›</a:t>
            </a:fld>
            <a:endParaRPr lang="es-ES" dirty="0">
              <a:solidFill>
                <a:prstClr val="black">
                  <a:tint val="75000"/>
                </a:prstClr>
              </a:solidFill>
            </a:endParaRPr>
          </a:p>
        </p:txBody>
      </p:sp>
      <p:pic>
        <p:nvPicPr>
          <p:cNvPr id="7" name="Imagen 6" descr="Formato PPT 4.3_3.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416" y="0"/>
            <a:ext cx="12186584" cy="6858000"/>
          </a:xfrm>
          <a:prstGeom prst="rect">
            <a:avLst/>
          </a:prstGeom>
        </p:spPr>
      </p:pic>
    </p:spTree>
    <p:extLst>
      <p:ext uri="{BB962C8B-B14F-4D97-AF65-F5344CB8AC3E}">
        <p14:creationId xmlns:p14="http://schemas.microsoft.com/office/powerpoint/2010/main" val="95079041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0B21B8-515C-8E45-ACC6-C958B3C94B4B}" type="datetimeFigureOut">
              <a:rPr lang="es-ES" smtClean="0">
                <a:solidFill>
                  <a:prstClr val="black">
                    <a:tint val="75000"/>
                  </a:prstClr>
                </a:solidFill>
              </a:rPr>
              <a:pPr/>
              <a:t>21/04/2021</a:t>
            </a:fld>
            <a:endParaRPr lang="es-ES" dirty="0">
              <a:solidFill>
                <a:prstClr val="black">
                  <a:tint val="75000"/>
                </a:prstClr>
              </a:solidFill>
            </a:endParaRPr>
          </a:p>
        </p:txBody>
      </p:sp>
      <p:sp>
        <p:nvSpPr>
          <p:cNvPr id="5" name="Marcador de pie de pá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solidFill>
                <a:prstClr val="black">
                  <a:tint val="75000"/>
                </a:prstClr>
              </a:solidFill>
            </a:endParaRPr>
          </a:p>
        </p:txBody>
      </p:sp>
      <p:sp>
        <p:nvSpPr>
          <p:cNvPr id="6" name="Marcador de número de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CD7B5D-4AAF-944F-8F79-1958F93DB250}" type="slidenum">
              <a:rPr lang="es-ES" smtClean="0">
                <a:solidFill>
                  <a:prstClr val="black">
                    <a:tint val="75000"/>
                  </a:prstClr>
                </a:solidFill>
              </a:rPr>
              <a:pPr/>
              <a:t>‹Nº›</a:t>
            </a:fld>
            <a:endParaRPr lang="es-ES" dirty="0">
              <a:solidFill>
                <a:prstClr val="black">
                  <a:tint val="75000"/>
                </a:prstClr>
              </a:solidFill>
            </a:endParaRPr>
          </a:p>
        </p:txBody>
      </p:sp>
      <p:pic>
        <p:nvPicPr>
          <p:cNvPr id="7" name="Imagen 6" descr="Formato PPT 4.3_3.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416" y="0"/>
            <a:ext cx="12186584" cy="6858000"/>
          </a:xfrm>
          <a:prstGeom prst="rect">
            <a:avLst/>
          </a:prstGeom>
        </p:spPr>
      </p:pic>
    </p:spTree>
    <p:extLst>
      <p:ext uri="{BB962C8B-B14F-4D97-AF65-F5344CB8AC3E}">
        <p14:creationId xmlns:p14="http://schemas.microsoft.com/office/powerpoint/2010/main" val="1466450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10B21B8-515C-8E45-ACC6-C958B3C94B4B}" type="datetimeFigureOut">
              <a:rPr lang="es-ES" smtClean="0">
                <a:solidFill>
                  <a:prstClr val="black">
                    <a:tint val="75000"/>
                  </a:prstClr>
                </a:solidFill>
              </a:rPr>
              <a:pPr defTabSz="457200"/>
              <a:t>21/04/2021</a:t>
            </a:fld>
            <a:endParaRPr lang="es-ES" dirty="0">
              <a:solidFill>
                <a:prstClr val="black">
                  <a:tint val="75000"/>
                </a:prstClr>
              </a:solidFill>
            </a:endParaRPr>
          </a:p>
        </p:txBody>
      </p:sp>
      <p:sp>
        <p:nvSpPr>
          <p:cNvPr id="5" name="Marcador de pie de pá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s-ES" dirty="0">
              <a:solidFill>
                <a:prstClr val="black">
                  <a:tint val="75000"/>
                </a:prstClr>
              </a:solidFill>
            </a:endParaRPr>
          </a:p>
        </p:txBody>
      </p:sp>
      <p:sp>
        <p:nvSpPr>
          <p:cNvPr id="6" name="Marcador de número de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FCD7B5D-4AAF-944F-8F79-1958F93DB250}" type="slidenum">
              <a:rPr lang="es-ES" smtClean="0">
                <a:solidFill>
                  <a:prstClr val="black">
                    <a:tint val="75000"/>
                  </a:prstClr>
                </a:solidFill>
              </a:rPr>
              <a:pPr defTabSz="457200"/>
              <a:t>‹Nº›</a:t>
            </a:fld>
            <a:endParaRPr lang="es-ES" dirty="0">
              <a:solidFill>
                <a:prstClr val="black">
                  <a:tint val="75000"/>
                </a:prstClr>
              </a:solidFill>
            </a:endParaRPr>
          </a:p>
        </p:txBody>
      </p:sp>
      <p:pic>
        <p:nvPicPr>
          <p:cNvPr id="7" name="Imagen 6" descr="Formato PPT 4.3_3.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416" y="0"/>
            <a:ext cx="12186584" cy="6858000"/>
          </a:xfrm>
          <a:prstGeom prst="rect">
            <a:avLst/>
          </a:prstGeom>
        </p:spPr>
      </p:pic>
    </p:spTree>
    <p:extLst>
      <p:ext uri="{BB962C8B-B14F-4D97-AF65-F5344CB8AC3E}">
        <p14:creationId xmlns:p14="http://schemas.microsoft.com/office/powerpoint/2010/main" val="194720244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0.xml"/></Relationships>
</file>

<file path=ppt/slides/_rels/slide100.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chart" Target="../charts/chart60.xml"/><Relationship Id="rId1" Type="http://schemas.openxmlformats.org/officeDocument/2006/relationships/slideLayout" Target="../slideLayouts/slideLayout4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2.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chart" Target="../charts/chart62.xml"/><Relationship Id="rId1" Type="http://schemas.openxmlformats.org/officeDocument/2006/relationships/slideLayout" Target="../slideLayouts/slideLayout40.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4.xml.rels><?xml version="1.0" encoding="UTF-8" standalone="yes"?>
<Relationships xmlns="http://schemas.openxmlformats.org/package/2006/relationships"><Relationship Id="rId2" Type="http://schemas.openxmlformats.org/officeDocument/2006/relationships/chart" Target="../charts/chart64.xml"/><Relationship Id="rId1" Type="http://schemas.openxmlformats.org/officeDocument/2006/relationships/slideLayout" Target="../slideLayouts/slideLayout40.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7.xml.rels><?xml version="1.0" encoding="UTF-8" standalone="yes"?>
<Relationships xmlns="http://schemas.openxmlformats.org/package/2006/relationships"><Relationship Id="rId2" Type="http://schemas.openxmlformats.org/officeDocument/2006/relationships/chart" Target="../charts/chart65.xml"/><Relationship Id="rId1" Type="http://schemas.openxmlformats.org/officeDocument/2006/relationships/slideLayout" Target="../slideLayouts/slideLayout40.xml"/></Relationships>
</file>

<file path=ppt/slides/_rels/slide108.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chart" Target="../charts/chart66.xml"/><Relationship Id="rId1" Type="http://schemas.openxmlformats.org/officeDocument/2006/relationships/slideLayout" Target="../slideLayouts/slideLayout17.xml"/><Relationship Id="rId5" Type="http://schemas.openxmlformats.org/officeDocument/2006/relationships/chart" Target="../charts/chart69.xml"/><Relationship Id="rId4" Type="http://schemas.openxmlformats.org/officeDocument/2006/relationships/chart" Target="../charts/chart68.xml"/></Relationships>
</file>

<file path=ppt/slides/_rels/slide109.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chart" Target="../charts/chart70.xml"/><Relationship Id="rId1" Type="http://schemas.openxmlformats.org/officeDocument/2006/relationships/slideLayout" Target="../slideLayouts/slideLayout40.xml"/><Relationship Id="rId4" Type="http://schemas.openxmlformats.org/officeDocument/2006/relationships/chart" Target="../charts/chart72.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0.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1.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chart" Target="../charts/chart73.xml"/><Relationship Id="rId1" Type="http://schemas.openxmlformats.org/officeDocument/2006/relationships/slideLayout" Target="../slideLayouts/slideLayout40.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10.xml"/><Relationship Id="rId1" Type="http://schemas.openxmlformats.org/officeDocument/2006/relationships/slideLayout" Target="../slideLayouts/slideLayout40.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14.xml"/><Relationship Id="rId1" Type="http://schemas.openxmlformats.org/officeDocument/2006/relationships/slideLayout" Target="../slideLayouts/slideLayout40.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19.xml"/><Relationship Id="rId1" Type="http://schemas.openxmlformats.org/officeDocument/2006/relationships/slideLayout" Target="../slideLayouts/slideLayout40.xml"/><Relationship Id="rId5" Type="http://schemas.openxmlformats.org/officeDocument/2006/relationships/image" Target="../media/image9.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23.xml"/><Relationship Id="rId1" Type="http://schemas.openxmlformats.org/officeDocument/2006/relationships/slideLayout" Target="../slideLayouts/slideLayout40.xml"/><Relationship Id="rId5" Type="http://schemas.openxmlformats.org/officeDocument/2006/relationships/image" Target="../media/image9.pn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25.xml"/><Relationship Id="rId1" Type="http://schemas.openxmlformats.org/officeDocument/2006/relationships/slideLayout" Target="../slideLayouts/slideLayout40.xml"/><Relationship Id="rId5" Type="http://schemas.openxmlformats.org/officeDocument/2006/relationships/image" Target="../media/image9.png"/><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28.xml"/><Relationship Id="rId1" Type="http://schemas.openxmlformats.org/officeDocument/2006/relationships/slideLayout" Target="../slideLayouts/slideLayout40.xml"/><Relationship Id="rId5" Type="http://schemas.openxmlformats.org/officeDocument/2006/relationships/image" Target="../media/image9.png"/><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29.xml"/><Relationship Id="rId1" Type="http://schemas.openxmlformats.org/officeDocument/2006/relationships/slideLayout" Target="../slideLayouts/slideLayout40.xml"/><Relationship Id="rId5" Type="http://schemas.openxmlformats.org/officeDocument/2006/relationships/image" Target="../media/image9.png"/><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0.xml"/></Relationships>
</file>

<file path=ppt/slides/_rels/slide50.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4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35.xml"/><Relationship Id="rId1" Type="http://schemas.openxmlformats.org/officeDocument/2006/relationships/slideLayout" Target="../slideLayouts/slideLayout40.xml"/><Relationship Id="rId5" Type="http://schemas.openxmlformats.org/officeDocument/2006/relationships/image" Target="../media/image9.png"/><Relationship Id="rId4" Type="http://schemas.openxmlformats.org/officeDocument/2006/relationships/image" Target="../media/image8.png"/></Relationships>
</file>

<file path=ppt/slides/_rels/slide53.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4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6.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40.xml"/></Relationships>
</file>

<file path=ppt/slides/_rels/slide57.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4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9.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0.xml"/><Relationship Id="rId4" Type="http://schemas.openxmlformats.org/officeDocument/2006/relationships/chart" Target="../charts/char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1.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4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3.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4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5.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4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40.xml"/></Relationships>
</file>

<file path=ppt/slides/_rels/slide69.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0.xml"/></Relationships>
</file>

<file path=ppt/slides/_rels/slide7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0.xml"/></Relationships>
</file>

<file path=ppt/slides/_rels/slide7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0.xml"/></Relationships>
</file>

<file path=ppt/slides/_rels/slide7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0.xml"/></Relationships>
</file>

<file path=ppt/slides/_rels/slide73.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40.xml"/></Relationships>
</file>

<file path=ppt/slides/_rels/slide74.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40.xml"/></Relationships>
</file>

<file path=ppt/slides/_rels/slide75.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40.xml"/></Relationships>
</file>

<file path=ppt/slides/_rels/slide76.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40.xml"/></Relationships>
</file>

<file path=ppt/slides/_rels/slide7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0.xml"/></Relationships>
</file>

<file path=ppt/slides/_rels/slide7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0.xml"/></Relationships>
</file>

<file path=ppt/slides/_rels/slide7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0.xml"/></Relationships>
</file>

<file path=ppt/slides/_rels/slide8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0.xml"/></Relationships>
</file>

<file path=ppt/slides/_rels/slide82.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40.xml"/></Relationships>
</file>

<file path=ppt/slides/_rels/slide83.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40.xml"/></Relationships>
</file>

<file path=ppt/slides/_rels/slide84.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40.xml"/></Relationships>
</file>

<file path=ppt/slides/_rels/slide85.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40.xml"/></Relationships>
</file>

<file path=ppt/slides/_rels/slide86.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40.xml"/></Relationships>
</file>

<file path=ppt/slides/_rels/slide8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0.xml"/></Relationships>
</file>

<file path=ppt/slides/_rels/slide88.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40.xml"/></Relationships>
</file>

<file path=ppt/slides/_rels/slide89.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4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58.xml"/><Relationship Id="rId1" Type="http://schemas.openxmlformats.org/officeDocument/2006/relationships/slideLayout" Target="../slideLayouts/slideLayout40.xml"/><Relationship Id="rId5" Type="http://schemas.openxmlformats.org/officeDocument/2006/relationships/image" Target="../media/image9.png"/><Relationship Id="rId4" Type="http://schemas.openxmlformats.org/officeDocument/2006/relationships/image" Target="../media/image8.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59.xml"/><Relationship Id="rId1" Type="http://schemas.openxmlformats.org/officeDocument/2006/relationships/slideLayout" Target="../slideLayouts/slideLayout40.xml"/><Relationship Id="rId5" Type="http://schemas.openxmlformats.org/officeDocument/2006/relationships/image" Target="../media/image9.png"/><Relationship Id="rId4" Type="http://schemas.openxmlformats.org/officeDocument/2006/relationships/image" Target="../media/image8.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descr="Formato PPT 4.3_4.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2285"/>
            <a:ext cx="9144000" cy="6855715"/>
          </a:xfrm>
          <a:prstGeom prst="rect">
            <a:avLst/>
          </a:prstGeom>
        </p:spPr>
      </p:pic>
      <p:sp>
        <p:nvSpPr>
          <p:cNvPr id="13" name="Rectángulo 12"/>
          <p:cNvSpPr/>
          <p:nvPr/>
        </p:nvSpPr>
        <p:spPr>
          <a:xfrm>
            <a:off x="1778001" y="1998981"/>
            <a:ext cx="7512050" cy="2739211"/>
          </a:xfrm>
          <a:prstGeom prst="rect">
            <a:avLst/>
          </a:prstGeom>
        </p:spPr>
        <p:txBody>
          <a:bodyPr wrap="square">
            <a:spAutoFit/>
          </a:bodyPr>
          <a:lstStyle/>
          <a:p>
            <a:pPr algn="r" fontAlgn="base"/>
            <a:r>
              <a:rPr lang="es-ES" sz="5400" b="1" i="0" u="none" strike="noStrike" dirty="0">
                <a:solidFill>
                  <a:srgbClr val="FF0024"/>
                </a:solidFill>
                <a:effectLst/>
                <a:latin typeface="Tahoma" panose="020B0604030504040204" pitchFamily="34" charset="0"/>
                <a:ea typeface="Tahoma" panose="020B0604030504040204" pitchFamily="34" charset="0"/>
                <a:cs typeface="Tahoma" panose="020B0604030504040204" pitchFamily="34" charset="0"/>
              </a:rPr>
              <a:t>Violencia intrafamiliar</a:t>
            </a:r>
            <a:endParaRPr lang="es-ES" sz="5400" b="0" i="0" dirty="0">
              <a:solidFill>
                <a:srgbClr val="FF0024"/>
              </a:solidFill>
              <a:effectLst/>
              <a:latin typeface="Tahoma" panose="020B0604030504040204" pitchFamily="34" charset="0"/>
              <a:ea typeface="Tahoma" panose="020B0604030504040204" pitchFamily="34" charset="0"/>
              <a:cs typeface="Tahoma" panose="020B0604030504040204" pitchFamily="34" charset="0"/>
            </a:endParaRPr>
          </a:p>
          <a:p>
            <a:pPr algn="r" fontAlgn="base"/>
            <a:endParaRPr lang="es-ES" sz="3600" b="0" i="0" u="none" strike="noStrike" dirty="0">
              <a:solidFill>
                <a:schemeClr val="bg2">
                  <a:lumMod val="50000"/>
                </a:schemeClr>
              </a:solidFill>
              <a:effectLst/>
              <a:latin typeface="Tahoma" panose="020B0604030504040204" pitchFamily="34" charset="0"/>
              <a:ea typeface="Tahoma" panose="020B0604030504040204" pitchFamily="34" charset="0"/>
              <a:cs typeface="Tahoma" panose="020B0604030504040204" pitchFamily="34" charset="0"/>
            </a:endParaRPr>
          </a:p>
          <a:p>
            <a:pPr algn="r" fontAlgn="base"/>
            <a:r>
              <a:rPr lang="es-ES" sz="2800" b="0" i="0" u="none" strike="noStrike" dirty="0">
                <a:solidFill>
                  <a:schemeClr val="bg2">
                    <a:lumMod val="50000"/>
                  </a:schemeClr>
                </a:solidFill>
                <a:effectLst/>
                <a:latin typeface="Tahoma" panose="020B0604030504040204" pitchFamily="34" charset="0"/>
                <a:ea typeface="Tahoma" panose="020B0604030504040204" pitchFamily="34" charset="0"/>
                <a:cs typeface="Tahoma" panose="020B0604030504040204" pitchFamily="34" charset="0"/>
              </a:rPr>
              <a:t>Bogotá, noviembre 3 de 2020</a:t>
            </a:r>
            <a:endParaRPr lang="es-ES" sz="2800" b="0" i="0" dirty="0">
              <a:solidFill>
                <a:schemeClr val="bg2">
                  <a:lumMod val="50000"/>
                </a:schemeClr>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58854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2534588" y="604332"/>
            <a:ext cx="7089804" cy="369332"/>
          </a:xfrm>
          <a:prstGeom prst="rect">
            <a:avLst/>
          </a:prstGeom>
        </p:spPr>
        <p:txBody>
          <a:bodyPr wrap="square">
            <a:spAutoFit/>
          </a:bodyPr>
          <a:lstStyle/>
          <a:p>
            <a:pPr algn="ctr"/>
            <a:r>
              <a:rPr lang="es-CO" b="1" dirty="0">
                <a:solidFill>
                  <a:prstClr val="black"/>
                </a:solidFill>
              </a:rPr>
              <a:t> 8) ¿Recuerda usted la razón principal por qué se dio esta pelea? </a:t>
            </a:r>
            <a:endParaRPr lang="es-CO" dirty="0">
              <a:solidFill>
                <a:prstClr val="black"/>
              </a:solidFill>
            </a:endParaRPr>
          </a:p>
        </p:txBody>
      </p:sp>
      <p:sp>
        <p:nvSpPr>
          <p:cNvPr id="11" name="10 Rectángulo redondeado"/>
          <p:cNvSpPr/>
          <p:nvPr/>
        </p:nvSpPr>
        <p:spPr>
          <a:xfrm>
            <a:off x="4231382" y="6204855"/>
            <a:ext cx="3701862" cy="287174"/>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aphicFrame>
        <p:nvGraphicFramePr>
          <p:cNvPr id="14" name="13 Tabla"/>
          <p:cNvGraphicFramePr>
            <a:graphicFrameLocks noGrp="1"/>
          </p:cNvGraphicFramePr>
          <p:nvPr/>
        </p:nvGraphicFramePr>
        <p:xfrm>
          <a:off x="4385975" y="6215804"/>
          <a:ext cx="3585210" cy="259080"/>
        </p:xfrm>
        <a:graphic>
          <a:graphicData uri="http://schemas.openxmlformats.org/drawingml/2006/table">
            <a:tbl>
              <a:tblPr firstRow="1" bandRow="1">
                <a:tableStyleId>{5C22544A-7EE6-4342-B048-85BDC9FD1C3A}</a:tableStyleId>
              </a:tblPr>
              <a:tblGrid>
                <a:gridCol w="3046730">
                  <a:extLst>
                    <a:ext uri="{9D8B030D-6E8A-4147-A177-3AD203B41FA5}">
                      <a16:colId xmlns:a16="http://schemas.microsoft.com/office/drawing/2014/main" val="20000"/>
                    </a:ext>
                  </a:extLst>
                </a:gridCol>
                <a:gridCol w="538480">
                  <a:extLst>
                    <a:ext uri="{9D8B030D-6E8A-4147-A177-3AD203B41FA5}">
                      <a16:colId xmlns:a16="http://schemas.microsoft.com/office/drawing/2014/main" val="20001"/>
                    </a:ext>
                  </a:extLst>
                </a:gridCol>
              </a:tblGrid>
              <a:tr h="144016">
                <a:tc>
                  <a:txBody>
                    <a:bodyPr/>
                    <a:lstStyle/>
                    <a:p>
                      <a:pPr algn="r"/>
                      <a:r>
                        <a:rPr lang="es-CO" sz="1100" dirty="0">
                          <a:solidFill>
                            <a:schemeClr val="tx1"/>
                          </a:solidFill>
                        </a:rPr>
                        <a:t>Base:</a:t>
                      </a:r>
                      <a:r>
                        <a:rPr lang="es-CO" sz="1100" baseline="0" dirty="0">
                          <a:solidFill>
                            <a:schemeClr val="tx1"/>
                          </a:solidFill>
                        </a:rPr>
                        <a:t> </a:t>
                      </a:r>
                      <a:r>
                        <a:rPr lang="es-CO" sz="1100" b="0" baseline="0" dirty="0">
                          <a:solidFill>
                            <a:schemeClr val="tx1"/>
                          </a:solidFill>
                        </a:rPr>
                        <a:t>Encuestados que tienen o han tenido pareja</a:t>
                      </a:r>
                      <a:endParaRPr lang="es-CO" sz="1100" b="0" dirty="0">
                        <a:solidFill>
                          <a:schemeClr val="tx1"/>
                        </a:solidFill>
                      </a:endParaRP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s-CO" sz="1100" dirty="0">
                          <a:solidFill>
                            <a:schemeClr val="tx1"/>
                          </a:solidFill>
                        </a:rPr>
                        <a:t>433</a:t>
                      </a:r>
                    </a:p>
                  </a:txBody>
                  <a:tcPr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7" name="Gráfico 6">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2948294192"/>
              </p:ext>
            </p:extLst>
          </p:nvPr>
        </p:nvGraphicFramePr>
        <p:xfrm>
          <a:off x="2081578" y="1655999"/>
          <a:ext cx="7995824" cy="29098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1319387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320546" y="463600"/>
            <a:ext cx="5631438" cy="646331"/>
          </a:xfrm>
          <a:prstGeom prst="rect">
            <a:avLst/>
          </a:prstGeom>
        </p:spPr>
        <p:txBody>
          <a:bodyPr wrap="square">
            <a:spAutoFit/>
          </a:bodyPr>
          <a:lstStyle/>
          <a:p>
            <a:pPr lvl="0" algn="ctr"/>
            <a:r>
              <a:rPr lang="es-CO" b="1" dirty="0">
                <a:ea typeface="Calibri"/>
              </a:rPr>
              <a:t>28) ¿Durante su infancia y/o adolescencia, recuerda qué hombre estuvo más  presente en su educación o crianza? </a:t>
            </a:r>
            <a:endParaRPr lang="es-CO" b="1" dirty="0"/>
          </a:p>
        </p:txBody>
      </p:sp>
      <p:graphicFrame>
        <p:nvGraphicFramePr>
          <p:cNvPr id="22" name="Group 6">
            <a:extLst>
              <a:ext uri="{FF2B5EF4-FFF2-40B4-BE49-F238E27FC236}">
                <a16:creationId xmlns:a16="http://schemas.microsoft.com/office/drawing/2014/main" id="{0DA119C3-05D3-4634-98DA-6F5B3E4A5355}"/>
              </a:ext>
            </a:extLst>
          </p:cNvPr>
          <p:cNvGraphicFramePr>
            <a:graphicFrameLocks noGrp="1"/>
          </p:cNvGraphicFramePr>
          <p:nvPr>
            <p:extLst>
              <p:ext uri="{D42A27DB-BD31-4B8C-83A1-F6EECF244321}">
                <p14:modId xmlns:p14="http://schemas.microsoft.com/office/powerpoint/2010/main" val="1796977492"/>
              </p:ext>
            </p:extLst>
          </p:nvPr>
        </p:nvGraphicFramePr>
        <p:xfrm>
          <a:off x="800100" y="1384304"/>
          <a:ext cx="4177477" cy="4564980"/>
        </p:xfrm>
        <a:graphic>
          <a:graphicData uri="http://schemas.openxmlformats.org/drawingml/2006/table">
            <a:tbl>
              <a:tblPr/>
              <a:tblGrid>
                <a:gridCol w="2005777">
                  <a:extLst>
                    <a:ext uri="{9D8B030D-6E8A-4147-A177-3AD203B41FA5}">
                      <a16:colId xmlns:a16="http://schemas.microsoft.com/office/drawing/2014/main" val="20000"/>
                    </a:ext>
                  </a:extLst>
                </a:gridCol>
                <a:gridCol w="2171700">
                  <a:extLst>
                    <a:ext uri="{9D8B030D-6E8A-4147-A177-3AD203B41FA5}">
                      <a16:colId xmlns:a16="http://schemas.microsoft.com/office/drawing/2014/main" val="20002"/>
                    </a:ext>
                  </a:extLst>
                </a:gridCol>
              </a:tblGrid>
              <a:tr h="456498">
                <a:tc>
                  <a:txBody>
                    <a:bodyPr/>
                    <a:lstStyle/>
                    <a:p>
                      <a:pPr algn="r" fontAlgn="ctr"/>
                      <a:r>
                        <a:rPr lang="es-CO" sz="1200" b="0" i="0" u="none" strike="noStrike" dirty="0">
                          <a:solidFill>
                            <a:srgbClr val="404040"/>
                          </a:solidFill>
                          <a:effectLst/>
                          <a:latin typeface="Franklin Gothic Book"/>
                        </a:rPr>
                        <a:t> Su padre </a:t>
                      </a:r>
                    </a:p>
                  </a:txBody>
                  <a:tcPr marL="9525" marR="9525" marT="9525" marB="0" anchor="ctr">
                    <a:lnL cap="flat">
                      <a:noFill/>
                    </a:lnL>
                    <a:lnR>
                      <a:noFill/>
                    </a:lnR>
                    <a:lnT cap="flat">
                      <a:noFill/>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cap="flat">
                      <a:noFill/>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6498">
                <a:tc>
                  <a:txBody>
                    <a:bodyPr/>
                    <a:lstStyle/>
                    <a:p>
                      <a:pPr algn="r" fontAlgn="ctr"/>
                      <a:r>
                        <a:rPr lang="es-CO" sz="1200" b="0" i="0" u="none" strike="noStrike" dirty="0">
                          <a:solidFill>
                            <a:srgbClr val="404040"/>
                          </a:solidFill>
                          <a:effectLst/>
                          <a:latin typeface="Franklin Gothic Book"/>
                        </a:rPr>
                        <a:t> Hermano</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6498">
                <a:tc>
                  <a:txBody>
                    <a:bodyPr/>
                    <a:lstStyle/>
                    <a:p>
                      <a:pPr algn="r" fontAlgn="ctr"/>
                      <a:r>
                        <a:rPr lang="es-CO" sz="1200" b="0" i="0" u="none" strike="noStrike" dirty="0">
                          <a:solidFill>
                            <a:srgbClr val="404040"/>
                          </a:solidFill>
                          <a:effectLst/>
                          <a:latin typeface="Franklin Gothic Book"/>
                        </a:rPr>
                        <a:t> Abuelo</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6498">
                <a:tc>
                  <a:txBody>
                    <a:bodyPr/>
                    <a:lstStyle/>
                    <a:p>
                      <a:pPr algn="r" fontAlgn="ctr"/>
                      <a:r>
                        <a:rPr lang="es-CO" sz="1200" b="0" i="0" u="none" strike="noStrike">
                          <a:solidFill>
                            <a:srgbClr val="404040"/>
                          </a:solidFill>
                          <a:effectLst/>
                          <a:latin typeface="Franklin Gothic Book"/>
                        </a:rPr>
                        <a:t> Amigo o un grupo de amigos</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56498">
                <a:tc>
                  <a:txBody>
                    <a:bodyPr/>
                    <a:lstStyle/>
                    <a:p>
                      <a:pPr algn="r" fontAlgn="ctr"/>
                      <a:r>
                        <a:rPr lang="es-CO" sz="1200" b="0" i="0" u="none" strike="noStrike" dirty="0">
                          <a:solidFill>
                            <a:srgbClr val="404040"/>
                          </a:solidFill>
                          <a:effectLst/>
                          <a:latin typeface="Franklin Gothic Book"/>
                        </a:rPr>
                        <a:t> Su tío</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56498">
                <a:tc>
                  <a:txBody>
                    <a:bodyPr/>
                    <a:lstStyle/>
                    <a:p>
                      <a:pPr algn="r" fontAlgn="ctr"/>
                      <a:r>
                        <a:rPr lang="es-CO" sz="1200" b="0" i="0" u="none" strike="noStrike" dirty="0">
                          <a:solidFill>
                            <a:srgbClr val="404040"/>
                          </a:solidFill>
                          <a:effectLst/>
                          <a:latin typeface="Franklin Gothic Book"/>
                        </a:rPr>
                        <a:t> Su profesor</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6498">
                <a:tc>
                  <a:txBody>
                    <a:bodyPr/>
                    <a:lstStyle/>
                    <a:p>
                      <a:pPr algn="r" fontAlgn="ctr"/>
                      <a:r>
                        <a:rPr lang="es-CO" sz="1200" b="0" i="0" u="none" strike="noStrike" dirty="0">
                          <a:solidFill>
                            <a:srgbClr val="404040"/>
                          </a:solidFill>
                          <a:effectLst/>
                          <a:latin typeface="Franklin Gothic Book"/>
                        </a:rPr>
                        <a:t> Su primo</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6498">
                <a:tc>
                  <a:txBody>
                    <a:bodyPr/>
                    <a:lstStyle/>
                    <a:p>
                      <a:pPr algn="r" fontAlgn="ctr"/>
                      <a:r>
                        <a:rPr lang="es-CO" sz="1200" b="0" i="0" u="none" strike="noStrike">
                          <a:solidFill>
                            <a:srgbClr val="404040"/>
                          </a:solidFill>
                          <a:effectLst/>
                          <a:latin typeface="Franklin Gothic Book"/>
                        </a:rPr>
                        <a:t> Padrastro</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6498">
                <a:tc>
                  <a:txBody>
                    <a:bodyPr/>
                    <a:lstStyle/>
                    <a:p>
                      <a:pPr algn="r" fontAlgn="ctr"/>
                      <a:r>
                        <a:rPr lang="es-CO" sz="1200" b="0" i="0" u="none" strike="noStrike" dirty="0">
                          <a:solidFill>
                            <a:srgbClr val="404040"/>
                          </a:solidFill>
                          <a:effectLst/>
                          <a:latin typeface="Franklin Gothic Book"/>
                        </a:rPr>
                        <a:t> Otro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6498">
                <a:tc>
                  <a:txBody>
                    <a:bodyPr/>
                    <a:lstStyle/>
                    <a:p>
                      <a:pPr algn="r" fontAlgn="ctr"/>
                      <a:r>
                        <a:rPr lang="es-CO" sz="1200" b="0" i="0" u="none" strike="noStrike" dirty="0">
                          <a:solidFill>
                            <a:srgbClr val="404040"/>
                          </a:solidFill>
                          <a:effectLst/>
                          <a:latin typeface="Franklin Gothic Book"/>
                        </a:rPr>
                        <a:t> Ninguno</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23" name="36 Gráfico">
            <a:extLst>
              <a:ext uri="{FF2B5EF4-FFF2-40B4-BE49-F238E27FC236}">
                <a16:creationId xmlns:a16="http://schemas.microsoft.com/office/drawing/2014/main" id="{7AD9FE8B-ED62-4576-AB37-0900ECE9066B}"/>
              </a:ext>
            </a:extLst>
          </p:cNvPr>
          <p:cNvGraphicFramePr/>
          <p:nvPr>
            <p:extLst>
              <p:ext uri="{D42A27DB-BD31-4B8C-83A1-F6EECF244321}">
                <p14:modId xmlns:p14="http://schemas.microsoft.com/office/powerpoint/2010/main" val="2986815929"/>
              </p:ext>
            </p:extLst>
          </p:nvPr>
        </p:nvGraphicFramePr>
        <p:xfrm>
          <a:off x="2746327" y="1206500"/>
          <a:ext cx="2679848" cy="4993680"/>
        </p:xfrm>
        <a:graphic>
          <a:graphicData uri="http://schemas.openxmlformats.org/drawingml/2006/chart">
            <c:chart xmlns:c="http://schemas.openxmlformats.org/drawingml/2006/chart" xmlns:r="http://schemas.openxmlformats.org/officeDocument/2006/relationships" r:id="rId2"/>
          </a:graphicData>
        </a:graphic>
      </p:graphicFrame>
      <p:cxnSp>
        <p:nvCxnSpPr>
          <p:cNvPr id="24" name="33 Conector recto">
            <a:extLst>
              <a:ext uri="{FF2B5EF4-FFF2-40B4-BE49-F238E27FC236}">
                <a16:creationId xmlns:a16="http://schemas.microsoft.com/office/drawing/2014/main" id="{9DD2A31E-53E0-4196-8223-232C7281E6EA}"/>
              </a:ext>
            </a:extLst>
          </p:cNvPr>
          <p:cNvCxnSpPr>
            <a:cxnSpLocks/>
          </p:cNvCxnSpPr>
          <p:nvPr/>
        </p:nvCxnSpPr>
        <p:spPr>
          <a:xfrm>
            <a:off x="6083300" y="868656"/>
            <a:ext cx="0" cy="4760619"/>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12 Rectángulo redondeado"/>
          <p:cNvSpPr/>
          <p:nvPr/>
        </p:nvSpPr>
        <p:spPr>
          <a:xfrm>
            <a:off x="5046455" y="6200180"/>
            <a:ext cx="2062971" cy="27469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aphicFrame>
        <p:nvGraphicFramePr>
          <p:cNvPr id="14" name="13 Tabla"/>
          <p:cNvGraphicFramePr>
            <a:graphicFrameLocks noGrp="1"/>
          </p:cNvGraphicFramePr>
          <p:nvPr>
            <p:extLst>
              <p:ext uri="{D42A27DB-BD31-4B8C-83A1-F6EECF244321}">
                <p14:modId xmlns:p14="http://schemas.microsoft.com/office/powerpoint/2010/main" val="1875388180"/>
              </p:ext>
            </p:extLst>
          </p:nvPr>
        </p:nvGraphicFramePr>
        <p:xfrm>
          <a:off x="5175544" y="6210944"/>
          <a:ext cx="1799459" cy="259080"/>
        </p:xfrm>
        <a:graphic>
          <a:graphicData uri="http://schemas.openxmlformats.org/drawingml/2006/table">
            <a:tbl>
              <a:tblPr firstRow="1" bandRow="1">
                <a:tableStyleId>{5C22544A-7EE6-4342-B048-85BDC9FD1C3A}</a:tableStyleId>
              </a:tblPr>
              <a:tblGrid>
                <a:gridCol w="1390967">
                  <a:extLst>
                    <a:ext uri="{9D8B030D-6E8A-4147-A177-3AD203B41FA5}">
                      <a16:colId xmlns:a16="http://schemas.microsoft.com/office/drawing/2014/main" val="20000"/>
                    </a:ext>
                  </a:extLst>
                </a:gridCol>
                <a:gridCol w="408492">
                  <a:extLst>
                    <a:ext uri="{9D8B030D-6E8A-4147-A177-3AD203B41FA5}">
                      <a16:colId xmlns:a16="http://schemas.microsoft.com/office/drawing/2014/main" val="20001"/>
                    </a:ext>
                  </a:extLst>
                </a:gridCol>
              </a:tblGrid>
              <a:tr h="144016">
                <a:tc>
                  <a:txBody>
                    <a:bodyPr/>
                    <a:lstStyle/>
                    <a:p>
                      <a:pPr algn="r"/>
                      <a:r>
                        <a:rPr lang="es-CO" sz="1100" dirty="0">
                          <a:solidFill>
                            <a:schemeClr val="tx1"/>
                          </a:solidFill>
                        </a:rPr>
                        <a:t>Base:</a:t>
                      </a:r>
                      <a:r>
                        <a:rPr lang="es-CO" sz="1100" baseline="0" dirty="0">
                          <a:solidFill>
                            <a:schemeClr val="tx1"/>
                          </a:solidFill>
                        </a:rPr>
                        <a:t> </a:t>
                      </a:r>
                      <a:r>
                        <a:rPr lang="es-CO" sz="1100" b="0" baseline="0" dirty="0">
                          <a:solidFill>
                            <a:schemeClr val="tx1"/>
                          </a:solidFill>
                        </a:rPr>
                        <a:t>Total Hombres</a:t>
                      </a:r>
                      <a:endParaRPr lang="es-CO" sz="1100" b="0" dirty="0">
                        <a:solidFill>
                          <a:schemeClr val="tx1"/>
                        </a:solidFill>
                      </a:endParaRP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es-CO" sz="1050" b="1" i="0" u="none" strike="noStrike" dirty="0">
                          <a:solidFill>
                            <a:srgbClr val="000000"/>
                          </a:solidFill>
                          <a:effectLst/>
                          <a:latin typeface="Calibri" panose="020F0502020204030204" pitchFamily="34" charset="0"/>
                        </a:rPr>
                        <a:t>226</a:t>
                      </a:r>
                      <a:endParaRPr lang="es-CO" sz="1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5" name="14 Rectángulo"/>
          <p:cNvSpPr/>
          <p:nvPr/>
        </p:nvSpPr>
        <p:spPr>
          <a:xfrm>
            <a:off x="6262507" y="527100"/>
            <a:ext cx="5631438" cy="646331"/>
          </a:xfrm>
          <a:prstGeom prst="rect">
            <a:avLst/>
          </a:prstGeom>
        </p:spPr>
        <p:txBody>
          <a:bodyPr wrap="square">
            <a:spAutoFit/>
          </a:bodyPr>
          <a:lstStyle/>
          <a:p>
            <a:pPr lvl="0" algn="ctr"/>
            <a:r>
              <a:rPr lang="es-CO" b="1" dirty="0">
                <a:ea typeface="Calibri"/>
              </a:rPr>
              <a:t> 29) ¿Cuál es o era el principal sentimiento suyo hacia ese hombre? </a:t>
            </a:r>
            <a:endParaRPr lang="es-CO" b="1" dirty="0"/>
          </a:p>
        </p:txBody>
      </p:sp>
      <p:graphicFrame>
        <p:nvGraphicFramePr>
          <p:cNvPr id="16" name="Group 6">
            <a:extLst>
              <a:ext uri="{FF2B5EF4-FFF2-40B4-BE49-F238E27FC236}">
                <a16:creationId xmlns:a16="http://schemas.microsoft.com/office/drawing/2014/main" id="{0DA119C3-05D3-4634-98DA-6F5B3E4A5355}"/>
              </a:ext>
            </a:extLst>
          </p:cNvPr>
          <p:cNvGraphicFramePr>
            <a:graphicFrameLocks noGrp="1"/>
          </p:cNvGraphicFramePr>
          <p:nvPr>
            <p:extLst>
              <p:ext uri="{D42A27DB-BD31-4B8C-83A1-F6EECF244321}">
                <p14:modId xmlns:p14="http://schemas.microsoft.com/office/powerpoint/2010/main" val="406025573"/>
              </p:ext>
            </p:extLst>
          </p:nvPr>
        </p:nvGraphicFramePr>
        <p:xfrm>
          <a:off x="6742061" y="1762125"/>
          <a:ext cx="4177477" cy="3651984"/>
        </p:xfrm>
        <a:graphic>
          <a:graphicData uri="http://schemas.openxmlformats.org/drawingml/2006/table">
            <a:tbl>
              <a:tblPr/>
              <a:tblGrid>
                <a:gridCol w="2005777">
                  <a:extLst>
                    <a:ext uri="{9D8B030D-6E8A-4147-A177-3AD203B41FA5}">
                      <a16:colId xmlns:a16="http://schemas.microsoft.com/office/drawing/2014/main" val="20000"/>
                    </a:ext>
                  </a:extLst>
                </a:gridCol>
                <a:gridCol w="2171700">
                  <a:extLst>
                    <a:ext uri="{9D8B030D-6E8A-4147-A177-3AD203B41FA5}">
                      <a16:colId xmlns:a16="http://schemas.microsoft.com/office/drawing/2014/main" val="20002"/>
                    </a:ext>
                  </a:extLst>
                </a:gridCol>
              </a:tblGrid>
              <a:tr h="456498">
                <a:tc>
                  <a:txBody>
                    <a:bodyPr/>
                    <a:lstStyle/>
                    <a:p>
                      <a:pPr algn="r" fontAlgn="ctr"/>
                      <a:r>
                        <a:rPr lang="es-CO" sz="1200" b="0" i="0" u="none" strike="noStrike" dirty="0">
                          <a:solidFill>
                            <a:srgbClr val="404040"/>
                          </a:solidFill>
                          <a:effectLst/>
                          <a:latin typeface="Franklin Gothic Book"/>
                        </a:rPr>
                        <a:t> Respeto</a:t>
                      </a:r>
                    </a:p>
                  </a:txBody>
                  <a:tcPr marL="9525" marR="9525" marT="9525" marB="0" anchor="ctr">
                    <a:lnL cap="flat">
                      <a:noFill/>
                    </a:lnL>
                    <a:lnR>
                      <a:noFill/>
                    </a:lnR>
                    <a:lnT cap="flat">
                      <a:noFill/>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cap="flat">
                      <a:noFill/>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6498">
                <a:tc>
                  <a:txBody>
                    <a:bodyPr/>
                    <a:lstStyle/>
                    <a:p>
                      <a:pPr algn="r" fontAlgn="ctr"/>
                      <a:r>
                        <a:rPr lang="es-CO" sz="1200" b="0" i="0" u="none" strike="noStrike">
                          <a:solidFill>
                            <a:srgbClr val="404040"/>
                          </a:solidFill>
                          <a:effectLst/>
                          <a:latin typeface="Franklin Gothic Book"/>
                        </a:rPr>
                        <a:t> Admiración</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6498">
                <a:tc>
                  <a:txBody>
                    <a:bodyPr/>
                    <a:lstStyle/>
                    <a:p>
                      <a:pPr algn="r" fontAlgn="ctr"/>
                      <a:r>
                        <a:rPr lang="es-CO" sz="1200" b="0" i="0" u="none" strike="noStrike">
                          <a:solidFill>
                            <a:srgbClr val="404040"/>
                          </a:solidFill>
                          <a:effectLst/>
                          <a:latin typeface="Franklin Gothic Book"/>
                        </a:rPr>
                        <a:t> Amor</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6498">
                <a:tc>
                  <a:txBody>
                    <a:bodyPr/>
                    <a:lstStyle/>
                    <a:p>
                      <a:pPr algn="r" fontAlgn="ctr"/>
                      <a:r>
                        <a:rPr lang="es-CO" sz="1200" b="0" i="0" u="none" strike="noStrike">
                          <a:solidFill>
                            <a:srgbClr val="404040"/>
                          </a:solidFill>
                          <a:effectLst/>
                          <a:latin typeface="Franklin Gothic Book"/>
                        </a:rPr>
                        <a:t> Aprecio</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6498">
                <a:tc>
                  <a:txBody>
                    <a:bodyPr/>
                    <a:lstStyle/>
                    <a:p>
                      <a:pPr algn="r" fontAlgn="ctr"/>
                      <a:r>
                        <a:rPr lang="es-CO" sz="1200" b="0" i="0" u="none" strike="noStrike">
                          <a:solidFill>
                            <a:srgbClr val="404040"/>
                          </a:solidFill>
                          <a:effectLst/>
                          <a:latin typeface="Franklin Gothic Book"/>
                        </a:rPr>
                        <a:t> Miedo</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6498">
                <a:tc>
                  <a:txBody>
                    <a:bodyPr/>
                    <a:lstStyle/>
                    <a:p>
                      <a:pPr algn="r" fontAlgn="ctr"/>
                      <a:r>
                        <a:rPr lang="es-CO" sz="1200" b="0" i="0" u="none" strike="noStrike">
                          <a:solidFill>
                            <a:srgbClr val="404040"/>
                          </a:solidFill>
                          <a:effectLst/>
                          <a:latin typeface="Franklin Gothic Book"/>
                        </a:rPr>
                        <a:t> Indiferencia</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6498">
                <a:tc>
                  <a:txBody>
                    <a:bodyPr/>
                    <a:lstStyle/>
                    <a:p>
                      <a:pPr algn="r" fontAlgn="ctr"/>
                      <a:r>
                        <a:rPr lang="es-CO" sz="1200" b="0" i="0" u="none" strike="noStrike">
                          <a:solidFill>
                            <a:srgbClr val="404040"/>
                          </a:solidFill>
                          <a:effectLst/>
                          <a:latin typeface="Franklin Gothic Book"/>
                        </a:rPr>
                        <a:t> Ninguno</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6498">
                <a:tc>
                  <a:txBody>
                    <a:bodyPr/>
                    <a:lstStyle/>
                    <a:p>
                      <a:pPr algn="r" fontAlgn="ctr"/>
                      <a:r>
                        <a:rPr lang="es-CO" sz="1200" b="0" i="0" u="none" strike="noStrike" dirty="0">
                          <a:solidFill>
                            <a:srgbClr val="404040"/>
                          </a:solidFill>
                          <a:effectLst/>
                          <a:latin typeface="Franklin Gothic Book"/>
                        </a:rPr>
                        <a:t> No responde</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7" name="36 Gráfico">
            <a:extLst>
              <a:ext uri="{FF2B5EF4-FFF2-40B4-BE49-F238E27FC236}">
                <a16:creationId xmlns:a16="http://schemas.microsoft.com/office/drawing/2014/main" id="{7AD9FE8B-ED62-4576-AB37-0900ECE9066B}"/>
              </a:ext>
            </a:extLst>
          </p:cNvPr>
          <p:cNvGraphicFramePr/>
          <p:nvPr>
            <p:extLst>
              <p:ext uri="{D42A27DB-BD31-4B8C-83A1-F6EECF244321}">
                <p14:modId xmlns:p14="http://schemas.microsoft.com/office/powerpoint/2010/main" val="1868329339"/>
              </p:ext>
            </p:extLst>
          </p:nvPr>
        </p:nvGraphicFramePr>
        <p:xfrm>
          <a:off x="8688288" y="1584321"/>
          <a:ext cx="2679848" cy="4993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628647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1137538829"/>
              </p:ext>
            </p:extLst>
          </p:nvPr>
        </p:nvGraphicFramePr>
        <p:xfrm>
          <a:off x="1753579" y="1299615"/>
          <a:ext cx="9031078" cy="4269581"/>
        </p:xfrm>
        <a:graphic>
          <a:graphicData uri="http://schemas.openxmlformats.org/drawingml/2006/table">
            <a:tbl>
              <a:tblPr/>
              <a:tblGrid>
                <a:gridCol w="2569304">
                  <a:extLst>
                    <a:ext uri="{9D8B030D-6E8A-4147-A177-3AD203B41FA5}">
                      <a16:colId xmlns:a16="http://schemas.microsoft.com/office/drawing/2014/main" val="20000"/>
                    </a:ext>
                  </a:extLst>
                </a:gridCol>
                <a:gridCol w="118958">
                  <a:extLst>
                    <a:ext uri="{9D8B030D-6E8A-4147-A177-3AD203B41FA5}">
                      <a16:colId xmlns:a16="http://schemas.microsoft.com/office/drawing/2014/main" val="20001"/>
                    </a:ext>
                  </a:extLst>
                </a:gridCol>
                <a:gridCol w="637869">
                  <a:extLst>
                    <a:ext uri="{9D8B030D-6E8A-4147-A177-3AD203B41FA5}">
                      <a16:colId xmlns:a16="http://schemas.microsoft.com/office/drawing/2014/main" val="20002"/>
                    </a:ext>
                  </a:extLst>
                </a:gridCol>
                <a:gridCol w="633883">
                  <a:extLst>
                    <a:ext uri="{9D8B030D-6E8A-4147-A177-3AD203B41FA5}">
                      <a16:colId xmlns:a16="http://schemas.microsoft.com/office/drawing/2014/main" val="20003"/>
                    </a:ext>
                  </a:extLst>
                </a:gridCol>
                <a:gridCol w="633883">
                  <a:extLst>
                    <a:ext uri="{9D8B030D-6E8A-4147-A177-3AD203B41FA5}">
                      <a16:colId xmlns:a16="http://schemas.microsoft.com/office/drawing/2014/main" val="20004"/>
                    </a:ext>
                  </a:extLst>
                </a:gridCol>
                <a:gridCol w="633883">
                  <a:extLst>
                    <a:ext uri="{9D8B030D-6E8A-4147-A177-3AD203B41FA5}">
                      <a16:colId xmlns:a16="http://schemas.microsoft.com/office/drawing/2014/main" val="20005"/>
                    </a:ext>
                  </a:extLst>
                </a:gridCol>
                <a:gridCol w="633883">
                  <a:extLst>
                    <a:ext uri="{9D8B030D-6E8A-4147-A177-3AD203B41FA5}">
                      <a16:colId xmlns:a16="http://schemas.microsoft.com/office/drawing/2014/main" val="20006"/>
                    </a:ext>
                  </a:extLst>
                </a:gridCol>
                <a:gridCol w="633883">
                  <a:extLst>
                    <a:ext uri="{9D8B030D-6E8A-4147-A177-3AD203B41FA5}">
                      <a16:colId xmlns:a16="http://schemas.microsoft.com/office/drawing/2014/main" val="20007"/>
                    </a:ext>
                  </a:extLst>
                </a:gridCol>
                <a:gridCol w="633883">
                  <a:extLst>
                    <a:ext uri="{9D8B030D-6E8A-4147-A177-3AD203B41FA5}">
                      <a16:colId xmlns:a16="http://schemas.microsoft.com/office/drawing/2014/main" val="20008"/>
                    </a:ext>
                  </a:extLst>
                </a:gridCol>
                <a:gridCol w="633883">
                  <a:extLst>
                    <a:ext uri="{9D8B030D-6E8A-4147-A177-3AD203B41FA5}">
                      <a16:colId xmlns:a16="http://schemas.microsoft.com/office/drawing/2014/main" val="20009"/>
                    </a:ext>
                  </a:extLst>
                </a:gridCol>
                <a:gridCol w="633883">
                  <a:extLst>
                    <a:ext uri="{9D8B030D-6E8A-4147-A177-3AD203B41FA5}">
                      <a16:colId xmlns:a16="http://schemas.microsoft.com/office/drawing/2014/main" val="20010"/>
                    </a:ext>
                  </a:extLst>
                </a:gridCol>
                <a:gridCol w="633883">
                  <a:extLst>
                    <a:ext uri="{9D8B030D-6E8A-4147-A177-3AD203B41FA5}">
                      <a16:colId xmlns:a16="http://schemas.microsoft.com/office/drawing/2014/main" val="20011"/>
                    </a:ext>
                  </a:extLst>
                </a:gridCol>
              </a:tblGrid>
              <a:tr h="171450">
                <a:tc>
                  <a:txBody>
                    <a:bodyPr/>
                    <a:lstStyle/>
                    <a:p>
                      <a:pPr algn="r" fontAlgn="ctr"/>
                      <a:endParaRPr lang="es-CO" sz="1000" b="1" i="0" u="none" strike="noStrike" dirty="0">
                        <a:solidFill>
                          <a:srgbClr val="404040"/>
                        </a:solidFill>
                        <a:effectLst/>
                        <a:latin typeface="Franklin Gothic Book"/>
                      </a:endParaRPr>
                    </a:p>
                  </a:txBody>
                  <a:tcPr marL="9525" marR="9525" marT="9525" marB="0" anchor="ctr">
                    <a:lnL>
                      <a:noFill/>
                    </a:lnL>
                    <a:lnR>
                      <a:noFill/>
                    </a:lnR>
                    <a:lnT>
                      <a:noFill/>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a:noFill/>
                    </a:lnB>
                  </a:tcPr>
                </a:tc>
                <a:tc rowSpan="2">
                  <a:txBody>
                    <a:bodyPr/>
                    <a:lstStyle/>
                    <a:p>
                      <a:pPr algn="ctr" fontAlgn="ctr"/>
                      <a:r>
                        <a:rPr lang="es-CO" sz="1000" b="1" i="0" u="none" strike="noStrike" dirty="0">
                          <a:solidFill>
                            <a:schemeClr val="bg1"/>
                          </a:solidFill>
                          <a:effectLst/>
                          <a:latin typeface="Franklin Gothic Book"/>
                        </a:rPr>
                        <a:t>TOTAL</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DA0F2B"/>
                    </a:solidFill>
                  </a:tcPr>
                </a:tc>
                <a:tc gridSpan="2">
                  <a:txBody>
                    <a:bodyPr/>
                    <a:lstStyle/>
                    <a:p>
                      <a:pPr algn="ctr" fontAlgn="ctr"/>
                      <a:r>
                        <a:rPr lang="es-CO" sz="1000" b="1" i="0" u="none" strike="noStrike" dirty="0">
                          <a:solidFill>
                            <a:srgbClr val="404040"/>
                          </a:solidFill>
                          <a:effectLst/>
                          <a:latin typeface="Franklin Gothic Book"/>
                        </a:rPr>
                        <a:t>GÉNERO</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000"/>
                    </a:solidFill>
                  </a:tcPr>
                </a:tc>
                <a:tc hMerge="1">
                  <a:txBody>
                    <a:bodyPr/>
                    <a:lstStyle/>
                    <a:p>
                      <a:endParaRPr lang="es-CO"/>
                    </a:p>
                  </a:txBody>
                  <a:tcPr/>
                </a:tc>
                <a:tc gridSpan="4">
                  <a:txBody>
                    <a:bodyPr/>
                    <a:lstStyle/>
                    <a:p>
                      <a:pPr algn="ctr" fontAlgn="ctr"/>
                      <a:r>
                        <a:rPr lang="es-CO" sz="1000" b="1" i="0" u="none" strike="noStrike" dirty="0">
                          <a:solidFill>
                            <a:srgbClr val="404040"/>
                          </a:solidFill>
                          <a:effectLst/>
                          <a:latin typeface="Franklin Gothic Book"/>
                        </a:rPr>
                        <a:t>EDAD</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C66"/>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3">
                  <a:txBody>
                    <a:bodyPr/>
                    <a:lstStyle/>
                    <a:p>
                      <a:pPr algn="ctr" fontAlgn="ctr"/>
                      <a:r>
                        <a:rPr lang="es-CO" sz="1000" b="1" i="0" u="none" strike="noStrike" dirty="0">
                          <a:solidFill>
                            <a:srgbClr val="404040"/>
                          </a:solidFill>
                          <a:effectLst/>
                          <a:latin typeface="Franklin Gothic Book"/>
                        </a:rPr>
                        <a:t>ESTRATO</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ECC5"/>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326231">
                <a:tc>
                  <a:txBody>
                    <a:bodyPr/>
                    <a:lstStyle/>
                    <a:p>
                      <a:pPr algn="r" fontAlgn="ctr"/>
                      <a:endParaRPr lang="es-CO" sz="1000" b="1" i="0" u="none" strike="noStrike" dirty="0">
                        <a:solidFill>
                          <a:srgbClr val="404040"/>
                        </a:solidFill>
                        <a:effectLst/>
                        <a:latin typeface="Franklin Gothic Book"/>
                      </a:endParaRP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vMerge="1">
                  <a:txBody>
                    <a:bodyPr/>
                    <a:lstStyle/>
                    <a:p>
                      <a:endParaRPr lang="es-CO"/>
                    </a:p>
                  </a:txBody>
                  <a:tcPr/>
                </a:tc>
                <a:tc>
                  <a:txBody>
                    <a:bodyPr/>
                    <a:lstStyle/>
                    <a:p>
                      <a:pPr algn="ctr" fontAlgn="ctr"/>
                      <a:r>
                        <a:rPr lang="es-CO" sz="1000" b="0" i="0" u="none" strike="noStrike" dirty="0">
                          <a:solidFill>
                            <a:srgbClr val="404040"/>
                          </a:solidFill>
                          <a:effectLst/>
                          <a:latin typeface="Franklin Gothic Book"/>
                        </a:rPr>
                        <a:t>Masculino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Femenino</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18 a 25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26 a 40</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41 a 55</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56 o más</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ALTO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MEDIO</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BAJO</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171450">
                <a:tc>
                  <a:txBody>
                    <a:bodyPr/>
                    <a:lstStyle/>
                    <a:p>
                      <a:pPr algn="r" fontAlgn="ctr"/>
                      <a:r>
                        <a:rPr lang="es-CO" sz="700" b="1" i="0" u="none" strike="noStrike" dirty="0">
                          <a:solidFill>
                            <a:srgbClr val="404040"/>
                          </a:solidFill>
                          <a:effectLst/>
                          <a:latin typeface="Franklin Gothic Book"/>
                        </a:rPr>
                        <a:t> Base: TOTAL HOMBRES</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700" b="1"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226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226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39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64</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64</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59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68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55</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dirty="0">
                          <a:solidFill>
                            <a:srgbClr val="404040"/>
                          </a:solidFill>
                          <a:effectLst/>
                          <a:latin typeface="Franklin Gothic Book"/>
                        </a:rPr>
                        <a:t>103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171450">
                <a:tc gridSpan="12">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s-CO" sz="1000" b="1" dirty="0">
                          <a:ea typeface="Calibri"/>
                        </a:rPr>
                        <a:t>28) ¿Durante su infancia y/o adolescencia, recuerda qué hombre estuvo más  presente en su educación o crianza? </a:t>
                      </a:r>
                      <a:endParaRPr lang="es-CO" sz="1000" b="1" dirty="0"/>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noFill/>
                      <a:prstDash val="solid"/>
                      <a:round/>
                      <a:headEnd type="none" w="med" len="med"/>
                      <a:tailEnd type="none" w="med" len="med"/>
                    </a:lnB>
                  </a:tcPr>
                </a:tc>
                <a:tc hMerge="1">
                  <a:txBody>
                    <a:bodyPr/>
                    <a:lstStyle/>
                    <a:p>
                      <a:pPr algn="l" fontAlgn="ctr"/>
                      <a:endParaRPr lang="es-CO" sz="1000" b="0" i="0" u="none" strike="noStrike" dirty="0">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pPr algn="ctr" fontAlgn="ctr"/>
                      <a:endParaRPr lang="es-CO" sz="1000" b="1" i="0" u="none" strike="noStrike" dirty="0">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3"/>
                  </a:ext>
                </a:extLst>
              </a:tr>
              <a:tr h="171450">
                <a:tc>
                  <a:txBody>
                    <a:bodyPr/>
                    <a:lstStyle/>
                    <a:p>
                      <a:pPr algn="r" fontAlgn="ctr"/>
                      <a:r>
                        <a:rPr lang="es-CO" sz="1000" b="0" i="0" u="none" strike="noStrike" dirty="0">
                          <a:solidFill>
                            <a:srgbClr val="404040"/>
                          </a:solidFill>
                          <a:effectLst/>
                          <a:latin typeface="Franklin Gothic Book"/>
                        </a:rPr>
                        <a:t> Su padre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59%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69%</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52%</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53%</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4"/>
                  </a:ext>
                </a:extLst>
              </a:tr>
              <a:tr h="171450">
                <a:tc>
                  <a:txBody>
                    <a:bodyPr/>
                    <a:lstStyle/>
                    <a:p>
                      <a:pPr algn="r" fontAlgn="ctr"/>
                      <a:r>
                        <a:rPr lang="es-CO" sz="1000" b="0" i="0" u="none" strike="noStrike">
                          <a:solidFill>
                            <a:srgbClr val="404040"/>
                          </a:solidFill>
                          <a:effectLst/>
                          <a:latin typeface="Franklin Gothic Book"/>
                        </a:rPr>
                        <a:t> Hermano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10%</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14%</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5"/>
                  </a:ext>
                </a:extLst>
              </a:tr>
              <a:tr h="171450">
                <a:tc>
                  <a:txBody>
                    <a:bodyPr/>
                    <a:lstStyle/>
                    <a:p>
                      <a:pPr algn="r" fontAlgn="ctr"/>
                      <a:r>
                        <a:rPr lang="es-CO" sz="1000" b="0" i="0" u="none" strike="noStrike">
                          <a:solidFill>
                            <a:srgbClr val="404040"/>
                          </a:solidFill>
                          <a:effectLst/>
                          <a:latin typeface="Franklin Gothic Book"/>
                        </a:rPr>
                        <a:t> Abuelo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10%</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6"/>
                  </a:ext>
                </a:extLst>
              </a:tr>
              <a:tr h="171450">
                <a:tc>
                  <a:txBody>
                    <a:bodyPr/>
                    <a:lstStyle/>
                    <a:p>
                      <a:pPr algn="r" fontAlgn="ctr"/>
                      <a:r>
                        <a:rPr lang="es-CO" sz="1000" b="0" i="0" u="none" strike="noStrike">
                          <a:solidFill>
                            <a:srgbClr val="404040"/>
                          </a:solidFill>
                          <a:effectLst/>
                          <a:latin typeface="Franklin Gothic Book"/>
                        </a:rPr>
                        <a:t> Amigo o un grupo de amigos</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7"/>
                  </a:ext>
                </a:extLst>
              </a:tr>
              <a:tr h="171450">
                <a:tc>
                  <a:txBody>
                    <a:bodyPr/>
                    <a:lstStyle/>
                    <a:p>
                      <a:pPr algn="r" fontAlgn="ctr"/>
                      <a:r>
                        <a:rPr lang="es-CO" sz="1000" b="0" i="0" u="none" strike="noStrike">
                          <a:solidFill>
                            <a:srgbClr val="404040"/>
                          </a:solidFill>
                          <a:effectLst/>
                          <a:latin typeface="Franklin Gothic Book"/>
                        </a:rPr>
                        <a:t> Su tío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8"/>
                  </a:ext>
                </a:extLst>
              </a:tr>
              <a:tr h="171450">
                <a:tc>
                  <a:txBody>
                    <a:bodyPr/>
                    <a:lstStyle/>
                    <a:p>
                      <a:pPr algn="r" fontAlgn="ctr"/>
                      <a:r>
                        <a:rPr lang="es-CO" sz="1000" b="0" i="0" u="none" strike="noStrike">
                          <a:solidFill>
                            <a:srgbClr val="404040"/>
                          </a:solidFill>
                          <a:effectLst/>
                          <a:latin typeface="Franklin Gothic Book"/>
                        </a:rPr>
                        <a:t> Su profesor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9"/>
                  </a:ext>
                </a:extLst>
              </a:tr>
              <a:tr h="171450">
                <a:tc>
                  <a:txBody>
                    <a:bodyPr/>
                    <a:lstStyle/>
                    <a:p>
                      <a:pPr algn="r" fontAlgn="ctr"/>
                      <a:r>
                        <a:rPr lang="es-CO" sz="1000" b="0" i="0" u="none" strike="noStrike">
                          <a:solidFill>
                            <a:srgbClr val="404040"/>
                          </a:solidFill>
                          <a:effectLst/>
                          <a:latin typeface="Franklin Gothic Book"/>
                        </a:rPr>
                        <a:t> Su primo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0"/>
                  </a:ext>
                </a:extLst>
              </a:tr>
              <a:tr h="171450">
                <a:tc>
                  <a:txBody>
                    <a:bodyPr/>
                    <a:lstStyle/>
                    <a:p>
                      <a:pPr algn="r" fontAlgn="ctr"/>
                      <a:r>
                        <a:rPr lang="es-CO" sz="1000" b="0" i="0" u="none" strike="noStrike">
                          <a:solidFill>
                            <a:srgbClr val="404040"/>
                          </a:solidFill>
                          <a:effectLst/>
                          <a:latin typeface="Franklin Gothic Book"/>
                        </a:rPr>
                        <a:t> Padrastro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1"/>
                  </a:ext>
                </a:extLst>
              </a:tr>
              <a:tr h="171450">
                <a:tc>
                  <a:txBody>
                    <a:bodyPr/>
                    <a:lstStyle/>
                    <a:p>
                      <a:pPr algn="r" fontAlgn="ctr"/>
                      <a:r>
                        <a:rPr lang="es-CO" sz="1000" b="0" i="0" u="none" strike="noStrike" dirty="0">
                          <a:solidFill>
                            <a:srgbClr val="404040"/>
                          </a:solidFill>
                          <a:effectLst/>
                          <a:latin typeface="Franklin Gothic Book"/>
                        </a:rPr>
                        <a:t> Otro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2"/>
                  </a:ext>
                </a:extLst>
              </a:tr>
              <a:tr h="171450">
                <a:tc>
                  <a:txBody>
                    <a:bodyPr/>
                    <a:lstStyle/>
                    <a:p>
                      <a:pPr algn="r" fontAlgn="ctr"/>
                      <a:r>
                        <a:rPr lang="es-CO" sz="1000" b="0" i="0" u="none" strike="noStrike" dirty="0">
                          <a:solidFill>
                            <a:srgbClr val="404040"/>
                          </a:solidFill>
                          <a:effectLst/>
                          <a:latin typeface="Franklin Gothic Book"/>
                        </a:rPr>
                        <a:t> Ninguno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dirty="0">
                          <a:solidFill>
                            <a:srgbClr val="404040"/>
                          </a:solidFill>
                          <a:effectLst/>
                          <a:latin typeface="Franklin Gothic Book"/>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4%</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18%</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8%</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3"/>
                  </a:ext>
                </a:extLst>
              </a:tr>
              <a:tr h="171450">
                <a:tc>
                  <a:txBody>
                    <a:bodyPr/>
                    <a:lstStyle/>
                    <a:p>
                      <a:pPr algn="r" fontAlgn="ctr"/>
                      <a:endParaRPr lang="es-CO" sz="10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4"/>
                  </a:ext>
                </a:extLst>
              </a:tr>
              <a:tr h="171450">
                <a:tc gridSpan="12">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s-CO" sz="1000" b="1" dirty="0">
                          <a:ea typeface="Calibri"/>
                        </a:rPr>
                        <a:t> 29) ¿Cuál es o era el principal sentimiento suyo hacia ese hombre? </a:t>
                      </a:r>
                      <a:endParaRPr lang="es-CO" sz="1000" b="1" dirty="0"/>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hMerge="1">
                  <a:txBody>
                    <a:bodyPr/>
                    <a:lstStyle/>
                    <a:p>
                      <a:pPr algn="l"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hMerge="1">
                  <a:txBody>
                    <a:bodyPr/>
                    <a:lstStyle/>
                    <a:p>
                      <a:pPr algn="ctr" fontAlgn="ctr"/>
                      <a:endParaRPr lang="es-CO" sz="1000" b="1" i="0" u="none" strike="noStrike" dirty="0">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hMerge="1">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hMerge="1">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hMerge="1">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hMerge="1">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hMerge="1">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hMerge="1">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hMerge="1">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hMerge="1">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hMerge="1">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10015"/>
                  </a:ext>
                </a:extLst>
              </a:tr>
              <a:tr h="171450">
                <a:tc>
                  <a:txBody>
                    <a:bodyPr/>
                    <a:lstStyle/>
                    <a:p>
                      <a:pPr algn="r" fontAlgn="ctr"/>
                      <a:r>
                        <a:rPr lang="es-CO" sz="1000" b="0" i="0" u="none" strike="noStrike" dirty="0">
                          <a:solidFill>
                            <a:srgbClr val="404040"/>
                          </a:solidFill>
                          <a:effectLst/>
                          <a:latin typeface="Franklin Gothic Book"/>
                        </a:rPr>
                        <a:t> Respeto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37%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37%</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28%</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31%</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10016"/>
                  </a:ext>
                </a:extLst>
              </a:tr>
              <a:tr h="171450">
                <a:tc>
                  <a:txBody>
                    <a:bodyPr/>
                    <a:lstStyle/>
                    <a:p>
                      <a:pPr algn="r" fontAlgn="ctr"/>
                      <a:r>
                        <a:rPr lang="es-CO" sz="1000" b="0" i="0" u="none" strike="noStrike">
                          <a:solidFill>
                            <a:srgbClr val="404040"/>
                          </a:solidFill>
                          <a:effectLst/>
                          <a:latin typeface="Franklin Gothic Book"/>
                        </a:rPr>
                        <a:t> Admiración</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26%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26%</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23%</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31%</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10017"/>
                  </a:ext>
                </a:extLst>
              </a:tr>
              <a:tr h="171450">
                <a:tc>
                  <a:txBody>
                    <a:bodyPr/>
                    <a:lstStyle/>
                    <a:p>
                      <a:pPr algn="r" fontAlgn="ctr"/>
                      <a:r>
                        <a:rPr lang="es-CO" sz="1000" b="0" i="0" u="none" strike="noStrike">
                          <a:solidFill>
                            <a:srgbClr val="404040"/>
                          </a:solidFill>
                          <a:effectLst/>
                          <a:latin typeface="Franklin Gothic Book"/>
                        </a:rPr>
                        <a:t> Amor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16%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19%</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21%</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13%</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10018"/>
                  </a:ext>
                </a:extLst>
              </a:tr>
              <a:tr h="171450">
                <a:tc>
                  <a:txBody>
                    <a:bodyPr/>
                    <a:lstStyle/>
                    <a:p>
                      <a:pPr algn="r" fontAlgn="ctr"/>
                      <a:r>
                        <a:rPr lang="es-CO" sz="1000" b="0" i="0" u="none" strike="noStrike">
                          <a:solidFill>
                            <a:srgbClr val="404040"/>
                          </a:solidFill>
                          <a:effectLst/>
                          <a:latin typeface="Franklin Gothic Book"/>
                        </a:rPr>
                        <a:t> Aprecio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11%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10%</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14%</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13%</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10019"/>
                  </a:ext>
                </a:extLst>
              </a:tr>
              <a:tr h="171450">
                <a:tc>
                  <a:txBody>
                    <a:bodyPr/>
                    <a:lstStyle/>
                    <a:p>
                      <a:pPr algn="r" fontAlgn="ctr"/>
                      <a:r>
                        <a:rPr lang="es-CO" sz="1000" b="0" i="0" u="none" strike="noStrike">
                          <a:solidFill>
                            <a:srgbClr val="404040"/>
                          </a:solidFill>
                          <a:effectLst/>
                          <a:latin typeface="Franklin Gothic Book"/>
                        </a:rPr>
                        <a:t> Miedo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10020"/>
                  </a:ext>
                </a:extLst>
              </a:tr>
              <a:tr h="171450">
                <a:tc>
                  <a:txBody>
                    <a:bodyPr/>
                    <a:lstStyle/>
                    <a:p>
                      <a:pPr algn="r" fontAlgn="ctr"/>
                      <a:r>
                        <a:rPr lang="es-CO" sz="1000" b="0" i="0" u="none" strike="noStrike">
                          <a:solidFill>
                            <a:srgbClr val="404040"/>
                          </a:solidFill>
                          <a:effectLst/>
                          <a:latin typeface="Franklin Gothic Book"/>
                        </a:rPr>
                        <a:t> Indiferencia</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10021"/>
                  </a:ext>
                </a:extLst>
              </a:tr>
              <a:tr h="171450">
                <a:tc>
                  <a:txBody>
                    <a:bodyPr/>
                    <a:lstStyle/>
                    <a:p>
                      <a:pPr algn="r" fontAlgn="ctr"/>
                      <a:r>
                        <a:rPr lang="es-CO" sz="1000" b="0" i="0" u="none" strike="noStrike">
                          <a:solidFill>
                            <a:srgbClr val="404040"/>
                          </a:solidFill>
                          <a:effectLst/>
                          <a:latin typeface="Franklin Gothic Book"/>
                        </a:rPr>
                        <a:t> Ninguno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13%</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10022"/>
                  </a:ext>
                </a:extLst>
              </a:tr>
              <a:tr h="171450">
                <a:tc>
                  <a:txBody>
                    <a:bodyPr/>
                    <a:lstStyle/>
                    <a:p>
                      <a:pPr algn="r" fontAlgn="ctr"/>
                      <a:r>
                        <a:rPr lang="es-CO" sz="1000" b="0" i="0" u="none" strike="noStrike">
                          <a:solidFill>
                            <a:srgbClr val="404040"/>
                          </a:solidFill>
                          <a:effectLst/>
                          <a:latin typeface="Franklin Gothic Book"/>
                        </a:rPr>
                        <a:t> No responde</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23"/>
                  </a:ext>
                </a:extLst>
              </a:tr>
            </a:tbl>
          </a:graphicData>
        </a:graphic>
      </p:graphicFrame>
    </p:spTree>
    <p:extLst>
      <p:ext uri="{BB962C8B-B14F-4D97-AF65-F5344CB8AC3E}">
        <p14:creationId xmlns:p14="http://schemas.microsoft.com/office/powerpoint/2010/main" val="291096608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320546" y="818515"/>
            <a:ext cx="5631438" cy="646331"/>
          </a:xfrm>
          <a:prstGeom prst="rect">
            <a:avLst/>
          </a:prstGeom>
        </p:spPr>
        <p:txBody>
          <a:bodyPr wrap="square">
            <a:spAutoFit/>
          </a:bodyPr>
          <a:lstStyle/>
          <a:p>
            <a:pPr lvl="0" algn="ctr"/>
            <a:r>
              <a:rPr lang="es-CO" b="1" dirty="0">
                <a:ea typeface="Calibri"/>
              </a:rPr>
              <a:t> 29) ¿Cuál es o era el principal sentimiento suyo hacia ese hombre? </a:t>
            </a:r>
            <a:endParaRPr lang="es-CO" b="1" dirty="0"/>
          </a:p>
        </p:txBody>
      </p:sp>
      <p:graphicFrame>
        <p:nvGraphicFramePr>
          <p:cNvPr id="22" name="Group 6">
            <a:extLst>
              <a:ext uri="{FF2B5EF4-FFF2-40B4-BE49-F238E27FC236}">
                <a16:creationId xmlns:a16="http://schemas.microsoft.com/office/drawing/2014/main" id="{0DA119C3-05D3-4634-98DA-6F5B3E4A5355}"/>
              </a:ext>
            </a:extLst>
          </p:cNvPr>
          <p:cNvGraphicFramePr>
            <a:graphicFrameLocks noGrp="1"/>
          </p:cNvGraphicFramePr>
          <p:nvPr>
            <p:extLst>
              <p:ext uri="{D42A27DB-BD31-4B8C-83A1-F6EECF244321}">
                <p14:modId xmlns:p14="http://schemas.microsoft.com/office/powerpoint/2010/main" val="3354008905"/>
              </p:ext>
            </p:extLst>
          </p:nvPr>
        </p:nvGraphicFramePr>
        <p:xfrm>
          <a:off x="800100" y="2042124"/>
          <a:ext cx="4177477" cy="3195486"/>
        </p:xfrm>
        <a:graphic>
          <a:graphicData uri="http://schemas.openxmlformats.org/drawingml/2006/table">
            <a:tbl>
              <a:tblPr/>
              <a:tblGrid>
                <a:gridCol w="2005777">
                  <a:extLst>
                    <a:ext uri="{9D8B030D-6E8A-4147-A177-3AD203B41FA5}">
                      <a16:colId xmlns:a16="http://schemas.microsoft.com/office/drawing/2014/main" val="20000"/>
                    </a:ext>
                  </a:extLst>
                </a:gridCol>
                <a:gridCol w="2171700">
                  <a:extLst>
                    <a:ext uri="{9D8B030D-6E8A-4147-A177-3AD203B41FA5}">
                      <a16:colId xmlns:a16="http://schemas.microsoft.com/office/drawing/2014/main" val="20002"/>
                    </a:ext>
                  </a:extLst>
                </a:gridCol>
              </a:tblGrid>
              <a:tr h="456498">
                <a:tc>
                  <a:txBody>
                    <a:bodyPr/>
                    <a:lstStyle/>
                    <a:p>
                      <a:pPr algn="r" fontAlgn="ctr"/>
                      <a:r>
                        <a:rPr lang="es-CO" sz="1200" b="0" i="0" u="none" strike="noStrike" dirty="0">
                          <a:solidFill>
                            <a:srgbClr val="404040"/>
                          </a:solidFill>
                          <a:effectLst/>
                          <a:latin typeface="Franklin Gothic Book"/>
                        </a:rPr>
                        <a:t> Respeto</a:t>
                      </a:r>
                    </a:p>
                  </a:txBody>
                  <a:tcPr marL="9525" marR="9525" marT="9525" marB="0" anchor="ctr">
                    <a:lnL cap="flat">
                      <a:noFill/>
                    </a:lnL>
                    <a:lnR>
                      <a:noFill/>
                    </a:lnR>
                    <a:lnT cap="flat">
                      <a:noFill/>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cap="flat">
                      <a:noFill/>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6498">
                <a:tc>
                  <a:txBody>
                    <a:bodyPr/>
                    <a:lstStyle/>
                    <a:p>
                      <a:pPr algn="r" fontAlgn="ctr"/>
                      <a:r>
                        <a:rPr lang="es-CO" sz="1200" b="0" i="0" u="none" strike="noStrike">
                          <a:solidFill>
                            <a:srgbClr val="404040"/>
                          </a:solidFill>
                          <a:effectLst/>
                          <a:latin typeface="Franklin Gothic Book"/>
                        </a:rPr>
                        <a:t> Admiración</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6498">
                <a:tc>
                  <a:txBody>
                    <a:bodyPr/>
                    <a:lstStyle/>
                    <a:p>
                      <a:pPr algn="r" fontAlgn="ctr"/>
                      <a:r>
                        <a:rPr lang="es-CO" sz="1200" b="0" i="0" u="none" strike="noStrike">
                          <a:solidFill>
                            <a:srgbClr val="404040"/>
                          </a:solidFill>
                          <a:effectLst/>
                          <a:latin typeface="Franklin Gothic Book"/>
                        </a:rPr>
                        <a:t> Amor</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6498">
                <a:tc>
                  <a:txBody>
                    <a:bodyPr/>
                    <a:lstStyle/>
                    <a:p>
                      <a:pPr algn="r" fontAlgn="ctr"/>
                      <a:r>
                        <a:rPr lang="es-CO" sz="1200" b="0" i="0" u="none" strike="noStrike">
                          <a:solidFill>
                            <a:srgbClr val="404040"/>
                          </a:solidFill>
                          <a:effectLst/>
                          <a:latin typeface="Franklin Gothic Book"/>
                        </a:rPr>
                        <a:t> Aprecio</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6498">
                <a:tc>
                  <a:txBody>
                    <a:bodyPr/>
                    <a:lstStyle/>
                    <a:p>
                      <a:pPr algn="r" fontAlgn="ctr"/>
                      <a:r>
                        <a:rPr lang="es-CO" sz="1200" b="0" i="0" u="none" strike="noStrike">
                          <a:solidFill>
                            <a:srgbClr val="404040"/>
                          </a:solidFill>
                          <a:effectLst/>
                          <a:latin typeface="Franklin Gothic Book"/>
                        </a:rPr>
                        <a:t> Lástima</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6498">
                <a:tc>
                  <a:txBody>
                    <a:bodyPr/>
                    <a:lstStyle/>
                    <a:p>
                      <a:pPr algn="r" fontAlgn="ctr"/>
                      <a:r>
                        <a:rPr lang="es-CO" sz="1200" b="0" i="0" u="none" strike="noStrike">
                          <a:solidFill>
                            <a:srgbClr val="404040"/>
                          </a:solidFill>
                          <a:effectLst/>
                          <a:latin typeface="Franklin Gothic Book"/>
                        </a:rPr>
                        <a:t> Indiferencia</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6498">
                <a:tc>
                  <a:txBody>
                    <a:bodyPr/>
                    <a:lstStyle/>
                    <a:p>
                      <a:pPr algn="r" fontAlgn="ctr"/>
                      <a:r>
                        <a:rPr lang="es-CO" sz="1200" b="0" i="0" u="none" strike="noStrike" dirty="0">
                          <a:solidFill>
                            <a:srgbClr val="404040"/>
                          </a:solidFill>
                          <a:effectLst/>
                          <a:latin typeface="Franklin Gothic Book"/>
                        </a:rPr>
                        <a:t> No responde</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23" name="36 Gráfico">
            <a:extLst>
              <a:ext uri="{FF2B5EF4-FFF2-40B4-BE49-F238E27FC236}">
                <a16:creationId xmlns:a16="http://schemas.microsoft.com/office/drawing/2014/main" id="{7AD9FE8B-ED62-4576-AB37-0900ECE9066B}"/>
              </a:ext>
            </a:extLst>
          </p:cNvPr>
          <p:cNvGraphicFramePr/>
          <p:nvPr>
            <p:extLst>
              <p:ext uri="{D42A27DB-BD31-4B8C-83A1-F6EECF244321}">
                <p14:modId xmlns:p14="http://schemas.microsoft.com/office/powerpoint/2010/main" val="438790315"/>
              </p:ext>
            </p:extLst>
          </p:nvPr>
        </p:nvGraphicFramePr>
        <p:xfrm>
          <a:off x="2746327" y="1864320"/>
          <a:ext cx="2679848" cy="4993680"/>
        </p:xfrm>
        <a:graphic>
          <a:graphicData uri="http://schemas.openxmlformats.org/drawingml/2006/chart">
            <c:chart xmlns:c="http://schemas.openxmlformats.org/drawingml/2006/chart" xmlns:r="http://schemas.openxmlformats.org/officeDocument/2006/relationships" r:id="rId2"/>
          </a:graphicData>
        </a:graphic>
      </p:graphicFrame>
      <p:cxnSp>
        <p:nvCxnSpPr>
          <p:cNvPr id="24" name="33 Conector recto">
            <a:extLst>
              <a:ext uri="{FF2B5EF4-FFF2-40B4-BE49-F238E27FC236}">
                <a16:creationId xmlns:a16="http://schemas.microsoft.com/office/drawing/2014/main" id="{9DD2A31E-53E0-4196-8223-232C7281E6EA}"/>
              </a:ext>
            </a:extLst>
          </p:cNvPr>
          <p:cNvCxnSpPr>
            <a:cxnSpLocks/>
          </p:cNvCxnSpPr>
          <p:nvPr/>
        </p:nvCxnSpPr>
        <p:spPr>
          <a:xfrm>
            <a:off x="6083300" y="868656"/>
            <a:ext cx="0" cy="4760619"/>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12 Rectángulo redondeado"/>
          <p:cNvSpPr/>
          <p:nvPr/>
        </p:nvSpPr>
        <p:spPr>
          <a:xfrm>
            <a:off x="7732211" y="5966165"/>
            <a:ext cx="2062971" cy="27469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aphicFrame>
        <p:nvGraphicFramePr>
          <p:cNvPr id="14" name="13 Tabla"/>
          <p:cNvGraphicFramePr>
            <a:graphicFrameLocks noGrp="1"/>
          </p:cNvGraphicFramePr>
          <p:nvPr>
            <p:extLst>
              <p:ext uri="{D42A27DB-BD31-4B8C-83A1-F6EECF244321}">
                <p14:modId xmlns:p14="http://schemas.microsoft.com/office/powerpoint/2010/main" val="1089113089"/>
              </p:ext>
            </p:extLst>
          </p:nvPr>
        </p:nvGraphicFramePr>
        <p:xfrm>
          <a:off x="7861300" y="5976929"/>
          <a:ext cx="1799459" cy="259080"/>
        </p:xfrm>
        <a:graphic>
          <a:graphicData uri="http://schemas.openxmlformats.org/drawingml/2006/table">
            <a:tbl>
              <a:tblPr firstRow="1" bandRow="1">
                <a:tableStyleId>{5C22544A-7EE6-4342-B048-85BDC9FD1C3A}</a:tableStyleId>
              </a:tblPr>
              <a:tblGrid>
                <a:gridCol w="1390967">
                  <a:extLst>
                    <a:ext uri="{9D8B030D-6E8A-4147-A177-3AD203B41FA5}">
                      <a16:colId xmlns:a16="http://schemas.microsoft.com/office/drawing/2014/main" val="20000"/>
                    </a:ext>
                  </a:extLst>
                </a:gridCol>
                <a:gridCol w="408492">
                  <a:extLst>
                    <a:ext uri="{9D8B030D-6E8A-4147-A177-3AD203B41FA5}">
                      <a16:colId xmlns:a16="http://schemas.microsoft.com/office/drawing/2014/main" val="20001"/>
                    </a:ext>
                  </a:extLst>
                </a:gridCol>
              </a:tblGrid>
              <a:tr h="144016">
                <a:tc>
                  <a:txBody>
                    <a:bodyPr/>
                    <a:lstStyle/>
                    <a:p>
                      <a:pPr algn="r"/>
                      <a:r>
                        <a:rPr lang="es-CO" sz="1100" dirty="0">
                          <a:solidFill>
                            <a:schemeClr val="tx1"/>
                          </a:solidFill>
                        </a:rPr>
                        <a:t>Base:</a:t>
                      </a:r>
                      <a:r>
                        <a:rPr lang="es-CO" sz="1100" baseline="0" dirty="0">
                          <a:solidFill>
                            <a:schemeClr val="tx1"/>
                          </a:solidFill>
                        </a:rPr>
                        <a:t> </a:t>
                      </a:r>
                      <a:r>
                        <a:rPr lang="es-CO" sz="1100" b="0" baseline="0" dirty="0">
                          <a:solidFill>
                            <a:schemeClr val="tx1"/>
                          </a:solidFill>
                        </a:rPr>
                        <a:t>Total Hombres</a:t>
                      </a:r>
                      <a:endParaRPr lang="es-CO" sz="1100" b="0" dirty="0">
                        <a:solidFill>
                          <a:schemeClr val="tx1"/>
                        </a:solidFill>
                      </a:endParaRP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es-CO" sz="1050" b="1" i="0" u="none" strike="noStrike" dirty="0">
                          <a:solidFill>
                            <a:srgbClr val="000000"/>
                          </a:solidFill>
                          <a:effectLst/>
                          <a:latin typeface="Calibri" panose="020F0502020204030204" pitchFamily="34" charset="0"/>
                        </a:rPr>
                        <a:t>226</a:t>
                      </a:r>
                      <a:endParaRPr lang="es-CO" sz="1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5" name="14 Rectángulo"/>
          <p:cNvSpPr/>
          <p:nvPr/>
        </p:nvSpPr>
        <p:spPr>
          <a:xfrm>
            <a:off x="6262507" y="818515"/>
            <a:ext cx="5631438" cy="646331"/>
          </a:xfrm>
          <a:prstGeom prst="rect">
            <a:avLst/>
          </a:prstGeom>
        </p:spPr>
        <p:txBody>
          <a:bodyPr wrap="square">
            <a:spAutoFit/>
          </a:bodyPr>
          <a:lstStyle/>
          <a:p>
            <a:pPr lvl="0" algn="ctr"/>
            <a:r>
              <a:rPr lang="es-CO" b="1" dirty="0">
                <a:ea typeface="Calibri"/>
              </a:rPr>
              <a:t> 30) ¿Cuál cree usted que era el principal sentimiento de ese hombre hacia usted? </a:t>
            </a:r>
            <a:endParaRPr lang="es-CO" b="1" dirty="0"/>
          </a:p>
        </p:txBody>
      </p:sp>
      <p:graphicFrame>
        <p:nvGraphicFramePr>
          <p:cNvPr id="16" name="Group 6">
            <a:extLst>
              <a:ext uri="{FF2B5EF4-FFF2-40B4-BE49-F238E27FC236}">
                <a16:creationId xmlns:a16="http://schemas.microsoft.com/office/drawing/2014/main" id="{0DA119C3-05D3-4634-98DA-6F5B3E4A5355}"/>
              </a:ext>
            </a:extLst>
          </p:cNvPr>
          <p:cNvGraphicFramePr>
            <a:graphicFrameLocks noGrp="1"/>
          </p:cNvGraphicFramePr>
          <p:nvPr>
            <p:extLst>
              <p:ext uri="{D42A27DB-BD31-4B8C-83A1-F6EECF244321}">
                <p14:modId xmlns:p14="http://schemas.microsoft.com/office/powerpoint/2010/main" val="2434711861"/>
              </p:ext>
            </p:extLst>
          </p:nvPr>
        </p:nvGraphicFramePr>
        <p:xfrm>
          <a:off x="6742061" y="1762125"/>
          <a:ext cx="4177477" cy="3651984"/>
        </p:xfrm>
        <a:graphic>
          <a:graphicData uri="http://schemas.openxmlformats.org/drawingml/2006/table">
            <a:tbl>
              <a:tblPr/>
              <a:tblGrid>
                <a:gridCol w="2005777">
                  <a:extLst>
                    <a:ext uri="{9D8B030D-6E8A-4147-A177-3AD203B41FA5}">
                      <a16:colId xmlns:a16="http://schemas.microsoft.com/office/drawing/2014/main" val="20000"/>
                    </a:ext>
                  </a:extLst>
                </a:gridCol>
                <a:gridCol w="2171700">
                  <a:extLst>
                    <a:ext uri="{9D8B030D-6E8A-4147-A177-3AD203B41FA5}">
                      <a16:colId xmlns:a16="http://schemas.microsoft.com/office/drawing/2014/main" val="20002"/>
                    </a:ext>
                  </a:extLst>
                </a:gridCol>
              </a:tblGrid>
              <a:tr h="456498">
                <a:tc>
                  <a:txBody>
                    <a:bodyPr/>
                    <a:lstStyle/>
                    <a:p>
                      <a:pPr algn="r" fontAlgn="ctr"/>
                      <a:r>
                        <a:rPr lang="es-CO" sz="1200" b="0" i="0" u="none" strike="noStrike" dirty="0">
                          <a:solidFill>
                            <a:srgbClr val="404040"/>
                          </a:solidFill>
                          <a:effectLst/>
                          <a:latin typeface="Franklin Gothic Book"/>
                        </a:rPr>
                        <a:t> Amor</a:t>
                      </a:r>
                    </a:p>
                  </a:txBody>
                  <a:tcPr marL="9525" marR="9525" marT="9525" marB="0" anchor="ctr">
                    <a:lnL cap="flat">
                      <a:noFill/>
                    </a:lnL>
                    <a:lnR>
                      <a:noFill/>
                    </a:lnR>
                    <a:lnT cap="flat">
                      <a:noFill/>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cap="flat">
                      <a:noFill/>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6498">
                <a:tc>
                  <a:txBody>
                    <a:bodyPr/>
                    <a:lstStyle/>
                    <a:p>
                      <a:pPr algn="r" fontAlgn="ctr"/>
                      <a:r>
                        <a:rPr lang="es-CO" sz="1200" b="0" i="0" u="none" strike="noStrike">
                          <a:solidFill>
                            <a:srgbClr val="404040"/>
                          </a:solidFill>
                          <a:effectLst/>
                          <a:latin typeface="Franklin Gothic Book"/>
                        </a:rPr>
                        <a:t> Aprecio</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6498">
                <a:tc>
                  <a:txBody>
                    <a:bodyPr/>
                    <a:lstStyle/>
                    <a:p>
                      <a:pPr algn="r" fontAlgn="ctr"/>
                      <a:r>
                        <a:rPr lang="es-CO" sz="1200" b="0" i="0" u="none" strike="noStrike">
                          <a:solidFill>
                            <a:srgbClr val="404040"/>
                          </a:solidFill>
                          <a:effectLst/>
                          <a:latin typeface="Franklin Gothic Book"/>
                        </a:rPr>
                        <a:t> Respeto</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6498">
                <a:tc>
                  <a:txBody>
                    <a:bodyPr/>
                    <a:lstStyle/>
                    <a:p>
                      <a:pPr algn="r" fontAlgn="ctr"/>
                      <a:r>
                        <a:rPr lang="es-CO" sz="1200" b="0" i="0" u="none" strike="noStrike">
                          <a:solidFill>
                            <a:srgbClr val="404040"/>
                          </a:solidFill>
                          <a:effectLst/>
                          <a:latin typeface="Franklin Gothic Book"/>
                        </a:rPr>
                        <a:t> Admiración</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6498">
                <a:tc>
                  <a:txBody>
                    <a:bodyPr/>
                    <a:lstStyle/>
                    <a:p>
                      <a:pPr algn="r" fontAlgn="ctr"/>
                      <a:r>
                        <a:rPr lang="es-CO" sz="1200" b="0" i="0" u="none" strike="noStrike">
                          <a:solidFill>
                            <a:srgbClr val="404040"/>
                          </a:solidFill>
                          <a:effectLst/>
                          <a:latin typeface="Franklin Gothic Book"/>
                        </a:rPr>
                        <a:t> Indiferencia</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6498">
                <a:tc>
                  <a:txBody>
                    <a:bodyPr/>
                    <a:lstStyle/>
                    <a:p>
                      <a:pPr algn="r" fontAlgn="ctr"/>
                      <a:r>
                        <a:rPr lang="es-CO" sz="1200" b="0" i="0" u="none" strike="noStrike">
                          <a:solidFill>
                            <a:srgbClr val="404040"/>
                          </a:solidFill>
                          <a:effectLst/>
                          <a:latin typeface="Franklin Gothic Book"/>
                        </a:rPr>
                        <a:t> Desprecio</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6498">
                <a:tc>
                  <a:txBody>
                    <a:bodyPr/>
                    <a:lstStyle/>
                    <a:p>
                      <a:pPr algn="r" fontAlgn="ctr"/>
                      <a:r>
                        <a:rPr lang="es-CO" sz="1200" b="0" i="0" u="none" strike="noStrike">
                          <a:solidFill>
                            <a:srgbClr val="404040"/>
                          </a:solidFill>
                          <a:effectLst/>
                          <a:latin typeface="Franklin Gothic Book"/>
                        </a:rPr>
                        <a:t> Ninguno</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6498">
                <a:tc>
                  <a:txBody>
                    <a:bodyPr/>
                    <a:lstStyle/>
                    <a:p>
                      <a:pPr algn="r" fontAlgn="ctr"/>
                      <a:r>
                        <a:rPr lang="es-CO" sz="1200" b="0" i="0" u="none" strike="noStrike" dirty="0">
                          <a:solidFill>
                            <a:srgbClr val="404040"/>
                          </a:solidFill>
                          <a:effectLst/>
                          <a:latin typeface="Franklin Gothic Book"/>
                        </a:rPr>
                        <a:t> No responde</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7" name="36 Gráfico">
            <a:extLst>
              <a:ext uri="{FF2B5EF4-FFF2-40B4-BE49-F238E27FC236}">
                <a16:creationId xmlns:a16="http://schemas.microsoft.com/office/drawing/2014/main" id="{7AD9FE8B-ED62-4576-AB37-0900ECE9066B}"/>
              </a:ext>
            </a:extLst>
          </p:cNvPr>
          <p:cNvGraphicFramePr/>
          <p:nvPr>
            <p:extLst>
              <p:ext uri="{D42A27DB-BD31-4B8C-83A1-F6EECF244321}">
                <p14:modId xmlns:p14="http://schemas.microsoft.com/office/powerpoint/2010/main" val="132019004"/>
              </p:ext>
            </p:extLst>
          </p:nvPr>
        </p:nvGraphicFramePr>
        <p:xfrm>
          <a:off x="8688288" y="1584321"/>
          <a:ext cx="2679848" cy="4993680"/>
        </p:xfrm>
        <a:graphic>
          <a:graphicData uri="http://schemas.openxmlformats.org/drawingml/2006/chart">
            <c:chart xmlns:c="http://schemas.openxmlformats.org/drawingml/2006/chart" xmlns:r="http://schemas.openxmlformats.org/officeDocument/2006/relationships" r:id="rId3"/>
          </a:graphicData>
        </a:graphic>
      </p:graphicFrame>
      <p:sp>
        <p:nvSpPr>
          <p:cNvPr id="11" name="10 Rectángulo redondeado"/>
          <p:cNvSpPr/>
          <p:nvPr/>
        </p:nvSpPr>
        <p:spPr>
          <a:xfrm>
            <a:off x="1117600" y="5966165"/>
            <a:ext cx="3695700" cy="27469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a:solidFill>
                  <a:prstClr val="white"/>
                </a:solidFill>
              </a:rPr>
              <a:t>0</a:t>
            </a:r>
          </a:p>
        </p:txBody>
      </p:sp>
      <p:graphicFrame>
        <p:nvGraphicFramePr>
          <p:cNvPr id="12" name="11 Tabla"/>
          <p:cNvGraphicFramePr>
            <a:graphicFrameLocks noGrp="1"/>
          </p:cNvGraphicFramePr>
          <p:nvPr>
            <p:extLst>
              <p:ext uri="{D42A27DB-BD31-4B8C-83A1-F6EECF244321}">
                <p14:modId xmlns:p14="http://schemas.microsoft.com/office/powerpoint/2010/main" val="1192886985"/>
              </p:ext>
            </p:extLst>
          </p:nvPr>
        </p:nvGraphicFramePr>
        <p:xfrm>
          <a:off x="1204268" y="5938829"/>
          <a:ext cx="3404422" cy="350584"/>
        </p:xfrm>
        <a:graphic>
          <a:graphicData uri="http://schemas.openxmlformats.org/drawingml/2006/table">
            <a:tbl>
              <a:tblPr firstRow="1" bandRow="1">
                <a:tableStyleId>{5C22544A-7EE6-4342-B048-85BDC9FD1C3A}</a:tableStyleId>
              </a:tblPr>
              <a:tblGrid>
                <a:gridCol w="2995930">
                  <a:extLst>
                    <a:ext uri="{9D8B030D-6E8A-4147-A177-3AD203B41FA5}">
                      <a16:colId xmlns:a16="http://schemas.microsoft.com/office/drawing/2014/main" val="20000"/>
                    </a:ext>
                  </a:extLst>
                </a:gridCol>
                <a:gridCol w="408492">
                  <a:extLst>
                    <a:ext uri="{9D8B030D-6E8A-4147-A177-3AD203B41FA5}">
                      <a16:colId xmlns:a16="http://schemas.microsoft.com/office/drawing/2014/main" val="20001"/>
                    </a:ext>
                  </a:extLst>
                </a:gridCol>
              </a:tblGrid>
              <a:tr h="144016">
                <a:tc>
                  <a:txBody>
                    <a:bodyPr/>
                    <a:lstStyle/>
                    <a:p>
                      <a:pPr algn="r">
                        <a:lnSpc>
                          <a:spcPts val="1000"/>
                        </a:lnSpc>
                      </a:pPr>
                      <a:r>
                        <a:rPr lang="es-CO" sz="1100" dirty="0">
                          <a:solidFill>
                            <a:schemeClr val="tx1"/>
                          </a:solidFill>
                        </a:rPr>
                        <a:t>Base:</a:t>
                      </a:r>
                      <a:r>
                        <a:rPr lang="es-CO" sz="1100" baseline="0" dirty="0">
                          <a:solidFill>
                            <a:schemeClr val="tx1"/>
                          </a:solidFill>
                        </a:rPr>
                        <a:t> </a:t>
                      </a:r>
                      <a:r>
                        <a:rPr lang="es-CO" sz="1100" b="0" baseline="0" dirty="0">
                          <a:solidFill>
                            <a:schemeClr val="tx1"/>
                          </a:solidFill>
                        </a:rPr>
                        <a:t>Total hombres que durante su infancia </a:t>
                      </a:r>
                    </a:p>
                    <a:p>
                      <a:pPr algn="r">
                        <a:lnSpc>
                          <a:spcPts val="1000"/>
                        </a:lnSpc>
                      </a:pPr>
                      <a:r>
                        <a:rPr lang="es-CO" sz="1100" b="0" baseline="0" dirty="0">
                          <a:solidFill>
                            <a:schemeClr val="tx1"/>
                          </a:solidFill>
                        </a:rPr>
                        <a:t>el hombre que estuvo más presente fue su padre</a:t>
                      </a:r>
                      <a:endParaRPr lang="es-CO" sz="1100" b="0" dirty="0">
                        <a:solidFill>
                          <a:schemeClr val="tx1"/>
                        </a:solidFill>
                      </a:endParaRP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fontAlgn="ctr">
                        <a:lnSpc>
                          <a:spcPts val="1000"/>
                        </a:lnSpc>
                      </a:pPr>
                      <a:r>
                        <a:rPr lang="es-CO" sz="1050" b="1" i="0" u="none" strike="noStrike" dirty="0">
                          <a:solidFill>
                            <a:srgbClr val="000000"/>
                          </a:solidFill>
                          <a:effectLst/>
                          <a:latin typeface="Calibri" panose="020F0502020204030204" pitchFamily="34" charset="0"/>
                        </a:rPr>
                        <a:t>132</a:t>
                      </a:r>
                      <a:endParaRPr lang="es-CO" sz="1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8252286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3397866056"/>
              </p:ext>
            </p:extLst>
          </p:nvPr>
        </p:nvGraphicFramePr>
        <p:xfrm>
          <a:off x="1753579" y="1299615"/>
          <a:ext cx="9031078" cy="3978116"/>
        </p:xfrm>
        <a:graphic>
          <a:graphicData uri="http://schemas.openxmlformats.org/drawingml/2006/table">
            <a:tbl>
              <a:tblPr/>
              <a:tblGrid>
                <a:gridCol w="2569304">
                  <a:extLst>
                    <a:ext uri="{9D8B030D-6E8A-4147-A177-3AD203B41FA5}">
                      <a16:colId xmlns:a16="http://schemas.microsoft.com/office/drawing/2014/main" val="20000"/>
                    </a:ext>
                  </a:extLst>
                </a:gridCol>
                <a:gridCol w="118958">
                  <a:extLst>
                    <a:ext uri="{9D8B030D-6E8A-4147-A177-3AD203B41FA5}">
                      <a16:colId xmlns:a16="http://schemas.microsoft.com/office/drawing/2014/main" val="20001"/>
                    </a:ext>
                  </a:extLst>
                </a:gridCol>
                <a:gridCol w="637869">
                  <a:extLst>
                    <a:ext uri="{9D8B030D-6E8A-4147-A177-3AD203B41FA5}">
                      <a16:colId xmlns:a16="http://schemas.microsoft.com/office/drawing/2014/main" val="20002"/>
                    </a:ext>
                  </a:extLst>
                </a:gridCol>
                <a:gridCol w="633883">
                  <a:extLst>
                    <a:ext uri="{9D8B030D-6E8A-4147-A177-3AD203B41FA5}">
                      <a16:colId xmlns:a16="http://schemas.microsoft.com/office/drawing/2014/main" val="20003"/>
                    </a:ext>
                  </a:extLst>
                </a:gridCol>
                <a:gridCol w="633883">
                  <a:extLst>
                    <a:ext uri="{9D8B030D-6E8A-4147-A177-3AD203B41FA5}">
                      <a16:colId xmlns:a16="http://schemas.microsoft.com/office/drawing/2014/main" val="20004"/>
                    </a:ext>
                  </a:extLst>
                </a:gridCol>
                <a:gridCol w="633883">
                  <a:extLst>
                    <a:ext uri="{9D8B030D-6E8A-4147-A177-3AD203B41FA5}">
                      <a16:colId xmlns:a16="http://schemas.microsoft.com/office/drawing/2014/main" val="20005"/>
                    </a:ext>
                  </a:extLst>
                </a:gridCol>
                <a:gridCol w="633883">
                  <a:extLst>
                    <a:ext uri="{9D8B030D-6E8A-4147-A177-3AD203B41FA5}">
                      <a16:colId xmlns:a16="http://schemas.microsoft.com/office/drawing/2014/main" val="20006"/>
                    </a:ext>
                  </a:extLst>
                </a:gridCol>
                <a:gridCol w="633883">
                  <a:extLst>
                    <a:ext uri="{9D8B030D-6E8A-4147-A177-3AD203B41FA5}">
                      <a16:colId xmlns:a16="http://schemas.microsoft.com/office/drawing/2014/main" val="20007"/>
                    </a:ext>
                  </a:extLst>
                </a:gridCol>
                <a:gridCol w="633883">
                  <a:extLst>
                    <a:ext uri="{9D8B030D-6E8A-4147-A177-3AD203B41FA5}">
                      <a16:colId xmlns:a16="http://schemas.microsoft.com/office/drawing/2014/main" val="20008"/>
                    </a:ext>
                  </a:extLst>
                </a:gridCol>
                <a:gridCol w="633883">
                  <a:extLst>
                    <a:ext uri="{9D8B030D-6E8A-4147-A177-3AD203B41FA5}">
                      <a16:colId xmlns:a16="http://schemas.microsoft.com/office/drawing/2014/main" val="20009"/>
                    </a:ext>
                  </a:extLst>
                </a:gridCol>
                <a:gridCol w="633883">
                  <a:extLst>
                    <a:ext uri="{9D8B030D-6E8A-4147-A177-3AD203B41FA5}">
                      <a16:colId xmlns:a16="http://schemas.microsoft.com/office/drawing/2014/main" val="20010"/>
                    </a:ext>
                  </a:extLst>
                </a:gridCol>
                <a:gridCol w="633883">
                  <a:extLst>
                    <a:ext uri="{9D8B030D-6E8A-4147-A177-3AD203B41FA5}">
                      <a16:colId xmlns:a16="http://schemas.microsoft.com/office/drawing/2014/main" val="20011"/>
                    </a:ext>
                  </a:extLst>
                </a:gridCol>
              </a:tblGrid>
              <a:tr h="171450">
                <a:tc>
                  <a:txBody>
                    <a:bodyPr/>
                    <a:lstStyle/>
                    <a:p>
                      <a:pPr algn="r" fontAlgn="ctr"/>
                      <a:endParaRPr lang="es-CO" sz="1000" b="1" i="0" u="none" strike="noStrike" dirty="0">
                        <a:solidFill>
                          <a:srgbClr val="404040"/>
                        </a:solidFill>
                        <a:effectLst/>
                        <a:latin typeface="Franklin Gothic Book"/>
                      </a:endParaRPr>
                    </a:p>
                  </a:txBody>
                  <a:tcPr marL="9525" marR="9525" marT="9525" marB="0" anchor="ctr">
                    <a:lnL>
                      <a:noFill/>
                    </a:lnL>
                    <a:lnR>
                      <a:noFill/>
                    </a:lnR>
                    <a:lnT>
                      <a:noFill/>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a:noFill/>
                    </a:lnB>
                  </a:tcPr>
                </a:tc>
                <a:tc rowSpan="2">
                  <a:txBody>
                    <a:bodyPr/>
                    <a:lstStyle/>
                    <a:p>
                      <a:pPr algn="ctr" fontAlgn="ctr"/>
                      <a:r>
                        <a:rPr lang="es-CO" sz="1000" b="1" i="0" u="none" strike="noStrike" dirty="0">
                          <a:solidFill>
                            <a:schemeClr val="bg1"/>
                          </a:solidFill>
                          <a:effectLst/>
                          <a:latin typeface="Franklin Gothic Book"/>
                        </a:rPr>
                        <a:t>TOTAL</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DA0F2B"/>
                    </a:solidFill>
                  </a:tcPr>
                </a:tc>
                <a:tc gridSpan="2">
                  <a:txBody>
                    <a:bodyPr/>
                    <a:lstStyle/>
                    <a:p>
                      <a:pPr algn="ctr" fontAlgn="ctr"/>
                      <a:r>
                        <a:rPr lang="es-CO" sz="1000" b="1" i="0" u="none" strike="noStrike" dirty="0">
                          <a:solidFill>
                            <a:srgbClr val="404040"/>
                          </a:solidFill>
                          <a:effectLst/>
                          <a:latin typeface="Franklin Gothic Book"/>
                        </a:rPr>
                        <a:t>GÉNERO</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000"/>
                    </a:solidFill>
                  </a:tcPr>
                </a:tc>
                <a:tc hMerge="1">
                  <a:txBody>
                    <a:bodyPr/>
                    <a:lstStyle/>
                    <a:p>
                      <a:endParaRPr lang="es-CO"/>
                    </a:p>
                  </a:txBody>
                  <a:tcPr/>
                </a:tc>
                <a:tc gridSpan="4">
                  <a:txBody>
                    <a:bodyPr/>
                    <a:lstStyle/>
                    <a:p>
                      <a:pPr algn="ctr" fontAlgn="ctr"/>
                      <a:r>
                        <a:rPr lang="es-CO" sz="1000" b="1" i="0" u="none" strike="noStrike" dirty="0">
                          <a:solidFill>
                            <a:srgbClr val="404040"/>
                          </a:solidFill>
                          <a:effectLst/>
                          <a:latin typeface="Franklin Gothic Book"/>
                        </a:rPr>
                        <a:t>EDAD</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C66"/>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3">
                  <a:txBody>
                    <a:bodyPr/>
                    <a:lstStyle/>
                    <a:p>
                      <a:pPr algn="ctr" fontAlgn="ctr"/>
                      <a:r>
                        <a:rPr lang="es-CO" sz="1000" b="1" i="0" u="none" strike="noStrike" dirty="0">
                          <a:solidFill>
                            <a:srgbClr val="404040"/>
                          </a:solidFill>
                          <a:effectLst/>
                          <a:latin typeface="Franklin Gothic Book"/>
                        </a:rPr>
                        <a:t>ESTRATO</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ECC5"/>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326231">
                <a:tc>
                  <a:txBody>
                    <a:bodyPr/>
                    <a:lstStyle/>
                    <a:p>
                      <a:pPr algn="r" fontAlgn="ctr"/>
                      <a:endParaRPr lang="es-CO" sz="1000" b="1" i="0" u="none" strike="noStrike" dirty="0">
                        <a:solidFill>
                          <a:srgbClr val="404040"/>
                        </a:solidFill>
                        <a:effectLst/>
                        <a:latin typeface="Franklin Gothic Book"/>
                      </a:endParaRP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vMerge="1">
                  <a:txBody>
                    <a:bodyPr/>
                    <a:lstStyle/>
                    <a:p>
                      <a:endParaRPr lang="es-CO"/>
                    </a:p>
                  </a:txBody>
                  <a:tcPr/>
                </a:tc>
                <a:tc>
                  <a:txBody>
                    <a:bodyPr/>
                    <a:lstStyle/>
                    <a:p>
                      <a:pPr algn="ctr" fontAlgn="ctr"/>
                      <a:r>
                        <a:rPr lang="es-CO" sz="1000" b="0" i="0" u="none" strike="noStrike" dirty="0">
                          <a:solidFill>
                            <a:srgbClr val="404040"/>
                          </a:solidFill>
                          <a:effectLst/>
                          <a:latin typeface="Franklin Gothic Book"/>
                        </a:rPr>
                        <a:t>Masculino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Femenino</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18 a 25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26 a 40</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41 a 55</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56 o más</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ALTO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MEDIO</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BAJO</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171450">
                <a:tc>
                  <a:txBody>
                    <a:bodyPr/>
                    <a:lstStyle/>
                    <a:p>
                      <a:pPr algn="r" fontAlgn="ctr"/>
                      <a:r>
                        <a:rPr lang="es-CO" sz="700" b="1" i="0" u="none" strike="noStrike" dirty="0">
                          <a:solidFill>
                            <a:srgbClr val="404040"/>
                          </a:solidFill>
                          <a:effectLst/>
                          <a:latin typeface="Franklin Gothic Book"/>
                        </a:rPr>
                        <a:t> Base: TOTAL HOMBRES QUE DURANTE SU INFANCIA EL HOMBRE QUE ESTUVO MÁS PRESENTE FUE SU PADRE</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700" b="1"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132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132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23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45</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33</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31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42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29</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dirty="0">
                          <a:solidFill>
                            <a:srgbClr val="404040"/>
                          </a:solidFill>
                          <a:effectLst/>
                          <a:latin typeface="Franklin Gothic Book"/>
                        </a:rPr>
                        <a:t>61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171450">
                <a:tc gridSpan="12">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s-CO" sz="1000" b="1" dirty="0">
                          <a:ea typeface="Calibri"/>
                        </a:rPr>
                        <a:t> 29) ¿Cuál es o era el principal sentimiento suyo hacia ese hombre? </a:t>
                      </a:r>
                      <a:endParaRPr lang="es-CO" sz="1000" b="1" dirty="0"/>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noFill/>
                      <a:prstDash val="solid"/>
                      <a:round/>
                      <a:headEnd type="none" w="med" len="med"/>
                      <a:tailEnd type="none" w="med" len="med"/>
                    </a:lnB>
                  </a:tcPr>
                </a:tc>
                <a:tc hMerge="1">
                  <a:txBody>
                    <a:bodyPr/>
                    <a:lstStyle/>
                    <a:p>
                      <a:pPr algn="l" fontAlgn="ctr"/>
                      <a:endParaRPr lang="es-CO" sz="1000" b="0" i="0" u="none" strike="noStrike" dirty="0">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pPr algn="ctr" fontAlgn="ctr"/>
                      <a:endParaRPr lang="es-CO" sz="1000" b="1" i="0" u="none" strike="noStrike" dirty="0">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3"/>
                  </a:ext>
                </a:extLst>
              </a:tr>
              <a:tr h="171450">
                <a:tc>
                  <a:txBody>
                    <a:bodyPr/>
                    <a:lstStyle/>
                    <a:p>
                      <a:pPr algn="r" fontAlgn="ctr"/>
                      <a:r>
                        <a:rPr lang="es-CO" sz="1000" b="0" i="0" u="none" strike="noStrike" dirty="0">
                          <a:solidFill>
                            <a:srgbClr val="404040"/>
                          </a:solidFill>
                          <a:effectLst/>
                          <a:latin typeface="Franklin Gothic Book"/>
                        </a:rPr>
                        <a:t> Respeto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38%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37%</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28%</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29%</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4"/>
                  </a:ext>
                </a:extLst>
              </a:tr>
              <a:tr h="171450">
                <a:tc>
                  <a:txBody>
                    <a:bodyPr/>
                    <a:lstStyle/>
                    <a:p>
                      <a:pPr algn="r" fontAlgn="ctr"/>
                      <a:r>
                        <a:rPr lang="es-CO" sz="1000" b="0" i="0" u="none" strike="noStrike">
                          <a:solidFill>
                            <a:srgbClr val="404040"/>
                          </a:solidFill>
                          <a:effectLst/>
                          <a:latin typeface="Franklin Gothic Book"/>
                        </a:rPr>
                        <a:t> Admiración</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31%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33%</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29%</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40%</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5"/>
                  </a:ext>
                </a:extLst>
              </a:tr>
              <a:tr h="171450">
                <a:tc>
                  <a:txBody>
                    <a:bodyPr/>
                    <a:lstStyle/>
                    <a:p>
                      <a:pPr algn="r" fontAlgn="ctr"/>
                      <a:r>
                        <a:rPr lang="es-CO" sz="1000" b="0" i="0" u="none" strike="noStrike">
                          <a:solidFill>
                            <a:srgbClr val="404040"/>
                          </a:solidFill>
                          <a:effectLst/>
                          <a:latin typeface="Franklin Gothic Book"/>
                        </a:rPr>
                        <a:t> Amor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19%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17%</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36%</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17%</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6"/>
                  </a:ext>
                </a:extLst>
              </a:tr>
              <a:tr h="171450">
                <a:tc>
                  <a:txBody>
                    <a:bodyPr/>
                    <a:lstStyle/>
                    <a:p>
                      <a:pPr algn="r" fontAlgn="ctr"/>
                      <a:r>
                        <a:rPr lang="es-CO" sz="1000" b="0" i="0" u="none" strike="noStrike">
                          <a:solidFill>
                            <a:srgbClr val="404040"/>
                          </a:solidFill>
                          <a:effectLst/>
                          <a:latin typeface="Franklin Gothic Book"/>
                        </a:rPr>
                        <a:t> Aprecio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10%</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7"/>
                  </a:ext>
                </a:extLst>
              </a:tr>
              <a:tr h="171450">
                <a:tc>
                  <a:txBody>
                    <a:bodyPr/>
                    <a:lstStyle/>
                    <a:p>
                      <a:pPr algn="r" fontAlgn="ctr"/>
                      <a:r>
                        <a:rPr lang="es-CO" sz="1000" b="0" i="0" u="none" strike="noStrike">
                          <a:solidFill>
                            <a:srgbClr val="404040"/>
                          </a:solidFill>
                          <a:effectLst/>
                          <a:latin typeface="Franklin Gothic Book"/>
                        </a:rPr>
                        <a:t> Lástima</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8"/>
                  </a:ext>
                </a:extLst>
              </a:tr>
              <a:tr h="171450">
                <a:tc>
                  <a:txBody>
                    <a:bodyPr/>
                    <a:lstStyle/>
                    <a:p>
                      <a:pPr algn="r" fontAlgn="ctr"/>
                      <a:r>
                        <a:rPr lang="es-CO" sz="1000" b="0" i="0" u="none" strike="noStrike">
                          <a:solidFill>
                            <a:srgbClr val="404040"/>
                          </a:solidFill>
                          <a:effectLst/>
                          <a:latin typeface="Franklin Gothic Book"/>
                        </a:rPr>
                        <a:t> Indiferencia</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9"/>
                  </a:ext>
                </a:extLst>
              </a:tr>
              <a:tr h="171450">
                <a:tc>
                  <a:txBody>
                    <a:bodyPr/>
                    <a:lstStyle/>
                    <a:p>
                      <a:pPr algn="r" fontAlgn="ctr"/>
                      <a:r>
                        <a:rPr lang="es-CO" sz="1000" b="0" i="0" u="none" strike="noStrike" dirty="0">
                          <a:solidFill>
                            <a:srgbClr val="404040"/>
                          </a:solidFill>
                          <a:effectLst/>
                          <a:latin typeface="Franklin Gothic Book"/>
                        </a:rPr>
                        <a:t> No responde</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dirty="0">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dirty="0">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2%</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4%</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0"/>
                  </a:ext>
                </a:extLst>
              </a:tr>
              <a:tr h="171450">
                <a:tc>
                  <a:txBody>
                    <a:bodyPr/>
                    <a:lstStyle/>
                    <a:p>
                      <a:pPr algn="r" fontAlgn="ctr"/>
                      <a:endParaRPr lang="es-CO" sz="10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1"/>
                  </a:ext>
                </a:extLst>
              </a:tr>
              <a:tr h="171450">
                <a:tc>
                  <a:txBody>
                    <a:bodyPr/>
                    <a:lstStyle/>
                    <a:p>
                      <a:pPr algn="r" fontAlgn="ctr"/>
                      <a:r>
                        <a:rPr lang="es-CO" sz="700" b="1" i="0" u="none" strike="noStrike" dirty="0">
                          <a:solidFill>
                            <a:srgbClr val="404040"/>
                          </a:solidFill>
                          <a:effectLst/>
                          <a:latin typeface="Franklin Gothic Book"/>
                        </a:rPr>
                        <a:t> Base: TOTAL HOMBRES</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700" b="1" i="0" u="none" strike="noStrike" dirty="0">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226</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226</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39</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64</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64</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59</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68</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55</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700" b="1" i="0" u="none" strike="noStrike" dirty="0">
                          <a:solidFill>
                            <a:srgbClr val="404040"/>
                          </a:solidFill>
                          <a:effectLst/>
                          <a:latin typeface="Franklin Gothic Book"/>
                        </a:rPr>
                        <a:t>103</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2"/>
                  </a:ext>
                </a:extLst>
              </a:tr>
              <a:tr h="171450">
                <a:tc gridSpan="12">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s-CO" sz="1000" b="1" dirty="0">
                          <a:ea typeface="Calibri"/>
                        </a:rPr>
                        <a:t> 30) ¿Cuál cree usted que era el principal sentimiento de ese hombre hacia usted? </a:t>
                      </a:r>
                      <a:endParaRPr lang="es-CO" sz="1000" b="1" dirty="0"/>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hMerge="1">
                  <a:txBody>
                    <a:bodyPr/>
                    <a:lstStyle/>
                    <a:p>
                      <a:pPr algn="l"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hMerge="1">
                  <a:txBody>
                    <a:bodyPr/>
                    <a:lstStyle/>
                    <a:p>
                      <a:pPr algn="ctr" fontAlgn="ctr"/>
                      <a:endParaRPr lang="es-CO" sz="1000" b="1" i="0" u="none" strike="noStrike" dirty="0">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hMerge="1">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hMerge="1">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hMerge="1">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hMerge="1">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hMerge="1">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hMerge="1">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hMerge="1">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hMerge="1">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hMerge="1">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10013"/>
                  </a:ext>
                </a:extLst>
              </a:tr>
              <a:tr h="171450">
                <a:tc>
                  <a:txBody>
                    <a:bodyPr/>
                    <a:lstStyle/>
                    <a:p>
                      <a:pPr algn="r" fontAlgn="ctr"/>
                      <a:r>
                        <a:rPr lang="es-CO" sz="1000" b="0" i="0" u="none" strike="noStrike" dirty="0">
                          <a:solidFill>
                            <a:srgbClr val="404040"/>
                          </a:solidFill>
                          <a:effectLst/>
                          <a:latin typeface="Franklin Gothic Book"/>
                        </a:rPr>
                        <a:t> Amor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45%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52%</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38%</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57%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47%</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10014"/>
                  </a:ext>
                </a:extLst>
              </a:tr>
              <a:tr h="171450">
                <a:tc>
                  <a:txBody>
                    <a:bodyPr/>
                    <a:lstStyle/>
                    <a:p>
                      <a:pPr algn="r" fontAlgn="ctr"/>
                      <a:r>
                        <a:rPr lang="es-CO" sz="1000" b="0" i="0" u="none" strike="noStrike">
                          <a:solidFill>
                            <a:srgbClr val="404040"/>
                          </a:solidFill>
                          <a:effectLst/>
                          <a:latin typeface="Franklin Gothic Book"/>
                        </a:rPr>
                        <a:t> Aprecio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22%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17%</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29%</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22%</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10015"/>
                  </a:ext>
                </a:extLst>
              </a:tr>
              <a:tr h="171450">
                <a:tc>
                  <a:txBody>
                    <a:bodyPr/>
                    <a:lstStyle/>
                    <a:p>
                      <a:pPr algn="r" fontAlgn="ctr"/>
                      <a:r>
                        <a:rPr lang="es-CO" sz="1000" b="0" i="0" u="none" strike="noStrike">
                          <a:solidFill>
                            <a:srgbClr val="404040"/>
                          </a:solidFill>
                          <a:effectLst/>
                          <a:latin typeface="Franklin Gothic Book"/>
                        </a:rPr>
                        <a:t> Respeto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12%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7%</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10%</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10016"/>
                  </a:ext>
                </a:extLst>
              </a:tr>
              <a:tr h="171450">
                <a:tc>
                  <a:txBody>
                    <a:bodyPr/>
                    <a:lstStyle/>
                    <a:p>
                      <a:pPr algn="r" fontAlgn="ctr"/>
                      <a:r>
                        <a:rPr lang="es-CO" sz="1000" b="0" i="0" u="none" strike="noStrike">
                          <a:solidFill>
                            <a:srgbClr val="404040"/>
                          </a:solidFill>
                          <a:effectLst/>
                          <a:latin typeface="Franklin Gothic Book"/>
                        </a:rPr>
                        <a:t> Admiración</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12%</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7%</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7%</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10017"/>
                  </a:ext>
                </a:extLst>
              </a:tr>
              <a:tr h="171450">
                <a:tc>
                  <a:txBody>
                    <a:bodyPr/>
                    <a:lstStyle/>
                    <a:p>
                      <a:pPr algn="r" fontAlgn="ctr"/>
                      <a:r>
                        <a:rPr lang="es-CO" sz="1000" b="0" i="0" u="none" strike="noStrike">
                          <a:solidFill>
                            <a:srgbClr val="404040"/>
                          </a:solidFill>
                          <a:effectLst/>
                          <a:latin typeface="Franklin Gothic Book"/>
                        </a:rPr>
                        <a:t> Indiferencia</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10018"/>
                  </a:ext>
                </a:extLst>
              </a:tr>
              <a:tr h="171450">
                <a:tc>
                  <a:txBody>
                    <a:bodyPr/>
                    <a:lstStyle/>
                    <a:p>
                      <a:pPr algn="r" fontAlgn="ctr"/>
                      <a:r>
                        <a:rPr lang="es-CO" sz="1000" b="0" i="0" u="none" strike="noStrike">
                          <a:solidFill>
                            <a:srgbClr val="404040"/>
                          </a:solidFill>
                          <a:effectLst/>
                          <a:latin typeface="Franklin Gothic Book"/>
                        </a:rPr>
                        <a:t> Desprecio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10019"/>
                  </a:ext>
                </a:extLst>
              </a:tr>
              <a:tr h="171450">
                <a:tc>
                  <a:txBody>
                    <a:bodyPr/>
                    <a:lstStyle/>
                    <a:p>
                      <a:pPr algn="r" fontAlgn="ctr"/>
                      <a:r>
                        <a:rPr lang="es-CO" sz="1000" b="0" i="0" u="none" strike="noStrike">
                          <a:solidFill>
                            <a:srgbClr val="404040"/>
                          </a:solidFill>
                          <a:effectLst/>
                          <a:latin typeface="Franklin Gothic Book"/>
                        </a:rPr>
                        <a:t> Ninguno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13%</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7%</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10020"/>
                  </a:ext>
                </a:extLst>
              </a:tr>
              <a:tr h="171450">
                <a:tc>
                  <a:txBody>
                    <a:bodyPr/>
                    <a:lstStyle/>
                    <a:p>
                      <a:pPr algn="r" fontAlgn="ctr"/>
                      <a:r>
                        <a:rPr lang="es-CO" sz="1000" b="0" i="0" u="none" strike="noStrike">
                          <a:solidFill>
                            <a:srgbClr val="404040"/>
                          </a:solidFill>
                          <a:effectLst/>
                          <a:latin typeface="Franklin Gothic Book"/>
                        </a:rPr>
                        <a:t> No responde</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21"/>
                  </a:ext>
                </a:extLst>
              </a:tr>
            </a:tbl>
          </a:graphicData>
        </a:graphic>
      </p:graphicFrame>
    </p:spTree>
    <p:extLst>
      <p:ext uri="{BB962C8B-B14F-4D97-AF65-F5344CB8AC3E}">
        <p14:creationId xmlns:p14="http://schemas.microsoft.com/office/powerpoint/2010/main" val="220890032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Group 6">
            <a:extLst>
              <a:ext uri="{FF2B5EF4-FFF2-40B4-BE49-F238E27FC236}">
                <a16:creationId xmlns:a16="http://schemas.microsoft.com/office/drawing/2014/main" id="{0DA119C3-05D3-4634-98DA-6F5B3E4A5355}"/>
              </a:ext>
            </a:extLst>
          </p:cNvPr>
          <p:cNvGraphicFramePr>
            <a:graphicFrameLocks noGrp="1"/>
          </p:cNvGraphicFramePr>
          <p:nvPr>
            <p:extLst>
              <p:ext uri="{D42A27DB-BD31-4B8C-83A1-F6EECF244321}">
                <p14:modId xmlns:p14="http://schemas.microsoft.com/office/powerpoint/2010/main" val="1555434121"/>
              </p:ext>
            </p:extLst>
          </p:nvPr>
        </p:nvGraphicFramePr>
        <p:xfrm>
          <a:off x="2667000" y="2065338"/>
          <a:ext cx="6584951" cy="3116264"/>
        </p:xfrm>
        <a:graphic>
          <a:graphicData uri="http://schemas.openxmlformats.org/drawingml/2006/table">
            <a:tbl>
              <a:tblPr/>
              <a:tblGrid>
                <a:gridCol w="2848778">
                  <a:extLst>
                    <a:ext uri="{9D8B030D-6E8A-4147-A177-3AD203B41FA5}">
                      <a16:colId xmlns:a16="http://schemas.microsoft.com/office/drawing/2014/main" val="20000"/>
                    </a:ext>
                  </a:extLst>
                </a:gridCol>
                <a:gridCol w="3736173">
                  <a:extLst>
                    <a:ext uri="{9D8B030D-6E8A-4147-A177-3AD203B41FA5}">
                      <a16:colId xmlns:a16="http://schemas.microsoft.com/office/drawing/2014/main" val="20002"/>
                    </a:ext>
                  </a:extLst>
                </a:gridCol>
              </a:tblGrid>
              <a:tr h="389533">
                <a:tc>
                  <a:txBody>
                    <a:bodyPr/>
                    <a:lstStyle/>
                    <a:p>
                      <a:pPr algn="r" fontAlgn="ctr"/>
                      <a:r>
                        <a:rPr lang="es-CO" sz="1200" b="0" i="0" u="none" strike="noStrike" dirty="0">
                          <a:solidFill>
                            <a:srgbClr val="404040"/>
                          </a:solidFill>
                          <a:effectLst/>
                          <a:latin typeface="Franklin Gothic Book"/>
                        </a:rPr>
                        <a:t> Amor</a:t>
                      </a:r>
                    </a:p>
                  </a:txBody>
                  <a:tcPr marL="9525" marR="9525" marT="9525" marB="0" anchor="ctr">
                    <a:lnL cap="flat">
                      <a:noFill/>
                    </a:lnL>
                    <a:lnR>
                      <a:noFill/>
                    </a:lnR>
                    <a:lnT cap="flat">
                      <a:noFill/>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200"/>
                        </a:lnSpc>
                      </a:pPr>
                      <a:endParaRPr lang="es-CO" sz="11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cap="flat">
                      <a:noFill/>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9533">
                <a:tc>
                  <a:txBody>
                    <a:bodyPr/>
                    <a:lstStyle/>
                    <a:p>
                      <a:pPr algn="r" fontAlgn="ctr"/>
                      <a:r>
                        <a:rPr lang="es-CO" sz="1200" b="0" i="0" u="none" strike="noStrike">
                          <a:solidFill>
                            <a:srgbClr val="404040"/>
                          </a:solidFill>
                          <a:effectLst/>
                          <a:latin typeface="Franklin Gothic Book"/>
                        </a:rPr>
                        <a:t> Aprecio</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200"/>
                        </a:lnSpc>
                      </a:pPr>
                      <a:endParaRPr lang="es-CO" sz="11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9533">
                <a:tc>
                  <a:txBody>
                    <a:bodyPr/>
                    <a:lstStyle/>
                    <a:p>
                      <a:pPr algn="r" fontAlgn="ctr"/>
                      <a:r>
                        <a:rPr lang="es-CO" sz="1200" b="0" i="0" u="none" strike="noStrike">
                          <a:solidFill>
                            <a:srgbClr val="404040"/>
                          </a:solidFill>
                          <a:effectLst/>
                          <a:latin typeface="Franklin Gothic Book"/>
                        </a:rPr>
                        <a:t> Respeto</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200"/>
                        </a:lnSpc>
                      </a:pPr>
                      <a:endParaRPr lang="es-CO" sz="11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9533">
                <a:tc>
                  <a:txBody>
                    <a:bodyPr/>
                    <a:lstStyle/>
                    <a:p>
                      <a:pPr algn="r" fontAlgn="ctr"/>
                      <a:r>
                        <a:rPr lang="es-CO" sz="1200" b="0" i="0" u="none" strike="noStrike">
                          <a:solidFill>
                            <a:srgbClr val="404040"/>
                          </a:solidFill>
                          <a:effectLst/>
                          <a:latin typeface="Franklin Gothic Book"/>
                        </a:rPr>
                        <a:t> Admiración</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200"/>
                        </a:lnSpc>
                      </a:pPr>
                      <a:endParaRPr lang="es-CO" sz="11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9533">
                <a:tc>
                  <a:txBody>
                    <a:bodyPr/>
                    <a:lstStyle/>
                    <a:p>
                      <a:pPr algn="r" fontAlgn="ctr"/>
                      <a:r>
                        <a:rPr lang="es-CO" sz="1200" b="0" i="0" u="none" strike="noStrike">
                          <a:solidFill>
                            <a:srgbClr val="404040"/>
                          </a:solidFill>
                          <a:effectLst/>
                          <a:latin typeface="Franklin Gothic Book"/>
                        </a:rPr>
                        <a:t> Indiferencia</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200"/>
                        </a:lnSpc>
                      </a:pPr>
                      <a:endParaRPr lang="es-CO" sz="11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9533">
                <a:tc>
                  <a:txBody>
                    <a:bodyPr/>
                    <a:lstStyle/>
                    <a:p>
                      <a:pPr algn="r" fontAlgn="ctr"/>
                      <a:r>
                        <a:rPr lang="es-CO" sz="1200" b="0" i="0" u="none" strike="noStrike">
                          <a:solidFill>
                            <a:srgbClr val="404040"/>
                          </a:solidFill>
                          <a:effectLst/>
                          <a:latin typeface="Franklin Gothic Book"/>
                        </a:rPr>
                        <a:t> Desprecio</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200"/>
                        </a:lnSpc>
                      </a:pPr>
                      <a:endParaRPr lang="es-CO" sz="11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89533">
                <a:tc>
                  <a:txBody>
                    <a:bodyPr/>
                    <a:lstStyle/>
                    <a:p>
                      <a:pPr algn="r" fontAlgn="ctr"/>
                      <a:r>
                        <a:rPr lang="es-CO" sz="1200" b="0" i="0" u="none" strike="noStrike">
                          <a:solidFill>
                            <a:srgbClr val="404040"/>
                          </a:solidFill>
                          <a:effectLst/>
                          <a:latin typeface="Franklin Gothic Book"/>
                        </a:rPr>
                        <a:t> Miedo</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200"/>
                        </a:lnSpc>
                      </a:pPr>
                      <a:endParaRPr lang="es-CO" sz="11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89533">
                <a:tc>
                  <a:txBody>
                    <a:bodyPr/>
                    <a:lstStyle/>
                    <a:p>
                      <a:pPr algn="r" fontAlgn="ctr"/>
                      <a:r>
                        <a:rPr lang="es-CO" sz="1200" b="0" i="0" u="none" strike="noStrike" dirty="0">
                          <a:solidFill>
                            <a:srgbClr val="404040"/>
                          </a:solidFill>
                          <a:effectLst/>
                          <a:latin typeface="Franklin Gothic Book"/>
                        </a:rPr>
                        <a:t> No responde</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200"/>
                        </a:lnSpc>
                      </a:pPr>
                      <a:endParaRPr lang="es-CO" sz="11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8" name="7 Gráfico"/>
          <p:cNvGraphicFramePr/>
          <p:nvPr>
            <p:extLst>
              <p:ext uri="{D42A27DB-BD31-4B8C-83A1-F6EECF244321}">
                <p14:modId xmlns:p14="http://schemas.microsoft.com/office/powerpoint/2010/main" val="2976303270"/>
              </p:ext>
            </p:extLst>
          </p:nvPr>
        </p:nvGraphicFramePr>
        <p:xfrm>
          <a:off x="5503495" y="1836732"/>
          <a:ext cx="3748455" cy="5021268"/>
        </p:xfrm>
        <a:graphic>
          <a:graphicData uri="http://schemas.openxmlformats.org/drawingml/2006/chart">
            <c:chart xmlns:c="http://schemas.openxmlformats.org/drawingml/2006/chart" xmlns:r="http://schemas.openxmlformats.org/officeDocument/2006/relationships" r:id="rId2"/>
          </a:graphicData>
        </a:graphic>
      </p:graphicFrame>
      <p:sp>
        <p:nvSpPr>
          <p:cNvPr id="10" name="9 Rectángulo"/>
          <p:cNvSpPr/>
          <p:nvPr/>
        </p:nvSpPr>
        <p:spPr>
          <a:xfrm>
            <a:off x="2534588" y="570464"/>
            <a:ext cx="7089804" cy="338554"/>
          </a:xfrm>
          <a:prstGeom prst="rect">
            <a:avLst/>
          </a:prstGeom>
        </p:spPr>
        <p:txBody>
          <a:bodyPr wrap="square">
            <a:spAutoFit/>
          </a:bodyPr>
          <a:lstStyle/>
          <a:p>
            <a:pPr algn="ctr"/>
            <a:r>
              <a:rPr lang="es-CO" sz="1600" b="1" dirty="0">
                <a:solidFill>
                  <a:prstClr val="black"/>
                </a:solidFill>
              </a:rPr>
              <a:t> 30) ¿Cuál cree usted que era el principal sentimiento de ese hombre hacia usted? </a:t>
            </a:r>
            <a:endParaRPr lang="es-CO" sz="1600" dirty="0">
              <a:solidFill>
                <a:prstClr val="black"/>
              </a:solidFill>
            </a:endParaRPr>
          </a:p>
        </p:txBody>
      </p:sp>
      <p:sp>
        <p:nvSpPr>
          <p:cNvPr id="11" name="10 Rectángulo redondeado"/>
          <p:cNvSpPr/>
          <p:nvPr/>
        </p:nvSpPr>
        <p:spPr>
          <a:xfrm>
            <a:off x="2957305" y="6087572"/>
            <a:ext cx="6104145" cy="27469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aphicFrame>
        <p:nvGraphicFramePr>
          <p:cNvPr id="12" name="11 Tabla"/>
          <p:cNvGraphicFramePr>
            <a:graphicFrameLocks noGrp="1"/>
          </p:cNvGraphicFramePr>
          <p:nvPr>
            <p:extLst>
              <p:ext uri="{D42A27DB-BD31-4B8C-83A1-F6EECF244321}">
                <p14:modId xmlns:p14="http://schemas.microsoft.com/office/powerpoint/2010/main" val="2585193537"/>
              </p:ext>
            </p:extLst>
          </p:nvPr>
        </p:nvGraphicFramePr>
        <p:xfrm>
          <a:off x="3086394" y="6098336"/>
          <a:ext cx="5963472" cy="259080"/>
        </p:xfrm>
        <a:graphic>
          <a:graphicData uri="http://schemas.openxmlformats.org/drawingml/2006/table">
            <a:tbl>
              <a:tblPr firstRow="1" bandRow="1">
                <a:tableStyleId>{5C22544A-7EE6-4342-B048-85BDC9FD1C3A}</a:tableStyleId>
              </a:tblPr>
              <a:tblGrid>
                <a:gridCol w="5554980">
                  <a:extLst>
                    <a:ext uri="{9D8B030D-6E8A-4147-A177-3AD203B41FA5}">
                      <a16:colId xmlns:a16="http://schemas.microsoft.com/office/drawing/2014/main" val="20000"/>
                    </a:ext>
                  </a:extLst>
                </a:gridCol>
                <a:gridCol w="408492">
                  <a:extLst>
                    <a:ext uri="{9D8B030D-6E8A-4147-A177-3AD203B41FA5}">
                      <a16:colId xmlns:a16="http://schemas.microsoft.com/office/drawing/2014/main" val="20001"/>
                    </a:ext>
                  </a:extLst>
                </a:gridCol>
              </a:tblGrid>
              <a:tr h="144016">
                <a:tc>
                  <a:txBody>
                    <a:bodyPr/>
                    <a:lstStyle/>
                    <a:p>
                      <a:pPr algn="r"/>
                      <a:r>
                        <a:rPr lang="es-CO" sz="1100" dirty="0">
                          <a:solidFill>
                            <a:schemeClr val="tx1"/>
                          </a:solidFill>
                        </a:rPr>
                        <a:t>Base:</a:t>
                      </a:r>
                      <a:r>
                        <a:rPr lang="es-CO" sz="1100" baseline="0" dirty="0">
                          <a:solidFill>
                            <a:schemeClr val="tx1"/>
                          </a:solidFill>
                        </a:rPr>
                        <a:t> </a:t>
                      </a:r>
                      <a:r>
                        <a:rPr lang="es-CO" sz="1100" b="0" baseline="0" dirty="0">
                          <a:solidFill>
                            <a:schemeClr val="tx1"/>
                          </a:solidFill>
                        </a:rPr>
                        <a:t>Total hombres que durante su infancia el hombre que estuvo más presente fue su padre</a:t>
                      </a:r>
                      <a:endParaRPr lang="es-CO" sz="1100" b="0" dirty="0">
                        <a:solidFill>
                          <a:schemeClr val="tx1"/>
                        </a:solidFill>
                      </a:endParaRP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es-CO" sz="1050" b="1" i="0" u="none" strike="noStrike" dirty="0">
                          <a:solidFill>
                            <a:srgbClr val="000000"/>
                          </a:solidFill>
                          <a:effectLst/>
                          <a:latin typeface="Calibri" panose="020F0502020204030204" pitchFamily="34" charset="0"/>
                        </a:rPr>
                        <a:t>132</a:t>
                      </a:r>
                      <a:endParaRPr lang="es-CO" sz="1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9537343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1336153325"/>
              </p:ext>
            </p:extLst>
          </p:nvPr>
        </p:nvGraphicFramePr>
        <p:xfrm>
          <a:off x="1753579" y="2613025"/>
          <a:ext cx="9031078" cy="2040731"/>
        </p:xfrm>
        <a:graphic>
          <a:graphicData uri="http://schemas.openxmlformats.org/drawingml/2006/table">
            <a:tbl>
              <a:tblPr/>
              <a:tblGrid>
                <a:gridCol w="2569304">
                  <a:extLst>
                    <a:ext uri="{9D8B030D-6E8A-4147-A177-3AD203B41FA5}">
                      <a16:colId xmlns:a16="http://schemas.microsoft.com/office/drawing/2014/main" val="20000"/>
                    </a:ext>
                  </a:extLst>
                </a:gridCol>
                <a:gridCol w="118958">
                  <a:extLst>
                    <a:ext uri="{9D8B030D-6E8A-4147-A177-3AD203B41FA5}">
                      <a16:colId xmlns:a16="http://schemas.microsoft.com/office/drawing/2014/main" val="20001"/>
                    </a:ext>
                  </a:extLst>
                </a:gridCol>
                <a:gridCol w="637869">
                  <a:extLst>
                    <a:ext uri="{9D8B030D-6E8A-4147-A177-3AD203B41FA5}">
                      <a16:colId xmlns:a16="http://schemas.microsoft.com/office/drawing/2014/main" val="20002"/>
                    </a:ext>
                  </a:extLst>
                </a:gridCol>
                <a:gridCol w="633883">
                  <a:extLst>
                    <a:ext uri="{9D8B030D-6E8A-4147-A177-3AD203B41FA5}">
                      <a16:colId xmlns:a16="http://schemas.microsoft.com/office/drawing/2014/main" val="20003"/>
                    </a:ext>
                  </a:extLst>
                </a:gridCol>
                <a:gridCol w="633883">
                  <a:extLst>
                    <a:ext uri="{9D8B030D-6E8A-4147-A177-3AD203B41FA5}">
                      <a16:colId xmlns:a16="http://schemas.microsoft.com/office/drawing/2014/main" val="20004"/>
                    </a:ext>
                  </a:extLst>
                </a:gridCol>
                <a:gridCol w="633883">
                  <a:extLst>
                    <a:ext uri="{9D8B030D-6E8A-4147-A177-3AD203B41FA5}">
                      <a16:colId xmlns:a16="http://schemas.microsoft.com/office/drawing/2014/main" val="20005"/>
                    </a:ext>
                  </a:extLst>
                </a:gridCol>
                <a:gridCol w="633883">
                  <a:extLst>
                    <a:ext uri="{9D8B030D-6E8A-4147-A177-3AD203B41FA5}">
                      <a16:colId xmlns:a16="http://schemas.microsoft.com/office/drawing/2014/main" val="20006"/>
                    </a:ext>
                  </a:extLst>
                </a:gridCol>
                <a:gridCol w="633883">
                  <a:extLst>
                    <a:ext uri="{9D8B030D-6E8A-4147-A177-3AD203B41FA5}">
                      <a16:colId xmlns:a16="http://schemas.microsoft.com/office/drawing/2014/main" val="20007"/>
                    </a:ext>
                  </a:extLst>
                </a:gridCol>
                <a:gridCol w="633883">
                  <a:extLst>
                    <a:ext uri="{9D8B030D-6E8A-4147-A177-3AD203B41FA5}">
                      <a16:colId xmlns:a16="http://schemas.microsoft.com/office/drawing/2014/main" val="20008"/>
                    </a:ext>
                  </a:extLst>
                </a:gridCol>
                <a:gridCol w="633883">
                  <a:extLst>
                    <a:ext uri="{9D8B030D-6E8A-4147-A177-3AD203B41FA5}">
                      <a16:colId xmlns:a16="http://schemas.microsoft.com/office/drawing/2014/main" val="20009"/>
                    </a:ext>
                  </a:extLst>
                </a:gridCol>
                <a:gridCol w="633883">
                  <a:extLst>
                    <a:ext uri="{9D8B030D-6E8A-4147-A177-3AD203B41FA5}">
                      <a16:colId xmlns:a16="http://schemas.microsoft.com/office/drawing/2014/main" val="20010"/>
                    </a:ext>
                  </a:extLst>
                </a:gridCol>
                <a:gridCol w="633883">
                  <a:extLst>
                    <a:ext uri="{9D8B030D-6E8A-4147-A177-3AD203B41FA5}">
                      <a16:colId xmlns:a16="http://schemas.microsoft.com/office/drawing/2014/main" val="20011"/>
                    </a:ext>
                  </a:extLst>
                </a:gridCol>
              </a:tblGrid>
              <a:tr h="171450">
                <a:tc>
                  <a:txBody>
                    <a:bodyPr/>
                    <a:lstStyle/>
                    <a:p>
                      <a:pPr algn="r" fontAlgn="ctr"/>
                      <a:endParaRPr lang="es-CO" sz="1000" b="1" i="0" u="none" strike="noStrike" dirty="0">
                        <a:solidFill>
                          <a:srgbClr val="404040"/>
                        </a:solidFill>
                        <a:effectLst/>
                        <a:latin typeface="Franklin Gothic Book"/>
                      </a:endParaRPr>
                    </a:p>
                  </a:txBody>
                  <a:tcPr marL="9525" marR="9525" marT="9525" marB="0" anchor="ctr">
                    <a:lnL>
                      <a:noFill/>
                    </a:lnL>
                    <a:lnR>
                      <a:noFill/>
                    </a:lnR>
                    <a:lnT>
                      <a:noFill/>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a:noFill/>
                    </a:lnB>
                  </a:tcPr>
                </a:tc>
                <a:tc rowSpan="2">
                  <a:txBody>
                    <a:bodyPr/>
                    <a:lstStyle/>
                    <a:p>
                      <a:pPr algn="ctr" fontAlgn="ctr"/>
                      <a:r>
                        <a:rPr lang="es-CO" sz="1000" b="1" i="0" u="none" strike="noStrike" dirty="0">
                          <a:solidFill>
                            <a:schemeClr val="bg1"/>
                          </a:solidFill>
                          <a:effectLst/>
                          <a:latin typeface="Franklin Gothic Book"/>
                        </a:rPr>
                        <a:t>TOTAL</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DA0F2B"/>
                    </a:solidFill>
                  </a:tcPr>
                </a:tc>
                <a:tc gridSpan="2">
                  <a:txBody>
                    <a:bodyPr/>
                    <a:lstStyle/>
                    <a:p>
                      <a:pPr algn="ctr" fontAlgn="ctr"/>
                      <a:r>
                        <a:rPr lang="es-CO" sz="1000" b="1" i="0" u="none" strike="noStrike" dirty="0">
                          <a:solidFill>
                            <a:srgbClr val="404040"/>
                          </a:solidFill>
                          <a:effectLst/>
                          <a:latin typeface="Franklin Gothic Book"/>
                        </a:rPr>
                        <a:t>GÉNERO</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000"/>
                    </a:solidFill>
                  </a:tcPr>
                </a:tc>
                <a:tc hMerge="1">
                  <a:txBody>
                    <a:bodyPr/>
                    <a:lstStyle/>
                    <a:p>
                      <a:endParaRPr lang="es-CO"/>
                    </a:p>
                  </a:txBody>
                  <a:tcPr/>
                </a:tc>
                <a:tc gridSpan="4">
                  <a:txBody>
                    <a:bodyPr/>
                    <a:lstStyle/>
                    <a:p>
                      <a:pPr algn="ctr" fontAlgn="ctr"/>
                      <a:r>
                        <a:rPr lang="es-CO" sz="1000" b="1" i="0" u="none" strike="noStrike" dirty="0">
                          <a:solidFill>
                            <a:srgbClr val="404040"/>
                          </a:solidFill>
                          <a:effectLst/>
                          <a:latin typeface="Franklin Gothic Book"/>
                        </a:rPr>
                        <a:t>EDAD</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C66"/>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3">
                  <a:txBody>
                    <a:bodyPr/>
                    <a:lstStyle/>
                    <a:p>
                      <a:pPr algn="ctr" fontAlgn="ctr"/>
                      <a:r>
                        <a:rPr lang="es-CO" sz="1000" b="1" i="0" u="none" strike="noStrike" dirty="0">
                          <a:solidFill>
                            <a:srgbClr val="404040"/>
                          </a:solidFill>
                          <a:effectLst/>
                          <a:latin typeface="Franklin Gothic Book"/>
                        </a:rPr>
                        <a:t>ESTRATO</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ECC5"/>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326231">
                <a:tc>
                  <a:txBody>
                    <a:bodyPr/>
                    <a:lstStyle/>
                    <a:p>
                      <a:pPr algn="r" fontAlgn="ctr"/>
                      <a:endParaRPr lang="es-CO" sz="1000" b="1" i="0" u="none" strike="noStrike" dirty="0">
                        <a:solidFill>
                          <a:srgbClr val="404040"/>
                        </a:solidFill>
                        <a:effectLst/>
                        <a:latin typeface="Franklin Gothic Book"/>
                      </a:endParaRP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vMerge="1">
                  <a:txBody>
                    <a:bodyPr/>
                    <a:lstStyle/>
                    <a:p>
                      <a:endParaRPr lang="es-CO"/>
                    </a:p>
                  </a:txBody>
                  <a:tcPr/>
                </a:tc>
                <a:tc>
                  <a:txBody>
                    <a:bodyPr/>
                    <a:lstStyle/>
                    <a:p>
                      <a:pPr algn="ctr" fontAlgn="ctr"/>
                      <a:r>
                        <a:rPr lang="es-CO" sz="1000" b="0" i="0" u="none" strike="noStrike" dirty="0">
                          <a:solidFill>
                            <a:srgbClr val="404040"/>
                          </a:solidFill>
                          <a:effectLst/>
                          <a:latin typeface="Franklin Gothic Book"/>
                        </a:rPr>
                        <a:t>Masculino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Femenino</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18 a 25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26 a 40</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41 a 55</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56 o más</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ALTO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MEDIO</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BAJO</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171450">
                <a:tc>
                  <a:txBody>
                    <a:bodyPr/>
                    <a:lstStyle/>
                    <a:p>
                      <a:pPr algn="r" fontAlgn="ctr"/>
                      <a:r>
                        <a:rPr lang="es-CO" sz="700" b="1" i="0" u="none" strike="noStrike" dirty="0">
                          <a:solidFill>
                            <a:srgbClr val="404040"/>
                          </a:solidFill>
                          <a:effectLst/>
                          <a:latin typeface="Franklin Gothic Book"/>
                        </a:rPr>
                        <a:t> Base: TOTAL HOMBRES</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700" b="1"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226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226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39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64</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64</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59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68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55</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dirty="0">
                          <a:solidFill>
                            <a:srgbClr val="404040"/>
                          </a:solidFill>
                          <a:effectLst/>
                          <a:latin typeface="Franklin Gothic Book"/>
                        </a:rPr>
                        <a:t>103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171450">
                <a:tc>
                  <a:txBody>
                    <a:bodyPr/>
                    <a:lstStyle/>
                    <a:p>
                      <a:pPr algn="r" fontAlgn="ctr"/>
                      <a:r>
                        <a:rPr lang="es-CO" sz="1000" b="0" i="0" u="none" strike="noStrike" dirty="0">
                          <a:solidFill>
                            <a:srgbClr val="404040"/>
                          </a:solidFill>
                          <a:effectLst/>
                          <a:latin typeface="Franklin Gothic Book"/>
                        </a:rPr>
                        <a:t> Amor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63%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61%</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65%</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67%</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extLst>
                  <a:ext uri="{0D108BD9-81ED-4DB2-BD59-A6C34878D82A}">
                    <a16:rowId xmlns:a16="http://schemas.microsoft.com/office/drawing/2014/main" val="10003"/>
                  </a:ext>
                </a:extLst>
              </a:tr>
              <a:tr h="171450">
                <a:tc>
                  <a:txBody>
                    <a:bodyPr/>
                    <a:lstStyle/>
                    <a:p>
                      <a:pPr algn="r" fontAlgn="ctr"/>
                      <a:r>
                        <a:rPr lang="es-CO" sz="1000" b="0" i="0" u="none" strike="noStrike">
                          <a:solidFill>
                            <a:srgbClr val="404040"/>
                          </a:solidFill>
                          <a:effectLst/>
                          <a:latin typeface="Franklin Gothic Book"/>
                        </a:rPr>
                        <a:t> Aprecio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15%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16%</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18%</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17%</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4"/>
                  </a:ext>
                </a:extLst>
              </a:tr>
              <a:tr h="171450">
                <a:tc>
                  <a:txBody>
                    <a:bodyPr/>
                    <a:lstStyle/>
                    <a:p>
                      <a:pPr algn="r" fontAlgn="ctr"/>
                      <a:r>
                        <a:rPr lang="es-CO" sz="1000" b="0" i="0" u="none" strike="noStrike">
                          <a:solidFill>
                            <a:srgbClr val="404040"/>
                          </a:solidFill>
                          <a:effectLst/>
                          <a:latin typeface="Franklin Gothic Book"/>
                        </a:rPr>
                        <a:t> Respeto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5"/>
                  </a:ext>
                </a:extLst>
              </a:tr>
              <a:tr h="171450">
                <a:tc>
                  <a:txBody>
                    <a:bodyPr/>
                    <a:lstStyle/>
                    <a:p>
                      <a:pPr algn="r" fontAlgn="ctr"/>
                      <a:r>
                        <a:rPr lang="es-CO" sz="1000" b="0" i="0" u="none" strike="noStrike">
                          <a:solidFill>
                            <a:srgbClr val="404040"/>
                          </a:solidFill>
                          <a:effectLst/>
                          <a:latin typeface="Franklin Gothic Book"/>
                        </a:rPr>
                        <a:t> Admiración</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10%</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6"/>
                  </a:ext>
                </a:extLst>
              </a:tr>
              <a:tr h="171450">
                <a:tc>
                  <a:txBody>
                    <a:bodyPr/>
                    <a:lstStyle/>
                    <a:p>
                      <a:pPr algn="r" fontAlgn="ctr"/>
                      <a:r>
                        <a:rPr lang="es-CO" sz="1000" b="0" i="0" u="none" strike="noStrike">
                          <a:solidFill>
                            <a:srgbClr val="404040"/>
                          </a:solidFill>
                          <a:effectLst/>
                          <a:latin typeface="Franklin Gothic Book"/>
                        </a:rPr>
                        <a:t> Indiferencia</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7"/>
                  </a:ext>
                </a:extLst>
              </a:tr>
              <a:tr h="171450">
                <a:tc>
                  <a:txBody>
                    <a:bodyPr/>
                    <a:lstStyle/>
                    <a:p>
                      <a:pPr algn="r" fontAlgn="ctr"/>
                      <a:r>
                        <a:rPr lang="es-CO" sz="1000" b="0" i="0" u="none" strike="noStrike">
                          <a:solidFill>
                            <a:srgbClr val="404040"/>
                          </a:solidFill>
                          <a:effectLst/>
                          <a:latin typeface="Franklin Gothic Book"/>
                        </a:rPr>
                        <a:t> Desprecio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8"/>
                  </a:ext>
                </a:extLst>
              </a:tr>
              <a:tr h="171450">
                <a:tc>
                  <a:txBody>
                    <a:bodyPr/>
                    <a:lstStyle/>
                    <a:p>
                      <a:pPr algn="r" fontAlgn="ctr"/>
                      <a:r>
                        <a:rPr lang="es-CO" sz="1000" b="0" i="0" u="none" strike="noStrike" dirty="0">
                          <a:solidFill>
                            <a:srgbClr val="404040"/>
                          </a:solidFill>
                          <a:effectLst/>
                          <a:latin typeface="Franklin Gothic Book"/>
                        </a:rPr>
                        <a:t> Miedo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9"/>
                  </a:ext>
                </a:extLst>
              </a:tr>
              <a:tr h="171450">
                <a:tc>
                  <a:txBody>
                    <a:bodyPr/>
                    <a:lstStyle/>
                    <a:p>
                      <a:pPr algn="r" fontAlgn="ctr"/>
                      <a:r>
                        <a:rPr lang="es-CO" sz="1000" b="0" i="0" u="none" strike="noStrike">
                          <a:solidFill>
                            <a:srgbClr val="404040"/>
                          </a:solidFill>
                          <a:effectLst/>
                          <a:latin typeface="Franklin Gothic Book"/>
                        </a:rPr>
                        <a:t> No responde</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dirty="0">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4%</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5" name="4 Rectángulo"/>
          <p:cNvSpPr/>
          <p:nvPr/>
        </p:nvSpPr>
        <p:spPr>
          <a:xfrm>
            <a:off x="2534588" y="1423571"/>
            <a:ext cx="7089804" cy="338554"/>
          </a:xfrm>
          <a:prstGeom prst="rect">
            <a:avLst/>
          </a:prstGeom>
        </p:spPr>
        <p:txBody>
          <a:bodyPr wrap="square">
            <a:spAutoFit/>
          </a:bodyPr>
          <a:lstStyle/>
          <a:p>
            <a:pPr algn="ctr"/>
            <a:r>
              <a:rPr lang="es-CO" sz="1600" b="1" dirty="0">
                <a:solidFill>
                  <a:prstClr val="black"/>
                </a:solidFill>
              </a:rPr>
              <a:t> 30) ¿Cuál cree usted que era el principal sentimiento de ese hombre hacia usted? </a:t>
            </a:r>
            <a:endParaRPr lang="es-CO" sz="1600" dirty="0">
              <a:solidFill>
                <a:prstClr val="black"/>
              </a:solidFill>
            </a:endParaRPr>
          </a:p>
        </p:txBody>
      </p:sp>
    </p:spTree>
    <p:extLst>
      <p:ext uri="{BB962C8B-B14F-4D97-AF65-F5344CB8AC3E}">
        <p14:creationId xmlns:p14="http://schemas.microsoft.com/office/powerpoint/2010/main" val="49831268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1885626" y="2140646"/>
            <a:ext cx="8600431" cy="1938992"/>
          </a:xfrm>
          <a:prstGeom prst="rect">
            <a:avLst/>
          </a:prstGeom>
          <a:noFill/>
        </p:spPr>
        <p:txBody>
          <a:bodyPr wrap="none" rtlCol="0">
            <a:spAutoFit/>
          </a:bodyPr>
          <a:lstStyle/>
          <a:p>
            <a:r>
              <a:rPr lang="es-CO" sz="6000" b="1" dirty="0">
                <a:solidFill>
                  <a:prstClr val="white"/>
                </a:solidFill>
                <a:latin typeface="Tahoma" panose="020B0604030504040204" pitchFamily="34" charset="0"/>
                <a:ea typeface="Tahoma" panose="020B0604030504040204" pitchFamily="34" charset="0"/>
                <a:cs typeface="Tahoma" panose="020B0604030504040204" pitchFamily="34" charset="0"/>
              </a:rPr>
              <a:t>CARACTERIZACIÓN</a:t>
            </a:r>
          </a:p>
          <a:p>
            <a:r>
              <a:rPr lang="es-CO" sz="6000" b="1" dirty="0">
                <a:solidFill>
                  <a:prstClr val="white"/>
                </a:solidFill>
                <a:latin typeface="Tahoma" panose="020B0604030504040204" pitchFamily="34" charset="0"/>
                <a:ea typeface="Tahoma" panose="020B0604030504040204" pitchFamily="34" charset="0"/>
                <a:cs typeface="Tahoma" panose="020B0604030504040204" pitchFamily="34" charset="0"/>
              </a:rPr>
              <a:t>SOCIODEMOGRÁFICA</a:t>
            </a:r>
          </a:p>
        </p:txBody>
      </p:sp>
    </p:spTree>
    <p:extLst>
      <p:ext uri="{BB962C8B-B14F-4D97-AF65-F5344CB8AC3E}">
        <p14:creationId xmlns:p14="http://schemas.microsoft.com/office/powerpoint/2010/main" val="180171289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Group 6">
            <a:extLst>
              <a:ext uri="{FF2B5EF4-FFF2-40B4-BE49-F238E27FC236}">
                <a16:creationId xmlns:a16="http://schemas.microsoft.com/office/drawing/2014/main" id="{0DA119C3-05D3-4634-98DA-6F5B3E4A5355}"/>
              </a:ext>
            </a:extLst>
          </p:cNvPr>
          <p:cNvGraphicFramePr>
            <a:graphicFrameLocks noGrp="1"/>
          </p:cNvGraphicFramePr>
          <p:nvPr>
            <p:extLst>
              <p:ext uri="{D42A27DB-BD31-4B8C-83A1-F6EECF244321}">
                <p14:modId xmlns:p14="http://schemas.microsoft.com/office/powerpoint/2010/main" val="1114952673"/>
              </p:ext>
            </p:extLst>
          </p:nvPr>
        </p:nvGraphicFramePr>
        <p:xfrm>
          <a:off x="3852077" y="1134540"/>
          <a:ext cx="5399873" cy="5122324"/>
        </p:xfrm>
        <a:graphic>
          <a:graphicData uri="http://schemas.openxmlformats.org/drawingml/2006/table">
            <a:tbl>
              <a:tblPr/>
              <a:tblGrid>
                <a:gridCol w="1663700">
                  <a:extLst>
                    <a:ext uri="{9D8B030D-6E8A-4147-A177-3AD203B41FA5}">
                      <a16:colId xmlns:a16="http://schemas.microsoft.com/office/drawing/2014/main" val="20000"/>
                    </a:ext>
                  </a:extLst>
                </a:gridCol>
                <a:gridCol w="3736173">
                  <a:extLst>
                    <a:ext uri="{9D8B030D-6E8A-4147-A177-3AD203B41FA5}">
                      <a16:colId xmlns:a16="http://schemas.microsoft.com/office/drawing/2014/main" val="20002"/>
                    </a:ext>
                  </a:extLst>
                </a:gridCol>
              </a:tblGrid>
              <a:tr h="269596">
                <a:tc>
                  <a:txBody>
                    <a:bodyPr/>
                    <a:lstStyle/>
                    <a:p>
                      <a:pPr algn="r" fontAlgn="b">
                        <a:lnSpc>
                          <a:spcPts val="1000"/>
                        </a:lnSpc>
                      </a:pPr>
                      <a:r>
                        <a:rPr lang="es-CO" sz="1100" b="0" i="0" u="none" strike="noStrike" dirty="0">
                          <a:solidFill>
                            <a:srgbClr val="404040"/>
                          </a:solidFill>
                          <a:effectLst/>
                          <a:latin typeface="Franklin Gothic Book"/>
                        </a:rPr>
                        <a:t> ENGATIVA</a:t>
                      </a:r>
                    </a:p>
                  </a:txBody>
                  <a:tcPr marL="9525" marR="9525" marT="9525" marB="0" anchor="ctr">
                    <a:lnL cap="flat">
                      <a:noFill/>
                    </a:lnL>
                    <a:lnR>
                      <a:noFill/>
                    </a:lnR>
                    <a:lnT cap="flat">
                      <a:noFill/>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000"/>
                        </a:lnSpc>
                      </a:pP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cap="flat">
                      <a:noFill/>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9596">
                <a:tc>
                  <a:txBody>
                    <a:bodyPr/>
                    <a:lstStyle/>
                    <a:p>
                      <a:pPr algn="r" fontAlgn="b">
                        <a:lnSpc>
                          <a:spcPts val="1000"/>
                        </a:lnSpc>
                      </a:pPr>
                      <a:r>
                        <a:rPr lang="es-CO" sz="1100" b="0" i="0" u="none" strike="noStrike" dirty="0">
                          <a:solidFill>
                            <a:srgbClr val="404040"/>
                          </a:solidFill>
                          <a:effectLst/>
                          <a:latin typeface="Franklin Gothic Book"/>
                        </a:rPr>
                        <a:t> CIUDAD BOLIVAR</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000"/>
                        </a:lnSpc>
                      </a:pP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69596">
                <a:tc>
                  <a:txBody>
                    <a:bodyPr/>
                    <a:lstStyle/>
                    <a:p>
                      <a:pPr algn="r" fontAlgn="b">
                        <a:lnSpc>
                          <a:spcPts val="1000"/>
                        </a:lnSpc>
                      </a:pPr>
                      <a:r>
                        <a:rPr lang="es-CO" sz="1100" b="0" i="0" u="none" strike="noStrike">
                          <a:solidFill>
                            <a:srgbClr val="404040"/>
                          </a:solidFill>
                          <a:effectLst/>
                          <a:latin typeface="Franklin Gothic Book"/>
                        </a:rPr>
                        <a:t> SUBA</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000"/>
                        </a:lnSpc>
                      </a:pP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69596">
                <a:tc>
                  <a:txBody>
                    <a:bodyPr/>
                    <a:lstStyle/>
                    <a:p>
                      <a:pPr algn="r" fontAlgn="b">
                        <a:lnSpc>
                          <a:spcPts val="1000"/>
                        </a:lnSpc>
                      </a:pPr>
                      <a:r>
                        <a:rPr lang="es-CO" sz="1100" b="0" i="0" u="none" strike="noStrike" dirty="0">
                          <a:solidFill>
                            <a:srgbClr val="404040"/>
                          </a:solidFill>
                          <a:effectLst/>
                          <a:latin typeface="Franklin Gothic Book"/>
                        </a:rPr>
                        <a:t> USAQUEN</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000"/>
                        </a:lnSpc>
                      </a:pP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69596">
                <a:tc>
                  <a:txBody>
                    <a:bodyPr/>
                    <a:lstStyle/>
                    <a:p>
                      <a:pPr algn="r" fontAlgn="b">
                        <a:lnSpc>
                          <a:spcPts val="1000"/>
                        </a:lnSpc>
                      </a:pPr>
                      <a:r>
                        <a:rPr lang="es-CO" sz="1100" b="0" i="0" u="none" strike="noStrike">
                          <a:solidFill>
                            <a:srgbClr val="404040"/>
                          </a:solidFill>
                          <a:effectLst/>
                          <a:latin typeface="Franklin Gothic Book"/>
                        </a:rPr>
                        <a:t> KENNEDY</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000"/>
                        </a:lnSpc>
                      </a:pP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69596">
                <a:tc>
                  <a:txBody>
                    <a:bodyPr/>
                    <a:lstStyle/>
                    <a:p>
                      <a:pPr algn="r" fontAlgn="b">
                        <a:lnSpc>
                          <a:spcPts val="1000"/>
                        </a:lnSpc>
                      </a:pPr>
                      <a:r>
                        <a:rPr lang="es-CO" sz="1100" b="0" i="0" u="none" strike="noStrike" dirty="0">
                          <a:solidFill>
                            <a:srgbClr val="404040"/>
                          </a:solidFill>
                          <a:effectLst/>
                          <a:latin typeface="Franklin Gothic Book"/>
                        </a:rPr>
                        <a:t> BOSA</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000"/>
                        </a:lnSpc>
                      </a:pP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69596">
                <a:tc>
                  <a:txBody>
                    <a:bodyPr/>
                    <a:lstStyle/>
                    <a:p>
                      <a:pPr algn="r" fontAlgn="b">
                        <a:lnSpc>
                          <a:spcPts val="1000"/>
                        </a:lnSpc>
                      </a:pPr>
                      <a:r>
                        <a:rPr lang="es-CO" sz="1100" b="0" i="0" u="none" strike="noStrike">
                          <a:solidFill>
                            <a:srgbClr val="404040"/>
                          </a:solidFill>
                          <a:effectLst/>
                          <a:latin typeface="Franklin Gothic Book"/>
                        </a:rPr>
                        <a:t> SAN CRISTOBAL</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000"/>
                        </a:lnSpc>
                      </a:pP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69596">
                <a:tc>
                  <a:txBody>
                    <a:bodyPr/>
                    <a:lstStyle/>
                    <a:p>
                      <a:pPr algn="r" fontAlgn="b">
                        <a:lnSpc>
                          <a:spcPts val="1000"/>
                        </a:lnSpc>
                      </a:pPr>
                      <a:r>
                        <a:rPr lang="es-CO" sz="1100" b="0" i="0" u="none" strike="noStrike" dirty="0">
                          <a:solidFill>
                            <a:srgbClr val="404040"/>
                          </a:solidFill>
                          <a:effectLst/>
                          <a:latin typeface="Franklin Gothic Book"/>
                        </a:rPr>
                        <a:t> USME</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000"/>
                        </a:lnSpc>
                      </a:pP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69596">
                <a:tc>
                  <a:txBody>
                    <a:bodyPr/>
                    <a:lstStyle/>
                    <a:p>
                      <a:pPr algn="r" fontAlgn="b">
                        <a:lnSpc>
                          <a:spcPts val="1000"/>
                        </a:lnSpc>
                      </a:pPr>
                      <a:r>
                        <a:rPr lang="es-CO" sz="1100" b="0" i="0" u="none" strike="noStrike">
                          <a:solidFill>
                            <a:srgbClr val="404040"/>
                          </a:solidFill>
                          <a:effectLst/>
                          <a:latin typeface="Franklin Gothic Book"/>
                        </a:rPr>
                        <a:t> FONTIBON</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000"/>
                        </a:lnSpc>
                      </a:pP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69596">
                <a:tc>
                  <a:txBody>
                    <a:bodyPr/>
                    <a:lstStyle/>
                    <a:p>
                      <a:pPr algn="r" fontAlgn="b">
                        <a:lnSpc>
                          <a:spcPts val="1000"/>
                        </a:lnSpc>
                      </a:pPr>
                      <a:r>
                        <a:rPr lang="es-CO" sz="1100" b="0" i="0" u="none" strike="noStrike">
                          <a:solidFill>
                            <a:srgbClr val="404040"/>
                          </a:solidFill>
                          <a:effectLst/>
                          <a:latin typeface="Franklin Gothic Book"/>
                        </a:rPr>
                        <a:t> BARRIOS UNIDOS</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000"/>
                        </a:lnSpc>
                      </a:pP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69596">
                <a:tc>
                  <a:txBody>
                    <a:bodyPr/>
                    <a:lstStyle/>
                    <a:p>
                      <a:pPr algn="r" fontAlgn="b">
                        <a:lnSpc>
                          <a:spcPts val="1000"/>
                        </a:lnSpc>
                      </a:pPr>
                      <a:r>
                        <a:rPr lang="es-CO" sz="1100" b="0" i="0" u="none" strike="noStrike" dirty="0">
                          <a:solidFill>
                            <a:srgbClr val="404040"/>
                          </a:solidFill>
                          <a:effectLst/>
                          <a:latin typeface="Franklin Gothic Book"/>
                        </a:rPr>
                        <a:t> TEUSAQUILLO</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000"/>
                        </a:lnSpc>
                      </a:pP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69596">
                <a:tc>
                  <a:txBody>
                    <a:bodyPr/>
                    <a:lstStyle/>
                    <a:p>
                      <a:pPr algn="r" fontAlgn="b">
                        <a:lnSpc>
                          <a:spcPts val="1000"/>
                        </a:lnSpc>
                      </a:pPr>
                      <a:r>
                        <a:rPr lang="es-CO" sz="1100" b="0" i="0" u="none" strike="noStrike" dirty="0">
                          <a:solidFill>
                            <a:srgbClr val="404040"/>
                          </a:solidFill>
                          <a:effectLst/>
                          <a:latin typeface="Franklin Gothic Book"/>
                        </a:rPr>
                        <a:t> PUENTE ARANDA</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000"/>
                        </a:lnSpc>
                      </a:pP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69596">
                <a:tc>
                  <a:txBody>
                    <a:bodyPr/>
                    <a:lstStyle/>
                    <a:p>
                      <a:pPr algn="r" fontAlgn="b">
                        <a:lnSpc>
                          <a:spcPts val="1000"/>
                        </a:lnSpc>
                      </a:pPr>
                      <a:r>
                        <a:rPr lang="es-CO" sz="1100" b="0" i="0" u="none" strike="noStrike">
                          <a:solidFill>
                            <a:srgbClr val="404040"/>
                          </a:solidFill>
                          <a:effectLst/>
                          <a:latin typeface="Franklin Gothic Book"/>
                        </a:rPr>
                        <a:t> RAFAEL URIBE URIBE</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000"/>
                        </a:lnSpc>
                      </a:pP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269596">
                <a:tc>
                  <a:txBody>
                    <a:bodyPr/>
                    <a:lstStyle/>
                    <a:p>
                      <a:pPr algn="r" fontAlgn="b">
                        <a:lnSpc>
                          <a:spcPts val="1000"/>
                        </a:lnSpc>
                      </a:pPr>
                      <a:r>
                        <a:rPr lang="es-CO" sz="1100" b="0" i="0" u="none" strike="noStrike" dirty="0">
                          <a:solidFill>
                            <a:srgbClr val="404040"/>
                          </a:solidFill>
                          <a:effectLst/>
                          <a:latin typeface="Franklin Gothic Book"/>
                        </a:rPr>
                        <a:t> CHAPINERO</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000"/>
                        </a:lnSpc>
                      </a:pP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69596">
                <a:tc>
                  <a:txBody>
                    <a:bodyPr/>
                    <a:lstStyle/>
                    <a:p>
                      <a:pPr algn="r" fontAlgn="b">
                        <a:lnSpc>
                          <a:spcPts val="1000"/>
                        </a:lnSpc>
                      </a:pPr>
                      <a:r>
                        <a:rPr lang="es-CO" sz="1100" b="0" i="0" u="none" strike="noStrike">
                          <a:solidFill>
                            <a:srgbClr val="404040"/>
                          </a:solidFill>
                          <a:effectLst/>
                          <a:latin typeface="Franklin Gothic Book"/>
                        </a:rPr>
                        <a:t> SANTA FE</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000"/>
                        </a:lnSpc>
                      </a:pPr>
                      <a:endParaRPr lang="es-CO" sz="1800" b="0" i="0" u="none" strike="noStrike">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9596">
                <a:tc>
                  <a:txBody>
                    <a:bodyPr/>
                    <a:lstStyle/>
                    <a:p>
                      <a:pPr algn="r" fontAlgn="b">
                        <a:lnSpc>
                          <a:spcPts val="1000"/>
                        </a:lnSpc>
                      </a:pPr>
                      <a:r>
                        <a:rPr lang="es-CO" sz="1100" b="0" i="0" u="none" strike="noStrike" dirty="0">
                          <a:solidFill>
                            <a:srgbClr val="404040"/>
                          </a:solidFill>
                          <a:effectLst/>
                          <a:latin typeface="Franklin Gothic Book"/>
                        </a:rPr>
                        <a:t> TUNJUELITO</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000"/>
                        </a:lnSpc>
                      </a:pP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9596">
                <a:tc>
                  <a:txBody>
                    <a:bodyPr/>
                    <a:lstStyle/>
                    <a:p>
                      <a:pPr algn="r" fontAlgn="b">
                        <a:lnSpc>
                          <a:spcPts val="1000"/>
                        </a:lnSpc>
                      </a:pPr>
                      <a:r>
                        <a:rPr lang="es-CO" sz="1100" b="0" i="0" u="none" strike="noStrike" dirty="0">
                          <a:solidFill>
                            <a:srgbClr val="404040"/>
                          </a:solidFill>
                          <a:effectLst/>
                          <a:latin typeface="Franklin Gothic Book"/>
                        </a:rPr>
                        <a:t> ANTONIO NARIÑO</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000"/>
                        </a:lnSpc>
                      </a:pP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9596">
                <a:tc>
                  <a:txBody>
                    <a:bodyPr/>
                    <a:lstStyle/>
                    <a:p>
                      <a:pPr algn="r" fontAlgn="b">
                        <a:lnSpc>
                          <a:spcPts val="1000"/>
                        </a:lnSpc>
                      </a:pPr>
                      <a:r>
                        <a:rPr lang="es-CO" sz="1100" b="0" i="0" u="none" strike="noStrike">
                          <a:solidFill>
                            <a:srgbClr val="404040"/>
                          </a:solidFill>
                          <a:effectLst/>
                          <a:latin typeface="Franklin Gothic Book"/>
                        </a:rPr>
                        <a:t> LOS MARTIRES</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000"/>
                        </a:lnSpc>
                      </a:pP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69596">
                <a:tc>
                  <a:txBody>
                    <a:bodyPr/>
                    <a:lstStyle/>
                    <a:p>
                      <a:pPr algn="r" fontAlgn="b">
                        <a:lnSpc>
                          <a:spcPts val="1000"/>
                        </a:lnSpc>
                      </a:pPr>
                      <a:r>
                        <a:rPr lang="es-CO" sz="1100" b="0" i="0" u="none" strike="noStrike" dirty="0">
                          <a:solidFill>
                            <a:srgbClr val="404040"/>
                          </a:solidFill>
                          <a:effectLst/>
                          <a:latin typeface="Franklin Gothic Book"/>
                        </a:rPr>
                        <a:t> CANDELARIA</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algn="l" fontAlgn="ctr">
                        <a:lnSpc>
                          <a:spcPts val="1000"/>
                        </a:lnSpc>
                      </a:pP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8" name="7 Gráfico"/>
          <p:cNvGraphicFramePr/>
          <p:nvPr>
            <p:extLst>
              <p:ext uri="{D42A27DB-BD31-4B8C-83A1-F6EECF244321}">
                <p14:modId xmlns:p14="http://schemas.microsoft.com/office/powerpoint/2010/main" val="2467193922"/>
              </p:ext>
            </p:extLst>
          </p:nvPr>
        </p:nvGraphicFramePr>
        <p:xfrm>
          <a:off x="5503495" y="905933"/>
          <a:ext cx="3748455" cy="5557414"/>
        </p:xfrm>
        <a:graphic>
          <a:graphicData uri="http://schemas.openxmlformats.org/drawingml/2006/chart">
            <c:chart xmlns:c="http://schemas.openxmlformats.org/drawingml/2006/chart" xmlns:r="http://schemas.openxmlformats.org/officeDocument/2006/relationships" r:id="rId2"/>
          </a:graphicData>
        </a:graphic>
      </p:graphicFrame>
      <p:sp>
        <p:nvSpPr>
          <p:cNvPr id="10" name="9 Rectángulo"/>
          <p:cNvSpPr/>
          <p:nvPr/>
        </p:nvSpPr>
        <p:spPr>
          <a:xfrm>
            <a:off x="2992755" y="604332"/>
            <a:ext cx="6173470" cy="369332"/>
          </a:xfrm>
          <a:prstGeom prst="rect">
            <a:avLst/>
          </a:prstGeom>
        </p:spPr>
        <p:txBody>
          <a:bodyPr wrap="square">
            <a:spAutoFit/>
          </a:bodyPr>
          <a:lstStyle/>
          <a:p>
            <a:pPr algn="ctr"/>
            <a:r>
              <a:rPr lang="es-CO" b="1" dirty="0">
                <a:solidFill>
                  <a:prstClr val="black"/>
                </a:solidFill>
              </a:rPr>
              <a:t> LOCALIDAD </a:t>
            </a:r>
            <a:endParaRPr lang="es-CO" dirty="0">
              <a:solidFill>
                <a:prstClr val="black"/>
              </a:solidFill>
            </a:endParaRPr>
          </a:p>
        </p:txBody>
      </p:sp>
      <p:sp>
        <p:nvSpPr>
          <p:cNvPr id="11" name="10 Rectángulo redondeado"/>
          <p:cNvSpPr/>
          <p:nvPr/>
        </p:nvSpPr>
        <p:spPr>
          <a:xfrm>
            <a:off x="4807138" y="6463347"/>
            <a:ext cx="2420432" cy="287174"/>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aphicFrame>
        <p:nvGraphicFramePr>
          <p:cNvPr id="14" name="13 Tabla"/>
          <p:cNvGraphicFramePr>
            <a:graphicFrameLocks noGrp="1"/>
          </p:cNvGraphicFramePr>
          <p:nvPr>
            <p:extLst>
              <p:ext uri="{D42A27DB-BD31-4B8C-83A1-F6EECF244321}">
                <p14:modId xmlns:p14="http://schemas.microsoft.com/office/powerpoint/2010/main" val="4279282802"/>
              </p:ext>
            </p:extLst>
          </p:nvPr>
        </p:nvGraphicFramePr>
        <p:xfrm>
          <a:off x="4961731" y="6474296"/>
          <a:ext cx="2121535" cy="259080"/>
        </p:xfrm>
        <a:graphic>
          <a:graphicData uri="http://schemas.openxmlformats.org/drawingml/2006/table">
            <a:tbl>
              <a:tblPr firstRow="1" bandRow="1">
                <a:tableStyleId>{5C22544A-7EE6-4342-B048-85BDC9FD1C3A}</a:tableStyleId>
              </a:tblPr>
              <a:tblGrid>
                <a:gridCol w="1583055">
                  <a:extLst>
                    <a:ext uri="{9D8B030D-6E8A-4147-A177-3AD203B41FA5}">
                      <a16:colId xmlns:a16="http://schemas.microsoft.com/office/drawing/2014/main" val="20000"/>
                    </a:ext>
                  </a:extLst>
                </a:gridCol>
                <a:gridCol w="538480">
                  <a:extLst>
                    <a:ext uri="{9D8B030D-6E8A-4147-A177-3AD203B41FA5}">
                      <a16:colId xmlns:a16="http://schemas.microsoft.com/office/drawing/2014/main" val="20001"/>
                    </a:ext>
                  </a:extLst>
                </a:gridCol>
              </a:tblGrid>
              <a:tr h="144016">
                <a:tc>
                  <a:txBody>
                    <a:bodyPr/>
                    <a:lstStyle/>
                    <a:p>
                      <a:pPr algn="r"/>
                      <a:r>
                        <a:rPr lang="es-CO" sz="1100" dirty="0">
                          <a:solidFill>
                            <a:schemeClr val="tx1"/>
                          </a:solidFill>
                        </a:rPr>
                        <a:t>Base:</a:t>
                      </a:r>
                      <a:r>
                        <a:rPr lang="es-CO" sz="1100" baseline="0" dirty="0">
                          <a:solidFill>
                            <a:schemeClr val="tx1"/>
                          </a:solidFill>
                        </a:rPr>
                        <a:t> </a:t>
                      </a:r>
                      <a:r>
                        <a:rPr lang="es-CO" sz="1100" b="0" baseline="0" dirty="0">
                          <a:solidFill>
                            <a:schemeClr val="tx1"/>
                          </a:solidFill>
                        </a:rPr>
                        <a:t>Total Encuestados</a:t>
                      </a:r>
                      <a:endParaRPr lang="es-CO" sz="1100" b="0" dirty="0">
                        <a:solidFill>
                          <a:schemeClr val="tx1"/>
                        </a:solidFill>
                      </a:endParaRP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s-CO" sz="1100" dirty="0">
                          <a:solidFill>
                            <a:schemeClr val="tx1"/>
                          </a:solidFill>
                        </a:rPr>
                        <a:t>529</a:t>
                      </a:r>
                    </a:p>
                  </a:txBody>
                  <a:tcPr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6074708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214462" y="961678"/>
            <a:ext cx="690952" cy="400105"/>
          </a:xfrm>
          <a:prstGeom prst="rect">
            <a:avLst/>
          </a:prstGeom>
        </p:spPr>
        <p:txBody>
          <a:bodyPr wrap="none" lIns="121917" tIns="60958" rIns="121917" bIns="60958">
            <a:spAutoFit/>
          </a:bodyPr>
          <a:lstStyle/>
          <a:p>
            <a:pPr algn="ctr">
              <a:defRPr/>
            </a:pPr>
            <a:r>
              <a:rPr lang="es-CO" b="1" dirty="0">
                <a:solidFill>
                  <a:srgbClr val="333333"/>
                </a:solidFill>
              </a:rPr>
              <a:t>Sexo</a:t>
            </a:r>
            <a:endParaRPr lang="es-CO" sz="2800" dirty="0">
              <a:solidFill>
                <a:prstClr val="black"/>
              </a:solidFill>
            </a:endParaRPr>
          </a:p>
        </p:txBody>
      </p:sp>
      <p:sp>
        <p:nvSpPr>
          <p:cNvPr id="4" name="3 Rectángulo"/>
          <p:cNvSpPr/>
          <p:nvPr/>
        </p:nvSpPr>
        <p:spPr>
          <a:xfrm>
            <a:off x="2519169" y="3022305"/>
            <a:ext cx="1076764" cy="369328"/>
          </a:xfrm>
          <a:prstGeom prst="rect">
            <a:avLst/>
          </a:prstGeom>
        </p:spPr>
        <p:txBody>
          <a:bodyPr wrap="none" lIns="121917" tIns="60958" rIns="121917" bIns="60958">
            <a:spAutoFit/>
          </a:bodyPr>
          <a:lstStyle/>
          <a:p>
            <a:pPr algn="r" fontAlgn="ctr">
              <a:defRPr/>
            </a:pPr>
            <a:r>
              <a:rPr lang="es-CO" sz="1600" dirty="0">
                <a:solidFill>
                  <a:srgbClr val="333333"/>
                </a:solidFill>
              </a:rPr>
              <a:t>Femenino</a:t>
            </a:r>
          </a:p>
        </p:txBody>
      </p:sp>
      <p:sp>
        <p:nvSpPr>
          <p:cNvPr id="5" name="4 Rectángulo"/>
          <p:cNvSpPr/>
          <p:nvPr/>
        </p:nvSpPr>
        <p:spPr>
          <a:xfrm>
            <a:off x="3530375" y="3022305"/>
            <a:ext cx="1102219" cy="369328"/>
          </a:xfrm>
          <a:prstGeom prst="rect">
            <a:avLst/>
          </a:prstGeom>
        </p:spPr>
        <p:txBody>
          <a:bodyPr wrap="none" lIns="121917" tIns="60958" rIns="121917" bIns="60958">
            <a:spAutoFit/>
          </a:bodyPr>
          <a:lstStyle/>
          <a:p>
            <a:pPr algn="r" fontAlgn="ctr">
              <a:defRPr/>
            </a:pPr>
            <a:r>
              <a:rPr lang="es-CO" sz="1600" dirty="0">
                <a:solidFill>
                  <a:srgbClr val="333333"/>
                </a:solidFill>
              </a:rPr>
              <a:t>Masculino</a:t>
            </a:r>
          </a:p>
        </p:txBody>
      </p:sp>
      <p:sp>
        <p:nvSpPr>
          <p:cNvPr id="6" name="5 CuadroTexto"/>
          <p:cNvSpPr txBox="1"/>
          <p:nvPr/>
        </p:nvSpPr>
        <p:spPr>
          <a:xfrm>
            <a:off x="2667483" y="1268379"/>
            <a:ext cx="938713" cy="677104"/>
          </a:xfrm>
          <a:prstGeom prst="rect">
            <a:avLst/>
          </a:prstGeom>
          <a:noFill/>
        </p:spPr>
        <p:txBody>
          <a:bodyPr wrap="none" lIns="121917" tIns="60958" rIns="121917" bIns="60958" rtlCol="0">
            <a:spAutoFit/>
          </a:bodyPr>
          <a:lstStyle/>
          <a:p>
            <a:pPr algn="ctr">
              <a:defRPr/>
            </a:pPr>
            <a:r>
              <a:rPr lang="es-CO" sz="3600" b="1" dirty="0">
                <a:solidFill>
                  <a:srgbClr val="820000"/>
                </a:solidFill>
              </a:rPr>
              <a:t>53</a:t>
            </a:r>
            <a:r>
              <a:rPr lang="es-CO" sz="2400" b="1" dirty="0">
                <a:solidFill>
                  <a:srgbClr val="820000"/>
                </a:solidFill>
              </a:rPr>
              <a:t>%</a:t>
            </a:r>
            <a:endParaRPr lang="es-CO" sz="3600" b="1" dirty="0">
              <a:solidFill>
                <a:srgbClr val="820000"/>
              </a:solidFill>
            </a:endParaRPr>
          </a:p>
        </p:txBody>
      </p:sp>
      <p:sp>
        <p:nvSpPr>
          <p:cNvPr id="7" name="6 CuadroTexto"/>
          <p:cNvSpPr txBox="1"/>
          <p:nvPr/>
        </p:nvSpPr>
        <p:spPr>
          <a:xfrm>
            <a:off x="3610464" y="1283554"/>
            <a:ext cx="938713" cy="677104"/>
          </a:xfrm>
          <a:prstGeom prst="rect">
            <a:avLst/>
          </a:prstGeom>
          <a:noFill/>
        </p:spPr>
        <p:txBody>
          <a:bodyPr wrap="none" lIns="121917" tIns="60958" rIns="121917" bIns="60958" rtlCol="0">
            <a:spAutoFit/>
          </a:bodyPr>
          <a:lstStyle/>
          <a:p>
            <a:pPr algn="ctr">
              <a:defRPr/>
            </a:pPr>
            <a:r>
              <a:rPr lang="es-CO" sz="3600" b="1" dirty="0">
                <a:solidFill>
                  <a:srgbClr val="820000"/>
                </a:solidFill>
              </a:rPr>
              <a:t>47</a:t>
            </a:r>
            <a:r>
              <a:rPr lang="es-CO" sz="2400" b="1" dirty="0">
                <a:solidFill>
                  <a:srgbClr val="820000"/>
                </a:solidFill>
              </a:rPr>
              <a:t>%</a:t>
            </a:r>
            <a:endParaRPr lang="es-CO" sz="3600" b="1" dirty="0">
              <a:solidFill>
                <a:srgbClr val="820000"/>
              </a:solidFill>
            </a:endParaRPr>
          </a:p>
        </p:txBody>
      </p:sp>
      <p:graphicFrame>
        <p:nvGraphicFramePr>
          <p:cNvPr id="8" name="7 Gráfico"/>
          <p:cNvGraphicFramePr/>
          <p:nvPr>
            <p:extLst>
              <p:ext uri="{D42A27DB-BD31-4B8C-83A1-F6EECF244321}">
                <p14:modId xmlns:p14="http://schemas.microsoft.com/office/powerpoint/2010/main" val="1306428713"/>
              </p:ext>
            </p:extLst>
          </p:nvPr>
        </p:nvGraphicFramePr>
        <p:xfrm>
          <a:off x="2503447" y="1673606"/>
          <a:ext cx="2031217" cy="1586315"/>
        </p:xfrm>
        <a:graphic>
          <a:graphicData uri="http://schemas.openxmlformats.org/drawingml/2006/chart">
            <c:chart xmlns:c="http://schemas.openxmlformats.org/drawingml/2006/chart" xmlns:r="http://schemas.openxmlformats.org/officeDocument/2006/relationships" r:id="rId2"/>
          </a:graphicData>
        </a:graphic>
      </p:graphicFrame>
      <p:sp>
        <p:nvSpPr>
          <p:cNvPr id="11" name="10 Rectángulo redondeado"/>
          <p:cNvSpPr/>
          <p:nvPr/>
        </p:nvSpPr>
        <p:spPr>
          <a:xfrm>
            <a:off x="5261754" y="6284839"/>
            <a:ext cx="2062971" cy="27469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aphicFrame>
        <p:nvGraphicFramePr>
          <p:cNvPr id="12" name="11 Tabla"/>
          <p:cNvGraphicFramePr>
            <a:graphicFrameLocks noGrp="1"/>
          </p:cNvGraphicFramePr>
          <p:nvPr>
            <p:extLst>
              <p:ext uri="{D42A27DB-BD31-4B8C-83A1-F6EECF244321}">
                <p14:modId xmlns:p14="http://schemas.microsoft.com/office/powerpoint/2010/main" val="1612888929"/>
              </p:ext>
            </p:extLst>
          </p:nvPr>
        </p:nvGraphicFramePr>
        <p:xfrm>
          <a:off x="5309366" y="6295603"/>
          <a:ext cx="1986784" cy="259080"/>
        </p:xfrm>
        <a:graphic>
          <a:graphicData uri="http://schemas.openxmlformats.org/drawingml/2006/table">
            <a:tbl>
              <a:tblPr firstRow="1" bandRow="1">
                <a:tableStyleId>{5C22544A-7EE6-4342-B048-85BDC9FD1C3A}</a:tableStyleId>
              </a:tblPr>
              <a:tblGrid>
                <a:gridCol w="1578292">
                  <a:extLst>
                    <a:ext uri="{9D8B030D-6E8A-4147-A177-3AD203B41FA5}">
                      <a16:colId xmlns:a16="http://schemas.microsoft.com/office/drawing/2014/main" val="20000"/>
                    </a:ext>
                  </a:extLst>
                </a:gridCol>
                <a:gridCol w="408492">
                  <a:extLst>
                    <a:ext uri="{9D8B030D-6E8A-4147-A177-3AD203B41FA5}">
                      <a16:colId xmlns:a16="http://schemas.microsoft.com/office/drawing/2014/main" val="20001"/>
                    </a:ext>
                  </a:extLst>
                </a:gridCol>
              </a:tblGrid>
              <a:tr h="144016">
                <a:tc>
                  <a:txBody>
                    <a:bodyPr/>
                    <a:lstStyle/>
                    <a:p>
                      <a:pPr algn="r"/>
                      <a:r>
                        <a:rPr lang="es-CO" sz="1100" dirty="0">
                          <a:solidFill>
                            <a:schemeClr val="tx1"/>
                          </a:solidFill>
                        </a:rPr>
                        <a:t>Base:</a:t>
                      </a:r>
                      <a:r>
                        <a:rPr lang="es-CO" sz="1100" baseline="0" dirty="0">
                          <a:solidFill>
                            <a:schemeClr val="tx1"/>
                          </a:solidFill>
                        </a:rPr>
                        <a:t> </a:t>
                      </a:r>
                      <a:r>
                        <a:rPr lang="es-CO" sz="1100" b="0" baseline="0" dirty="0">
                          <a:solidFill>
                            <a:schemeClr val="tx1"/>
                          </a:solidFill>
                        </a:rPr>
                        <a:t>Total Encuestados</a:t>
                      </a:r>
                      <a:endParaRPr lang="es-CO" sz="1100" b="0" dirty="0">
                        <a:solidFill>
                          <a:schemeClr val="tx1"/>
                        </a:solidFill>
                      </a:endParaRP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es-CO" sz="1050" b="1" i="0" u="none" strike="noStrike" dirty="0">
                          <a:solidFill>
                            <a:srgbClr val="000000"/>
                          </a:solidFill>
                          <a:effectLst/>
                          <a:latin typeface="Calibri" panose="020F0502020204030204" pitchFamily="34" charset="0"/>
                        </a:rPr>
                        <a:t>529</a:t>
                      </a:r>
                      <a:endParaRPr lang="es-CO" sz="1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3" name="12 Gráfico"/>
          <p:cNvGraphicFramePr/>
          <p:nvPr>
            <p:extLst>
              <p:ext uri="{D42A27DB-BD31-4B8C-83A1-F6EECF244321}">
                <p14:modId xmlns:p14="http://schemas.microsoft.com/office/powerpoint/2010/main" val="2067152483"/>
              </p:ext>
            </p:extLst>
          </p:nvPr>
        </p:nvGraphicFramePr>
        <p:xfrm>
          <a:off x="7104112" y="1532632"/>
          <a:ext cx="3573016" cy="1820168"/>
        </p:xfrm>
        <a:graphic>
          <a:graphicData uri="http://schemas.openxmlformats.org/drawingml/2006/chart">
            <c:chart xmlns:c="http://schemas.openxmlformats.org/drawingml/2006/chart" xmlns:r="http://schemas.openxmlformats.org/officeDocument/2006/relationships" r:id="rId3"/>
          </a:graphicData>
        </a:graphic>
      </p:graphicFrame>
      <p:sp>
        <p:nvSpPr>
          <p:cNvPr id="14" name="13 CuadroTexto"/>
          <p:cNvSpPr txBox="1"/>
          <p:nvPr/>
        </p:nvSpPr>
        <p:spPr>
          <a:xfrm>
            <a:off x="7380761" y="2177385"/>
            <a:ext cx="799252" cy="553994"/>
          </a:xfrm>
          <a:prstGeom prst="rect">
            <a:avLst/>
          </a:prstGeom>
          <a:noFill/>
        </p:spPr>
        <p:txBody>
          <a:bodyPr wrap="none" lIns="121917" tIns="60958" rIns="121917" bIns="60958" rtlCol="0">
            <a:spAutoFit/>
          </a:bodyPr>
          <a:lstStyle/>
          <a:p>
            <a:pPr algn="ctr">
              <a:defRPr/>
            </a:pPr>
            <a:r>
              <a:rPr lang="es-CO" sz="2800" b="1" dirty="0">
                <a:solidFill>
                  <a:srgbClr val="9B5107"/>
                </a:solidFill>
              </a:rPr>
              <a:t>18</a:t>
            </a:r>
            <a:r>
              <a:rPr lang="es-CO" sz="2000" b="1" dirty="0">
                <a:solidFill>
                  <a:srgbClr val="9B5107"/>
                </a:solidFill>
              </a:rPr>
              <a:t>%</a:t>
            </a:r>
            <a:endParaRPr lang="es-CO" sz="2800" b="1" dirty="0">
              <a:solidFill>
                <a:srgbClr val="9B5107"/>
              </a:solidFill>
            </a:endParaRPr>
          </a:p>
        </p:txBody>
      </p:sp>
      <p:sp>
        <p:nvSpPr>
          <p:cNvPr id="15" name="14 CuadroTexto"/>
          <p:cNvSpPr txBox="1"/>
          <p:nvPr/>
        </p:nvSpPr>
        <p:spPr>
          <a:xfrm>
            <a:off x="8954722" y="2092590"/>
            <a:ext cx="799252" cy="553994"/>
          </a:xfrm>
          <a:prstGeom prst="rect">
            <a:avLst/>
          </a:prstGeom>
          <a:noFill/>
        </p:spPr>
        <p:txBody>
          <a:bodyPr wrap="none" lIns="121917" tIns="60958" rIns="121917" bIns="60958" rtlCol="0">
            <a:spAutoFit/>
          </a:bodyPr>
          <a:lstStyle/>
          <a:p>
            <a:pPr algn="ctr">
              <a:defRPr/>
            </a:pPr>
            <a:r>
              <a:rPr lang="es-CO" sz="2800" b="1" dirty="0">
                <a:solidFill>
                  <a:srgbClr val="9B5107"/>
                </a:solidFill>
              </a:rPr>
              <a:t>25</a:t>
            </a:r>
            <a:r>
              <a:rPr lang="es-CO" sz="2000" b="1" dirty="0">
                <a:solidFill>
                  <a:srgbClr val="9B5107"/>
                </a:solidFill>
              </a:rPr>
              <a:t>%</a:t>
            </a:r>
            <a:endParaRPr lang="es-CO" sz="2800" b="1" dirty="0">
              <a:solidFill>
                <a:srgbClr val="9B5107"/>
              </a:solidFill>
            </a:endParaRPr>
          </a:p>
        </p:txBody>
      </p:sp>
      <p:sp>
        <p:nvSpPr>
          <p:cNvPr id="16" name="15 CuadroTexto"/>
          <p:cNvSpPr txBox="1"/>
          <p:nvPr/>
        </p:nvSpPr>
        <p:spPr>
          <a:xfrm>
            <a:off x="8178520" y="1983495"/>
            <a:ext cx="799252" cy="553994"/>
          </a:xfrm>
          <a:prstGeom prst="rect">
            <a:avLst/>
          </a:prstGeom>
          <a:noFill/>
        </p:spPr>
        <p:txBody>
          <a:bodyPr wrap="none" lIns="121917" tIns="60958" rIns="121917" bIns="60958" rtlCol="0">
            <a:spAutoFit/>
          </a:bodyPr>
          <a:lstStyle/>
          <a:p>
            <a:pPr algn="ctr">
              <a:defRPr/>
            </a:pPr>
            <a:r>
              <a:rPr lang="es-CO" sz="2800" b="1" dirty="0">
                <a:solidFill>
                  <a:srgbClr val="9B5107"/>
                </a:solidFill>
              </a:rPr>
              <a:t>33</a:t>
            </a:r>
            <a:r>
              <a:rPr lang="es-CO" sz="2000" b="1" dirty="0">
                <a:solidFill>
                  <a:srgbClr val="9B5107"/>
                </a:solidFill>
              </a:rPr>
              <a:t>%</a:t>
            </a:r>
            <a:endParaRPr lang="es-CO" sz="2800" b="1" dirty="0">
              <a:solidFill>
                <a:srgbClr val="9B5107"/>
              </a:solidFill>
            </a:endParaRPr>
          </a:p>
        </p:txBody>
      </p:sp>
      <p:sp>
        <p:nvSpPr>
          <p:cNvPr id="17" name="16 CuadroTexto"/>
          <p:cNvSpPr txBox="1"/>
          <p:nvPr/>
        </p:nvSpPr>
        <p:spPr>
          <a:xfrm>
            <a:off x="9756649" y="2104273"/>
            <a:ext cx="799252" cy="553994"/>
          </a:xfrm>
          <a:prstGeom prst="rect">
            <a:avLst/>
          </a:prstGeom>
          <a:noFill/>
        </p:spPr>
        <p:txBody>
          <a:bodyPr wrap="none" lIns="121917" tIns="60958" rIns="121917" bIns="60958" rtlCol="0">
            <a:spAutoFit/>
          </a:bodyPr>
          <a:lstStyle/>
          <a:p>
            <a:pPr algn="ctr">
              <a:defRPr/>
            </a:pPr>
            <a:r>
              <a:rPr lang="es-CO" sz="2800" b="1" dirty="0">
                <a:solidFill>
                  <a:srgbClr val="9B5107"/>
                </a:solidFill>
              </a:rPr>
              <a:t>24</a:t>
            </a:r>
            <a:r>
              <a:rPr lang="es-CO" sz="2000" b="1" dirty="0">
                <a:solidFill>
                  <a:srgbClr val="9B5107"/>
                </a:solidFill>
              </a:rPr>
              <a:t>%</a:t>
            </a:r>
            <a:endParaRPr lang="es-CO" sz="2800" b="1" dirty="0">
              <a:solidFill>
                <a:srgbClr val="9B5107"/>
              </a:solidFill>
            </a:endParaRPr>
          </a:p>
        </p:txBody>
      </p:sp>
      <p:sp>
        <p:nvSpPr>
          <p:cNvPr id="19" name="18 Rectángulo"/>
          <p:cNvSpPr/>
          <p:nvPr/>
        </p:nvSpPr>
        <p:spPr>
          <a:xfrm>
            <a:off x="7506334" y="914053"/>
            <a:ext cx="2715737" cy="677104"/>
          </a:xfrm>
          <a:prstGeom prst="rect">
            <a:avLst/>
          </a:prstGeom>
        </p:spPr>
        <p:txBody>
          <a:bodyPr wrap="none" lIns="121917" tIns="60958" rIns="121917" bIns="60958">
            <a:spAutoFit/>
          </a:bodyPr>
          <a:lstStyle/>
          <a:p>
            <a:pPr algn="ctr">
              <a:defRPr/>
            </a:pPr>
            <a:r>
              <a:rPr lang="es-CO" dirty="0">
                <a:solidFill>
                  <a:srgbClr val="333333"/>
                </a:solidFill>
              </a:rPr>
              <a:t> ¿En qué grupo de </a:t>
            </a:r>
          </a:p>
          <a:p>
            <a:pPr algn="ctr">
              <a:defRPr/>
            </a:pPr>
            <a:r>
              <a:rPr lang="es-CO" dirty="0">
                <a:solidFill>
                  <a:srgbClr val="333333"/>
                </a:solidFill>
              </a:rPr>
              <a:t>edad se encuentra usted? </a:t>
            </a:r>
            <a:endParaRPr lang="es-CO" sz="2800" dirty="0">
              <a:solidFill>
                <a:prstClr val="black"/>
              </a:solidFill>
            </a:endParaRPr>
          </a:p>
        </p:txBody>
      </p:sp>
      <p:sp>
        <p:nvSpPr>
          <p:cNvPr id="21" name="20 CuadroTexto"/>
          <p:cNvSpPr txBox="1"/>
          <p:nvPr/>
        </p:nvSpPr>
        <p:spPr>
          <a:xfrm>
            <a:off x="2321440" y="4246575"/>
            <a:ext cx="685050" cy="565146"/>
          </a:xfrm>
          <a:prstGeom prst="rect">
            <a:avLst/>
          </a:prstGeom>
          <a:noFill/>
        </p:spPr>
        <p:txBody>
          <a:bodyPr wrap="none" lIns="36000" tIns="36000" rIns="36000" bIns="36000" rtlCol="0">
            <a:spAutoFit/>
          </a:bodyPr>
          <a:lstStyle/>
          <a:p>
            <a:pPr algn="ctr">
              <a:defRPr/>
            </a:pPr>
            <a:r>
              <a:rPr lang="es-CO" sz="3200" b="1" dirty="0">
                <a:solidFill>
                  <a:srgbClr val="A06D08"/>
                </a:solidFill>
              </a:rPr>
              <a:t>23</a:t>
            </a:r>
            <a:r>
              <a:rPr lang="es-CO" sz="2100" b="1" dirty="0">
                <a:solidFill>
                  <a:srgbClr val="A06D08"/>
                </a:solidFill>
              </a:rPr>
              <a:t>%</a:t>
            </a:r>
            <a:endParaRPr lang="es-CO" sz="3200" b="1" dirty="0">
              <a:solidFill>
                <a:srgbClr val="A06D08"/>
              </a:solidFill>
            </a:endParaRPr>
          </a:p>
        </p:txBody>
      </p:sp>
      <p:graphicFrame>
        <p:nvGraphicFramePr>
          <p:cNvPr id="22" name="21 Tabla"/>
          <p:cNvGraphicFramePr>
            <a:graphicFrameLocks noGrp="1"/>
          </p:cNvGraphicFramePr>
          <p:nvPr>
            <p:extLst>
              <p:ext uri="{D42A27DB-BD31-4B8C-83A1-F6EECF244321}">
                <p14:modId xmlns:p14="http://schemas.microsoft.com/office/powerpoint/2010/main" val="3368006808"/>
              </p:ext>
            </p:extLst>
          </p:nvPr>
        </p:nvGraphicFramePr>
        <p:xfrm>
          <a:off x="2135531" y="5640760"/>
          <a:ext cx="2782116" cy="256540"/>
        </p:xfrm>
        <a:graphic>
          <a:graphicData uri="http://schemas.openxmlformats.org/drawingml/2006/table">
            <a:tbl>
              <a:tblPr/>
              <a:tblGrid>
                <a:gridCol w="927372">
                  <a:extLst>
                    <a:ext uri="{9D8B030D-6E8A-4147-A177-3AD203B41FA5}">
                      <a16:colId xmlns:a16="http://schemas.microsoft.com/office/drawing/2014/main" val="20000"/>
                    </a:ext>
                  </a:extLst>
                </a:gridCol>
                <a:gridCol w="927372">
                  <a:extLst>
                    <a:ext uri="{9D8B030D-6E8A-4147-A177-3AD203B41FA5}">
                      <a16:colId xmlns:a16="http://schemas.microsoft.com/office/drawing/2014/main" val="20001"/>
                    </a:ext>
                  </a:extLst>
                </a:gridCol>
                <a:gridCol w="927372">
                  <a:extLst>
                    <a:ext uri="{9D8B030D-6E8A-4147-A177-3AD203B41FA5}">
                      <a16:colId xmlns:a16="http://schemas.microsoft.com/office/drawing/2014/main" val="20002"/>
                    </a:ext>
                  </a:extLst>
                </a:gridCol>
              </a:tblGrid>
              <a:tr h="228600">
                <a:tc>
                  <a:txBody>
                    <a:bodyPr/>
                    <a:lstStyle/>
                    <a:p>
                      <a:pPr algn="ctr" fontAlgn="ctr"/>
                      <a:r>
                        <a:rPr lang="es-CO" sz="1600" b="0" i="0" u="none" strike="noStrike" dirty="0">
                          <a:solidFill>
                            <a:srgbClr val="000000"/>
                          </a:solidFill>
                          <a:effectLst/>
                          <a:latin typeface="Calibri" panose="020F0502020204030204" pitchFamily="34" charset="0"/>
                        </a:rPr>
                        <a:t> Alto </a:t>
                      </a:r>
                    </a:p>
                  </a:txBody>
                  <a:tcPr marL="12700" marR="12700" marT="12700" marB="0" anchor="ctr">
                    <a:lnL>
                      <a:noFill/>
                    </a:lnL>
                    <a:lnR>
                      <a:noFill/>
                    </a:lnR>
                    <a:lnT>
                      <a:noFill/>
                    </a:lnT>
                    <a:lnB>
                      <a:noFill/>
                    </a:lnB>
                  </a:tcPr>
                </a:tc>
                <a:tc>
                  <a:txBody>
                    <a:bodyPr/>
                    <a:lstStyle/>
                    <a:p>
                      <a:pPr algn="ctr" fontAlgn="ctr"/>
                      <a:r>
                        <a:rPr lang="es-CO" sz="1600" b="0" i="0" u="none" strike="noStrike" dirty="0">
                          <a:solidFill>
                            <a:srgbClr val="000000"/>
                          </a:solidFill>
                          <a:effectLst/>
                          <a:latin typeface="Calibri" panose="020F0502020204030204" pitchFamily="34" charset="0"/>
                        </a:rPr>
                        <a:t> Medio </a:t>
                      </a:r>
                    </a:p>
                  </a:txBody>
                  <a:tcPr marL="12700" marR="12700" marT="12700" marB="0" anchor="ctr">
                    <a:lnL>
                      <a:noFill/>
                    </a:lnL>
                    <a:lnR>
                      <a:noFill/>
                    </a:lnR>
                    <a:lnT>
                      <a:noFill/>
                    </a:lnT>
                    <a:lnB>
                      <a:noFill/>
                    </a:lnB>
                  </a:tcPr>
                </a:tc>
                <a:tc>
                  <a:txBody>
                    <a:bodyPr/>
                    <a:lstStyle/>
                    <a:p>
                      <a:pPr algn="ctr" fontAlgn="ctr"/>
                      <a:r>
                        <a:rPr lang="es-CO" sz="1600" b="0" i="0" u="none" strike="noStrike" dirty="0">
                          <a:solidFill>
                            <a:srgbClr val="000000"/>
                          </a:solidFill>
                          <a:effectLst/>
                          <a:latin typeface="Calibri" panose="020F0502020204030204" pitchFamily="34" charset="0"/>
                        </a:rPr>
                        <a:t> Bajo </a:t>
                      </a:r>
                    </a:p>
                  </a:txBody>
                  <a:tcPr marL="12700" marR="12700" marT="12700" marB="0" anchor="ctr">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23" name="22 Gráfico"/>
          <p:cNvGraphicFramePr/>
          <p:nvPr>
            <p:extLst>
              <p:ext uri="{D42A27DB-BD31-4B8C-83A1-F6EECF244321}">
                <p14:modId xmlns:p14="http://schemas.microsoft.com/office/powerpoint/2010/main" val="337708089"/>
              </p:ext>
            </p:extLst>
          </p:nvPr>
        </p:nvGraphicFramePr>
        <p:xfrm>
          <a:off x="2046479" y="4581128"/>
          <a:ext cx="3023567" cy="1198487"/>
        </p:xfrm>
        <a:graphic>
          <a:graphicData uri="http://schemas.openxmlformats.org/drawingml/2006/chart">
            <c:chart xmlns:c="http://schemas.openxmlformats.org/drawingml/2006/chart" xmlns:r="http://schemas.openxmlformats.org/officeDocument/2006/relationships" r:id="rId4"/>
          </a:graphicData>
        </a:graphic>
      </p:graphicFrame>
      <p:sp>
        <p:nvSpPr>
          <p:cNvPr id="24" name="23 CuadroTexto"/>
          <p:cNvSpPr txBox="1"/>
          <p:nvPr/>
        </p:nvSpPr>
        <p:spPr>
          <a:xfrm>
            <a:off x="3270615" y="4246575"/>
            <a:ext cx="685050" cy="565146"/>
          </a:xfrm>
          <a:prstGeom prst="rect">
            <a:avLst/>
          </a:prstGeom>
          <a:noFill/>
        </p:spPr>
        <p:txBody>
          <a:bodyPr wrap="none" lIns="36000" tIns="36000" rIns="36000" bIns="36000" rtlCol="0">
            <a:spAutoFit/>
          </a:bodyPr>
          <a:lstStyle/>
          <a:p>
            <a:pPr algn="ctr">
              <a:defRPr/>
            </a:pPr>
            <a:r>
              <a:rPr lang="es-CO" sz="3200" b="1" dirty="0">
                <a:solidFill>
                  <a:srgbClr val="A06D08"/>
                </a:solidFill>
              </a:rPr>
              <a:t>35</a:t>
            </a:r>
            <a:r>
              <a:rPr lang="es-CO" sz="2100" b="1" dirty="0">
                <a:solidFill>
                  <a:srgbClr val="A06D08"/>
                </a:solidFill>
              </a:rPr>
              <a:t>%</a:t>
            </a:r>
            <a:endParaRPr lang="es-CO" sz="3200" b="1" dirty="0">
              <a:solidFill>
                <a:srgbClr val="A06D08"/>
              </a:solidFill>
            </a:endParaRPr>
          </a:p>
        </p:txBody>
      </p:sp>
      <p:sp>
        <p:nvSpPr>
          <p:cNvPr id="25" name="24 CuadroTexto"/>
          <p:cNvSpPr txBox="1"/>
          <p:nvPr/>
        </p:nvSpPr>
        <p:spPr>
          <a:xfrm>
            <a:off x="4206719" y="4246575"/>
            <a:ext cx="685050" cy="565146"/>
          </a:xfrm>
          <a:prstGeom prst="rect">
            <a:avLst/>
          </a:prstGeom>
          <a:noFill/>
        </p:spPr>
        <p:txBody>
          <a:bodyPr wrap="none" lIns="36000" tIns="36000" rIns="36000" bIns="36000" rtlCol="0">
            <a:spAutoFit/>
          </a:bodyPr>
          <a:lstStyle/>
          <a:p>
            <a:pPr algn="ctr">
              <a:defRPr/>
            </a:pPr>
            <a:r>
              <a:rPr lang="es-CO" sz="3200" b="1" dirty="0">
                <a:solidFill>
                  <a:srgbClr val="A06D08"/>
                </a:solidFill>
              </a:rPr>
              <a:t>42</a:t>
            </a:r>
            <a:r>
              <a:rPr lang="es-CO" sz="2100" b="1" dirty="0">
                <a:solidFill>
                  <a:srgbClr val="A06D08"/>
                </a:solidFill>
              </a:rPr>
              <a:t>%</a:t>
            </a:r>
            <a:endParaRPr lang="es-CO" sz="3200" b="1" dirty="0">
              <a:solidFill>
                <a:srgbClr val="A06D08"/>
              </a:solidFill>
            </a:endParaRPr>
          </a:p>
        </p:txBody>
      </p:sp>
      <p:sp>
        <p:nvSpPr>
          <p:cNvPr id="26" name="25 Rectángulo"/>
          <p:cNvSpPr/>
          <p:nvPr/>
        </p:nvSpPr>
        <p:spPr>
          <a:xfrm>
            <a:off x="760040" y="3595407"/>
            <a:ext cx="5599797" cy="615549"/>
          </a:xfrm>
          <a:prstGeom prst="rect">
            <a:avLst/>
          </a:prstGeom>
        </p:spPr>
        <p:txBody>
          <a:bodyPr wrap="none" lIns="121917" tIns="60958" rIns="121917" bIns="60958">
            <a:spAutoFit/>
          </a:bodyPr>
          <a:lstStyle/>
          <a:p>
            <a:pPr algn="ctr">
              <a:defRPr/>
            </a:pPr>
            <a:r>
              <a:rPr lang="es-CO" sz="1600" dirty="0">
                <a:solidFill>
                  <a:srgbClr val="333333"/>
                </a:solidFill>
              </a:rPr>
              <a:t>Por favor dígame ¿con cuál estrato le llega el servicio de energía </a:t>
            </a:r>
          </a:p>
          <a:p>
            <a:pPr algn="ctr">
              <a:defRPr/>
            </a:pPr>
            <a:r>
              <a:rPr lang="es-CO" sz="1600" dirty="0">
                <a:solidFill>
                  <a:srgbClr val="333333"/>
                </a:solidFill>
              </a:rPr>
              <a:t>eléctrica donde usted reside? </a:t>
            </a:r>
            <a:endParaRPr lang="es-CO" sz="2400" dirty="0">
              <a:solidFill>
                <a:prstClr val="black"/>
              </a:solidFill>
            </a:endParaRPr>
          </a:p>
        </p:txBody>
      </p:sp>
      <p:sp>
        <p:nvSpPr>
          <p:cNvPr id="27" name="26 Rectángulo"/>
          <p:cNvSpPr/>
          <p:nvPr/>
        </p:nvSpPr>
        <p:spPr>
          <a:xfrm>
            <a:off x="7277193" y="3609628"/>
            <a:ext cx="3402144" cy="369328"/>
          </a:xfrm>
          <a:prstGeom prst="rect">
            <a:avLst/>
          </a:prstGeom>
        </p:spPr>
        <p:txBody>
          <a:bodyPr wrap="none" lIns="121917" tIns="60958" rIns="121917" bIns="60958">
            <a:spAutoFit/>
          </a:bodyPr>
          <a:lstStyle/>
          <a:p>
            <a:pPr algn="ctr">
              <a:defRPr/>
            </a:pPr>
            <a:r>
              <a:rPr lang="es-CO" sz="1600" dirty="0">
                <a:solidFill>
                  <a:srgbClr val="333333"/>
                </a:solidFill>
              </a:rPr>
              <a:t> ¿Con qué género se identifica usted? </a:t>
            </a:r>
            <a:endParaRPr lang="es-CO" sz="2400" dirty="0">
              <a:solidFill>
                <a:prstClr val="black"/>
              </a:solidFill>
            </a:endParaRPr>
          </a:p>
        </p:txBody>
      </p:sp>
      <p:sp>
        <p:nvSpPr>
          <p:cNvPr id="28" name="27 Rectángulo"/>
          <p:cNvSpPr/>
          <p:nvPr/>
        </p:nvSpPr>
        <p:spPr>
          <a:xfrm>
            <a:off x="7937496" y="5613105"/>
            <a:ext cx="1076764" cy="369328"/>
          </a:xfrm>
          <a:prstGeom prst="rect">
            <a:avLst/>
          </a:prstGeom>
        </p:spPr>
        <p:txBody>
          <a:bodyPr wrap="none" lIns="121917" tIns="60958" rIns="121917" bIns="60958">
            <a:spAutoFit/>
          </a:bodyPr>
          <a:lstStyle/>
          <a:p>
            <a:pPr algn="r" fontAlgn="ctr">
              <a:defRPr/>
            </a:pPr>
            <a:r>
              <a:rPr lang="es-CO" sz="1600" dirty="0">
                <a:solidFill>
                  <a:srgbClr val="333333"/>
                </a:solidFill>
              </a:rPr>
              <a:t>Femenino</a:t>
            </a:r>
          </a:p>
        </p:txBody>
      </p:sp>
      <p:sp>
        <p:nvSpPr>
          <p:cNvPr id="29" name="28 Rectángulo"/>
          <p:cNvSpPr/>
          <p:nvPr/>
        </p:nvSpPr>
        <p:spPr>
          <a:xfrm>
            <a:off x="8948702" y="5613105"/>
            <a:ext cx="1102219" cy="369328"/>
          </a:xfrm>
          <a:prstGeom prst="rect">
            <a:avLst/>
          </a:prstGeom>
        </p:spPr>
        <p:txBody>
          <a:bodyPr wrap="none" lIns="121917" tIns="60958" rIns="121917" bIns="60958">
            <a:spAutoFit/>
          </a:bodyPr>
          <a:lstStyle/>
          <a:p>
            <a:pPr algn="r" fontAlgn="ctr">
              <a:defRPr/>
            </a:pPr>
            <a:r>
              <a:rPr lang="es-CO" sz="1600" dirty="0">
                <a:solidFill>
                  <a:srgbClr val="333333"/>
                </a:solidFill>
              </a:rPr>
              <a:t>Masculino</a:t>
            </a:r>
          </a:p>
        </p:txBody>
      </p:sp>
      <p:sp>
        <p:nvSpPr>
          <p:cNvPr id="30" name="29 CuadroTexto"/>
          <p:cNvSpPr txBox="1"/>
          <p:nvPr/>
        </p:nvSpPr>
        <p:spPr>
          <a:xfrm>
            <a:off x="8085810" y="3859179"/>
            <a:ext cx="938713" cy="677104"/>
          </a:xfrm>
          <a:prstGeom prst="rect">
            <a:avLst/>
          </a:prstGeom>
          <a:noFill/>
        </p:spPr>
        <p:txBody>
          <a:bodyPr wrap="none" lIns="121917" tIns="60958" rIns="121917" bIns="60958" rtlCol="0">
            <a:spAutoFit/>
          </a:bodyPr>
          <a:lstStyle/>
          <a:p>
            <a:pPr algn="ctr">
              <a:defRPr/>
            </a:pPr>
            <a:r>
              <a:rPr lang="es-CO" sz="3600" b="1" dirty="0">
                <a:solidFill>
                  <a:srgbClr val="820000"/>
                </a:solidFill>
              </a:rPr>
              <a:t>53</a:t>
            </a:r>
            <a:r>
              <a:rPr lang="es-CO" sz="2400" b="1" dirty="0">
                <a:solidFill>
                  <a:srgbClr val="820000"/>
                </a:solidFill>
              </a:rPr>
              <a:t>%</a:t>
            </a:r>
            <a:endParaRPr lang="es-CO" sz="3600" b="1" dirty="0">
              <a:solidFill>
                <a:srgbClr val="820000"/>
              </a:solidFill>
            </a:endParaRPr>
          </a:p>
        </p:txBody>
      </p:sp>
      <p:sp>
        <p:nvSpPr>
          <p:cNvPr id="31" name="30 CuadroTexto"/>
          <p:cNvSpPr txBox="1"/>
          <p:nvPr/>
        </p:nvSpPr>
        <p:spPr>
          <a:xfrm>
            <a:off x="9028791" y="3874354"/>
            <a:ext cx="938713" cy="677104"/>
          </a:xfrm>
          <a:prstGeom prst="rect">
            <a:avLst/>
          </a:prstGeom>
          <a:noFill/>
        </p:spPr>
        <p:txBody>
          <a:bodyPr wrap="none" lIns="121917" tIns="60958" rIns="121917" bIns="60958" rtlCol="0">
            <a:spAutoFit/>
          </a:bodyPr>
          <a:lstStyle/>
          <a:p>
            <a:pPr algn="ctr">
              <a:defRPr/>
            </a:pPr>
            <a:r>
              <a:rPr lang="es-CO" sz="3600" b="1" dirty="0">
                <a:solidFill>
                  <a:srgbClr val="820000"/>
                </a:solidFill>
              </a:rPr>
              <a:t>47</a:t>
            </a:r>
            <a:r>
              <a:rPr lang="es-CO" sz="2400" b="1" dirty="0">
                <a:solidFill>
                  <a:srgbClr val="820000"/>
                </a:solidFill>
              </a:rPr>
              <a:t>%</a:t>
            </a:r>
            <a:endParaRPr lang="es-CO" sz="3600" b="1" dirty="0">
              <a:solidFill>
                <a:srgbClr val="820000"/>
              </a:solidFill>
            </a:endParaRPr>
          </a:p>
        </p:txBody>
      </p:sp>
      <p:graphicFrame>
        <p:nvGraphicFramePr>
          <p:cNvPr id="32" name="31 Gráfico"/>
          <p:cNvGraphicFramePr/>
          <p:nvPr>
            <p:extLst>
              <p:ext uri="{D42A27DB-BD31-4B8C-83A1-F6EECF244321}">
                <p14:modId xmlns:p14="http://schemas.microsoft.com/office/powerpoint/2010/main" val="2997286432"/>
              </p:ext>
            </p:extLst>
          </p:nvPr>
        </p:nvGraphicFramePr>
        <p:xfrm>
          <a:off x="7921774" y="4264406"/>
          <a:ext cx="2031217" cy="1586315"/>
        </p:xfrm>
        <a:graphic>
          <a:graphicData uri="http://schemas.openxmlformats.org/drawingml/2006/chart">
            <c:chart xmlns:c="http://schemas.openxmlformats.org/drawingml/2006/chart" xmlns:r="http://schemas.openxmlformats.org/officeDocument/2006/relationships" r:id="rId5"/>
          </a:graphicData>
        </a:graphic>
      </p:graphicFrame>
      <p:cxnSp>
        <p:nvCxnSpPr>
          <p:cNvPr id="34" name="33 Conector recto"/>
          <p:cNvCxnSpPr/>
          <p:nvPr/>
        </p:nvCxnSpPr>
        <p:spPr>
          <a:xfrm>
            <a:off x="1000125" y="3505200"/>
            <a:ext cx="10372725" cy="0"/>
          </a:xfrm>
          <a:prstGeom prst="line">
            <a:avLst/>
          </a:prstGeom>
          <a:ln w="6350">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5" name="34 Conector recto"/>
          <p:cNvCxnSpPr/>
          <p:nvPr/>
        </p:nvCxnSpPr>
        <p:spPr>
          <a:xfrm flipV="1">
            <a:off x="6315075" y="962025"/>
            <a:ext cx="0" cy="2390775"/>
          </a:xfrm>
          <a:prstGeom prst="line">
            <a:avLst/>
          </a:prstGeom>
          <a:ln w="6350">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9" name="38 Conector recto"/>
          <p:cNvCxnSpPr/>
          <p:nvPr/>
        </p:nvCxnSpPr>
        <p:spPr>
          <a:xfrm flipV="1">
            <a:off x="6315075" y="3645024"/>
            <a:ext cx="0" cy="2390775"/>
          </a:xfrm>
          <a:prstGeom prst="line">
            <a:avLst/>
          </a:prstGeom>
          <a:ln w="6350">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126459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9654" y="818515"/>
            <a:ext cx="3997454" cy="369332"/>
          </a:xfrm>
          <a:prstGeom prst="rect">
            <a:avLst/>
          </a:prstGeom>
        </p:spPr>
        <p:txBody>
          <a:bodyPr wrap="square">
            <a:spAutoFit/>
          </a:bodyPr>
          <a:lstStyle/>
          <a:p>
            <a:pPr algn="ctr"/>
            <a:r>
              <a:rPr lang="es-CO" b="1" dirty="0">
                <a:solidFill>
                  <a:prstClr val="black"/>
                </a:solidFill>
                <a:ea typeface="Calibri"/>
              </a:rPr>
              <a:t> 1) ¿Cuál es su estado civil? </a:t>
            </a:r>
            <a:endParaRPr lang="es-CO" b="1" dirty="0">
              <a:solidFill>
                <a:prstClr val="black"/>
              </a:solidFill>
            </a:endParaRPr>
          </a:p>
        </p:txBody>
      </p:sp>
      <p:graphicFrame>
        <p:nvGraphicFramePr>
          <p:cNvPr id="22" name="Group 6">
            <a:extLst>
              <a:ext uri="{FF2B5EF4-FFF2-40B4-BE49-F238E27FC236}">
                <a16:creationId xmlns:a16="http://schemas.microsoft.com/office/drawing/2014/main" id="{0DA119C3-05D3-4634-98DA-6F5B3E4A5355}"/>
              </a:ext>
            </a:extLst>
          </p:cNvPr>
          <p:cNvGraphicFramePr>
            <a:graphicFrameLocks noGrp="1"/>
          </p:cNvGraphicFramePr>
          <p:nvPr>
            <p:extLst>
              <p:ext uri="{D42A27DB-BD31-4B8C-83A1-F6EECF244321}">
                <p14:modId xmlns:p14="http://schemas.microsoft.com/office/powerpoint/2010/main" val="1699683881"/>
              </p:ext>
            </p:extLst>
          </p:nvPr>
        </p:nvGraphicFramePr>
        <p:xfrm>
          <a:off x="190500" y="2042124"/>
          <a:ext cx="3682177" cy="2738988"/>
        </p:xfrm>
        <a:graphic>
          <a:graphicData uri="http://schemas.openxmlformats.org/drawingml/2006/table">
            <a:tbl>
              <a:tblPr/>
              <a:tblGrid>
                <a:gridCol w="1510477">
                  <a:extLst>
                    <a:ext uri="{9D8B030D-6E8A-4147-A177-3AD203B41FA5}">
                      <a16:colId xmlns:a16="http://schemas.microsoft.com/office/drawing/2014/main" val="20000"/>
                    </a:ext>
                  </a:extLst>
                </a:gridCol>
                <a:gridCol w="2171700">
                  <a:extLst>
                    <a:ext uri="{9D8B030D-6E8A-4147-A177-3AD203B41FA5}">
                      <a16:colId xmlns:a16="http://schemas.microsoft.com/office/drawing/2014/main" val="20002"/>
                    </a:ext>
                  </a:extLst>
                </a:gridCol>
              </a:tblGrid>
              <a:tr h="456498">
                <a:tc>
                  <a:txBody>
                    <a:bodyPr/>
                    <a:lstStyle/>
                    <a:p>
                      <a:pPr algn="r" fontAlgn="ctr"/>
                      <a:r>
                        <a:rPr lang="es-CO" sz="1200" b="0" i="0" u="none" strike="noStrike" dirty="0">
                          <a:solidFill>
                            <a:srgbClr val="404040"/>
                          </a:solidFill>
                          <a:effectLst/>
                          <a:latin typeface="Franklin Gothic Book"/>
                        </a:rPr>
                        <a:t> Soltero(a </a:t>
                      </a:r>
                    </a:p>
                  </a:txBody>
                  <a:tcPr marL="9525" marR="9525" marT="9525" marB="0" anchor="ctr">
                    <a:lnL cap="flat">
                      <a:noFill/>
                    </a:lnL>
                    <a:lnR>
                      <a:noFill/>
                    </a:lnR>
                    <a:lnT cap="flat">
                      <a:noFill/>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cap="flat">
                      <a:noFill/>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6498">
                <a:tc>
                  <a:txBody>
                    <a:bodyPr/>
                    <a:lstStyle/>
                    <a:p>
                      <a:pPr algn="r" fontAlgn="ctr"/>
                      <a:r>
                        <a:rPr lang="es-CO" sz="1200" b="0" i="0" u="none" strike="noStrike">
                          <a:solidFill>
                            <a:srgbClr val="404040"/>
                          </a:solidFill>
                          <a:effectLst/>
                          <a:latin typeface="Franklin Gothic Book"/>
                        </a:rPr>
                        <a:t> Casado(a)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6498">
                <a:tc>
                  <a:txBody>
                    <a:bodyPr/>
                    <a:lstStyle/>
                    <a:p>
                      <a:pPr algn="r" fontAlgn="ctr"/>
                      <a:r>
                        <a:rPr lang="es-CO" sz="1200" b="0" i="0" u="none" strike="noStrike">
                          <a:solidFill>
                            <a:srgbClr val="404040"/>
                          </a:solidFill>
                          <a:effectLst/>
                          <a:latin typeface="Franklin Gothic Book"/>
                        </a:rPr>
                        <a:t> En unión libre</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6498">
                <a:tc>
                  <a:txBody>
                    <a:bodyPr/>
                    <a:lstStyle/>
                    <a:p>
                      <a:pPr algn="r" fontAlgn="ctr"/>
                      <a:r>
                        <a:rPr lang="es-CO" sz="1200" b="0" i="0" u="none" strike="noStrike">
                          <a:solidFill>
                            <a:srgbClr val="404040"/>
                          </a:solidFill>
                          <a:effectLst/>
                          <a:latin typeface="Franklin Gothic Book"/>
                        </a:rPr>
                        <a:t> Separado(a) o divorciado(a)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6498">
                <a:tc>
                  <a:txBody>
                    <a:bodyPr/>
                    <a:lstStyle/>
                    <a:p>
                      <a:pPr algn="r" fontAlgn="ctr"/>
                      <a:r>
                        <a:rPr lang="es-CO" sz="1200" b="0" i="0" u="none" strike="noStrike">
                          <a:solidFill>
                            <a:srgbClr val="404040"/>
                          </a:solidFill>
                          <a:effectLst/>
                          <a:latin typeface="Franklin Gothic Book"/>
                        </a:rPr>
                        <a:t> Viudo(a)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6498">
                <a:tc>
                  <a:txBody>
                    <a:bodyPr/>
                    <a:lstStyle/>
                    <a:p>
                      <a:pPr algn="r" fontAlgn="ctr"/>
                      <a:r>
                        <a:rPr lang="es-CO" sz="1200" b="0" i="0" u="none" strike="noStrike" dirty="0">
                          <a:solidFill>
                            <a:srgbClr val="404040"/>
                          </a:solidFill>
                          <a:effectLst/>
                          <a:latin typeface="Franklin Gothic Book"/>
                        </a:rPr>
                        <a:t> NS/NR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23" name="36 Gráfico">
            <a:extLst>
              <a:ext uri="{FF2B5EF4-FFF2-40B4-BE49-F238E27FC236}">
                <a16:creationId xmlns:a16="http://schemas.microsoft.com/office/drawing/2014/main" id="{7AD9FE8B-ED62-4576-AB37-0900ECE9066B}"/>
              </a:ext>
            </a:extLst>
          </p:cNvPr>
          <p:cNvGraphicFramePr/>
          <p:nvPr>
            <p:extLst>
              <p:ext uri="{D42A27DB-BD31-4B8C-83A1-F6EECF244321}">
                <p14:modId xmlns:p14="http://schemas.microsoft.com/office/powerpoint/2010/main" val="124691369"/>
              </p:ext>
            </p:extLst>
          </p:nvPr>
        </p:nvGraphicFramePr>
        <p:xfrm>
          <a:off x="1641427" y="1864320"/>
          <a:ext cx="2679848" cy="4993680"/>
        </p:xfrm>
        <a:graphic>
          <a:graphicData uri="http://schemas.openxmlformats.org/drawingml/2006/chart">
            <c:chart xmlns:c="http://schemas.openxmlformats.org/drawingml/2006/chart" xmlns:r="http://schemas.openxmlformats.org/officeDocument/2006/relationships" r:id="rId2"/>
          </a:graphicData>
        </a:graphic>
      </p:graphicFrame>
      <p:cxnSp>
        <p:nvCxnSpPr>
          <p:cNvPr id="24" name="33 Conector recto">
            <a:extLst>
              <a:ext uri="{FF2B5EF4-FFF2-40B4-BE49-F238E27FC236}">
                <a16:creationId xmlns:a16="http://schemas.microsoft.com/office/drawing/2014/main" id="{9DD2A31E-53E0-4196-8223-232C7281E6EA}"/>
              </a:ext>
            </a:extLst>
          </p:cNvPr>
          <p:cNvCxnSpPr>
            <a:cxnSpLocks/>
          </p:cNvCxnSpPr>
          <p:nvPr/>
        </p:nvCxnSpPr>
        <p:spPr>
          <a:xfrm>
            <a:off x="4051300" y="881356"/>
            <a:ext cx="0" cy="4760619"/>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14 Rectángulo"/>
          <p:cNvSpPr/>
          <p:nvPr/>
        </p:nvSpPr>
        <p:spPr>
          <a:xfrm>
            <a:off x="4165601" y="818515"/>
            <a:ext cx="3873500" cy="646331"/>
          </a:xfrm>
          <a:prstGeom prst="rect">
            <a:avLst/>
          </a:prstGeom>
        </p:spPr>
        <p:txBody>
          <a:bodyPr wrap="square">
            <a:spAutoFit/>
          </a:bodyPr>
          <a:lstStyle/>
          <a:p>
            <a:pPr algn="ctr"/>
            <a:r>
              <a:rPr lang="es-CO" b="1" dirty="0">
                <a:solidFill>
                  <a:prstClr val="black"/>
                </a:solidFill>
                <a:ea typeface="Calibri"/>
              </a:rPr>
              <a:t> 2) ¿ Cuál es el nivel educativo más alto alcanzado por usted? </a:t>
            </a:r>
            <a:endParaRPr lang="es-CO" b="1" dirty="0">
              <a:solidFill>
                <a:prstClr val="black"/>
              </a:solidFill>
            </a:endParaRPr>
          </a:p>
        </p:txBody>
      </p:sp>
      <p:graphicFrame>
        <p:nvGraphicFramePr>
          <p:cNvPr id="16" name="Group 6">
            <a:extLst>
              <a:ext uri="{FF2B5EF4-FFF2-40B4-BE49-F238E27FC236}">
                <a16:creationId xmlns:a16="http://schemas.microsoft.com/office/drawing/2014/main" id="{0DA119C3-05D3-4634-98DA-6F5B3E4A5355}"/>
              </a:ext>
            </a:extLst>
          </p:cNvPr>
          <p:cNvGraphicFramePr>
            <a:graphicFrameLocks noGrp="1"/>
          </p:cNvGraphicFramePr>
          <p:nvPr>
            <p:extLst>
              <p:ext uri="{D42A27DB-BD31-4B8C-83A1-F6EECF244321}">
                <p14:modId xmlns:p14="http://schemas.microsoft.com/office/powerpoint/2010/main" val="1612512840"/>
              </p:ext>
            </p:extLst>
          </p:nvPr>
        </p:nvGraphicFramePr>
        <p:xfrm>
          <a:off x="4203700" y="1762125"/>
          <a:ext cx="3736052" cy="4108482"/>
        </p:xfrm>
        <a:graphic>
          <a:graphicData uri="http://schemas.openxmlformats.org/drawingml/2006/table">
            <a:tbl>
              <a:tblPr/>
              <a:tblGrid>
                <a:gridCol w="1564352">
                  <a:extLst>
                    <a:ext uri="{9D8B030D-6E8A-4147-A177-3AD203B41FA5}">
                      <a16:colId xmlns:a16="http://schemas.microsoft.com/office/drawing/2014/main" val="20000"/>
                    </a:ext>
                  </a:extLst>
                </a:gridCol>
                <a:gridCol w="2171700">
                  <a:extLst>
                    <a:ext uri="{9D8B030D-6E8A-4147-A177-3AD203B41FA5}">
                      <a16:colId xmlns:a16="http://schemas.microsoft.com/office/drawing/2014/main" val="20002"/>
                    </a:ext>
                  </a:extLst>
                </a:gridCol>
              </a:tblGrid>
              <a:tr h="456498">
                <a:tc>
                  <a:txBody>
                    <a:bodyPr/>
                    <a:lstStyle/>
                    <a:p>
                      <a:pPr algn="r" fontAlgn="ctr"/>
                      <a:r>
                        <a:rPr lang="es-CO" sz="1200" b="0" i="0" u="none" strike="noStrike" dirty="0">
                          <a:solidFill>
                            <a:srgbClr val="404040"/>
                          </a:solidFill>
                          <a:effectLst/>
                          <a:latin typeface="Franklin Gothic Book"/>
                        </a:rPr>
                        <a:t> Preescolar </a:t>
                      </a:r>
                    </a:p>
                  </a:txBody>
                  <a:tcPr marL="9525" marR="9525" marT="9525" marB="0" anchor="ctr">
                    <a:lnL cap="flat">
                      <a:noFill/>
                    </a:lnL>
                    <a:lnR>
                      <a:noFill/>
                    </a:lnR>
                    <a:lnT cap="flat">
                      <a:noFill/>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cap="flat">
                      <a:noFill/>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6498">
                <a:tc>
                  <a:txBody>
                    <a:bodyPr/>
                    <a:lstStyle/>
                    <a:p>
                      <a:pPr algn="r" fontAlgn="ctr"/>
                      <a:r>
                        <a:rPr lang="es-CO" sz="1200" b="0" i="0" u="none" strike="noStrike">
                          <a:solidFill>
                            <a:srgbClr val="404040"/>
                          </a:solidFill>
                          <a:effectLst/>
                          <a:latin typeface="Franklin Gothic Book"/>
                        </a:rPr>
                        <a:t> Básica primaria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6498">
                <a:tc>
                  <a:txBody>
                    <a:bodyPr/>
                    <a:lstStyle/>
                    <a:p>
                      <a:pPr algn="r" fontAlgn="ctr"/>
                      <a:r>
                        <a:rPr lang="es-CO" sz="1200" b="0" i="0" u="none" strike="noStrike">
                          <a:solidFill>
                            <a:srgbClr val="404040"/>
                          </a:solidFill>
                          <a:effectLst/>
                          <a:latin typeface="Franklin Gothic Book"/>
                        </a:rPr>
                        <a:t> Básica secundaria y media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6498">
                <a:tc>
                  <a:txBody>
                    <a:bodyPr/>
                    <a:lstStyle/>
                    <a:p>
                      <a:pPr algn="r" fontAlgn="ctr"/>
                      <a:r>
                        <a:rPr lang="es-CO" sz="1200" b="0" i="0" u="none" strike="noStrike">
                          <a:solidFill>
                            <a:srgbClr val="404040"/>
                          </a:solidFill>
                          <a:effectLst/>
                          <a:latin typeface="Franklin Gothic Book"/>
                        </a:rPr>
                        <a:t> Técnico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6498">
                <a:tc>
                  <a:txBody>
                    <a:bodyPr/>
                    <a:lstStyle/>
                    <a:p>
                      <a:pPr algn="r" fontAlgn="ctr"/>
                      <a:r>
                        <a:rPr lang="es-CO" sz="1200" b="0" i="0" u="none" strike="noStrike">
                          <a:solidFill>
                            <a:srgbClr val="404040"/>
                          </a:solidFill>
                          <a:effectLst/>
                          <a:latin typeface="Franklin Gothic Book"/>
                        </a:rPr>
                        <a:t> Tecnológico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6498">
                <a:tc>
                  <a:txBody>
                    <a:bodyPr/>
                    <a:lstStyle/>
                    <a:p>
                      <a:pPr algn="r" fontAlgn="ctr"/>
                      <a:r>
                        <a:rPr lang="es-CO" sz="1200" b="0" i="0" u="none" strike="noStrike">
                          <a:solidFill>
                            <a:srgbClr val="404040"/>
                          </a:solidFill>
                          <a:effectLst/>
                          <a:latin typeface="Franklin Gothic Book"/>
                        </a:rPr>
                        <a:t> Universitaria sin título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6498">
                <a:tc>
                  <a:txBody>
                    <a:bodyPr/>
                    <a:lstStyle/>
                    <a:p>
                      <a:pPr algn="r" fontAlgn="ctr"/>
                      <a:r>
                        <a:rPr lang="es-CO" sz="1200" b="0" i="0" u="none" strike="noStrike">
                          <a:solidFill>
                            <a:srgbClr val="404040"/>
                          </a:solidFill>
                          <a:effectLst/>
                          <a:latin typeface="Franklin Gothic Book"/>
                        </a:rPr>
                        <a:t> Universitaria con título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56498">
                <a:tc>
                  <a:txBody>
                    <a:bodyPr/>
                    <a:lstStyle/>
                    <a:p>
                      <a:pPr algn="r" fontAlgn="ctr"/>
                      <a:r>
                        <a:rPr lang="es-CO" sz="1200" b="0" i="0" u="none" strike="noStrike">
                          <a:solidFill>
                            <a:srgbClr val="404040"/>
                          </a:solidFill>
                          <a:effectLst/>
                          <a:latin typeface="Franklin Gothic Book"/>
                        </a:rPr>
                        <a:t> Postgrado sin título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6498">
                <a:tc>
                  <a:txBody>
                    <a:bodyPr/>
                    <a:lstStyle/>
                    <a:p>
                      <a:pPr algn="r" fontAlgn="ctr"/>
                      <a:r>
                        <a:rPr lang="es-CO" sz="1200" b="0" i="0" u="none" strike="noStrike" dirty="0">
                          <a:solidFill>
                            <a:srgbClr val="404040"/>
                          </a:solidFill>
                          <a:effectLst/>
                          <a:latin typeface="Franklin Gothic Book"/>
                        </a:rPr>
                        <a:t> NS/NR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17" name="36 Gráfico">
            <a:extLst>
              <a:ext uri="{FF2B5EF4-FFF2-40B4-BE49-F238E27FC236}">
                <a16:creationId xmlns:a16="http://schemas.microsoft.com/office/drawing/2014/main" id="{7AD9FE8B-ED62-4576-AB37-0900ECE9066B}"/>
              </a:ext>
            </a:extLst>
          </p:cNvPr>
          <p:cNvGraphicFramePr/>
          <p:nvPr>
            <p:extLst>
              <p:ext uri="{D42A27DB-BD31-4B8C-83A1-F6EECF244321}">
                <p14:modId xmlns:p14="http://schemas.microsoft.com/office/powerpoint/2010/main" val="2864175147"/>
              </p:ext>
            </p:extLst>
          </p:nvPr>
        </p:nvGraphicFramePr>
        <p:xfrm>
          <a:off x="5708502" y="1584321"/>
          <a:ext cx="2679848" cy="4993680"/>
        </p:xfrm>
        <a:graphic>
          <a:graphicData uri="http://schemas.openxmlformats.org/drawingml/2006/chart">
            <c:chart xmlns:c="http://schemas.openxmlformats.org/drawingml/2006/chart" xmlns:r="http://schemas.openxmlformats.org/officeDocument/2006/relationships" r:id="rId3"/>
          </a:graphicData>
        </a:graphic>
      </p:graphicFrame>
      <p:sp>
        <p:nvSpPr>
          <p:cNvPr id="11" name="10 Rectángulo"/>
          <p:cNvSpPr/>
          <p:nvPr/>
        </p:nvSpPr>
        <p:spPr>
          <a:xfrm>
            <a:off x="8085678" y="818515"/>
            <a:ext cx="3997454" cy="923330"/>
          </a:xfrm>
          <a:prstGeom prst="rect">
            <a:avLst/>
          </a:prstGeom>
        </p:spPr>
        <p:txBody>
          <a:bodyPr wrap="square">
            <a:spAutoFit/>
          </a:bodyPr>
          <a:lstStyle/>
          <a:p>
            <a:pPr algn="ctr"/>
            <a:r>
              <a:rPr lang="es-CO" b="1" dirty="0">
                <a:solidFill>
                  <a:prstClr val="black"/>
                </a:solidFill>
                <a:ea typeface="Calibri"/>
              </a:rPr>
              <a:t> 3) ¿Con cuál de los siguientes grupos étnicos, raciales y/o culturales se identifica usted? </a:t>
            </a:r>
            <a:endParaRPr lang="es-CO" b="1" dirty="0">
              <a:solidFill>
                <a:prstClr val="black"/>
              </a:solidFill>
            </a:endParaRPr>
          </a:p>
        </p:txBody>
      </p:sp>
      <p:graphicFrame>
        <p:nvGraphicFramePr>
          <p:cNvPr id="12" name="Group 6">
            <a:extLst>
              <a:ext uri="{FF2B5EF4-FFF2-40B4-BE49-F238E27FC236}">
                <a16:creationId xmlns:a16="http://schemas.microsoft.com/office/drawing/2014/main" id="{0DA119C3-05D3-4634-98DA-6F5B3E4A5355}"/>
              </a:ext>
            </a:extLst>
          </p:cNvPr>
          <p:cNvGraphicFramePr>
            <a:graphicFrameLocks noGrp="1"/>
          </p:cNvGraphicFramePr>
          <p:nvPr>
            <p:extLst>
              <p:ext uri="{D42A27DB-BD31-4B8C-83A1-F6EECF244321}">
                <p14:modId xmlns:p14="http://schemas.microsoft.com/office/powerpoint/2010/main" val="259256221"/>
              </p:ext>
            </p:extLst>
          </p:nvPr>
        </p:nvGraphicFramePr>
        <p:xfrm>
          <a:off x="8285832" y="2042124"/>
          <a:ext cx="3682177" cy="2738988"/>
        </p:xfrm>
        <a:graphic>
          <a:graphicData uri="http://schemas.openxmlformats.org/drawingml/2006/table">
            <a:tbl>
              <a:tblPr/>
              <a:tblGrid>
                <a:gridCol w="1510477">
                  <a:extLst>
                    <a:ext uri="{9D8B030D-6E8A-4147-A177-3AD203B41FA5}">
                      <a16:colId xmlns:a16="http://schemas.microsoft.com/office/drawing/2014/main" val="20000"/>
                    </a:ext>
                  </a:extLst>
                </a:gridCol>
                <a:gridCol w="2171700">
                  <a:extLst>
                    <a:ext uri="{9D8B030D-6E8A-4147-A177-3AD203B41FA5}">
                      <a16:colId xmlns:a16="http://schemas.microsoft.com/office/drawing/2014/main" val="20002"/>
                    </a:ext>
                  </a:extLst>
                </a:gridCol>
              </a:tblGrid>
              <a:tr h="456498">
                <a:tc>
                  <a:txBody>
                    <a:bodyPr/>
                    <a:lstStyle/>
                    <a:p>
                      <a:pPr algn="r" fontAlgn="ctr"/>
                      <a:r>
                        <a:rPr lang="es-CO" sz="1200" b="0" i="0" u="none" strike="noStrike" dirty="0">
                          <a:solidFill>
                            <a:srgbClr val="404040"/>
                          </a:solidFill>
                          <a:effectLst/>
                          <a:latin typeface="Franklin Gothic Book"/>
                        </a:rPr>
                        <a:t> Mestizo </a:t>
                      </a:r>
                    </a:p>
                  </a:txBody>
                  <a:tcPr marL="9525" marR="9525" marT="9525" marB="0" anchor="ctr">
                    <a:lnL cap="flat">
                      <a:noFill/>
                    </a:lnL>
                    <a:lnR>
                      <a:noFill/>
                    </a:lnR>
                    <a:lnT cap="flat">
                      <a:noFill/>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cap="flat">
                      <a:noFill/>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6498">
                <a:tc>
                  <a:txBody>
                    <a:bodyPr/>
                    <a:lstStyle/>
                    <a:p>
                      <a:pPr algn="r" fontAlgn="ctr"/>
                      <a:r>
                        <a:rPr lang="es-CO" sz="1200" b="0" i="0" u="none" strike="noStrike">
                          <a:solidFill>
                            <a:srgbClr val="404040"/>
                          </a:solidFill>
                          <a:effectLst/>
                          <a:latin typeface="Franklin Gothic Book"/>
                        </a:rPr>
                        <a:t> Blanco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6498">
                <a:tc>
                  <a:txBody>
                    <a:bodyPr/>
                    <a:lstStyle/>
                    <a:p>
                      <a:pPr algn="r" fontAlgn="ctr"/>
                      <a:r>
                        <a:rPr lang="es-CO" sz="1200" b="0" i="0" u="none" strike="noStrike">
                          <a:solidFill>
                            <a:srgbClr val="404040"/>
                          </a:solidFill>
                          <a:effectLst/>
                          <a:latin typeface="Franklin Gothic Book"/>
                        </a:rPr>
                        <a:t> Afrocolombiano(a)-Negro(a)</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6498">
                <a:tc>
                  <a:txBody>
                    <a:bodyPr/>
                    <a:lstStyle/>
                    <a:p>
                      <a:pPr algn="r" fontAlgn="ctr"/>
                      <a:r>
                        <a:rPr lang="es-CO" sz="1200" b="0" i="0" u="none" strike="noStrike">
                          <a:solidFill>
                            <a:srgbClr val="404040"/>
                          </a:solidFill>
                          <a:effectLst/>
                          <a:latin typeface="Franklin Gothic Book"/>
                        </a:rPr>
                        <a:t> Indígena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6498">
                <a:tc>
                  <a:txBody>
                    <a:bodyPr/>
                    <a:lstStyle/>
                    <a:p>
                      <a:pPr algn="r" fontAlgn="ctr"/>
                      <a:r>
                        <a:rPr lang="es-CO" sz="1200" b="0" i="0" u="none" strike="noStrike">
                          <a:solidFill>
                            <a:srgbClr val="404040"/>
                          </a:solidFill>
                          <a:effectLst/>
                          <a:latin typeface="Franklin Gothic Book"/>
                        </a:rPr>
                        <a:t> Ninguno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6498">
                <a:tc>
                  <a:txBody>
                    <a:bodyPr/>
                    <a:lstStyle/>
                    <a:p>
                      <a:pPr algn="r" fontAlgn="ctr"/>
                      <a:r>
                        <a:rPr lang="es-CO" sz="1200" b="0" i="0" u="none" strike="noStrike" dirty="0">
                          <a:solidFill>
                            <a:srgbClr val="404040"/>
                          </a:solidFill>
                          <a:effectLst/>
                          <a:latin typeface="Franklin Gothic Book"/>
                        </a:rPr>
                        <a:t> NS/NR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endParaRPr lang="es-CO" sz="18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18" name="36 Gráfico">
            <a:extLst>
              <a:ext uri="{FF2B5EF4-FFF2-40B4-BE49-F238E27FC236}">
                <a16:creationId xmlns:a16="http://schemas.microsoft.com/office/drawing/2014/main" id="{7AD9FE8B-ED62-4576-AB37-0900ECE9066B}"/>
              </a:ext>
            </a:extLst>
          </p:cNvPr>
          <p:cNvGraphicFramePr/>
          <p:nvPr>
            <p:extLst>
              <p:ext uri="{D42A27DB-BD31-4B8C-83A1-F6EECF244321}">
                <p14:modId xmlns:p14="http://schemas.microsoft.com/office/powerpoint/2010/main" val="3199669385"/>
              </p:ext>
            </p:extLst>
          </p:nvPr>
        </p:nvGraphicFramePr>
        <p:xfrm>
          <a:off x="9736759" y="1864320"/>
          <a:ext cx="2679848" cy="4993680"/>
        </p:xfrm>
        <a:graphic>
          <a:graphicData uri="http://schemas.openxmlformats.org/drawingml/2006/chart">
            <c:chart xmlns:c="http://schemas.openxmlformats.org/drawingml/2006/chart" xmlns:r="http://schemas.openxmlformats.org/officeDocument/2006/relationships" r:id="rId4"/>
          </a:graphicData>
        </a:graphic>
      </p:graphicFrame>
      <p:cxnSp>
        <p:nvCxnSpPr>
          <p:cNvPr id="19" name="33 Conector recto">
            <a:extLst>
              <a:ext uri="{FF2B5EF4-FFF2-40B4-BE49-F238E27FC236}">
                <a16:creationId xmlns:a16="http://schemas.microsoft.com/office/drawing/2014/main" id="{9DD2A31E-53E0-4196-8223-232C7281E6EA}"/>
              </a:ext>
            </a:extLst>
          </p:cNvPr>
          <p:cNvCxnSpPr>
            <a:cxnSpLocks/>
          </p:cNvCxnSpPr>
          <p:nvPr/>
        </p:nvCxnSpPr>
        <p:spPr>
          <a:xfrm>
            <a:off x="8120732" y="881356"/>
            <a:ext cx="0" cy="4760619"/>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19 Rectángulo redondeado"/>
          <p:cNvSpPr/>
          <p:nvPr/>
        </p:nvSpPr>
        <p:spPr>
          <a:xfrm>
            <a:off x="5046455" y="6244079"/>
            <a:ext cx="2062971" cy="27469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aphicFrame>
        <p:nvGraphicFramePr>
          <p:cNvPr id="21" name="20 Tabla"/>
          <p:cNvGraphicFramePr>
            <a:graphicFrameLocks noGrp="1"/>
          </p:cNvGraphicFramePr>
          <p:nvPr>
            <p:extLst>
              <p:ext uri="{D42A27DB-BD31-4B8C-83A1-F6EECF244321}">
                <p14:modId xmlns:p14="http://schemas.microsoft.com/office/powerpoint/2010/main" val="2497513077"/>
              </p:ext>
            </p:extLst>
          </p:nvPr>
        </p:nvGraphicFramePr>
        <p:xfrm>
          <a:off x="5094067" y="6254843"/>
          <a:ext cx="1986784" cy="259080"/>
        </p:xfrm>
        <a:graphic>
          <a:graphicData uri="http://schemas.openxmlformats.org/drawingml/2006/table">
            <a:tbl>
              <a:tblPr firstRow="1" bandRow="1">
                <a:tableStyleId>{5C22544A-7EE6-4342-B048-85BDC9FD1C3A}</a:tableStyleId>
              </a:tblPr>
              <a:tblGrid>
                <a:gridCol w="1578292">
                  <a:extLst>
                    <a:ext uri="{9D8B030D-6E8A-4147-A177-3AD203B41FA5}">
                      <a16:colId xmlns:a16="http://schemas.microsoft.com/office/drawing/2014/main" val="20000"/>
                    </a:ext>
                  </a:extLst>
                </a:gridCol>
                <a:gridCol w="408492">
                  <a:extLst>
                    <a:ext uri="{9D8B030D-6E8A-4147-A177-3AD203B41FA5}">
                      <a16:colId xmlns:a16="http://schemas.microsoft.com/office/drawing/2014/main" val="20001"/>
                    </a:ext>
                  </a:extLst>
                </a:gridCol>
              </a:tblGrid>
              <a:tr h="144016">
                <a:tc>
                  <a:txBody>
                    <a:bodyPr/>
                    <a:lstStyle/>
                    <a:p>
                      <a:pPr algn="r"/>
                      <a:r>
                        <a:rPr lang="es-CO" sz="1100" dirty="0">
                          <a:solidFill>
                            <a:schemeClr val="tx1"/>
                          </a:solidFill>
                        </a:rPr>
                        <a:t>Base:</a:t>
                      </a:r>
                      <a:r>
                        <a:rPr lang="es-CO" sz="1100" baseline="0" dirty="0">
                          <a:solidFill>
                            <a:schemeClr val="tx1"/>
                          </a:solidFill>
                        </a:rPr>
                        <a:t> </a:t>
                      </a:r>
                      <a:r>
                        <a:rPr lang="es-CO" sz="1100" b="0" baseline="0" dirty="0">
                          <a:solidFill>
                            <a:schemeClr val="tx1"/>
                          </a:solidFill>
                        </a:rPr>
                        <a:t>Total Encuestados</a:t>
                      </a:r>
                      <a:endParaRPr lang="es-CO" sz="1100" b="0" dirty="0">
                        <a:solidFill>
                          <a:schemeClr val="tx1"/>
                        </a:solidFill>
                      </a:endParaRP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es-CO" sz="1050" b="1" i="0" u="none" strike="noStrike" dirty="0">
                          <a:solidFill>
                            <a:srgbClr val="000000"/>
                          </a:solidFill>
                          <a:effectLst/>
                          <a:latin typeface="Calibri" panose="020F0502020204030204" pitchFamily="34" charset="0"/>
                        </a:rPr>
                        <a:t>529</a:t>
                      </a:r>
                      <a:endParaRPr lang="es-CO" sz="1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2008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2537411" y="461146"/>
            <a:ext cx="7089804" cy="369332"/>
          </a:xfrm>
          <a:prstGeom prst="rect">
            <a:avLst/>
          </a:prstGeom>
        </p:spPr>
        <p:txBody>
          <a:bodyPr wrap="square">
            <a:spAutoFit/>
          </a:bodyPr>
          <a:lstStyle/>
          <a:p>
            <a:pPr algn="ctr"/>
            <a:r>
              <a:rPr lang="es-CO" b="1" dirty="0">
                <a:solidFill>
                  <a:prstClr val="black"/>
                </a:solidFill>
              </a:rPr>
              <a:t> 8) ¿Recuerda usted la razón principal por qué se dio esta pelea? </a:t>
            </a:r>
            <a:endParaRPr lang="es-CO" dirty="0">
              <a:solidFill>
                <a:prstClr val="black"/>
              </a:solidFill>
            </a:endParaRPr>
          </a:p>
        </p:txBody>
      </p:sp>
      <p:sp>
        <p:nvSpPr>
          <p:cNvPr id="11" name="10 Rectángulo redondeado"/>
          <p:cNvSpPr/>
          <p:nvPr/>
        </p:nvSpPr>
        <p:spPr>
          <a:xfrm>
            <a:off x="4231382" y="6204855"/>
            <a:ext cx="3701862" cy="287174"/>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aphicFrame>
        <p:nvGraphicFramePr>
          <p:cNvPr id="14" name="13 Tabla"/>
          <p:cNvGraphicFramePr>
            <a:graphicFrameLocks noGrp="1"/>
          </p:cNvGraphicFramePr>
          <p:nvPr/>
        </p:nvGraphicFramePr>
        <p:xfrm>
          <a:off x="4385975" y="6215804"/>
          <a:ext cx="3585210" cy="259080"/>
        </p:xfrm>
        <a:graphic>
          <a:graphicData uri="http://schemas.openxmlformats.org/drawingml/2006/table">
            <a:tbl>
              <a:tblPr firstRow="1" bandRow="1">
                <a:tableStyleId>{5C22544A-7EE6-4342-B048-85BDC9FD1C3A}</a:tableStyleId>
              </a:tblPr>
              <a:tblGrid>
                <a:gridCol w="3046730">
                  <a:extLst>
                    <a:ext uri="{9D8B030D-6E8A-4147-A177-3AD203B41FA5}">
                      <a16:colId xmlns:a16="http://schemas.microsoft.com/office/drawing/2014/main" val="20000"/>
                    </a:ext>
                  </a:extLst>
                </a:gridCol>
                <a:gridCol w="538480">
                  <a:extLst>
                    <a:ext uri="{9D8B030D-6E8A-4147-A177-3AD203B41FA5}">
                      <a16:colId xmlns:a16="http://schemas.microsoft.com/office/drawing/2014/main" val="20001"/>
                    </a:ext>
                  </a:extLst>
                </a:gridCol>
              </a:tblGrid>
              <a:tr h="144016">
                <a:tc>
                  <a:txBody>
                    <a:bodyPr/>
                    <a:lstStyle/>
                    <a:p>
                      <a:pPr algn="r"/>
                      <a:r>
                        <a:rPr lang="es-CO" sz="1100" dirty="0">
                          <a:solidFill>
                            <a:schemeClr val="tx1"/>
                          </a:solidFill>
                        </a:rPr>
                        <a:t>Base:</a:t>
                      </a:r>
                      <a:r>
                        <a:rPr lang="es-CO" sz="1100" baseline="0" dirty="0">
                          <a:solidFill>
                            <a:schemeClr val="tx1"/>
                          </a:solidFill>
                        </a:rPr>
                        <a:t> </a:t>
                      </a:r>
                      <a:r>
                        <a:rPr lang="es-CO" sz="1100" b="0" baseline="0" dirty="0">
                          <a:solidFill>
                            <a:schemeClr val="tx1"/>
                          </a:solidFill>
                        </a:rPr>
                        <a:t>Encuestados que tienen o han tenido pareja</a:t>
                      </a:r>
                      <a:endParaRPr lang="es-CO" sz="1100" b="0" dirty="0">
                        <a:solidFill>
                          <a:schemeClr val="tx1"/>
                        </a:solidFill>
                      </a:endParaRP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s-CO" sz="1100" dirty="0">
                          <a:solidFill>
                            <a:schemeClr val="tx1"/>
                          </a:solidFill>
                        </a:rPr>
                        <a:t>433</a:t>
                      </a:r>
                    </a:p>
                  </a:txBody>
                  <a:tcPr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8" name="Gráfico 7">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951149304"/>
              </p:ext>
            </p:extLst>
          </p:nvPr>
        </p:nvGraphicFramePr>
        <p:xfrm>
          <a:off x="410817" y="1404730"/>
          <a:ext cx="11370365" cy="36625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0769859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4031861796"/>
              </p:ext>
            </p:extLst>
          </p:nvPr>
        </p:nvGraphicFramePr>
        <p:xfrm>
          <a:off x="1753579" y="584720"/>
          <a:ext cx="9031078" cy="5298281"/>
        </p:xfrm>
        <a:graphic>
          <a:graphicData uri="http://schemas.openxmlformats.org/drawingml/2006/table">
            <a:tbl>
              <a:tblPr/>
              <a:tblGrid>
                <a:gridCol w="2569304">
                  <a:extLst>
                    <a:ext uri="{9D8B030D-6E8A-4147-A177-3AD203B41FA5}">
                      <a16:colId xmlns:a16="http://schemas.microsoft.com/office/drawing/2014/main" val="20000"/>
                    </a:ext>
                  </a:extLst>
                </a:gridCol>
                <a:gridCol w="118958">
                  <a:extLst>
                    <a:ext uri="{9D8B030D-6E8A-4147-A177-3AD203B41FA5}">
                      <a16:colId xmlns:a16="http://schemas.microsoft.com/office/drawing/2014/main" val="20001"/>
                    </a:ext>
                  </a:extLst>
                </a:gridCol>
                <a:gridCol w="637869">
                  <a:extLst>
                    <a:ext uri="{9D8B030D-6E8A-4147-A177-3AD203B41FA5}">
                      <a16:colId xmlns:a16="http://schemas.microsoft.com/office/drawing/2014/main" val="20002"/>
                    </a:ext>
                  </a:extLst>
                </a:gridCol>
                <a:gridCol w="633883">
                  <a:extLst>
                    <a:ext uri="{9D8B030D-6E8A-4147-A177-3AD203B41FA5}">
                      <a16:colId xmlns:a16="http://schemas.microsoft.com/office/drawing/2014/main" val="20003"/>
                    </a:ext>
                  </a:extLst>
                </a:gridCol>
                <a:gridCol w="633883">
                  <a:extLst>
                    <a:ext uri="{9D8B030D-6E8A-4147-A177-3AD203B41FA5}">
                      <a16:colId xmlns:a16="http://schemas.microsoft.com/office/drawing/2014/main" val="20004"/>
                    </a:ext>
                  </a:extLst>
                </a:gridCol>
                <a:gridCol w="633883">
                  <a:extLst>
                    <a:ext uri="{9D8B030D-6E8A-4147-A177-3AD203B41FA5}">
                      <a16:colId xmlns:a16="http://schemas.microsoft.com/office/drawing/2014/main" val="20005"/>
                    </a:ext>
                  </a:extLst>
                </a:gridCol>
                <a:gridCol w="633883">
                  <a:extLst>
                    <a:ext uri="{9D8B030D-6E8A-4147-A177-3AD203B41FA5}">
                      <a16:colId xmlns:a16="http://schemas.microsoft.com/office/drawing/2014/main" val="20006"/>
                    </a:ext>
                  </a:extLst>
                </a:gridCol>
                <a:gridCol w="633883">
                  <a:extLst>
                    <a:ext uri="{9D8B030D-6E8A-4147-A177-3AD203B41FA5}">
                      <a16:colId xmlns:a16="http://schemas.microsoft.com/office/drawing/2014/main" val="20007"/>
                    </a:ext>
                  </a:extLst>
                </a:gridCol>
                <a:gridCol w="633883">
                  <a:extLst>
                    <a:ext uri="{9D8B030D-6E8A-4147-A177-3AD203B41FA5}">
                      <a16:colId xmlns:a16="http://schemas.microsoft.com/office/drawing/2014/main" val="20008"/>
                    </a:ext>
                  </a:extLst>
                </a:gridCol>
                <a:gridCol w="633883">
                  <a:extLst>
                    <a:ext uri="{9D8B030D-6E8A-4147-A177-3AD203B41FA5}">
                      <a16:colId xmlns:a16="http://schemas.microsoft.com/office/drawing/2014/main" val="20009"/>
                    </a:ext>
                  </a:extLst>
                </a:gridCol>
                <a:gridCol w="633883">
                  <a:extLst>
                    <a:ext uri="{9D8B030D-6E8A-4147-A177-3AD203B41FA5}">
                      <a16:colId xmlns:a16="http://schemas.microsoft.com/office/drawing/2014/main" val="20010"/>
                    </a:ext>
                  </a:extLst>
                </a:gridCol>
                <a:gridCol w="633883">
                  <a:extLst>
                    <a:ext uri="{9D8B030D-6E8A-4147-A177-3AD203B41FA5}">
                      <a16:colId xmlns:a16="http://schemas.microsoft.com/office/drawing/2014/main" val="20011"/>
                    </a:ext>
                  </a:extLst>
                </a:gridCol>
              </a:tblGrid>
              <a:tr h="171450">
                <a:tc>
                  <a:txBody>
                    <a:bodyPr/>
                    <a:lstStyle/>
                    <a:p>
                      <a:pPr algn="r" fontAlgn="ctr"/>
                      <a:endParaRPr lang="es-CO" sz="1000" b="1" i="0" u="none" strike="noStrike" dirty="0">
                        <a:solidFill>
                          <a:srgbClr val="404040"/>
                        </a:solidFill>
                        <a:effectLst/>
                        <a:latin typeface="Franklin Gothic Book"/>
                      </a:endParaRPr>
                    </a:p>
                  </a:txBody>
                  <a:tcPr marL="9525" marR="9525" marT="9525" marB="0" anchor="ctr">
                    <a:lnL>
                      <a:noFill/>
                    </a:lnL>
                    <a:lnR>
                      <a:noFill/>
                    </a:lnR>
                    <a:lnT>
                      <a:noFill/>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a:noFill/>
                    </a:lnB>
                  </a:tcPr>
                </a:tc>
                <a:tc rowSpan="2">
                  <a:txBody>
                    <a:bodyPr/>
                    <a:lstStyle/>
                    <a:p>
                      <a:pPr algn="ctr" fontAlgn="ctr"/>
                      <a:r>
                        <a:rPr lang="es-CO" sz="1000" b="1" i="0" u="none" strike="noStrike" dirty="0">
                          <a:solidFill>
                            <a:schemeClr val="bg1"/>
                          </a:solidFill>
                          <a:effectLst/>
                          <a:latin typeface="Franklin Gothic Book"/>
                        </a:rPr>
                        <a:t>TOTAL</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DA0F2B"/>
                    </a:solidFill>
                  </a:tcPr>
                </a:tc>
                <a:tc gridSpan="2">
                  <a:txBody>
                    <a:bodyPr/>
                    <a:lstStyle/>
                    <a:p>
                      <a:pPr algn="ctr" fontAlgn="ctr"/>
                      <a:r>
                        <a:rPr lang="es-CO" sz="1000" b="1" i="0" u="none" strike="noStrike" dirty="0">
                          <a:solidFill>
                            <a:srgbClr val="404040"/>
                          </a:solidFill>
                          <a:effectLst/>
                          <a:latin typeface="Franklin Gothic Book"/>
                        </a:rPr>
                        <a:t>GÉNERO</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000"/>
                    </a:solidFill>
                  </a:tcPr>
                </a:tc>
                <a:tc hMerge="1">
                  <a:txBody>
                    <a:bodyPr/>
                    <a:lstStyle/>
                    <a:p>
                      <a:endParaRPr lang="es-CO"/>
                    </a:p>
                  </a:txBody>
                  <a:tcPr/>
                </a:tc>
                <a:tc gridSpan="4">
                  <a:txBody>
                    <a:bodyPr/>
                    <a:lstStyle/>
                    <a:p>
                      <a:pPr algn="ctr" fontAlgn="ctr"/>
                      <a:r>
                        <a:rPr lang="es-CO" sz="1000" b="1" i="0" u="none" strike="noStrike" dirty="0">
                          <a:solidFill>
                            <a:srgbClr val="404040"/>
                          </a:solidFill>
                          <a:effectLst/>
                          <a:latin typeface="Franklin Gothic Book"/>
                        </a:rPr>
                        <a:t>EDAD</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C66"/>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3">
                  <a:txBody>
                    <a:bodyPr/>
                    <a:lstStyle/>
                    <a:p>
                      <a:pPr algn="ctr" fontAlgn="ctr"/>
                      <a:r>
                        <a:rPr lang="es-CO" sz="1000" b="1" i="0" u="none" strike="noStrike" dirty="0">
                          <a:solidFill>
                            <a:srgbClr val="404040"/>
                          </a:solidFill>
                          <a:effectLst/>
                          <a:latin typeface="Franklin Gothic Book"/>
                        </a:rPr>
                        <a:t>ESTRATO</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ECC5"/>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326231">
                <a:tc>
                  <a:txBody>
                    <a:bodyPr/>
                    <a:lstStyle/>
                    <a:p>
                      <a:pPr algn="r" fontAlgn="ctr"/>
                      <a:endParaRPr lang="es-CO" sz="1000" b="1" i="0" u="none" strike="noStrike" dirty="0">
                        <a:solidFill>
                          <a:srgbClr val="404040"/>
                        </a:solidFill>
                        <a:effectLst/>
                        <a:latin typeface="Franklin Gothic Book"/>
                      </a:endParaRP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vMerge="1">
                  <a:txBody>
                    <a:bodyPr/>
                    <a:lstStyle/>
                    <a:p>
                      <a:endParaRPr lang="es-CO"/>
                    </a:p>
                  </a:txBody>
                  <a:tcPr/>
                </a:tc>
                <a:tc>
                  <a:txBody>
                    <a:bodyPr/>
                    <a:lstStyle/>
                    <a:p>
                      <a:pPr algn="ctr" fontAlgn="ctr"/>
                      <a:r>
                        <a:rPr lang="es-CO" sz="1000" b="0" i="0" u="none" strike="noStrike" dirty="0">
                          <a:solidFill>
                            <a:srgbClr val="404040"/>
                          </a:solidFill>
                          <a:effectLst/>
                          <a:latin typeface="Franklin Gothic Book"/>
                        </a:rPr>
                        <a:t>Masculino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Femenino</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18 a 25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26 a 40</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41 a 55</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56 o más</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ALTO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MEDIO</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BAJO</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171450">
                <a:tc>
                  <a:txBody>
                    <a:bodyPr/>
                    <a:lstStyle/>
                    <a:p>
                      <a:pPr algn="r" fontAlgn="ctr"/>
                      <a:r>
                        <a:rPr lang="es-CO" sz="700" b="1" i="0" u="none" strike="noStrike" dirty="0">
                          <a:solidFill>
                            <a:srgbClr val="404040"/>
                          </a:solidFill>
                          <a:effectLst/>
                          <a:latin typeface="Franklin Gothic Book"/>
                        </a:rPr>
                        <a:t> Base: Total Encuestados</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700" b="1"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529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226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303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79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150</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156</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144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151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133</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dirty="0">
                          <a:solidFill>
                            <a:srgbClr val="404040"/>
                          </a:solidFill>
                          <a:effectLst/>
                          <a:latin typeface="Franklin Gothic Book"/>
                        </a:rPr>
                        <a:t>245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171450">
                <a:tc gridSpan="12">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s-CO" sz="1000" b="1" dirty="0">
                          <a:ea typeface="Calibri"/>
                        </a:rPr>
                        <a:t>1) ¿Cuál es su estado civil? </a:t>
                      </a:r>
                      <a:endParaRPr lang="es-CO" sz="1000" b="1" dirty="0"/>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noFill/>
                      <a:prstDash val="solid"/>
                      <a:round/>
                      <a:headEnd type="none" w="med" len="med"/>
                      <a:tailEnd type="none" w="med" len="med"/>
                    </a:lnB>
                  </a:tcPr>
                </a:tc>
                <a:tc hMerge="1">
                  <a:txBody>
                    <a:bodyPr/>
                    <a:lstStyle/>
                    <a:p>
                      <a:pPr algn="l" fontAlgn="ctr"/>
                      <a:endParaRPr lang="es-CO" sz="1000" b="0" i="0" u="none" strike="noStrike" dirty="0">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pPr algn="ctr" fontAlgn="ctr"/>
                      <a:endParaRPr lang="es-CO" sz="1000" b="1" i="0" u="none" strike="noStrike" dirty="0">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3"/>
                  </a:ext>
                </a:extLst>
              </a:tr>
              <a:tr h="171450">
                <a:tc>
                  <a:txBody>
                    <a:bodyPr/>
                    <a:lstStyle/>
                    <a:p>
                      <a:pPr algn="r" fontAlgn="ctr"/>
                      <a:r>
                        <a:rPr lang="es-CO" sz="1000" b="0" i="0" u="none" strike="noStrike" dirty="0">
                          <a:solidFill>
                            <a:srgbClr val="404040"/>
                          </a:solidFill>
                          <a:effectLst/>
                          <a:latin typeface="Franklin Gothic Book"/>
                        </a:rPr>
                        <a:t> Soltero(a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41%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53%</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27%</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47%</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4"/>
                  </a:ext>
                </a:extLst>
              </a:tr>
              <a:tr h="171450">
                <a:tc>
                  <a:txBody>
                    <a:bodyPr/>
                    <a:lstStyle/>
                    <a:p>
                      <a:pPr algn="r" fontAlgn="ctr"/>
                      <a:r>
                        <a:rPr lang="es-CO" sz="1000" b="0" i="0" u="none" strike="noStrike">
                          <a:solidFill>
                            <a:srgbClr val="404040"/>
                          </a:solidFill>
                          <a:effectLst/>
                          <a:latin typeface="Franklin Gothic Book"/>
                        </a:rPr>
                        <a:t> Casado(a)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27%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17%</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37%</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24%</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5"/>
                  </a:ext>
                </a:extLst>
              </a:tr>
              <a:tr h="171450">
                <a:tc>
                  <a:txBody>
                    <a:bodyPr/>
                    <a:lstStyle/>
                    <a:p>
                      <a:pPr algn="r" fontAlgn="ctr"/>
                      <a:r>
                        <a:rPr lang="es-CO" sz="1000" b="0" i="0" u="none" strike="noStrike">
                          <a:solidFill>
                            <a:srgbClr val="404040"/>
                          </a:solidFill>
                          <a:effectLst/>
                          <a:latin typeface="Franklin Gothic Book"/>
                        </a:rPr>
                        <a:t> En unión libre</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22%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25%</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25%</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20%</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6"/>
                  </a:ext>
                </a:extLst>
              </a:tr>
              <a:tr h="171450">
                <a:tc>
                  <a:txBody>
                    <a:bodyPr/>
                    <a:lstStyle/>
                    <a:p>
                      <a:pPr algn="r" fontAlgn="ctr"/>
                      <a:r>
                        <a:rPr lang="es-CO" sz="1000" b="0" i="0" u="none" strike="noStrike">
                          <a:solidFill>
                            <a:srgbClr val="404040"/>
                          </a:solidFill>
                          <a:effectLst/>
                          <a:latin typeface="Franklin Gothic Book"/>
                        </a:rPr>
                        <a:t> Separado(a) o divorciado(a)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7"/>
                  </a:ext>
                </a:extLst>
              </a:tr>
              <a:tr h="171450">
                <a:tc>
                  <a:txBody>
                    <a:bodyPr/>
                    <a:lstStyle/>
                    <a:p>
                      <a:pPr algn="r" fontAlgn="ctr"/>
                      <a:r>
                        <a:rPr lang="es-CO" sz="1000" b="0" i="0" u="none" strike="noStrike">
                          <a:solidFill>
                            <a:srgbClr val="404040"/>
                          </a:solidFill>
                          <a:effectLst/>
                          <a:latin typeface="Franklin Gothic Book"/>
                        </a:rPr>
                        <a:t> Viudo(a)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8"/>
                  </a:ext>
                </a:extLst>
              </a:tr>
              <a:tr h="171450">
                <a:tc>
                  <a:txBody>
                    <a:bodyPr/>
                    <a:lstStyle/>
                    <a:p>
                      <a:pPr algn="r" fontAlgn="ctr"/>
                      <a:r>
                        <a:rPr lang="es-CO" sz="1000" b="0" i="0" u="none" strike="noStrike" dirty="0">
                          <a:solidFill>
                            <a:srgbClr val="404040"/>
                          </a:solidFill>
                          <a:effectLst/>
                          <a:latin typeface="Franklin Gothic Book"/>
                        </a:rPr>
                        <a:t> NS/NR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dirty="0">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2%</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1%</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9"/>
                  </a:ext>
                </a:extLst>
              </a:tr>
              <a:tr h="171450">
                <a:tc>
                  <a:txBody>
                    <a:bodyPr/>
                    <a:lstStyle/>
                    <a:p>
                      <a:pPr algn="r" fontAlgn="ctr"/>
                      <a:endParaRPr lang="es-CO" sz="10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0"/>
                  </a:ext>
                </a:extLst>
              </a:tr>
              <a:tr h="171450">
                <a:tc gridSpan="12">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s-CO" sz="1000" b="1" dirty="0">
                          <a:ea typeface="Calibri"/>
                        </a:rPr>
                        <a:t> 2) ¿ Cuál es el nivel educativo más alto alcanzado por usted? </a:t>
                      </a:r>
                      <a:endParaRPr lang="es-CO" sz="1000" b="1" dirty="0"/>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hMerge="1">
                  <a:txBody>
                    <a:bodyPr/>
                    <a:lstStyle/>
                    <a:p>
                      <a:pPr algn="l"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hMerge="1">
                  <a:txBody>
                    <a:bodyPr/>
                    <a:lstStyle/>
                    <a:p>
                      <a:pPr algn="ctr" fontAlgn="ctr"/>
                      <a:endParaRPr lang="es-CO" sz="1000" b="1" i="0" u="none" strike="noStrike" dirty="0">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hMerge="1">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hMerge="1">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hMerge="1">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hMerge="1">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hMerge="1">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hMerge="1">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hMerge="1">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hMerge="1">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hMerge="1">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10011"/>
                  </a:ext>
                </a:extLst>
              </a:tr>
              <a:tr h="171450">
                <a:tc>
                  <a:txBody>
                    <a:bodyPr/>
                    <a:lstStyle/>
                    <a:p>
                      <a:pPr algn="r" fontAlgn="ctr"/>
                      <a:r>
                        <a:rPr lang="es-CO" sz="1000" b="0" i="0" u="none" strike="noStrike" dirty="0">
                          <a:solidFill>
                            <a:srgbClr val="404040"/>
                          </a:solidFill>
                          <a:effectLst/>
                          <a:latin typeface="Franklin Gothic Book"/>
                        </a:rPr>
                        <a:t> Preescolar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10012"/>
                  </a:ext>
                </a:extLst>
              </a:tr>
              <a:tr h="171450">
                <a:tc>
                  <a:txBody>
                    <a:bodyPr/>
                    <a:lstStyle/>
                    <a:p>
                      <a:pPr algn="r" fontAlgn="ctr"/>
                      <a:r>
                        <a:rPr lang="es-CO" sz="1000" b="0" i="0" u="none" strike="noStrike">
                          <a:solidFill>
                            <a:srgbClr val="404040"/>
                          </a:solidFill>
                          <a:effectLst/>
                          <a:latin typeface="Franklin Gothic Book"/>
                        </a:rPr>
                        <a:t> Básica primaria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5%</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10013"/>
                  </a:ext>
                </a:extLst>
              </a:tr>
              <a:tr h="171450">
                <a:tc>
                  <a:txBody>
                    <a:bodyPr/>
                    <a:lstStyle/>
                    <a:p>
                      <a:pPr algn="r" fontAlgn="ctr"/>
                      <a:r>
                        <a:rPr lang="es-CO" sz="1000" b="0" i="0" u="none" strike="noStrike">
                          <a:solidFill>
                            <a:srgbClr val="404040"/>
                          </a:solidFill>
                          <a:effectLst/>
                          <a:latin typeface="Franklin Gothic Book"/>
                        </a:rPr>
                        <a:t> Básica secundaria y media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27%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24%</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28%</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22%</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10014"/>
                  </a:ext>
                </a:extLst>
              </a:tr>
              <a:tr h="171450">
                <a:tc>
                  <a:txBody>
                    <a:bodyPr/>
                    <a:lstStyle/>
                    <a:p>
                      <a:pPr algn="r" fontAlgn="ctr"/>
                      <a:r>
                        <a:rPr lang="es-CO" sz="1000" b="0" i="0" u="none" strike="noStrike">
                          <a:solidFill>
                            <a:srgbClr val="404040"/>
                          </a:solidFill>
                          <a:effectLst/>
                          <a:latin typeface="Franklin Gothic Book"/>
                        </a:rPr>
                        <a:t> Técnico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15%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18%</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16%</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12%</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10015"/>
                  </a:ext>
                </a:extLst>
              </a:tr>
              <a:tr h="171450">
                <a:tc>
                  <a:txBody>
                    <a:bodyPr/>
                    <a:lstStyle/>
                    <a:p>
                      <a:pPr algn="r" fontAlgn="ctr"/>
                      <a:r>
                        <a:rPr lang="es-CO" sz="1000" b="0" i="0" u="none" strike="noStrike">
                          <a:solidFill>
                            <a:srgbClr val="404040"/>
                          </a:solidFill>
                          <a:effectLst/>
                          <a:latin typeface="Franklin Gothic Book"/>
                        </a:rPr>
                        <a:t> Tecnológico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6%</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13%</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10016"/>
                  </a:ext>
                </a:extLst>
              </a:tr>
              <a:tr h="171450">
                <a:tc>
                  <a:txBody>
                    <a:bodyPr/>
                    <a:lstStyle/>
                    <a:p>
                      <a:pPr algn="r" fontAlgn="ctr"/>
                      <a:r>
                        <a:rPr lang="es-CO" sz="1000" b="0" i="0" u="none" strike="noStrike">
                          <a:solidFill>
                            <a:srgbClr val="404040"/>
                          </a:solidFill>
                          <a:effectLst/>
                          <a:latin typeface="Franklin Gothic Book"/>
                        </a:rPr>
                        <a:t> Universitaria sin título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7%</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7%</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10017"/>
                  </a:ext>
                </a:extLst>
              </a:tr>
              <a:tr h="171450">
                <a:tc>
                  <a:txBody>
                    <a:bodyPr/>
                    <a:lstStyle/>
                    <a:p>
                      <a:pPr algn="r" fontAlgn="ctr"/>
                      <a:r>
                        <a:rPr lang="es-CO" sz="1000" b="0" i="0" u="none" strike="noStrike">
                          <a:solidFill>
                            <a:srgbClr val="404040"/>
                          </a:solidFill>
                          <a:effectLst/>
                          <a:latin typeface="Franklin Gothic Book"/>
                        </a:rPr>
                        <a:t> Universitaria con título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23%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29%</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24%</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28%</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10018"/>
                  </a:ext>
                </a:extLst>
              </a:tr>
              <a:tr h="171450">
                <a:tc>
                  <a:txBody>
                    <a:bodyPr/>
                    <a:lstStyle/>
                    <a:p>
                      <a:pPr algn="r" fontAlgn="ctr"/>
                      <a:r>
                        <a:rPr lang="es-CO" sz="1000" b="0" i="0" u="none" strike="noStrike">
                          <a:solidFill>
                            <a:srgbClr val="404040"/>
                          </a:solidFill>
                          <a:effectLst/>
                          <a:latin typeface="Franklin Gothic Book"/>
                        </a:rPr>
                        <a:t> Postgrado sin título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13%</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12%</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10019"/>
                  </a:ext>
                </a:extLst>
              </a:tr>
              <a:tr h="171450">
                <a:tc>
                  <a:txBody>
                    <a:bodyPr/>
                    <a:lstStyle/>
                    <a:p>
                      <a:pPr algn="r" fontAlgn="ctr"/>
                      <a:r>
                        <a:rPr lang="es-CO" sz="1000" b="0" i="0" u="none" strike="noStrike" dirty="0">
                          <a:solidFill>
                            <a:srgbClr val="404040"/>
                          </a:solidFill>
                          <a:effectLst/>
                          <a:latin typeface="Franklin Gothic Book"/>
                        </a:rPr>
                        <a:t> Ninguno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10020"/>
                  </a:ext>
                </a:extLst>
              </a:tr>
              <a:tr h="171450">
                <a:tc>
                  <a:txBody>
                    <a:bodyPr/>
                    <a:lstStyle/>
                    <a:p>
                      <a:pPr algn="r" fontAlgn="ctr"/>
                      <a:r>
                        <a:rPr lang="es-CO" sz="1000" b="0" i="0" u="none" strike="noStrike" dirty="0">
                          <a:solidFill>
                            <a:srgbClr val="404040"/>
                          </a:solidFill>
                          <a:effectLst/>
                          <a:latin typeface="Franklin Gothic Book"/>
                        </a:rPr>
                        <a:t> NS/NR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dirty="0">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dirty="0">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1%</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21"/>
                  </a:ext>
                </a:extLst>
              </a:tr>
              <a:tr h="171450">
                <a:tc>
                  <a:txBody>
                    <a:bodyPr/>
                    <a:lstStyle/>
                    <a:p>
                      <a:pPr algn="r" fontAlgn="ctr"/>
                      <a:endParaRPr lang="es-CO" sz="10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22"/>
                  </a:ext>
                </a:extLst>
              </a:tr>
              <a:tr h="171450">
                <a:tc gridSpan="12">
                  <a:txBody>
                    <a:bodyPr/>
                    <a:lstStyle/>
                    <a:p>
                      <a:pPr algn="ctr" fontAlgn="ctr"/>
                      <a:r>
                        <a:rPr lang="es-CO" sz="1000" b="1" i="0" u="none" strike="noStrike" dirty="0">
                          <a:solidFill>
                            <a:srgbClr val="404040"/>
                          </a:solidFill>
                          <a:effectLst/>
                          <a:latin typeface="Franklin Gothic Book"/>
                        </a:rPr>
                        <a:t> 3) ¿Con cuál de los siguientes grupos étnicos, raciales y/o culturales se identifica usted? </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hMerge="1">
                  <a:txBody>
                    <a:bodyPr/>
                    <a:lstStyle/>
                    <a:p>
                      <a:pPr algn="l"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hMerge="1">
                  <a:txBody>
                    <a:bodyPr/>
                    <a:lstStyle/>
                    <a:p>
                      <a:pPr algn="ctr" fontAlgn="ctr"/>
                      <a:endParaRPr lang="es-CO" sz="1000" b="1" i="0" u="none" strike="noStrike" dirty="0">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hMerge="1">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hMerge="1">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hMerge="1">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hMerge="1">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hMerge="1">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hMerge="1">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hMerge="1">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hMerge="1">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hMerge="1">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10023"/>
                  </a:ext>
                </a:extLst>
              </a:tr>
              <a:tr h="171450">
                <a:tc>
                  <a:txBody>
                    <a:bodyPr/>
                    <a:lstStyle/>
                    <a:p>
                      <a:pPr algn="r" fontAlgn="ctr"/>
                      <a:r>
                        <a:rPr lang="es-CO" sz="1000" b="0" i="0" u="none" strike="noStrike" dirty="0">
                          <a:solidFill>
                            <a:srgbClr val="404040"/>
                          </a:solidFill>
                          <a:effectLst/>
                          <a:latin typeface="Franklin Gothic Book"/>
                        </a:rPr>
                        <a:t> Mestizo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30%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30%</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34%</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33%</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10024"/>
                  </a:ext>
                </a:extLst>
              </a:tr>
              <a:tr h="171450">
                <a:tc>
                  <a:txBody>
                    <a:bodyPr/>
                    <a:lstStyle/>
                    <a:p>
                      <a:pPr algn="r" fontAlgn="ctr"/>
                      <a:r>
                        <a:rPr lang="es-CO" sz="1000" b="0" i="0" u="none" strike="noStrike">
                          <a:solidFill>
                            <a:srgbClr val="404040"/>
                          </a:solidFill>
                          <a:effectLst/>
                          <a:latin typeface="Franklin Gothic Book"/>
                        </a:rPr>
                        <a:t> Blanco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29%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29%</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29%</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27%</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10025"/>
                  </a:ext>
                </a:extLst>
              </a:tr>
              <a:tr h="171450">
                <a:tc>
                  <a:txBody>
                    <a:bodyPr/>
                    <a:lstStyle/>
                    <a:p>
                      <a:pPr algn="r" fontAlgn="ctr"/>
                      <a:r>
                        <a:rPr lang="es-CO" sz="1000" b="0" i="0" u="none" strike="noStrike">
                          <a:solidFill>
                            <a:srgbClr val="404040"/>
                          </a:solidFill>
                          <a:effectLst/>
                          <a:latin typeface="Franklin Gothic Book"/>
                        </a:rPr>
                        <a:t> Afrocolombiano(a)-Negro(a)</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7%</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10026"/>
                  </a:ext>
                </a:extLst>
              </a:tr>
              <a:tr h="171450">
                <a:tc>
                  <a:txBody>
                    <a:bodyPr/>
                    <a:lstStyle/>
                    <a:p>
                      <a:pPr algn="r" fontAlgn="ctr"/>
                      <a:r>
                        <a:rPr lang="es-CO" sz="1000" b="0" i="0" u="none" strike="noStrike">
                          <a:solidFill>
                            <a:srgbClr val="404040"/>
                          </a:solidFill>
                          <a:effectLst/>
                          <a:latin typeface="Franklin Gothic Book"/>
                        </a:rPr>
                        <a:t> Indígena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10027"/>
                  </a:ext>
                </a:extLst>
              </a:tr>
              <a:tr h="171450">
                <a:tc>
                  <a:txBody>
                    <a:bodyPr/>
                    <a:lstStyle/>
                    <a:p>
                      <a:pPr algn="r" fontAlgn="ctr"/>
                      <a:r>
                        <a:rPr lang="es-CO" sz="1000" b="0" i="0" u="none" strike="noStrike">
                          <a:solidFill>
                            <a:srgbClr val="404040"/>
                          </a:solidFill>
                          <a:effectLst/>
                          <a:latin typeface="Franklin Gothic Book"/>
                        </a:rPr>
                        <a:t> Ninguno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31%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35%</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25%</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33%</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10028"/>
                  </a:ext>
                </a:extLst>
              </a:tr>
              <a:tr h="171450">
                <a:tc>
                  <a:txBody>
                    <a:bodyPr/>
                    <a:lstStyle/>
                    <a:p>
                      <a:pPr algn="r" fontAlgn="ctr"/>
                      <a:r>
                        <a:rPr lang="es-CO" sz="1000" b="0" i="0" u="none" strike="noStrike">
                          <a:solidFill>
                            <a:srgbClr val="404040"/>
                          </a:solidFill>
                          <a:effectLst/>
                          <a:latin typeface="Franklin Gothic Book"/>
                        </a:rPr>
                        <a:t> NS/NR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29"/>
                  </a:ext>
                </a:extLst>
              </a:tr>
            </a:tbl>
          </a:graphicData>
        </a:graphic>
      </p:graphicFrame>
    </p:spTree>
    <p:extLst>
      <p:ext uri="{BB962C8B-B14F-4D97-AF65-F5344CB8AC3E}">
        <p14:creationId xmlns:p14="http://schemas.microsoft.com/office/powerpoint/2010/main" val="15635154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Elipse"/>
          <p:cNvSpPr/>
          <p:nvPr/>
        </p:nvSpPr>
        <p:spPr>
          <a:xfrm>
            <a:off x="2035130" y="2435529"/>
            <a:ext cx="2664080" cy="2664077"/>
          </a:xfrm>
          <a:prstGeom prst="ellipse">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14" name="13 Gráfico"/>
          <p:cNvGraphicFramePr/>
          <p:nvPr>
            <p:extLst>
              <p:ext uri="{D42A27DB-BD31-4B8C-83A1-F6EECF244321}">
                <p14:modId xmlns:p14="http://schemas.microsoft.com/office/powerpoint/2010/main" val="2603874957"/>
              </p:ext>
            </p:extLst>
          </p:nvPr>
        </p:nvGraphicFramePr>
        <p:xfrm>
          <a:off x="1974747" y="2207146"/>
          <a:ext cx="2786192" cy="3119234"/>
        </p:xfrm>
        <a:graphic>
          <a:graphicData uri="http://schemas.openxmlformats.org/drawingml/2006/chart">
            <c:chart xmlns:c="http://schemas.openxmlformats.org/drawingml/2006/chart" xmlns:r="http://schemas.openxmlformats.org/officeDocument/2006/relationships" r:id="rId2"/>
          </a:graphicData>
        </a:graphic>
      </p:graphicFrame>
      <p:sp>
        <p:nvSpPr>
          <p:cNvPr id="15" name="14 Elipse"/>
          <p:cNvSpPr/>
          <p:nvPr/>
        </p:nvSpPr>
        <p:spPr>
          <a:xfrm>
            <a:off x="2454238" y="2868720"/>
            <a:ext cx="1833412" cy="1833412"/>
          </a:xfrm>
          <a:prstGeom prst="ellipse">
            <a:avLst/>
          </a:prstGeom>
          <a:solidFill>
            <a:schemeClr val="bg1"/>
          </a:solidFill>
          <a:ln>
            <a:solidFill>
              <a:srgbClr val="9B51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15 CuadroTexto"/>
          <p:cNvSpPr txBox="1"/>
          <p:nvPr/>
        </p:nvSpPr>
        <p:spPr>
          <a:xfrm>
            <a:off x="3955147" y="1754006"/>
            <a:ext cx="1971437" cy="1066959"/>
          </a:xfrm>
          <a:prstGeom prst="rect">
            <a:avLst/>
          </a:prstGeom>
          <a:noFill/>
        </p:spPr>
        <p:txBody>
          <a:bodyPr wrap="none" rtlCol="0">
            <a:spAutoFit/>
          </a:bodyPr>
          <a:lstStyle/>
          <a:p>
            <a:pPr>
              <a:lnSpc>
                <a:spcPts val="3800"/>
              </a:lnSpc>
            </a:pPr>
            <a:r>
              <a:rPr lang="es-CO" sz="2000" dirty="0">
                <a:solidFill>
                  <a:schemeClr val="tx1">
                    <a:lumMod val="75000"/>
                    <a:lumOff val="25000"/>
                  </a:schemeClr>
                </a:solidFill>
              </a:rPr>
              <a:t>Respondieron </a:t>
            </a:r>
            <a:r>
              <a:rPr lang="es-CO" sz="3200" dirty="0">
                <a:solidFill>
                  <a:schemeClr val="tx1">
                    <a:lumMod val="75000"/>
                    <a:lumOff val="25000"/>
                  </a:schemeClr>
                </a:solidFill>
              </a:rPr>
              <a:t>Sí</a:t>
            </a:r>
          </a:p>
          <a:p>
            <a:pPr>
              <a:lnSpc>
                <a:spcPts val="3800"/>
              </a:lnSpc>
            </a:pPr>
            <a:r>
              <a:rPr lang="es-CO" sz="4800" dirty="0">
                <a:solidFill>
                  <a:srgbClr val="9B5107"/>
                </a:solidFill>
              </a:rPr>
              <a:t>57</a:t>
            </a:r>
            <a:r>
              <a:rPr lang="es-CO" sz="3200" dirty="0">
                <a:solidFill>
                  <a:srgbClr val="9B5107"/>
                </a:solidFill>
              </a:rPr>
              <a:t>%</a:t>
            </a:r>
          </a:p>
        </p:txBody>
      </p:sp>
      <p:sp>
        <p:nvSpPr>
          <p:cNvPr id="17" name="16 CuadroTexto"/>
          <p:cNvSpPr txBox="1"/>
          <p:nvPr/>
        </p:nvSpPr>
        <p:spPr>
          <a:xfrm>
            <a:off x="103391" y="4194210"/>
            <a:ext cx="2168606" cy="1066959"/>
          </a:xfrm>
          <a:prstGeom prst="rect">
            <a:avLst/>
          </a:prstGeom>
          <a:noFill/>
        </p:spPr>
        <p:txBody>
          <a:bodyPr wrap="none" rtlCol="0">
            <a:spAutoFit/>
          </a:bodyPr>
          <a:lstStyle/>
          <a:p>
            <a:pPr algn="r">
              <a:lnSpc>
                <a:spcPts val="3800"/>
              </a:lnSpc>
            </a:pPr>
            <a:r>
              <a:rPr lang="es-CO" sz="2000" dirty="0">
                <a:solidFill>
                  <a:schemeClr val="tx1">
                    <a:lumMod val="75000"/>
                    <a:lumOff val="25000"/>
                  </a:schemeClr>
                </a:solidFill>
              </a:rPr>
              <a:t>Respondieron </a:t>
            </a:r>
            <a:r>
              <a:rPr lang="es-CO" sz="3200" dirty="0">
                <a:solidFill>
                  <a:schemeClr val="tx1">
                    <a:lumMod val="75000"/>
                    <a:lumOff val="25000"/>
                  </a:schemeClr>
                </a:solidFill>
              </a:rPr>
              <a:t>No</a:t>
            </a:r>
          </a:p>
          <a:p>
            <a:pPr algn="r">
              <a:lnSpc>
                <a:spcPts val="3800"/>
              </a:lnSpc>
            </a:pPr>
            <a:r>
              <a:rPr lang="es-CO" sz="4800" dirty="0">
                <a:solidFill>
                  <a:schemeClr val="tx1">
                    <a:lumMod val="75000"/>
                    <a:lumOff val="25000"/>
                  </a:schemeClr>
                </a:solidFill>
              </a:rPr>
              <a:t>42</a:t>
            </a:r>
            <a:r>
              <a:rPr lang="es-CO" sz="3200" dirty="0">
                <a:solidFill>
                  <a:schemeClr val="tx1">
                    <a:lumMod val="75000"/>
                    <a:lumOff val="25000"/>
                  </a:schemeClr>
                </a:solidFill>
              </a:rPr>
              <a:t>%</a:t>
            </a:r>
          </a:p>
        </p:txBody>
      </p:sp>
      <p:sp>
        <p:nvSpPr>
          <p:cNvPr id="18" name="3 Rectángulo"/>
          <p:cNvSpPr/>
          <p:nvPr/>
        </p:nvSpPr>
        <p:spPr>
          <a:xfrm>
            <a:off x="352182" y="932776"/>
            <a:ext cx="5599802" cy="388696"/>
          </a:xfrm>
          <a:prstGeom prst="rect">
            <a:avLst/>
          </a:prstGeom>
        </p:spPr>
        <p:txBody>
          <a:bodyPr wrap="square">
            <a:spAutoFit/>
          </a:bodyPr>
          <a:lstStyle/>
          <a:p>
            <a:pPr algn="ctr">
              <a:lnSpc>
                <a:spcPct val="107000"/>
              </a:lnSpc>
            </a:pPr>
            <a:r>
              <a:rPr lang="es-CO" b="1" dirty="0">
                <a:solidFill>
                  <a:prstClr val="black"/>
                </a:solidFill>
              </a:rPr>
              <a:t> 4) ¿Usted tiene hijos? </a:t>
            </a:r>
            <a:endParaRPr lang="es-CO" sz="2800" dirty="0">
              <a:solidFill>
                <a:prstClr val="black"/>
              </a:solidFill>
              <a:ea typeface="Calibri"/>
              <a:cs typeface="Times New Roman"/>
            </a:endParaRPr>
          </a:p>
        </p:txBody>
      </p:sp>
      <p:sp>
        <p:nvSpPr>
          <p:cNvPr id="19" name="31 CuadroTexto"/>
          <p:cNvSpPr txBox="1"/>
          <p:nvPr/>
        </p:nvSpPr>
        <p:spPr>
          <a:xfrm>
            <a:off x="2111750" y="2153785"/>
            <a:ext cx="1356359" cy="282129"/>
          </a:xfrm>
          <a:prstGeom prst="rect">
            <a:avLst/>
          </a:prstGeom>
          <a:noFill/>
        </p:spPr>
        <p:txBody>
          <a:bodyPr wrap="square" lIns="0" tIns="0" rIns="0" bIns="0" rtlCol="0" anchor="ctr">
            <a:spAutoFit/>
          </a:bodyPr>
          <a:lstStyle/>
          <a:p>
            <a:pPr algn="r">
              <a:lnSpc>
                <a:spcPts val="2200"/>
              </a:lnSpc>
            </a:pPr>
            <a:r>
              <a:rPr lang="es-CO" sz="1600" dirty="0" err="1">
                <a:solidFill>
                  <a:schemeClr val="tx1">
                    <a:lumMod val="75000"/>
                  </a:schemeClr>
                </a:solidFill>
              </a:rPr>
              <a:t>Ns</a:t>
            </a:r>
            <a:r>
              <a:rPr lang="es-CO" sz="1600" dirty="0">
                <a:solidFill>
                  <a:schemeClr val="tx1">
                    <a:lumMod val="75000"/>
                  </a:schemeClr>
                </a:solidFill>
              </a:rPr>
              <a:t>/</a:t>
            </a:r>
            <a:r>
              <a:rPr lang="es-CO" sz="1600" dirty="0" err="1">
                <a:solidFill>
                  <a:schemeClr val="tx1">
                    <a:lumMod val="75000"/>
                  </a:schemeClr>
                </a:solidFill>
              </a:rPr>
              <a:t>Nr</a:t>
            </a:r>
            <a:r>
              <a:rPr lang="es-CO" sz="1600" dirty="0">
                <a:solidFill>
                  <a:schemeClr val="tx1">
                    <a:lumMod val="75000"/>
                  </a:schemeClr>
                </a:solidFill>
              </a:rPr>
              <a:t>: </a:t>
            </a:r>
            <a:r>
              <a:rPr lang="es-CO" sz="2800" dirty="0">
                <a:solidFill>
                  <a:schemeClr val="tx1">
                    <a:lumMod val="75000"/>
                  </a:schemeClr>
                </a:solidFill>
              </a:rPr>
              <a:t>1</a:t>
            </a:r>
            <a:r>
              <a:rPr lang="es-CO" sz="1400" dirty="0">
                <a:solidFill>
                  <a:schemeClr val="tx1">
                    <a:lumMod val="75000"/>
                  </a:schemeClr>
                </a:solidFill>
              </a:rPr>
              <a:t>%</a:t>
            </a:r>
          </a:p>
        </p:txBody>
      </p:sp>
      <p:sp>
        <p:nvSpPr>
          <p:cNvPr id="20" name="19 Rectángulo redondeado"/>
          <p:cNvSpPr/>
          <p:nvPr/>
        </p:nvSpPr>
        <p:spPr>
          <a:xfrm>
            <a:off x="5046455" y="6244079"/>
            <a:ext cx="2062971" cy="27469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aphicFrame>
        <p:nvGraphicFramePr>
          <p:cNvPr id="21" name="20 Tabla"/>
          <p:cNvGraphicFramePr>
            <a:graphicFrameLocks noGrp="1"/>
          </p:cNvGraphicFramePr>
          <p:nvPr>
            <p:extLst>
              <p:ext uri="{D42A27DB-BD31-4B8C-83A1-F6EECF244321}">
                <p14:modId xmlns:p14="http://schemas.microsoft.com/office/powerpoint/2010/main" val="902035271"/>
              </p:ext>
            </p:extLst>
          </p:nvPr>
        </p:nvGraphicFramePr>
        <p:xfrm>
          <a:off x="5094067" y="6254843"/>
          <a:ext cx="1986784" cy="259080"/>
        </p:xfrm>
        <a:graphic>
          <a:graphicData uri="http://schemas.openxmlformats.org/drawingml/2006/table">
            <a:tbl>
              <a:tblPr firstRow="1" bandRow="1">
                <a:tableStyleId>{5C22544A-7EE6-4342-B048-85BDC9FD1C3A}</a:tableStyleId>
              </a:tblPr>
              <a:tblGrid>
                <a:gridCol w="1578292">
                  <a:extLst>
                    <a:ext uri="{9D8B030D-6E8A-4147-A177-3AD203B41FA5}">
                      <a16:colId xmlns:a16="http://schemas.microsoft.com/office/drawing/2014/main" val="20000"/>
                    </a:ext>
                  </a:extLst>
                </a:gridCol>
                <a:gridCol w="408492">
                  <a:extLst>
                    <a:ext uri="{9D8B030D-6E8A-4147-A177-3AD203B41FA5}">
                      <a16:colId xmlns:a16="http://schemas.microsoft.com/office/drawing/2014/main" val="20001"/>
                    </a:ext>
                  </a:extLst>
                </a:gridCol>
              </a:tblGrid>
              <a:tr h="144016">
                <a:tc>
                  <a:txBody>
                    <a:bodyPr/>
                    <a:lstStyle/>
                    <a:p>
                      <a:pPr algn="r"/>
                      <a:r>
                        <a:rPr lang="es-CO" sz="1100" dirty="0">
                          <a:solidFill>
                            <a:schemeClr val="tx1"/>
                          </a:solidFill>
                        </a:rPr>
                        <a:t>Base:</a:t>
                      </a:r>
                      <a:r>
                        <a:rPr lang="es-CO" sz="1100" baseline="0" dirty="0">
                          <a:solidFill>
                            <a:schemeClr val="tx1"/>
                          </a:solidFill>
                        </a:rPr>
                        <a:t> </a:t>
                      </a:r>
                      <a:r>
                        <a:rPr lang="es-CO" sz="1100" b="0" baseline="0" dirty="0">
                          <a:solidFill>
                            <a:schemeClr val="tx1"/>
                          </a:solidFill>
                        </a:rPr>
                        <a:t>Total Encuestados</a:t>
                      </a:r>
                      <a:endParaRPr lang="es-CO" sz="1100" b="0" dirty="0">
                        <a:solidFill>
                          <a:schemeClr val="tx1"/>
                        </a:solidFill>
                      </a:endParaRP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es-CO" sz="1050" b="1" i="0" u="none" strike="noStrike" dirty="0">
                          <a:solidFill>
                            <a:srgbClr val="000000"/>
                          </a:solidFill>
                          <a:effectLst/>
                          <a:latin typeface="Calibri" panose="020F0502020204030204" pitchFamily="34" charset="0"/>
                        </a:rPr>
                        <a:t>529</a:t>
                      </a:r>
                      <a:endParaRPr lang="es-CO" sz="1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24" name="33 Conector recto">
            <a:extLst>
              <a:ext uri="{FF2B5EF4-FFF2-40B4-BE49-F238E27FC236}">
                <a16:creationId xmlns:a16="http://schemas.microsoft.com/office/drawing/2014/main" id="{9DD2A31E-53E0-4196-8223-232C7281E6EA}"/>
              </a:ext>
            </a:extLst>
          </p:cNvPr>
          <p:cNvCxnSpPr>
            <a:cxnSpLocks/>
          </p:cNvCxnSpPr>
          <p:nvPr/>
        </p:nvCxnSpPr>
        <p:spPr>
          <a:xfrm>
            <a:off x="5969000" y="868656"/>
            <a:ext cx="0" cy="4760619"/>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3 Rectángulo"/>
          <p:cNvSpPr/>
          <p:nvPr/>
        </p:nvSpPr>
        <p:spPr>
          <a:xfrm>
            <a:off x="6312024" y="932776"/>
            <a:ext cx="5599802" cy="388696"/>
          </a:xfrm>
          <a:prstGeom prst="rect">
            <a:avLst/>
          </a:prstGeom>
        </p:spPr>
        <p:txBody>
          <a:bodyPr wrap="square">
            <a:spAutoFit/>
          </a:bodyPr>
          <a:lstStyle/>
          <a:p>
            <a:pPr algn="ctr">
              <a:lnSpc>
                <a:spcPct val="107000"/>
              </a:lnSpc>
            </a:pPr>
            <a:r>
              <a:rPr lang="es-CO" b="1" dirty="0">
                <a:solidFill>
                  <a:prstClr val="black"/>
                </a:solidFill>
              </a:rPr>
              <a:t> 5) ¿Cuál es su lugar de origen? </a:t>
            </a:r>
            <a:endParaRPr lang="es-CO" sz="2800" dirty="0">
              <a:solidFill>
                <a:prstClr val="black"/>
              </a:solidFill>
              <a:ea typeface="Calibri"/>
              <a:cs typeface="Times New Roman"/>
            </a:endParaRPr>
          </a:p>
        </p:txBody>
      </p:sp>
      <p:sp>
        <p:nvSpPr>
          <p:cNvPr id="26" name="25 Elipse"/>
          <p:cNvSpPr/>
          <p:nvPr/>
        </p:nvSpPr>
        <p:spPr>
          <a:xfrm>
            <a:off x="8140491" y="2435529"/>
            <a:ext cx="2664080" cy="2664077"/>
          </a:xfrm>
          <a:prstGeom prst="ellipse">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27" name="26 Gráfico"/>
          <p:cNvGraphicFramePr/>
          <p:nvPr>
            <p:extLst>
              <p:ext uri="{D42A27DB-BD31-4B8C-83A1-F6EECF244321}">
                <p14:modId xmlns:p14="http://schemas.microsoft.com/office/powerpoint/2010/main" val="1411450696"/>
              </p:ext>
            </p:extLst>
          </p:nvPr>
        </p:nvGraphicFramePr>
        <p:xfrm>
          <a:off x="8080108" y="2207146"/>
          <a:ext cx="2786192" cy="3119234"/>
        </p:xfrm>
        <a:graphic>
          <a:graphicData uri="http://schemas.openxmlformats.org/drawingml/2006/chart">
            <c:chart xmlns:c="http://schemas.openxmlformats.org/drawingml/2006/chart" xmlns:r="http://schemas.openxmlformats.org/officeDocument/2006/relationships" r:id="rId3"/>
          </a:graphicData>
        </a:graphic>
      </p:graphicFrame>
      <p:sp>
        <p:nvSpPr>
          <p:cNvPr id="28" name="27 Elipse"/>
          <p:cNvSpPr/>
          <p:nvPr/>
        </p:nvSpPr>
        <p:spPr>
          <a:xfrm>
            <a:off x="8559599" y="2868720"/>
            <a:ext cx="1833412" cy="1833412"/>
          </a:xfrm>
          <a:prstGeom prst="ellipse">
            <a:avLst/>
          </a:prstGeom>
          <a:solidFill>
            <a:schemeClr val="bg1"/>
          </a:solidFill>
          <a:ln>
            <a:solidFill>
              <a:srgbClr val="9B51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9" name="28 CuadroTexto"/>
          <p:cNvSpPr txBox="1"/>
          <p:nvPr/>
        </p:nvSpPr>
        <p:spPr>
          <a:xfrm>
            <a:off x="10123839" y="4727689"/>
            <a:ext cx="1361463" cy="1066959"/>
          </a:xfrm>
          <a:prstGeom prst="rect">
            <a:avLst/>
          </a:prstGeom>
          <a:noFill/>
        </p:spPr>
        <p:txBody>
          <a:bodyPr wrap="none" rtlCol="0">
            <a:spAutoFit/>
          </a:bodyPr>
          <a:lstStyle/>
          <a:p>
            <a:pPr>
              <a:lnSpc>
                <a:spcPts val="3800"/>
              </a:lnSpc>
            </a:pPr>
            <a:r>
              <a:rPr lang="es-CO" sz="3200" dirty="0">
                <a:solidFill>
                  <a:schemeClr val="tx1">
                    <a:lumMod val="75000"/>
                    <a:lumOff val="25000"/>
                  </a:schemeClr>
                </a:solidFill>
              </a:rPr>
              <a:t>Bogotá</a:t>
            </a:r>
          </a:p>
          <a:p>
            <a:pPr>
              <a:lnSpc>
                <a:spcPts val="3800"/>
              </a:lnSpc>
            </a:pPr>
            <a:r>
              <a:rPr lang="es-CO" sz="4800" dirty="0">
                <a:solidFill>
                  <a:srgbClr val="9B5107"/>
                </a:solidFill>
              </a:rPr>
              <a:t>77</a:t>
            </a:r>
            <a:r>
              <a:rPr lang="es-CO" sz="3200" dirty="0">
                <a:solidFill>
                  <a:srgbClr val="9B5107"/>
                </a:solidFill>
              </a:rPr>
              <a:t>%</a:t>
            </a:r>
          </a:p>
        </p:txBody>
      </p:sp>
      <p:sp>
        <p:nvSpPr>
          <p:cNvPr id="30" name="29 CuadroTexto"/>
          <p:cNvSpPr txBox="1"/>
          <p:nvPr/>
        </p:nvSpPr>
        <p:spPr>
          <a:xfrm>
            <a:off x="5981700" y="1962493"/>
            <a:ext cx="2581155" cy="1156727"/>
          </a:xfrm>
          <a:prstGeom prst="rect">
            <a:avLst/>
          </a:prstGeom>
          <a:noFill/>
        </p:spPr>
        <p:txBody>
          <a:bodyPr wrap="none" rtlCol="0">
            <a:spAutoFit/>
          </a:bodyPr>
          <a:lstStyle/>
          <a:p>
            <a:pPr algn="r">
              <a:lnSpc>
                <a:spcPts val="1500"/>
              </a:lnSpc>
            </a:pPr>
            <a:r>
              <a:rPr lang="es-CO" sz="2000" dirty="0">
                <a:solidFill>
                  <a:schemeClr val="tx1">
                    <a:lumMod val="75000"/>
                    <a:lumOff val="25000"/>
                  </a:schemeClr>
                </a:solidFill>
              </a:rPr>
              <a:t> Otra ciudad o</a:t>
            </a:r>
          </a:p>
          <a:p>
            <a:pPr algn="r">
              <a:lnSpc>
                <a:spcPts val="1500"/>
              </a:lnSpc>
            </a:pPr>
            <a:r>
              <a:rPr lang="es-CO" sz="2000" dirty="0">
                <a:solidFill>
                  <a:schemeClr val="tx1">
                    <a:lumMod val="75000"/>
                    <a:lumOff val="25000"/>
                  </a:schemeClr>
                </a:solidFill>
              </a:rPr>
              <a:t>municipio de Colombia</a:t>
            </a:r>
          </a:p>
          <a:p>
            <a:pPr algn="r">
              <a:lnSpc>
                <a:spcPts val="1500"/>
              </a:lnSpc>
            </a:pPr>
            <a:r>
              <a:rPr lang="es-CO" sz="2000" dirty="0">
                <a:solidFill>
                  <a:schemeClr val="tx1">
                    <a:lumMod val="75000"/>
                    <a:lumOff val="25000"/>
                  </a:schemeClr>
                </a:solidFill>
              </a:rPr>
              <a:t>diferente a Bogotá</a:t>
            </a:r>
          </a:p>
          <a:p>
            <a:pPr algn="r">
              <a:lnSpc>
                <a:spcPts val="3800"/>
              </a:lnSpc>
            </a:pPr>
            <a:r>
              <a:rPr lang="es-CO" sz="4800" dirty="0">
                <a:solidFill>
                  <a:schemeClr val="tx1">
                    <a:lumMod val="75000"/>
                    <a:lumOff val="25000"/>
                  </a:schemeClr>
                </a:solidFill>
              </a:rPr>
              <a:t>22</a:t>
            </a:r>
            <a:r>
              <a:rPr lang="es-CO" sz="3200" dirty="0">
                <a:solidFill>
                  <a:schemeClr val="tx1">
                    <a:lumMod val="75000"/>
                    <a:lumOff val="25000"/>
                  </a:schemeClr>
                </a:solidFill>
              </a:rPr>
              <a:t>%</a:t>
            </a:r>
          </a:p>
        </p:txBody>
      </p:sp>
      <p:sp>
        <p:nvSpPr>
          <p:cNvPr id="31" name="31 CuadroTexto"/>
          <p:cNvSpPr txBox="1"/>
          <p:nvPr/>
        </p:nvSpPr>
        <p:spPr>
          <a:xfrm>
            <a:off x="9144211" y="1718644"/>
            <a:ext cx="1356359" cy="822213"/>
          </a:xfrm>
          <a:prstGeom prst="rect">
            <a:avLst/>
          </a:prstGeom>
          <a:noFill/>
        </p:spPr>
        <p:txBody>
          <a:bodyPr wrap="square" lIns="0" tIns="0" rIns="0" bIns="0" rtlCol="0" anchor="ctr">
            <a:spAutoFit/>
          </a:bodyPr>
          <a:lstStyle/>
          <a:p>
            <a:pPr>
              <a:lnSpc>
                <a:spcPts val="3000"/>
              </a:lnSpc>
            </a:pPr>
            <a:r>
              <a:rPr lang="es-CO" sz="2000" dirty="0">
                <a:solidFill>
                  <a:schemeClr val="tx1">
                    <a:lumMod val="75000"/>
                  </a:schemeClr>
                </a:solidFill>
              </a:rPr>
              <a:t>Venezuela:</a:t>
            </a:r>
            <a:r>
              <a:rPr lang="es-CO" sz="1600" dirty="0">
                <a:solidFill>
                  <a:schemeClr val="tx1">
                    <a:lumMod val="75000"/>
                  </a:schemeClr>
                </a:solidFill>
              </a:rPr>
              <a:t> </a:t>
            </a:r>
            <a:r>
              <a:rPr lang="es-CO" sz="4400" dirty="0">
                <a:solidFill>
                  <a:schemeClr val="tx1">
                    <a:lumMod val="75000"/>
                  </a:schemeClr>
                </a:solidFill>
              </a:rPr>
              <a:t>1</a:t>
            </a:r>
            <a:r>
              <a:rPr lang="es-CO" sz="2400" dirty="0">
                <a:solidFill>
                  <a:schemeClr val="tx1">
                    <a:lumMod val="75000"/>
                  </a:schemeClr>
                </a:solidFill>
              </a:rPr>
              <a:t>%</a:t>
            </a:r>
          </a:p>
        </p:txBody>
      </p:sp>
    </p:spTree>
    <p:extLst>
      <p:ext uri="{BB962C8B-B14F-4D97-AF65-F5344CB8AC3E}">
        <p14:creationId xmlns:p14="http://schemas.microsoft.com/office/powerpoint/2010/main" val="428288763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2042774311"/>
              </p:ext>
            </p:extLst>
          </p:nvPr>
        </p:nvGraphicFramePr>
        <p:xfrm>
          <a:off x="1753579" y="1787922"/>
          <a:ext cx="9031078" cy="2355056"/>
        </p:xfrm>
        <a:graphic>
          <a:graphicData uri="http://schemas.openxmlformats.org/drawingml/2006/table">
            <a:tbl>
              <a:tblPr/>
              <a:tblGrid>
                <a:gridCol w="2569304">
                  <a:extLst>
                    <a:ext uri="{9D8B030D-6E8A-4147-A177-3AD203B41FA5}">
                      <a16:colId xmlns:a16="http://schemas.microsoft.com/office/drawing/2014/main" val="20000"/>
                    </a:ext>
                  </a:extLst>
                </a:gridCol>
                <a:gridCol w="118958">
                  <a:extLst>
                    <a:ext uri="{9D8B030D-6E8A-4147-A177-3AD203B41FA5}">
                      <a16:colId xmlns:a16="http://schemas.microsoft.com/office/drawing/2014/main" val="20001"/>
                    </a:ext>
                  </a:extLst>
                </a:gridCol>
                <a:gridCol w="637869">
                  <a:extLst>
                    <a:ext uri="{9D8B030D-6E8A-4147-A177-3AD203B41FA5}">
                      <a16:colId xmlns:a16="http://schemas.microsoft.com/office/drawing/2014/main" val="20002"/>
                    </a:ext>
                  </a:extLst>
                </a:gridCol>
                <a:gridCol w="633883">
                  <a:extLst>
                    <a:ext uri="{9D8B030D-6E8A-4147-A177-3AD203B41FA5}">
                      <a16:colId xmlns:a16="http://schemas.microsoft.com/office/drawing/2014/main" val="20003"/>
                    </a:ext>
                  </a:extLst>
                </a:gridCol>
                <a:gridCol w="633883">
                  <a:extLst>
                    <a:ext uri="{9D8B030D-6E8A-4147-A177-3AD203B41FA5}">
                      <a16:colId xmlns:a16="http://schemas.microsoft.com/office/drawing/2014/main" val="20004"/>
                    </a:ext>
                  </a:extLst>
                </a:gridCol>
                <a:gridCol w="633883">
                  <a:extLst>
                    <a:ext uri="{9D8B030D-6E8A-4147-A177-3AD203B41FA5}">
                      <a16:colId xmlns:a16="http://schemas.microsoft.com/office/drawing/2014/main" val="20005"/>
                    </a:ext>
                  </a:extLst>
                </a:gridCol>
                <a:gridCol w="633883">
                  <a:extLst>
                    <a:ext uri="{9D8B030D-6E8A-4147-A177-3AD203B41FA5}">
                      <a16:colId xmlns:a16="http://schemas.microsoft.com/office/drawing/2014/main" val="20006"/>
                    </a:ext>
                  </a:extLst>
                </a:gridCol>
                <a:gridCol w="633883">
                  <a:extLst>
                    <a:ext uri="{9D8B030D-6E8A-4147-A177-3AD203B41FA5}">
                      <a16:colId xmlns:a16="http://schemas.microsoft.com/office/drawing/2014/main" val="20007"/>
                    </a:ext>
                  </a:extLst>
                </a:gridCol>
                <a:gridCol w="633883">
                  <a:extLst>
                    <a:ext uri="{9D8B030D-6E8A-4147-A177-3AD203B41FA5}">
                      <a16:colId xmlns:a16="http://schemas.microsoft.com/office/drawing/2014/main" val="20008"/>
                    </a:ext>
                  </a:extLst>
                </a:gridCol>
                <a:gridCol w="633883">
                  <a:extLst>
                    <a:ext uri="{9D8B030D-6E8A-4147-A177-3AD203B41FA5}">
                      <a16:colId xmlns:a16="http://schemas.microsoft.com/office/drawing/2014/main" val="20009"/>
                    </a:ext>
                  </a:extLst>
                </a:gridCol>
                <a:gridCol w="633883">
                  <a:extLst>
                    <a:ext uri="{9D8B030D-6E8A-4147-A177-3AD203B41FA5}">
                      <a16:colId xmlns:a16="http://schemas.microsoft.com/office/drawing/2014/main" val="20010"/>
                    </a:ext>
                  </a:extLst>
                </a:gridCol>
                <a:gridCol w="633883">
                  <a:extLst>
                    <a:ext uri="{9D8B030D-6E8A-4147-A177-3AD203B41FA5}">
                      <a16:colId xmlns:a16="http://schemas.microsoft.com/office/drawing/2014/main" val="20011"/>
                    </a:ext>
                  </a:extLst>
                </a:gridCol>
              </a:tblGrid>
              <a:tr h="171450">
                <a:tc>
                  <a:txBody>
                    <a:bodyPr/>
                    <a:lstStyle/>
                    <a:p>
                      <a:pPr algn="r" fontAlgn="ctr"/>
                      <a:endParaRPr lang="es-CO" sz="1000" b="1" i="0" u="none" strike="noStrike" dirty="0">
                        <a:solidFill>
                          <a:srgbClr val="404040"/>
                        </a:solidFill>
                        <a:effectLst/>
                        <a:latin typeface="Franklin Gothic Book"/>
                      </a:endParaRPr>
                    </a:p>
                  </a:txBody>
                  <a:tcPr marL="9525" marR="9525" marT="9525" marB="0" anchor="ctr">
                    <a:lnL>
                      <a:noFill/>
                    </a:lnL>
                    <a:lnR>
                      <a:noFill/>
                    </a:lnR>
                    <a:lnT>
                      <a:noFill/>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a:noFill/>
                    </a:lnB>
                  </a:tcPr>
                </a:tc>
                <a:tc rowSpan="2">
                  <a:txBody>
                    <a:bodyPr/>
                    <a:lstStyle/>
                    <a:p>
                      <a:pPr algn="ctr" fontAlgn="ctr"/>
                      <a:r>
                        <a:rPr lang="es-CO" sz="1000" b="1" i="0" u="none" strike="noStrike" dirty="0">
                          <a:solidFill>
                            <a:schemeClr val="bg1"/>
                          </a:solidFill>
                          <a:effectLst/>
                          <a:latin typeface="Franklin Gothic Book"/>
                        </a:rPr>
                        <a:t>TOTAL</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DA0F2B"/>
                    </a:solidFill>
                  </a:tcPr>
                </a:tc>
                <a:tc gridSpan="2">
                  <a:txBody>
                    <a:bodyPr/>
                    <a:lstStyle/>
                    <a:p>
                      <a:pPr algn="ctr" fontAlgn="ctr"/>
                      <a:r>
                        <a:rPr lang="es-CO" sz="1000" b="1" i="0" u="none" strike="noStrike" dirty="0">
                          <a:solidFill>
                            <a:srgbClr val="404040"/>
                          </a:solidFill>
                          <a:effectLst/>
                          <a:latin typeface="Franklin Gothic Book"/>
                        </a:rPr>
                        <a:t>GÉNERO</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000"/>
                    </a:solidFill>
                  </a:tcPr>
                </a:tc>
                <a:tc hMerge="1">
                  <a:txBody>
                    <a:bodyPr/>
                    <a:lstStyle/>
                    <a:p>
                      <a:endParaRPr lang="es-CO"/>
                    </a:p>
                  </a:txBody>
                  <a:tcPr/>
                </a:tc>
                <a:tc gridSpan="4">
                  <a:txBody>
                    <a:bodyPr/>
                    <a:lstStyle/>
                    <a:p>
                      <a:pPr algn="ctr" fontAlgn="ctr"/>
                      <a:r>
                        <a:rPr lang="es-CO" sz="1000" b="1" i="0" u="none" strike="noStrike" dirty="0">
                          <a:solidFill>
                            <a:srgbClr val="404040"/>
                          </a:solidFill>
                          <a:effectLst/>
                          <a:latin typeface="Franklin Gothic Book"/>
                        </a:rPr>
                        <a:t>EDAD</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C66"/>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3">
                  <a:txBody>
                    <a:bodyPr/>
                    <a:lstStyle/>
                    <a:p>
                      <a:pPr algn="ctr" fontAlgn="ctr"/>
                      <a:r>
                        <a:rPr lang="es-CO" sz="1000" b="1" i="0" u="none" strike="noStrike" dirty="0">
                          <a:solidFill>
                            <a:srgbClr val="404040"/>
                          </a:solidFill>
                          <a:effectLst/>
                          <a:latin typeface="Franklin Gothic Book"/>
                        </a:rPr>
                        <a:t>ESTRATO</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ECC5"/>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326231">
                <a:tc>
                  <a:txBody>
                    <a:bodyPr/>
                    <a:lstStyle/>
                    <a:p>
                      <a:pPr algn="r" fontAlgn="ctr"/>
                      <a:endParaRPr lang="es-CO" sz="1000" b="1" i="0" u="none" strike="noStrike" dirty="0">
                        <a:solidFill>
                          <a:srgbClr val="404040"/>
                        </a:solidFill>
                        <a:effectLst/>
                        <a:latin typeface="Franklin Gothic Book"/>
                      </a:endParaRP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vMerge="1">
                  <a:txBody>
                    <a:bodyPr/>
                    <a:lstStyle/>
                    <a:p>
                      <a:endParaRPr lang="es-CO"/>
                    </a:p>
                  </a:txBody>
                  <a:tcPr/>
                </a:tc>
                <a:tc>
                  <a:txBody>
                    <a:bodyPr/>
                    <a:lstStyle/>
                    <a:p>
                      <a:pPr algn="ctr" fontAlgn="ctr"/>
                      <a:r>
                        <a:rPr lang="es-CO" sz="1000" b="0" i="0" u="none" strike="noStrike" dirty="0">
                          <a:solidFill>
                            <a:srgbClr val="404040"/>
                          </a:solidFill>
                          <a:effectLst/>
                          <a:latin typeface="Franklin Gothic Book"/>
                        </a:rPr>
                        <a:t>Masculino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Femenino</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18 a 25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26 a 40</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41 a 55</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56 o más</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ALTO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MEDIO</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BAJO</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171450">
                <a:tc>
                  <a:txBody>
                    <a:bodyPr/>
                    <a:lstStyle/>
                    <a:p>
                      <a:pPr algn="r" fontAlgn="ctr"/>
                      <a:r>
                        <a:rPr lang="es-CO" sz="700" b="1" i="0" u="none" strike="noStrike" dirty="0">
                          <a:solidFill>
                            <a:srgbClr val="404040"/>
                          </a:solidFill>
                          <a:effectLst/>
                          <a:latin typeface="Franklin Gothic Book"/>
                        </a:rPr>
                        <a:t> Base: Total Encuestados</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700" b="1"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529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226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303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79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150</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156</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144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151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133</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dirty="0">
                          <a:solidFill>
                            <a:srgbClr val="404040"/>
                          </a:solidFill>
                          <a:effectLst/>
                          <a:latin typeface="Franklin Gothic Book"/>
                        </a:rPr>
                        <a:t>245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171450">
                <a:tc gridSpan="12">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s-CO" sz="1000" b="1" dirty="0">
                          <a:ea typeface="Calibri"/>
                        </a:rPr>
                        <a:t> 4) ¿Usted tiene hijos? </a:t>
                      </a:r>
                      <a:endParaRPr lang="es-CO" sz="1000" b="1" dirty="0"/>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noFill/>
                      <a:prstDash val="solid"/>
                      <a:round/>
                      <a:headEnd type="none" w="med" len="med"/>
                      <a:tailEnd type="none" w="med" len="med"/>
                    </a:lnB>
                  </a:tcPr>
                </a:tc>
                <a:tc hMerge="1">
                  <a:txBody>
                    <a:bodyPr/>
                    <a:lstStyle/>
                    <a:p>
                      <a:pPr algn="l" fontAlgn="ctr"/>
                      <a:endParaRPr lang="es-CO" sz="1000" b="0" i="0" u="none" strike="noStrike" dirty="0">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pPr algn="ctr" fontAlgn="ctr"/>
                      <a:endParaRPr lang="es-CO" sz="1000" b="1" i="0" u="none" strike="noStrike" dirty="0">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3"/>
                  </a:ext>
                </a:extLst>
              </a:tr>
              <a:tr h="171450">
                <a:tc>
                  <a:txBody>
                    <a:bodyPr/>
                    <a:lstStyle/>
                    <a:p>
                      <a:pPr algn="r" fontAlgn="ctr"/>
                      <a:r>
                        <a:rPr lang="es-CO" sz="1000" b="0" i="0" u="none" strike="noStrike" dirty="0">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57%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43%</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79%</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48%</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4"/>
                  </a:ext>
                </a:extLst>
              </a:tr>
              <a:tr h="171450">
                <a:tc>
                  <a:txBody>
                    <a:bodyPr/>
                    <a:lstStyle/>
                    <a:p>
                      <a:pPr algn="r" fontAlgn="ctr"/>
                      <a:r>
                        <a:rPr lang="es-CO" sz="10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42%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57%</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19%</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51%</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5"/>
                  </a:ext>
                </a:extLst>
              </a:tr>
              <a:tr h="171450">
                <a:tc>
                  <a:txBody>
                    <a:bodyPr/>
                    <a:lstStyle/>
                    <a:p>
                      <a:pPr algn="r" fontAlgn="ctr"/>
                      <a:r>
                        <a:rPr lang="es-CO" sz="1000" b="0" i="0" u="none" strike="noStrike" dirty="0">
                          <a:solidFill>
                            <a:srgbClr val="404040"/>
                          </a:solidFill>
                          <a:effectLst/>
                          <a:latin typeface="Franklin Gothic Book"/>
                        </a:rPr>
                        <a:t> </a:t>
                      </a:r>
                      <a:r>
                        <a:rPr lang="es-CO" sz="1000" b="0" i="0" u="none" strike="noStrike" dirty="0" err="1">
                          <a:solidFill>
                            <a:srgbClr val="404040"/>
                          </a:solidFill>
                          <a:effectLst/>
                          <a:latin typeface="Franklin Gothic Book"/>
                        </a:rPr>
                        <a:t>Ns</a:t>
                      </a:r>
                      <a:r>
                        <a:rPr lang="es-CO" sz="1000" b="0" i="0" u="none" strike="noStrike" dirty="0">
                          <a:solidFill>
                            <a:srgbClr val="404040"/>
                          </a:solidFill>
                          <a:effectLst/>
                          <a:latin typeface="Franklin Gothic Book"/>
                        </a:rPr>
                        <a:t>/</a:t>
                      </a:r>
                      <a:r>
                        <a:rPr lang="es-CO" sz="1000" b="0" i="0" u="none" strike="noStrike" dirty="0" err="1">
                          <a:solidFill>
                            <a:srgbClr val="404040"/>
                          </a:solidFill>
                          <a:effectLst/>
                          <a:latin typeface="Franklin Gothic Book"/>
                        </a:rPr>
                        <a:t>Nr</a:t>
                      </a:r>
                      <a:endParaRPr lang="es-CO" sz="1000" b="0" i="0" u="none" strike="noStrike" dirty="0">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dirty="0">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dirty="0">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1%</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6"/>
                  </a:ext>
                </a:extLst>
              </a:tr>
              <a:tr h="171450">
                <a:tc>
                  <a:txBody>
                    <a:bodyPr/>
                    <a:lstStyle/>
                    <a:p>
                      <a:pPr algn="r" fontAlgn="ctr"/>
                      <a:endParaRPr lang="es-CO" sz="10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7"/>
                  </a:ext>
                </a:extLst>
              </a:tr>
              <a:tr h="171450">
                <a:tc gridSpan="12">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s-CO" sz="1000" b="1" dirty="0">
                          <a:ea typeface="Calibri"/>
                        </a:rPr>
                        <a:t>5) ¿Cuál es su lugar de origen? </a:t>
                      </a:r>
                      <a:endParaRPr lang="es-CO" sz="1000" b="1" dirty="0"/>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hMerge="1">
                  <a:txBody>
                    <a:bodyPr/>
                    <a:lstStyle/>
                    <a:p>
                      <a:pPr algn="l"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hMerge="1">
                  <a:txBody>
                    <a:bodyPr/>
                    <a:lstStyle/>
                    <a:p>
                      <a:pPr algn="ctr" fontAlgn="ctr"/>
                      <a:endParaRPr lang="es-CO" sz="1000" b="1" i="0" u="none" strike="noStrike" dirty="0">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hMerge="1">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hMerge="1">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hMerge="1">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hMerge="1">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hMerge="1">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hMerge="1">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hMerge="1">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hMerge="1">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hMerge="1">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10008"/>
                  </a:ext>
                </a:extLst>
              </a:tr>
              <a:tr h="171450">
                <a:tc>
                  <a:txBody>
                    <a:bodyPr/>
                    <a:lstStyle/>
                    <a:p>
                      <a:pPr algn="r" fontAlgn="ctr"/>
                      <a:r>
                        <a:rPr lang="es-CO" sz="1000" b="0" i="0" u="none" strike="noStrike" dirty="0">
                          <a:solidFill>
                            <a:srgbClr val="404040"/>
                          </a:solidFill>
                          <a:effectLst/>
                          <a:latin typeface="Franklin Gothic Book"/>
                        </a:rPr>
                        <a:t> Bogotá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77%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78%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76%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84%</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76%</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61%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75%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82%</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74%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10009"/>
                  </a:ext>
                </a:extLst>
              </a:tr>
              <a:tr h="171450">
                <a:tc>
                  <a:txBody>
                    <a:bodyPr/>
                    <a:lstStyle/>
                    <a:p>
                      <a:pPr algn="r" fontAlgn="ctr"/>
                      <a:r>
                        <a:rPr lang="es-CO" sz="1000" b="0" i="0" u="none" strike="noStrike" dirty="0">
                          <a:solidFill>
                            <a:srgbClr val="404040"/>
                          </a:solidFill>
                          <a:effectLst/>
                          <a:latin typeface="Franklin Gothic Book"/>
                        </a:rPr>
                        <a:t> Otra ciudad o municipio de Colombia diferente a Bogotá</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22%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15%</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23%</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18%</a:t>
                      </a:r>
                    </a:p>
                  </a:txBody>
                  <a:tcPr marL="9525" marR="9525" marT="9525" marB="0"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10010"/>
                  </a:ext>
                </a:extLst>
              </a:tr>
              <a:tr h="171450">
                <a:tc>
                  <a:txBody>
                    <a:bodyPr/>
                    <a:lstStyle/>
                    <a:p>
                      <a:pPr algn="r" fontAlgn="ctr"/>
                      <a:r>
                        <a:rPr lang="es-CO" sz="1000" b="0" i="0" u="none" strike="noStrike">
                          <a:solidFill>
                            <a:srgbClr val="404040"/>
                          </a:solidFill>
                          <a:effectLst/>
                          <a:latin typeface="Franklin Gothic Book"/>
                        </a:rPr>
                        <a:t> Venezuela</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dirty="0">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46256953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4238825" y="2928255"/>
            <a:ext cx="3744936" cy="1015663"/>
          </a:xfrm>
          <a:prstGeom prst="rect">
            <a:avLst/>
          </a:prstGeom>
          <a:noFill/>
        </p:spPr>
        <p:txBody>
          <a:bodyPr wrap="none" rtlCol="0">
            <a:spAutoFit/>
          </a:bodyPr>
          <a:lstStyle/>
          <a:p>
            <a:r>
              <a:rPr lang="es-CO" sz="6000" b="1" dirty="0">
                <a:solidFill>
                  <a:prstClr val="white"/>
                </a:solidFill>
                <a:latin typeface="Tahoma" panose="020B0604030504040204" pitchFamily="34" charset="0"/>
                <a:ea typeface="Tahoma" panose="020B0604030504040204" pitchFamily="34" charset="0"/>
                <a:cs typeface="Tahoma" panose="020B0604030504040204" pitchFamily="34" charset="0"/>
              </a:rPr>
              <a:t>GRACIAS</a:t>
            </a:r>
          </a:p>
        </p:txBody>
      </p:sp>
    </p:spTree>
    <p:extLst>
      <p:ext uri="{BB962C8B-B14F-4D97-AF65-F5344CB8AC3E}">
        <p14:creationId xmlns:p14="http://schemas.microsoft.com/office/powerpoint/2010/main" val="2122599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257485875"/>
              </p:ext>
            </p:extLst>
          </p:nvPr>
        </p:nvGraphicFramePr>
        <p:xfrm>
          <a:off x="1580461" y="1043253"/>
          <a:ext cx="9265730" cy="5398770"/>
        </p:xfrm>
        <a:graphic>
          <a:graphicData uri="http://schemas.openxmlformats.org/drawingml/2006/table">
            <a:tbl>
              <a:tblPr/>
              <a:tblGrid>
                <a:gridCol w="2569304">
                  <a:extLst>
                    <a:ext uri="{9D8B030D-6E8A-4147-A177-3AD203B41FA5}">
                      <a16:colId xmlns:a16="http://schemas.microsoft.com/office/drawing/2014/main" val="20000"/>
                    </a:ext>
                  </a:extLst>
                </a:gridCol>
                <a:gridCol w="118958">
                  <a:extLst>
                    <a:ext uri="{9D8B030D-6E8A-4147-A177-3AD203B41FA5}">
                      <a16:colId xmlns:a16="http://schemas.microsoft.com/office/drawing/2014/main" val="20001"/>
                    </a:ext>
                  </a:extLst>
                </a:gridCol>
                <a:gridCol w="637869">
                  <a:extLst>
                    <a:ext uri="{9D8B030D-6E8A-4147-A177-3AD203B41FA5}">
                      <a16:colId xmlns:a16="http://schemas.microsoft.com/office/drawing/2014/main" val="20002"/>
                    </a:ext>
                  </a:extLst>
                </a:gridCol>
                <a:gridCol w="833026">
                  <a:extLst>
                    <a:ext uri="{9D8B030D-6E8A-4147-A177-3AD203B41FA5}">
                      <a16:colId xmlns:a16="http://schemas.microsoft.com/office/drawing/2014/main" val="20003"/>
                    </a:ext>
                  </a:extLst>
                </a:gridCol>
                <a:gridCol w="801859">
                  <a:extLst>
                    <a:ext uri="{9D8B030D-6E8A-4147-A177-3AD203B41FA5}">
                      <a16:colId xmlns:a16="http://schemas.microsoft.com/office/drawing/2014/main" val="20004"/>
                    </a:ext>
                  </a:extLst>
                </a:gridCol>
                <a:gridCol w="492369">
                  <a:extLst>
                    <a:ext uri="{9D8B030D-6E8A-4147-A177-3AD203B41FA5}">
                      <a16:colId xmlns:a16="http://schemas.microsoft.com/office/drawing/2014/main" val="20005"/>
                    </a:ext>
                  </a:extLst>
                </a:gridCol>
                <a:gridCol w="675249">
                  <a:extLst>
                    <a:ext uri="{9D8B030D-6E8A-4147-A177-3AD203B41FA5}">
                      <a16:colId xmlns:a16="http://schemas.microsoft.com/office/drawing/2014/main" val="20006"/>
                    </a:ext>
                  </a:extLst>
                </a:gridCol>
                <a:gridCol w="506437">
                  <a:extLst>
                    <a:ext uri="{9D8B030D-6E8A-4147-A177-3AD203B41FA5}">
                      <a16:colId xmlns:a16="http://schemas.microsoft.com/office/drawing/2014/main" val="20007"/>
                    </a:ext>
                  </a:extLst>
                </a:gridCol>
                <a:gridCol w="618979">
                  <a:extLst>
                    <a:ext uri="{9D8B030D-6E8A-4147-A177-3AD203B41FA5}">
                      <a16:colId xmlns:a16="http://schemas.microsoft.com/office/drawing/2014/main" val="20008"/>
                    </a:ext>
                  </a:extLst>
                </a:gridCol>
                <a:gridCol w="647114">
                  <a:extLst>
                    <a:ext uri="{9D8B030D-6E8A-4147-A177-3AD203B41FA5}">
                      <a16:colId xmlns:a16="http://schemas.microsoft.com/office/drawing/2014/main" val="20009"/>
                    </a:ext>
                  </a:extLst>
                </a:gridCol>
                <a:gridCol w="689317">
                  <a:extLst>
                    <a:ext uri="{9D8B030D-6E8A-4147-A177-3AD203B41FA5}">
                      <a16:colId xmlns:a16="http://schemas.microsoft.com/office/drawing/2014/main" val="20010"/>
                    </a:ext>
                  </a:extLst>
                </a:gridCol>
                <a:gridCol w="675249">
                  <a:extLst>
                    <a:ext uri="{9D8B030D-6E8A-4147-A177-3AD203B41FA5}">
                      <a16:colId xmlns:a16="http://schemas.microsoft.com/office/drawing/2014/main" val="20011"/>
                    </a:ext>
                  </a:extLst>
                </a:gridCol>
              </a:tblGrid>
              <a:tr h="171450">
                <a:tc>
                  <a:txBody>
                    <a:bodyPr/>
                    <a:lstStyle/>
                    <a:p>
                      <a:pPr algn="r" fontAlgn="ctr"/>
                      <a:endParaRPr lang="es-CO" sz="1400" b="1" i="0" u="none" strike="noStrike" dirty="0">
                        <a:solidFill>
                          <a:srgbClr val="404040"/>
                        </a:solidFill>
                        <a:effectLst/>
                        <a:latin typeface="Franklin Gothic Book"/>
                      </a:endParaRPr>
                    </a:p>
                  </a:txBody>
                  <a:tcPr marL="9525" marR="9525" marT="9525" marB="0" anchor="ctr">
                    <a:lnL>
                      <a:noFill/>
                    </a:lnL>
                    <a:lnR>
                      <a:noFill/>
                    </a:lnR>
                    <a:lnT>
                      <a:noFill/>
                    </a:lnT>
                    <a:lnB>
                      <a:noFill/>
                    </a:lnB>
                  </a:tcPr>
                </a:tc>
                <a:tc>
                  <a:txBody>
                    <a:bodyPr/>
                    <a:lstStyle/>
                    <a:p>
                      <a:pPr algn="l" fontAlgn="ctr"/>
                      <a:r>
                        <a:rPr lang="es-CO" sz="14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a:noFill/>
                    </a:lnB>
                  </a:tcPr>
                </a:tc>
                <a:tc rowSpan="2">
                  <a:txBody>
                    <a:bodyPr/>
                    <a:lstStyle/>
                    <a:p>
                      <a:pPr algn="ctr" fontAlgn="ctr"/>
                      <a:r>
                        <a:rPr lang="es-CO" sz="1400" b="1" i="0" u="none" strike="noStrike" dirty="0">
                          <a:solidFill>
                            <a:schemeClr val="bg1"/>
                          </a:solidFill>
                          <a:effectLst/>
                          <a:latin typeface="Franklin Gothic Book"/>
                        </a:rPr>
                        <a:t>TOTAL</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DA0F2B"/>
                    </a:solidFill>
                  </a:tcPr>
                </a:tc>
                <a:tc gridSpan="2">
                  <a:txBody>
                    <a:bodyPr/>
                    <a:lstStyle/>
                    <a:p>
                      <a:pPr algn="ctr" fontAlgn="ctr"/>
                      <a:r>
                        <a:rPr lang="es-CO" sz="1400" b="1" i="0" u="none" strike="noStrike" dirty="0">
                          <a:solidFill>
                            <a:srgbClr val="404040"/>
                          </a:solidFill>
                          <a:effectLst/>
                          <a:latin typeface="Franklin Gothic Book"/>
                        </a:rPr>
                        <a:t>GÉNERO</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000"/>
                    </a:solidFill>
                  </a:tcPr>
                </a:tc>
                <a:tc hMerge="1">
                  <a:txBody>
                    <a:bodyPr/>
                    <a:lstStyle/>
                    <a:p>
                      <a:endParaRPr lang="es-CO"/>
                    </a:p>
                  </a:txBody>
                  <a:tcPr/>
                </a:tc>
                <a:tc gridSpan="4">
                  <a:txBody>
                    <a:bodyPr/>
                    <a:lstStyle/>
                    <a:p>
                      <a:pPr algn="ctr" fontAlgn="ctr"/>
                      <a:r>
                        <a:rPr lang="es-CO" sz="1400" b="1" i="0" u="none" strike="noStrike" dirty="0">
                          <a:solidFill>
                            <a:srgbClr val="404040"/>
                          </a:solidFill>
                          <a:effectLst/>
                          <a:latin typeface="Franklin Gothic Book"/>
                        </a:rPr>
                        <a:t>EDAD</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C66"/>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3">
                  <a:txBody>
                    <a:bodyPr/>
                    <a:lstStyle/>
                    <a:p>
                      <a:pPr algn="ctr" fontAlgn="ctr"/>
                      <a:r>
                        <a:rPr lang="es-CO" sz="1400" b="1" i="0" u="none" strike="noStrike" dirty="0">
                          <a:solidFill>
                            <a:srgbClr val="404040"/>
                          </a:solidFill>
                          <a:effectLst/>
                          <a:latin typeface="Franklin Gothic Book"/>
                        </a:rPr>
                        <a:t>ESTRATO</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ECC5"/>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326231">
                <a:tc>
                  <a:txBody>
                    <a:bodyPr/>
                    <a:lstStyle/>
                    <a:p>
                      <a:pPr algn="r" fontAlgn="ctr"/>
                      <a:endParaRPr lang="es-CO" sz="1400" b="1" i="0" u="none" strike="noStrike" dirty="0">
                        <a:solidFill>
                          <a:srgbClr val="404040"/>
                        </a:solidFill>
                        <a:effectLst/>
                        <a:latin typeface="Franklin Gothic Book"/>
                      </a:endParaRP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14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vMerge="1">
                  <a:txBody>
                    <a:bodyPr/>
                    <a:lstStyle/>
                    <a:p>
                      <a:endParaRPr lang="es-CO"/>
                    </a:p>
                  </a:txBody>
                  <a:tcPr/>
                </a:tc>
                <a:tc>
                  <a:txBody>
                    <a:bodyPr/>
                    <a:lstStyle/>
                    <a:p>
                      <a:pPr algn="ctr" fontAlgn="ctr"/>
                      <a:r>
                        <a:rPr lang="es-CO" sz="1400" b="0" i="0" u="none" strike="noStrike" dirty="0">
                          <a:solidFill>
                            <a:srgbClr val="404040"/>
                          </a:solidFill>
                          <a:effectLst/>
                          <a:latin typeface="Franklin Gothic Book"/>
                        </a:rPr>
                        <a:t>Masculino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Femenino</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400" b="0" i="0" u="none" strike="noStrike" dirty="0">
                          <a:solidFill>
                            <a:srgbClr val="404040"/>
                          </a:solidFill>
                          <a:effectLst/>
                          <a:latin typeface="Franklin Gothic Book"/>
                        </a:rPr>
                        <a:t>18 a 25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26 a 40</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41 a 55</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56 o más</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400" b="0" i="0" u="none" strike="noStrike" dirty="0">
                          <a:solidFill>
                            <a:srgbClr val="404040"/>
                          </a:solidFill>
                          <a:effectLst/>
                          <a:latin typeface="Franklin Gothic Book"/>
                        </a:rPr>
                        <a:t>ALTO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MEDIO</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BAJO</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171450">
                <a:tc>
                  <a:txBody>
                    <a:bodyPr/>
                    <a:lstStyle/>
                    <a:p>
                      <a:pPr algn="r" fontAlgn="ctr"/>
                      <a:r>
                        <a:rPr lang="es-CO" sz="1050" b="1" i="0" u="none" strike="noStrike" dirty="0">
                          <a:solidFill>
                            <a:srgbClr val="404040"/>
                          </a:solidFill>
                          <a:effectLst/>
                          <a:latin typeface="Franklin Gothic Book"/>
                        </a:rPr>
                        <a:t> Base: ENCUESTADOS QUE TIENEN O HAN TENIDO PAREJA</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1050" b="1"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50" b="1" i="0" u="none" strike="noStrike" dirty="0">
                          <a:solidFill>
                            <a:srgbClr val="404040"/>
                          </a:solidFill>
                          <a:effectLst/>
                          <a:latin typeface="Franklin Gothic Book"/>
                        </a:rPr>
                        <a:t>433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s-CO" sz="1050" b="1" i="0" u="none" strike="noStrike">
                          <a:solidFill>
                            <a:srgbClr val="404040"/>
                          </a:solidFill>
                          <a:effectLst/>
                          <a:latin typeface="Franklin Gothic Book"/>
                        </a:rPr>
                        <a:t>184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s-CO" sz="1050" b="1" i="0" u="none" strike="noStrike">
                          <a:solidFill>
                            <a:srgbClr val="404040"/>
                          </a:solidFill>
                          <a:effectLst/>
                          <a:latin typeface="Franklin Gothic Book"/>
                        </a:rPr>
                        <a:t>249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s-CO" sz="1050" b="1" i="0" u="none" strike="noStrike">
                          <a:solidFill>
                            <a:srgbClr val="404040"/>
                          </a:solidFill>
                          <a:effectLst/>
                          <a:latin typeface="Franklin Gothic Book"/>
                        </a:rPr>
                        <a:t>54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s-CO" sz="1050" b="1" i="0" u="none" strike="noStrike">
                          <a:solidFill>
                            <a:srgbClr val="404040"/>
                          </a:solidFill>
                          <a:effectLst/>
                          <a:latin typeface="Franklin Gothic Book"/>
                        </a:rPr>
                        <a:t>121</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s-CO" sz="1050" b="1" i="0" u="none" strike="noStrike">
                          <a:solidFill>
                            <a:srgbClr val="404040"/>
                          </a:solidFill>
                          <a:effectLst/>
                          <a:latin typeface="Franklin Gothic Book"/>
                        </a:rPr>
                        <a:t>132</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s-CO" sz="1050" b="1" i="0" u="none" strike="noStrike">
                          <a:solidFill>
                            <a:srgbClr val="404040"/>
                          </a:solidFill>
                          <a:effectLst/>
                          <a:latin typeface="Franklin Gothic Book"/>
                        </a:rPr>
                        <a:t>126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s-CO" sz="1050" b="1" i="0" u="none" strike="noStrike">
                          <a:solidFill>
                            <a:srgbClr val="404040"/>
                          </a:solidFill>
                          <a:effectLst/>
                          <a:latin typeface="Franklin Gothic Book"/>
                        </a:rPr>
                        <a:t>130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s-CO" sz="1050" b="1" i="0" u="none" strike="noStrike">
                          <a:solidFill>
                            <a:srgbClr val="404040"/>
                          </a:solidFill>
                          <a:effectLst/>
                          <a:latin typeface="Franklin Gothic Book"/>
                        </a:rPr>
                        <a:t>105</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s-CO" sz="1050" b="1" i="0" u="none" strike="noStrike" dirty="0">
                          <a:solidFill>
                            <a:srgbClr val="404040"/>
                          </a:solidFill>
                          <a:effectLst/>
                          <a:latin typeface="Franklin Gothic Book"/>
                        </a:rPr>
                        <a:t>198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71450">
                <a:tc>
                  <a:txBody>
                    <a:bodyPr/>
                    <a:lstStyle/>
                    <a:p>
                      <a:pPr algn="r" fontAlgn="ctr"/>
                      <a:r>
                        <a:rPr lang="es-CO" sz="1400" b="0" i="0" u="none" strike="noStrike" dirty="0">
                          <a:solidFill>
                            <a:srgbClr val="404040"/>
                          </a:solidFill>
                          <a:effectLst/>
                          <a:latin typeface="Franklin Gothic Book"/>
                        </a:rPr>
                        <a:t> Por desacuerdo en los puntos de vista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l" fontAlgn="ctr"/>
                      <a:r>
                        <a:rPr lang="es-CO" sz="14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400" b="1" i="0" u="none" strike="noStrike">
                          <a:solidFill>
                            <a:srgbClr val="404040"/>
                          </a:solidFill>
                          <a:effectLst/>
                          <a:latin typeface="Franklin Gothic Book"/>
                        </a:rPr>
                        <a:t>32%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solidFill>
                      <a:schemeClr val="bg1"/>
                    </a:solidFill>
                  </a:tcPr>
                </a:tc>
                <a:tc>
                  <a:txBody>
                    <a:bodyPr/>
                    <a:lstStyle/>
                    <a:p>
                      <a:pPr algn="ctr" fontAlgn="ctr"/>
                      <a:r>
                        <a:rPr lang="es-CO" sz="1400" b="0" i="0" u="none" strike="noStrike" dirty="0">
                          <a:solidFill>
                            <a:srgbClr val="404040"/>
                          </a:solidFill>
                          <a:effectLst/>
                          <a:latin typeface="Franklin Gothic Book"/>
                        </a:rPr>
                        <a:t>34%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solidFill>
                      <a:schemeClr val="bg1"/>
                    </a:solidFill>
                  </a:tcPr>
                </a:tc>
                <a:tc>
                  <a:txBody>
                    <a:bodyPr/>
                    <a:lstStyle/>
                    <a:p>
                      <a:pPr algn="ctr" fontAlgn="ctr"/>
                      <a:r>
                        <a:rPr lang="es-CO" sz="1400" b="0" i="0" u="none" strike="noStrike" dirty="0">
                          <a:solidFill>
                            <a:srgbClr val="404040"/>
                          </a:solidFill>
                          <a:effectLst/>
                          <a:latin typeface="Franklin Gothic Book"/>
                        </a:rPr>
                        <a:t>29%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solidFill>
                      <a:schemeClr val="bg1"/>
                    </a:solidFill>
                  </a:tcPr>
                </a:tc>
                <a:tc>
                  <a:txBody>
                    <a:bodyPr/>
                    <a:lstStyle/>
                    <a:p>
                      <a:pPr algn="ctr" fontAlgn="ctr"/>
                      <a:r>
                        <a:rPr lang="es-CO" sz="1400" b="0" i="0" u="none" strike="noStrike">
                          <a:solidFill>
                            <a:srgbClr val="404040"/>
                          </a:solidFill>
                          <a:effectLst/>
                          <a:latin typeface="Franklin Gothic Book"/>
                        </a:rPr>
                        <a:t>34%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solidFill>
                      <a:schemeClr val="bg1"/>
                    </a:solidFill>
                  </a:tcPr>
                </a:tc>
                <a:tc>
                  <a:txBody>
                    <a:bodyPr/>
                    <a:lstStyle/>
                    <a:p>
                      <a:pPr algn="ctr" fontAlgn="ctr"/>
                      <a:r>
                        <a:rPr lang="es-CO" sz="1400" b="0" i="0" u="none" strike="noStrike">
                          <a:solidFill>
                            <a:srgbClr val="404040"/>
                          </a:solidFill>
                          <a:effectLst/>
                          <a:latin typeface="Franklin Gothic Book"/>
                        </a:rPr>
                        <a:t>32%</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solidFill>
                      <a:schemeClr val="bg1"/>
                    </a:solidFill>
                  </a:tcPr>
                </a:tc>
                <a:tc>
                  <a:txBody>
                    <a:bodyPr/>
                    <a:lstStyle/>
                    <a:p>
                      <a:pPr algn="ctr" fontAlgn="ctr"/>
                      <a:r>
                        <a:rPr lang="es-CO" sz="1400" b="0" i="0" u="none" strike="noStrike">
                          <a:solidFill>
                            <a:srgbClr val="404040"/>
                          </a:solidFill>
                          <a:effectLst/>
                          <a:latin typeface="Franklin Gothic Book"/>
                        </a:rPr>
                        <a:t>35%</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solidFill>
                      <a:schemeClr val="bg1"/>
                    </a:solidFill>
                  </a:tcPr>
                </a:tc>
                <a:tc>
                  <a:txBody>
                    <a:bodyPr/>
                    <a:lstStyle/>
                    <a:p>
                      <a:pPr algn="ctr" fontAlgn="ctr"/>
                      <a:r>
                        <a:rPr lang="es-CO" sz="1400" b="0" i="0" u="none" strike="noStrike">
                          <a:solidFill>
                            <a:srgbClr val="404040"/>
                          </a:solidFill>
                          <a:effectLst/>
                          <a:latin typeface="Franklin Gothic Book"/>
                        </a:rPr>
                        <a:t>26%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solidFill>
                      <a:schemeClr val="bg1"/>
                    </a:solidFill>
                  </a:tcPr>
                </a:tc>
                <a:tc>
                  <a:txBody>
                    <a:bodyPr/>
                    <a:lstStyle/>
                    <a:p>
                      <a:pPr algn="ctr" fontAlgn="ctr"/>
                      <a:r>
                        <a:rPr lang="es-CO" sz="1400" b="0" i="0" u="none" strike="noStrike">
                          <a:solidFill>
                            <a:srgbClr val="404040"/>
                          </a:solidFill>
                          <a:effectLst/>
                          <a:latin typeface="Franklin Gothic Book"/>
                        </a:rPr>
                        <a:t>33%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solidFill>
                      <a:schemeClr val="bg1"/>
                    </a:solidFill>
                  </a:tcPr>
                </a:tc>
                <a:tc>
                  <a:txBody>
                    <a:bodyPr/>
                    <a:lstStyle/>
                    <a:p>
                      <a:pPr algn="ctr" fontAlgn="ctr"/>
                      <a:r>
                        <a:rPr lang="es-CO" sz="1400" b="0" i="0" u="none" strike="noStrike">
                          <a:solidFill>
                            <a:srgbClr val="404040"/>
                          </a:solidFill>
                          <a:effectLst/>
                          <a:latin typeface="Franklin Gothic Book"/>
                        </a:rPr>
                        <a:t>33%</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solidFill>
                      <a:schemeClr val="bg1"/>
                    </a:solidFill>
                  </a:tcPr>
                </a:tc>
                <a:tc>
                  <a:txBody>
                    <a:bodyPr/>
                    <a:lstStyle/>
                    <a:p>
                      <a:pPr algn="ctr" fontAlgn="ctr"/>
                      <a:r>
                        <a:rPr lang="es-CO" sz="1400" b="0" i="0" u="none" strike="noStrike">
                          <a:solidFill>
                            <a:srgbClr val="404040"/>
                          </a:solidFill>
                          <a:effectLst/>
                          <a:latin typeface="Franklin Gothic Book"/>
                        </a:rPr>
                        <a:t>29%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03"/>
                  </a:ext>
                </a:extLst>
              </a:tr>
              <a:tr h="171450">
                <a:tc>
                  <a:txBody>
                    <a:bodyPr/>
                    <a:lstStyle/>
                    <a:p>
                      <a:pPr algn="r" fontAlgn="ctr"/>
                      <a:r>
                        <a:rPr lang="es-CO" sz="1400" b="0" i="0" u="none" strike="noStrike" dirty="0">
                          <a:solidFill>
                            <a:srgbClr val="404040"/>
                          </a:solidFill>
                          <a:effectLst/>
                          <a:latin typeface="Franklin Gothic Book"/>
                        </a:rPr>
                        <a:t> Por temas de dinero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4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400" b="1" i="0" u="none" strike="noStrike">
                          <a:solidFill>
                            <a:srgbClr val="404040"/>
                          </a:solidFill>
                          <a:effectLst/>
                          <a:latin typeface="Franklin Gothic Book"/>
                        </a:rPr>
                        <a:t>12%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400" b="0" i="0" u="none" strike="noStrike">
                          <a:solidFill>
                            <a:srgbClr val="404040"/>
                          </a:solidFill>
                          <a:effectLst/>
                          <a:latin typeface="Franklin Gothic Book"/>
                        </a:rPr>
                        <a:t>12%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400" b="0" i="0" u="none" strike="noStrike" dirty="0">
                          <a:solidFill>
                            <a:srgbClr val="404040"/>
                          </a:solidFill>
                          <a:effectLst/>
                          <a:latin typeface="Franklin Gothic Book"/>
                        </a:rPr>
                        <a:t>13%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400" b="0" i="0" u="none" strike="noStrike">
                          <a:solidFill>
                            <a:srgbClr val="404040"/>
                          </a:solidFill>
                          <a:effectLst/>
                          <a:latin typeface="Franklin Gothic Book"/>
                        </a:rPr>
                        <a:t>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400" b="0" i="0" u="none" strike="noStrike">
                          <a:solidFill>
                            <a:srgbClr val="404040"/>
                          </a:solidFill>
                          <a:effectLst/>
                          <a:latin typeface="Franklin Gothic Book"/>
                        </a:rPr>
                        <a:t>6%</a:t>
                      </a:r>
                    </a:p>
                  </a:txBody>
                  <a:tcPr marL="9525" marR="9525" marT="9525" marB="0" anchor="ctr">
                    <a:lnL>
                      <a:noFill/>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400" b="0" i="0" u="none" strike="noStrike">
                          <a:solidFill>
                            <a:srgbClr val="404040"/>
                          </a:solidFill>
                          <a:effectLst/>
                          <a:latin typeface="Franklin Gothic Book"/>
                        </a:rPr>
                        <a:t>19%</a:t>
                      </a:r>
                    </a:p>
                  </a:txBody>
                  <a:tcPr marL="9525" marR="9525" marT="9525" marB="0" anchor="ctr">
                    <a:lnL>
                      <a:noFill/>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400" b="0" i="0" u="none" strike="noStrike">
                          <a:solidFill>
                            <a:srgbClr val="404040"/>
                          </a:solidFill>
                          <a:effectLst/>
                          <a:latin typeface="Franklin Gothic Book"/>
                        </a:rPr>
                        <a:t>18%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400" b="0" i="0" u="none" strike="noStrike">
                          <a:solidFill>
                            <a:srgbClr val="404040"/>
                          </a:solidFill>
                          <a:effectLst/>
                          <a:latin typeface="Franklin Gothic Book"/>
                        </a:rPr>
                        <a:t>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400" b="0" i="0" u="none" strike="noStrike">
                          <a:solidFill>
                            <a:srgbClr val="404040"/>
                          </a:solidFill>
                          <a:effectLst/>
                          <a:latin typeface="Franklin Gothic Book"/>
                        </a:rPr>
                        <a:t>12%</a:t>
                      </a:r>
                    </a:p>
                  </a:txBody>
                  <a:tcPr marL="9525" marR="9525" marT="9525" marB="0" anchor="ctr">
                    <a:lnL>
                      <a:noFill/>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400" b="0" i="0" u="none" strike="noStrike">
                          <a:solidFill>
                            <a:srgbClr val="404040"/>
                          </a:solidFill>
                          <a:effectLst/>
                          <a:latin typeface="Franklin Gothic Book"/>
                        </a:rPr>
                        <a:t>16%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04"/>
                  </a:ext>
                </a:extLst>
              </a:tr>
              <a:tr h="171450">
                <a:tc>
                  <a:txBody>
                    <a:bodyPr/>
                    <a:lstStyle/>
                    <a:p>
                      <a:pPr algn="r" fontAlgn="ctr"/>
                      <a:r>
                        <a:rPr lang="es-CO" sz="1400" b="0" i="0" u="none" strike="noStrike" dirty="0">
                          <a:solidFill>
                            <a:srgbClr val="404040"/>
                          </a:solidFill>
                          <a:effectLst/>
                          <a:latin typeface="Franklin Gothic Book"/>
                        </a:rPr>
                        <a:t> Por celos o desconfianza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4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400" b="1" i="0" u="none" strike="noStrike">
                          <a:solidFill>
                            <a:srgbClr val="404040"/>
                          </a:solidFill>
                          <a:effectLst/>
                          <a:latin typeface="Franklin Gothic Book"/>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400" b="0" i="0" u="none" strike="noStrike">
                          <a:solidFill>
                            <a:srgbClr val="404040"/>
                          </a:solidFill>
                          <a:effectLst/>
                          <a:latin typeface="Franklin Gothic Book"/>
                        </a:rPr>
                        <a:t>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400" b="0" i="0" u="none" strike="noStrike">
                          <a:solidFill>
                            <a:srgbClr val="404040"/>
                          </a:solidFill>
                          <a:effectLst/>
                          <a:latin typeface="Franklin Gothic Book"/>
                        </a:rPr>
                        <a:t>10%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400" b="0" i="0" u="none" strike="noStrike" dirty="0">
                          <a:solidFill>
                            <a:srgbClr val="404040"/>
                          </a:solidFill>
                          <a:effectLst/>
                          <a:latin typeface="Franklin Gothic Book"/>
                        </a:rPr>
                        <a:t>13%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400" b="0" i="0" u="none" strike="noStrike">
                          <a:solidFill>
                            <a:srgbClr val="404040"/>
                          </a:solidFill>
                          <a:effectLst/>
                          <a:latin typeface="Franklin Gothic Book"/>
                        </a:rPr>
                        <a:t>10%</a:t>
                      </a:r>
                    </a:p>
                  </a:txBody>
                  <a:tcPr marL="9525" marR="9525" marT="9525" marB="0" anchor="ctr">
                    <a:lnL>
                      <a:noFill/>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400" b="0" i="0" u="none" strike="noStrike">
                          <a:solidFill>
                            <a:srgbClr val="404040"/>
                          </a:solidFill>
                          <a:effectLst/>
                          <a:latin typeface="Franklin Gothic Book"/>
                        </a:rPr>
                        <a:t>7%</a:t>
                      </a:r>
                    </a:p>
                  </a:txBody>
                  <a:tcPr marL="9525" marR="9525" marT="9525" marB="0" anchor="ctr">
                    <a:lnL>
                      <a:noFill/>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400" b="0" i="0" u="none" strike="noStrike">
                          <a:solidFill>
                            <a:srgbClr val="404040"/>
                          </a:solidFill>
                          <a:effectLst/>
                          <a:latin typeface="Franklin Gothic Book"/>
                        </a:rPr>
                        <a:t>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400" b="0" i="0" u="none" strike="noStrike">
                          <a:solidFill>
                            <a:srgbClr val="404040"/>
                          </a:solidFill>
                          <a:effectLst/>
                          <a:latin typeface="Franklin Gothic Book"/>
                        </a:rPr>
                        <a:t>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400" b="0" i="0" u="none" strike="noStrike">
                          <a:solidFill>
                            <a:srgbClr val="404040"/>
                          </a:solidFill>
                          <a:effectLst/>
                          <a:latin typeface="Franklin Gothic Book"/>
                        </a:rPr>
                        <a:t>9%</a:t>
                      </a:r>
                    </a:p>
                  </a:txBody>
                  <a:tcPr marL="9525" marR="9525" marT="9525" marB="0" anchor="ctr">
                    <a:lnL>
                      <a:noFill/>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400" b="0" i="0" u="none" strike="noStrike">
                          <a:solidFill>
                            <a:srgbClr val="404040"/>
                          </a:solidFill>
                          <a:effectLst/>
                          <a:latin typeface="Franklin Gothic Book"/>
                        </a:rPr>
                        <a:t>11%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05"/>
                  </a:ext>
                </a:extLst>
              </a:tr>
              <a:tr h="171450">
                <a:tc>
                  <a:txBody>
                    <a:bodyPr/>
                    <a:lstStyle/>
                    <a:p>
                      <a:pPr algn="r" fontAlgn="ctr"/>
                      <a:r>
                        <a:rPr lang="es-CO" sz="1400" b="0" i="0" u="none" strike="noStrike" dirty="0">
                          <a:solidFill>
                            <a:srgbClr val="404040"/>
                          </a:solidFill>
                          <a:effectLst/>
                          <a:latin typeface="Franklin Gothic Book"/>
                        </a:rPr>
                        <a:t> Por indiferencia o descuido de la relación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4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400" b="1" i="0" u="none" strike="noStrike">
                          <a:solidFill>
                            <a:srgbClr val="404040"/>
                          </a:solidFill>
                          <a:effectLst/>
                          <a:latin typeface="Franklin Gothic Book"/>
                        </a:rPr>
                        <a:t>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400" b="0" i="0" u="none" strike="noStrike">
                          <a:solidFill>
                            <a:srgbClr val="404040"/>
                          </a:solidFill>
                          <a:effectLst/>
                          <a:latin typeface="Franklin Gothic Book"/>
                        </a:rPr>
                        <a:t>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400" b="0" i="0" u="none" strike="noStrike">
                          <a:solidFill>
                            <a:srgbClr val="404040"/>
                          </a:solidFill>
                          <a:effectLst/>
                          <a:latin typeface="Franklin Gothic Book"/>
                        </a:rPr>
                        <a:t>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400" b="0" i="0" u="none" strike="noStrike">
                          <a:solidFill>
                            <a:srgbClr val="404040"/>
                          </a:solidFill>
                          <a:effectLst/>
                          <a:latin typeface="Franklin Gothic Book"/>
                        </a:rPr>
                        <a:t>11%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400" b="0" i="0" u="none" strike="noStrike" dirty="0">
                          <a:solidFill>
                            <a:srgbClr val="404040"/>
                          </a:solidFill>
                          <a:effectLst/>
                          <a:latin typeface="Franklin Gothic Book"/>
                        </a:rPr>
                        <a:t>5%</a:t>
                      </a:r>
                    </a:p>
                  </a:txBody>
                  <a:tcPr marL="9525" marR="9525" marT="9525" marB="0" anchor="ctr">
                    <a:lnL>
                      <a:noFill/>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400" b="0" i="0" u="none" strike="noStrike">
                          <a:solidFill>
                            <a:srgbClr val="404040"/>
                          </a:solidFill>
                          <a:effectLst/>
                          <a:latin typeface="Franklin Gothic Book"/>
                        </a:rPr>
                        <a:t>4%</a:t>
                      </a:r>
                    </a:p>
                  </a:txBody>
                  <a:tcPr marL="9525" marR="9525" marT="9525" marB="0" anchor="ctr">
                    <a:lnL>
                      <a:noFill/>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400" b="0" i="0" u="none" strike="noStrike">
                          <a:solidFill>
                            <a:srgbClr val="404040"/>
                          </a:solidFill>
                          <a:effectLst/>
                          <a:latin typeface="Franklin Gothic Book"/>
                        </a:rPr>
                        <a:t>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400" b="0" i="0" u="none" strike="noStrike">
                          <a:solidFill>
                            <a:srgbClr val="404040"/>
                          </a:solidFill>
                          <a:effectLst/>
                          <a:latin typeface="Franklin Gothic Book"/>
                        </a:rPr>
                        <a:t>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400" b="0" i="0" u="none" strike="noStrike">
                          <a:solidFill>
                            <a:srgbClr val="404040"/>
                          </a:solidFill>
                          <a:effectLst/>
                          <a:latin typeface="Franklin Gothic Book"/>
                        </a:rPr>
                        <a:t>5%</a:t>
                      </a:r>
                    </a:p>
                  </a:txBody>
                  <a:tcPr marL="9525" marR="9525" marT="9525" marB="0" anchor="ctr">
                    <a:lnL>
                      <a:noFill/>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400" b="0" i="0" u="none" strike="noStrike">
                          <a:solidFill>
                            <a:srgbClr val="404040"/>
                          </a:solidFill>
                          <a:effectLst/>
                          <a:latin typeface="Franklin Gothic Book"/>
                        </a:rPr>
                        <a:t>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06"/>
                  </a:ext>
                </a:extLst>
              </a:tr>
              <a:tr h="171450">
                <a:tc>
                  <a:txBody>
                    <a:bodyPr/>
                    <a:lstStyle/>
                    <a:p>
                      <a:pPr algn="r" fontAlgn="ctr"/>
                      <a:r>
                        <a:rPr lang="es-CO" sz="1400" b="0" i="0" u="none" strike="noStrike" dirty="0">
                          <a:solidFill>
                            <a:srgbClr val="404040"/>
                          </a:solidFill>
                          <a:effectLst/>
                          <a:latin typeface="Franklin Gothic Book"/>
                        </a:rPr>
                        <a:t> Por la distribución de las labores domésticas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4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400" b="1" i="0" u="none" strike="noStrike">
                          <a:solidFill>
                            <a:srgbClr val="404040"/>
                          </a:solidFill>
                          <a:effectLst/>
                          <a:latin typeface="Franklin Gothic Book"/>
                        </a:rPr>
                        <a:t>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400" b="0" i="0" u="none" strike="noStrike">
                          <a:solidFill>
                            <a:srgbClr val="404040"/>
                          </a:solidFill>
                          <a:effectLst/>
                          <a:latin typeface="Franklin Gothic Book"/>
                        </a:rPr>
                        <a:t>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400" b="0" i="0" u="none" strike="noStrike">
                          <a:solidFill>
                            <a:srgbClr val="404040"/>
                          </a:solidFill>
                          <a:effectLst/>
                          <a:latin typeface="Franklin Gothic Book"/>
                        </a:rPr>
                        <a:t>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4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400" b="0" i="0" u="none" strike="noStrike" dirty="0">
                          <a:solidFill>
                            <a:srgbClr val="404040"/>
                          </a:solidFill>
                          <a:effectLst/>
                          <a:latin typeface="Franklin Gothic Book"/>
                        </a:rPr>
                        <a:t>9%</a:t>
                      </a:r>
                    </a:p>
                  </a:txBody>
                  <a:tcPr marL="9525" marR="9525" marT="9525" marB="0" anchor="ctr">
                    <a:lnL>
                      <a:noFill/>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400" b="0" i="0" u="none" strike="noStrike" dirty="0">
                          <a:solidFill>
                            <a:srgbClr val="404040"/>
                          </a:solidFill>
                          <a:effectLst/>
                          <a:latin typeface="Franklin Gothic Book"/>
                        </a:rPr>
                        <a:t>3%</a:t>
                      </a:r>
                    </a:p>
                  </a:txBody>
                  <a:tcPr marL="9525" marR="9525" marT="9525" marB="0" anchor="ctr">
                    <a:lnL>
                      <a:noFill/>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400" b="0" i="0" u="none" strike="noStrike">
                          <a:solidFill>
                            <a:srgbClr val="404040"/>
                          </a:solidFill>
                          <a:effectLst/>
                          <a:latin typeface="Franklin Gothic Book"/>
                        </a:rPr>
                        <a:t>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400" b="0" i="0" u="none" strike="noStrike">
                          <a:solidFill>
                            <a:srgbClr val="404040"/>
                          </a:solidFill>
                          <a:effectLst/>
                          <a:latin typeface="Franklin Gothic Book"/>
                        </a:rPr>
                        <a:t>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400" b="0" i="0" u="none" strike="noStrike">
                          <a:solidFill>
                            <a:srgbClr val="404040"/>
                          </a:solidFill>
                          <a:effectLst/>
                          <a:latin typeface="Franklin Gothic Book"/>
                        </a:rPr>
                        <a:t>4%</a:t>
                      </a:r>
                    </a:p>
                  </a:txBody>
                  <a:tcPr marL="9525" marR="9525" marT="9525" marB="0" anchor="ctr">
                    <a:lnL>
                      <a:noFill/>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400" b="0" i="0" u="none" strike="noStrike">
                          <a:solidFill>
                            <a:srgbClr val="404040"/>
                          </a:solidFill>
                          <a:effectLst/>
                          <a:latin typeface="Franklin Gothic Book"/>
                        </a:rPr>
                        <a:t>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07"/>
                  </a:ext>
                </a:extLst>
              </a:tr>
              <a:tr h="171450">
                <a:tc>
                  <a:txBody>
                    <a:bodyPr/>
                    <a:lstStyle/>
                    <a:p>
                      <a:pPr algn="r" fontAlgn="ctr"/>
                      <a:r>
                        <a:rPr lang="es-CO" sz="1400" b="0" i="0" u="none" strike="noStrike" dirty="0">
                          <a:solidFill>
                            <a:srgbClr val="404040"/>
                          </a:solidFill>
                          <a:effectLst/>
                          <a:latin typeface="Franklin Gothic Book"/>
                        </a:rPr>
                        <a:t> Por infidelidad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4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400" b="1" i="0" u="none" strike="noStrike">
                          <a:solidFill>
                            <a:srgbClr val="404040"/>
                          </a:solidFill>
                          <a:effectLst/>
                          <a:latin typeface="Franklin Gothic Book"/>
                        </a:rPr>
                        <a:t>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400" b="0"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400" b="0" i="0" u="none" strike="noStrike">
                          <a:solidFill>
                            <a:srgbClr val="404040"/>
                          </a:solidFill>
                          <a:effectLst/>
                          <a:latin typeface="Franklin Gothic Book"/>
                        </a:rPr>
                        <a:t>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400" b="0"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400" b="0" i="0" u="none" strike="noStrike">
                          <a:solidFill>
                            <a:srgbClr val="404040"/>
                          </a:solidFill>
                          <a:effectLst/>
                          <a:latin typeface="Franklin Gothic Book"/>
                        </a:rPr>
                        <a:t>6%</a:t>
                      </a:r>
                    </a:p>
                  </a:txBody>
                  <a:tcPr marL="9525" marR="9525" marT="9525" marB="0" anchor="ctr">
                    <a:lnL>
                      <a:noFill/>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400" b="0" i="0" u="none" strike="noStrike" dirty="0">
                          <a:solidFill>
                            <a:srgbClr val="404040"/>
                          </a:solidFill>
                          <a:effectLst/>
                          <a:latin typeface="Franklin Gothic Book"/>
                        </a:rPr>
                        <a:t>3%</a:t>
                      </a:r>
                    </a:p>
                  </a:txBody>
                  <a:tcPr marL="9525" marR="9525" marT="9525" marB="0" anchor="ctr">
                    <a:lnL>
                      <a:noFill/>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400" b="0" i="0" u="none" strike="noStrike">
                          <a:solidFill>
                            <a:srgbClr val="404040"/>
                          </a:solidFill>
                          <a:effectLst/>
                          <a:latin typeface="Franklin Gothic Book"/>
                        </a:rPr>
                        <a:t>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400" b="0" i="0" u="none" strike="noStrike">
                          <a:solidFill>
                            <a:srgbClr val="404040"/>
                          </a:solidFill>
                          <a:effectLst/>
                          <a:latin typeface="Franklin Gothic Book"/>
                        </a:rPr>
                        <a:t>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4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400" b="0" i="0" u="none" strike="noStrike">
                          <a:solidFill>
                            <a:srgbClr val="404040"/>
                          </a:solidFill>
                          <a:effectLst/>
                          <a:latin typeface="Franklin Gothic Book"/>
                        </a:rPr>
                        <a:t>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08"/>
                  </a:ext>
                </a:extLst>
              </a:tr>
              <a:tr h="171450">
                <a:tc>
                  <a:txBody>
                    <a:bodyPr/>
                    <a:lstStyle/>
                    <a:p>
                      <a:pPr algn="r" fontAlgn="ctr"/>
                      <a:r>
                        <a:rPr lang="es-CO" sz="1400" b="0" i="0" u="none" strike="noStrike">
                          <a:solidFill>
                            <a:srgbClr val="404040"/>
                          </a:solidFill>
                          <a:effectLst/>
                          <a:latin typeface="Franklin Gothic Book"/>
                        </a:rPr>
                        <a:t> Convivencia</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4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400" b="1" i="0" u="none" strike="noStrike">
                          <a:solidFill>
                            <a:srgbClr val="404040"/>
                          </a:solidFill>
                          <a:effectLst/>
                          <a:latin typeface="Franklin Gothic Book"/>
                        </a:rPr>
                        <a:t>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400" b="0" i="0" u="none" strike="noStrike">
                          <a:solidFill>
                            <a:srgbClr val="404040"/>
                          </a:solidFill>
                          <a:effectLst/>
                          <a:latin typeface="Franklin Gothic Book"/>
                        </a:rPr>
                        <a:t>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400" b="0" i="0" u="none" strike="noStrike">
                          <a:solidFill>
                            <a:srgbClr val="404040"/>
                          </a:solidFill>
                          <a:effectLst/>
                          <a:latin typeface="Franklin Gothic Book"/>
                        </a:rPr>
                        <a:t>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400" b="0" i="0" u="none" strike="noStrike">
                          <a:solidFill>
                            <a:srgbClr val="404040"/>
                          </a:solidFill>
                          <a:effectLst/>
                          <a:latin typeface="Franklin Gothic Book"/>
                        </a:rPr>
                        <a:t>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400" b="0" i="0" u="none" strike="noStrike">
                          <a:solidFill>
                            <a:srgbClr val="404040"/>
                          </a:solidFill>
                          <a:effectLst/>
                          <a:latin typeface="Franklin Gothic Book"/>
                        </a:rPr>
                        <a:t>2%</a:t>
                      </a:r>
                    </a:p>
                  </a:txBody>
                  <a:tcPr marL="9525" marR="9525" marT="9525" marB="0" anchor="ctr">
                    <a:lnL>
                      <a:noFill/>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400" b="0" i="0" u="none" strike="noStrike" dirty="0">
                          <a:solidFill>
                            <a:srgbClr val="404040"/>
                          </a:solidFill>
                          <a:effectLst/>
                          <a:latin typeface="Franklin Gothic Book"/>
                        </a:rPr>
                        <a:t>2%</a:t>
                      </a:r>
                    </a:p>
                  </a:txBody>
                  <a:tcPr marL="9525" marR="9525" marT="9525" marB="0" anchor="ctr">
                    <a:lnL>
                      <a:noFill/>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400" b="0" i="0" u="none" strike="noStrike">
                          <a:solidFill>
                            <a:srgbClr val="404040"/>
                          </a:solidFill>
                          <a:effectLst/>
                          <a:latin typeface="Franklin Gothic Book"/>
                        </a:rPr>
                        <a:t>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4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400" b="0" i="0" u="none" strike="noStrike">
                          <a:solidFill>
                            <a:srgbClr val="404040"/>
                          </a:solidFill>
                          <a:effectLst/>
                          <a:latin typeface="Franklin Gothic Book"/>
                        </a:rPr>
                        <a:t>3%</a:t>
                      </a:r>
                    </a:p>
                  </a:txBody>
                  <a:tcPr marL="9525" marR="9525" marT="9525" marB="0" anchor="ctr">
                    <a:lnL>
                      <a:noFill/>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400" b="0" i="0" u="none" strike="noStrike">
                          <a:solidFill>
                            <a:srgbClr val="404040"/>
                          </a:solidFill>
                          <a:effectLst/>
                          <a:latin typeface="Franklin Gothic Book"/>
                        </a:rPr>
                        <a:t>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09"/>
                  </a:ext>
                </a:extLst>
              </a:tr>
              <a:tr h="171450">
                <a:tc>
                  <a:txBody>
                    <a:bodyPr/>
                    <a:lstStyle/>
                    <a:p>
                      <a:pPr algn="r" fontAlgn="ctr"/>
                      <a:r>
                        <a:rPr lang="es-CO" sz="1400" b="0" i="0" u="none" strike="noStrike">
                          <a:solidFill>
                            <a:srgbClr val="404040"/>
                          </a:solidFill>
                          <a:effectLst/>
                          <a:latin typeface="Franklin Gothic Book"/>
                        </a:rPr>
                        <a:t> Po el cuidado de los hijos y de las hijas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ctr"/>
                      <a:r>
                        <a:rPr lang="es-CO" sz="14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400" b="1" i="0" u="none" strike="noStrike">
                          <a:solidFill>
                            <a:srgbClr val="404040"/>
                          </a:solidFill>
                          <a:effectLst/>
                          <a:latin typeface="Franklin Gothic Book"/>
                        </a:rPr>
                        <a:t>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400" b="0" i="0" u="none" strike="noStrike">
                          <a:solidFill>
                            <a:srgbClr val="404040"/>
                          </a:solidFill>
                          <a:effectLst/>
                          <a:latin typeface="Franklin Gothic Book"/>
                        </a:rPr>
                        <a:t>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400" b="0" i="0" u="none" strike="noStrike">
                          <a:solidFill>
                            <a:srgbClr val="404040"/>
                          </a:solidFill>
                          <a:effectLst/>
                          <a:latin typeface="Franklin Gothic Book"/>
                        </a:rPr>
                        <a:t>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4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400" b="0" i="0" u="none" strike="noStrike">
                          <a:solidFill>
                            <a:srgbClr val="404040"/>
                          </a:solidFill>
                          <a:effectLst/>
                          <a:latin typeface="Franklin Gothic Book"/>
                        </a:rPr>
                        <a:t>3%</a:t>
                      </a:r>
                    </a:p>
                  </a:txBody>
                  <a:tcPr marL="9525" marR="9525" marT="9525" marB="0" anchor="ctr">
                    <a:lnL>
                      <a:noFill/>
                    </a:lnL>
                    <a:lnR>
                      <a:noFill/>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400" b="0" i="0" u="none" strike="noStrike" dirty="0">
                          <a:solidFill>
                            <a:srgbClr val="404040"/>
                          </a:solidFill>
                          <a:effectLst/>
                          <a:latin typeface="Franklin Gothic Book"/>
                        </a:rPr>
                        <a:t>4%</a:t>
                      </a:r>
                    </a:p>
                  </a:txBody>
                  <a:tcPr marL="9525" marR="9525" marT="9525" marB="0" anchor="ctr">
                    <a:lnL>
                      <a:noFill/>
                    </a:lnL>
                    <a:lnR>
                      <a:noFill/>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400" b="0" i="0" u="none" strike="noStrike">
                          <a:solidFill>
                            <a:srgbClr val="404040"/>
                          </a:solidFill>
                          <a:effectLst/>
                          <a:latin typeface="Franklin Gothic Book"/>
                        </a:rPr>
                        <a:t>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400" b="0" i="0" u="none" strike="noStrike">
                          <a:solidFill>
                            <a:srgbClr val="404040"/>
                          </a:solidFill>
                          <a:effectLst/>
                          <a:latin typeface="Franklin Gothic Book"/>
                        </a:rPr>
                        <a:t>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400" b="0" i="0" u="none" strike="noStrike">
                          <a:solidFill>
                            <a:srgbClr val="404040"/>
                          </a:solidFill>
                          <a:effectLst/>
                          <a:latin typeface="Franklin Gothic Book"/>
                        </a:rPr>
                        <a:t>2%</a:t>
                      </a:r>
                    </a:p>
                  </a:txBody>
                  <a:tcPr marL="9525" marR="9525" marT="9525" marB="0" anchor="ctr">
                    <a:lnL>
                      <a:noFill/>
                    </a:lnL>
                    <a:lnR>
                      <a:noFill/>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400" b="0" i="0" u="none" strike="noStrike">
                          <a:solidFill>
                            <a:srgbClr val="404040"/>
                          </a:solidFill>
                          <a:effectLst/>
                          <a:latin typeface="Franklin Gothic Book"/>
                        </a:rPr>
                        <a:t>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171450">
                <a:tc>
                  <a:txBody>
                    <a:bodyPr/>
                    <a:lstStyle/>
                    <a:p>
                      <a:pPr algn="r" fontAlgn="ctr"/>
                      <a:r>
                        <a:rPr lang="es-CO" sz="1400" b="0" i="0" u="none" strike="noStrike">
                          <a:solidFill>
                            <a:srgbClr val="404040"/>
                          </a:solidFill>
                          <a:effectLst/>
                          <a:latin typeface="Franklin Gothic Book"/>
                        </a:rPr>
                        <a:t> Por irrespeto o burla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ctr"/>
                      <a:r>
                        <a:rPr lang="es-CO" sz="14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400" b="1"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400" b="0"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400" b="0" i="0" u="none" strike="noStrike">
                          <a:solidFill>
                            <a:srgbClr val="404040"/>
                          </a:solidFill>
                          <a:effectLst/>
                          <a:latin typeface="Franklin Gothic Book"/>
                        </a:rPr>
                        <a:t>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400" b="0" i="0" u="none" strike="noStrike">
                          <a:solidFill>
                            <a:srgbClr val="404040"/>
                          </a:solidFill>
                          <a:effectLst/>
                          <a:latin typeface="Franklin Gothic Book"/>
                        </a:rPr>
                        <a:t>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400" b="0" i="0" u="none" strike="noStrike">
                          <a:solidFill>
                            <a:srgbClr val="404040"/>
                          </a:solidFill>
                          <a:effectLst/>
                          <a:latin typeface="Franklin Gothic Book"/>
                        </a:rPr>
                        <a:t>2%</a:t>
                      </a:r>
                    </a:p>
                  </a:txBody>
                  <a:tcPr marL="9525" marR="9525" marT="9525" marB="0" anchor="ctr">
                    <a:lnL>
                      <a:noFill/>
                    </a:lnL>
                    <a:lnR>
                      <a:noFill/>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400" b="0" i="0" u="none" strike="noStrike">
                          <a:solidFill>
                            <a:srgbClr val="404040"/>
                          </a:solidFill>
                          <a:effectLst/>
                          <a:latin typeface="Franklin Gothic Book"/>
                        </a:rPr>
                        <a:t>3%</a:t>
                      </a:r>
                    </a:p>
                  </a:txBody>
                  <a:tcPr marL="9525" marR="9525" marT="9525" marB="0" anchor="ctr">
                    <a:lnL>
                      <a:noFill/>
                    </a:lnL>
                    <a:lnR>
                      <a:noFill/>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400" b="0" i="0" u="none" strike="noStrike">
                          <a:solidFill>
                            <a:srgbClr val="404040"/>
                          </a:solidFill>
                          <a:effectLst/>
                          <a:latin typeface="Franklin Gothic Book"/>
                        </a:rPr>
                        <a:t>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400" b="0"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400" b="0" i="0" u="none" strike="noStrike">
                          <a:solidFill>
                            <a:srgbClr val="404040"/>
                          </a:solidFill>
                          <a:effectLst/>
                          <a:latin typeface="Franklin Gothic Book"/>
                        </a:rPr>
                        <a:t>3%</a:t>
                      </a:r>
                    </a:p>
                  </a:txBody>
                  <a:tcPr marL="9525" marR="9525" marT="9525" marB="0" anchor="ctr">
                    <a:lnL>
                      <a:noFill/>
                    </a:lnL>
                    <a:lnR>
                      <a:noFill/>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400" b="0" i="0" u="none" strike="noStrike">
                          <a:solidFill>
                            <a:srgbClr val="404040"/>
                          </a:solidFill>
                          <a:effectLst/>
                          <a:latin typeface="Franklin Gothic Book"/>
                        </a:rPr>
                        <a:t>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171450">
                <a:tc>
                  <a:txBody>
                    <a:bodyPr/>
                    <a:lstStyle/>
                    <a:p>
                      <a:pPr algn="r" fontAlgn="ctr"/>
                      <a:r>
                        <a:rPr lang="es-CO" sz="1400" b="0" i="0" u="none" strike="noStrike">
                          <a:solidFill>
                            <a:srgbClr val="404040"/>
                          </a:solidFill>
                          <a:effectLst/>
                          <a:latin typeface="Franklin Gothic Book"/>
                        </a:rPr>
                        <a:t> Por alguno de los dos quería terminar la relación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ctr"/>
                      <a:r>
                        <a:rPr lang="es-CO" sz="14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400" b="1"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4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400" b="0" i="0" u="none" strike="noStrike">
                          <a:solidFill>
                            <a:srgbClr val="404040"/>
                          </a:solidFill>
                          <a:effectLst/>
                          <a:latin typeface="Franklin Gothic Book"/>
                        </a:rPr>
                        <a:t>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400" b="0" i="0" u="none" strike="noStrike">
                          <a:solidFill>
                            <a:srgbClr val="404040"/>
                          </a:solidFill>
                          <a:effectLst/>
                          <a:latin typeface="Franklin Gothic Book"/>
                        </a:rPr>
                        <a:t>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400" b="0" i="0" u="none" strike="noStrike">
                          <a:solidFill>
                            <a:srgbClr val="404040"/>
                          </a:solidFill>
                          <a:effectLst/>
                          <a:latin typeface="Franklin Gothic Book"/>
                        </a:rPr>
                        <a:t>1%</a:t>
                      </a:r>
                    </a:p>
                  </a:txBody>
                  <a:tcPr marL="9525" marR="9525" marT="9525" marB="0" anchor="ctr">
                    <a:lnL>
                      <a:noFill/>
                    </a:lnL>
                    <a:lnR>
                      <a:noFill/>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400" b="0" i="0" u="none" strike="noStrike">
                          <a:solidFill>
                            <a:srgbClr val="404040"/>
                          </a:solidFill>
                          <a:effectLst/>
                          <a:latin typeface="Franklin Gothic Book"/>
                        </a:rPr>
                        <a:t>1%</a:t>
                      </a:r>
                    </a:p>
                  </a:txBody>
                  <a:tcPr marL="9525" marR="9525" marT="9525" marB="0" anchor="ctr">
                    <a:lnL>
                      <a:noFill/>
                    </a:lnL>
                    <a:lnR>
                      <a:noFill/>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4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400" b="0" i="0" u="none" strike="noStrike" dirty="0">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400" b="0" i="0" u="none" strike="noStrike">
                          <a:solidFill>
                            <a:srgbClr val="404040"/>
                          </a:solidFill>
                          <a:effectLst/>
                          <a:latin typeface="Franklin Gothic Book"/>
                        </a:rPr>
                        <a:t>2%</a:t>
                      </a:r>
                    </a:p>
                  </a:txBody>
                  <a:tcPr marL="9525" marR="9525" marT="9525" marB="0" anchor="ctr">
                    <a:lnL>
                      <a:noFill/>
                    </a:lnL>
                    <a:lnR>
                      <a:noFill/>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4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171450">
                <a:tc>
                  <a:txBody>
                    <a:bodyPr/>
                    <a:lstStyle/>
                    <a:p>
                      <a:pPr algn="r" fontAlgn="ctr"/>
                      <a:r>
                        <a:rPr lang="es-CO" sz="1400" b="0" i="0" u="none" strike="noStrike" dirty="0">
                          <a:solidFill>
                            <a:srgbClr val="404040"/>
                          </a:solidFill>
                          <a:effectLst/>
                          <a:latin typeface="Franklin Gothic Book"/>
                        </a:rPr>
                        <a:t> Consumo de alcohol</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ctr"/>
                      <a:r>
                        <a:rPr lang="es-CO" sz="14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400" b="1"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4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400" b="0" i="0" u="none" strike="noStrike">
                          <a:solidFill>
                            <a:srgbClr val="404040"/>
                          </a:solidFill>
                          <a:effectLst/>
                          <a:latin typeface="Franklin Gothic Book"/>
                        </a:rPr>
                        <a:t>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4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400" b="0" i="0" u="none" strike="noStrike">
                          <a:solidFill>
                            <a:srgbClr val="404040"/>
                          </a:solidFill>
                          <a:effectLst/>
                          <a:latin typeface="Franklin Gothic Book"/>
                        </a:rPr>
                        <a:t>1%</a:t>
                      </a:r>
                    </a:p>
                  </a:txBody>
                  <a:tcPr marL="9525" marR="9525" marT="9525" marB="0" anchor="ctr">
                    <a:lnL>
                      <a:noFill/>
                    </a:lnL>
                    <a:lnR>
                      <a:noFill/>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4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400" b="0" i="0" u="none" strike="noStrike">
                          <a:solidFill>
                            <a:srgbClr val="404040"/>
                          </a:solidFill>
                          <a:effectLst/>
                          <a:latin typeface="Franklin Gothic Book"/>
                        </a:rPr>
                        <a:t>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400" b="0" i="0" u="none" strike="noStrike" dirty="0">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400" b="0" i="0" u="none" strike="noStrike">
                          <a:solidFill>
                            <a:srgbClr val="404040"/>
                          </a:solidFill>
                          <a:effectLst/>
                          <a:latin typeface="Franklin Gothic Book"/>
                        </a:rPr>
                        <a:t>2%</a:t>
                      </a:r>
                    </a:p>
                  </a:txBody>
                  <a:tcPr marL="9525" marR="9525" marT="9525" marB="0" anchor="ctr">
                    <a:lnL>
                      <a:noFill/>
                    </a:lnL>
                    <a:lnR>
                      <a:noFill/>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4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171450">
                <a:tc>
                  <a:txBody>
                    <a:bodyPr/>
                    <a:lstStyle/>
                    <a:p>
                      <a:pPr algn="r" fontAlgn="ctr"/>
                      <a:r>
                        <a:rPr lang="es-CO" sz="1400" b="0" i="0" u="none" strike="noStrike" dirty="0">
                          <a:solidFill>
                            <a:srgbClr val="404040"/>
                          </a:solidFill>
                          <a:effectLst/>
                          <a:latin typeface="Franklin Gothic Book"/>
                        </a:rPr>
                        <a:t> Por desautorizar al otro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ctr"/>
                      <a:r>
                        <a:rPr lang="es-CO" sz="14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400" b="1"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400" b="0"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4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4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400" b="0" i="0" u="none" strike="noStrike">
                          <a:solidFill>
                            <a:srgbClr val="404040"/>
                          </a:solidFill>
                          <a:effectLst/>
                          <a:latin typeface="Franklin Gothic Book"/>
                        </a:rPr>
                        <a:t>1%</a:t>
                      </a:r>
                    </a:p>
                  </a:txBody>
                  <a:tcPr marL="9525" marR="9525" marT="9525" marB="0" anchor="ctr">
                    <a:lnL>
                      <a:noFill/>
                    </a:lnL>
                    <a:lnR>
                      <a:noFill/>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400" b="0" i="0" u="none" strike="noStrike">
                          <a:solidFill>
                            <a:srgbClr val="404040"/>
                          </a:solidFill>
                          <a:effectLst/>
                          <a:latin typeface="Franklin Gothic Book"/>
                        </a:rPr>
                        <a:t>3%</a:t>
                      </a:r>
                    </a:p>
                  </a:txBody>
                  <a:tcPr marL="9525" marR="9525" marT="9525" marB="0" anchor="ctr">
                    <a:lnL>
                      <a:noFill/>
                    </a:lnL>
                    <a:lnR>
                      <a:noFill/>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4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400" b="0" i="0" u="none" strike="noStrike" dirty="0">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400" b="0" i="0" u="none" strike="noStrike" dirty="0">
                          <a:solidFill>
                            <a:srgbClr val="404040"/>
                          </a:solidFill>
                          <a:effectLst/>
                          <a:latin typeface="Franklin Gothic Book"/>
                        </a:rPr>
                        <a:t>1%</a:t>
                      </a:r>
                    </a:p>
                  </a:txBody>
                  <a:tcPr marL="9525" marR="9525" marT="9525" marB="0" anchor="ctr">
                    <a:lnL>
                      <a:noFill/>
                    </a:lnL>
                    <a:lnR>
                      <a:noFill/>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400" b="0" i="0" u="none" strike="noStrike">
                          <a:solidFill>
                            <a:srgbClr val="404040"/>
                          </a:solidFill>
                          <a:effectLst/>
                          <a:latin typeface="Franklin Gothic Book"/>
                        </a:rPr>
                        <a:t>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171450">
                <a:tc>
                  <a:txBody>
                    <a:bodyPr/>
                    <a:lstStyle/>
                    <a:p>
                      <a:pPr algn="r" fontAlgn="ctr"/>
                      <a:r>
                        <a:rPr lang="es-CO" sz="1400" b="0" i="0" u="none" strike="noStrike">
                          <a:solidFill>
                            <a:srgbClr val="404040"/>
                          </a:solidFill>
                          <a:effectLst/>
                          <a:latin typeface="Franklin Gothic Book"/>
                        </a:rPr>
                        <a:t> Otro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ctr"/>
                      <a:r>
                        <a:rPr lang="es-CO" sz="14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400" b="1"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4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4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4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400" b="0" i="0" u="none" strike="noStrike">
                          <a:solidFill>
                            <a:srgbClr val="404040"/>
                          </a:solidFill>
                          <a:effectLst/>
                          <a:latin typeface="Franklin Gothic Book"/>
                        </a:rPr>
                        <a:t>1%</a:t>
                      </a:r>
                    </a:p>
                  </a:txBody>
                  <a:tcPr marL="9525" marR="9525" marT="9525" marB="0" anchor="ctr">
                    <a:lnL>
                      <a:noFill/>
                    </a:lnL>
                    <a:lnR>
                      <a:noFill/>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4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4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4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400" b="0" i="0" u="none" strike="noStrike" dirty="0">
                          <a:solidFill>
                            <a:srgbClr val="404040"/>
                          </a:solidFill>
                          <a:effectLst/>
                          <a:latin typeface="Franklin Gothic Book"/>
                        </a:rPr>
                        <a:t>-</a:t>
                      </a:r>
                    </a:p>
                  </a:txBody>
                  <a:tcPr marL="9525" marR="9525" marT="9525" marB="0" anchor="ctr">
                    <a:lnL>
                      <a:noFill/>
                    </a:lnL>
                    <a:lnR>
                      <a:noFill/>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4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171450">
                <a:tc>
                  <a:txBody>
                    <a:bodyPr/>
                    <a:lstStyle/>
                    <a:p>
                      <a:pPr algn="r" fontAlgn="ctr"/>
                      <a:r>
                        <a:rPr lang="es-CO" sz="1400" b="0" i="0" u="none" strike="noStrike" dirty="0">
                          <a:solidFill>
                            <a:srgbClr val="404040"/>
                          </a:solidFill>
                          <a:effectLst/>
                          <a:latin typeface="Franklin Gothic Book"/>
                        </a:rPr>
                        <a:t> Ninguna de las anteriores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ctr"/>
                      <a:r>
                        <a:rPr lang="es-CO" sz="14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400" b="1" i="0" u="none" strike="noStrike">
                          <a:solidFill>
                            <a:srgbClr val="404040"/>
                          </a:solidFill>
                          <a:effectLst/>
                          <a:latin typeface="Franklin Gothic Book"/>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400" b="0" i="0" u="none" strike="noStrike">
                          <a:solidFill>
                            <a:srgbClr val="404040"/>
                          </a:solidFill>
                          <a:effectLst/>
                          <a:latin typeface="Franklin Gothic Book"/>
                        </a:rPr>
                        <a:t>10%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400" b="0" i="0" u="none" strike="noStrike">
                          <a:solidFill>
                            <a:srgbClr val="404040"/>
                          </a:solidFill>
                          <a:effectLst/>
                          <a:latin typeface="Franklin Gothic Book"/>
                        </a:rPr>
                        <a:t>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400" b="0" i="0" u="none" strike="noStrike">
                          <a:solidFill>
                            <a:srgbClr val="404040"/>
                          </a:solidFill>
                          <a:effectLst/>
                          <a:latin typeface="Franklin Gothic Book"/>
                        </a:rPr>
                        <a:t>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400" b="0" i="0" u="none" strike="noStrike">
                          <a:solidFill>
                            <a:srgbClr val="404040"/>
                          </a:solidFill>
                          <a:effectLst/>
                          <a:latin typeface="Franklin Gothic Book"/>
                        </a:rPr>
                        <a:t>10%</a:t>
                      </a:r>
                    </a:p>
                  </a:txBody>
                  <a:tcPr marL="9525" marR="9525" marT="9525" marB="0" anchor="ctr">
                    <a:lnL>
                      <a:noFill/>
                    </a:lnL>
                    <a:lnR>
                      <a:noFill/>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400" b="0" i="0" u="none" strike="noStrike">
                          <a:solidFill>
                            <a:srgbClr val="404040"/>
                          </a:solidFill>
                          <a:effectLst/>
                          <a:latin typeface="Franklin Gothic Book"/>
                        </a:rPr>
                        <a:t>9%</a:t>
                      </a:r>
                    </a:p>
                  </a:txBody>
                  <a:tcPr marL="9525" marR="9525" marT="9525" marB="0" anchor="ctr">
                    <a:lnL>
                      <a:noFill/>
                    </a:lnL>
                    <a:lnR>
                      <a:noFill/>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400" b="0" i="0" u="none" strike="noStrike">
                          <a:solidFill>
                            <a:srgbClr val="404040"/>
                          </a:solidFill>
                          <a:effectLst/>
                          <a:latin typeface="Franklin Gothic Book"/>
                        </a:rPr>
                        <a:t>10%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400" b="0" i="0" u="none" strike="noStrike">
                          <a:solidFill>
                            <a:srgbClr val="404040"/>
                          </a:solidFill>
                          <a:effectLst/>
                          <a:latin typeface="Franklin Gothic Book"/>
                        </a:rPr>
                        <a:t>12%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400" b="0" i="0" u="none" strike="noStrike" dirty="0">
                          <a:solidFill>
                            <a:srgbClr val="404040"/>
                          </a:solidFill>
                          <a:effectLst/>
                          <a:latin typeface="Franklin Gothic Book"/>
                        </a:rPr>
                        <a:t>11%</a:t>
                      </a:r>
                    </a:p>
                  </a:txBody>
                  <a:tcPr marL="9525" marR="9525" marT="9525" marB="0" anchor="ctr">
                    <a:lnL>
                      <a:noFill/>
                    </a:lnL>
                    <a:lnR>
                      <a:noFill/>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400" b="0" i="0" u="none" strike="noStrike">
                          <a:solidFill>
                            <a:srgbClr val="404040"/>
                          </a:solidFill>
                          <a:effectLst/>
                          <a:latin typeface="Franklin Gothic Book"/>
                        </a:rPr>
                        <a:t>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171450">
                <a:tc>
                  <a:txBody>
                    <a:bodyPr/>
                    <a:lstStyle/>
                    <a:p>
                      <a:pPr algn="r" fontAlgn="ctr"/>
                      <a:r>
                        <a:rPr lang="es-CO" sz="1400" b="0" i="0" u="none" strike="noStrike" dirty="0">
                          <a:solidFill>
                            <a:srgbClr val="404040"/>
                          </a:solidFill>
                          <a:effectLst/>
                          <a:latin typeface="Franklin Gothic Book"/>
                        </a:rPr>
                        <a:t> No responde</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14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400" b="1" i="0" u="none" strike="noStrike">
                          <a:solidFill>
                            <a:srgbClr val="404040"/>
                          </a:solidFill>
                          <a:effectLst/>
                          <a:latin typeface="Franklin Gothic Book"/>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s-CO" sz="1400" b="0" i="0" u="none" strike="noStrike">
                          <a:solidFill>
                            <a:srgbClr val="404040"/>
                          </a:solidFill>
                          <a:effectLst/>
                          <a:latin typeface="Franklin Gothic Book"/>
                        </a:rPr>
                        <a:t>11%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s-CO" sz="1400" b="0" i="0" u="none" strike="noStrike">
                          <a:solidFill>
                            <a:srgbClr val="404040"/>
                          </a:solidFill>
                          <a:effectLst/>
                          <a:latin typeface="Franklin Gothic Book"/>
                        </a:rPr>
                        <a:t>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s-CO" sz="1400" b="0" i="0" u="none" strike="noStrike">
                          <a:solidFill>
                            <a:srgbClr val="404040"/>
                          </a:solidFill>
                          <a:effectLst/>
                          <a:latin typeface="Franklin Gothic Book"/>
                        </a:rPr>
                        <a:t>13%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s-CO" sz="1400" b="0" i="0" u="none" strike="noStrike">
                          <a:solidFill>
                            <a:srgbClr val="404040"/>
                          </a:solidFill>
                          <a:effectLst/>
                          <a:latin typeface="Franklin Gothic Book"/>
                        </a:rPr>
                        <a:t>11%</a:t>
                      </a: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s-CO" sz="1400" b="0" i="0" u="none" strike="noStrike">
                          <a:solidFill>
                            <a:srgbClr val="404040"/>
                          </a:solidFill>
                          <a:effectLst/>
                          <a:latin typeface="Franklin Gothic Book"/>
                        </a:rPr>
                        <a:t>7%</a:t>
                      </a: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s-CO" sz="1400" b="0" i="0" u="none" strike="noStrike">
                          <a:solidFill>
                            <a:srgbClr val="404040"/>
                          </a:solidFill>
                          <a:effectLst/>
                          <a:latin typeface="Franklin Gothic Book"/>
                        </a:rPr>
                        <a:t>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s-CO" sz="1400" b="0" i="0" u="none" strike="noStrike">
                          <a:solidFill>
                            <a:srgbClr val="404040"/>
                          </a:solidFill>
                          <a:effectLst/>
                          <a:latin typeface="Franklin Gothic Book"/>
                        </a:rPr>
                        <a:t>10%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s-CO" sz="1400" b="0" i="0" u="none" strike="noStrike" dirty="0">
                          <a:solidFill>
                            <a:srgbClr val="404040"/>
                          </a:solidFill>
                          <a:effectLst/>
                          <a:latin typeface="Franklin Gothic Book"/>
                        </a:rPr>
                        <a:t>13%</a:t>
                      </a: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s-CO" sz="1400" b="0" i="0" u="none" strike="noStrike" dirty="0">
                          <a:solidFill>
                            <a:srgbClr val="404040"/>
                          </a:solidFill>
                          <a:effectLst/>
                          <a:latin typeface="Franklin Gothic Book"/>
                        </a:rPr>
                        <a:t>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bl>
          </a:graphicData>
        </a:graphic>
      </p:graphicFrame>
      <p:sp>
        <p:nvSpPr>
          <p:cNvPr id="4" name="3 Rectángulo"/>
          <p:cNvSpPr/>
          <p:nvPr/>
        </p:nvSpPr>
        <p:spPr>
          <a:xfrm>
            <a:off x="2551098" y="270203"/>
            <a:ext cx="7089804" cy="369332"/>
          </a:xfrm>
          <a:prstGeom prst="rect">
            <a:avLst/>
          </a:prstGeom>
        </p:spPr>
        <p:txBody>
          <a:bodyPr wrap="square">
            <a:spAutoFit/>
          </a:bodyPr>
          <a:lstStyle/>
          <a:p>
            <a:pPr algn="ctr"/>
            <a:r>
              <a:rPr lang="es-CO" b="1" dirty="0">
                <a:solidFill>
                  <a:prstClr val="black"/>
                </a:solidFill>
              </a:rPr>
              <a:t> 8) ¿Recuerda usted la razón principal por qué se dio esta pelea? </a:t>
            </a:r>
            <a:endParaRPr lang="es-CO" dirty="0">
              <a:solidFill>
                <a:prstClr val="black"/>
              </a:solidFill>
            </a:endParaRPr>
          </a:p>
        </p:txBody>
      </p:sp>
    </p:spTree>
    <p:extLst>
      <p:ext uri="{BB962C8B-B14F-4D97-AF65-F5344CB8AC3E}">
        <p14:creationId xmlns:p14="http://schemas.microsoft.com/office/powerpoint/2010/main" val="475400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Group 6">
            <a:extLst>
              <a:ext uri="{FF2B5EF4-FFF2-40B4-BE49-F238E27FC236}">
                <a16:creationId xmlns:a16="http://schemas.microsoft.com/office/drawing/2014/main" id="{FB6DBF8C-ED9E-462F-A5B2-C8D46CEC28EC}"/>
              </a:ext>
            </a:extLst>
          </p:cNvPr>
          <p:cNvGraphicFramePr>
            <a:graphicFrameLocks noGrp="1"/>
          </p:cNvGraphicFramePr>
          <p:nvPr>
            <p:extLst>
              <p:ext uri="{D42A27DB-BD31-4B8C-83A1-F6EECF244321}">
                <p14:modId xmlns:p14="http://schemas.microsoft.com/office/powerpoint/2010/main" val="2527191906"/>
              </p:ext>
            </p:extLst>
          </p:nvPr>
        </p:nvGraphicFramePr>
        <p:xfrm>
          <a:off x="2362200" y="1976102"/>
          <a:ext cx="6248500" cy="3693612"/>
        </p:xfrm>
        <a:graphic>
          <a:graphicData uri="http://schemas.openxmlformats.org/drawingml/2006/table">
            <a:tbl>
              <a:tblPr/>
              <a:tblGrid>
                <a:gridCol w="3264000">
                  <a:extLst>
                    <a:ext uri="{9D8B030D-6E8A-4147-A177-3AD203B41FA5}">
                      <a16:colId xmlns:a16="http://schemas.microsoft.com/office/drawing/2014/main" val="20000"/>
                    </a:ext>
                  </a:extLst>
                </a:gridCol>
                <a:gridCol w="2984500">
                  <a:extLst>
                    <a:ext uri="{9D8B030D-6E8A-4147-A177-3AD203B41FA5}">
                      <a16:colId xmlns:a16="http://schemas.microsoft.com/office/drawing/2014/main" val="20001"/>
                    </a:ext>
                  </a:extLst>
                </a:gridCol>
              </a:tblGrid>
              <a:tr h="307801">
                <a:tc>
                  <a:txBody>
                    <a:bodyPr/>
                    <a:lstStyle/>
                    <a:p>
                      <a:pPr algn="r" fontAlgn="ctr"/>
                      <a:r>
                        <a:rPr lang="es-CO" sz="1200" b="0" i="0" u="none" strike="noStrike" dirty="0">
                          <a:solidFill>
                            <a:srgbClr val="404040"/>
                          </a:solidFill>
                          <a:effectLst/>
                          <a:latin typeface="Franklin Gothic Book"/>
                        </a:rPr>
                        <a:t> h) Ignoró o fue indiferente frente al otro </a:t>
                      </a:r>
                    </a:p>
                  </a:txBody>
                  <a:tcPr marL="9525" marR="9525" marT="9525" marB="0" anchor="ctr">
                    <a:lnL cap="flat">
                      <a:noFill/>
                    </a:lnL>
                    <a:lnR>
                      <a:noFill/>
                    </a:lnR>
                    <a:lnT cap="flat">
                      <a:noFill/>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8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cap="flat">
                      <a:noFill/>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7801">
                <a:tc>
                  <a:txBody>
                    <a:bodyPr/>
                    <a:lstStyle/>
                    <a:p>
                      <a:pPr algn="r" fontAlgn="ctr"/>
                      <a:r>
                        <a:rPr lang="es-CO" sz="1200" b="0" i="0" u="none" strike="noStrike">
                          <a:solidFill>
                            <a:srgbClr val="404040"/>
                          </a:solidFill>
                          <a:effectLst/>
                          <a:latin typeface="Franklin Gothic Book"/>
                        </a:rPr>
                        <a:t> a) No respetó la opinión del otro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8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7801">
                <a:tc>
                  <a:txBody>
                    <a:bodyPr/>
                    <a:lstStyle/>
                    <a:p>
                      <a:pPr algn="r" fontAlgn="ctr"/>
                      <a:r>
                        <a:rPr lang="es-CO" sz="1200" b="0" i="0" u="none" strike="noStrike" dirty="0">
                          <a:solidFill>
                            <a:srgbClr val="404040"/>
                          </a:solidFill>
                          <a:effectLst/>
                          <a:latin typeface="Franklin Gothic Book"/>
                        </a:rPr>
                        <a:t> d) Gritó al otro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8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07801">
                <a:tc>
                  <a:txBody>
                    <a:bodyPr/>
                    <a:lstStyle/>
                    <a:p>
                      <a:pPr algn="r" fontAlgn="ctr"/>
                      <a:r>
                        <a:rPr lang="es-CO" sz="1200" b="0" i="0" u="none" strike="noStrike">
                          <a:solidFill>
                            <a:srgbClr val="404040"/>
                          </a:solidFill>
                          <a:effectLst/>
                          <a:latin typeface="Franklin Gothic Book"/>
                        </a:rPr>
                        <a:t> b) Ofendió o insultó al otro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8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07801">
                <a:tc>
                  <a:txBody>
                    <a:bodyPr/>
                    <a:lstStyle/>
                    <a:p>
                      <a:pPr algn="r" fontAlgn="ctr"/>
                      <a:r>
                        <a:rPr lang="es-CO" sz="1200" b="0" i="0" u="none" strike="noStrike" dirty="0">
                          <a:solidFill>
                            <a:srgbClr val="404040"/>
                          </a:solidFill>
                          <a:effectLst/>
                          <a:latin typeface="Franklin Gothic Book"/>
                        </a:rPr>
                        <a:t> j) Revisó el celular del otro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8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07801">
                <a:tc>
                  <a:txBody>
                    <a:bodyPr/>
                    <a:lstStyle/>
                    <a:p>
                      <a:pPr algn="r" fontAlgn="ctr"/>
                      <a:r>
                        <a:rPr lang="es-CO" sz="1200" b="0" i="0" u="none" strike="noStrike">
                          <a:solidFill>
                            <a:srgbClr val="404040"/>
                          </a:solidFill>
                          <a:effectLst/>
                          <a:latin typeface="Franklin Gothic Book"/>
                        </a:rPr>
                        <a:t> c) Le prohibió salir o hablar con alguien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8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7801">
                <a:tc>
                  <a:txBody>
                    <a:bodyPr/>
                    <a:lstStyle/>
                    <a:p>
                      <a:pPr algn="r" fontAlgn="ctr"/>
                      <a:r>
                        <a:rPr lang="es-CO" sz="1200" b="0" i="0" u="none" strike="noStrike">
                          <a:solidFill>
                            <a:srgbClr val="404040"/>
                          </a:solidFill>
                          <a:effectLst/>
                          <a:latin typeface="Franklin Gothic Book"/>
                        </a:rPr>
                        <a:t> k) Escondió cosas personales o laborales al otro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8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07801">
                <a:tc>
                  <a:txBody>
                    <a:bodyPr/>
                    <a:lstStyle/>
                    <a:p>
                      <a:pPr algn="r" fontAlgn="ctr"/>
                      <a:r>
                        <a:rPr lang="es-CO" sz="1200" b="0" i="0" u="none" strike="noStrike" dirty="0">
                          <a:solidFill>
                            <a:srgbClr val="404040"/>
                          </a:solidFill>
                          <a:effectLst/>
                          <a:latin typeface="Franklin Gothic Book"/>
                        </a:rPr>
                        <a:t> e) Empujó o golpeó al otro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8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7801">
                <a:tc>
                  <a:txBody>
                    <a:bodyPr/>
                    <a:lstStyle/>
                    <a:p>
                      <a:pPr algn="r" fontAlgn="ctr"/>
                      <a:r>
                        <a:rPr lang="es-CO" sz="1200" b="0" i="0" u="none" strike="noStrike" dirty="0">
                          <a:solidFill>
                            <a:srgbClr val="404040"/>
                          </a:solidFill>
                          <a:effectLst/>
                          <a:latin typeface="Franklin Gothic Book"/>
                        </a:rPr>
                        <a:t> g) Atentó contra la vida del otro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8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7801">
                <a:tc>
                  <a:txBody>
                    <a:bodyPr/>
                    <a:lstStyle/>
                    <a:p>
                      <a:pPr algn="r" fontAlgn="ctr"/>
                      <a:r>
                        <a:rPr lang="es-CO" sz="1200" b="0" i="0" u="none" strike="noStrike">
                          <a:solidFill>
                            <a:srgbClr val="404040"/>
                          </a:solidFill>
                          <a:effectLst/>
                          <a:latin typeface="Franklin Gothic Book"/>
                        </a:rPr>
                        <a:t> i) Obligó al otro a tener relaciones sexuales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8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7801">
                <a:tc>
                  <a:txBody>
                    <a:bodyPr/>
                    <a:lstStyle/>
                    <a:p>
                      <a:pPr algn="r" fontAlgn="ctr"/>
                      <a:r>
                        <a:rPr lang="es-CO" sz="1200" b="0" i="0" u="none" strike="noStrike" dirty="0">
                          <a:solidFill>
                            <a:srgbClr val="404040"/>
                          </a:solidFill>
                          <a:effectLst/>
                          <a:latin typeface="Franklin Gothic Book"/>
                        </a:rPr>
                        <a:t> l) Le quitó dinero al otro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8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7801">
                <a:tc>
                  <a:txBody>
                    <a:bodyPr/>
                    <a:lstStyle/>
                    <a:p>
                      <a:pPr algn="r" fontAlgn="ctr"/>
                      <a:r>
                        <a:rPr lang="es-CO" sz="1200" b="0" i="0" u="none" strike="noStrike" dirty="0">
                          <a:solidFill>
                            <a:srgbClr val="404040"/>
                          </a:solidFill>
                          <a:effectLst/>
                          <a:latin typeface="Franklin Gothic Book"/>
                        </a:rPr>
                        <a:t> f) Hirió al otro con un objeto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8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5" name="3 Rectángulo">
            <a:extLst>
              <a:ext uri="{FF2B5EF4-FFF2-40B4-BE49-F238E27FC236}">
                <a16:creationId xmlns:a16="http://schemas.microsoft.com/office/drawing/2014/main" id="{D82EEB86-6159-47A0-B011-B1C58A782C34}"/>
              </a:ext>
            </a:extLst>
          </p:cNvPr>
          <p:cNvSpPr/>
          <p:nvPr/>
        </p:nvSpPr>
        <p:spPr>
          <a:xfrm>
            <a:off x="1150021" y="476229"/>
            <a:ext cx="9894688" cy="338554"/>
          </a:xfrm>
          <a:prstGeom prst="rect">
            <a:avLst/>
          </a:prstGeom>
        </p:spPr>
        <p:txBody>
          <a:bodyPr wrap="square">
            <a:spAutoFit/>
          </a:bodyPr>
          <a:lstStyle/>
          <a:p>
            <a:pPr algn="ctr"/>
            <a:r>
              <a:rPr lang="es-CO" sz="1600" b="1" dirty="0">
                <a:solidFill>
                  <a:prstClr val="black"/>
                </a:solidFill>
              </a:rPr>
              <a:t> 9) </a:t>
            </a:r>
            <a:r>
              <a:rPr lang="es-CO" sz="1600" dirty="0">
                <a:solidFill>
                  <a:prstClr val="black"/>
                </a:solidFill>
              </a:rPr>
              <a:t>Durante esta pelea, </a:t>
            </a:r>
            <a:r>
              <a:rPr lang="es-CO" sz="1600" b="1" dirty="0">
                <a:solidFill>
                  <a:prstClr val="black"/>
                </a:solidFill>
              </a:rPr>
              <a:t>¿usted o su pareja actuó de alguna de las siguientes formas?: </a:t>
            </a:r>
          </a:p>
        </p:txBody>
      </p:sp>
      <p:graphicFrame>
        <p:nvGraphicFramePr>
          <p:cNvPr id="40" name="39 Gráfico"/>
          <p:cNvGraphicFramePr/>
          <p:nvPr>
            <p:extLst>
              <p:ext uri="{D42A27DB-BD31-4B8C-83A1-F6EECF244321}">
                <p14:modId xmlns:p14="http://schemas.microsoft.com/office/powerpoint/2010/main" val="1987548711"/>
              </p:ext>
            </p:extLst>
          </p:nvPr>
        </p:nvGraphicFramePr>
        <p:xfrm>
          <a:off x="5777880" y="1821391"/>
          <a:ext cx="3185914" cy="40047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5" name="44 Tabla"/>
          <p:cNvGraphicFramePr>
            <a:graphicFrameLocks noGrp="1"/>
          </p:cNvGraphicFramePr>
          <p:nvPr>
            <p:extLst>
              <p:ext uri="{D42A27DB-BD31-4B8C-83A1-F6EECF244321}">
                <p14:modId xmlns:p14="http://schemas.microsoft.com/office/powerpoint/2010/main" val="2817594963"/>
              </p:ext>
            </p:extLst>
          </p:nvPr>
        </p:nvGraphicFramePr>
        <p:xfrm>
          <a:off x="4655840" y="1268760"/>
          <a:ext cx="2340177" cy="253365"/>
        </p:xfrm>
        <a:graphic>
          <a:graphicData uri="http://schemas.openxmlformats.org/drawingml/2006/table">
            <a:tbl>
              <a:tblPr/>
              <a:tblGrid>
                <a:gridCol w="311713">
                  <a:extLst>
                    <a:ext uri="{9D8B030D-6E8A-4147-A177-3AD203B41FA5}">
                      <a16:colId xmlns:a16="http://schemas.microsoft.com/office/drawing/2014/main" val="20001"/>
                    </a:ext>
                  </a:extLst>
                </a:gridCol>
                <a:gridCol w="303775">
                  <a:extLst>
                    <a:ext uri="{9D8B030D-6E8A-4147-A177-3AD203B41FA5}">
                      <a16:colId xmlns:a16="http://schemas.microsoft.com/office/drawing/2014/main" val="20002"/>
                    </a:ext>
                  </a:extLst>
                </a:gridCol>
                <a:gridCol w="311713">
                  <a:extLst>
                    <a:ext uri="{9D8B030D-6E8A-4147-A177-3AD203B41FA5}">
                      <a16:colId xmlns:a16="http://schemas.microsoft.com/office/drawing/2014/main" val="20003"/>
                    </a:ext>
                  </a:extLst>
                </a:gridCol>
                <a:gridCol w="403788">
                  <a:extLst>
                    <a:ext uri="{9D8B030D-6E8A-4147-A177-3AD203B41FA5}">
                      <a16:colId xmlns:a16="http://schemas.microsoft.com/office/drawing/2014/main" val="20004"/>
                    </a:ext>
                  </a:extLst>
                </a:gridCol>
                <a:gridCol w="311713">
                  <a:extLst>
                    <a:ext uri="{9D8B030D-6E8A-4147-A177-3AD203B41FA5}">
                      <a16:colId xmlns:a16="http://schemas.microsoft.com/office/drawing/2014/main" val="20005"/>
                    </a:ext>
                  </a:extLst>
                </a:gridCol>
                <a:gridCol w="697475">
                  <a:extLst>
                    <a:ext uri="{9D8B030D-6E8A-4147-A177-3AD203B41FA5}">
                      <a16:colId xmlns:a16="http://schemas.microsoft.com/office/drawing/2014/main" val="20006"/>
                    </a:ext>
                  </a:extLst>
                </a:gridCol>
              </a:tblGrid>
              <a:tr h="161925">
                <a:tc>
                  <a:txBody>
                    <a:bodyPr/>
                    <a:lstStyle/>
                    <a:p>
                      <a:pPr algn="l" fontAlgn="ctr"/>
                      <a:endParaRPr lang="es-CO" sz="1600" b="0" i="0" u="none" strike="noStrike" dirty="0">
                        <a:solidFill>
                          <a:srgbClr val="000000"/>
                        </a:solidFill>
                        <a:effectLst/>
                        <a:latin typeface="Calibri"/>
                      </a:endParaRPr>
                    </a:p>
                  </a:txBody>
                  <a:tcPr marL="36000" marR="36000"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l" fontAlgn="ctr"/>
                      <a:r>
                        <a:rPr lang="es-CO" sz="1600" b="0" i="0" u="none" strike="noStrike" dirty="0">
                          <a:solidFill>
                            <a:srgbClr val="000000"/>
                          </a:solidFill>
                          <a:effectLst/>
                          <a:latin typeface="Calibri"/>
                        </a:rPr>
                        <a:t> Si</a:t>
                      </a:r>
                    </a:p>
                  </a:txBody>
                  <a:tcPr marL="36000" marR="36000"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l" fontAlgn="ctr"/>
                      <a:endParaRPr lang="es-CO" sz="1600" b="0" i="0" u="none" strike="noStrike" dirty="0">
                        <a:solidFill>
                          <a:srgbClr val="000000"/>
                        </a:solidFill>
                        <a:effectLst/>
                        <a:latin typeface="Calibri"/>
                      </a:endParaRPr>
                    </a:p>
                  </a:txBody>
                  <a:tcPr marL="36000" marR="36000"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l" fontAlgn="ctr"/>
                      <a:r>
                        <a:rPr lang="es-CO" sz="1600" b="0" i="0" u="none" strike="noStrike" dirty="0">
                          <a:solidFill>
                            <a:srgbClr val="000000"/>
                          </a:solidFill>
                          <a:effectLst/>
                          <a:latin typeface="Calibri"/>
                        </a:rPr>
                        <a:t> No</a:t>
                      </a:r>
                    </a:p>
                  </a:txBody>
                  <a:tcPr marL="36000" marR="36000"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l" fontAlgn="ctr"/>
                      <a:endParaRPr lang="es-CO" sz="1600" b="0" i="0" u="none" strike="noStrike" dirty="0">
                        <a:solidFill>
                          <a:srgbClr val="000000"/>
                        </a:solidFill>
                        <a:effectLst/>
                        <a:latin typeface="Calibri"/>
                      </a:endParaRPr>
                    </a:p>
                  </a:txBody>
                  <a:tcPr marL="36000" marR="36000"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l" fontAlgn="ctr"/>
                      <a:r>
                        <a:rPr lang="es-CO" sz="1600" b="0" i="0" u="none" strike="noStrike" dirty="0">
                          <a:solidFill>
                            <a:srgbClr val="000000"/>
                          </a:solidFill>
                          <a:effectLst/>
                          <a:latin typeface="Calibri"/>
                        </a:rPr>
                        <a:t> </a:t>
                      </a:r>
                      <a:r>
                        <a:rPr lang="es-CO" sz="1600" b="0" i="0" u="none" strike="noStrike" dirty="0" err="1">
                          <a:solidFill>
                            <a:srgbClr val="000000"/>
                          </a:solidFill>
                          <a:effectLst/>
                          <a:latin typeface="Calibri"/>
                        </a:rPr>
                        <a:t>Ns</a:t>
                      </a:r>
                      <a:r>
                        <a:rPr lang="es-CO" sz="1600" b="0" i="0" u="none" strike="noStrike" dirty="0">
                          <a:solidFill>
                            <a:srgbClr val="000000"/>
                          </a:solidFill>
                          <a:effectLst/>
                          <a:latin typeface="Calibri"/>
                        </a:rPr>
                        <a:t>/</a:t>
                      </a:r>
                      <a:r>
                        <a:rPr lang="es-CO" sz="1600" b="0" i="0" u="none" strike="noStrike" dirty="0" err="1">
                          <a:solidFill>
                            <a:srgbClr val="000000"/>
                          </a:solidFill>
                          <a:effectLst/>
                          <a:latin typeface="Calibri"/>
                        </a:rPr>
                        <a:t>Mr</a:t>
                      </a:r>
                      <a:endParaRPr lang="es-CO" sz="1600" b="0" i="0" u="none" strike="noStrike" dirty="0">
                        <a:solidFill>
                          <a:srgbClr val="000000"/>
                        </a:solidFill>
                        <a:effectLst/>
                        <a:latin typeface="Calibri"/>
                      </a:endParaRPr>
                    </a:p>
                  </a:txBody>
                  <a:tcPr marL="36000" marR="36000"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10000"/>
                  </a:ext>
                </a:extLst>
              </a:tr>
            </a:tbl>
          </a:graphicData>
        </a:graphic>
      </p:graphicFrame>
      <p:sp>
        <p:nvSpPr>
          <p:cNvPr id="29" name="28 Rectángulo redondeado"/>
          <p:cNvSpPr/>
          <p:nvPr/>
        </p:nvSpPr>
        <p:spPr>
          <a:xfrm>
            <a:off x="4282186" y="6233054"/>
            <a:ext cx="3600261" cy="287174"/>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30" name="29 Tabla"/>
          <p:cNvGraphicFramePr>
            <a:graphicFrameLocks noGrp="1"/>
          </p:cNvGraphicFramePr>
          <p:nvPr>
            <p:extLst>
              <p:ext uri="{D42A27DB-BD31-4B8C-83A1-F6EECF244321}">
                <p14:modId xmlns:p14="http://schemas.microsoft.com/office/powerpoint/2010/main" val="3303329946"/>
              </p:ext>
            </p:extLst>
          </p:nvPr>
        </p:nvGraphicFramePr>
        <p:xfrm>
          <a:off x="4400796" y="6250049"/>
          <a:ext cx="3453447" cy="243840"/>
        </p:xfrm>
        <a:graphic>
          <a:graphicData uri="http://schemas.openxmlformats.org/drawingml/2006/table">
            <a:tbl>
              <a:tblPr firstRow="1" bandRow="1">
                <a:tableStyleId>{5C22544A-7EE6-4342-B048-85BDC9FD1C3A}</a:tableStyleId>
              </a:tblPr>
              <a:tblGrid>
                <a:gridCol w="2914967">
                  <a:extLst>
                    <a:ext uri="{9D8B030D-6E8A-4147-A177-3AD203B41FA5}">
                      <a16:colId xmlns:a16="http://schemas.microsoft.com/office/drawing/2014/main" val="20000"/>
                    </a:ext>
                  </a:extLst>
                </a:gridCol>
                <a:gridCol w="538480">
                  <a:extLst>
                    <a:ext uri="{9D8B030D-6E8A-4147-A177-3AD203B41FA5}">
                      <a16:colId xmlns:a16="http://schemas.microsoft.com/office/drawing/2014/main" val="20001"/>
                    </a:ext>
                  </a:extLst>
                </a:gridCol>
              </a:tblGrid>
              <a:tr h="144016">
                <a:tc>
                  <a:txBody>
                    <a:bodyPr/>
                    <a:lstStyle/>
                    <a:p>
                      <a:pPr algn="r"/>
                      <a:r>
                        <a:rPr lang="es-CO" sz="1000" dirty="0">
                          <a:solidFill>
                            <a:schemeClr val="tx1"/>
                          </a:solidFill>
                          <a:latin typeface="Franklin Gothic Book" panose="020B0503020102020204" pitchFamily="34" charset="0"/>
                        </a:rPr>
                        <a:t>Base</a:t>
                      </a:r>
                      <a:r>
                        <a:rPr lang="es-CO" sz="1000">
                          <a:solidFill>
                            <a:schemeClr val="tx1"/>
                          </a:solidFill>
                          <a:latin typeface="Franklin Gothic Book" panose="020B0503020102020204" pitchFamily="34" charset="0"/>
                        </a:rPr>
                        <a:t>:</a:t>
                      </a:r>
                      <a:r>
                        <a:rPr lang="es-CO" sz="1000" baseline="0">
                          <a:solidFill>
                            <a:schemeClr val="tx1"/>
                          </a:solidFill>
                          <a:latin typeface="Franklin Gothic Book" panose="020B0503020102020204" pitchFamily="34" charset="0"/>
                        </a:rPr>
                        <a:t> </a:t>
                      </a:r>
                      <a:r>
                        <a:rPr lang="es-CO" sz="1000" b="0" baseline="0">
                          <a:solidFill>
                            <a:schemeClr val="tx1"/>
                          </a:solidFill>
                          <a:latin typeface="Franklin Gothic Book" panose="020B0503020102020204" pitchFamily="34" charset="0"/>
                        </a:rPr>
                        <a:t>Encuestados que tienen o han tenido pareja</a:t>
                      </a:r>
                      <a:endParaRPr lang="es-CO" sz="1000" b="0" dirty="0">
                        <a:solidFill>
                          <a:schemeClr val="tx1"/>
                        </a:solidFill>
                        <a:latin typeface="Franklin Gothic Book" panose="020B0503020102020204"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s-CO" sz="1000" dirty="0">
                          <a:solidFill>
                            <a:schemeClr val="tx1"/>
                          </a:solidFill>
                          <a:latin typeface="Franklin Gothic Book" panose="020B0503020102020204" pitchFamily="34" charset="0"/>
                        </a:rPr>
                        <a:t>433</a:t>
                      </a:r>
                    </a:p>
                  </a:txBody>
                  <a:tcPr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504081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3 Rectángulo">
            <a:extLst>
              <a:ext uri="{FF2B5EF4-FFF2-40B4-BE49-F238E27FC236}">
                <a16:creationId xmlns:a16="http://schemas.microsoft.com/office/drawing/2014/main" id="{D82EEB86-6159-47A0-B011-B1C58A782C34}"/>
              </a:ext>
            </a:extLst>
          </p:cNvPr>
          <p:cNvSpPr/>
          <p:nvPr/>
        </p:nvSpPr>
        <p:spPr>
          <a:xfrm>
            <a:off x="1150021" y="307413"/>
            <a:ext cx="9894688" cy="584775"/>
          </a:xfrm>
          <a:prstGeom prst="rect">
            <a:avLst/>
          </a:prstGeom>
        </p:spPr>
        <p:txBody>
          <a:bodyPr wrap="square">
            <a:spAutoFit/>
          </a:bodyPr>
          <a:lstStyle/>
          <a:p>
            <a:pPr algn="ctr"/>
            <a:r>
              <a:rPr lang="es-CO" sz="1600" b="1" dirty="0">
                <a:solidFill>
                  <a:prstClr val="black"/>
                </a:solidFill>
              </a:rPr>
              <a:t> 9) </a:t>
            </a:r>
            <a:r>
              <a:rPr lang="es-CO" sz="1600" dirty="0">
                <a:solidFill>
                  <a:prstClr val="black"/>
                </a:solidFill>
              </a:rPr>
              <a:t>Durante esta pelea, </a:t>
            </a:r>
            <a:r>
              <a:rPr lang="es-CO" sz="1600" b="1" dirty="0">
                <a:solidFill>
                  <a:prstClr val="black"/>
                </a:solidFill>
              </a:rPr>
              <a:t>¿usted o su pareja actuó de alguna de las siguientes formas?</a:t>
            </a:r>
          </a:p>
          <a:p>
            <a:pPr algn="ctr"/>
            <a:r>
              <a:rPr lang="es-CO" sz="1600" i="1" dirty="0">
                <a:solidFill>
                  <a:prstClr val="black"/>
                </a:solidFill>
              </a:rPr>
              <a:t>Respondieron Sí</a:t>
            </a:r>
            <a:r>
              <a:rPr lang="es-CO" sz="1600" b="1" dirty="0">
                <a:solidFill>
                  <a:prstClr val="black"/>
                </a:solidFill>
              </a:rPr>
              <a:t> </a:t>
            </a:r>
          </a:p>
        </p:txBody>
      </p:sp>
      <p:sp>
        <p:nvSpPr>
          <p:cNvPr id="29" name="28 Rectángulo redondeado"/>
          <p:cNvSpPr/>
          <p:nvPr/>
        </p:nvSpPr>
        <p:spPr>
          <a:xfrm>
            <a:off x="4282186" y="6233054"/>
            <a:ext cx="3600261" cy="287174"/>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8" name="Gráfico 7">
            <a:extLst>
              <a:ext uri="{FF2B5EF4-FFF2-40B4-BE49-F238E27FC236}">
                <a16:creationId xmlns:a16="http://schemas.microsoft.com/office/drawing/2014/main" id="{00000000-0008-0000-0400-000003000000}"/>
              </a:ext>
            </a:extLst>
          </p:cNvPr>
          <p:cNvGraphicFramePr>
            <a:graphicFrameLocks/>
          </p:cNvGraphicFramePr>
          <p:nvPr>
            <p:extLst>
              <p:ext uri="{D42A27DB-BD31-4B8C-83A1-F6EECF244321}">
                <p14:modId xmlns:p14="http://schemas.microsoft.com/office/powerpoint/2010/main" val="817644693"/>
              </p:ext>
            </p:extLst>
          </p:nvPr>
        </p:nvGraphicFramePr>
        <p:xfrm>
          <a:off x="2701966" y="1069145"/>
          <a:ext cx="7239002" cy="5657668"/>
        </p:xfrm>
        <a:graphic>
          <a:graphicData uri="http://schemas.openxmlformats.org/drawingml/2006/chart">
            <c:chart xmlns:c="http://schemas.openxmlformats.org/drawingml/2006/chart" xmlns:r="http://schemas.openxmlformats.org/officeDocument/2006/relationships" r:id="rId2"/>
          </a:graphicData>
        </a:graphic>
      </p:graphicFrame>
      <p:sp>
        <p:nvSpPr>
          <p:cNvPr id="2" name="CuadroTexto 1">
            <a:extLst>
              <a:ext uri="{FF2B5EF4-FFF2-40B4-BE49-F238E27FC236}">
                <a16:creationId xmlns:a16="http://schemas.microsoft.com/office/drawing/2014/main" id="{1DD76E8E-CA2F-4623-9D7A-AE9453EBC9D5}"/>
              </a:ext>
            </a:extLst>
          </p:cNvPr>
          <p:cNvSpPr txBox="1"/>
          <p:nvPr/>
        </p:nvSpPr>
        <p:spPr>
          <a:xfrm>
            <a:off x="928468" y="3429000"/>
            <a:ext cx="682879" cy="400110"/>
          </a:xfrm>
          <a:prstGeom prst="rect">
            <a:avLst/>
          </a:prstGeom>
          <a:noFill/>
        </p:spPr>
        <p:txBody>
          <a:bodyPr wrap="none" rtlCol="0">
            <a:spAutoFit/>
          </a:bodyPr>
          <a:lstStyle/>
          <a:p>
            <a:r>
              <a:rPr lang="es-CO" sz="2000" b="1" dirty="0"/>
              <a:t>Sexo</a:t>
            </a:r>
          </a:p>
        </p:txBody>
      </p:sp>
      <p:graphicFrame>
        <p:nvGraphicFramePr>
          <p:cNvPr id="6" name="29 Tabla">
            <a:extLst>
              <a:ext uri="{FF2B5EF4-FFF2-40B4-BE49-F238E27FC236}">
                <a16:creationId xmlns:a16="http://schemas.microsoft.com/office/drawing/2014/main" id="{9A7B4609-B0C3-4385-895E-503374E20755}"/>
              </a:ext>
            </a:extLst>
          </p:cNvPr>
          <p:cNvGraphicFramePr>
            <a:graphicFrameLocks noGrp="1"/>
          </p:cNvGraphicFramePr>
          <p:nvPr>
            <p:extLst>
              <p:ext uri="{D42A27DB-BD31-4B8C-83A1-F6EECF244321}">
                <p14:modId xmlns:p14="http://schemas.microsoft.com/office/powerpoint/2010/main" val="1849972846"/>
              </p:ext>
            </p:extLst>
          </p:nvPr>
        </p:nvGraphicFramePr>
        <p:xfrm>
          <a:off x="8214244" y="5203127"/>
          <a:ext cx="3453447" cy="243840"/>
        </p:xfrm>
        <a:graphic>
          <a:graphicData uri="http://schemas.openxmlformats.org/drawingml/2006/table">
            <a:tbl>
              <a:tblPr firstRow="1" bandRow="1">
                <a:tableStyleId>{5C22544A-7EE6-4342-B048-85BDC9FD1C3A}</a:tableStyleId>
              </a:tblPr>
              <a:tblGrid>
                <a:gridCol w="2914967">
                  <a:extLst>
                    <a:ext uri="{9D8B030D-6E8A-4147-A177-3AD203B41FA5}">
                      <a16:colId xmlns:a16="http://schemas.microsoft.com/office/drawing/2014/main" val="20000"/>
                    </a:ext>
                  </a:extLst>
                </a:gridCol>
                <a:gridCol w="538480">
                  <a:extLst>
                    <a:ext uri="{9D8B030D-6E8A-4147-A177-3AD203B41FA5}">
                      <a16:colId xmlns:a16="http://schemas.microsoft.com/office/drawing/2014/main" val="20001"/>
                    </a:ext>
                  </a:extLst>
                </a:gridCol>
              </a:tblGrid>
              <a:tr h="144016">
                <a:tc>
                  <a:txBody>
                    <a:bodyPr/>
                    <a:lstStyle/>
                    <a:p>
                      <a:pPr algn="r"/>
                      <a:r>
                        <a:rPr lang="es-CO" sz="1000" dirty="0">
                          <a:solidFill>
                            <a:schemeClr val="tx1"/>
                          </a:solidFill>
                          <a:latin typeface="Franklin Gothic Book" panose="020B0503020102020204" pitchFamily="34" charset="0"/>
                        </a:rPr>
                        <a:t>Base</a:t>
                      </a:r>
                      <a:r>
                        <a:rPr lang="es-CO" sz="1000">
                          <a:solidFill>
                            <a:schemeClr val="tx1"/>
                          </a:solidFill>
                          <a:latin typeface="Franklin Gothic Book" panose="020B0503020102020204" pitchFamily="34" charset="0"/>
                        </a:rPr>
                        <a:t>:</a:t>
                      </a:r>
                      <a:r>
                        <a:rPr lang="es-CO" sz="1000" baseline="0">
                          <a:solidFill>
                            <a:schemeClr val="tx1"/>
                          </a:solidFill>
                          <a:latin typeface="Franklin Gothic Book" panose="020B0503020102020204" pitchFamily="34" charset="0"/>
                        </a:rPr>
                        <a:t> </a:t>
                      </a:r>
                      <a:r>
                        <a:rPr lang="es-CO" sz="1000" b="0" baseline="0">
                          <a:solidFill>
                            <a:schemeClr val="tx1"/>
                          </a:solidFill>
                          <a:latin typeface="Franklin Gothic Book" panose="020B0503020102020204" pitchFamily="34" charset="0"/>
                        </a:rPr>
                        <a:t>Encuestados que tienen o han tenido pareja</a:t>
                      </a:r>
                      <a:endParaRPr lang="es-CO" sz="1000" b="0" dirty="0">
                        <a:solidFill>
                          <a:schemeClr val="tx1"/>
                        </a:solidFill>
                        <a:latin typeface="Franklin Gothic Book" panose="020B0503020102020204"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s-CO" sz="1000" dirty="0">
                          <a:solidFill>
                            <a:schemeClr val="tx1"/>
                          </a:solidFill>
                          <a:latin typeface="Franklin Gothic Book" panose="020B0503020102020204" pitchFamily="34" charset="0"/>
                        </a:rPr>
                        <a:t>433</a:t>
                      </a:r>
                    </a:p>
                  </a:txBody>
                  <a:tcPr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564791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3 Rectángulo">
            <a:extLst>
              <a:ext uri="{FF2B5EF4-FFF2-40B4-BE49-F238E27FC236}">
                <a16:creationId xmlns:a16="http://schemas.microsoft.com/office/drawing/2014/main" id="{D82EEB86-6159-47A0-B011-B1C58A782C34}"/>
              </a:ext>
            </a:extLst>
          </p:cNvPr>
          <p:cNvSpPr/>
          <p:nvPr/>
        </p:nvSpPr>
        <p:spPr>
          <a:xfrm>
            <a:off x="1150021" y="307413"/>
            <a:ext cx="9894688" cy="584775"/>
          </a:xfrm>
          <a:prstGeom prst="rect">
            <a:avLst/>
          </a:prstGeom>
        </p:spPr>
        <p:txBody>
          <a:bodyPr wrap="square">
            <a:spAutoFit/>
          </a:bodyPr>
          <a:lstStyle/>
          <a:p>
            <a:pPr algn="ctr"/>
            <a:r>
              <a:rPr lang="es-CO" sz="1600" b="1" dirty="0">
                <a:solidFill>
                  <a:prstClr val="black"/>
                </a:solidFill>
              </a:rPr>
              <a:t> 9) </a:t>
            </a:r>
            <a:r>
              <a:rPr lang="es-CO" sz="1600" dirty="0">
                <a:solidFill>
                  <a:prstClr val="black"/>
                </a:solidFill>
              </a:rPr>
              <a:t>Durante esta pelea, </a:t>
            </a:r>
            <a:r>
              <a:rPr lang="es-CO" sz="1600" b="1" dirty="0">
                <a:solidFill>
                  <a:prstClr val="black"/>
                </a:solidFill>
              </a:rPr>
              <a:t>¿usted o su pareja actuó de alguna de las siguientes formas?</a:t>
            </a:r>
          </a:p>
          <a:p>
            <a:pPr algn="ctr"/>
            <a:r>
              <a:rPr lang="es-CO" sz="1600" i="1" dirty="0">
                <a:solidFill>
                  <a:prstClr val="black"/>
                </a:solidFill>
              </a:rPr>
              <a:t>Respondieron Sí</a:t>
            </a:r>
            <a:r>
              <a:rPr lang="es-CO" sz="1600" b="1" dirty="0">
                <a:solidFill>
                  <a:prstClr val="black"/>
                </a:solidFill>
              </a:rPr>
              <a:t> </a:t>
            </a:r>
          </a:p>
        </p:txBody>
      </p:sp>
      <p:sp>
        <p:nvSpPr>
          <p:cNvPr id="29" name="28 Rectángulo redondeado"/>
          <p:cNvSpPr/>
          <p:nvPr/>
        </p:nvSpPr>
        <p:spPr>
          <a:xfrm>
            <a:off x="4282186" y="6233054"/>
            <a:ext cx="3600261" cy="287174"/>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5" name="Gráfico 4">
            <a:extLst>
              <a:ext uri="{FF2B5EF4-FFF2-40B4-BE49-F238E27FC236}">
                <a16:creationId xmlns:a16="http://schemas.microsoft.com/office/drawing/2014/main" id="{00000000-0008-0000-0400-000004000000}"/>
              </a:ext>
            </a:extLst>
          </p:cNvPr>
          <p:cNvGraphicFramePr>
            <a:graphicFrameLocks/>
          </p:cNvGraphicFramePr>
          <p:nvPr>
            <p:extLst>
              <p:ext uri="{D42A27DB-BD31-4B8C-83A1-F6EECF244321}">
                <p14:modId xmlns:p14="http://schemas.microsoft.com/office/powerpoint/2010/main" val="2008552047"/>
              </p:ext>
            </p:extLst>
          </p:nvPr>
        </p:nvGraphicFramePr>
        <p:xfrm>
          <a:off x="2491006" y="920614"/>
          <a:ext cx="8772526" cy="5816991"/>
        </p:xfrm>
        <a:graphic>
          <a:graphicData uri="http://schemas.openxmlformats.org/drawingml/2006/chart">
            <c:chart xmlns:c="http://schemas.openxmlformats.org/drawingml/2006/chart" xmlns:r="http://schemas.openxmlformats.org/officeDocument/2006/relationships" r:id="rId2"/>
          </a:graphicData>
        </a:graphic>
      </p:graphicFrame>
      <p:sp>
        <p:nvSpPr>
          <p:cNvPr id="2" name="CuadroTexto 1">
            <a:extLst>
              <a:ext uri="{FF2B5EF4-FFF2-40B4-BE49-F238E27FC236}">
                <a16:creationId xmlns:a16="http://schemas.microsoft.com/office/drawing/2014/main" id="{54191159-A352-439F-865D-26C80A46B1CC}"/>
              </a:ext>
            </a:extLst>
          </p:cNvPr>
          <p:cNvSpPr txBox="1"/>
          <p:nvPr/>
        </p:nvSpPr>
        <p:spPr>
          <a:xfrm>
            <a:off x="411455" y="3028890"/>
            <a:ext cx="1871025" cy="400110"/>
          </a:xfrm>
          <a:prstGeom prst="rect">
            <a:avLst/>
          </a:prstGeom>
          <a:noFill/>
        </p:spPr>
        <p:txBody>
          <a:bodyPr wrap="none" rtlCol="0">
            <a:spAutoFit/>
          </a:bodyPr>
          <a:lstStyle/>
          <a:p>
            <a:r>
              <a:rPr lang="es-CO" sz="2000" b="1" dirty="0"/>
              <a:t>Grupos de edad</a:t>
            </a:r>
          </a:p>
        </p:txBody>
      </p:sp>
      <p:graphicFrame>
        <p:nvGraphicFramePr>
          <p:cNvPr id="6" name="29 Tabla">
            <a:extLst>
              <a:ext uri="{FF2B5EF4-FFF2-40B4-BE49-F238E27FC236}">
                <a16:creationId xmlns:a16="http://schemas.microsoft.com/office/drawing/2014/main" id="{B46257AA-ED06-4CB3-9275-3CF7075F9A9A}"/>
              </a:ext>
            </a:extLst>
          </p:cNvPr>
          <p:cNvGraphicFramePr>
            <a:graphicFrameLocks noGrp="1"/>
          </p:cNvGraphicFramePr>
          <p:nvPr>
            <p:extLst>
              <p:ext uri="{D42A27DB-BD31-4B8C-83A1-F6EECF244321}">
                <p14:modId xmlns:p14="http://schemas.microsoft.com/office/powerpoint/2010/main" val="1007647686"/>
              </p:ext>
            </p:extLst>
          </p:nvPr>
        </p:nvGraphicFramePr>
        <p:xfrm>
          <a:off x="8151161" y="5150118"/>
          <a:ext cx="3453447" cy="243840"/>
        </p:xfrm>
        <a:graphic>
          <a:graphicData uri="http://schemas.openxmlformats.org/drawingml/2006/table">
            <a:tbl>
              <a:tblPr firstRow="1" bandRow="1">
                <a:tableStyleId>{5C22544A-7EE6-4342-B048-85BDC9FD1C3A}</a:tableStyleId>
              </a:tblPr>
              <a:tblGrid>
                <a:gridCol w="2914967">
                  <a:extLst>
                    <a:ext uri="{9D8B030D-6E8A-4147-A177-3AD203B41FA5}">
                      <a16:colId xmlns:a16="http://schemas.microsoft.com/office/drawing/2014/main" val="20000"/>
                    </a:ext>
                  </a:extLst>
                </a:gridCol>
                <a:gridCol w="538480">
                  <a:extLst>
                    <a:ext uri="{9D8B030D-6E8A-4147-A177-3AD203B41FA5}">
                      <a16:colId xmlns:a16="http://schemas.microsoft.com/office/drawing/2014/main" val="20001"/>
                    </a:ext>
                  </a:extLst>
                </a:gridCol>
              </a:tblGrid>
              <a:tr h="144016">
                <a:tc>
                  <a:txBody>
                    <a:bodyPr/>
                    <a:lstStyle/>
                    <a:p>
                      <a:pPr algn="r"/>
                      <a:r>
                        <a:rPr lang="es-CO" sz="1000" dirty="0">
                          <a:solidFill>
                            <a:schemeClr val="tx1"/>
                          </a:solidFill>
                          <a:latin typeface="Franklin Gothic Book" panose="020B0503020102020204" pitchFamily="34" charset="0"/>
                        </a:rPr>
                        <a:t>Base:</a:t>
                      </a:r>
                      <a:r>
                        <a:rPr lang="es-CO" sz="1000" baseline="0" dirty="0">
                          <a:solidFill>
                            <a:schemeClr val="tx1"/>
                          </a:solidFill>
                          <a:latin typeface="Franklin Gothic Book" panose="020B0503020102020204" pitchFamily="34" charset="0"/>
                        </a:rPr>
                        <a:t> </a:t>
                      </a:r>
                      <a:r>
                        <a:rPr lang="es-CO" sz="1000" b="0" baseline="0" dirty="0">
                          <a:solidFill>
                            <a:schemeClr val="tx1"/>
                          </a:solidFill>
                          <a:latin typeface="Franklin Gothic Book" panose="020B0503020102020204" pitchFamily="34" charset="0"/>
                        </a:rPr>
                        <a:t>Encuestados que tienen o han tenido pareja</a:t>
                      </a:r>
                      <a:endParaRPr lang="es-CO" sz="1000" b="0" dirty="0">
                        <a:solidFill>
                          <a:schemeClr val="tx1"/>
                        </a:solidFill>
                        <a:latin typeface="Franklin Gothic Book" panose="020B0503020102020204"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s-CO" sz="1000" dirty="0">
                          <a:solidFill>
                            <a:schemeClr val="tx1"/>
                          </a:solidFill>
                          <a:latin typeface="Franklin Gothic Book" panose="020B0503020102020204" pitchFamily="34" charset="0"/>
                        </a:rPr>
                        <a:t>433</a:t>
                      </a:r>
                    </a:p>
                  </a:txBody>
                  <a:tcPr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633223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3 Rectángulo">
            <a:extLst>
              <a:ext uri="{FF2B5EF4-FFF2-40B4-BE49-F238E27FC236}">
                <a16:creationId xmlns:a16="http://schemas.microsoft.com/office/drawing/2014/main" id="{D82EEB86-6159-47A0-B011-B1C58A782C34}"/>
              </a:ext>
            </a:extLst>
          </p:cNvPr>
          <p:cNvSpPr/>
          <p:nvPr/>
        </p:nvSpPr>
        <p:spPr>
          <a:xfrm>
            <a:off x="1150021" y="307413"/>
            <a:ext cx="9894688" cy="584775"/>
          </a:xfrm>
          <a:prstGeom prst="rect">
            <a:avLst/>
          </a:prstGeom>
        </p:spPr>
        <p:txBody>
          <a:bodyPr wrap="square">
            <a:spAutoFit/>
          </a:bodyPr>
          <a:lstStyle/>
          <a:p>
            <a:pPr algn="ctr"/>
            <a:r>
              <a:rPr lang="es-CO" sz="1600" b="1" dirty="0">
                <a:solidFill>
                  <a:prstClr val="black"/>
                </a:solidFill>
              </a:rPr>
              <a:t> 9) </a:t>
            </a:r>
            <a:r>
              <a:rPr lang="es-CO" sz="1600" dirty="0">
                <a:solidFill>
                  <a:prstClr val="black"/>
                </a:solidFill>
              </a:rPr>
              <a:t>Durante esta pelea, </a:t>
            </a:r>
            <a:r>
              <a:rPr lang="es-CO" sz="1600" b="1" dirty="0">
                <a:solidFill>
                  <a:prstClr val="black"/>
                </a:solidFill>
              </a:rPr>
              <a:t>¿usted o su pareja actuó de alguna de las siguientes formas?</a:t>
            </a:r>
          </a:p>
          <a:p>
            <a:pPr algn="ctr"/>
            <a:r>
              <a:rPr lang="es-CO" sz="1600" i="1" dirty="0">
                <a:solidFill>
                  <a:prstClr val="black"/>
                </a:solidFill>
              </a:rPr>
              <a:t>Respondieron Sí</a:t>
            </a:r>
            <a:r>
              <a:rPr lang="es-CO" sz="1600" b="1" dirty="0">
                <a:solidFill>
                  <a:prstClr val="black"/>
                </a:solidFill>
              </a:rPr>
              <a:t> </a:t>
            </a:r>
          </a:p>
        </p:txBody>
      </p:sp>
      <p:sp>
        <p:nvSpPr>
          <p:cNvPr id="29" name="28 Rectángulo redondeado"/>
          <p:cNvSpPr/>
          <p:nvPr/>
        </p:nvSpPr>
        <p:spPr>
          <a:xfrm>
            <a:off x="4282186" y="6233054"/>
            <a:ext cx="3600261" cy="287174"/>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CuadroTexto 1">
            <a:extLst>
              <a:ext uri="{FF2B5EF4-FFF2-40B4-BE49-F238E27FC236}">
                <a16:creationId xmlns:a16="http://schemas.microsoft.com/office/drawing/2014/main" id="{54191159-A352-439F-865D-26C80A46B1CC}"/>
              </a:ext>
            </a:extLst>
          </p:cNvPr>
          <p:cNvSpPr txBox="1"/>
          <p:nvPr/>
        </p:nvSpPr>
        <p:spPr>
          <a:xfrm>
            <a:off x="5359260" y="1068853"/>
            <a:ext cx="1473480" cy="400110"/>
          </a:xfrm>
          <a:prstGeom prst="rect">
            <a:avLst/>
          </a:prstGeom>
          <a:noFill/>
        </p:spPr>
        <p:txBody>
          <a:bodyPr wrap="none" rtlCol="0">
            <a:spAutoFit/>
          </a:bodyPr>
          <a:lstStyle/>
          <a:p>
            <a:r>
              <a:rPr lang="es-CO" sz="2000" b="1" dirty="0"/>
              <a:t>Tienen hijos</a:t>
            </a:r>
          </a:p>
        </p:txBody>
      </p:sp>
      <p:graphicFrame>
        <p:nvGraphicFramePr>
          <p:cNvPr id="6" name="Gráfico 5">
            <a:extLst>
              <a:ext uri="{FF2B5EF4-FFF2-40B4-BE49-F238E27FC236}">
                <a16:creationId xmlns:a16="http://schemas.microsoft.com/office/drawing/2014/main" id="{00000000-0008-0000-0400-000005000000}"/>
              </a:ext>
            </a:extLst>
          </p:cNvPr>
          <p:cNvGraphicFramePr>
            <a:graphicFrameLocks/>
          </p:cNvGraphicFramePr>
          <p:nvPr>
            <p:extLst>
              <p:ext uri="{D42A27DB-BD31-4B8C-83A1-F6EECF244321}">
                <p14:modId xmlns:p14="http://schemas.microsoft.com/office/powerpoint/2010/main" val="2260948506"/>
              </p:ext>
            </p:extLst>
          </p:nvPr>
        </p:nvGraphicFramePr>
        <p:xfrm>
          <a:off x="411456" y="1702191"/>
          <a:ext cx="11532016" cy="49518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29 Tabla">
            <a:extLst>
              <a:ext uri="{FF2B5EF4-FFF2-40B4-BE49-F238E27FC236}">
                <a16:creationId xmlns:a16="http://schemas.microsoft.com/office/drawing/2014/main" id="{2D252641-77BD-4E4E-9554-4DB6B241318C}"/>
              </a:ext>
            </a:extLst>
          </p:cNvPr>
          <p:cNvGraphicFramePr>
            <a:graphicFrameLocks noGrp="1"/>
          </p:cNvGraphicFramePr>
          <p:nvPr>
            <p:extLst>
              <p:ext uri="{D42A27DB-BD31-4B8C-83A1-F6EECF244321}">
                <p14:modId xmlns:p14="http://schemas.microsoft.com/office/powerpoint/2010/main" val="2108297585"/>
              </p:ext>
            </p:extLst>
          </p:nvPr>
        </p:nvGraphicFramePr>
        <p:xfrm>
          <a:off x="4355592" y="6437396"/>
          <a:ext cx="3453447" cy="243840"/>
        </p:xfrm>
        <a:graphic>
          <a:graphicData uri="http://schemas.openxmlformats.org/drawingml/2006/table">
            <a:tbl>
              <a:tblPr firstRow="1" bandRow="1">
                <a:tableStyleId>{5C22544A-7EE6-4342-B048-85BDC9FD1C3A}</a:tableStyleId>
              </a:tblPr>
              <a:tblGrid>
                <a:gridCol w="2914967">
                  <a:extLst>
                    <a:ext uri="{9D8B030D-6E8A-4147-A177-3AD203B41FA5}">
                      <a16:colId xmlns:a16="http://schemas.microsoft.com/office/drawing/2014/main" val="20000"/>
                    </a:ext>
                  </a:extLst>
                </a:gridCol>
                <a:gridCol w="538480">
                  <a:extLst>
                    <a:ext uri="{9D8B030D-6E8A-4147-A177-3AD203B41FA5}">
                      <a16:colId xmlns:a16="http://schemas.microsoft.com/office/drawing/2014/main" val="20001"/>
                    </a:ext>
                  </a:extLst>
                </a:gridCol>
              </a:tblGrid>
              <a:tr h="144016">
                <a:tc>
                  <a:txBody>
                    <a:bodyPr/>
                    <a:lstStyle/>
                    <a:p>
                      <a:pPr algn="r"/>
                      <a:r>
                        <a:rPr lang="es-CO" sz="1000" dirty="0">
                          <a:solidFill>
                            <a:schemeClr val="tx1"/>
                          </a:solidFill>
                          <a:latin typeface="Franklin Gothic Book" panose="020B0503020102020204" pitchFamily="34" charset="0"/>
                        </a:rPr>
                        <a:t>Base:</a:t>
                      </a:r>
                      <a:r>
                        <a:rPr lang="es-CO" sz="1000" baseline="0" dirty="0">
                          <a:solidFill>
                            <a:schemeClr val="tx1"/>
                          </a:solidFill>
                          <a:latin typeface="Franklin Gothic Book" panose="020B0503020102020204" pitchFamily="34" charset="0"/>
                        </a:rPr>
                        <a:t> </a:t>
                      </a:r>
                      <a:r>
                        <a:rPr lang="es-CO" sz="1000" b="0" baseline="0" dirty="0">
                          <a:solidFill>
                            <a:schemeClr val="tx1"/>
                          </a:solidFill>
                          <a:latin typeface="Franklin Gothic Book" panose="020B0503020102020204" pitchFamily="34" charset="0"/>
                        </a:rPr>
                        <a:t>Encuestados que tienen o han tenido pareja</a:t>
                      </a:r>
                      <a:endParaRPr lang="es-CO" sz="1000" b="0" dirty="0">
                        <a:solidFill>
                          <a:schemeClr val="tx1"/>
                        </a:solidFill>
                        <a:latin typeface="Franklin Gothic Book" panose="020B0503020102020204"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s-CO" sz="1000" dirty="0">
                          <a:solidFill>
                            <a:schemeClr val="tx1"/>
                          </a:solidFill>
                          <a:latin typeface="Franklin Gothic Book" panose="020B0503020102020204" pitchFamily="34" charset="0"/>
                        </a:rPr>
                        <a:t>304</a:t>
                      </a:r>
                    </a:p>
                  </a:txBody>
                  <a:tcPr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213638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2538969964"/>
              </p:ext>
            </p:extLst>
          </p:nvPr>
        </p:nvGraphicFramePr>
        <p:xfrm>
          <a:off x="889968" y="1086800"/>
          <a:ext cx="10631470" cy="5638800"/>
        </p:xfrm>
        <a:graphic>
          <a:graphicData uri="http://schemas.openxmlformats.org/drawingml/2006/table">
            <a:tbl>
              <a:tblPr/>
              <a:tblGrid>
                <a:gridCol w="3024609">
                  <a:extLst>
                    <a:ext uri="{9D8B030D-6E8A-4147-A177-3AD203B41FA5}">
                      <a16:colId xmlns:a16="http://schemas.microsoft.com/office/drawing/2014/main" val="20000"/>
                    </a:ext>
                  </a:extLst>
                </a:gridCol>
                <a:gridCol w="140039">
                  <a:extLst>
                    <a:ext uri="{9D8B030D-6E8A-4147-A177-3AD203B41FA5}">
                      <a16:colId xmlns:a16="http://schemas.microsoft.com/office/drawing/2014/main" val="20001"/>
                    </a:ext>
                  </a:extLst>
                </a:gridCol>
                <a:gridCol w="750905">
                  <a:extLst>
                    <a:ext uri="{9D8B030D-6E8A-4147-A177-3AD203B41FA5}">
                      <a16:colId xmlns:a16="http://schemas.microsoft.com/office/drawing/2014/main" val="20002"/>
                    </a:ext>
                  </a:extLst>
                </a:gridCol>
                <a:gridCol w="746213">
                  <a:extLst>
                    <a:ext uri="{9D8B030D-6E8A-4147-A177-3AD203B41FA5}">
                      <a16:colId xmlns:a16="http://schemas.microsoft.com/office/drawing/2014/main" val="20003"/>
                    </a:ext>
                  </a:extLst>
                </a:gridCol>
                <a:gridCol w="746213">
                  <a:extLst>
                    <a:ext uri="{9D8B030D-6E8A-4147-A177-3AD203B41FA5}">
                      <a16:colId xmlns:a16="http://schemas.microsoft.com/office/drawing/2014/main" val="20004"/>
                    </a:ext>
                  </a:extLst>
                </a:gridCol>
                <a:gridCol w="746213">
                  <a:extLst>
                    <a:ext uri="{9D8B030D-6E8A-4147-A177-3AD203B41FA5}">
                      <a16:colId xmlns:a16="http://schemas.microsoft.com/office/drawing/2014/main" val="20005"/>
                    </a:ext>
                  </a:extLst>
                </a:gridCol>
                <a:gridCol w="746213">
                  <a:extLst>
                    <a:ext uri="{9D8B030D-6E8A-4147-A177-3AD203B41FA5}">
                      <a16:colId xmlns:a16="http://schemas.microsoft.com/office/drawing/2014/main" val="20006"/>
                    </a:ext>
                  </a:extLst>
                </a:gridCol>
                <a:gridCol w="746213">
                  <a:extLst>
                    <a:ext uri="{9D8B030D-6E8A-4147-A177-3AD203B41FA5}">
                      <a16:colId xmlns:a16="http://schemas.microsoft.com/office/drawing/2014/main" val="20007"/>
                    </a:ext>
                  </a:extLst>
                </a:gridCol>
                <a:gridCol w="746213">
                  <a:extLst>
                    <a:ext uri="{9D8B030D-6E8A-4147-A177-3AD203B41FA5}">
                      <a16:colId xmlns:a16="http://schemas.microsoft.com/office/drawing/2014/main" val="20008"/>
                    </a:ext>
                  </a:extLst>
                </a:gridCol>
                <a:gridCol w="746213">
                  <a:extLst>
                    <a:ext uri="{9D8B030D-6E8A-4147-A177-3AD203B41FA5}">
                      <a16:colId xmlns:a16="http://schemas.microsoft.com/office/drawing/2014/main" val="20009"/>
                    </a:ext>
                  </a:extLst>
                </a:gridCol>
                <a:gridCol w="746213">
                  <a:extLst>
                    <a:ext uri="{9D8B030D-6E8A-4147-A177-3AD203B41FA5}">
                      <a16:colId xmlns:a16="http://schemas.microsoft.com/office/drawing/2014/main" val="20010"/>
                    </a:ext>
                  </a:extLst>
                </a:gridCol>
                <a:gridCol w="746213">
                  <a:extLst>
                    <a:ext uri="{9D8B030D-6E8A-4147-A177-3AD203B41FA5}">
                      <a16:colId xmlns:a16="http://schemas.microsoft.com/office/drawing/2014/main" val="20011"/>
                    </a:ext>
                  </a:extLst>
                </a:gridCol>
              </a:tblGrid>
              <a:tr h="114916">
                <a:tc>
                  <a:txBody>
                    <a:bodyPr/>
                    <a:lstStyle/>
                    <a:p>
                      <a:pPr algn="r" fontAlgn="ctr"/>
                      <a:endParaRPr lang="es-CO" sz="1100" b="1" i="0" u="none" strike="noStrike" dirty="0">
                        <a:solidFill>
                          <a:srgbClr val="404040"/>
                        </a:solidFill>
                        <a:effectLst/>
                        <a:latin typeface="Franklin Gothic Book"/>
                      </a:endParaRPr>
                    </a:p>
                  </a:txBody>
                  <a:tcPr marL="9525" marR="9525" marT="9525" marB="0" anchor="ctr">
                    <a:lnL>
                      <a:noFill/>
                    </a:lnL>
                    <a:lnR>
                      <a:noFill/>
                    </a:lnR>
                    <a:lnT>
                      <a:noFill/>
                    </a:lnT>
                    <a:lnB>
                      <a:noFill/>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a:noFill/>
                    </a:lnB>
                  </a:tcPr>
                </a:tc>
                <a:tc rowSpan="2">
                  <a:txBody>
                    <a:bodyPr/>
                    <a:lstStyle/>
                    <a:p>
                      <a:pPr algn="ctr" fontAlgn="ctr"/>
                      <a:r>
                        <a:rPr lang="es-CO" sz="1100" b="1" i="0" u="none" strike="noStrike" dirty="0">
                          <a:solidFill>
                            <a:schemeClr val="bg1"/>
                          </a:solidFill>
                          <a:effectLst/>
                          <a:latin typeface="Franklin Gothic Book"/>
                        </a:rPr>
                        <a:t>TOTAL</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DA0F2B"/>
                    </a:solidFill>
                  </a:tcPr>
                </a:tc>
                <a:tc gridSpan="2">
                  <a:txBody>
                    <a:bodyPr/>
                    <a:lstStyle/>
                    <a:p>
                      <a:pPr algn="ctr" fontAlgn="ctr"/>
                      <a:r>
                        <a:rPr lang="es-CO" sz="1100" b="1" i="0" u="none" strike="noStrike" dirty="0">
                          <a:solidFill>
                            <a:srgbClr val="404040"/>
                          </a:solidFill>
                          <a:effectLst/>
                          <a:latin typeface="Franklin Gothic Book"/>
                        </a:rPr>
                        <a:t>GÉNERO</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000"/>
                    </a:solidFill>
                  </a:tcPr>
                </a:tc>
                <a:tc hMerge="1">
                  <a:txBody>
                    <a:bodyPr/>
                    <a:lstStyle/>
                    <a:p>
                      <a:endParaRPr lang="es-CO"/>
                    </a:p>
                  </a:txBody>
                  <a:tcPr/>
                </a:tc>
                <a:tc gridSpan="4">
                  <a:txBody>
                    <a:bodyPr/>
                    <a:lstStyle/>
                    <a:p>
                      <a:pPr algn="ctr" fontAlgn="ctr"/>
                      <a:r>
                        <a:rPr lang="es-CO" sz="1100" b="1" i="0" u="none" strike="noStrike" dirty="0">
                          <a:solidFill>
                            <a:srgbClr val="404040"/>
                          </a:solidFill>
                          <a:effectLst/>
                          <a:latin typeface="Franklin Gothic Book"/>
                        </a:rPr>
                        <a:t>EDAD</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C66"/>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3">
                  <a:txBody>
                    <a:bodyPr/>
                    <a:lstStyle/>
                    <a:p>
                      <a:pPr algn="ctr" fontAlgn="ctr"/>
                      <a:r>
                        <a:rPr lang="es-CO" sz="1100" b="1" i="0" u="none" strike="noStrike" dirty="0">
                          <a:solidFill>
                            <a:srgbClr val="404040"/>
                          </a:solidFill>
                          <a:effectLst/>
                          <a:latin typeface="Franklin Gothic Book"/>
                        </a:rPr>
                        <a:t>ESTRATO</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ECC5"/>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114916">
                <a:tc>
                  <a:txBody>
                    <a:bodyPr/>
                    <a:lstStyle/>
                    <a:p>
                      <a:pPr algn="r" fontAlgn="ctr"/>
                      <a:endParaRPr lang="es-CO" sz="1100" b="1" i="0" u="none" strike="noStrike" dirty="0">
                        <a:solidFill>
                          <a:srgbClr val="404040"/>
                        </a:solidFill>
                        <a:effectLst/>
                        <a:latin typeface="Franklin Gothic Book"/>
                      </a:endParaRP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vMerge="1">
                  <a:txBody>
                    <a:bodyPr/>
                    <a:lstStyle/>
                    <a:p>
                      <a:endParaRPr lang="es-CO"/>
                    </a:p>
                  </a:txBody>
                  <a:tcPr/>
                </a:tc>
                <a:tc>
                  <a:txBody>
                    <a:bodyPr/>
                    <a:lstStyle/>
                    <a:p>
                      <a:pPr algn="ctr" fontAlgn="ctr"/>
                      <a:r>
                        <a:rPr lang="es-CO" sz="1100" b="0" i="0" u="none" strike="noStrike" dirty="0">
                          <a:solidFill>
                            <a:srgbClr val="404040"/>
                          </a:solidFill>
                          <a:effectLst/>
                          <a:latin typeface="Franklin Gothic Book"/>
                        </a:rPr>
                        <a:t>Masculino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Femenino</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100" b="0" i="0" u="none" strike="noStrike" dirty="0">
                          <a:solidFill>
                            <a:srgbClr val="404040"/>
                          </a:solidFill>
                          <a:effectLst/>
                          <a:latin typeface="Franklin Gothic Book"/>
                        </a:rPr>
                        <a:t>18 a 25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26 a 40</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41 a 55</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56 o más</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100" b="0" i="0" u="none" strike="noStrike" dirty="0">
                          <a:solidFill>
                            <a:srgbClr val="404040"/>
                          </a:solidFill>
                          <a:effectLst/>
                          <a:latin typeface="Franklin Gothic Book"/>
                        </a:rPr>
                        <a:t>ALTO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MEDIO</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BAJO</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82469">
                <a:tc>
                  <a:txBody>
                    <a:bodyPr/>
                    <a:lstStyle/>
                    <a:p>
                      <a:pPr algn="r" fontAlgn="ctr"/>
                      <a:r>
                        <a:rPr lang="es-CO" sz="900" b="1" i="0" u="none" strike="noStrike" dirty="0">
                          <a:solidFill>
                            <a:srgbClr val="404040"/>
                          </a:solidFill>
                          <a:effectLst/>
                          <a:latin typeface="Franklin Gothic Book"/>
                        </a:rPr>
                        <a:t> Base: ENCUESTADOS QUE TIENEN O HAN TENIDO PAREJA</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900" b="1"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900" b="1" i="0" u="none" strike="noStrike" dirty="0">
                          <a:solidFill>
                            <a:srgbClr val="404040"/>
                          </a:solidFill>
                          <a:effectLst/>
                          <a:latin typeface="Franklin Gothic Book"/>
                        </a:rPr>
                        <a:t>433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s-CO" sz="900" b="1" i="0" u="none" strike="noStrike">
                          <a:solidFill>
                            <a:srgbClr val="404040"/>
                          </a:solidFill>
                          <a:effectLst/>
                          <a:latin typeface="Franklin Gothic Book"/>
                        </a:rPr>
                        <a:t>184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s-CO" sz="900" b="1" i="0" u="none" strike="noStrike">
                          <a:solidFill>
                            <a:srgbClr val="404040"/>
                          </a:solidFill>
                          <a:effectLst/>
                          <a:latin typeface="Franklin Gothic Book"/>
                        </a:rPr>
                        <a:t>249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s-CO" sz="900" b="1" i="0" u="none" strike="noStrike">
                          <a:solidFill>
                            <a:srgbClr val="404040"/>
                          </a:solidFill>
                          <a:effectLst/>
                          <a:latin typeface="Franklin Gothic Book"/>
                        </a:rPr>
                        <a:t>54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s-CO" sz="900" b="1" i="0" u="none" strike="noStrike">
                          <a:solidFill>
                            <a:srgbClr val="404040"/>
                          </a:solidFill>
                          <a:effectLst/>
                          <a:latin typeface="Franklin Gothic Book"/>
                        </a:rPr>
                        <a:t>121</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s-CO" sz="900" b="1" i="0" u="none" strike="noStrike">
                          <a:solidFill>
                            <a:srgbClr val="404040"/>
                          </a:solidFill>
                          <a:effectLst/>
                          <a:latin typeface="Franklin Gothic Book"/>
                        </a:rPr>
                        <a:t>132</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s-CO" sz="900" b="1" i="0" u="none" strike="noStrike">
                          <a:solidFill>
                            <a:srgbClr val="404040"/>
                          </a:solidFill>
                          <a:effectLst/>
                          <a:latin typeface="Franklin Gothic Book"/>
                        </a:rPr>
                        <a:t>126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s-CO" sz="900" b="1" i="0" u="none" strike="noStrike">
                          <a:solidFill>
                            <a:srgbClr val="404040"/>
                          </a:solidFill>
                          <a:effectLst/>
                          <a:latin typeface="Franklin Gothic Book"/>
                        </a:rPr>
                        <a:t>130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s-CO" sz="900" b="1" i="0" u="none" strike="noStrike">
                          <a:solidFill>
                            <a:srgbClr val="404040"/>
                          </a:solidFill>
                          <a:effectLst/>
                          <a:latin typeface="Franklin Gothic Book"/>
                        </a:rPr>
                        <a:t>105</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s-CO" sz="900" b="1" i="0" u="none" strike="noStrike" dirty="0">
                          <a:solidFill>
                            <a:srgbClr val="404040"/>
                          </a:solidFill>
                          <a:effectLst/>
                          <a:latin typeface="Franklin Gothic Book"/>
                        </a:rPr>
                        <a:t>198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14916">
                <a:tc>
                  <a:txBody>
                    <a:bodyPr/>
                    <a:lstStyle/>
                    <a:p>
                      <a:pPr algn="r" fontAlgn="ctr"/>
                      <a:r>
                        <a:rPr lang="es-CO" sz="1100" b="1" i="0" u="none" strike="noStrike" dirty="0">
                          <a:solidFill>
                            <a:srgbClr val="404040"/>
                          </a:solidFill>
                          <a:effectLst/>
                          <a:latin typeface="Franklin Gothic Book"/>
                        </a:rPr>
                        <a:t> a) No respetó la opinión del otro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1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solidFill>
                      <a:schemeClr val="bg1"/>
                    </a:solidFill>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solidFill>
                      <a:schemeClr val="bg1"/>
                    </a:solidFill>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solidFill>
                      <a:schemeClr val="bg1"/>
                    </a:solidFill>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solidFill>
                      <a:schemeClr val="bg1"/>
                    </a:solidFill>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solidFill>
                      <a:schemeClr val="bg1"/>
                    </a:solidFill>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solidFill>
                      <a:schemeClr val="bg1"/>
                    </a:solidFill>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solidFill>
                      <a:schemeClr val="bg1"/>
                    </a:solidFill>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solidFill>
                      <a:schemeClr val="bg1"/>
                    </a:solidFill>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solidFill>
                      <a:schemeClr val="bg1"/>
                    </a:solidFill>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03"/>
                  </a:ext>
                </a:extLst>
              </a:tr>
              <a:tr h="114916">
                <a:tc>
                  <a:txBody>
                    <a:bodyPr/>
                    <a:lstStyle/>
                    <a:p>
                      <a:pPr algn="r" fontAlgn="ctr"/>
                      <a:r>
                        <a:rPr lang="es-CO" sz="11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1" i="0" u="none" strike="noStrike">
                          <a:solidFill>
                            <a:srgbClr val="404040"/>
                          </a:solidFill>
                          <a:effectLst/>
                          <a:latin typeface="Franklin Gothic Book"/>
                        </a:rPr>
                        <a:t>41%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40%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41%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53%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31%</a:t>
                      </a:r>
                    </a:p>
                  </a:txBody>
                  <a:tcPr marL="9525" marR="9525" marT="9525" marB="0" anchor="ctr">
                    <a:lnL>
                      <a:noFill/>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45%</a:t>
                      </a:r>
                    </a:p>
                  </a:txBody>
                  <a:tcPr marL="9525" marR="9525" marT="9525" marB="0" anchor="ctr">
                    <a:lnL>
                      <a:noFill/>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42%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40%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37%</a:t>
                      </a:r>
                    </a:p>
                  </a:txBody>
                  <a:tcPr marL="9525" marR="9525" marT="9525" marB="0" anchor="ctr">
                    <a:lnL>
                      <a:noFill/>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45%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04"/>
                  </a:ext>
                </a:extLst>
              </a:tr>
              <a:tr h="114916">
                <a:tc>
                  <a:txBody>
                    <a:bodyPr/>
                    <a:lstStyle/>
                    <a:p>
                      <a:pPr algn="r" fontAlgn="ctr"/>
                      <a:r>
                        <a:rPr lang="es-CO" sz="11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1" i="0" u="none" strike="noStrike" dirty="0">
                          <a:solidFill>
                            <a:srgbClr val="404040"/>
                          </a:solidFill>
                          <a:effectLst/>
                          <a:latin typeface="Franklin Gothic Book"/>
                        </a:rPr>
                        <a:t>57%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57%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57%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47%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66%</a:t>
                      </a:r>
                    </a:p>
                  </a:txBody>
                  <a:tcPr marL="9525" marR="9525" marT="9525" marB="0" anchor="ctr">
                    <a:lnL>
                      <a:noFill/>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53%</a:t>
                      </a:r>
                    </a:p>
                  </a:txBody>
                  <a:tcPr marL="9525" marR="9525" marT="9525" marB="0" anchor="ctr">
                    <a:lnL>
                      <a:noFill/>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55%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57%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60%</a:t>
                      </a:r>
                    </a:p>
                  </a:txBody>
                  <a:tcPr marL="9525" marR="9525" marT="9525" marB="0" anchor="ctr">
                    <a:lnL>
                      <a:noFill/>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53%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05"/>
                  </a:ext>
                </a:extLst>
              </a:tr>
              <a:tr h="114916">
                <a:tc>
                  <a:txBody>
                    <a:bodyPr/>
                    <a:lstStyle/>
                    <a:p>
                      <a:pPr algn="r" fontAlgn="ctr"/>
                      <a:r>
                        <a:rPr lang="es-CO" sz="1100" b="0" i="0" u="none" strike="noStrike" dirty="0">
                          <a:solidFill>
                            <a:srgbClr val="404040"/>
                          </a:solidFill>
                          <a:effectLst/>
                          <a:latin typeface="Franklin Gothic Book"/>
                        </a:rPr>
                        <a:t> </a:t>
                      </a:r>
                      <a:r>
                        <a:rPr lang="es-CO" sz="1100" b="0" i="0" u="none" strike="noStrike" dirty="0" err="1">
                          <a:solidFill>
                            <a:srgbClr val="404040"/>
                          </a:solidFill>
                          <a:effectLst/>
                          <a:latin typeface="Franklin Gothic Book"/>
                        </a:rPr>
                        <a:t>Ns</a:t>
                      </a:r>
                      <a:r>
                        <a:rPr lang="es-CO" sz="1100" b="0" i="0" u="none" strike="noStrike" dirty="0">
                          <a:solidFill>
                            <a:srgbClr val="404040"/>
                          </a:solidFill>
                          <a:effectLst/>
                          <a:latin typeface="Franklin Gothic Book"/>
                        </a:rPr>
                        <a:t>/</a:t>
                      </a:r>
                      <a:r>
                        <a:rPr lang="es-CO" sz="1100" b="0" i="0" u="none" strike="noStrike" dirty="0" err="1">
                          <a:solidFill>
                            <a:srgbClr val="404040"/>
                          </a:solidFill>
                          <a:effectLst/>
                          <a:latin typeface="Franklin Gothic Book"/>
                        </a:rPr>
                        <a:t>Nr</a:t>
                      </a:r>
                      <a:endParaRPr lang="es-CO" sz="1100" b="0" i="0" u="none" strike="noStrike" dirty="0">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1"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r>
                        <a:rPr lang="es-CO" sz="1100" b="0" i="0" u="none" strike="noStrike">
                          <a:solidFill>
                            <a:srgbClr val="404040"/>
                          </a:solidFill>
                          <a:effectLst/>
                          <a:latin typeface="Franklin Gothic Book"/>
                        </a:rPr>
                        <a:t>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r>
                        <a:rPr lang="es-CO" sz="1100" b="0" i="0" u="none" strike="noStrike">
                          <a:solidFill>
                            <a:srgbClr val="404040"/>
                          </a:solidFill>
                          <a:effectLst/>
                          <a:latin typeface="Franklin Gothic Book"/>
                        </a:rPr>
                        <a:t>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r>
                        <a:rPr lang="es-CO" sz="11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r>
                        <a:rPr lang="es-CO" sz="1100" b="0" i="0" u="none" strike="noStrike">
                          <a:solidFill>
                            <a:srgbClr val="404040"/>
                          </a:solidFill>
                          <a:effectLst/>
                          <a:latin typeface="Franklin Gothic Book"/>
                        </a:rPr>
                        <a:t>3%</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r>
                        <a:rPr lang="es-CO" sz="1100" b="0" i="0" u="none" strike="noStrike">
                          <a:solidFill>
                            <a:srgbClr val="404040"/>
                          </a:solidFill>
                          <a:effectLst/>
                          <a:latin typeface="Franklin Gothic Book"/>
                        </a:rPr>
                        <a:t>2%</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r>
                        <a:rPr lang="es-CO" sz="1100" b="0" i="0" u="none" strike="noStrike">
                          <a:solidFill>
                            <a:srgbClr val="404040"/>
                          </a:solidFill>
                          <a:effectLst/>
                          <a:latin typeface="Franklin Gothic Book"/>
                        </a:rPr>
                        <a:t>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r>
                        <a:rPr lang="es-CO" sz="1100" b="0" i="0" u="none" strike="noStrike">
                          <a:solidFill>
                            <a:srgbClr val="404040"/>
                          </a:solidFill>
                          <a:effectLst/>
                          <a:latin typeface="Franklin Gothic Book"/>
                        </a:rPr>
                        <a:t>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r>
                        <a:rPr lang="es-CO" sz="1100" b="0" i="0" u="none" strike="noStrike">
                          <a:solidFill>
                            <a:srgbClr val="404040"/>
                          </a:solidFill>
                          <a:effectLst/>
                          <a:latin typeface="Franklin Gothic Book"/>
                        </a:rPr>
                        <a:t>3%</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r>
                        <a:rPr lang="es-CO" sz="1100" b="0" i="0" u="none" strike="noStrike" dirty="0">
                          <a:solidFill>
                            <a:srgbClr val="404040"/>
                          </a:solidFill>
                          <a:effectLst/>
                          <a:latin typeface="Franklin Gothic Book"/>
                        </a:rPr>
                        <a:t>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14916">
                <a:tc>
                  <a:txBody>
                    <a:bodyPr/>
                    <a:lstStyle/>
                    <a:p>
                      <a:pPr algn="r" fontAlgn="ctr"/>
                      <a:endParaRPr lang="es-CO" sz="1100" b="1"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100" b="0" i="0" u="none" strike="noStrike" dirty="0">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1"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endParaRPr lang="es-CO" sz="11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endParaRPr lang="es-CO" sz="11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endParaRPr lang="es-CO" sz="11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endParaRPr lang="es-CO" sz="11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endParaRPr lang="es-CO" sz="11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endParaRPr lang="es-CO" sz="11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endParaRPr lang="es-CO" sz="11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114916">
                <a:tc>
                  <a:txBody>
                    <a:bodyPr/>
                    <a:lstStyle/>
                    <a:p>
                      <a:pPr algn="r" fontAlgn="ctr"/>
                      <a:r>
                        <a:rPr lang="es-CO" sz="1100" b="1" i="0" u="none" strike="noStrike">
                          <a:solidFill>
                            <a:srgbClr val="404040"/>
                          </a:solidFill>
                          <a:effectLst/>
                          <a:latin typeface="Franklin Gothic Book"/>
                        </a:rPr>
                        <a:t> b) Ofendió o insultó al otro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solidFill>
                      <a:schemeClr val="bg1"/>
                    </a:solidFill>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solidFill>
                      <a:schemeClr val="bg1"/>
                    </a:solidFill>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solidFill>
                      <a:schemeClr val="bg1"/>
                    </a:solidFill>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solidFill>
                      <a:schemeClr val="bg1"/>
                    </a:solidFill>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solidFill>
                      <a:schemeClr val="bg1"/>
                    </a:solidFill>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solidFill>
                      <a:schemeClr val="bg1"/>
                    </a:solidFill>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solidFill>
                      <a:schemeClr val="bg1"/>
                    </a:solidFill>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solidFill>
                      <a:schemeClr val="bg1"/>
                    </a:solidFill>
                  </a:tcPr>
                </a:tc>
                <a:tc>
                  <a:txBody>
                    <a:bodyPr/>
                    <a:lstStyle/>
                    <a:p>
                      <a:pPr algn="ctr" fontAlgn="ctr"/>
                      <a:endParaRPr lang="es-CO" sz="1100" b="0" i="0" u="none" strike="noStrike" dirty="0">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solidFill>
                      <a:schemeClr val="bg1"/>
                    </a:solidFill>
                  </a:tcPr>
                </a:tc>
                <a:tc>
                  <a:txBody>
                    <a:bodyPr/>
                    <a:lstStyle/>
                    <a:p>
                      <a:pPr algn="ctr" fontAlgn="ctr"/>
                      <a:endParaRPr lang="es-CO" sz="1100" b="0" i="0" u="none" strike="noStrike" dirty="0">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08"/>
                  </a:ext>
                </a:extLst>
              </a:tr>
              <a:tr h="114916">
                <a:tc>
                  <a:txBody>
                    <a:bodyPr/>
                    <a:lstStyle/>
                    <a:p>
                      <a:pPr algn="r" fontAlgn="ctr"/>
                      <a:r>
                        <a:rPr lang="es-CO" sz="11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1" i="0" u="none" strike="noStrike">
                          <a:solidFill>
                            <a:srgbClr val="404040"/>
                          </a:solidFill>
                          <a:effectLst/>
                          <a:latin typeface="Franklin Gothic Book"/>
                        </a:rPr>
                        <a:t>27%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21%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31%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23%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26%</a:t>
                      </a:r>
                    </a:p>
                  </a:txBody>
                  <a:tcPr marL="9525" marR="9525" marT="9525" marB="0" anchor="ctr">
                    <a:lnL>
                      <a:noFill/>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28%</a:t>
                      </a:r>
                    </a:p>
                  </a:txBody>
                  <a:tcPr marL="9525" marR="9525" marT="9525" marB="0" anchor="ctr">
                    <a:lnL>
                      <a:noFill/>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28%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19%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23%</a:t>
                      </a:r>
                    </a:p>
                  </a:txBody>
                  <a:tcPr marL="9525" marR="9525" marT="9525" marB="0" anchor="ctr">
                    <a:lnL>
                      <a:noFill/>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34%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09"/>
                  </a:ext>
                </a:extLst>
              </a:tr>
              <a:tr h="114916">
                <a:tc>
                  <a:txBody>
                    <a:bodyPr/>
                    <a:lstStyle/>
                    <a:p>
                      <a:pPr algn="r" fontAlgn="ctr"/>
                      <a:r>
                        <a:rPr lang="es-CO" sz="11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1" i="0" u="none" strike="noStrike">
                          <a:solidFill>
                            <a:srgbClr val="404040"/>
                          </a:solidFill>
                          <a:effectLst/>
                          <a:latin typeface="Franklin Gothic Book"/>
                        </a:rPr>
                        <a:t>73%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78%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68%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77%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73%</a:t>
                      </a:r>
                    </a:p>
                  </a:txBody>
                  <a:tcPr marL="9525" marR="9525" marT="9525" marB="0" anchor="ctr">
                    <a:lnL>
                      <a:noFill/>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72%</a:t>
                      </a:r>
                    </a:p>
                  </a:txBody>
                  <a:tcPr marL="9525" marR="9525" marT="9525" marB="0" anchor="ctr">
                    <a:lnL>
                      <a:noFill/>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71%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80%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77%</a:t>
                      </a:r>
                    </a:p>
                  </a:txBody>
                  <a:tcPr marL="9525" marR="9525" marT="9525" marB="0" anchor="ctr">
                    <a:lnL>
                      <a:noFill/>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65%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10"/>
                  </a:ext>
                </a:extLst>
              </a:tr>
              <a:tr h="114916">
                <a:tc>
                  <a:txBody>
                    <a:bodyPr/>
                    <a:lstStyle/>
                    <a:p>
                      <a:pPr algn="r" fontAlgn="ctr"/>
                      <a:r>
                        <a:rPr lang="es-CO" sz="1100" b="0" i="0" u="none" strike="noStrike" dirty="0">
                          <a:solidFill>
                            <a:srgbClr val="404040"/>
                          </a:solidFill>
                          <a:effectLst/>
                          <a:latin typeface="Franklin Gothic Book"/>
                        </a:rPr>
                        <a:t> </a:t>
                      </a:r>
                      <a:r>
                        <a:rPr lang="es-CO" sz="1100" b="0" i="0" u="none" strike="noStrike" dirty="0" err="1">
                          <a:solidFill>
                            <a:srgbClr val="404040"/>
                          </a:solidFill>
                          <a:effectLst/>
                          <a:latin typeface="Franklin Gothic Book"/>
                        </a:rPr>
                        <a:t>Ns</a:t>
                      </a:r>
                      <a:r>
                        <a:rPr lang="es-CO" sz="1100" b="0" i="0" u="none" strike="noStrike" dirty="0">
                          <a:solidFill>
                            <a:srgbClr val="404040"/>
                          </a:solidFill>
                          <a:effectLst/>
                          <a:latin typeface="Franklin Gothic Book"/>
                        </a:rPr>
                        <a:t>/</a:t>
                      </a:r>
                      <a:r>
                        <a:rPr lang="es-CO" sz="1100" b="0" i="0" u="none" strike="noStrike" dirty="0" err="1">
                          <a:solidFill>
                            <a:srgbClr val="404040"/>
                          </a:solidFill>
                          <a:effectLst/>
                          <a:latin typeface="Franklin Gothic Book"/>
                        </a:rPr>
                        <a:t>Nr</a:t>
                      </a:r>
                      <a:endParaRPr lang="es-CO" sz="1100" b="0" i="0" u="none" strike="noStrike" dirty="0">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1" i="0" u="none" strike="noStrike" dirty="0">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r>
                        <a:rPr lang="es-CO" sz="1100" b="0" i="0" u="none" strike="noStrike" dirty="0">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r>
                        <a:rPr lang="es-CO" sz="1100" b="0" i="0" u="none" strike="noStrike" dirty="0">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r>
                        <a:rPr lang="es-CO" sz="11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r>
                        <a:rPr lang="es-CO" sz="1100" b="0" i="0" u="none" strike="noStrike" dirty="0">
                          <a:solidFill>
                            <a:srgbClr val="404040"/>
                          </a:solidFill>
                          <a:effectLst/>
                          <a:latin typeface="Franklin Gothic Book"/>
                        </a:rPr>
                        <a:t>1%</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r>
                        <a:rPr lang="es-CO" sz="1100" b="0" i="0" u="none" strike="noStrike" dirty="0">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r>
                        <a:rPr lang="es-CO" sz="11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r>
                        <a:rPr lang="es-CO" sz="11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r>
                        <a:rPr lang="es-CO" sz="1100" b="0" i="0" u="none" strike="noStrike" dirty="0">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r>
                        <a:rPr lang="es-CO" sz="1100" b="0" i="0" u="none" strike="noStrike" dirty="0">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114916">
                <a:tc>
                  <a:txBody>
                    <a:bodyPr/>
                    <a:lstStyle/>
                    <a:p>
                      <a:pPr algn="r" fontAlgn="ctr"/>
                      <a:endParaRPr lang="es-CO" sz="1100" b="1"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1"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endParaRPr lang="es-CO" sz="11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endParaRPr lang="es-CO" sz="11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endParaRPr lang="es-CO" sz="11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endParaRPr lang="es-CO" sz="11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endParaRPr lang="es-CO" sz="11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114916">
                <a:tc>
                  <a:txBody>
                    <a:bodyPr/>
                    <a:lstStyle/>
                    <a:p>
                      <a:pPr algn="r" fontAlgn="ctr"/>
                      <a:r>
                        <a:rPr lang="es-CO" sz="1100" b="1" i="0" u="none" strike="noStrike">
                          <a:solidFill>
                            <a:srgbClr val="404040"/>
                          </a:solidFill>
                          <a:effectLst/>
                          <a:latin typeface="Franklin Gothic Book"/>
                        </a:rPr>
                        <a:t> c) Le prohibió salir o hablar con alguien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solidFill>
                      <a:schemeClr val="bg1"/>
                    </a:solidFill>
                  </a:tcPr>
                </a:tc>
                <a:tc>
                  <a:txBody>
                    <a:bodyPr/>
                    <a:lstStyle/>
                    <a:p>
                      <a:pPr algn="ctr" fontAlgn="ctr"/>
                      <a:endParaRPr lang="es-CO" sz="1100" b="0" i="0" u="none" strike="noStrike" dirty="0">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solidFill>
                      <a:schemeClr val="bg1"/>
                    </a:solidFill>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solidFill>
                      <a:schemeClr val="bg1"/>
                    </a:solidFill>
                  </a:tcPr>
                </a:tc>
                <a:tc>
                  <a:txBody>
                    <a:bodyPr/>
                    <a:lstStyle/>
                    <a:p>
                      <a:pPr algn="ctr" fontAlgn="ctr"/>
                      <a:endParaRPr lang="es-CO" sz="1100" b="0" i="0" u="none" strike="noStrike" dirty="0">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solidFill>
                      <a:schemeClr val="bg1"/>
                    </a:solidFill>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solidFill>
                      <a:schemeClr val="bg1"/>
                    </a:solidFill>
                  </a:tcPr>
                </a:tc>
                <a:tc>
                  <a:txBody>
                    <a:bodyPr/>
                    <a:lstStyle/>
                    <a:p>
                      <a:pPr algn="ctr" fontAlgn="ctr"/>
                      <a:endParaRPr lang="es-CO" sz="1100" b="0" i="0" u="none" strike="noStrike" dirty="0">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solidFill>
                      <a:schemeClr val="bg1"/>
                    </a:solidFill>
                  </a:tcPr>
                </a:tc>
                <a:tc>
                  <a:txBody>
                    <a:bodyPr/>
                    <a:lstStyle/>
                    <a:p>
                      <a:pPr algn="ctr" fontAlgn="ctr"/>
                      <a:endParaRPr lang="es-CO" sz="1100" b="0" i="0" u="none" strike="noStrike" dirty="0">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solidFill>
                      <a:schemeClr val="bg1"/>
                    </a:solidFill>
                  </a:tcPr>
                </a:tc>
                <a:tc>
                  <a:txBody>
                    <a:bodyPr/>
                    <a:lstStyle/>
                    <a:p>
                      <a:pPr algn="ctr" fontAlgn="ctr"/>
                      <a:endParaRPr lang="es-CO" sz="1100" b="0" i="0" u="none" strike="noStrike" dirty="0">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solidFill>
                      <a:schemeClr val="bg1"/>
                    </a:solidFill>
                  </a:tcPr>
                </a:tc>
                <a:tc>
                  <a:txBody>
                    <a:bodyPr/>
                    <a:lstStyle/>
                    <a:p>
                      <a:pPr algn="ctr" fontAlgn="ctr"/>
                      <a:endParaRPr lang="es-CO" sz="1100" b="0" i="0" u="none" strike="noStrike" dirty="0">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solidFill>
                      <a:schemeClr val="bg1"/>
                    </a:solidFill>
                  </a:tcPr>
                </a:tc>
                <a:tc>
                  <a:txBody>
                    <a:bodyPr/>
                    <a:lstStyle/>
                    <a:p>
                      <a:pPr algn="ctr" fontAlgn="ctr"/>
                      <a:endParaRPr lang="es-CO" sz="1100" b="0" i="0" u="none" strike="noStrike" dirty="0">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13"/>
                  </a:ext>
                </a:extLst>
              </a:tr>
              <a:tr h="114916">
                <a:tc>
                  <a:txBody>
                    <a:bodyPr/>
                    <a:lstStyle/>
                    <a:p>
                      <a:pPr algn="r" fontAlgn="ctr"/>
                      <a:r>
                        <a:rPr lang="es-CO" sz="11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1" i="0" u="none" strike="noStrike">
                          <a:solidFill>
                            <a:srgbClr val="404040"/>
                          </a:solidFill>
                          <a:effectLst/>
                          <a:latin typeface="Franklin Gothic Book"/>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11%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9%</a:t>
                      </a:r>
                    </a:p>
                  </a:txBody>
                  <a:tcPr marL="9525" marR="9525" marT="9525" marB="0" anchor="ctr">
                    <a:lnL>
                      <a:noFill/>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4%</a:t>
                      </a:r>
                    </a:p>
                  </a:txBody>
                  <a:tcPr marL="9525" marR="9525" marT="9525" marB="0" anchor="ctr">
                    <a:lnL>
                      <a:noFill/>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6%</a:t>
                      </a:r>
                    </a:p>
                  </a:txBody>
                  <a:tcPr marL="9525" marR="9525" marT="9525" marB="0" anchor="ctr">
                    <a:lnL>
                      <a:noFill/>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14"/>
                  </a:ext>
                </a:extLst>
              </a:tr>
              <a:tr h="114916">
                <a:tc>
                  <a:txBody>
                    <a:bodyPr/>
                    <a:lstStyle/>
                    <a:p>
                      <a:pPr algn="r" fontAlgn="ctr"/>
                      <a:r>
                        <a:rPr lang="es-CO" sz="11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1" i="0" u="none" strike="noStrike">
                          <a:solidFill>
                            <a:srgbClr val="404040"/>
                          </a:solidFill>
                          <a:effectLst/>
                          <a:latin typeface="Franklin Gothic Book"/>
                        </a:rPr>
                        <a:t>92%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94%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91%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89%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90%</a:t>
                      </a:r>
                    </a:p>
                  </a:txBody>
                  <a:tcPr marL="9525" marR="9525" marT="9525" marB="0" anchor="ctr">
                    <a:lnL>
                      <a:noFill/>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96%</a:t>
                      </a:r>
                    </a:p>
                  </a:txBody>
                  <a:tcPr marL="9525" marR="9525" marT="9525" marB="0" anchor="ctr">
                    <a:lnL>
                      <a:noFill/>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94%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92%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94%</a:t>
                      </a:r>
                    </a:p>
                  </a:txBody>
                  <a:tcPr marL="9525" marR="9525" marT="9525" marB="0" anchor="ctr">
                    <a:lnL>
                      <a:noFill/>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92%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15"/>
                  </a:ext>
                </a:extLst>
              </a:tr>
              <a:tr h="114916">
                <a:tc>
                  <a:txBody>
                    <a:bodyPr/>
                    <a:lstStyle/>
                    <a:p>
                      <a:pPr algn="r" fontAlgn="ctr"/>
                      <a:r>
                        <a:rPr lang="es-CO" sz="1100" b="0" i="0" u="none" strike="noStrike" dirty="0">
                          <a:solidFill>
                            <a:srgbClr val="404040"/>
                          </a:solidFill>
                          <a:effectLst/>
                          <a:latin typeface="Franklin Gothic Book"/>
                        </a:rPr>
                        <a:t> </a:t>
                      </a:r>
                      <a:r>
                        <a:rPr lang="es-CO" sz="1100" b="0" i="0" u="none" strike="noStrike" dirty="0" err="1">
                          <a:solidFill>
                            <a:srgbClr val="404040"/>
                          </a:solidFill>
                          <a:effectLst/>
                          <a:latin typeface="Franklin Gothic Book"/>
                        </a:rPr>
                        <a:t>Ns</a:t>
                      </a:r>
                      <a:r>
                        <a:rPr lang="es-CO" sz="1100" b="0" i="0" u="none" strike="noStrike" dirty="0">
                          <a:solidFill>
                            <a:srgbClr val="404040"/>
                          </a:solidFill>
                          <a:effectLst/>
                          <a:latin typeface="Franklin Gothic Book"/>
                        </a:rPr>
                        <a:t>/</a:t>
                      </a:r>
                      <a:r>
                        <a:rPr lang="es-CO" sz="1100" b="0" i="0" u="none" strike="noStrike" dirty="0" err="1">
                          <a:solidFill>
                            <a:srgbClr val="404040"/>
                          </a:solidFill>
                          <a:effectLst/>
                          <a:latin typeface="Franklin Gothic Book"/>
                        </a:rPr>
                        <a:t>Nr</a:t>
                      </a:r>
                      <a:endParaRPr lang="es-CO" sz="1100" b="0" i="0" u="none" strike="noStrike" dirty="0">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100" b="0" i="0" u="none" strike="noStrike" dirty="0">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1" i="0" u="none" strike="noStrike" dirty="0">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r>
                        <a:rPr lang="es-CO" sz="1100" b="0" i="0" u="none" strike="noStrike" dirty="0">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r>
                        <a:rPr lang="es-CO" sz="11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r>
                        <a:rPr lang="es-CO" sz="11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r>
                        <a:rPr lang="es-CO" sz="1100" b="0" i="0" u="none" strike="noStrike">
                          <a:solidFill>
                            <a:srgbClr val="404040"/>
                          </a:solidFill>
                          <a:effectLst/>
                          <a:latin typeface="Franklin Gothic Book"/>
                        </a:rPr>
                        <a:t>1%</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r>
                        <a:rPr lang="es-CO" sz="1100" b="0" i="0" u="none" strike="noStrike" dirty="0">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r>
                        <a:rPr lang="es-CO" sz="1100" b="0" i="0" u="none" strike="noStrike" dirty="0">
                          <a:solidFill>
                            <a:srgbClr val="404040"/>
                          </a:solidFill>
                          <a:effectLst/>
                          <a:latin typeface="Franklin Gothic Book"/>
                        </a:rPr>
                        <a:t>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r>
                        <a:rPr lang="es-CO" sz="11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r>
                        <a:rPr lang="es-CO" sz="11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r>
                        <a:rPr lang="es-CO" sz="1100" b="0" i="0" u="none" strike="noStrike" dirty="0">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114916">
                <a:tc>
                  <a:txBody>
                    <a:bodyPr/>
                    <a:lstStyle/>
                    <a:p>
                      <a:pPr algn="r" fontAlgn="ctr"/>
                      <a:endParaRPr lang="es-CO" sz="1100" b="1"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1"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endParaRPr lang="es-CO" sz="11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endParaRPr lang="es-CO" sz="11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endParaRPr lang="es-CO" sz="11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endParaRPr lang="es-CO" sz="11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endParaRPr lang="es-CO" sz="11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endParaRPr lang="es-CO" sz="11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endParaRPr lang="es-CO" sz="11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114916">
                <a:tc>
                  <a:txBody>
                    <a:bodyPr/>
                    <a:lstStyle/>
                    <a:p>
                      <a:pPr algn="r" fontAlgn="ctr"/>
                      <a:r>
                        <a:rPr lang="es-CO" sz="1100" b="1" i="0" u="none" strike="noStrike">
                          <a:solidFill>
                            <a:srgbClr val="404040"/>
                          </a:solidFill>
                          <a:effectLst/>
                          <a:latin typeface="Franklin Gothic Book"/>
                        </a:rPr>
                        <a:t> d) Gritó al otro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solidFill>
                      <a:schemeClr val="bg1"/>
                    </a:solidFill>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solidFill>
                      <a:schemeClr val="bg1"/>
                    </a:solidFill>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solidFill>
                      <a:schemeClr val="bg1"/>
                    </a:solidFill>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solidFill>
                      <a:schemeClr val="bg1"/>
                    </a:solidFill>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solidFill>
                      <a:schemeClr val="bg1"/>
                    </a:solidFill>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solidFill>
                      <a:schemeClr val="bg1"/>
                    </a:solidFill>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solidFill>
                      <a:schemeClr val="bg1"/>
                    </a:solidFill>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solidFill>
                      <a:schemeClr val="bg1"/>
                    </a:solidFill>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solidFill>
                      <a:schemeClr val="bg1"/>
                    </a:solidFill>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18"/>
                  </a:ext>
                </a:extLst>
              </a:tr>
              <a:tr h="114916">
                <a:tc>
                  <a:txBody>
                    <a:bodyPr/>
                    <a:lstStyle/>
                    <a:p>
                      <a:pPr algn="r" fontAlgn="ctr"/>
                      <a:r>
                        <a:rPr lang="es-CO" sz="11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1" i="0" u="none" strike="noStrike">
                          <a:solidFill>
                            <a:srgbClr val="404040"/>
                          </a:solidFill>
                          <a:effectLst/>
                          <a:latin typeface="Franklin Gothic Book"/>
                        </a:rPr>
                        <a:t>35%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32%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38%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24%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41%</a:t>
                      </a:r>
                    </a:p>
                  </a:txBody>
                  <a:tcPr marL="9525" marR="9525" marT="9525" marB="0" anchor="ctr">
                    <a:lnL>
                      <a:noFill/>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38%</a:t>
                      </a:r>
                    </a:p>
                  </a:txBody>
                  <a:tcPr marL="9525" marR="9525" marT="9525" marB="0" anchor="ctr">
                    <a:lnL>
                      <a:noFill/>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31%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30%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34%</a:t>
                      </a:r>
                    </a:p>
                  </a:txBody>
                  <a:tcPr marL="9525" marR="9525" marT="9525" marB="0" anchor="ctr">
                    <a:lnL>
                      <a:noFill/>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40%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19"/>
                  </a:ext>
                </a:extLst>
              </a:tr>
              <a:tr h="114916">
                <a:tc>
                  <a:txBody>
                    <a:bodyPr/>
                    <a:lstStyle/>
                    <a:p>
                      <a:pPr algn="r" fontAlgn="ctr"/>
                      <a:r>
                        <a:rPr lang="es-CO" sz="11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1" i="0" u="none" strike="noStrike">
                          <a:solidFill>
                            <a:srgbClr val="404040"/>
                          </a:solidFill>
                          <a:effectLst/>
                          <a:latin typeface="Franklin Gothic Book"/>
                        </a:rPr>
                        <a:t>64%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67%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62%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76%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58%</a:t>
                      </a:r>
                    </a:p>
                  </a:txBody>
                  <a:tcPr marL="9525" marR="9525" marT="9525" marB="0" anchor="ctr">
                    <a:lnL>
                      <a:noFill/>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dirty="0">
                          <a:solidFill>
                            <a:srgbClr val="404040"/>
                          </a:solidFill>
                          <a:effectLst/>
                          <a:latin typeface="Franklin Gothic Book"/>
                        </a:rPr>
                        <a:t>62%</a:t>
                      </a:r>
                    </a:p>
                  </a:txBody>
                  <a:tcPr marL="9525" marR="9525" marT="9525" marB="0" anchor="ctr">
                    <a:lnL>
                      <a:noFill/>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67%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68%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66%</a:t>
                      </a:r>
                    </a:p>
                  </a:txBody>
                  <a:tcPr marL="9525" marR="9525" marT="9525" marB="0" anchor="ctr">
                    <a:lnL>
                      <a:noFill/>
                    </a:lnL>
                    <a:lnR>
                      <a:noFill/>
                    </a:lnR>
                    <a:lnT w="3175" cap="flat" cmpd="sng" algn="ctr">
                      <a:noFill/>
                      <a:prstDash val="solid"/>
                      <a:round/>
                      <a:headEnd type="none" w="med" len="med"/>
                      <a:tailEnd type="none" w="med" len="med"/>
                    </a:lnT>
                    <a:lnB>
                      <a:noFill/>
                    </a:lnB>
                    <a:solidFill>
                      <a:schemeClr val="bg1"/>
                    </a:solidFill>
                  </a:tcPr>
                </a:tc>
                <a:tc>
                  <a:txBody>
                    <a:bodyPr/>
                    <a:lstStyle/>
                    <a:p>
                      <a:pPr algn="ctr" fontAlgn="ctr"/>
                      <a:r>
                        <a:rPr lang="es-CO" sz="1100" b="0" i="0" u="none" strike="noStrike">
                          <a:solidFill>
                            <a:srgbClr val="404040"/>
                          </a:solidFill>
                          <a:effectLst/>
                          <a:latin typeface="Franklin Gothic Book"/>
                        </a:rPr>
                        <a:t>60%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20"/>
                  </a:ext>
                </a:extLst>
              </a:tr>
              <a:tr h="114916">
                <a:tc>
                  <a:txBody>
                    <a:bodyPr/>
                    <a:lstStyle/>
                    <a:p>
                      <a:pPr algn="r" fontAlgn="ctr"/>
                      <a:r>
                        <a:rPr lang="es-CO" sz="1100" b="0" i="0" u="none" strike="noStrike" dirty="0">
                          <a:solidFill>
                            <a:srgbClr val="404040"/>
                          </a:solidFill>
                          <a:effectLst/>
                          <a:latin typeface="Franklin Gothic Book"/>
                        </a:rPr>
                        <a:t> </a:t>
                      </a:r>
                      <a:r>
                        <a:rPr lang="es-CO" sz="1100" b="0" i="0" u="none" strike="noStrike" dirty="0" err="1">
                          <a:solidFill>
                            <a:srgbClr val="404040"/>
                          </a:solidFill>
                          <a:effectLst/>
                          <a:latin typeface="Franklin Gothic Book"/>
                        </a:rPr>
                        <a:t>Ns</a:t>
                      </a:r>
                      <a:r>
                        <a:rPr lang="es-CO" sz="1100" b="0" i="0" u="none" strike="noStrike" dirty="0">
                          <a:solidFill>
                            <a:srgbClr val="404040"/>
                          </a:solidFill>
                          <a:effectLst/>
                          <a:latin typeface="Franklin Gothic Book"/>
                        </a:rPr>
                        <a:t>/</a:t>
                      </a:r>
                      <a:r>
                        <a:rPr lang="es-CO" sz="1100" b="0" i="0" u="none" strike="noStrike" dirty="0" err="1">
                          <a:solidFill>
                            <a:srgbClr val="404040"/>
                          </a:solidFill>
                          <a:effectLst/>
                          <a:latin typeface="Franklin Gothic Book"/>
                        </a:rPr>
                        <a:t>Nr</a:t>
                      </a:r>
                      <a:endParaRPr lang="es-CO" sz="1100" b="0" i="0" u="none" strike="noStrike" dirty="0">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1" i="0" u="none" strike="noStrike" dirty="0">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r>
                        <a:rPr lang="es-CO" sz="1100" b="0" i="0" u="none" strike="noStrike" dirty="0">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r>
                        <a:rPr lang="es-CO" sz="11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r>
                        <a:rPr lang="es-CO" sz="11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r>
                        <a:rPr lang="es-CO" sz="1100" b="0" i="0" u="none" strike="noStrike" dirty="0">
                          <a:solidFill>
                            <a:srgbClr val="404040"/>
                          </a:solidFill>
                          <a:effectLst/>
                          <a:latin typeface="Franklin Gothic Book"/>
                        </a:rPr>
                        <a:t>1%</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r>
                        <a:rPr lang="es-CO" sz="1100" b="0" i="0" u="none" strike="noStrike" dirty="0">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r>
                        <a:rPr lang="es-CO" sz="1100" b="0" i="0" u="none" strike="noStrike">
                          <a:solidFill>
                            <a:srgbClr val="404040"/>
                          </a:solidFill>
                          <a:effectLst/>
                          <a:latin typeface="Franklin Gothic Book"/>
                        </a:rPr>
                        <a:t>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r>
                        <a:rPr lang="es-CO" sz="1100" b="0" i="0" u="none" strike="noStrike" dirty="0">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r>
                        <a:rPr lang="es-CO" sz="1100" b="0" i="0" u="none" strike="noStrike" dirty="0">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r>
                        <a:rPr lang="es-CO" sz="1100" b="0" i="0" u="none" strike="noStrike" dirty="0">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114916">
                <a:tc>
                  <a:txBody>
                    <a:bodyPr/>
                    <a:lstStyle/>
                    <a:p>
                      <a:pPr algn="r" fontAlgn="ctr"/>
                      <a:endParaRPr lang="es-CO" sz="1100" b="1"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100" b="0" i="0" u="none" strike="noStrike" dirty="0">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1"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endParaRPr lang="es-CO" sz="11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endParaRPr lang="es-CO" sz="11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endParaRPr lang="es-CO" sz="11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endParaRPr lang="es-CO" sz="11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endParaRPr lang="es-CO" sz="11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endParaRPr lang="es-CO" sz="11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endParaRPr lang="es-CO" sz="11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endParaRPr lang="es-CO" sz="11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endParaRPr lang="es-CO" sz="11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22"/>
                  </a:ext>
                </a:extLst>
              </a:tr>
              <a:tr h="114916">
                <a:tc>
                  <a:txBody>
                    <a:bodyPr/>
                    <a:lstStyle/>
                    <a:p>
                      <a:pPr algn="r" fontAlgn="ctr"/>
                      <a:r>
                        <a:rPr lang="es-CO" sz="1100" b="1" i="0" u="none" strike="noStrike">
                          <a:solidFill>
                            <a:srgbClr val="404040"/>
                          </a:solidFill>
                          <a:effectLst/>
                          <a:latin typeface="Franklin Gothic Book"/>
                        </a:rPr>
                        <a:t> e) Empujó o golpeó al otro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solidFill>
                      <a:schemeClr val="bg1"/>
                    </a:solidFill>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solidFill>
                      <a:schemeClr val="bg1"/>
                    </a:solidFill>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solidFill>
                      <a:schemeClr val="bg1"/>
                    </a:solidFill>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solidFill>
                      <a:schemeClr val="bg1"/>
                    </a:solidFill>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solidFill>
                      <a:schemeClr val="bg1"/>
                    </a:solidFill>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solidFill>
                      <a:schemeClr val="bg1"/>
                    </a:solidFill>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solidFill>
                      <a:schemeClr val="bg1"/>
                    </a:solidFill>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solidFill>
                      <a:schemeClr val="bg1"/>
                    </a:solidFill>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solidFill>
                      <a:schemeClr val="bg1"/>
                    </a:solidFill>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23"/>
                  </a:ext>
                </a:extLst>
              </a:tr>
              <a:tr h="114916">
                <a:tc>
                  <a:txBody>
                    <a:bodyPr/>
                    <a:lstStyle/>
                    <a:p>
                      <a:pPr algn="r" fontAlgn="ctr"/>
                      <a:r>
                        <a:rPr lang="es-CO" sz="11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100" b="1" i="0" u="none" strike="noStrike">
                          <a:solidFill>
                            <a:srgbClr val="404040"/>
                          </a:solidFill>
                          <a:effectLst/>
                          <a:latin typeface="Franklin Gothic Book"/>
                        </a:rPr>
                        <a:t>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100" b="0"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100" b="0" i="0" u="none" strike="noStrike">
                          <a:solidFill>
                            <a:srgbClr val="404040"/>
                          </a:solidFill>
                          <a:effectLst/>
                          <a:latin typeface="Franklin Gothic Book"/>
                        </a:rPr>
                        <a:t>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100" b="0" i="0" u="none" strike="noStrike">
                          <a:solidFill>
                            <a:srgbClr val="404040"/>
                          </a:solidFill>
                          <a:effectLst/>
                          <a:latin typeface="Franklin Gothic Book"/>
                        </a:rPr>
                        <a:t>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100" b="0" i="0" u="none" strike="noStrike">
                          <a:solidFill>
                            <a:srgbClr val="404040"/>
                          </a:solidFill>
                          <a:effectLst/>
                          <a:latin typeface="Franklin Gothic Book"/>
                        </a:rPr>
                        <a:t>4%</a:t>
                      </a:r>
                    </a:p>
                  </a:txBody>
                  <a:tcPr marL="9525" marR="9525" marT="9525" marB="0" anchor="ctr">
                    <a:lnL>
                      <a:noFill/>
                    </a:lnL>
                    <a:lnR>
                      <a:noFill/>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100" b="0" i="0" u="none" strike="noStrike">
                          <a:solidFill>
                            <a:srgbClr val="404040"/>
                          </a:solidFill>
                          <a:effectLst/>
                          <a:latin typeface="Franklin Gothic Book"/>
                        </a:rPr>
                        <a:t>2%</a:t>
                      </a:r>
                    </a:p>
                  </a:txBody>
                  <a:tcPr marL="9525" marR="9525" marT="9525" marB="0" anchor="ctr">
                    <a:lnL>
                      <a:noFill/>
                    </a:lnL>
                    <a:lnR>
                      <a:noFill/>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100" b="0" i="0" u="none" strike="noStrike">
                          <a:solidFill>
                            <a:srgbClr val="404040"/>
                          </a:solidFill>
                          <a:effectLst/>
                          <a:latin typeface="Franklin Gothic Book"/>
                        </a:rPr>
                        <a:t>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100" b="0" i="0" u="none" strike="noStrike">
                          <a:solidFill>
                            <a:srgbClr val="404040"/>
                          </a:solidFill>
                          <a:effectLst/>
                          <a:latin typeface="Franklin Gothic Book"/>
                        </a:rPr>
                        <a:t>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100" b="0" i="0" u="none" strike="noStrike">
                          <a:solidFill>
                            <a:srgbClr val="404040"/>
                          </a:solidFill>
                          <a:effectLst/>
                          <a:latin typeface="Franklin Gothic Book"/>
                        </a:rPr>
                        <a:t>2%</a:t>
                      </a:r>
                    </a:p>
                  </a:txBody>
                  <a:tcPr marL="9525" marR="9525" marT="9525" marB="0" anchor="ctr">
                    <a:lnL>
                      <a:noFill/>
                    </a:lnL>
                    <a:lnR>
                      <a:noFill/>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100" b="0" i="0" u="none" strike="noStrike">
                          <a:solidFill>
                            <a:srgbClr val="404040"/>
                          </a:solidFill>
                          <a:effectLst/>
                          <a:latin typeface="Franklin Gothic Book"/>
                        </a:rPr>
                        <a:t>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24"/>
                  </a:ext>
                </a:extLst>
              </a:tr>
              <a:tr h="114916">
                <a:tc>
                  <a:txBody>
                    <a:bodyPr/>
                    <a:lstStyle/>
                    <a:p>
                      <a:pPr algn="r" fontAlgn="ctr"/>
                      <a:r>
                        <a:rPr lang="es-CO" sz="11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100" b="1" i="0" u="none" strike="noStrike">
                          <a:solidFill>
                            <a:srgbClr val="404040"/>
                          </a:solidFill>
                          <a:effectLst/>
                          <a:latin typeface="Franklin Gothic Book"/>
                        </a:rPr>
                        <a:t>96%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100" b="0" i="0" u="none" strike="noStrike">
                          <a:solidFill>
                            <a:srgbClr val="404040"/>
                          </a:solidFill>
                          <a:effectLst/>
                          <a:latin typeface="Franklin Gothic Book"/>
                        </a:rPr>
                        <a:t>97%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100" b="0" i="0" u="none" strike="noStrike">
                          <a:solidFill>
                            <a:srgbClr val="404040"/>
                          </a:solidFill>
                          <a:effectLst/>
                          <a:latin typeface="Franklin Gothic Book"/>
                        </a:rPr>
                        <a:t>95%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100" b="0" i="0" u="none" strike="noStrike">
                          <a:solidFill>
                            <a:srgbClr val="404040"/>
                          </a:solidFill>
                          <a:effectLst/>
                          <a:latin typeface="Franklin Gothic Book"/>
                        </a:rPr>
                        <a:t>97%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100" b="0" i="0" u="none" strike="noStrike">
                          <a:solidFill>
                            <a:srgbClr val="404040"/>
                          </a:solidFill>
                          <a:effectLst/>
                          <a:latin typeface="Franklin Gothic Book"/>
                        </a:rPr>
                        <a:t>94%</a:t>
                      </a:r>
                    </a:p>
                  </a:txBody>
                  <a:tcPr marL="9525" marR="9525" marT="9525" marB="0" anchor="ctr">
                    <a:lnL>
                      <a:noFill/>
                    </a:lnL>
                    <a:lnR>
                      <a:noFill/>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100" b="0" i="0" u="none" strike="noStrike">
                          <a:solidFill>
                            <a:srgbClr val="404040"/>
                          </a:solidFill>
                          <a:effectLst/>
                          <a:latin typeface="Franklin Gothic Book"/>
                        </a:rPr>
                        <a:t>98%</a:t>
                      </a:r>
                    </a:p>
                  </a:txBody>
                  <a:tcPr marL="9525" marR="9525" marT="9525" marB="0" anchor="ctr">
                    <a:lnL>
                      <a:noFill/>
                    </a:lnL>
                    <a:lnR>
                      <a:noFill/>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100" b="0" i="0" u="none" strike="noStrike" dirty="0">
                          <a:solidFill>
                            <a:srgbClr val="404040"/>
                          </a:solidFill>
                          <a:effectLst/>
                          <a:latin typeface="Franklin Gothic Book"/>
                        </a:rPr>
                        <a:t>95%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100" b="0" i="0" u="none" strike="noStrike">
                          <a:solidFill>
                            <a:srgbClr val="404040"/>
                          </a:solidFill>
                          <a:effectLst/>
                          <a:latin typeface="Franklin Gothic Book"/>
                        </a:rPr>
                        <a:t>95%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100" b="0" i="0" u="none" strike="noStrike">
                          <a:solidFill>
                            <a:srgbClr val="404040"/>
                          </a:solidFill>
                          <a:effectLst/>
                          <a:latin typeface="Franklin Gothic Book"/>
                        </a:rPr>
                        <a:t>98%</a:t>
                      </a:r>
                    </a:p>
                  </a:txBody>
                  <a:tcPr marL="9525" marR="9525" marT="9525" marB="0" anchor="ctr">
                    <a:lnL>
                      <a:noFill/>
                    </a:lnL>
                    <a:lnR>
                      <a:noFill/>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100" b="0" i="0" u="none" strike="noStrike">
                          <a:solidFill>
                            <a:srgbClr val="404040"/>
                          </a:solidFill>
                          <a:effectLst/>
                          <a:latin typeface="Franklin Gothic Book"/>
                        </a:rPr>
                        <a:t>96%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25"/>
                  </a:ext>
                </a:extLst>
              </a:tr>
              <a:tr h="114916">
                <a:tc>
                  <a:txBody>
                    <a:bodyPr/>
                    <a:lstStyle/>
                    <a:p>
                      <a:pPr algn="r" fontAlgn="ctr"/>
                      <a:r>
                        <a:rPr lang="es-CO" sz="1100" b="0" i="0" u="none" strike="noStrike" dirty="0">
                          <a:solidFill>
                            <a:srgbClr val="404040"/>
                          </a:solidFill>
                          <a:effectLst/>
                          <a:latin typeface="Franklin Gothic Book"/>
                        </a:rPr>
                        <a:t> </a:t>
                      </a:r>
                      <a:r>
                        <a:rPr lang="es-CO" sz="1100" b="0" i="0" u="none" strike="noStrike" dirty="0" err="1">
                          <a:solidFill>
                            <a:srgbClr val="404040"/>
                          </a:solidFill>
                          <a:effectLst/>
                          <a:latin typeface="Franklin Gothic Book"/>
                        </a:rPr>
                        <a:t>Ns</a:t>
                      </a:r>
                      <a:r>
                        <a:rPr lang="es-CO" sz="1100" b="0" i="0" u="none" strike="noStrike" dirty="0">
                          <a:solidFill>
                            <a:srgbClr val="404040"/>
                          </a:solidFill>
                          <a:effectLst/>
                          <a:latin typeface="Franklin Gothic Book"/>
                        </a:rPr>
                        <a:t>/</a:t>
                      </a:r>
                      <a:r>
                        <a:rPr lang="es-CO" sz="1100" b="0" i="0" u="none" strike="noStrike" dirty="0" err="1">
                          <a:solidFill>
                            <a:srgbClr val="404040"/>
                          </a:solidFill>
                          <a:effectLst/>
                          <a:latin typeface="Franklin Gothic Book"/>
                        </a:rPr>
                        <a:t>Nr</a:t>
                      </a:r>
                      <a:endParaRPr lang="es-CO" sz="1100" b="0" i="0" u="none" strike="noStrike" dirty="0">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1" i="0" u="none" strike="noStrike" dirty="0">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r>
                        <a:rPr lang="es-CO" sz="1100" b="0" i="0" u="none" strike="noStrike" dirty="0">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r>
                        <a:rPr lang="es-CO" sz="1100" b="0" i="0" u="none" strike="noStrike" dirty="0">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r>
                        <a:rPr lang="es-CO" sz="11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r>
                        <a:rPr lang="es-CO" sz="1100" b="0" i="0" u="none" strike="noStrike" dirty="0">
                          <a:solidFill>
                            <a:srgbClr val="404040"/>
                          </a:solidFill>
                          <a:effectLst/>
                          <a:latin typeface="Franklin Gothic Book"/>
                        </a:rPr>
                        <a:t>2%</a:t>
                      </a:r>
                    </a:p>
                  </a:txBody>
                  <a:tcPr marL="9525" marR="9525" marT="9525" marB="0" anchor="ctr">
                    <a:lnL>
                      <a:noFill/>
                    </a:lnL>
                    <a:lnR>
                      <a:noFill/>
                    </a:lnR>
                    <a:lnT>
                      <a:noFill/>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r>
                        <a:rPr lang="es-CO" sz="1100" b="0" i="0" u="none" strike="noStrike" dirty="0">
                          <a:solidFill>
                            <a:srgbClr val="404040"/>
                          </a:solidFill>
                          <a:effectLst/>
                          <a:latin typeface="Franklin Gothic Book"/>
                        </a:rPr>
                        <a:t>-</a:t>
                      </a:r>
                    </a:p>
                  </a:txBody>
                  <a:tcPr marL="9525" marR="9525" marT="9525" marB="0" anchor="ctr">
                    <a:lnL>
                      <a:noFill/>
                    </a:lnL>
                    <a:lnR>
                      <a:noFill/>
                    </a:lnR>
                    <a:lnT>
                      <a:noFill/>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r>
                        <a:rPr lang="es-CO" sz="1100" b="0" i="0" u="none" strike="noStrike" dirty="0">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r>
                        <a:rPr lang="es-CO" sz="1100" b="0" i="0" u="none" strike="noStrike" dirty="0">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r>
                        <a:rPr lang="es-CO" sz="11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r>
                        <a:rPr lang="es-CO" sz="1100" b="0" i="0" u="none" strike="noStrike" dirty="0">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26"/>
                  </a:ext>
                </a:extLst>
              </a:tr>
              <a:tr h="114916">
                <a:tc>
                  <a:txBody>
                    <a:bodyPr/>
                    <a:lstStyle/>
                    <a:p>
                      <a:pPr algn="r" fontAlgn="ctr"/>
                      <a:endParaRPr lang="es-CO" sz="1100" b="1"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100" b="0" i="0" u="none" strike="noStrike" dirty="0">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1"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endParaRPr lang="es-CO" sz="11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endParaRPr lang="es-CO" sz="11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endParaRPr lang="es-CO" sz="11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endParaRPr lang="es-CO" sz="11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27"/>
                  </a:ext>
                </a:extLst>
              </a:tr>
              <a:tr h="114916">
                <a:tc>
                  <a:txBody>
                    <a:bodyPr/>
                    <a:lstStyle/>
                    <a:p>
                      <a:pPr algn="r" fontAlgn="ctr"/>
                      <a:r>
                        <a:rPr lang="es-CO" sz="1100" b="1" i="0" u="none" strike="noStrike">
                          <a:solidFill>
                            <a:srgbClr val="404040"/>
                          </a:solidFill>
                          <a:effectLst/>
                          <a:latin typeface="Franklin Gothic Book"/>
                        </a:rPr>
                        <a:t> f) Hirió al otro con un objeto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1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pPr algn="ctr" fontAlgn="ctr"/>
                      <a:endParaRPr lang="es-CO" sz="1100" b="0" i="0" u="none" strike="noStrike" dirty="0">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pPr algn="ctr" fontAlgn="ctr"/>
                      <a:endParaRPr lang="es-CO" sz="1100" b="0" i="0" u="none" strike="noStrike" dirty="0">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28"/>
                  </a:ext>
                </a:extLst>
              </a:tr>
              <a:tr h="114916">
                <a:tc>
                  <a:txBody>
                    <a:bodyPr/>
                    <a:lstStyle/>
                    <a:p>
                      <a:pPr algn="r" fontAlgn="ctr"/>
                      <a:r>
                        <a:rPr lang="es-CO" sz="11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100" b="1"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1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1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1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100" b="0" i="0" u="none" strike="noStrike">
                          <a:solidFill>
                            <a:srgbClr val="404040"/>
                          </a:solidFill>
                          <a:effectLst/>
                          <a:latin typeface="Franklin Gothic Book"/>
                        </a:rPr>
                        <a:t>1%</a:t>
                      </a:r>
                    </a:p>
                  </a:txBody>
                  <a:tcPr marL="9525" marR="9525" marT="9525" marB="0" anchor="ctr">
                    <a:lnL>
                      <a:noFill/>
                    </a:lnL>
                    <a:lnR>
                      <a:noFill/>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1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1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1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1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100" b="0" i="0" u="none" strike="noStrike" dirty="0">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29"/>
                  </a:ext>
                </a:extLst>
              </a:tr>
              <a:tr h="114916">
                <a:tc>
                  <a:txBody>
                    <a:bodyPr/>
                    <a:lstStyle/>
                    <a:p>
                      <a:pPr algn="r" fontAlgn="ctr"/>
                      <a:r>
                        <a:rPr lang="es-CO" sz="11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100" b="1" i="0" u="none" strike="noStrike">
                          <a:solidFill>
                            <a:srgbClr val="404040"/>
                          </a:solidFill>
                          <a:effectLst/>
                          <a:latin typeface="Franklin Gothic Book"/>
                        </a:rPr>
                        <a:t>99%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100" b="0" i="0" u="none" strike="noStrike">
                          <a:solidFill>
                            <a:srgbClr val="404040"/>
                          </a:solidFill>
                          <a:effectLst/>
                          <a:latin typeface="Franklin Gothic Book"/>
                        </a:rPr>
                        <a:t>99%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100" b="0" i="0" u="none" strike="noStrike">
                          <a:solidFill>
                            <a:srgbClr val="404040"/>
                          </a:solidFill>
                          <a:effectLst/>
                          <a:latin typeface="Franklin Gothic Book"/>
                        </a:rPr>
                        <a:t>99%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100" b="0" i="0" u="none" strike="noStrike">
                          <a:solidFill>
                            <a:srgbClr val="404040"/>
                          </a:solidFill>
                          <a:effectLst/>
                          <a:latin typeface="Franklin Gothic Book"/>
                        </a:rPr>
                        <a:t>100%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100" b="0" i="0" u="none" strike="noStrike">
                          <a:solidFill>
                            <a:srgbClr val="404040"/>
                          </a:solidFill>
                          <a:effectLst/>
                          <a:latin typeface="Franklin Gothic Book"/>
                        </a:rPr>
                        <a:t>98%</a:t>
                      </a:r>
                    </a:p>
                  </a:txBody>
                  <a:tcPr marL="9525" marR="9525" marT="9525" marB="0" anchor="ctr">
                    <a:lnL>
                      <a:noFill/>
                    </a:lnL>
                    <a:lnR>
                      <a:noFill/>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100" b="0" i="0" u="none" strike="noStrike">
                          <a:solidFill>
                            <a:srgbClr val="404040"/>
                          </a:solidFill>
                          <a:effectLst/>
                          <a:latin typeface="Franklin Gothic Book"/>
                        </a:rPr>
                        <a:t>100%</a:t>
                      </a:r>
                    </a:p>
                  </a:txBody>
                  <a:tcPr marL="9525" marR="9525" marT="9525" marB="0" anchor="ctr">
                    <a:lnL>
                      <a:noFill/>
                    </a:lnL>
                    <a:lnR>
                      <a:noFill/>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100" b="0" i="0" u="none" strike="noStrike">
                          <a:solidFill>
                            <a:srgbClr val="404040"/>
                          </a:solidFill>
                          <a:effectLst/>
                          <a:latin typeface="Franklin Gothic Book"/>
                        </a:rPr>
                        <a:t>99%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100" b="0" i="0" u="none" strike="noStrike">
                          <a:solidFill>
                            <a:srgbClr val="404040"/>
                          </a:solidFill>
                          <a:effectLst/>
                          <a:latin typeface="Franklin Gothic Book"/>
                        </a:rPr>
                        <a:t>99%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100" b="0" i="0" u="none" strike="noStrike">
                          <a:solidFill>
                            <a:srgbClr val="404040"/>
                          </a:solidFill>
                          <a:effectLst/>
                          <a:latin typeface="Franklin Gothic Book"/>
                        </a:rPr>
                        <a:t>100%</a:t>
                      </a:r>
                    </a:p>
                  </a:txBody>
                  <a:tcPr marL="9525" marR="9525" marT="9525" marB="0" anchor="ctr">
                    <a:lnL>
                      <a:noFill/>
                    </a:lnL>
                    <a:lnR>
                      <a:noFill/>
                    </a:lnR>
                    <a:lnT>
                      <a:noFill/>
                    </a:lnT>
                    <a:lnB w="3175" cap="flat" cmpd="sng" algn="ctr">
                      <a:noFill/>
                      <a:prstDash val="solid"/>
                      <a:round/>
                      <a:headEnd type="none" w="med" len="med"/>
                      <a:tailEnd type="none" w="med" len="med"/>
                    </a:lnB>
                    <a:solidFill>
                      <a:schemeClr val="bg1"/>
                    </a:solidFill>
                  </a:tcPr>
                </a:tc>
                <a:tc>
                  <a:txBody>
                    <a:bodyPr/>
                    <a:lstStyle/>
                    <a:p>
                      <a:pPr algn="ctr" fontAlgn="ctr"/>
                      <a:r>
                        <a:rPr lang="es-CO" sz="1100" b="0" i="0" u="none" strike="noStrike" dirty="0">
                          <a:solidFill>
                            <a:srgbClr val="404040"/>
                          </a:solidFill>
                          <a:effectLst/>
                          <a:latin typeface="Franklin Gothic Book"/>
                        </a:rPr>
                        <a:t>98%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30"/>
                  </a:ext>
                </a:extLst>
              </a:tr>
              <a:tr h="114916">
                <a:tc>
                  <a:txBody>
                    <a:bodyPr/>
                    <a:lstStyle/>
                    <a:p>
                      <a:pPr algn="r" fontAlgn="ctr"/>
                      <a:r>
                        <a:rPr lang="es-CO" sz="1100" b="0" i="0" u="none" strike="noStrike">
                          <a:solidFill>
                            <a:srgbClr val="404040"/>
                          </a:solidFill>
                          <a:effectLst/>
                          <a:latin typeface="Franklin Gothic Book"/>
                        </a:rPr>
                        <a:t> Ns/Nr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100" b="1"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s-CO" sz="11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s-CO" sz="11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s-CO" sz="11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s-CO" sz="1100" b="0" i="0" u="none" strike="noStrike">
                          <a:solidFill>
                            <a:srgbClr val="404040"/>
                          </a:solidFill>
                          <a:effectLst/>
                          <a:latin typeface="Franklin Gothic Book"/>
                        </a:rPr>
                        <a:t>1%</a:t>
                      </a: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s-CO" sz="11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s-CO" sz="11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s-CO" sz="11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s-CO" sz="11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s-CO" sz="1100" b="0" i="0" u="none" strike="noStrike" dirty="0">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31"/>
                  </a:ext>
                </a:extLst>
              </a:tr>
            </a:tbl>
          </a:graphicData>
        </a:graphic>
      </p:graphicFrame>
      <p:sp>
        <p:nvSpPr>
          <p:cNvPr id="5" name="3 Rectángulo">
            <a:extLst>
              <a:ext uri="{FF2B5EF4-FFF2-40B4-BE49-F238E27FC236}">
                <a16:creationId xmlns:a16="http://schemas.microsoft.com/office/drawing/2014/main" id="{D82EEB86-6159-47A0-B011-B1C58A782C34}"/>
              </a:ext>
            </a:extLst>
          </p:cNvPr>
          <p:cNvSpPr/>
          <p:nvPr/>
        </p:nvSpPr>
        <p:spPr>
          <a:xfrm>
            <a:off x="1135956" y="576022"/>
            <a:ext cx="9894688" cy="338554"/>
          </a:xfrm>
          <a:prstGeom prst="rect">
            <a:avLst/>
          </a:prstGeom>
        </p:spPr>
        <p:txBody>
          <a:bodyPr wrap="square">
            <a:spAutoFit/>
          </a:bodyPr>
          <a:lstStyle/>
          <a:p>
            <a:pPr algn="ctr"/>
            <a:r>
              <a:rPr lang="es-CO" sz="1600" b="1" dirty="0">
                <a:solidFill>
                  <a:prstClr val="black"/>
                </a:solidFill>
              </a:rPr>
              <a:t> 9) </a:t>
            </a:r>
            <a:r>
              <a:rPr lang="es-CO" sz="1600" dirty="0">
                <a:solidFill>
                  <a:prstClr val="black"/>
                </a:solidFill>
              </a:rPr>
              <a:t>Durante esta pelea, </a:t>
            </a:r>
            <a:r>
              <a:rPr lang="es-CO" sz="1600" b="1" dirty="0">
                <a:solidFill>
                  <a:prstClr val="black"/>
                </a:solidFill>
              </a:rPr>
              <a:t>¿usted o su pareja actuó de alguna de las siguientes formas?: </a:t>
            </a:r>
          </a:p>
        </p:txBody>
      </p:sp>
    </p:spTree>
    <p:extLst>
      <p:ext uri="{BB962C8B-B14F-4D97-AF65-F5344CB8AC3E}">
        <p14:creationId xmlns:p14="http://schemas.microsoft.com/office/powerpoint/2010/main" val="700751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883541021"/>
              </p:ext>
            </p:extLst>
          </p:nvPr>
        </p:nvGraphicFramePr>
        <p:xfrm>
          <a:off x="989428" y="905557"/>
          <a:ext cx="10213143" cy="5638800"/>
        </p:xfrm>
        <a:graphic>
          <a:graphicData uri="http://schemas.openxmlformats.org/drawingml/2006/table">
            <a:tbl>
              <a:tblPr/>
              <a:tblGrid>
                <a:gridCol w="2905597">
                  <a:extLst>
                    <a:ext uri="{9D8B030D-6E8A-4147-A177-3AD203B41FA5}">
                      <a16:colId xmlns:a16="http://schemas.microsoft.com/office/drawing/2014/main" val="20000"/>
                    </a:ext>
                  </a:extLst>
                </a:gridCol>
                <a:gridCol w="134528">
                  <a:extLst>
                    <a:ext uri="{9D8B030D-6E8A-4147-A177-3AD203B41FA5}">
                      <a16:colId xmlns:a16="http://schemas.microsoft.com/office/drawing/2014/main" val="20001"/>
                    </a:ext>
                  </a:extLst>
                </a:gridCol>
                <a:gridCol w="721359">
                  <a:extLst>
                    <a:ext uri="{9D8B030D-6E8A-4147-A177-3AD203B41FA5}">
                      <a16:colId xmlns:a16="http://schemas.microsoft.com/office/drawing/2014/main" val="20002"/>
                    </a:ext>
                  </a:extLst>
                </a:gridCol>
                <a:gridCol w="716851">
                  <a:extLst>
                    <a:ext uri="{9D8B030D-6E8A-4147-A177-3AD203B41FA5}">
                      <a16:colId xmlns:a16="http://schemas.microsoft.com/office/drawing/2014/main" val="20003"/>
                    </a:ext>
                  </a:extLst>
                </a:gridCol>
                <a:gridCol w="716851">
                  <a:extLst>
                    <a:ext uri="{9D8B030D-6E8A-4147-A177-3AD203B41FA5}">
                      <a16:colId xmlns:a16="http://schemas.microsoft.com/office/drawing/2014/main" val="20004"/>
                    </a:ext>
                  </a:extLst>
                </a:gridCol>
                <a:gridCol w="716851">
                  <a:extLst>
                    <a:ext uri="{9D8B030D-6E8A-4147-A177-3AD203B41FA5}">
                      <a16:colId xmlns:a16="http://schemas.microsoft.com/office/drawing/2014/main" val="20005"/>
                    </a:ext>
                  </a:extLst>
                </a:gridCol>
                <a:gridCol w="716851">
                  <a:extLst>
                    <a:ext uri="{9D8B030D-6E8A-4147-A177-3AD203B41FA5}">
                      <a16:colId xmlns:a16="http://schemas.microsoft.com/office/drawing/2014/main" val="20006"/>
                    </a:ext>
                  </a:extLst>
                </a:gridCol>
                <a:gridCol w="716851">
                  <a:extLst>
                    <a:ext uri="{9D8B030D-6E8A-4147-A177-3AD203B41FA5}">
                      <a16:colId xmlns:a16="http://schemas.microsoft.com/office/drawing/2014/main" val="20007"/>
                    </a:ext>
                  </a:extLst>
                </a:gridCol>
                <a:gridCol w="716851">
                  <a:extLst>
                    <a:ext uri="{9D8B030D-6E8A-4147-A177-3AD203B41FA5}">
                      <a16:colId xmlns:a16="http://schemas.microsoft.com/office/drawing/2014/main" val="20008"/>
                    </a:ext>
                  </a:extLst>
                </a:gridCol>
                <a:gridCol w="716851">
                  <a:extLst>
                    <a:ext uri="{9D8B030D-6E8A-4147-A177-3AD203B41FA5}">
                      <a16:colId xmlns:a16="http://schemas.microsoft.com/office/drawing/2014/main" val="20009"/>
                    </a:ext>
                  </a:extLst>
                </a:gridCol>
                <a:gridCol w="716851">
                  <a:extLst>
                    <a:ext uri="{9D8B030D-6E8A-4147-A177-3AD203B41FA5}">
                      <a16:colId xmlns:a16="http://schemas.microsoft.com/office/drawing/2014/main" val="20010"/>
                    </a:ext>
                  </a:extLst>
                </a:gridCol>
                <a:gridCol w="716851">
                  <a:extLst>
                    <a:ext uri="{9D8B030D-6E8A-4147-A177-3AD203B41FA5}">
                      <a16:colId xmlns:a16="http://schemas.microsoft.com/office/drawing/2014/main" val="20011"/>
                    </a:ext>
                  </a:extLst>
                </a:gridCol>
              </a:tblGrid>
              <a:tr h="114916">
                <a:tc>
                  <a:txBody>
                    <a:bodyPr/>
                    <a:lstStyle/>
                    <a:p>
                      <a:pPr algn="r" fontAlgn="ctr"/>
                      <a:endParaRPr lang="es-CO" sz="1100" b="1" i="0" u="none" strike="noStrike" dirty="0">
                        <a:solidFill>
                          <a:srgbClr val="404040"/>
                        </a:solidFill>
                        <a:effectLst/>
                        <a:latin typeface="Franklin Gothic Book"/>
                      </a:endParaRPr>
                    </a:p>
                  </a:txBody>
                  <a:tcPr marL="9525" marR="9525" marT="9525" marB="0" anchor="ctr">
                    <a:lnL>
                      <a:noFill/>
                    </a:lnL>
                    <a:lnR>
                      <a:noFill/>
                    </a:lnR>
                    <a:lnT>
                      <a:noFill/>
                    </a:lnT>
                    <a:lnB>
                      <a:noFill/>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a:noFill/>
                    </a:lnB>
                  </a:tcPr>
                </a:tc>
                <a:tc rowSpan="2">
                  <a:txBody>
                    <a:bodyPr/>
                    <a:lstStyle/>
                    <a:p>
                      <a:pPr algn="ctr" fontAlgn="ctr"/>
                      <a:r>
                        <a:rPr lang="es-CO" sz="1100" b="1" i="0" u="none" strike="noStrike" dirty="0">
                          <a:solidFill>
                            <a:schemeClr val="bg1"/>
                          </a:solidFill>
                          <a:effectLst/>
                          <a:latin typeface="Franklin Gothic Book"/>
                        </a:rPr>
                        <a:t>TOTAL</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DA0F2B"/>
                    </a:solidFill>
                  </a:tcPr>
                </a:tc>
                <a:tc gridSpan="2">
                  <a:txBody>
                    <a:bodyPr/>
                    <a:lstStyle/>
                    <a:p>
                      <a:pPr algn="ctr" fontAlgn="ctr"/>
                      <a:r>
                        <a:rPr lang="es-CO" sz="1100" b="1" i="0" u="none" strike="noStrike" dirty="0">
                          <a:solidFill>
                            <a:srgbClr val="404040"/>
                          </a:solidFill>
                          <a:effectLst/>
                          <a:latin typeface="Franklin Gothic Book"/>
                        </a:rPr>
                        <a:t>GÉNERO</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000"/>
                    </a:solidFill>
                  </a:tcPr>
                </a:tc>
                <a:tc hMerge="1">
                  <a:txBody>
                    <a:bodyPr/>
                    <a:lstStyle/>
                    <a:p>
                      <a:endParaRPr lang="es-CO"/>
                    </a:p>
                  </a:txBody>
                  <a:tcPr/>
                </a:tc>
                <a:tc gridSpan="4">
                  <a:txBody>
                    <a:bodyPr/>
                    <a:lstStyle/>
                    <a:p>
                      <a:pPr algn="ctr" fontAlgn="ctr"/>
                      <a:r>
                        <a:rPr lang="es-CO" sz="1100" b="1" i="0" u="none" strike="noStrike" dirty="0">
                          <a:solidFill>
                            <a:srgbClr val="404040"/>
                          </a:solidFill>
                          <a:effectLst/>
                          <a:latin typeface="Franklin Gothic Book"/>
                        </a:rPr>
                        <a:t>EDAD</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C66"/>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3">
                  <a:txBody>
                    <a:bodyPr/>
                    <a:lstStyle/>
                    <a:p>
                      <a:pPr algn="ctr" fontAlgn="ctr"/>
                      <a:r>
                        <a:rPr lang="es-CO" sz="1100" b="1" i="0" u="none" strike="noStrike" dirty="0">
                          <a:solidFill>
                            <a:srgbClr val="404040"/>
                          </a:solidFill>
                          <a:effectLst/>
                          <a:latin typeface="Franklin Gothic Book"/>
                        </a:rPr>
                        <a:t>ESTRATO</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ECC5"/>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114916">
                <a:tc>
                  <a:txBody>
                    <a:bodyPr/>
                    <a:lstStyle/>
                    <a:p>
                      <a:pPr algn="r" fontAlgn="ctr"/>
                      <a:endParaRPr lang="es-CO" sz="1100" b="1" i="0" u="none" strike="noStrike" dirty="0">
                        <a:solidFill>
                          <a:srgbClr val="404040"/>
                        </a:solidFill>
                        <a:effectLst/>
                        <a:latin typeface="Franklin Gothic Book"/>
                      </a:endParaRP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vMerge="1">
                  <a:txBody>
                    <a:bodyPr/>
                    <a:lstStyle/>
                    <a:p>
                      <a:endParaRPr lang="es-CO"/>
                    </a:p>
                  </a:txBody>
                  <a:tcPr/>
                </a:tc>
                <a:tc>
                  <a:txBody>
                    <a:bodyPr/>
                    <a:lstStyle/>
                    <a:p>
                      <a:pPr algn="ctr" fontAlgn="ctr"/>
                      <a:r>
                        <a:rPr lang="es-CO" sz="1100" b="0" i="0" u="none" strike="noStrike" dirty="0">
                          <a:solidFill>
                            <a:srgbClr val="404040"/>
                          </a:solidFill>
                          <a:effectLst/>
                          <a:latin typeface="Franklin Gothic Book"/>
                        </a:rPr>
                        <a:t>Masculino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Femenino</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100" b="0" i="0" u="none" strike="noStrike" dirty="0">
                          <a:solidFill>
                            <a:srgbClr val="404040"/>
                          </a:solidFill>
                          <a:effectLst/>
                          <a:latin typeface="Franklin Gothic Book"/>
                        </a:rPr>
                        <a:t>18 a 25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26 a 40</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41 a 55</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56 o más</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100" b="0" i="0" u="none" strike="noStrike" dirty="0">
                          <a:solidFill>
                            <a:srgbClr val="404040"/>
                          </a:solidFill>
                          <a:effectLst/>
                          <a:latin typeface="Franklin Gothic Book"/>
                        </a:rPr>
                        <a:t>ALTO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MEDIO</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BAJO</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82469">
                <a:tc>
                  <a:txBody>
                    <a:bodyPr/>
                    <a:lstStyle/>
                    <a:p>
                      <a:pPr algn="r" fontAlgn="ctr"/>
                      <a:r>
                        <a:rPr lang="es-CO" sz="900" b="1" i="0" u="none" strike="noStrike" dirty="0">
                          <a:solidFill>
                            <a:srgbClr val="404040"/>
                          </a:solidFill>
                          <a:effectLst/>
                          <a:latin typeface="Franklin Gothic Book"/>
                        </a:rPr>
                        <a:t> Base: ENCUESTADOS QUE TIENEN O HAN TENIDO PAREJA</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900" b="1"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900" b="1" i="0" u="none" strike="noStrike">
                          <a:solidFill>
                            <a:srgbClr val="404040"/>
                          </a:solidFill>
                          <a:effectLst/>
                          <a:latin typeface="Franklin Gothic Book"/>
                        </a:rPr>
                        <a:t>433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900" b="1" i="0" u="none" strike="noStrike">
                          <a:solidFill>
                            <a:srgbClr val="404040"/>
                          </a:solidFill>
                          <a:effectLst/>
                          <a:latin typeface="Franklin Gothic Book"/>
                        </a:rPr>
                        <a:t>184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900" b="1" i="0" u="none" strike="noStrike">
                          <a:solidFill>
                            <a:srgbClr val="404040"/>
                          </a:solidFill>
                          <a:effectLst/>
                          <a:latin typeface="Franklin Gothic Book"/>
                        </a:rPr>
                        <a:t>249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900" b="1" i="0" u="none" strike="noStrike">
                          <a:solidFill>
                            <a:srgbClr val="404040"/>
                          </a:solidFill>
                          <a:effectLst/>
                          <a:latin typeface="Franklin Gothic Book"/>
                        </a:rPr>
                        <a:t>54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900" b="1" i="0" u="none" strike="noStrike">
                          <a:solidFill>
                            <a:srgbClr val="404040"/>
                          </a:solidFill>
                          <a:effectLst/>
                          <a:latin typeface="Franklin Gothic Book"/>
                        </a:rPr>
                        <a:t>121</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900" b="1" i="0" u="none" strike="noStrike">
                          <a:solidFill>
                            <a:srgbClr val="404040"/>
                          </a:solidFill>
                          <a:effectLst/>
                          <a:latin typeface="Franklin Gothic Book"/>
                        </a:rPr>
                        <a:t>132</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900" b="1" i="0" u="none" strike="noStrike">
                          <a:solidFill>
                            <a:srgbClr val="404040"/>
                          </a:solidFill>
                          <a:effectLst/>
                          <a:latin typeface="Franklin Gothic Book"/>
                        </a:rPr>
                        <a:t>126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900" b="1" i="0" u="none" strike="noStrike">
                          <a:solidFill>
                            <a:srgbClr val="404040"/>
                          </a:solidFill>
                          <a:effectLst/>
                          <a:latin typeface="Franklin Gothic Book"/>
                        </a:rPr>
                        <a:t>130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900" b="1" i="0" u="none" strike="noStrike">
                          <a:solidFill>
                            <a:srgbClr val="404040"/>
                          </a:solidFill>
                          <a:effectLst/>
                          <a:latin typeface="Franklin Gothic Book"/>
                        </a:rPr>
                        <a:t>105</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900" b="1" i="0" u="none" strike="noStrike" dirty="0">
                          <a:solidFill>
                            <a:srgbClr val="404040"/>
                          </a:solidFill>
                          <a:effectLst/>
                          <a:latin typeface="Franklin Gothic Book"/>
                        </a:rPr>
                        <a:t>198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114916">
                <a:tc>
                  <a:txBody>
                    <a:bodyPr/>
                    <a:lstStyle/>
                    <a:p>
                      <a:pPr algn="r" fontAlgn="ctr"/>
                      <a:r>
                        <a:rPr lang="es-CO" sz="1100" b="1" i="0" u="none" strike="noStrike" dirty="0">
                          <a:solidFill>
                            <a:srgbClr val="404040"/>
                          </a:solidFill>
                          <a:effectLst/>
                          <a:latin typeface="Franklin Gothic Book"/>
                        </a:rPr>
                        <a:t> g) Atentó contra la vida del otro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1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extLst>
                  <a:ext uri="{0D108BD9-81ED-4DB2-BD59-A6C34878D82A}">
                    <a16:rowId xmlns:a16="http://schemas.microsoft.com/office/drawing/2014/main" val="10003"/>
                  </a:ext>
                </a:extLst>
              </a:tr>
              <a:tr h="114916">
                <a:tc>
                  <a:txBody>
                    <a:bodyPr/>
                    <a:lstStyle/>
                    <a:p>
                      <a:pPr algn="r" fontAlgn="ctr"/>
                      <a:r>
                        <a:rPr lang="es-CO" sz="11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1"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2%</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4"/>
                  </a:ext>
                </a:extLst>
              </a:tr>
              <a:tr h="114916">
                <a:tc>
                  <a:txBody>
                    <a:bodyPr/>
                    <a:lstStyle/>
                    <a:p>
                      <a:pPr algn="r" fontAlgn="ctr"/>
                      <a:r>
                        <a:rPr lang="es-CO" sz="11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1" i="0" u="none" strike="noStrike">
                          <a:solidFill>
                            <a:srgbClr val="404040"/>
                          </a:solidFill>
                          <a:effectLst/>
                          <a:latin typeface="Franklin Gothic Book"/>
                        </a:rPr>
                        <a:t>98%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99%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98%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100%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97%</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100%</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98%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97%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100%</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98%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5"/>
                  </a:ext>
                </a:extLst>
              </a:tr>
              <a:tr h="114916">
                <a:tc>
                  <a:txBody>
                    <a:bodyPr/>
                    <a:lstStyle/>
                    <a:p>
                      <a:pPr algn="r" fontAlgn="ctr"/>
                      <a:r>
                        <a:rPr lang="es-CO" sz="1100" b="0" i="0" u="none" strike="noStrike">
                          <a:solidFill>
                            <a:srgbClr val="404040"/>
                          </a:solidFill>
                          <a:effectLst/>
                          <a:latin typeface="Franklin Gothic Book"/>
                        </a:rPr>
                        <a:t> Ns/Nr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1"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1%</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6"/>
                  </a:ext>
                </a:extLst>
              </a:tr>
              <a:tr h="114916">
                <a:tc>
                  <a:txBody>
                    <a:bodyPr/>
                    <a:lstStyle/>
                    <a:p>
                      <a:pPr algn="r" fontAlgn="ctr"/>
                      <a:endParaRPr lang="es-CO" sz="11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7"/>
                  </a:ext>
                </a:extLst>
              </a:tr>
              <a:tr h="114916">
                <a:tc>
                  <a:txBody>
                    <a:bodyPr/>
                    <a:lstStyle/>
                    <a:p>
                      <a:pPr algn="r" fontAlgn="ctr"/>
                      <a:r>
                        <a:rPr lang="es-CO" sz="1100" b="1" i="0" u="none" strike="noStrike">
                          <a:solidFill>
                            <a:srgbClr val="404040"/>
                          </a:solidFill>
                          <a:effectLst/>
                          <a:latin typeface="Franklin Gothic Book"/>
                        </a:rPr>
                        <a:t> h) Ignoró o fue indiferente frente al otro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extLst>
                  <a:ext uri="{0D108BD9-81ED-4DB2-BD59-A6C34878D82A}">
                    <a16:rowId xmlns:a16="http://schemas.microsoft.com/office/drawing/2014/main" val="10008"/>
                  </a:ext>
                </a:extLst>
              </a:tr>
              <a:tr h="114916">
                <a:tc>
                  <a:txBody>
                    <a:bodyPr/>
                    <a:lstStyle/>
                    <a:p>
                      <a:pPr algn="r" fontAlgn="ctr"/>
                      <a:r>
                        <a:rPr lang="es-CO" sz="11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1" i="0" u="none" strike="noStrike">
                          <a:solidFill>
                            <a:srgbClr val="404040"/>
                          </a:solidFill>
                          <a:effectLst/>
                          <a:latin typeface="Franklin Gothic Book"/>
                        </a:rPr>
                        <a:t>55%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53%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57%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43%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61%</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62%</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50%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54%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60%</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53%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9"/>
                  </a:ext>
                </a:extLst>
              </a:tr>
              <a:tr h="114916">
                <a:tc>
                  <a:txBody>
                    <a:bodyPr/>
                    <a:lstStyle/>
                    <a:p>
                      <a:pPr algn="r" fontAlgn="ctr"/>
                      <a:r>
                        <a:rPr lang="es-CO" sz="11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1" i="0" u="none" strike="noStrike">
                          <a:solidFill>
                            <a:srgbClr val="404040"/>
                          </a:solidFill>
                          <a:effectLst/>
                          <a:latin typeface="Franklin Gothic Book"/>
                        </a:rPr>
                        <a:t>44%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46%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42%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57%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38%</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38%</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48%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45%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40%</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46%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0"/>
                  </a:ext>
                </a:extLst>
              </a:tr>
              <a:tr h="114916">
                <a:tc>
                  <a:txBody>
                    <a:bodyPr/>
                    <a:lstStyle/>
                    <a:p>
                      <a:pPr algn="r" fontAlgn="ctr"/>
                      <a:r>
                        <a:rPr lang="es-CO" sz="1100" b="0" i="0" u="none" strike="noStrike">
                          <a:solidFill>
                            <a:srgbClr val="404040"/>
                          </a:solidFill>
                          <a:effectLst/>
                          <a:latin typeface="Franklin Gothic Book"/>
                        </a:rPr>
                        <a:t> Ns/Nr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1"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1%</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1"/>
                  </a:ext>
                </a:extLst>
              </a:tr>
              <a:tr h="114916">
                <a:tc>
                  <a:txBody>
                    <a:bodyPr/>
                    <a:lstStyle/>
                    <a:p>
                      <a:pPr algn="r" fontAlgn="ctr"/>
                      <a:endParaRPr lang="es-CO" sz="11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2"/>
                  </a:ext>
                </a:extLst>
              </a:tr>
              <a:tr h="114916">
                <a:tc>
                  <a:txBody>
                    <a:bodyPr/>
                    <a:lstStyle/>
                    <a:p>
                      <a:pPr algn="r" fontAlgn="ctr"/>
                      <a:r>
                        <a:rPr lang="es-CO" sz="1100" b="1" i="0" u="none" strike="noStrike">
                          <a:solidFill>
                            <a:srgbClr val="404040"/>
                          </a:solidFill>
                          <a:effectLst/>
                          <a:latin typeface="Franklin Gothic Book"/>
                        </a:rPr>
                        <a:t> i) Obligó al otro a tener relaciones sexuales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extLst>
                  <a:ext uri="{0D108BD9-81ED-4DB2-BD59-A6C34878D82A}">
                    <a16:rowId xmlns:a16="http://schemas.microsoft.com/office/drawing/2014/main" val="10013"/>
                  </a:ext>
                </a:extLst>
              </a:tr>
              <a:tr h="114916">
                <a:tc>
                  <a:txBody>
                    <a:bodyPr/>
                    <a:lstStyle/>
                    <a:p>
                      <a:pPr algn="r" fontAlgn="ctr"/>
                      <a:r>
                        <a:rPr lang="es-CO" sz="11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1"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1%</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1%</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4"/>
                  </a:ext>
                </a:extLst>
              </a:tr>
              <a:tr h="114916">
                <a:tc>
                  <a:txBody>
                    <a:bodyPr/>
                    <a:lstStyle/>
                    <a:p>
                      <a:pPr algn="r" fontAlgn="ctr"/>
                      <a:r>
                        <a:rPr lang="es-CO" sz="11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1" i="0" u="none" strike="noStrike">
                          <a:solidFill>
                            <a:srgbClr val="404040"/>
                          </a:solidFill>
                          <a:effectLst/>
                          <a:latin typeface="Franklin Gothic Book"/>
                        </a:rPr>
                        <a:t>98%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99%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98%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100%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98%</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99%</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97%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99%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99%</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98%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5"/>
                  </a:ext>
                </a:extLst>
              </a:tr>
              <a:tr h="114916">
                <a:tc>
                  <a:txBody>
                    <a:bodyPr/>
                    <a:lstStyle/>
                    <a:p>
                      <a:pPr algn="r" fontAlgn="ctr"/>
                      <a:r>
                        <a:rPr lang="es-CO" sz="1100" b="0" i="0" u="none" strike="noStrike">
                          <a:solidFill>
                            <a:srgbClr val="404040"/>
                          </a:solidFill>
                          <a:effectLst/>
                          <a:latin typeface="Franklin Gothic Book"/>
                        </a:rPr>
                        <a:t> Ns/Nr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1"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1%</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1%</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6"/>
                  </a:ext>
                </a:extLst>
              </a:tr>
              <a:tr h="114916">
                <a:tc>
                  <a:txBody>
                    <a:bodyPr/>
                    <a:lstStyle/>
                    <a:p>
                      <a:pPr algn="r" fontAlgn="ctr"/>
                      <a:endParaRPr lang="es-CO" sz="11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7"/>
                  </a:ext>
                </a:extLst>
              </a:tr>
              <a:tr h="114916">
                <a:tc>
                  <a:txBody>
                    <a:bodyPr/>
                    <a:lstStyle/>
                    <a:p>
                      <a:pPr algn="r" fontAlgn="ctr"/>
                      <a:r>
                        <a:rPr lang="es-CO" sz="1100" b="1" i="0" u="none" strike="noStrike">
                          <a:solidFill>
                            <a:srgbClr val="404040"/>
                          </a:solidFill>
                          <a:effectLst/>
                          <a:latin typeface="Franklin Gothic Book"/>
                        </a:rPr>
                        <a:t> j) Revisó el celular del otro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extLst>
                  <a:ext uri="{0D108BD9-81ED-4DB2-BD59-A6C34878D82A}">
                    <a16:rowId xmlns:a16="http://schemas.microsoft.com/office/drawing/2014/main" val="10018"/>
                  </a:ext>
                </a:extLst>
              </a:tr>
              <a:tr h="114916">
                <a:tc>
                  <a:txBody>
                    <a:bodyPr/>
                    <a:lstStyle/>
                    <a:p>
                      <a:pPr algn="r" fontAlgn="ctr"/>
                      <a:r>
                        <a:rPr lang="es-CO" sz="11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1" i="0" u="none" strike="noStrike">
                          <a:solidFill>
                            <a:srgbClr val="404040"/>
                          </a:solidFill>
                          <a:effectLst/>
                          <a:latin typeface="Franklin Gothic Book"/>
                        </a:rPr>
                        <a:t>12%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10%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13%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23%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14%</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8%</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15%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11%</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10%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9"/>
                  </a:ext>
                </a:extLst>
              </a:tr>
              <a:tr h="114916">
                <a:tc>
                  <a:txBody>
                    <a:bodyPr/>
                    <a:lstStyle/>
                    <a:p>
                      <a:pPr algn="r" fontAlgn="ctr"/>
                      <a:r>
                        <a:rPr lang="es-CO" sz="11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1" i="0" u="none" strike="noStrike">
                          <a:solidFill>
                            <a:srgbClr val="404040"/>
                          </a:solidFill>
                          <a:effectLst/>
                          <a:latin typeface="Franklin Gothic Book"/>
                        </a:rPr>
                        <a:t>87%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89%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86%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77%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85%</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92%</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92%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83%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88%</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89%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20"/>
                  </a:ext>
                </a:extLst>
              </a:tr>
              <a:tr h="114916">
                <a:tc>
                  <a:txBody>
                    <a:bodyPr/>
                    <a:lstStyle/>
                    <a:p>
                      <a:pPr algn="r" fontAlgn="ctr"/>
                      <a:r>
                        <a:rPr lang="es-CO" sz="1100" b="0" i="0" u="none" strike="noStrike">
                          <a:solidFill>
                            <a:srgbClr val="404040"/>
                          </a:solidFill>
                          <a:effectLst/>
                          <a:latin typeface="Franklin Gothic Book"/>
                        </a:rPr>
                        <a:t> Ns/Nr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1"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1%</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1%</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21"/>
                  </a:ext>
                </a:extLst>
              </a:tr>
              <a:tr h="114916">
                <a:tc>
                  <a:txBody>
                    <a:bodyPr/>
                    <a:lstStyle/>
                    <a:p>
                      <a:pPr algn="r" fontAlgn="ctr"/>
                      <a:endParaRPr lang="es-CO" sz="11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22"/>
                  </a:ext>
                </a:extLst>
              </a:tr>
              <a:tr h="114916">
                <a:tc>
                  <a:txBody>
                    <a:bodyPr/>
                    <a:lstStyle/>
                    <a:p>
                      <a:pPr algn="r" fontAlgn="ctr"/>
                      <a:r>
                        <a:rPr lang="es-CO" sz="1100" b="1" i="0" u="none" strike="noStrike">
                          <a:solidFill>
                            <a:srgbClr val="404040"/>
                          </a:solidFill>
                          <a:effectLst/>
                          <a:latin typeface="Franklin Gothic Book"/>
                        </a:rPr>
                        <a:t> k) Escondió cosas personales o laborales al otro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extLst>
                  <a:ext uri="{0D108BD9-81ED-4DB2-BD59-A6C34878D82A}">
                    <a16:rowId xmlns:a16="http://schemas.microsoft.com/office/drawing/2014/main" val="10023"/>
                  </a:ext>
                </a:extLst>
              </a:tr>
              <a:tr h="114916">
                <a:tc>
                  <a:txBody>
                    <a:bodyPr/>
                    <a:lstStyle/>
                    <a:p>
                      <a:pPr algn="r" fontAlgn="ctr"/>
                      <a:r>
                        <a:rPr lang="es-CO" sz="11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100" b="1" i="0" u="none" strike="noStrike">
                          <a:solidFill>
                            <a:srgbClr val="404040"/>
                          </a:solidFill>
                          <a:effectLst/>
                          <a:latin typeface="Franklin Gothic Book"/>
                        </a:rPr>
                        <a:t>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12%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4%</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1%</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4%</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extLst>
                  <a:ext uri="{0D108BD9-81ED-4DB2-BD59-A6C34878D82A}">
                    <a16:rowId xmlns:a16="http://schemas.microsoft.com/office/drawing/2014/main" val="10024"/>
                  </a:ext>
                </a:extLst>
              </a:tr>
              <a:tr h="114916">
                <a:tc>
                  <a:txBody>
                    <a:bodyPr/>
                    <a:lstStyle/>
                    <a:p>
                      <a:pPr algn="r" fontAlgn="ctr"/>
                      <a:r>
                        <a:rPr lang="es-CO" sz="11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100" b="1" i="0" u="none" strike="noStrike">
                          <a:solidFill>
                            <a:srgbClr val="404040"/>
                          </a:solidFill>
                          <a:effectLst/>
                          <a:latin typeface="Franklin Gothic Book"/>
                        </a:rPr>
                        <a:t>95%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94%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95%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88%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95%</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99%</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93%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91%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96%</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96%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extLst>
                  <a:ext uri="{0D108BD9-81ED-4DB2-BD59-A6C34878D82A}">
                    <a16:rowId xmlns:a16="http://schemas.microsoft.com/office/drawing/2014/main" val="10025"/>
                  </a:ext>
                </a:extLst>
              </a:tr>
              <a:tr h="114916">
                <a:tc>
                  <a:txBody>
                    <a:bodyPr/>
                    <a:lstStyle/>
                    <a:p>
                      <a:pPr algn="r" fontAlgn="ctr"/>
                      <a:r>
                        <a:rPr lang="es-CO" sz="1100" b="0" i="0" u="none" strike="noStrike">
                          <a:solidFill>
                            <a:srgbClr val="404040"/>
                          </a:solidFill>
                          <a:effectLst/>
                          <a:latin typeface="Franklin Gothic Book"/>
                        </a:rPr>
                        <a:t> Ns/Nr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1"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1%</a:t>
                      </a:r>
                    </a:p>
                  </a:txBody>
                  <a:tcPr marL="9525" marR="9525" marT="9525" marB="0" anchor="ctr">
                    <a:lnL>
                      <a:noFill/>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26"/>
                  </a:ext>
                </a:extLst>
              </a:tr>
              <a:tr h="114916">
                <a:tc>
                  <a:txBody>
                    <a:bodyPr/>
                    <a:lstStyle/>
                    <a:p>
                      <a:pPr algn="r" fontAlgn="ctr"/>
                      <a:endParaRPr lang="es-CO" sz="11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27"/>
                  </a:ext>
                </a:extLst>
              </a:tr>
              <a:tr h="114916">
                <a:tc>
                  <a:txBody>
                    <a:bodyPr/>
                    <a:lstStyle/>
                    <a:p>
                      <a:pPr algn="r" fontAlgn="ctr"/>
                      <a:r>
                        <a:rPr lang="es-CO" sz="1100" b="1" i="0" u="none" strike="noStrike">
                          <a:solidFill>
                            <a:srgbClr val="404040"/>
                          </a:solidFill>
                          <a:effectLst/>
                          <a:latin typeface="Franklin Gothic Book"/>
                        </a:rPr>
                        <a:t> l) Le quitó dinero al otro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1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10028"/>
                  </a:ext>
                </a:extLst>
              </a:tr>
              <a:tr h="114916">
                <a:tc>
                  <a:txBody>
                    <a:bodyPr/>
                    <a:lstStyle/>
                    <a:p>
                      <a:pPr algn="r" fontAlgn="ctr"/>
                      <a:r>
                        <a:rPr lang="es-CO" sz="11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100" b="1"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2%</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1%</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1%</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extLst>
                  <a:ext uri="{0D108BD9-81ED-4DB2-BD59-A6C34878D82A}">
                    <a16:rowId xmlns:a16="http://schemas.microsoft.com/office/drawing/2014/main" val="10029"/>
                  </a:ext>
                </a:extLst>
              </a:tr>
              <a:tr h="114916">
                <a:tc>
                  <a:txBody>
                    <a:bodyPr/>
                    <a:lstStyle/>
                    <a:p>
                      <a:pPr algn="r" fontAlgn="ctr"/>
                      <a:r>
                        <a:rPr lang="es-CO" sz="11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100" b="1" i="0" u="none" strike="noStrike">
                          <a:solidFill>
                            <a:srgbClr val="404040"/>
                          </a:solidFill>
                          <a:effectLst/>
                          <a:latin typeface="Franklin Gothic Book"/>
                        </a:rPr>
                        <a:t>98%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97%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99%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100%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97%</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99%</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98%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97%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99%</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98%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extLst>
                  <a:ext uri="{0D108BD9-81ED-4DB2-BD59-A6C34878D82A}">
                    <a16:rowId xmlns:a16="http://schemas.microsoft.com/office/drawing/2014/main" val="10030"/>
                  </a:ext>
                </a:extLst>
              </a:tr>
              <a:tr h="114916">
                <a:tc>
                  <a:txBody>
                    <a:bodyPr/>
                    <a:lstStyle/>
                    <a:p>
                      <a:pPr algn="r" fontAlgn="ctr"/>
                      <a:r>
                        <a:rPr lang="es-CO" sz="1100" b="0" i="0" u="none" strike="noStrike">
                          <a:solidFill>
                            <a:srgbClr val="404040"/>
                          </a:solidFill>
                          <a:effectLst/>
                          <a:latin typeface="Franklin Gothic Book"/>
                        </a:rPr>
                        <a:t> Ns/Nr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100" b="1"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1%</a:t>
                      </a: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100" b="0" i="0" u="none" strike="noStrike" dirty="0">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31"/>
                  </a:ext>
                </a:extLst>
              </a:tr>
            </a:tbl>
          </a:graphicData>
        </a:graphic>
      </p:graphicFrame>
      <p:sp>
        <p:nvSpPr>
          <p:cNvPr id="5" name="3 Rectángulo">
            <a:extLst>
              <a:ext uri="{FF2B5EF4-FFF2-40B4-BE49-F238E27FC236}">
                <a16:creationId xmlns:a16="http://schemas.microsoft.com/office/drawing/2014/main" id="{D82EEB86-6159-47A0-B011-B1C58A782C34}"/>
              </a:ext>
            </a:extLst>
          </p:cNvPr>
          <p:cNvSpPr/>
          <p:nvPr/>
        </p:nvSpPr>
        <p:spPr>
          <a:xfrm>
            <a:off x="1148656" y="313643"/>
            <a:ext cx="9894688" cy="338554"/>
          </a:xfrm>
          <a:prstGeom prst="rect">
            <a:avLst/>
          </a:prstGeom>
        </p:spPr>
        <p:txBody>
          <a:bodyPr wrap="square">
            <a:spAutoFit/>
          </a:bodyPr>
          <a:lstStyle/>
          <a:p>
            <a:pPr algn="ctr"/>
            <a:r>
              <a:rPr lang="es-CO" sz="1600" b="1" dirty="0">
                <a:solidFill>
                  <a:prstClr val="black"/>
                </a:solidFill>
              </a:rPr>
              <a:t> 9) </a:t>
            </a:r>
            <a:r>
              <a:rPr lang="es-CO" sz="1600" dirty="0">
                <a:solidFill>
                  <a:prstClr val="black"/>
                </a:solidFill>
              </a:rPr>
              <a:t>Durante esta pelea, </a:t>
            </a:r>
            <a:r>
              <a:rPr lang="es-CO" sz="1600" b="1" dirty="0">
                <a:solidFill>
                  <a:prstClr val="black"/>
                </a:solidFill>
              </a:rPr>
              <a:t>¿usted o su pareja actuó de alguna de las siguientes formas?: </a:t>
            </a:r>
          </a:p>
        </p:txBody>
      </p:sp>
    </p:spTree>
    <p:extLst>
      <p:ext uri="{BB962C8B-B14F-4D97-AF65-F5344CB8AC3E}">
        <p14:creationId xmlns:p14="http://schemas.microsoft.com/office/powerpoint/2010/main" val="2175332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Group 6">
            <a:extLst>
              <a:ext uri="{FF2B5EF4-FFF2-40B4-BE49-F238E27FC236}">
                <a16:creationId xmlns:a16="http://schemas.microsoft.com/office/drawing/2014/main" id="{FB6DBF8C-ED9E-462F-A5B2-C8D46CEC28EC}"/>
              </a:ext>
            </a:extLst>
          </p:cNvPr>
          <p:cNvGraphicFramePr>
            <a:graphicFrameLocks noGrp="1"/>
          </p:cNvGraphicFramePr>
          <p:nvPr>
            <p:extLst>
              <p:ext uri="{D42A27DB-BD31-4B8C-83A1-F6EECF244321}">
                <p14:modId xmlns:p14="http://schemas.microsoft.com/office/powerpoint/2010/main" val="1056884799"/>
              </p:ext>
            </p:extLst>
          </p:nvPr>
        </p:nvGraphicFramePr>
        <p:xfrm>
          <a:off x="2362200" y="2670203"/>
          <a:ext cx="6248500" cy="2502768"/>
        </p:xfrm>
        <a:graphic>
          <a:graphicData uri="http://schemas.openxmlformats.org/drawingml/2006/table">
            <a:tbl>
              <a:tblPr/>
              <a:tblGrid>
                <a:gridCol w="3264000">
                  <a:extLst>
                    <a:ext uri="{9D8B030D-6E8A-4147-A177-3AD203B41FA5}">
                      <a16:colId xmlns:a16="http://schemas.microsoft.com/office/drawing/2014/main" val="20000"/>
                    </a:ext>
                  </a:extLst>
                </a:gridCol>
                <a:gridCol w="2984500">
                  <a:extLst>
                    <a:ext uri="{9D8B030D-6E8A-4147-A177-3AD203B41FA5}">
                      <a16:colId xmlns:a16="http://schemas.microsoft.com/office/drawing/2014/main" val="20001"/>
                    </a:ext>
                  </a:extLst>
                </a:gridCol>
              </a:tblGrid>
              <a:tr h="625692">
                <a:tc>
                  <a:txBody>
                    <a:bodyPr/>
                    <a:lstStyle/>
                    <a:p>
                      <a:pPr algn="r" fontAlgn="ctr"/>
                      <a:r>
                        <a:rPr lang="es-CO" sz="1200" b="0" i="0" u="none" strike="noStrike" dirty="0">
                          <a:solidFill>
                            <a:srgbClr val="404040"/>
                          </a:solidFill>
                          <a:effectLst/>
                          <a:latin typeface="Franklin Gothic Book"/>
                        </a:rPr>
                        <a:t> c) La mayoría de los hombres quisieran manejar mejor sus emociones, pero no saben cómo </a:t>
                      </a:r>
                    </a:p>
                  </a:txBody>
                  <a:tcPr marL="9525" marR="9525" marT="9525" marB="0" anchor="ctr">
                    <a:lnL cap="flat">
                      <a:noFill/>
                    </a:lnL>
                    <a:lnR>
                      <a:noFill/>
                    </a:lnR>
                    <a:lnT cap="flat">
                      <a:noFill/>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800"/>
                        </a:lnSpc>
                        <a:spcBef>
                          <a:spcPct val="0"/>
                        </a:spcBef>
                        <a:spcAft>
                          <a:spcPct val="0"/>
                        </a:spcAft>
                        <a:buClrTx/>
                        <a:buSzTx/>
                        <a:buFontTx/>
                        <a:buNone/>
                        <a:tabLst/>
                      </a:pPr>
                      <a:endParaRPr kumimoji="0" lang="es-ES" sz="18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cap="flat">
                      <a:noFill/>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25692">
                <a:tc>
                  <a:txBody>
                    <a:bodyPr/>
                    <a:lstStyle/>
                    <a:p>
                      <a:pPr algn="r" fontAlgn="ctr"/>
                      <a:r>
                        <a:rPr lang="es-CO" sz="1200" b="0" i="0" u="none" strike="noStrike" dirty="0">
                          <a:solidFill>
                            <a:srgbClr val="404040"/>
                          </a:solidFill>
                          <a:effectLst/>
                          <a:latin typeface="Franklin Gothic Book"/>
                        </a:rPr>
                        <a:t> b) En Bogotá, la mayoría de los hombres esconden sus emociones por miedo a sentirse humillados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800"/>
                        </a:lnSpc>
                        <a:spcBef>
                          <a:spcPct val="0"/>
                        </a:spcBef>
                        <a:spcAft>
                          <a:spcPct val="0"/>
                        </a:spcAft>
                        <a:buClrTx/>
                        <a:buSzTx/>
                        <a:buFontTx/>
                        <a:buNone/>
                        <a:tabLst/>
                      </a:pPr>
                      <a:endParaRPr kumimoji="0" lang="es-ES" sz="18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25692">
                <a:tc>
                  <a:txBody>
                    <a:bodyPr/>
                    <a:lstStyle/>
                    <a:p>
                      <a:pPr algn="r" fontAlgn="ctr"/>
                      <a:r>
                        <a:rPr lang="es-CO" sz="1200" b="0" i="0" u="none" strike="noStrike" dirty="0">
                          <a:solidFill>
                            <a:srgbClr val="404040"/>
                          </a:solidFill>
                          <a:effectLst/>
                          <a:latin typeface="Franklin Gothic Book"/>
                        </a:rPr>
                        <a:t> a) Los hombres no se sienten cómodos expresando sus emociones abiertamente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800"/>
                        </a:lnSpc>
                        <a:spcBef>
                          <a:spcPct val="0"/>
                        </a:spcBef>
                        <a:spcAft>
                          <a:spcPct val="0"/>
                        </a:spcAft>
                        <a:buClrTx/>
                        <a:buSzTx/>
                        <a:buFontTx/>
                        <a:buNone/>
                        <a:tabLst/>
                      </a:pPr>
                      <a:endParaRPr kumimoji="0" lang="es-ES" sz="18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25692">
                <a:tc>
                  <a:txBody>
                    <a:bodyPr/>
                    <a:lstStyle/>
                    <a:p>
                      <a:pPr algn="r" fontAlgn="ctr"/>
                      <a:r>
                        <a:rPr lang="es-CO" sz="1200" b="0" i="0" u="none" strike="noStrike" dirty="0">
                          <a:solidFill>
                            <a:srgbClr val="404040"/>
                          </a:solidFill>
                          <a:effectLst/>
                          <a:latin typeface="Franklin Gothic Book"/>
                        </a:rPr>
                        <a:t> d) La mayoría de los hombres quisieran recibir más cariño y más afecto por parte de otros hombres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800"/>
                        </a:lnSpc>
                        <a:spcBef>
                          <a:spcPct val="0"/>
                        </a:spcBef>
                        <a:spcAft>
                          <a:spcPct val="0"/>
                        </a:spcAft>
                        <a:buClrTx/>
                        <a:buSzTx/>
                        <a:buFontTx/>
                        <a:buNone/>
                        <a:tabLst/>
                      </a:pPr>
                      <a:endParaRPr kumimoji="0" lang="es-ES" sz="18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5" name="3 Rectángulo">
            <a:extLst>
              <a:ext uri="{FF2B5EF4-FFF2-40B4-BE49-F238E27FC236}">
                <a16:creationId xmlns:a16="http://schemas.microsoft.com/office/drawing/2014/main" id="{D82EEB86-6159-47A0-B011-B1C58A782C34}"/>
              </a:ext>
            </a:extLst>
          </p:cNvPr>
          <p:cNvSpPr/>
          <p:nvPr/>
        </p:nvSpPr>
        <p:spPr>
          <a:xfrm>
            <a:off x="1135956" y="764704"/>
            <a:ext cx="9894688" cy="338554"/>
          </a:xfrm>
          <a:prstGeom prst="rect">
            <a:avLst/>
          </a:prstGeom>
        </p:spPr>
        <p:txBody>
          <a:bodyPr wrap="square">
            <a:spAutoFit/>
          </a:bodyPr>
          <a:lstStyle/>
          <a:p>
            <a:pPr algn="ctr"/>
            <a:r>
              <a:rPr lang="es-CO" sz="1600" b="1" dirty="0">
                <a:solidFill>
                  <a:prstClr val="black"/>
                </a:solidFill>
              </a:rPr>
              <a:t>10) Dígame por favor si usted está de acuerdo o en desacuerdo con las siguientes afirmaciones </a:t>
            </a:r>
          </a:p>
        </p:txBody>
      </p:sp>
      <p:graphicFrame>
        <p:nvGraphicFramePr>
          <p:cNvPr id="40" name="39 Gráfico"/>
          <p:cNvGraphicFramePr/>
          <p:nvPr>
            <p:extLst>
              <p:ext uri="{D42A27DB-BD31-4B8C-83A1-F6EECF244321}">
                <p14:modId xmlns:p14="http://schemas.microsoft.com/office/powerpoint/2010/main" val="2914656473"/>
              </p:ext>
            </p:extLst>
          </p:nvPr>
        </p:nvGraphicFramePr>
        <p:xfrm>
          <a:off x="5777880" y="2515494"/>
          <a:ext cx="3185914" cy="40047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5" name="44 Tabla"/>
          <p:cNvGraphicFramePr>
            <a:graphicFrameLocks noGrp="1"/>
          </p:cNvGraphicFramePr>
          <p:nvPr>
            <p:extLst>
              <p:ext uri="{D42A27DB-BD31-4B8C-83A1-F6EECF244321}">
                <p14:modId xmlns:p14="http://schemas.microsoft.com/office/powerpoint/2010/main" val="819686848"/>
              </p:ext>
            </p:extLst>
          </p:nvPr>
        </p:nvGraphicFramePr>
        <p:xfrm>
          <a:off x="4020815" y="1268760"/>
          <a:ext cx="4074489" cy="253365"/>
        </p:xfrm>
        <a:graphic>
          <a:graphicData uri="http://schemas.openxmlformats.org/drawingml/2006/table">
            <a:tbl>
              <a:tblPr/>
              <a:tblGrid>
                <a:gridCol w="311713">
                  <a:extLst>
                    <a:ext uri="{9D8B030D-6E8A-4147-A177-3AD203B41FA5}">
                      <a16:colId xmlns:a16="http://schemas.microsoft.com/office/drawing/2014/main" val="20001"/>
                    </a:ext>
                  </a:extLst>
                </a:gridCol>
                <a:gridCol w="1110606">
                  <a:extLst>
                    <a:ext uri="{9D8B030D-6E8A-4147-A177-3AD203B41FA5}">
                      <a16:colId xmlns:a16="http://schemas.microsoft.com/office/drawing/2014/main" val="20002"/>
                    </a:ext>
                  </a:extLst>
                </a:gridCol>
                <a:gridCol w="311713">
                  <a:extLst>
                    <a:ext uri="{9D8B030D-6E8A-4147-A177-3AD203B41FA5}">
                      <a16:colId xmlns:a16="http://schemas.microsoft.com/office/drawing/2014/main" val="20003"/>
                    </a:ext>
                  </a:extLst>
                </a:gridCol>
                <a:gridCol w="1331269">
                  <a:extLst>
                    <a:ext uri="{9D8B030D-6E8A-4147-A177-3AD203B41FA5}">
                      <a16:colId xmlns:a16="http://schemas.microsoft.com/office/drawing/2014/main" val="20004"/>
                    </a:ext>
                  </a:extLst>
                </a:gridCol>
                <a:gridCol w="311713">
                  <a:extLst>
                    <a:ext uri="{9D8B030D-6E8A-4147-A177-3AD203B41FA5}">
                      <a16:colId xmlns:a16="http://schemas.microsoft.com/office/drawing/2014/main" val="20005"/>
                    </a:ext>
                  </a:extLst>
                </a:gridCol>
                <a:gridCol w="697475">
                  <a:extLst>
                    <a:ext uri="{9D8B030D-6E8A-4147-A177-3AD203B41FA5}">
                      <a16:colId xmlns:a16="http://schemas.microsoft.com/office/drawing/2014/main" val="20006"/>
                    </a:ext>
                  </a:extLst>
                </a:gridCol>
              </a:tblGrid>
              <a:tr h="161925">
                <a:tc>
                  <a:txBody>
                    <a:bodyPr/>
                    <a:lstStyle/>
                    <a:p>
                      <a:pPr algn="l" fontAlgn="ctr"/>
                      <a:endParaRPr lang="es-CO" sz="1600" b="0" i="0" u="none" strike="noStrike" dirty="0">
                        <a:solidFill>
                          <a:srgbClr val="000000"/>
                        </a:solidFill>
                        <a:effectLst/>
                        <a:latin typeface="Calibri"/>
                      </a:endParaRPr>
                    </a:p>
                  </a:txBody>
                  <a:tcPr marL="36000" marR="36000"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l" fontAlgn="ctr"/>
                      <a:r>
                        <a:rPr lang="es-CO" sz="1600" b="0" i="0" u="none" strike="noStrike" dirty="0">
                          <a:solidFill>
                            <a:srgbClr val="000000"/>
                          </a:solidFill>
                          <a:effectLst/>
                          <a:latin typeface="Calibri"/>
                        </a:rPr>
                        <a:t> De acuerdo</a:t>
                      </a:r>
                    </a:p>
                  </a:txBody>
                  <a:tcPr marL="36000" marR="36000"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l" fontAlgn="ctr"/>
                      <a:endParaRPr lang="es-CO" sz="1600" b="0" i="0" u="none" strike="noStrike" dirty="0">
                        <a:solidFill>
                          <a:srgbClr val="000000"/>
                        </a:solidFill>
                        <a:effectLst/>
                        <a:latin typeface="Calibri"/>
                      </a:endParaRPr>
                    </a:p>
                  </a:txBody>
                  <a:tcPr marL="36000" marR="36000"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l" fontAlgn="ctr"/>
                      <a:r>
                        <a:rPr lang="es-CO" sz="1600" b="0" i="0" u="none" strike="noStrike" dirty="0">
                          <a:solidFill>
                            <a:srgbClr val="000000"/>
                          </a:solidFill>
                          <a:effectLst/>
                          <a:latin typeface="Calibri"/>
                        </a:rPr>
                        <a:t>En desacuerdo</a:t>
                      </a:r>
                    </a:p>
                  </a:txBody>
                  <a:tcPr marL="36000" marR="36000"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l" fontAlgn="ctr"/>
                      <a:endParaRPr lang="es-CO" sz="1600" b="0" i="0" u="none" strike="noStrike" dirty="0">
                        <a:solidFill>
                          <a:srgbClr val="000000"/>
                        </a:solidFill>
                        <a:effectLst/>
                        <a:latin typeface="Calibri"/>
                      </a:endParaRPr>
                    </a:p>
                  </a:txBody>
                  <a:tcPr marL="36000" marR="36000"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l" fontAlgn="ctr"/>
                      <a:r>
                        <a:rPr lang="es-CO" sz="1600" b="0" i="0" u="none" strike="noStrike" dirty="0">
                          <a:solidFill>
                            <a:srgbClr val="000000"/>
                          </a:solidFill>
                          <a:effectLst/>
                          <a:latin typeface="Calibri"/>
                        </a:rPr>
                        <a:t> </a:t>
                      </a:r>
                      <a:r>
                        <a:rPr lang="es-CO" sz="1600" b="0" i="0" u="none" strike="noStrike" dirty="0" err="1">
                          <a:solidFill>
                            <a:srgbClr val="000000"/>
                          </a:solidFill>
                          <a:effectLst/>
                          <a:latin typeface="Calibri"/>
                        </a:rPr>
                        <a:t>Ns</a:t>
                      </a:r>
                      <a:r>
                        <a:rPr lang="es-CO" sz="1600" b="0" i="0" u="none" strike="noStrike" dirty="0">
                          <a:solidFill>
                            <a:srgbClr val="000000"/>
                          </a:solidFill>
                          <a:effectLst/>
                          <a:latin typeface="Calibri"/>
                        </a:rPr>
                        <a:t>/</a:t>
                      </a:r>
                      <a:r>
                        <a:rPr lang="es-CO" sz="1600" b="0" i="0" u="none" strike="noStrike" dirty="0" err="1">
                          <a:solidFill>
                            <a:srgbClr val="000000"/>
                          </a:solidFill>
                          <a:effectLst/>
                          <a:latin typeface="Calibri"/>
                        </a:rPr>
                        <a:t>Mr</a:t>
                      </a:r>
                      <a:endParaRPr lang="es-CO" sz="1600" b="0" i="0" u="none" strike="noStrike" dirty="0">
                        <a:solidFill>
                          <a:srgbClr val="000000"/>
                        </a:solidFill>
                        <a:effectLst/>
                        <a:latin typeface="Calibri"/>
                      </a:endParaRPr>
                    </a:p>
                  </a:txBody>
                  <a:tcPr marL="36000" marR="36000"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10000"/>
                  </a:ext>
                </a:extLst>
              </a:tr>
            </a:tbl>
          </a:graphicData>
        </a:graphic>
      </p:graphicFrame>
      <p:sp>
        <p:nvSpPr>
          <p:cNvPr id="29" name="28 Rectángulo redondeado"/>
          <p:cNvSpPr/>
          <p:nvPr/>
        </p:nvSpPr>
        <p:spPr>
          <a:xfrm>
            <a:off x="5001881" y="6233054"/>
            <a:ext cx="2177881" cy="287174"/>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30" name="29 Tabla"/>
          <p:cNvGraphicFramePr>
            <a:graphicFrameLocks noGrp="1"/>
          </p:cNvGraphicFramePr>
          <p:nvPr>
            <p:extLst>
              <p:ext uri="{D42A27DB-BD31-4B8C-83A1-F6EECF244321}">
                <p14:modId xmlns:p14="http://schemas.microsoft.com/office/powerpoint/2010/main" val="2451920729"/>
              </p:ext>
            </p:extLst>
          </p:nvPr>
        </p:nvGraphicFramePr>
        <p:xfrm>
          <a:off x="5120491" y="6250049"/>
          <a:ext cx="2070735" cy="243840"/>
        </p:xfrm>
        <a:graphic>
          <a:graphicData uri="http://schemas.openxmlformats.org/drawingml/2006/table">
            <a:tbl>
              <a:tblPr firstRow="1" bandRow="1">
                <a:tableStyleId>{5C22544A-7EE6-4342-B048-85BDC9FD1C3A}</a:tableStyleId>
              </a:tblPr>
              <a:tblGrid>
                <a:gridCol w="1532255">
                  <a:extLst>
                    <a:ext uri="{9D8B030D-6E8A-4147-A177-3AD203B41FA5}">
                      <a16:colId xmlns:a16="http://schemas.microsoft.com/office/drawing/2014/main" val="20000"/>
                    </a:ext>
                  </a:extLst>
                </a:gridCol>
                <a:gridCol w="538480">
                  <a:extLst>
                    <a:ext uri="{9D8B030D-6E8A-4147-A177-3AD203B41FA5}">
                      <a16:colId xmlns:a16="http://schemas.microsoft.com/office/drawing/2014/main" val="20001"/>
                    </a:ext>
                  </a:extLst>
                </a:gridCol>
              </a:tblGrid>
              <a:tr h="144016">
                <a:tc>
                  <a:txBody>
                    <a:bodyPr/>
                    <a:lstStyle/>
                    <a:p>
                      <a:pPr algn="r"/>
                      <a:r>
                        <a:rPr lang="es-CO" sz="1000" dirty="0">
                          <a:solidFill>
                            <a:schemeClr val="tx1"/>
                          </a:solidFill>
                          <a:latin typeface="Franklin Gothic Book" panose="020B0503020102020204" pitchFamily="34" charset="0"/>
                        </a:rPr>
                        <a:t>Base:</a:t>
                      </a:r>
                      <a:r>
                        <a:rPr lang="es-CO" sz="1000" baseline="0" dirty="0">
                          <a:solidFill>
                            <a:schemeClr val="tx1"/>
                          </a:solidFill>
                          <a:latin typeface="Franklin Gothic Book" panose="020B0503020102020204" pitchFamily="34" charset="0"/>
                        </a:rPr>
                        <a:t> </a:t>
                      </a:r>
                      <a:r>
                        <a:rPr lang="es-CO" sz="1000" b="0" baseline="0" dirty="0">
                          <a:solidFill>
                            <a:schemeClr val="tx1"/>
                          </a:solidFill>
                          <a:latin typeface="Franklin Gothic Book" panose="020B0503020102020204" pitchFamily="34" charset="0"/>
                        </a:rPr>
                        <a:t>Total Encuestados</a:t>
                      </a:r>
                      <a:endParaRPr lang="es-CO" sz="1000" b="0" dirty="0">
                        <a:solidFill>
                          <a:schemeClr val="tx1"/>
                        </a:solidFill>
                        <a:latin typeface="Franklin Gothic Book" panose="020B0503020102020204"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s-CO" sz="1000" dirty="0">
                          <a:solidFill>
                            <a:schemeClr val="tx1"/>
                          </a:solidFill>
                          <a:latin typeface="Franklin Gothic Book" panose="020B0503020102020204" pitchFamily="34" charset="0"/>
                        </a:rPr>
                        <a:t>529</a:t>
                      </a:r>
                    </a:p>
                  </a:txBody>
                  <a:tcPr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923095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3404192" y="2928255"/>
            <a:ext cx="5371984"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Ficha Técnica</a:t>
            </a:r>
          </a:p>
        </p:txBody>
      </p:sp>
    </p:spTree>
    <p:extLst>
      <p:ext uri="{BB962C8B-B14F-4D97-AF65-F5344CB8AC3E}">
        <p14:creationId xmlns:p14="http://schemas.microsoft.com/office/powerpoint/2010/main" val="156010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3 Rectángulo">
            <a:extLst>
              <a:ext uri="{FF2B5EF4-FFF2-40B4-BE49-F238E27FC236}">
                <a16:creationId xmlns:a16="http://schemas.microsoft.com/office/drawing/2014/main" id="{D82EEB86-6159-47A0-B011-B1C58A782C34}"/>
              </a:ext>
            </a:extLst>
          </p:cNvPr>
          <p:cNvSpPr/>
          <p:nvPr/>
        </p:nvSpPr>
        <p:spPr>
          <a:xfrm>
            <a:off x="1143477" y="356888"/>
            <a:ext cx="9894688" cy="584775"/>
          </a:xfrm>
          <a:prstGeom prst="rect">
            <a:avLst/>
          </a:prstGeom>
        </p:spPr>
        <p:txBody>
          <a:bodyPr wrap="square">
            <a:spAutoFit/>
          </a:bodyPr>
          <a:lstStyle/>
          <a:p>
            <a:pPr algn="ctr"/>
            <a:r>
              <a:rPr lang="es-CO" sz="1600" b="1" dirty="0">
                <a:solidFill>
                  <a:prstClr val="black"/>
                </a:solidFill>
              </a:rPr>
              <a:t>10) Dígame por favor si usted está de acuerdo o en desacuerdo con las siguientes afirmaciones</a:t>
            </a:r>
          </a:p>
          <a:p>
            <a:pPr algn="ctr"/>
            <a:r>
              <a:rPr lang="es-CO" sz="1600" i="1" dirty="0">
                <a:solidFill>
                  <a:prstClr val="black"/>
                </a:solidFill>
              </a:rPr>
              <a:t>Respondieron estar de acuerdo</a:t>
            </a:r>
            <a:r>
              <a:rPr lang="es-CO" sz="1600" b="1" dirty="0">
                <a:solidFill>
                  <a:prstClr val="black"/>
                </a:solidFill>
              </a:rPr>
              <a:t> </a:t>
            </a:r>
          </a:p>
        </p:txBody>
      </p:sp>
      <p:sp>
        <p:nvSpPr>
          <p:cNvPr id="29" name="28 Rectángulo redondeado"/>
          <p:cNvSpPr/>
          <p:nvPr/>
        </p:nvSpPr>
        <p:spPr>
          <a:xfrm>
            <a:off x="5001881" y="6233054"/>
            <a:ext cx="2177881" cy="287174"/>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30" name="29 Tabla"/>
          <p:cNvGraphicFramePr>
            <a:graphicFrameLocks noGrp="1"/>
          </p:cNvGraphicFramePr>
          <p:nvPr/>
        </p:nvGraphicFramePr>
        <p:xfrm>
          <a:off x="5120491" y="6250049"/>
          <a:ext cx="2070735" cy="243840"/>
        </p:xfrm>
        <a:graphic>
          <a:graphicData uri="http://schemas.openxmlformats.org/drawingml/2006/table">
            <a:tbl>
              <a:tblPr firstRow="1" bandRow="1">
                <a:tableStyleId>{5C22544A-7EE6-4342-B048-85BDC9FD1C3A}</a:tableStyleId>
              </a:tblPr>
              <a:tblGrid>
                <a:gridCol w="1532255">
                  <a:extLst>
                    <a:ext uri="{9D8B030D-6E8A-4147-A177-3AD203B41FA5}">
                      <a16:colId xmlns:a16="http://schemas.microsoft.com/office/drawing/2014/main" val="20000"/>
                    </a:ext>
                  </a:extLst>
                </a:gridCol>
                <a:gridCol w="538480">
                  <a:extLst>
                    <a:ext uri="{9D8B030D-6E8A-4147-A177-3AD203B41FA5}">
                      <a16:colId xmlns:a16="http://schemas.microsoft.com/office/drawing/2014/main" val="20001"/>
                    </a:ext>
                  </a:extLst>
                </a:gridCol>
              </a:tblGrid>
              <a:tr h="144016">
                <a:tc>
                  <a:txBody>
                    <a:bodyPr/>
                    <a:lstStyle/>
                    <a:p>
                      <a:pPr algn="r"/>
                      <a:r>
                        <a:rPr lang="es-CO" sz="1000" dirty="0">
                          <a:solidFill>
                            <a:schemeClr val="tx1"/>
                          </a:solidFill>
                          <a:latin typeface="Franklin Gothic Book" panose="020B0503020102020204" pitchFamily="34" charset="0"/>
                        </a:rPr>
                        <a:t>Base:</a:t>
                      </a:r>
                      <a:r>
                        <a:rPr lang="es-CO" sz="1000" baseline="0" dirty="0">
                          <a:solidFill>
                            <a:schemeClr val="tx1"/>
                          </a:solidFill>
                          <a:latin typeface="Franklin Gothic Book" panose="020B0503020102020204" pitchFamily="34" charset="0"/>
                        </a:rPr>
                        <a:t> </a:t>
                      </a:r>
                      <a:r>
                        <a:rPr lang="es-CO" sz="1000" b="0" baseline="0" dirty="0">
                          <a:solidFill>
                            <a:schemeClr val="tx1"/>
                          </a:solidFill>
                          <a:latin typeface="Franklin Gothic Book" panose="020B0503020102020204" pitchFamily="34" charset="0"/>
                        </a:rPr>
                        <a:t>Total Encuestados</a:t>
                      </a:r>
                      <a:endParaRPr lang="es-CO" sz="1000" b="0" dirty="0">
                        <a:solidFill>
                          <a:schemeClr val="tx1"/>
                        </a:solidFill>
                        <a:latin typeface="Franklin Gothic Book" panose="020B0503020102020204"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s-CO" sz="1000" dirty="0">
                          <a:solidFill>
                            <a:schemeClr val="tx1"/>
                          </a:solidFill>
                          <a:latin typeface="Franklin Gothic Book" panose="020B0503020102020204" pitchFamily="34" charset="0"/>
                        </a:rPr>
                        <a:t>529</a:t>
                      </a:r>
                    </a:p>
                  </a:txBody>
                  <a:tcPr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8" name="Gráfico 7">
            <a:extLst>
              <a:ext uri="{FF2B5EF4-FFF2-40B4-BE49-F238E27FC236}">
                <a16:creationId xmlns:a16="http://schemas.microsoft.com/office/drawing/2014/main" id="{00000000-0008-0000-0500-000002000000}"/>
              </a:ext>
            </a:extLst>
          </p:cNvPr>
          <p:cNvGraphicFramePr>
            <a:graphicFrameLocks/>
          </p:cNvGraphicFramePr>
          <p:nvPr>
            <p:extLst>
              <p:ext uri="{D42A27DB-BD31-4B8C-83A1-F6EECF244321}">
                <p14:modId xmlns:p14="http://schemas.microsoft.com/office/powerpoint/2010/main" val="1102488636"/>
              </p:ext>
            </p:extLst>
          </p:nvPr>
        </p:nvGraphicFramePr>
        <p:xfrm>
          <a:off x="613322" y="1312067"/>
          <a:ext cx="10954997" cy="46807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29106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3 Rectángulo">
            <a:extLst>
              <a:ext uri="{FF2B5EF4-FFF2-40B4-BE49-F238E27FC236}">
                <a16:creationId xmlns:a16="http://schemas.microsoft.com/office/drawing/2014/main" id="{D82EEB86-6159-47A0-B011-B1C58A782C34}"/>
              </a:ext>
            </a:extLst>
          </p:cNvPr>
          <p:cNvSpPr/>
          <p:nvPr/>
        </p:nvSpPr>
        <p:spPr>
          <a:xfrm>
            <a:off x="1143477" y="356888"/>
            <a:ext cx="9894688" cy="584775"/>
          </a:xfrm>
          <a:prstGeom prst="rect">
            <a:avLst/>
          </a:prstGeom>
        </p:spPr>
        <p:txBody>
          <a:bodyPr wrap="square">
            <a:spAutoFit/>
          </a:bodyPr>
          <a:lstStyle/>
          <a:p>
            <a:pPr algn="ctr"/>
            <a:r>
              <a:rPr lang="es-CO" sz="1600" b="1" dirty="0">
                <a:solidFill>
                  <a:prstClr val="black"/>
                </a:solidFill>
              </a:rPr>
              <a:t>10) Dígame por favor si usted está de acuerdo o en desacuerdo con las siguientes afirmaciones</a:t>
            </a:r>
          </a:p>
          <a:p>
            <a:pPr algn="ctr"/>
            <a:r>
              <a:rPr lang="es-CO" sz="1600" i="1" dirty="0">
                <a:solidFill>
                  <a:prstClr val="black"/>
                </a:solidFill>
              </a:rPr>
              <a:t>Respondieron estar de acuerdo</a:t>
            </a:r>
            <a:r>
              <a:rPr lang="es-CO" sz="1600" b="1" dirty="0">
                <a:solidFill>
                  <a:prstClr val="black"/>
                </a:solidFill>
              </a:rPr>
              <a:t> </a:t>
            </a:r>
          </a:p>
        </p:txBody>
      </p:sp>
      <p:sp>
        <p:nvSpPr>
          <p:cNvPr id="29" name="28 Rectángulo redondeado"/>
          <p:cNvSpPr/>
          <p:nvPr/>
        </p:nvSpPr>
        <p:spPr>
          <a:xfrm>
            <a:off x="5001881" y="6233054"/>
            <a:ext cx="2177881" cy="287174"/>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6" name="Gráfico 5">
            <a:extLst>
              <a:ext uri="{FF2B5EF4-FFF2-40B4-BE49-F238E27FC236}">
                <a16:creationId xmlns:a16="http://schemas.microsoft.com/office/drawing/2014/main" id="{00000000-0008-0000-0500-000006000000}"/>
              </a:ext>
            </a:extLst>
          </p:cNvPr>
          <p:cNvGraphicFramePr>
            <a:graphicFrameLocks/>
          </p:cNvGraphicFramePr>
          <p:nvPr>
            <p:extLst>
              <p:ext uri="{D42A27DB-BD31-4B8C-83A1-F6EECF244321}">
                <p14:modId xmlns:p14="http://schemas.microsoft.com/office/powerpoint/2010/main" val="3434006513"/>
              </p:ext>
            </p:extLst>
          </p:nvPr>
        </p:nvGraphicFramePr>
        <p:xfrm>
          <a:off x="1582125" y="1078339"/>
          <a:ext cx="9017391" cy="54418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96111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3 Rectángulo">
            <a:extLst>
              <a:ext uri="{FF2B5EF4-FFF2-40B4-BE49-F238E27FC236}">
                <a16:creationId xmlns:a16="http://schemas.microsoft.com/office/drawing/2014/main" id="{D82EEB86-6159-47A0-B011-B1C58A782C34}"/>
              </a:ext>
            </a:extLst>
          </p:cNvPr>
          <p:cNvSpPr/>
          <p:nvPr/>
        </p:nvSpPr>
        <p:spPr>
          <a:xfrm>
            <a:off x="1143477" y="356888"/>
            <a:ext cx="9894688" cy="584775"/>
          </a:xfrm>
          <a:prstGeom prst="rect">
            <a:avLst/>
          </a:prstGeom>
        </p:spPr>
        <p:txBody>
          <a:bodyPr wrap="square">
            <a:spAutoFit/>
          </a:bodyPr>
          <a:lstStyle/>
          <a:p>
            <a:pPr algn="ctr"/>
            <a:r>
              <a:rPr lang="es-CO" sz="1600" b="1" dirty="0">
                <a:solidFill>
                  <a:prstClr val="black"/>
                </a:solidFill>
              </a:rPr>
              <a:t>10) Dígame por favor si usted está de acuerdo o en desacuerdo con las siguientes afirmaciones</a:t>
            </a:r>
          </a:p>
          <a:p>
            <a:pPr algn="ctr"/>
            <a:r>
              <a:rPr lang="es-CO" sz="1600" i="1" dirty="0">
                <a:solidFill>
                  <a:prstClr val="black"/>
                </a:solidFill>
              </a:rPr>
              <a:t>Respondieron estar de acuerdo</a:t>
            </a:r>
            <a:r>
              <a:rPr lang="es-CO" sz="1600" b="1" dirty="0">
                <a:solidFill>
                  <a:prstClr val="black"/>
                </a:solidFill>
              </a:rPr>
              <a:t> </a:t>
            </a:r>
          </a:p>
        </p:txBody>
      </p:sp>
      <p:sp>
        <p:nvSpPr>
          <p:cNvPr id="29" name="28 Rectángulo redondeado"/>
          <p:cNvSpPr/>
          <p:nvPr/>
        </p:nvSpPr>
        <p:spPr>
          <a:xfrm>
            <a:off x="5001881" y="6233054"/>
            <a:ext cx="2177881" cy="287174"/>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5" name="Gráfico 4">
            <a:extLst>
              <a:ext uri="{FF2B5EF4-FFF2-40B4-BE49-F238E27FC236}">
                <a16:creationId xmlns:a16="http://schemas.microsoft.com/office/drawing/2014/main" id="{00000000-0008-0000-0500-000008000000}"/>
              </a:ext>
            </a:extLst>
          </p:cNvPr>
          <p:cNvGraphicFramePr>
            <a:graphicFrameLocks/>
          </p:cNvGraphicFramePr>
          <p:nvPr>
            <p:extLst>
              <p:ext uri="{D42A27DB-BD31-4B8C-83A1-F6EECF244321}">
                <p14:modId xmlns:p14="http://schemas.microsoft.com/office/powerpoint/2010/main" val="243955613"/>
              </p:ext>
            </p:extLst>
          </p:nvPr>
        </p:nvGraphicFramePr>
        <p:xfrm>
          <a:off x="2074495" y="1280466"/>
          <a:ext cx="8032651" cy="5096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72490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170125612"/>
              </p:ext>
            </p:extLst>
          </p:nvPr>
        </p:nvGraphicFramePr>
        <p:xfrm>
          <a:off x="1043937" y="1365885"/>
          <a:ext cx="10104126" cy="5040630"/>
        </p:xfrm>
        <a:graphic>
          <a:graphicData uri="http://schemas.openxmlformats.org/drawingml/2006/table">
            <a:tbl>
              <a:tblPr/>
              <a:tblGrid>
                <a:gridCol w="2874584">
                  <a:extLst>
                    <a:ext uri="{9D8B030D-6E8A-4147-A177-3AD203B41FA5}">
                      <a16:colId xmlns:a16="http://schemas.microsoft.com/office/drawing/2014/main" val="20000"/>
                    </a:ext>
                  </a:extLst>
                </a:gridCol>
                <a:gridCol w="133092">
                  <a:extLst>
                    <a:ext uri="{9D8B030D-6E8A-4147-A177-3AD203B41FA5}">
                      <a16:colId xmlns:a16="http://schemas.microsoft.com/office/drawing/2014/main" val="20001"/>
                    </a:ext>
                  </a:extLst>
                </a:gridCol>
                <a:gridCol w="713659">
                  <a:extLst>
                    <a:ext uri="{9D8B030D-6E8A-4147-A177-3AD203B41FA5}">
                      <a16:colId xmlns:a16="http://schemas.microsoft.com/office/drawing/2014/main" val="20002"/>
                    </a:ext>
                  </a:extLst>
                </a:gridCol>
                <a:gridCol w="709199">
                  <a:extLst>
                    <a:ext uri="{9D8B030D-6E8A-4147-A177-3AD203B41FA5}">
                      <a16:colId xmlns:a16="http://schemas.microsoft.com/office/drawing/2014/main" val="20003"/>
                    </a:ext>
                  </a:extLst>
                </a:gridCol>
                <a:gridCol w="709199">
                  <a:extLst>
                    <a:ext uri="{9D8B030D-6E8A-4147-A177-3AD203B41FA5}">
                      <a16:colId xmlns:a16="http://schemas.microsoft.com/office/drawing/2014/main" val="20004"/>
                    </a:ext>
                  </a:extLst>
                </a:gridCol>
                <a:gridCol w="709199">
                  <a:extLst>
                    <a:ext uri="{9D8B030D-6E8A-4147-A177-3AD203B41FA5}">
                      <a16:colId xmlns:a16="http://schemas.microsoft.com/office/drawing/2014/main" val="20005"/>
                    </a:ext>
                  </a:extLst>
                </a:gridCol>
                <a:gridCol w="709199">
                  <a:extLst>
                    <a:ext uri="{9D8B030D-6E8A-4147-A177-3AD203B41FA5}">
                      <a16:colId xmlns:a16="http://schemas.microsoft.com/office/drawing/2014/main" val="20006"/>
                    </a:ext>
                  </a:extLst>
                </a:gridCol>
                <a:gridCol w="709199">
                  <a:extLst>
                    <a:ext uri="{9D8B030D-6E8A-4147-A177-3AD203B41FA5}">
                      <a16:colId xmlns:a16="http://schemas.microsoft.com/office/drawing/2014/main" val="20007"/>
                    </a:ext>
                  </a:extLst>
                </a:gridCol>
                <a:gridCol w="709199">
                  <a:extLst>
                    <a:ext uri="{9D8B030D-6E8A-4147-A177-3AD203B41FA5}">
                      <a16:colId xmlns:a16="http://schemas.microsoft.com/office/drawing/2014/main" val="20008"/>
                    </a:ext>
                  </a:extLst>
                </a:gridCol>
                <a:gridCol w="709199">
                  <a:extLst>
                    <a:ext uri="{9D8B030D-6E8A-4147-A177-3AD203B41FA5}">
                      <a16:colId xmlns:a16="http://schemas.microsoft.com/office/drawing/2014/main" val="20009"/>
                    </a:ext>
                  </a:extLst>
                </a:gridCol>
                <a:gridCol w="709199">
                  <a:extLst>
                    <a:ext uri="{9D8B030D-6E8A-4147-A177-3AD203B41FA5}">
                      <a16:colId xmlns:a16="http://schemas.microsoft.com/office/drawing/2014/main" val="20010"/>
                    </a:ext>
                  </a:extLst>
                </a:gridCol>
                <a:gridCol w="709199">
                  <a:extLst>
                    <a:ext uri="{9D8B030D-6E8A-4147-A177-3AD203B41FA5}">
                      <a16:colId xmlns:a16="http://schemas.microsoft.com/office/drawing/2014/main" val="20011"/>
                    </a:ext>
                  </a:extLst>
                </a:gridCol>
              </a:tblGrid>
              <a:tr h="114916">
                <a:tc>
                  <a:txBody>
                    <a:bodyPr/>
                    <a:lstStyle/>
                    <a:p>
                      <a:pPr algn="r" fontAlgn="ctr"/>
                      <a:endParaRPr lang="es-CO" sz="1100" b="1" i="0" u="none" strike="noStrike" dirty="0">
                        <a:solidFill>
                          <a:srgbClr val="404040"/>
                        </a:solidFill>
                        <a:effectLst/>
                        <a:latin typeface="Franklin Gothic Book"/>
                      </a:endParaRPr>
                    </a:p>
                  </a:txBody>
                  <a:tcPr marL="9525" marR="9525" marT="9525" marB="0" anchor="ctr">
                    <a:lnL>
                      <a:noFill/>
                    </a:lnL>
                    <a:lnR>
                      <a:noFill/>
                    </a:lnR>
                    <a:lnT>
                      <a:noFill/>
                    </a:lnT>
                    <a:lnB>
                      <a:noFill/>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a:noFill/>
                    </a:lnB>
                  </a:tcPr>
                </a:tc>
                <a:tc rowSpan="2">
                  <a:txBody>
                    <a:bodyPr/>
                    <a:lstStyle/>
                    <a:p>
                      <a:pPr algn="ctr" fontAlgn="ctr"/>
                      <a:r>
                        <a:rPr lang="es-CO" sz="1100" b="1" i="0" u="none" strike="noStrike" dirty="0">
                          <a:solidFill>
                            <a:schemeClr val="bg1"/>
                          </a:solidFill>
                          <a:effectLst/>
                          <a:latin typeface="Franklin Gothic Book"/>
                        </a:rPr>
                        <a:t>TOTAL</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DA0F2B"/>
                    </a:solidFill>
                  </a:tcPr>
                </a:tc>
                <a:tc gridSpan="2">
                  <a:txBody>
                    <a:bodyPr/>
                    <a:lstStyle/>
                    <a:p>
                      <a:pPr algn="ctr" fontAlgn="ctr"/>
                      <a:r>
                        <a:rPr lang="es-CO" sz="1100" b="1" i="0" u="none" strike="noStrike" dirty="0">
                          <a:solidFill>
                            <a:srgbClr val="404040"/>
                          </a:solidFill>
                          <a:effectLst/>
                          <a:latin typeface="Franklin Gothic Book"/>
                        </a:rPr>
                        <a:t>GÉNERO</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000"/>
                    </a:solidFill>
                  </a:tcPr>
                </a:tc>
                <a:tc hMerge="1">
                  <a:txBody>
                    <a:bodyPr/>
                    <a:lstStyle/>
                    <a:p>
                      <a:endParaRPr lang="es-CO"/>
                    </a:p>
                  </a:txBody>
                  <a:tcPr/>
                </a:tc>
                <a:tc gridSpan="4">
                  <a:txBody>
                    <a:bodyPr/>
                    <a:lstStyle/>
                    <a:p>
                      <a:pPr algn="ctr" fontAlgn="ctr"/>
                      <a:r>
                        <a:rPr lang="es-CO" sz="1100" b="1" i="0" u="none" strike="noStrike" dirty="0">
                          <a:solidFill>
                            <a:srgbClr val="404040"/>
                          </a:solidFill>
                          <a:effectLst/>
                          <a:latin typeface="Franklin Gothic Book"/>
                        </a:rPr>
                        <a:t>EDAD</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C66"/>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3">
                  <a:txBody>
                    <a:bodyPr/>
                    <a:lstStyle/>
                    <a:p>
                      <a:pPr algn="ctr" fontAlgn="ctr"/>
                      <a:r>
                        <a:rPr lang="es-CO" sz="1100" b="1" i="0" u="none" strike="noStrike" dirty="0">
                          <a:solidFill>
                            <a:srgbClr val="404040"/>
                          </a:solidFill>
                          <a:effectLst/>
                          <a:latin typeface="Franklin Gothic Book"/>
                        </a:rPr>
                        <a:t>ESTRATO</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ECC5"/>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114916">
                <a:tc>
                  <a:txBody>
                    <a:bodyPr/>
                    <a:lstStyle/>
                    <a:p>
                      <a:pPr algn="r" fontAlgn="ctr"/>
                      <a:endParaRPr lang="es-CO" sz="1100" b="1" i="0" u="none" strike="noStrike" dirty="0">
                        <a:solidFill>
                          <a:srgbClr val="404040"/>
                        </a:solidFill>
                        <a:effectLst/>
                        <a:latin typeface="Franklin Gothic Book"/>
                      </a:endParaRP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vMerge="1">
                  <a:txBody>
                    <a:bodyPr/>
                    <a:lstStyle/>
                    <a:p>
                      <a:endParaRPr lang="es-CO"/>
                    </a:p>
                  </a:txBody>
                  <a:tcPr/>
                </a:tc>
                <a:tc>
                  <a:txBody>
                    <a:bodyPr/>
                    <a:lstStyle/>
                    <a:p>
                      <a:pPr algn="ctr" fontAlgn="ctr"/>
                      <a:r>
                        <a:rPr lang="es-CO" sz="1100" b="0" i="0" u="none" strike="noStrike" dirty="0">
                          <a:solidFill>
                            <a:srgbClr val="404040"/>
                          </a:solidFill>
                          <a:effectLst/>
                          <a:latin typeface="Franklin Gothic Book"/>
                        </a:rPr>
                        <a:t>Masculino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Femenino</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100" b="0" i="0" u="none" strike="noStrike" dirty="0">
                          <a:solidFill>
                            <a:srgbClr val="404040"/>
                          </a:solidFill>
                          <a:effectLst/>
                          <a:latin typeface="Franklin Gothic Book"/>
                        </a:rPr>
                        <a:t>18 a 25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26 a 40</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41 a 55</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56 o más</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100" b="0" i="0" u="none" strike="noStrike" dirty="0">
                          <a:solidFill>
                            <a:srgbClr val="404040"/>
                          </a:solidFill>
                          <a:effectLst/>
                          <a:latin typeface="Franklin Gothic Book"/>
                        </a:rPr>
                        <a:t>ALTO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MEDIO</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BAJO</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82469">
                <a:tc>
                  <a:txBody>
                    <a:bodyPr/>
                    <a:lstStyle/>
                    <a:p>
                      <a:pPr algn="r" fontAlgn="ctr"/>
                      <a:r>
                        <a:rPr lang="es-CO" sz="900" b="1" i="0" u="none" strike="noStrike" dirty="0">
                          <a:solidFill>
                            <a:srgbClr val="404040"/>
                          </a:solidFill>
                          <a:effectLst/>
                          <a:latin typeface="Franklin Gothic Book"/>
                        </a:rPr>
                        <a:t> Base: Total Encuestados</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900" b="1"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900" b="1" i="0" u="none" strike="noStrike">
                          <a:solidFill>
                            <a:srgbClr val="404040"/>
                          </a:solidFill>
                          <a:effectLst/>
                          <a:latin typeface="Franklin Gothic Book"/>
                        </a:rPr>
                        <a:t>529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900" b="1" i="0" u="none" strike="noStrike">
                          <a:solidFill>
                            <a:srgbClr val="404040"/>
                          </a:solidFill>
                          <a:effectLst/>
                          <a:latin typeface="Franklin Gothic Book"/>
                        </a:rPr>
                        <a:t>226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900" b="1" i="0" u="none" strike="noStrike">
                          <a:solidFill>
                            <a:srgbClr val="404040"/>
                          </a:solidFill>
                          <a:effectLst/>
                          <a:latin typeface="Franklin Gothic Book"/>
                        </a:rPr>
                        <a:t>303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900" b="1" i="0" u="none" strike="noStrike">
                          <a:solidFill>
                            <a:srgbClr val="404040"/>
                          </a:solidFill>
                          <a:effectLst/>
                          <a:latin typeface="Franklin Gothic Book"/>
                        </a:rPr>
                        <a:t>79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900" b="1" i="0" u="none" strike="noStrike">
                          <a:solidFill>
                            <a:srgbClr val="404040"/>
                          </a:solidFill>
                          <a:effectLst/>
                          <a:latin typeface="Franklin Gothic Book"/>
                        </a:rPr>
                        <a:t>150</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900" b="1" i="0" u="none" strike="noStrike">
                          <a:solidFill>
                            <a:srgbClr val="404040"/>
                          </a:solidFill>
                          <a:effectLst/>
                          <a:latin typeface="Franklin Gothic Book"/>
                        </a:rPr>
                        <a:t>156</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900" b="1" i="0" u="none" strike="noStrike">
                          <a:solidFill>
                            <a:srgbClr val="404040"/>
                          </a:solidFill>
                          <a:effectLst/>
                          <a:latin typeface="Franklin Gothic Book"/>
                        </a:rPr>
                        <a:t>144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900" b="1" i="0" u="none" strike="noStrike">
                          <a:solidFill>
                            <a:srgbClr val="404040"/>
                          </a:solidFill>
                          <a:effectLst/>
                          <a:latin typeface="Franklin Gothic Book"/>
                        </a:rPr>
                        <a:t>151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900" b="1" i="0" u="none" strike="noStrike">
                          <a:solidFill>
                            <a:srgbClr val="404040"/>
                          </a:solidFill>
                          <a:effectLst/>
                          <a:latin typeface="Franklin Gothic Book"/>
                        </a:rPr>
                        <a:t>133</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900" b="1" i="0" u="none" strike="noStrike" dirty="0">
                          <a:solidFill>
                            <a:srgbClr val="404040"/>
                          </a:solidFill>
                          <a:effectLst/>
                          <a:latin typeface="Franklin Gothic Book"/>
                        </a:rPr>
                        <a:t>245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114916">
                <a:tc>
                  <a:txBody>
                    <a:bodyPr/>
                    <a:lstStyle/>
                    <a:p>
                      <a:pPr algn="r" fontAlgn="ctr"/>
                      <a:r>
                        <a:rPr lang="es-CO" sz="1100" b="1" i="0" u="none" strike="noStrike" dirty="0">
                          <a:solidFill>
                            <a:srgbClr val="404040"/>
                          </a:solidFill>
                          <a:effectLst/>
                          <a:latin typeface="Franklin Gothic Book"/>
                        </a:rPr>
                        <a:t> a) Los hombres no se sienten cómodos expresando sus emociones abiertamente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1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extLst>
                  <a:ext uri="{0D108BD9-81ED-4DB2-BD59-A6C34878D82A}">
                    <a16:rowId xmlns:a16="http://schemas.microsoft.com/office/drawing/2014/main" val="10003"/>
                  </a:ext>
                </a:extLst>
              </a:tr>
              <a:tr h="114916">
                <a:tc>
                  <a:txBody>
                    <a:bodyPr/>
                    <a:lstStyle/>
                    <a:p>
                      <a:pPr algn="r" fontAlgn="ctr"/>
                      <a:r>
                        <a:rPr lang="es-CO" sz="1100" b="0" i="0" u="none" strike="noStrike">
                          <a:solidFill>
                            <a:srgbClr val="404040"/>
                          </a:solidFill>
                          <a:effectLst/>
                          <a:latin typeface="Franklin Gothic Book"/>
                        </a:rPr>
                        <a:t> De acuerdo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1" i="0" u="none" strike="noStrike">
                          <a:solidFill>
                            <a:srgbClr val="404040"/>
                          </a:solidFill>
                          <a:effectLst/>
                          <a:latin typeface="Franklin Gothic Book"/>
                        </a:rPr>
                        <a:t>55%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47%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62%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60%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62%</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49%</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50%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55%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54%</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56%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4"/>
                  </a:ext>
                </a:extLst>
              </a:tr>
              <a:tr h="114916">
                <a:tc>
                  <a:txBody>
                    <a:bodyPr/>
                    <a:lstStyle/>
                    <a:p>
                      <a:pPr algn="r" fontAlgn="ctr"/>
                      <a:r>
                        <a:rPr lang="es-CO" sz="1100" b="0" i="0" u="none" strike="noStrike">
                          <a:solidFill>
                            <a:srgbClr val="404040"/>
                          </a:solidFill>
                          <a:effectLst/>
                          <a:latin typeface="Franklin Gothic Book"/>
                        </a:rPr>
                        <a:t> En desacuerdo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1" i="0" u="none" strike="noStrike">
                          <a:solidFill>
                            <a:srgbClr val="404040"/>
                          </a:solidFill>
                          <a:effectLst/>
                          <a:latin typeface="Franklin Gothic Book"/>
                        </a:rPr>
                        <a:t>44%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53%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36%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40%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38%</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50%</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47%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44%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46%</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42%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5"/>
                  </a:ext>
                </a:extLst>
              </a:tr>
              <a:tr h="114916">
                <a:tc>
                  <a:txBody>
                    <a:bodyPr/>
                    <a:lstStyle/>
                    <a:p>
                      <a:pPr algn="r" fontAlgn="ctr"/>
                      <a:r>
                        <a:rPr lang="es-CO" sz="1100" b="0" i="0" u="none" strike="noStrike">
                          <a:solidFill>
                            <a:srgbClr val="404040"/>
                          </a:solidFill>
                          <a:effectLst/>
                          <a:latin typeface="Franklin Gothic Book"/>
                        </a:rPr>
                        <a:t> Ns/Nr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1"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1%</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6"/>
                  </a:ext>
                </a:extLst>
              </a:tr>
              <a:tr h="114916">
                <a:tc>
                  <a:txBody>
                    <a:bodyPr/>
                    <a:lstStyle/>
                    <a:p>
                      <a:pPr algn="r" fontAlgn="ctr"/>
                      <a:endParaRPr lang="es-CO" sz="11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7"/>
                  </a:ext>
                </a:extLst>
              </a:tr>
              <a:tr h="114916">
                <a:tc>
                  <a:txBody>
                    <a:bodyPr/>
                    <a:lstStyle/>
                    <a:p>
                      <a:pPr algn="r" fontAlgn="ctr"/>
                      <a:r>
                        <a:rPr lang="es-CO" sz="1100" b="1" i="0" u="none" strike="noStrike">
                          <a:solidFill>
                            <a:srgbClr val="404040"/>
                          </a:solidFill>
                          <a:effectLst/>
                          <a:latin typeface="Franklin Gothic Book"/>
                        </a:rPr>
                        <a:t> b) En Bogotá, la mayoría de los hombres esconden sus emociones por miedo a sentirse humillados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extLst>
                  <a:ext uri="{0D108BD9-81ED-4DB2-BD59-A6C34878D82A}">
                    <a16:rowId xmlns:a16="http://schemas.microsoft.com/office/drawing/2014/main" val="10008"/>
                  </a:ext>
                </a:extLst>
              </a:tr>
              <a:tr h="114916">
                <a:tc>
                  <a:txBody>
                    <a:bodyPr/>
                    <a:lstStyle/>
                    <a:p>
                      <a:pPr algn="r" fontAlgn="ctr"/>
                      <a:r>
                        <a:rPr lang="es-CO" sz="1100" b="0" i="0" u="none" strike="noStrike">
                          <a:solidFill>
                            <a:srgbClr val="404040"/>
                          </a:solidFill>
                          <a:effectLst/>
                          <a:latin typeface="Franklin Gothic Book"/>
                        </a:rPr>
                        <a:t> De acuerdo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1" i="0" u="none" strike="noStrike">
                          <a:solidFill>
                            <a:srgbClr val="404040"/>
                          </a:solidFill>
                          <a:effectLst/>
                          <a:latin typeface="Franklin Gothic Book"/>
                        </a:rPr>
                        <a:t>63%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56%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70%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71%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70%</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57%</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54%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60%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63%</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65%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9"/>
                  </a:ext>
                </a:extLst>
              </a:tr>
              <a:tr h="114916">
                <a:tc>
                  <a:txBody>
                    <a:bodyPr/>
                    <a:lstStyle/>
                    <a:p>
                      <a:pPr algn="r" fontAlgn="ctr"/>
                      <a:r>
                        <a:rPr lang="es-CO" sz="1100" b="0" i="0" u="none" strike="noStrike">
                          <a:solidFill>
                            <a:srgbClr val="404040"/>
                          </a:solidFill>
                          <a:effectLst/>
                          <a:latin typeface="Franklin Gothic Book"/>
                        </a:rPr>
                        <a:t> En desacuerdo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1" i="0" u="none" strike="noStrike">
                          <a:solidFill>
                            <a:srgbClr val="404040"/>
                          </a:solidFill>
                          <a:effectLst/>
                          <a:latin typeface="Franklin Gothic Book"/>
                        </a:rPr>
                        <a:t>36%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44%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28%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29%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30%</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41%</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43%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38%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36%</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34%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0"/>
                  </a:ext>
                </a:extLst>
              </a:tr>
              <a:tr h="114916">
                <a:tc>
                  <a:txBody>
                    <a:bodyPr/>
                    <a:lstStyle/>
                    <a:p>
                      <a:pPr algn="r" fontAlgn="ctr"/>
                      <a:r>
                        <a:rPr lang="es-CO" sz="1100" b="0" i="0" u="none" strike="noStrike">
                          <a:solidFill>
                            <a:srgbClr val="404040"/>
                          </a:solidFill>
                          <a:effectLst/>
                          <a:latin typeface="Franklin Gothic Book"/>
                        </a:rPr>
                        <a:t> Ns/Nr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1"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2%</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1%</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1"/>
                  </a:ext>
                </a:extLst>
              </a:tr>
              <a:tr h="114916">
                <a:tc>
                  <a:txBody>
                    <a:bodyPr/>
                    <a:lstStyle/>
                    <a:p>
                      <a:pPr algn="r" fontAlgn="ctr"/>
                      <a:endParaRPr lang="es-CO" sz="11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2"/>
                  </a:ext>
                </a:extLst>
              </a:tr>
              <a:tr h="114916">
                <a:tc>
                  <a:txBody>
                    <a:bodyPr/>
                    <a:lstStyle/>
                    <a:p>
                      <a:pPr algn="r" fontAlgn="ctr"/>
                      <a:r>
                        <a:rPr lang="es-CO" sz="1100" b="1" i="0" u="none" strike="noStrike">
                          <a:solidFill>
                            <a:srgbClr val="404040"/>
                          </a:solidFill>
                          <a:effectLst/>
                          <a:latin typeface="Franklin Gothic Book"/>
                        </a:rPr>
                        <a:t> c) La mayoría de los hombres quisieran manejar mejor sus emociones, pero no saben cómo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extLst>
                  <a:ext uri="{0D108BD9-81ED-4DB2-BD59-A6C34878D82A}">
                    <a16:rowId xmlns:a16="http://schemas.microsoft.com/office/drawing/2014/main" val="10013"/>
                  </a:ext>
                </a:extLst>
              </a:tr>
              <a:tr h="114916">
                <a:tc>
                  <a:txBody>
                    <a:bodyPr/>
                    <a:lstStyle/>
                    <a:p>
                      <a:pPr algn="r" fontAlgn="ctr"/>
                      <a:r>
                        <a:rPr lang="es-CO" sz="1100" b="0" i="0" u="none" strike="noStrike">
                          <a:solidFill>
                            <a:srgbClr val="404040"/>
                          </a:solidFill>
                          <a:effectLst/>
                          <a:latin typeface="Franklin Gothic Book"/>
                        </a:rPr>
                        <a:t> De acuerdo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1" i="0" u="none" strike="noStrike">
                          <a:solidFill>
                            <a:srgbClr val="404040"/>
                          </a:solidFill>
                          <a:effectLst/>
                          <a:latin typeface="Franklin Gothic Book"/>
                        </a:rPr>
                        <a:t>81%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77%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86%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86%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83%</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78%</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80%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82%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83%</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80%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4"/>
                  </a:ext>
                </a:extLst>
              </a:tr>
              <a:tr h="114916">
                <a:tc>
                  <a:txBody>
                    <a:bodyPr/>
                    <a:lstStyle/>
                    <a:p>
                      <a:pPr algn="r" fontAlgn="ctr"/>
                      <a:r>
                        <a:rPr lang="es-CO" sz="1100" b="0" i="0" u="none" strike="noStrike">
                          <a:solidFill>
                            <a:srgbClr val="404040"/>
                          </a:solidFill>
                          <a:effectLst/>
                          <a:latin typeface="Franklin Gothic Book"/>
                        </a:rPr>
                        <a:t> En desacuerdo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1" i="0" u="none" strike="noStrike">
                          <a:solidFill>
                            <a:srgbClr val="404040"/>
                          </a:solidFill>
                          <a:effectLst/>
                          <a:latin typeface="Franklin Gothic Book"/>
                        </a:rPr>
                        <a:t>17%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22%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12%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14%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16%</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20%</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18%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16%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17%</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18%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5"/>
                  </a:ext>
                </a:extLst>
              </a:tr>
              <a:tr h="114916">
                <a:tc>
                  <a:txBody>
                    <a:bodyPr/>
                    <a:lstStyle/>
                    <a:p>
                      <a:pPr algn="r" fontAlgn="ctr"/>
                      <a:r>
                        <a:rPr lang="es-CO" sz="1100" b="0" i="0" u="none" strike="noStrike">
                          <a:solidFill>
                            <a:srgbClr val="404040"/>
                          </a:solidFill>
                          <a:effectLst/>
                          <a:latin typeface="Franklin Gothic Book"/>
                        </a:rPr>
                        <a:t> Ns/Nr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1"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1%</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2%</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6"/>
                  </a:ext>
                </a:extLst>
              </a:tr>
              <a:tr h="114916">
                <a:tc>
                  <a:txBody>
                    <a:bodyPr/>
                    <a:lstStyle/>
                    <a:p>
                      <a:pPr algn="r" fontAlgn="ctr"/>
                      <a:endParaRPr lang="es-CO" sz="11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7"/>
                  </a:ext>
                </a:extLst>
              </a:tr>
              <a:tr h="114916">
                <a:tc>
                  <a:txBody>
                    <a:bodyPr/>
                    <a:lstStyle/>
                    <a:p>
                      <a:pPr algn="r" fontAlgn="ctr"/>
                      <a:r>
                        <a:rPr lang="es-CO" sz="1100" b="1" i="0" u="none" strike="noStrike">
                          <a:solidFill>
                            <a:srgbClr val="404040"/>
                          </a:solidFill>
                          <a:effectLst/>
                          <a:latin typeface="Franklin Gothic Book"/>
                        </a:rPr>
                        <a:t> d) La mayoría de los hombres quisieran recibir más cariño y más afecto por parte de otros hombres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1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extLst>
                  <a:ext uri="{0D108BD9-81ED-4DB2-BD59-A6C34878D82A}">
                    <a16:rowId xmlns:a16="http://schemas.microsoft.com/office/drawing/2014/main" val="10018"/>
                  </a:ext>
                </a:extLst>
              </a:tr>
              <a:tr h="114916">
                <a:tc>
                  <a:txBody>
                    <a:bodyPr/>
                    <a:lstStyle/>
                    <a:p>
                      <a:pPr algn="r" fontAlgn="ctr"/>
                      <a:r>
                        <a:rPr lang="es-CO" sz="1100" b="0" i="0" u="none" strike="noStrike">
                          <a:solidFill>
                            <a:srgbClr val="404040"/>
                          </a:solidFill>
                          <a:effectLst/>
                          <a:latin typeface="Franklin Gothic Book"/>
                        </a:rPr>
                        <a:t> De acuerdo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1" i="0" u="none" strike="noStrike">
                          <a:solidFill>
                            <a:srgbClr val="404040"/>
                          </a:solidFill>
                          <a:effectLst/>
                          <a:latin typeface="Franklin Gothic Book"/>
                        </a:rPr>
                        <a:t>21%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21%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21%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24%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26%</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18%</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16%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24%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22%</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19%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9"/>
                  </a:ext>
                </a:extLst>
              </a:tr>
              <a:tr h="114916">
                <a:tc>
                  <a:txBody>
                    <a:bodyPr/>
                    <a:lstStyle/>
                    <a:p>
                      <a:pPr algn="r" fontAlgn="ctr"/>
                      <a:r>
                        <a:rPr lang="es-CO" sz="1100" b="0" i="0" u="none" strike="noStrike">
                          <a:solidFill>
                            <a:srgbClr val="404040"/>
                          </a:solidFill>
                          <a:effectLst/>
                          <a:latin typeface="Franklin Gothic Book"/>
                        </a:rPr>
                        <a:t> En desacuerdo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1" i="0" u="none" strike="noStrike">
                          <a:solidFill>
                            <a:srgbClr val="404040"/>
                          </a:solidFill>
                          <a:effectLst/>
                          <a:latin typeface="Franklin Gothic Book"/>
                        </a:rPr>
                        <a:t>74%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77%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71%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73%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67%</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77%</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80%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70%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72%</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100" b="0" i="0" u="none" strike="noStrike">
                          <a:solidFill>
                            <a:srgbClr val="404040"/>
                          </a:solidFill>
                          <a:effectLst/>
                          <a:latin typeface="Franklin Gothic Book"/>
                        </a:rPr>
                        <a:t>77%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20"/>
                  </a:ext>
                </a:extLst>
              </a:tr>
              <a:tr h="114916">
                <a:tc>
                  <a:txBody>
                    <a:bodyPr/>
                    <a:lstStyle/>
                    <a:p>
                      <a:pPr algn="r" fontAlgn="ctr"/>
                      <a:r>
                        <a:rPr lang="es-CO" sz="1100" b="0" i="0" u="none" strike="noStrike">
                          <a:solidFill>
                            <a:srgbClr val="404040"/>
                          </a:solidFill>
                          <a:effectLst/>
                          <a:latin typeface="Franklin Gothic Book"/>
                        </a:rPr>
                        <a:t> Ns/Nr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1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1" i="0" u="none" strike="noStrike">
                          <a:solidFill>
                            <a:srgbClr val="404040"/>
                          </a:solidFill>
                          <a:effectLst/>
                          <a:latin typeface="Franklin Gothic Book"/>
                        </a:rPr>
                        <a:t>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dirty="0">
                          <a:solidFill>
                            <a:srgbClr val="404040"/>
                          </a:solidFill>
                          <a:effectLst/>
                          <a:latin typeface="Franklin Gothic Book"/>
                        </a:rPr>
                        <a:t>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dirty="0">
                          <a:solidFill>
                            <a:srgbClr val="404040"/>
                          </a:solidFill>
                          <a:effectLst/>
                          <a:latin typeface="Franklin Gothic Book"/>
                        </a:rPr>
                        <a:t>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7%</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5%</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a:solidFill>
                            <a:srgbClr val="404040"/>
                          </a:solidFill>
                          <a:effectLst/>
                          <a:latin typeface="Franklin Gothic Book"/>
                        </a:rPr>
                        <a:t>6%</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100" b="0" i="0" u="none" strike="noStrike" dirty="0">
                          <a:solidFill>
                            <a:srgbClr val="404040"/>
                          </a:solidFill>
                          <a:effectLst/>
                          <a:latin typeface="Franklin Gothic Book"/>
                        </a:rPr>
                        <a:t>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21"/>
                  </a:ext>
                </a:extLst>
              </a:tr>
            </a:tbl>
          </a:graphicData>
        </a:graphic>
      </p:graphicFrame>
      <p:sp>
        <p:nvSpPr>
          <p:cNvPr id="4" name="3 Rectángulo">
            <a:extLst>
              <a:ext uri="{FF2B5EF4-FFF2-40B4-BE49-F238E27FC236}">
                <a16:creationId xmlns:a16="http://schemas.microsoft.com/office/drawing/2014/main" id="{D82EEB86-6159-47A0-B011-B1C58A782C34}"/>
              </a:ext>
            </a:extLst>
          </p:cNvPr>
          <p:cNvSpPr/>
          <p:nvPr/>
        </p:nvSpPr>
        <p:spPr>
          <a:xfrm>
            <a:off x="1148656" y="451485"/>
            <a:ext cx="9894688" cy="338554"/>
          </a:xfrm>
          <a:prstGeom prst="rect">
            <a:avLst/>
          </a:prstGeom>
        </p:spPr>
        <p:txBody>
          <a:bodyPr wrap="square">
            <a:spAutoFit/>
          </a:bodyPr>
          <a:lstStyle/>
          <a:p>
            <a:pPr algn="ctr"/>
            <a:r>
              <a:rPr lang="es-CO" sz="1600" b="1" dirty="0">
                <a:solidFill>
                  <a:prstClr val="black"/>
                </a:solidFill>
              </a:rPr>
              <a:t>10) Dígame por favor si usted está de acuerdo o en desacuerdo con las siguientes afirmaciones </a:t>
            </a:r>
          </a:p>
        </p:txBody>
      </p:sp>
    </p:spTree>
    <p:extLst>
      <p:ext uri="{BB962C8B-B14F-4D97-AF65-F5344CB8AC3E}">
        <p14:creationId xmlns:p14="http://schemas.microsoft.com/office/powerpoint/2010/main" val="939895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Group 6">
            <a:extLst>
              <a:ext uri="{FF2B5EF4-FFF2-40B4-BE49-F238E27FC236}">
                <a16:creationId xmlns:a16="http://schemas.microsoft.com/office/drawing/2014/main" id="{0DA119C3-05D3-4634-98DA-6F5B3E4A5355}"/>
              </a:ext>
            </a:extLst>
          </p:cNvPr>
          <p:cNvGraphicFramePr>
            <a:graphicFrameLocks noGrp="1"/>
          </p:cNvGraphicFramePr>
          <p:nvPr>
            <p:extLst>
              <p:ext uri="{D42A27DB-BD31-4B8C-83A1-F6EECF244321}">
                <p14:modId xmlns:p14="http://schemas.microsoft.com/office/powerpoint/2010/main" val="208717743"/>
              </p:ext>
            </p:extLst>
          </p:nvPr>
        </p:nvGraphicFramePr>
        <p:xfrm>
          <a:off x="2667000" y="1762125"/>
          <a:ext cx="6584951" cy="3657590"/>
        </p:xfrm>
        <a:graphic>
          <a:graphicData uri="http://schemas.openxmlformats.org/drawingml/2006/table">
            <a:tbl>
              <a:tblPr/>
              <a:tblGrid>
                <a:gridCol w="2848778">
                  <a:extLst>
                    <a:ext uri="{9D8B030D-6E8A-4147-A177-3AD203B41FA5}">
                      <a16:colId xmlns:a16="http://schemas.microsoft.com/office/drawing/2014/main" val="20000"/>
                    </a:ext>
                  </a:extLst>
                </a:gridCol>
                <a:gridCol w="3736173">
                  <a:extLst>
                    <a:ext uri="{9D8B030D-6E8A-4147-A177-3AD203B41FA5}">
                      <a16:colId xmlns:a16="http://schemas.microsoft.com/office/drawing/2014/main" val="20002"/>
                    </a:ext>
                  </a:extLst>
                </a:gridCol>
              </a:tblGrid>
              <a:tr h="365759">
                <a:tc>
                  <a:txBody>
                    <a:bodyPr/>
                    <a:lstStyle/>
                    <a:p>
                      <a:pPr algn="r" fontAlgn="ctr"/>
                      <a:r>
                        <a:rPr lang="es-CO" sz="1200" b="0" i="0" u="none" strike="noStrike" dirty="0">
                          <a:solidFill>
                            <a:srgbClr val="404040"/>
                          </a:solidFill>
                          <a:effectLst/>
                          <a:latin typeface="Franklin Gothic Book"/>
                        </a:rPr>
                        <a:t> Con sus amigos hombres </a:t>
                      </a:r>
                    </a:p>
                  </a:txBody>
                  <a:tcPr marL="9525" marR="9525" marT="9525" marB="0" anchor="ctr">
                    <a:lnL cap="flat">
                      <a:noFill/>
                    </a:lnL>
                    <a:lnR>
                      <a:noFill/>
                    </a:lnR>
                    <a:lnT cap="flat">
                      <a:noFill/>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000"/>
                        </a:lnSpc>
                      </a:pPr>
                      <a:endParaRPr lang="es-CO" sz="10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cap="flat">
                      <a:noFill/>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759">
                <a:tc>
                  <a:txBody>
                    <a:bodyPr/>
                    <a:lstStyle/>
                    <a:p>
                      <a:pPr algn="r" fontAlgn="ctr"/>
                      <a:r>
                        <a:rPr lang="es-CO" sz="1200" b="0" i="0" u="none" strike="noStrike" dirty="0">
                          <a:solidFill>
                            <a:srgbClr val="404040"/>
                          </a:solidFill>
                          <a:effectLst/>
                          <a:latin typeface="Franklin Gothic Book"/>
                        </a:rPr>
                        <a:t> Con su pareja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000"/>
                        </a:lnSpc>
                      </a:pPr>
                      <a:endParaRPr lang="es-CO" sz="10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759">
                <a:tc>
                  <a:txBody>
                    <a:bodyPr/>
                    <a:lstStyle/>
                    <a:p>
                      <a:pPr algn="r" fontAlgn="ctr"/>
                      <a:r>
                        <a:rPr lang="es-CO" sz="1200" b="0" i="0" u="none" strike="noStrike">
                          <a:solidFill>
                            <a:srgbClr val="404040"/>
                          </a:solidFill>
                          <a:effectLst/>
                          <a:latin typeface="Franklin Gothic Book"/>
                        </a:rPr>
                        <a:t> Con sus amigas mujeres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000"/>
                        </a:lnSpc>
                      </a:pPr>
                      <a:endParaRPr lang="es-CO" sz="10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759">
                <a:tc>
                  <a:txBody>
                    <a:bodyPr/>
                    <a:lstStyle/>
                    <a:p>
                      <a:pPr algn="r" fontAlgn="ctr"/>
                      <a:r>
                        <a:rPr lang="es-CO" sz="1200" b="0" i="0" u="none" strike="noStrike" dirty="0">
                          <a:solidFill>
                            <a:srgbClr val="404040"/>
                          </a:solidFill>
                          <a:effectLst/>
                          <a:latin typeface="Franklin Gothic Book"/>
                        </a:rPr>
                        <a:t> Con su mamá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000"/>
                        </a:lnSpc>
                      </a:pPr>
                      <a:endParaRPr lang="es-CO" sz="10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759">
                <a:tc>
                  <a:txBody>
                    <a:bodyPr/>
                    <a:lstStyle/>
                    <a:p>
                      <a:pPr algn="r" fontAlgn="ctr"/>
                      <a:r>
                        <a:rPr lang="es-CO" sz="1200" b="0" i="0" u="none" strike="noStrike" dirty="0">
                          <a:solidFill>
                            <a:srgbClr val="404040"/>
                          </a:solidFill>
                          <a:effectLst/>
                          <a:latin typeface="Franklin Gothic Book"/>
                        </a:rPr>
                        <a:t> Con su papá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000"/>
                        </a:lnSpc>
                      </a:pPr>
                      <a:endParaRPr lang="es-CO" sz="10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759">
                <a:tc>
                  <a:txBody>
                    <a:bodyPr/>
                    <a:lstStyle/>
                    <a:p>
                      <a:pPr algn="r" fontAlgn="ctr"/>
                      <a:r>
                        <a:rPr lang="es-CO" sz="1200" b="0" i="0" u="none" strike="noStrike">
                          <a:solidFill>
                            <a:srgbClr val="404040"/>
                          </a:solidFill>
                          <a:effectLst/>
                          <a:latin typeface="Franklin Gothic Book"/>
                        </a:rPr>
                        <a:t> Con un psicólogo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000"/>
                        </a:lnSpc>
                      </a:pPr>
                      <a:endParaRPr lang="es-CO" sz="10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5759">
                <a:tc>
                  <a:txBody>
                    <a:bodyPr/>
                    <a:lstStyle/>
                    <a:p>
                      <a:pPr algn="r" fontAlgn="ctr"/>
                      <a:r>
                        <a:rPr lang="es-CO" sz="1200" b="0" i="0" u="none" strike="noStrike">
                          <a:solidFill>
                            <a:srgbClr val="404040"/>
                          </a:solidFill>
                          <a:effectLst/>
                          <a:latin typeface="Franklin Gothic Book"/>
                        </a:rPr>
                        <a:t> Con un sacerdote o pastor</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000"/>
                        </a:lnSpc>
                      </a:pPr>
                      <a:endParaRPr lang="es-CO" sz="10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5759">
                <a:tc>
                  <a:txBody>
                    <a:bodyPr/>
                    <a:lstStyle/>
                    <a:p>
                      <a:pPr algn="r" fontAlgn="ctr"/>
                      <a:r>
                        <a:rPr lang="es-CO" sz="1200" b="0" i="0" u="none" strike="noStrike" dirty="0">
                          <a:solidFill>
                            <a:srgbClr val="404040"/>
                          </a:solidFill>
                          <a:effectLst/>
                          <a:latin typeface="Franklin Gothic Book"/>
                        </a:rPr>
                        <a:t> Con su familia</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000"/>
                        </a:lnSpc>
                      </a:pPr>
                      <a:endParaRPr lang="es-CO" sz="10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5759">
                <a:tc>
                  <a:txBody>
                    <a:bodyPr/>
                    <a:lstStyle/>
                    <a:p>
                      <a:pPr algn="r" fontAlgn="ctr"/>
                      <a:r>
                        <a:rPr lang="es-CO" sz="1200" b="0" i="0" u="none" strike="noStrike" dirty="0">
                          <a:solidFill>
                            <a:srgbClr val="404040"/>
                          </a:solidFill>
                          <a:effectLst/>
                          <a:latin typeface="Franklin Gothic Book"/>
                        </a:rPr>
                        <a:t> Con una psicóloga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000"/>
                        </a:lnSpc>
                      </a:pPr>
                      <a:endParaRPr lang="es-CO" sz="10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5759">
                <a:tc>
                  <a:txBody>
                    <a:bodyPr/>
                    <a:lstStyle/>
                    <a:p>
                      <a:pPr algn="r" fontAlgn="ctr"/>
                      <a:r>
                        <a:rPr lang="es-CO" sz="1200" b="0" i="0" u="none" strike="noStrike" dirty="0">
                          <a:solidFill>
                            <a:srgbClr val="404040"/>
                          </a:solidFill>
                          <a:effectLst/>
                          <a:latin typeface="Franklin Gothic Book"/>
                        </a:rPr>
                        <a:t> Con ninguna persona</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000"/>
                        </a:lnSpc>
                      </a:pPr>
                      <a:endParaRPr lang="es-CO" sz="10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graphicFrame>
        <p:nvGraphicFramePr>
          <p:cNvPr id="8" name="7 Gráfico"/>
          <p:cNvGraphicFramePr/>
          <p:nvPr>
            <p:extLst>
              <p:ext uri="{D42A27DB-BD31-4B8C-83A1-F6EECF244321}">
                <p14:modId xmlns:p14="http://schemas.microsoft.com/office/powerpoint/2010/main" val="2292400088"/>
              </p:ext>
            </p:extLst>
          </p:nvPr>
        </p:nvGraphicFramePr>
        <p:xfrm>
          <a:off x="5503495" y="1533519"/>
          <a:ext cx="3748455" cy="5557414"/>
        </p:xfrm>
        <a:graphic>
          <a:graphicData uri="http://schemas.openxmlformats.org/drawingml/2006/chart">
            <c:chart xmlns:c="http://schemas.openxmlformats.org/drawingml/2006/chart" xmlns:r="http://schemas.openxmlformats.org/officeDocument/2006/relationships" r:id="rId2"/>
          </a:graphicData>
        </a:graphic>
      </p:graphicFrame>
      <p:sp>
        <p:nvSpPr>
          <p:cNvPr id="10" name="9 Rectángulo"/>
          <p:cNvSpPr/>
          <p:nvPr/>
        </p:nvSpPr>
        <p:spPr>
          <a:xfrm>
            <a:off x="2534588" y="570464"/>
            <a:ext cx="7089804" cy="584775"/>
          </a:xfrm>
          <a:prstGeom prst="rect">
            <a:avLst/>
          </a:prstGeom>
        </p:spPr>
        <p:txBody>
          <a:bodyPr wrap="square">
            <a:spAutoFit/>
          </a:bodyPr>
          <a:lstStyle/>
          <a:p>
            <a:pPr algn="ctr"/>
            <a:r>
              <a:rPr lang="es-CO" sz="1600" b="1" dirty="0">
                <a:solidFill>
                  <a:prstClr val="black"/>
                </a:solidFill>
              </a:rPr>
              <a:t> 11) ¿Con quién cree usted que los hombres sienten más confianza para  expresar sus emociones? </a:t>
            </a:r>
            <a:endParaRPr lang="es-CO" sz="1600" dirty="0">
              <a:solidFill>
                <a:prstClr val="black"/>
              </a:solidFill>
            </a:endParaRPr>
          </a:p>
        </p:txBody>
      </p:sp>
      <p:sp>
        <p:nvSpPr>
          <p:cNvPr id="7" name="6 Rectángulo redondeado"/>
          <p:cNvSpPr/>
          <p:nvPr/>
        </p:nvSpPr>
        <p:spPr>
          <a:xfrm>
            <a:off x="5001881" y="6233054"/>
            <a:ext cx="2177881" cy="287174"/>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9" name="8 Tabla"/>
          <p:cNvGraphicFramePr>
            <a:graphicFrameLocks noGrp="1"/>
          </p:cNvGraphicFramePr>
          <p:nvPr>
            <p:extLst>
              <p:ext uri="{D42A27DB-BD31-4B8C-83A1-F6EECF244321}">
                <p14:modId xmlns:p14="http://schemas.microsoft.com/office/powerpoint/2010/main" val="4087317316"/>
              </p:ext>
            </p:extLst>
          </p:nvPr>
        </p:nvGraphicFramePr>
        <p:xfrm>
          <a:off x="5120491" y="6250049"/>
          <a:ext cx="2070735" cy="243840"/>
        </p:xfrm>
        <a:graphic>
          <a:graphicData uri="http://schemas.openxmlformats.org/drawingml/2006/table">
            <a:tbl>
              <a:tblPr firstRow="1" bandRow="1">
                <a:tableStyleId>{5C22544A-7EE6-4342-B048-85BDC9FD1C3A}</a:tableStyleId>
              </a:tblPr>
              <a:tblGrid>
                <a:gridCol w="1532255">
                  <a:extLst>
                    <a:ext uri="{9D8B030D-6E8A-4147-A177-3AD203B41FA5}">
                      <a16:colId xmlns:a16="http://schemas.microsoft.com/office/drawing/2014/main" val="20000"/>
                    </a:ext>
                  </a:extLst>
                </a:gridCol>
                <a:gridCol w="538480">
                  <a:extLst>
                    <a:ext uri="{9D8B030D-6E8A-4147-A177-3AD203B41FA5}">
                      <a16:colId xmlns:a16="http://schemas.microsoft.com/office/drawing/2014/main" val="20001"/>
                    </a:ext>
                  </a:extLst>
                </a:gridCol>
              </a:tblGrid>
              <a:tr h="144016">
                <a:tc>
                  <a:txBody>
                    <a:bodyPr/>
                    <a:lstStyle/>
                    <a:p>
                      <a:pPr algn="r"/>
                      <a:r>
                        <a:rPr lang="es-CO" sz="1000" dirty="0">
                          <a:solidFill>
                            <a:schemeClr val="tx1"/>
                          </a:solidFill>
                          <a:latin typeface="Franklin Gothic Book" panose="020B0503020102020204" pitchFamily="34" charset="0"/>
                        </a:rPr>
                        <a:t>Base:</a:t>
                      </a:r>
                      <a:r>
                        <a:rPr lang="es-CO" sz="1000" baseline="0" dirty="0">
                          <a:solidFill>
                            <a:schemeClr val="tx1"/>
                          </a:solidFill>
                          <a:latin typeface="Franklin Gothic Book" panose="020B0503020102020204" pitchFamily="34" charset="0"/>
                        </a:rPr>
                        <a:t> </a:t>
                      </a:r>
                      <a:r>
                        <a:rPr lang="es-CO" sz="1000" b="0" baseline="0" dirty="0">
                          <a:solidFill>
                            <a:schemeClr val="tx1"/>
                          </a:solidFill>
                          <a:latin typeface="Franklin Gothic Book" panose="020B0503020102020204" pitchFamily="34" charset="0"/>
                        </a:rPr>
                        <a:t>Total Encuestados</a:t>
                      </a:r>
                      <a:endParaRPr lang="es-CO" sz="1000" b="0" dirty="0">
                        <a:solidFill>
                          <a:schemeClr val="tx1"/>
                        </a:solidFill>
                        <a:latin typeface="Franklin Gothic Book" panose="020B0503020102020204"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s-CO" sz="1000" dirty="0">
                          <a:solidFill>
                            <a:schemeClr val="tx1"/>
                          </a:solidFill>
                          <a:latin typeface="Franklin Gothic Book" panose="020B0503020102020204" pitchFamily="34" charset="0"/>
                        </a:rPr>
                        <a:t>529</a:t>
                      </a:r>
                    </a:p>
                  </a:txBody>
                  <a:tcPr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802229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2881017069"/>
              </p:ext>
            </p:extLst>
          </p:nvPr>
        </p:nvGraphicFramePr>
        <p:xfrm>
          <a:off x="984738" y="1957653"/>
          <a:ext cx="10170943" cy="3036380"/>
        </p:xfrm>
        <a:graphic>
          <a:graphicData uri="http://schemas.openxmlformats.org/drawingml/2006/table">
            <a:tbl>
              <a:tblPr/>
              <a:tblGrid>
                <a:gridCol w="2893591">
                  <a:extLst>
                    <a:ext uri="{9D8B030D-6E8A-4147-A177-3AD203B41FA5}">
                      <a16:colId xmlns:a16="http://schemas.microsoft.com/office/drawing/2014/main" val="20000"/>
                    </a:ext>
                  </a:extLst>
                </a:gridCol>
                <a:gridCol w="133972">
                  <a:extLst>
                    <a:ext uri="{9D8B030D-6E8A-4147-A177-3AD203B41FA5}">
                      <a16:colId xmlns:a16="http://schemas.microsoft.com/office/drawing/2014/main" val="20001"/>
                    </a:ext>
                  </a:extLst>
                </a:gridCol>
                <a:gridCol w="718379">
                  <a:extLst>
                    <a:ext uri="{9D8B030D-6E8A-4147-A177-3AD203B41FA5}">
                      <a16:colId xmlns:a16="http://schemas.microsoft.com/office/drawing/2014/main" val="20002"/>
                    </a:ext>
                  </a:extLst>
                </a:gridCol>
                <a:gridCol w="713889">
                  <a:extLst>
                    <a:ext uri="{9D8B030D-6E8A-4147-A177-3AD203B41FA5}">
                      <a16:colId xmlns:a16="http://schemas.microsoft.com/office/drawing/2014/main" val="20003"/>
                    </a:ext>
                  </a:extLst>
                </a:gridCol>
                <a:gridCol w="713889">
                  <a:extLst>
                    <a:ext uri="{9D8B030D-6E8A-4147-A177-3AD203B41FA5}">
                      <a16:colId xmlns:a16="http://schemas.microsoft.com/office/drawing/2014/main" val="20004"/>
                    </a:ext>
                  </a:extLst>
                </a:gridCol>
                <a:gridCol w="713889">
                  <a:extLst>
                    <a:ext uri="{9D8B030D-6E8A-4147-A177-3AD203B41FA5}">
                      <a16:colId xmlns:a16="http://schemas.microsoft.com/office/drawing/2014/main" val="20005"/>
                    </a:ext>
                  </a:extLst>
                </a:gridCol>
                <a:gridCol w="713889">
                  <a:extLst>
                    <a:ext uri="{9D8B030D-6E8A-4147-A177-3AD203B41FA5}">
                      <a16:colId xmlns:a16="http://schemas.microsoft.com/office/drawing/2014/main" val="20006"/>
                    </a:ext>
                  </a:extLst>
                </a:gridCol>
                <a:gridCol w="713889">
                  <a:extLst>
                    <a:ext uri="{9D8B030D-6E8A-4147-A177-3AD203B41FA5}">
                      <a16:colId xmlns:a16="http://schemas.microsoft.com/office/drawing/2014/main" val="20007"/>
                    </a:ext>
                  </a:extLst>
                </a:gridCol>
                <a:gridCol w="713889">
                  <a:extLst>
                    <a:ext uri="{9D8B030D-6E8A-4147-A177-3AD203B41FA5}">
                      <a16:colId xmlns:a16="http://schemas.microsoft.com/office/drawing/2014/main" val="20008"/>
                    </a:ext>
                  </a:extLst>
                </a:gridCol>
                <a:gridCol w="713889">
                  <a:extLst>
                    <a:ext uri="{9D8B030D-6E8A-4147-A177-3AD203B41FA5}">
                      <a16:colId xmlns:a16="http://schemas.microsoft.com/office/drawing/2014/main" val="20009"/>
                    </a:ext>
                  </a:extLst>
                </a:gridCol>
                <a:gridCol w="713889">
                  <a:extLst>
                    <a:ext uri="{9D8B030D-6E8A-4147-A177-3AD203B41FA5}">
                      <a16:colId xmlns:a16="http://schemas.microsoft.com/office/drawing/2014/main" val="20010"/>
                    </a:ext>
                  </a:extLst>
                </a:gridCol>
                <a:gridCol w="713889">
                  <a:extLst>
                    <a:ext uri="{9D8B030D-6E8A-4147-A177-3AD203B41FA5}">
                      <a16:colId xmlns:a16="http://schemas.microsoft.com/office/drawing/2014/main" val="20011"/>
                    </a:ext>
                  </a:extLst>
                </a:gridCol>
              </a:tblGrid>
              <a:tr h="218401">
                <a:tc>
                  <a:txBody>
                    <a:bodyPr/>
                    <a:lstStyle/>
                    <a:p>
                      <a:pPr algn="r" fontAlgn="ctr"/>
                      <a:endParaRPr lang="es-CO" sz="1200" b="1" i="0" u="none" strike="noStrike" dirty="0">
                        <a:solidFill>
                          <a:srgbClr val="404040"/>
                        </a:solidFill>
                        <a:effectLst/>
                        <a:latin typeface="Franklin Gothic Book"/>
                      </a:endParaRPr>
                    </a:p>
                  </a:txBody>
                  <a:tcPr marL="9525" marR="9525" marT="9525" marB="0" anchor="ctr">
                    <a:lnL>
                      <a:noFill/>
                    </a:lnL>
                    <a:lnR>
                      <a:noFill/>
                    </a:lnR>
                    <a:lnT>
                      <a:noFill/>
                    </a:lnT>
                    <a:lnB>
                      <a:noFill/>
                    </a:lnB>
                  </a:tcPr>
                </a:tc>
                <a:tc>
                  <a:txBody>
                    <a:bodyPr/>
                    <a:lstStyle/>
                    <a:p>
                      <a:pPr algn="l" fontAlgn="ctr"/>
                      <a:r>
                        <a:rPr lang="es-CO" sz="12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a:noFill/>
                    </a:lnB>
                  </a:tcPr>
                </a:tc>
                <a:tc rowSpan="2">
                  <a:txBody>
                    <a:bodyPr/>
                    <a:lstStyle/>
                    <a:p>
                      <a:pPr algn="ctr" fontAlgn="ctr"/>
                      <a:r>
                        <a:rPr lang="es-CO" sz="1200" b="1" i="0" u="none" strike="noStrike" dirty="0">
                          <a:solidFill>
                            <a:schemeClr val="bg1"/>
                          </a:solidFill>
                          <a:effectLst/>
                          <a:latin typeface="Franklin Gothic Book"/>
                        </a:rPr>
                        <a:t>TOTAL</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DA0F2B"/>
                    </a:solidFill>
                  </a:tcPr>
                </a:tc>
                <a:tc gridSpan="2">
                  <a:txBody>
                    <a:bodyPr/>
                    <a:lstStyle/>
                    <a:p>
                      <a:pPr algn="ctr" fontAlgn="ctr"/>
                      <a:r>
                        <a:rPr lang="es-CO" sz="1200" b="1" i="0" u="none" strike="noStrike" dirty="0">
                          <a:solidFill>
                            <a:srgbClr val="404040"/>
                          </a:solidFill>
                          <a:effectLst/>
                          <a:latin typeface="Franklin Gothic Book"/>
                        </a:rPr>
                        <a:t>GÉNERO</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000"/>
                    </a:solidFill>
                  </a:tcPr>
                </a:tc>
                <a:tc hMerge="1">
                  <a:txBody>
                    <a:bodyPr/>
                    <a:lstStyle/>
                    <a:p>
                      <a:endParaRPr lang="es-CO"/>
                    </a:p>
                  </a:txBody>
                  <a:tcPr/>
                </a:tc>
                <a:tc gridSpan="4">
                  <a:txBody>
                    <a:bodyPr/>
                    <a:lstStyle/>
                    <a:p>
                      <a:pPr algn="ctr" fontAlgn="ctr"/>
                      <a:r>
                        <a:rPr lang="es-CO" sz="1200" b="1" i="0" u="none" strike="noStrike" dirty="0">
                          <a:solidFill>
                            <a:srgbClr val="404040"/>
                          </a:solidFill>
                          <a:effectLst/>
                          <a:latin typeface="Franklin Gothic Book"/>
                        </a:rPr>
                        <a:t>EDAD</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C66"/>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3">
                  <a:txBody>
                    <a:bodyPr/>
                    <a:lstStyle/>
                    <a:p>
                      <a:pPr algn="ctr" fontAlgn="ctr"/>
                      <a:r>
                        <a:rPr lang="es-CO" sz="1200" b="1" i="0" u="none" strike="noStrike" dirty="0">
                          <a:solidFill>
                            <a:srgbClr val="404040"/>
                          </a:solidFill>
                          <a:effectLst/>
                          <a:latin typeface="Franklin Gothic Book"/>
                        </a:rPr>
                        <a:t>ESTRATO</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ECC5"/>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415568">
                <a:tc>
                  <a:txBody>
                    <a:bodyPr/>
                    <a:lstStyle/>
                    <a:p>
                      <a:pPr algn="r" fontAlgn="ctr"/>
                      <a:endParaRPr lang="es-CO" sz="1200" b="1" i="0" u="none" strike="noStrike" dirty="0">
                        <a:solidFill>
                          <a:srgbClr val="404040"/>
                        </a:solidFill>
                        <a:effectLst/>
                        <a:latin typeface="Franklin Gothic Book"/>
                      </a:endParaRP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12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vMerge="1">
                  <a:txBody>
                    <a:bodyPr/>
                    <a:lstStyle/>
                    <a:p>
                      <a:endParaRPr lang="es-CO"/>
                    </a:p>
                  </a:txBody>
                  <a:tcPr/>
                </a:tc>
                <a:tc>
                  <a:txBody>
                    <a:bodyPr/>
                    <a:lstStyle/>
                    <a:p>
                      <a:pPr algn="ctr" fontAlgn="ctr"/>
                      <a:r>
                        <a:rPr lang="es-CO" sz="1200" b="0" i="0" u="none" strike="noStrike" dirty="0">
                          <a:solidFill>
                            <a:srgbClr val="404040"/>
                          </a:solidFill>
                          <a:effectLst/>
                          <a:latin typeface="Franklin Gothic Book"/>
                        </a:rPr>
                        <a:t>Masculino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Femenino</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200" b="0" i="0" u="none" strike="noStrike" dirty="0">
                          <a:solidFill>
                            <a:srgbClr val="404040"/>
                          </a:solidFill>
                          <a:effectLst/>
                          <a:latin typeface="Franklin Gothic Book"/>
                        </a:rPr>
                        <a:t>18 a 25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26 a 40</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41 a 55</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56 o más</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200" b="0" i="0" u="none" strike="noStrike" dirty="0">
                          <a:solidFill>
                            <a:srgbClr val="404040"/>
                          </a:solidFill>
                          <a:effectLst/>
                          <a:latin typeface="Franklin Gothic Book"/>
                        </a:rPr>
                        <a:t>ALTO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MEDIO</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BAJO</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218401">
                <a:tc>
                  <a:txBody>
                    <a:bodyPr/>
                    <a:lstStyle/>
                    <a:p>
                      <a:pPr algn="r" fontAlgn="ctr"/>
                      <a:r>
                        <a:rPr lang="es-CO" sz="1000" b="1" i="0" u="none" strike="noStrike" dirty="0">
                          <a:solidFill>
                            <a:srgbClr val="404040"/>
                          </a:solidFill>
                          <a:effectLst/>
                          <a:latin typeface="Franklin Gothic Book"/>
                        </a:rPr>
                        <a:t> Base: Total Encuestados</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1000" b="1"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529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226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303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79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150</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156</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144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151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133</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1" i="0" u="none" strike="noStrike" dirty="0">
                          <a:solidFill>
                            <a:srgbClr val="404040"/>
                          </a:solidFill>
                          <a:effectLst/>
                          <a:latin typeface="Franklin Gothic Book"/>
                        </a:rPr>
                        <a:t>245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218401">
                <a:tc>
                  <a:txBody>
                    <a:bodyPr/>
                    <a:lstStyle/>
                    <a:p>
                      <a:pPr algn="r" fontAlgn="ctr"/>
                      <a:r>
                        <a:rPr lang="es-CO" sz="1200" b="0" i="0" u="none" strike="noStrike" dirty="0">
                          <a:solidFill>
                            <a:srgbClr val="404040"/>
                          </a:solidFill>
                          <a:effectLst/>
                          <a:latin typeface="Franklin Gothic Book"/>
                        </a:rPr>
                        <a:t> Con sus amigos hombres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l" fontAlgn="ctr"/>
                      <a:r>
                        <a:rPr lang="es-CO" sz="12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200" b="1" i="0" u="none" strike="noStrike">
                          <a:solidFill>
                            <a:srgbClr val="404040"/>
                          </a:solidFill>
                          <a:effectLst/>
                          <a:latin typeface="Franklin Gothic Book"/>
                        </a:rPr>
                        <a:t>50%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39%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60%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45%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57%</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49%</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46%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48%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46%</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55%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extLst>
                  <a:ext uri="{0D108BD9-81ED-4DB2-BD59-A6C34878D82A}">
                    <a16:rowId xmlns:a16="http://schemas.microsoft.com/office/drawing/2014/main" val="10003"/>
                  </a:ext>
                </a:extLst>
              </a:tr>
              <a:tr h="218401">
                <a:tc>
                  <a:txBody>
                    <a:bodyPr/>
                    <a:lstStyle/>
                    <a:p>
                      <a:pPr algn="r" fontAlgn="ctr"/>
                      <a:r>
                        <a:rPr lang="es-CO" sz="1200" b="0" i="0" u="none" strike="noStrike">
                          <a:solidFill>
                            <a:srgbClr val="404040"/>
                          </a:solidFill>
                          <a:effectLst/>
                          <a:latin typeface="Franklin Gothic Book"/>
                        </a:rPr>
                        <a:t> Con su pareja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2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1" i="0" u="none" strike="noStrike">
                          <a:solidFill>
                            <a:srgbClr val="404040"/>
                          </a:solidFill>
                          <a:effectLst/>
                          <a:latin typeface="Franklin Gothic Book"/>
                        </a:rPr>
                        <a:t>24%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29%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20%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29%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20%</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28%</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22%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28%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23%</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23%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4"/>
                  </a:ext>
                </a:extLst>
              </a:tr>
              <a:tr h="218401">
                <a:tc>
                  <a:txBody>
                    <a:bodyPr/>
                    <a:lstStyle/>
                    <a:p>
                      <a:pPr algn="r" fontAlgn="ctr"/>
                      <a:r>
                        <a:rPr lang="es-CO" sz="1200" b="0" i="0" u="none" strike="noStrike">
                          <a:solidFill>
                            <a:srgbClr val="404040"/>
                          </a:solidFill>
                          <a:effectLst/>
                          <a:latin typeface="Franklin Gothic Book"/>
                        </a:rPr>
                        <a:t> Con sus amigas mujeres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2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1" i="0" u="none" strike="noStrike">
                          <a:solidFill>
                            <a:srgbClr val="404040"/>
                          </a:solidFill>
                          <a:effectLst/>
                          <a:latin typeface="Franklin Gothic Book"/>
                        </a:rPr>
                        <a:t>22%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24%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21%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30%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21%</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18%</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22%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27%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27%</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5"/>
                  </a:ext>
                </a:extLst>
              </a:tr>
              <a:tr h="218401">
                <a:tc>
                  <a:txBody>
                    <a:bodyPr/>
                    <a:lstStyle/>
                    <a:p>
                      <a:pPr algn="r" fontAlgn="ctr"/>
                      <a:r>
                        <a:rPr lang="es-CO" sz="1200" b="0" i="0" u="none" strike="noStrike">
                          <a:solidFill>
                            <a:srgbClr val="404040"/>
                          </a:solidFill>
                          <a:effectLst/>
                          <a:latin typeface="Franklin Gothic Book"/>
                        </a:rPr>
                        <a:t> Con su mamá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2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1" i="0" u="none" strike="noStrike">
                          <a:solidFill>
                            <a:srgbClr val="404040"/>
                          </a:solidFill>
                          <a:effectLst/>
                          <a:latin typeface="Franklin Gothic Book"/>
                        </a:rPr>
                        <a:t>18%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28%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20%</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15%</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20%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19%</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6"/>
                  </a:ext>
                </a:extLst>
              </a:tr>
              <a:tr h="218401">
                <a:tc>
                  <a:txBody>
                    <a:bodyPr/>
                    <a:lstStyle/>
                    <a:p>
                      <a:pPr algn="r" fontAlgn="ctr"/>
                      <a:r>
                        <a:rPr lang="es-CO" sz="1200" b="0" i="0" u="none" strike="noStrike">
                          <a:solidFill>
                            <a:srgbClr val="404040"/>
                          </a:solidFill>
                          <a:effectLst/>
                          <a:latin typeface="Franklin Gothic Book"/>
                        </a:rPr>
                        <a:t> Con su papá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2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1" i="0" u="none" strike="noStrike">
                          <a:solidFill>
                            <a:srgbClr val="404040"/>
                          </a:solidFill>
                          <a:effectLst/>
                          <a:latin typeface="Franklin Gothic Book"/>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10%</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3%</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6%</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7"/>
                  </a:ext>
                </a:extLst>
              </a:tr>
              <a:tr h="218401">
                <a:tc>
                  <a:txBody>
                    <a:bodyPr/>
                    <a:lstStyle/>
                    <a:p>
                      <a:pPr algn="r" fontAlgn="ctr"/>
                      <a:r>
                        <a:rPr lang="es-CO" sz="1200" b="0" i="0" u="none" strike="noStrike">
                          <a:solidFill>
                            <a:srgbClr val="404040"/>
                          </a:solidFill>
                          <a:effectLst/>
                          <a:latin typeface="Franklin Gothic Book"/>
                        </a:rPr>
                        <a:t> Con un psicólogo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2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1" i="0" u="none" strike="noStrike">
                          <a:solidFill>
                            <a:srgbClr val="404040"/>
                          </a:solidFill>
                          <a:effectLst/>
                          <a:latin typeface="Franklin Gothic Book"/>
                        </a:rPr>
                        <a:t>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4%</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4%</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6%</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8"/>
                  </a:ext>
                </a:extLst>
              </a:tr>
              <a:tr h="218401">
                <a:tc>
                  <a:txBody>
                    <a:bodyPr/>
                    <a:lstStyle/>
                    <a:p>
                      <a:pPr algn="r" fontAlgn="ctr"/>
                      <a:r>
                        <a:rPr lang="es-CO" sz="1200" b="0" i="0" u="none" strike="noStrike">
                          <a:solidFill>
                            <a:srgbClr val="404040"/>
                          </a:solidFill>
                          <a:effectLst/>
                          <a:latin typeface="Franklin Gothic Book"/>
                        </a:rPr>
                        <a:t> Con un sacerdote o pastor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2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1" i="0" u="none" strike="noStrike">
                          <a:solidFill>
                            <a:srgbClr val="404040"/>
                          </a:solidFill>
                          <a:effectLst/>
                          <a:latin typeface="Franklin Gothic Book"/>
                        </a:rPr>
                        <a:t>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4%</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8%</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4%</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9"/>
                  </a:ext>
                </a:extLst>
              </a:tr>
              <a:tr h="218401">
                <a:tc>
                  <a:txBody>
                    <a:bodyPr/>
                    <a:lstStyle/>
                    <a:p>
                      <a:pPr algn="r" fontAlgn="ctr"/>
                      <a:r>
                        <a:rPr lang="es-CO" sz="1200" b="0" i="0" u="none" strike="noStrike">
                          <a:solidFill>
                            <a:srgbClr val="404040"/>
                          </a:solidFill>
                          <a:effectLst/>
                          <a:latin typeface="Franklin Gothic Book"/>
                        </a:rPr>
                        <a:t> Con su familia</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ctr"/>
                      <a:r>
                        <a:rPr lang="es-CO" sz="12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200" b="1" i="0" u="none" strike="noStrike">
                          <a:solidFill>
                            <a:srgbClr val="404040"/>
                          </a:solidFill>
                          <a:effectLst/>
                          <a:latin typeface="Franklin Gothic Book"/>
                        </a:rPr>
                        <a:t>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2%</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3%</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3%</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extLst>
                  <a:ext uri="{0D108BD9-81ED-4DB2-BD59-A6C34878D82A}">
                    <a16:rowId xmlns:a16="http://schemas.microsoft.com/office/drawing/2014/main" val="10010"/>
                  </a:ext>
                </a:extLst>
              </a:tr>
              <a:tr h="218401">
                <a:tc>
                  <a:txBody>
                    <a:bodyPr/>
                    <a:lstStyle/>
                    <a:p>
                      <a:pPr algn="r" fontAlgn="ctr"/>
                      <a:r>
                        <a:rPr lang="es-CO" sz="1200" b="0" i="0" u="none" strike="noStrike" dirty="0">
                          <a:solidFill>
                            <a:srgbClr val="404040"/>
                          </a:solidFill>
                          <a:effectLst/>
                          <a:latin typeface="Franklin Gothic Book"/>
                        </a:rPr>
                        <a:t> Con una psicóloga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ctr"/>
                      <a:r>
                        <a:rPr lang="es-CO" sz="12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200" b="1"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2%</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1%</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2%</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extLst>
                  <a:ext uri="{0D108BD9-81ED-4DB2-BD59-A6C34878D82A}">
                    <a16:rowId xmlns:a16="http://schemas.microsoft.com/office/drawing/2014/main" val="10011"/>
                  </a:ext>
                </a:extLst>
              </a:tr>
              <a:tr h="218401">
                <a:tc>
                  <a:txBody>
                    <a:bodyPr/>
                    <a:lstStyle/>
                    <a:p>
                      <a:pPr algn="r" fontAlgn="ctr"/>
                      <a:r>
                        <a:rPr lang="es-CO" sz="1200" b="0" i="0" u="none" strike="noStrike" dirty="0">
                          <a:solidFill>
                            <a:srgbClr val="404040"/>
                          </a:solidFill>
                          <a:effectLst/>
                          <a:latin typeface="Franklin Gothic Book"/>
                        </a:rPr>
                        <a:t> Con ninguna persona</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2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200" b="1" i="0" u="none" strike="noStrike" dirty="0">
                          <a:solidFill>
                            <a:srgbClr val="404040"/>
                          </a:solidFill>
                          <a:effectLst/>
                          <a:latin typeface="Franklin Gothic Book"/>
                        </a:rPr>
                        <a:t>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200" b="0" i="0" u="none" strike="noStrike" dirty="0">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3%</a:t>
                      </a:r>
                    </a:p>
                  </a:txBody>
                  <a:tcPr marL="9525" marR="9525" marT="9525" marB="0" anchor="ctr">
                    <a:lnL>
                      <a:noFill/>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200" b="0" i="0" u="none" strike="noStrike" dirty="0">
                          <a:solidFill>
                            <a:srgbClr val="404040"/>
                          </a:solidFill>
                          <a:effectLst/>
                          <a:latin typeface="Franklin Gothic Book"/>
                        </a:rPr>
                        <a:t>4%</a:t>
                      </a:r>
                    </a:p>
                  </a:txBody>
                  <a:tcPr marL="9525" marR="9525" marT="9525" marB="0" anchor="ctr">
                    <a:lnL>
                      <a:noFill/>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200" b="0" i="0" u="none" strike="noStrike" dirty="0">
                          <a:solidFill>
                            <a:srgbClr val="404040"/>
                          </a:solidFill>
                          <a:effectLst/>
                          <a:latin typeface="Franklin Gothic Book"/>
                        </a:rPr>
                        <a:t>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2%</a:t>
                      </a:r>
                    </a:p>
                  </a:txBody>
                  <a:tcPr marL="9525" marR="9525" marT="9525" marB="0" anchor="ctr">
                    <a:lnL>
                      <a:noFill/>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200" b="0" i="0" u="none" strike="noStrike" dirty="0">
                          <a:solidFill>
                            <a:srgbClr val="404040"/>
                          </a:solidFill>
                          <a:effectLst/>
                          <a:latin typeface="Franklin Gothic Book"/>
                        </a:rPr>
                        <a:t>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4" name="3 Rectángulo"/>
          <p:cNvSpPr/>
          <p:nvPr/>
        </p:nvSpPr>
        <p:spPr>
          <a:xfrm>
            <a:off x="2534588" y="604332"/>
            <a:ext cx="7089804" cy="646331"/>
          </a:xfrm>
          <a:prstGeom prst="rect">
            <a:avLst/>
          </a:prstGeom>
        </p:spPr>
        <p:txBody>
          <a:bodyPr wrap="square">
            <a:spAutoFit/>
          </a:bodyPr>
          <a:lstStyle/>
          <a:p>
            <a:pPr algn="ctr"/>
            <a:r>
              <a:rPr lang="es-CO" b="1" dirty="0">
                <a:solidFill>
                  <a:prstClr val="black"/>
                </a:solidFill>
              </a:rPr>
              <a:t> 11) ¿Con quién cree usted que los hombres sienten más confianza para  expresar sus emociones? </a:t>
            </a:r>
            <a:endParaRPr lang="es-CO" dirty="0">
              <a:solidFill>
                <a:prstClr val="black"/>
              </a:solidFill>
            </a:endParaRPr>
          </a:p>
        </p:txBody>
      </p:sp>
    </p:spTree>
    <p:extLst>
      <p:ext uri="{BB962C8B-B14F-4D97-AF65-F5344CB8AC3E}">
        <p14:creationId xmlns:p14="http://schemas.microsoft.com/office/powerpoint/2010/main" val="2089024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Group 6">
            <a:extLst>
              <a:ext uri="{FF2B5EF4-FFF2-40B4-BE49-F238E27FC236}">
                <a16:creationId xmlns:a16="http://schemas.microsoft.com/office/drawing/2014/main" id="{FB6DBF8C-ED9E-462F-A5B2-C8D46CEC28EC}"/>
              </a:ext>
            </a:extLst>
          </p:cNvPr>
          <p:cNvGraphicFramePr>
            <a:graphicFrameLocks noGrp="1"/>
          </p:cNvGraphicFramePr>
          <p:nvPr>
            <p:extLst>
              <p:ext uri="{D42A27DB-BD31-4B8C-83A1-F6EECF244321}">
                <p14:modId xmlns:p14="http://schemas.microsoft.com/office/powerpoint/2010/main" val="137448662"/>
              </p:ext>
            </p:extLst>
          </p:nvPr>
        </p:nvGraphicFramePr>
        <p:xfrm>
          <a:off x="2362200" y="1976102"/>
          <a:ext cx="6248500" cy="3693612"/>
        </p:xfrm>
        <a:graphic>
          <a:graphicData uri="http://schemas.openxmlformats.org/drawingml/2006/table">
            <a:tbl>
              <a:tblPr/>
              <a:tblGrid>
                <a:gridCol w="3264000">
                  <a:extLst>
                    <a:ext uri="{9D8B030D-6E8A-4147-A177-3AD203B41FA5}">
                      <a16:colId xmlns:a16="http://schemas.microsoft.com/office/drawing/2014/main" val="20000"/>
                    </a:ext>
                  </a:extLst>
                </a:gridCol>
                <a:gridCol w="2984500">
                  <a:extLst>
                    <a:ext uri="{9D8B030D-6E8A-4147-A177-3AD203B41FA5}">
                      <a16:colId xmlns:a16="http://schemas.microsoft.com/office/drawing/2014/main" val="20001"/>
                    </a:ext>
                  </a:extLst>
                </a:gridCol>
              </a:tblGrid>
              <a:tr h="307801">
                <a:tc>
                  <a:txBody>
                    <a:bodyPr/>
                    <a:lstStyle/>
                    <a:p>
                      <a:pPr algn="r" fontAlgn="ctr">
                        <a:lnSpc>
                          <a:spcPts val="1000"/>
                        </a:lnSpc>
                      </a:pPr>
                      <a:r>
                        <a:rPr lang="es-CO" sz="1100" b="0" i="0" u="none" strike="noStrike" dirty="0">
                          <a:solidFill>
                            <a:srgbClr val="404040"/>
                          </a:solidFill>
                          <a:effectLst/>
                          <a:latin typeface="Franklin Gothic Book"/>
                        </a:rPr>
                        <a:t> e) Sean buenos proveedores para su familia </a:t>
                      </a:r>
                    </a:p>
                  </a:txBody>
                  <a:tcPr marL="9525" marR="9525" marT="9525" marB="0" anchor="ctr">
                    <a:lnL cap="flat">
                      <a:noFill/>
                    </a:lnL>
                    <a:lnR>
                      <a:noFill/>
                    </a:lnR>
                    <a:lnT cap="flat">
                      <a:noFill/>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8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cap="flat">
                      <a:noFill/>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7801">
                <a:tc>
                  <a:txBody>
                    <a:bodyPr/>
                    <a:lstStyle/>
                    <a:p>
                      <a:pPr algn="r" fontAlgn="ctr">
                        <a:lnSpc>
                          <a:spcPts val="1000"/>
                        </a:lnSpc>
                      </a:pPr>
                      <a:r>
                        <a:rPr lang="es-CO" sz="1100" b="0" i="0" u="none" strike="noStrike" dirty="0">
                          <a:solidFill>
                            <a:srgbClr val="404040"/>
                          </a:solidFill>
                          <a:effectLst/>
                          <a:latin typeface="Franklin Gothic Book"/>
                        </a:rPr>
                        <a:t> h) Sean competitivos y asuman cualquier reto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8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7801">
                <a:tc>
                  <a:txBody>
                    <a:bodyPr/>
                    <a:lstStyle/>
                    <a:p>
                      <a:pPr algn="r" fontAlgn="ctr">
                        <a:lnSpc>
                          <a:spcPts val="1000"/>
                        </a:lnSpc>
                      </a:pPr>
                      <a:r>
                        <a:rPr lang="es-CO" sz="1100" b="0" i="0" u="none" strike="noStrike">
                          <a:solidFill>
                            <a:srgbClr val="404040"/>
                          </a:solidFill>
                          <a:effectLst/>
                          <a:latin typeface="Franklin Gothic Book"/>
                        </a:rPr>
                        <a:t> l) Eduquen a sus hijos para que sean hombres de verdad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8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07801">
                <a:tc>
                  <a:txBody>
                    <a:bodyPr/>
                    <a:lstStyle/>
                    <a:p>
                      <a:pPr algn="r" fontAlgn="ctr">
                        <a:lnSpc>
                          <a:spcPts val="1000"/>
                        </a:lnSpc>
                      </a:pPr>
                      <a:r>
                        <a:rPr lang="es-CO" sz="1100" b="0" i="0" u="none" strike="noStrike">
                          <a:solidFill>
                            <a:srgbClr val="404040"/>
                          </a:solidFill>
                          <a:effectLst/>
                          <a:latin typeface="Franklin Gothic Book"/>
                        </a:rPr>
                        <a:t> g) Tengan una vida sexual muy activa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8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07801">
                <a:tc>
                  <a:txBody>
                    <a:bodyPr/>
                    <a:lstStyle/>
                    <a:p>
                      <a:pPr algn="r" fontAlgn="ctr">
                        <a:lnSpc>
                          <a:spcPts val="1000"/>
                        </a:lnSpc>
                      </a:pPr>
                      <a:r>
                        <a:rPr lang="es-CO" sz="1100" b="0" i="0" u="none" strike="noStrike" dirty="0">
                          <a:solidFill>
                            <a:srgbClr val="404040"/>
                          </a:solidFill>
                          <a:effectLst/>
                          <a:latin typeface="Franklin Gothic Book"/>
                        </a:rPr>
                        <a:t> d) No se dejen humillar de nadie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8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07801">
                <a:tc>
                  <a:txBody>
                    <a:bodyPr/>
                    <a:lstStyle/>
                    <a:p>
                      <a:pPr algn="r" fontAlgn="ctr">
                        <a:lnSpc>
                          <a:spcPts val="1000"/>
                        </a:lnSpc>
                      </a:pPr>
                      <a:r>
                        <a:rPr lang="es-CO" sz="1100" b="0" i="0" u="none" strike="noStrike">
                          <a:solidFill>
                            <a:srgbClr val="404040"/>
                          </a:solidFill>
                          <a:effectLst/>
                          <a:latin typeface="Franklin Gothic Book"/>
                        </a:rPr>
                        <a:t> j) No se dejen poner los cachos de su pareja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8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7801">
                <a:tc>
                  <a:txBody>
                    <a:bodyPr/>
                    <a:lstStyle/>
                    <a:p>
                      <a:pPr algn="r" fontAlgn="ctr">
                        <a:lnSpc>
                          <a:spcPts val="1000"/>
                        </a:lnSpc>
                      </a:pPr>
                      <a:r>
                        <a:rPr lang="es-CO" sz="1100" b="0" i="0" u="none" strike="noStrike" dirty="0">
                          <a:solidFill>
                            <a:srgbClr val="404040"/>
                          </a:solidFill>
                          <a:effectLst/>
                          <a:latin typeface="Franklin Gothic Book"/>
                        </a:rPr>
                        <a:t> i) Sean exitosos conquistando a las mujeres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8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07801">
                <a:tc>
                  <a:txBody>
                    <a:bodyPr/>
                    <a:lstStyle/>
                    <a:p>
                      <a:pPr algn="r" fontAlgn="ctr">
                        <a:lnSpc>
                          <a:spcPts val="1000"/>
                        </a:lnSpc>
                      </a:pPr>
                      <a:r>
                        <a:rPr lang="es-CO" sz="1100" b="0" i="0" u="none" strike="noStrike" dirty="0">
                          <a:solidFill>
                            <a:srgbClr val="404040"/>
                          </a:solidFill>
                          <a:effectLst/>
                          <a:latin typeface="Franklin Gothic Book"/>
                        </a:rPr>
                        <a:t> a) No sean afeminados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8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7801">
                <a:tc>
                  <a:txBody>
                    <a:bodyPr/>
                    <a:lstStyle/>
                    <a:p>
                      <a:pPr algn="r" fontAlgn="ctr">
                        <a:lnSpc>
                          <a:spcPts val="1000"/>
                        </a:lnSpc>
                      </a:pPr>
                      <a:r>
                        <a:rPr lang="es-CO" sz="1100" b="0" i="0" u="none" strike="noStrike" dirty="0">
                          <a:solidFill>
                            <a:srgbClr val="404040"/>
                          </a:solidFill>
                          <a:effectLst/>
                          <a:latin typeface="Franklin Gothic Book"/>
                        </a:rPr>
                        <a:t> c) No le teman a nada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8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7801">
                <a:tc>
                  <a:txBody>
                    <a:bodyPr/>
                    <a:lstStyle/>
                    <a:p>
                      <a:pPr algn="r" fontAlgn="ctr">
                        <a:lnSpc>
                          <a:spcPts val="1000"/>
                        </a:lnSpc>
                      </a:pPr>
                      <a:r>
                        <a:rPr lang="es-CO" sz="1100" b="0" i="0" u="none" strike="noStrike" dirty="0">
                          <a:solidFill>
                            <a:srgbClr val="404040"/>
                          </a:solidFill>
                          <a:effectLst/>
                          <a:latin typeface="Franklin Gothic Book"/>
                        </a:rPr>
                        <a:t> f) No muestren sus emociones en público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8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7801">
                <a:tc>
                  <a:txBody>
                    <a:bodyPr/>
                    <a:lstStyle/>
                    <a:p>
                      <a:pPr algn="r" fontAlgn="ctr">
                        <a:lnSpc>
                          <a:spcPts val="1000"/>
                        </a:lnSpc>
                      </a:pPr>
                      <a:r>
                        <a:rPr lang="es-CO" sz="1100" b="0" i="0" u="none" strike="noStrike" dirty="0">
                          <a:solidFill>
                            <a:srgbClr val="404040"/>
                          </a:solidFill>
                          <a:effectLst/>
                          <a:latin typeface="Franklin Gothic Book"/>
                        </a:rPr>
                        <a:t> b) No se la dejen montar y respondan si otro hombre les busca pelea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8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7801">
                <a:tc>
                  <a:txBody>
                    <a:bodyPr/>
                    <a:lstStyle/>
                    <a:p>
                      <a:pPr algn="r" fontAlgn="ctr">
                        <a:lnSpc>
                          <a:spcPts val="1000"/>
                        </a:lnSpc>
                      </a:pPr>
                      <a:r>
                        <a:rPr lang="es-CO" sz="1100" b="0" i="0" u="none" strike="noStrike" dirty="0">
                          <a:solidFill>
                            <a:srgbClr val="404040"/>
                          </a:solidFill>
                          <a:effectLst/>
                          <a:latin typeface="Franklin Gothic Book"/>
                        </a:rPr>
                        <a:t> k) Prefieran estar más en la calle que en la casa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8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5" name="3 Rectángulo">
            <a:extLst>
              <a:ext uri="{FF2B5EF4-FFF2-40B4-BE49-F238E27FC236}">
                <a16:creationId xmlns:a16="http://schemas.microsoft.com/office/drawing/2014/main" id="{D82EEB86-6159-47A0-B011-B1C58A782C34}"/>
              </a:ext>
            </a:extLst>
          </p:cNvPr>
          <p:cNvSpPr/>
          <p:nvPr/>
        </p:nvSpPr>
        <p:spPr>
          <a:xfrm>
            <a:off x="1135956" y="472316"/>
            <a:ext cx="9894688" cy="584775"/>
          </a:xfrm>
          <a:prstGeom prst="rect">
            <a:avLst/>
          </a:prstGeom>
        </p:spPr>
        <p:txBody>
          <a:bodyPr wrap="square">
            <a:spAutoFit/>
          </a:bodyPr>
          <a:lstStyle/>
          <a:p>
            <a:pPr algn="ctr"/>
            <a:r>
              <a:rPr lang="es-CO" sz="1600" b="1" dirty="0">
                <a:solidFill>
                  <a:prstClr val="black"/>
                </a:solidFill>
              </a:rPr>
              <a:t> 12) Díganos si está de acuerdo o en desacuerdo con las siguientes afirmaciones: Para la gente en Bogotá, es deseable que los hombres… </a:t>
            </a:r>
          </a:p>
        </p:txBody>
      </p:sp>
      <p:graphicFrame>
        <p:nvGraphicFramePr>
          <p:cNvPr id="40" name="39 Gráfico"/>
          <p:cNvGraphicFramePr/>
          <p:nvPr>
            <p:extLst>
              <p:ext uri="{D42A27DB-BD31-4B8C-83A1-F6EECF244321}">
                <p14:modId xmlns:p14="http://schemas.microsoft.com/office/powerpoint/2010/main" val="3464931238"/>
              </p:ext>
            </p:extLst>
          </p:nvPr>
        </p:nvGraphicFramePr>
        <p:xfrm>
          <a:off x="5777880" y="1821391"/>
          <a:ext cx="3185914" cy="40047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7 Tabla"/>
          <p:cNvGraphicFramePr>
            <a:graphicFrameLocks noGrp="1"/>
          </p:cNvGraphicFramePr>
          <p:nvPr>
            <p:extLst>
              <p:ext uri="{D42A27DB-BD31-4B8C-83A1-F6EECF244321}">
                <p14:modId xmlns:p14="http://schemas.microsoft.com/office/powerpoint/2010/main" val="4107965589"/>
              </p:ext>
            </p:extLst>
          </p:nvPr>
        </p:nvGraphicFramePr>
        <p:xfrm>
          <a:off x="4020815" y="1268760"/>
          <a:ext cx="4074489" cy="253365"/>
        </p:xfrm>
        <a:graphic>
          <a:graphicData uri="http://schemas.openxmlformats.org/drawingml/2006/table">
            <a:tbl>
              <a:tblPr/>
              <a:tblGrid>
                <a:gridCol w="311713">
                  <a:extLst>
                    <a:ext uri="{9D8B030D-6E8A-4147-A177-3AD203B41FA5}">
                      <a16:colId xmlns:a16="http://schemas.microsoft.com/office/drawing/2014/main" val="20001"/>
                    </a:ext>
                  </a:extLst>
                </a:gridCol>
                <a:gridCol w="1110606">
                  <a:extLst>
                    <a:ext uri="{9D8B030D-6E8A-4147-A177-3AD203B41FA5}">
                      <a16:colId xmlns:a16="http://schemas.microsoft.com/office/drawing/2014/main" val="20002"/>
                    </a:ext>
                  </a:extLst>
                </a:gridCol>
                <a:gridCol w="311713">
                  <a:extLst>
                    <a:ext uri="{9D8B030D-6E8A-4147-A177-3AD203B41FA5}">
                      <a16:colId xmlns:a16="http://schemas.microsoft.com/office/drawing/2014/main" val="20003"/>
                    </a:ext>
                  </a:extLst>
                </a:gridCol>
                <a:gridCol w="1331269">
                  <a:extLst>
                    <a:ext uri="{9D8B030D-6E8A-4147-A177-3AD203B41FA5}">
                      <a16:colId xmlns:a16="http://schemas.microsoft.com/office/drawing/2014/main" val="20004"/>
                    </a:ext>
                  </a:extLst>
                </a:gridCol>
                <a:gridCol w="311713">
                  <a:extLst>
                    <a:ext uri="{9D8B030D-6E8A-4147-A177-3AD203B41FA5}">
                      <a16:colId xmlns:a16="http://schemas.microsoft.com/office/drawing/2014/main" val="20005"/>
                    </a:ext>
                  </a:extLst>
                </a:gridCol>
                <a:gridCol w="697475">
                  <a:extLst>
                    <a:ext uri="{9D8B030D-6E8A-4147-A177-3AD203B41FA5}">
                      <a16:colId xmlns:a16="http://schemas.microsoft.com/office/drawing/2014/main" val="20006"/>
                    </a:ext>
                  </a:extLst>
                </a:gridCol>
              </a:tblGrid>
              <a:tr h="161925">
                <a:tc>
                  <a:txBody>
                    <a:bodyPr/>
                    <a:lstStyle/>
                    <a:p>
                      <a:pPr algn="l" fontAlgn="ctr"/>
                      <a:endParaRPr lang="es-CO" sz="1600" b="0" i="0" u="none" strike="noStrike" dirty="0">
                        <a:solidFill>
                          <a:srgbClr val="000000"/>
                        </a:solidFill>
                        <a:effectLst/>
                        <a:latin typeface="Calibri"/>
                      </a:endParaRPr>
                    </a:p>
                  </a:txBody>
                  <a:tcPr marL="36000" marR="36000"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l" fontAlgn="ctr"/>
                      <a:r>
                        <a:rPr lang="es-CO" sz="1600" b="0" i="0" u="none" strike="noStrike" dirty="0">
                          <a:solidFill>
                            <a:srgbClr val="000000"/>
                          </a:solidFill>
                          <a:effectLst/>
                          <a:latin typeface="Calibri"/>
                        </a:rPr>
                        <a:t> De acuerdo</a:t>
                      </a:r>
                    </a:p>
                  </a:txBody>
                  <a:tcPr marL="36000" marR="36000"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l" fontAlgn="ctr"/>
                      <a:endParaRPr lang="es-CO" sz="1600" b="0" i="0" u="none" strike="noStrike" dirty="0">
                        <a:solidFill>
                          <a:srgbClr val="000000"/>
                        </a:solidFill>
                        <a:effectLst/>
                        <a:latin typeface="Calibri"/>
                      </a:endParaRPr>
                    </a:p>
                  </a:txBody>
                  <a:tcPr marL="36000" marR="36000"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l" fontAlgn="ctr"/>
                      <a:r>
                        <a:rPr lang="es-CO" sz="1600" b="0" i="0" u="none" strike="noStrike" dirty="0">
                          <a:solidFill>
                            <a:srgbClr val="000000"/>
                          </a:solidFill>
                          <a:effectLst/>
                          <a:latin typeface="Calibri"/>
                        </a:rPr>
                        <a:t>En desacuerdo</a:t>
                      </a:r>
                    </a:p>
                  </a:txBody>
                  <a:tcPr marL="36000" marR="36000"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l" fontAlgn="ctr"/>
                      <a:endParaRPr lang="es-CO" sz="1600" b="0" i="0" u="none" strike="noStrike" dirty="0">
                        <a:solidFill>
                          <a:srgbClr val="000000"/>
                        </a:solidFill>
                        <a:effectLst/>
                        <a:latin typeface="Calibri"/>
                      </a:endParaRPr>
                    </a:p>
                  </a:txBody>
                  <a:tcPr marL="36000" marR="36000"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l" fontAlgn="ctr"/>
                      <a:r>
                        <a:rPr lang="es-CO" sz="1600" b="0" i="0" u="none" strike="noStrike" dirty="0">
                          <a:solidFill>
                            <a:srgbClr val="000000"/>
                          </a:solidFill>
                          <a:effectLst/>
                          <a:latin typeface="Calibri"/>
                        </a:rPr>
                        <a:t> </a:t>
                      </a:r>
                      <a:r>
                        <a:rPr lang="es-CO" sz="1600" b="0" i="0" u="none" strike="noStrike" dirty="0" err="1">
                          <a:solidFill>
                            <a:srgbClr val="000000"/>
                          </a:solidFill>
                          <a:effectLst/>
                          <a:latin typeface="Calibri"/>
                        </a:rPr>
                        <a:t>Ns</a:t>
                      </a:r>
                      <a:r>
                        <a:rPr lang="es-CO" sz="1600" b="0" i="0" u="none" strike="noStrike" dirty="0">
                          <a:solidFill>
                            <a:srgbClr val="000000"/>
                          </a:solidFill>
                          <a:effectLst/>
                          <a:latin typeface="Calibri"/>
                        </a:rPr>
                        <a:t>/</a:t>
                      </a:r>
                      <a:r>
                        <a:rPr lang="es-CO" sz="1600" b="0" i="0" u="none" strike="noStrike" dirty="0" err="1">
                          <a:solidFill>
                            <a:srgbClr val="000000"/>
                          </a:solidFill>
                          <a:effectLst/>
                          <a:latin typeface="Calibri"/>
                        </a:rPr>
                        <a:t>Mr</a:t>
                      </a:r>
                      <a:endParaRPr lang="es-CO" sz="1600" b="0" i="0" u="none" strike="noStrike" dirty="0">
                        <a:solidFill>
                          <a:srgbClr val="000000"/>
                        </a:solidFill>
                        <a:effectLst/>
                        <a:latin typeface="Calibri"/>
                      </a:endParaRPr>
                    </a:p>
                  </a:txBody>
                  <a:tcPr marL="36000" marR="36000"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10000"/>
                  </a:ext>
                </a:extLst>
              </a:tr>
            </a:tbl>
          </a:graphicData>
        </a:graphic>
      </p:graphicFrame>
      <p:sp>
        <p:nvSpPr>
          <p:cNvPr id="9" name="8 Rectángulo redondeado"/>
          <p:cNvSpPr/>
          <p:nvPr/>
        </p:nvSpPr>
        <p:spPr>
          <a:xfrm>
            <a:off x="5001881" y="6233054"/>
            <a:ext cx="2177881" cy="287174"/>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10" name="9 Tabla"/>
          <p:cNvGraphicFramePr>
            <a:graphicFrameLocks noGrp="1"/>
          </p:cNvGraphicFramePr>
          <p:nvPr>
            <p:extLst>
              <p:ext uri="{D42A27DB-BD31-4B8C-83A1-F6EECF244321}">
                <p14:modId xmlns:p14="http://schemas.microsoft.com/office/powerpoint/2010/main" val="3315734298"/>
              </p:ext>
            </p:extLst>
          </p:nvPr>
        </p:nvGraphicFramePr>
        <p:xfrm>
          <a:off x="5120491" y="6250049"/>
          <a:ext cx="2070735" cy="243840"/>
        </p:xfrm>
        <a:graphic>
          <a:graphicData uri="http://schemas.openxmlformats.org/drawingml/2006/table">
            <a:tbl>
              <a:tblPr firstRow="1" bandRow="1">
                <a:tableStyleId>{5C22544A-7EE6-4342-B048-85BDC9FD1C3A}</a:tableStyleId>
              </a:tblPr>
              <a:tblGrid>
                <a:gridCol w="1532255">
                  <a:extLst>
                    <a:ext uri="{9D8B030D-6E8A-4147-A177-3AD203B41FA5}">
                      <a16:colId xmlns:a16="http://schemas.microsoft.com/office/drawing/2014/main" val="20000"/>
                    </a:ext>
                  </a:extLst>
                </a:gridCol>
                <a:gridCol w="538480">
                  <a:extLst>
                    <a:ext uri="{9D8B030D-6E8A-4147-A177-3AD203B41FA5}">
                      <a16:colId xmlns:a16="http://schemas.microsoft.com/office/drawing/2014/main" val="20001"/>
                    </a:ext>
                  </a:extLst>
                </a:gridCol>
              </a:tblGrid>
              <a:tr h="144016">
                <a:tc>
                  <a:txBody>
                    <a:bodyPr/>
                    <a:lstStyle/>
                    <a:p>
                      <a:pPr algn="r"/>
                      <a:r>
                        <a:rPr lang="es-CO" sz="1000" dirty="0">
                          <a:solidFill>
                            <a:schemeClr val="tx1"/>
                          </a:solidFill>
                          <a:latin typeface="Franklin Gothic Book" panose="020B0503020102020204" pitchFamily="34" charset="0"/>
                        </a:rPr>
                        <a:t>Base:</a:t>
                      </a:r>
                      <a:r>
                        <a:rPr lang="es-CO" sz="1000" baseline="0" dirty="0">
                          <a:solidFill>
                            <a:schemeClr val="tx1"/>
                          </a:solidFill>
                          <a:latin typeface="Franklin Gothic Book" panose="020B0503020102020204" pitchFamily="34" charset="0"/>
                        </a:rPr>
                        <a:t> </a:t>
                      </a:r>
                      <a:r>
                        <a:rPr lang="es-CO" sz="1000" b="0" baseline="0" dirty="0">
                          <a:solidFill>
                            <a:schemeClr val="tx1"/>
                          </a:solidFill>
                          <a:latin typeface="Franklin Gothic Book" panose="020B0503020102020204" pitchFamily="34" charset="0"/>
                        </a:rPr>
                        <a:t>Total Encuestados</a:t>
                      </a:r>
                      <a:endParaRPr lang="es-CO" sz="1000" b="0" dirty="0">
                        <a:solidFill>
                          <a:schemeClr val="tx1"/>
                        </a:solidFill>
                        <a:latin typeface="Franklin Gothic Book" panose="020B0503020102020204"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s-CO" sz="1000" dirty="0">
                          <a:solidFill>
                            <a:schemeClr val="tx1"/>
                          </a:solidFill>
                          <a:latin typeface="Franklin Gothic Book" panose="020B0503020102020204" pitchFamily="34" charset="0"/>
                        </a:rPr>
                        <a:t>529</a:t>
                      </a:r>
                    </a:p>
                  </a:txBody>
                  <a:tcPr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19739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3 Rectángulo">
            <a:extLst>
              <a:ext uri="{FF2B5EF4-FFF2-40B4-BE49-F238E27FC236}">
                <a16:creationId xmlns:a16="http://schemas.microsoft.com/office/drawing/2014/main" id="{D82EEB86-6159-47A0-B011-B1C58A782C34}"/>
              </a:ext>
            </a:extLst>
          </p:cNvPr>
          <p:cNvSpPr/>
          <p:nvPr/>
        </p:nvSpPr>
        <p:spPr>
          <a:xfrm>
            <a:off x="1148656" y="275368"/>
            <a:ext cx="9894688" cy="584775"/>
          </a:xfrm>
          <a:prstGeom prst="rect">
            <a:avLst/>
          </a:prstGeom>
        </p:spPr>
        <p:txBody>
          <a:bodyPr wrap="square">
            <a:spAutoFit/>
          </a:bodyPr>
          <a:lstStyle/>
          <a:p>
            <a:pPr algn="ctr"/>
            <a:r>
              <a:rPr lang="es-CO" sz="1600" b="1" dirty="0">
                <a:solidFill>
                  <a:prstClr val="black"/>
                </a:solidFill>
              </a:rPr>
              <a:t> 12) Díganos si está de acuerdo o en desacuerdo con las siguientes afirmaciones: Para la gente en Bogotá, es deseable que los hombres…  </a:t>
            </a:r>
            <a:r>
              <a:rPr lang="es-CO" sz="1600" b="1" i="1" dirty="0">
                <a:solidFill>
                  <a:prstClr val="black"/>
                </a:solidFill>
              </a:rPr>
              <a:t>(Respondieron estar de acuerdo)</a:t>
            </a:r>
          </a:p>
        </p:txBody>
      </p:sp>
      <p:graphicFrame>
        <p:nvGraphicFramePr>
          <p:cNvPr id="11" name="Gráfico 10">
            <a:extLst>
              <a:ext uri="{FF2B5EF4-FFF2-40B4-BE49-F238E27FC236}">
                <a16:creationId xmlns:a16="http://schemas.microsoft.com/office/drawing/2014/main" id="{00000000-0008-0000-0700-000002000000}"/>
              </a:ext>
            </a:extLst>
          </p:cNvPr>
          <p:cNvGraphicFramePr>
            <a:graphicFrameLocks/>
          </p:cNvGraphicFramePr>
          <p:nvPr>
            <p:extLst>
              <p:ext uri="{D42A27DB-BD31-4B8C-83A1-F6EECF244321}">
                <p14:modId xmlns:p14="http://schemas.microsoft.com/office/powerpoint/2010/main" val="1951662064"/>
              </p:ext>
            </p:extLst>
          </p:nvPr>
        </p:nvGraphicFramePr>
        <p:xfrm>
          <a:off x="2897944" y="1030180"/>
          <a:ext cx="7652824" cy="5800909"/>
        </p:xfrm>
        <a:graphic>
          <a:graphicData uri="http://schemas.openxmlformats.org/drawingml/2006/chart">
            <c:chart xmlns:c="http://schemas.openxmlformats.org/drawingml/2006/chart" xmlns:r="http://schemas.openxmlformats.org/officeDocument/2006/relationships" r:id="rId2"/>
          </a:graphicData>
        </a:graphic>
      </p:graphicFrame>
      <p:sp>
        <p:nvSpPr>
          <p:cNvPr id="2" name="CuadroTexto 1">
            <a:extLst>
              <a:ext uri="{FF2B5EF4-FFF2-40B4-BE49-F238E27FC236}">
                <a16:creationId xmlns:a16="http://schemas.microsoft.com/office/drawing/2014/main" id="{EA708B5D-70CD-4D69-A899-E659B864B42A}"/>
              </a:ext>
            </a:extLst>
          </p:cNvPr>
          <p:cNvSpPr txBox="1"/>
          <p:nvPr/>
        </p:nvSpPr>
        <p:spPr>
          <a:xfrm>
            <a:off x="860890" y="3457135"/>
            <a:ext cx="780342" cy="461665"/>
          </a:xfrm>
          <a:prstGeom prst="rect">
            <a:avLst/>
          </a:prstGeom>
          <a:noFill/>
        </p:spPr>
        <p:txBody>
          <a:bodyPr wrap="none" rtlCol="0">
            <a:spAutoFit/>
          </a:bodyPr>
          <a:lstStyle/>
          <a:p>
            <a:r>
              <a:rPr lang="es-CO" sz="2400" b="1" dirty="0"/>
              <a:t>Sexo</a:t>
            </a:r>
          </a:p>
        </p:txBody>
      </p:sp>
    </p:spTree>
    <p:extLst>
      <p:ext uri="{BB962C8B-B14F-4D97-AF65-F5344CB8AC3E}">
        <p14:creationId xmlns:p14="http://schemas.microsoft.com/office/powerpoint/2010/main" val="645036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3 Rectángulo">
            <a:extLst>
              <a:ext uri="{FF2B5EF4-FFF2-40B4-BE49-F238E27FC236}">
                <a16:creationId xmlns:a16="http://schemas.microsoft.com/office/drawing/2014/main" id="{D82EEB86-6159-47A0-B011-B1C58A782C34}"/>
              </a:ext>
            </a:extLst>
          </p:cNvPr>
          <p:cNvSpPr/>
          <p:nvPr/>
        </p:nvSpPr>
        <p:spPr>
          <a:xfrm>
            <a:off x="1148656" y="275368"/>
            <a:ext cx="9894688" cy="584775"/>
          </a:xfrm>
          <a:prstGeom prst="rect">
            <a:avLst/>
          </a:prstGeom>
        </p:spPr>
        <p:txBody>
          <a:bodyPr wrap="square">
            <a:spAutoFit/>
          </a:bodyPr>
          <a:lstStyle/>
          <a:p>
            <a:pPr algn="ctr"/>
            <a:r>
              <a:rPr lang="es-CO" sz="1600" b="1" dirty="0">
                <a:solidFill>
                  <a:prstClr val="black"/>
                </a:solidFill>
              </a:rPr>
              <a:t> 12) Díganos si está de acuerdo o en desacuerdo con las siguientes afirmaciones: Para la gente en Bogotá, es deseable que los hombres…  </a:t>
            </a:r>
            <a:r>
              <a:rPr lang="es-CO" sz="1600" b="1" i="1" dirty="0">
                <a:solidFill>
                  <a:prstClr val="black"/>
                </a:solidFill>
              </a:rPr>
              <a:t>(Respondieron estar de acuerdo)</a:t>
            </a:r>
          </a:p>
        </p:txBody>
      </p:sp>
      <p:graphicFrame>
        <p:nvGraphicFramePr>
          <p:cNvPr id="4" name="Gráfico 3">
            <a:extLst>
              <a:ext uri="{FF2B5EF4-FFF2-40B4-BE49-F238E27FC236}">
                <a16:creationId xmlns:a16="http://schemas.microsoft.com/office/drawing/2014/main" id="{00000000-0008-0000-0700-000003000000}"/>
              </a:ext>
            </a:extLst>
          </p:cNvPr>
          <p:cNvGraphicFramePr>
            <a:graphicFrameLocks/>
          </p:cNvGraphicFramePr>
          <p:nvPr>
            <p:extLst>
              <p:ext uri="{D42A27DB-BD31-4B8C-83A1-F6EECF244321}">
                <p14:modId xmlns:p14="http://schemas.microsoft.com/office/powerpoint/2010/main" val="3746091399"/>
              </p:ext>
            </p:extLst>
          </p:nvPr>
        </p:nvGraphicFramePr>
        <p:xfrm>
          <a:off x="2543763" y="860143"/>
          <a:ext cx="8766869" cy="5997857"/>
        </p:xfrm>
        <a:graphic>
          <a:graphicData uri="http://schemas.openxmlformats.org/drawingml/2006/chart">
            <c:chart xmlns:c="http://schemas.openxmlformats.org/drawingml/2006/chart" xmlns:r="http://schemas.openxmlformats.org/officeDocument/2006/relationships" r:id="rId2"/>
          </a:graphicData>
        </a:graphic>
      </p:graphicFrame>
      <p:sp>
        <p:nvSpPr>
          <p:cNvPr id="2" name="CuadroTexto 1">
            <a:extLst>
              <a:ext uri="{FF2B5EF4-FFF2-40B4-BE49-F238E27FC236}">
                <a16:creationId xmlns:a16="http://schemas.microsoft.com/office/drawing/2014/main" id="{4D3C0D4D-EFA7-4BFC-8CAE-F9D226208134}"/>
              </a:ext>
            </a:extLst>
          </p:cNvPr>
          <p:cNvSpPr txBox="1"/>
          <p:nvPr/>
        </p:nvSpPr>
        <p:spPr>
          <a:xfrm>
            <a:off x="610341" y="3453618"/>
            <a:ext cx="2204450" cy="461665"/>
          </a:xfrm>
          <a:prstGeom prst="rect">
            <a:avLst/>
          </a:prstGeom>
          <a:noFill/>
        </p:spPr>
        <p:txBody>
          <a:bodyPr wrap="none" rtlCol="0">
            <a:spAutoFit/>
          </a:bodyPr>
          <a:lstStyle/>
          <a:p>
            <a:r>
              <a:rPr lang="es-CO" sz="2400" b="1" dirty="0"/>
              <a:t>Grupos de edad</a:t>
            </a:r>
          </a:p>
        </p:txBody>
      </p:sp>
    </p:spTree>
    <p:extLst>
      <p:ext uri="{BB962C8B-B14F-4D97-AF65-F5344CB8AC3E}">
        <p14:creationId xmlns:p14="http://schemas.microsoft.com/office/powerpoint/2010/main" val="1372741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3 Rectángulo">
            <a:extLst>
              <a:ext uri="{FF2B5EF4-FFF2-40B4-BE49-F238E27FC236}">
                <a16:creationId xmlns:a16="http://schemas.microsoft.com/office/drawing/2014/main" id="{D82EEB86-6159-47A0-B011-B1C58A782C34}"/>
              </a:ext>
            </a:extLst>
          </p:cNvPr>
          <p:cNvSpPr/>
          <p:nvPr/>
        </p:nvSpPr>
        <p:spPr>
          <a:xfrm>
            <a:off x="1148656" y="275368"/>
            <a:ext cx="9894688" cy="584775"/>
          </a:xfrm>
          <a:prstGeom prst="rect">
            <a:avLst/>
          </a:prstGeom>
        </p:spPr>
        <p:txBody>
          <a:bodyPr wrap="square">
            <a:spAutoFit/>
          </a:bodyPr>
          <a:lstStyle/>
          <a:p>
            <a:pPr algn="ctr"/>
            <a:r>
              <a:rPr lang="es-CO" sz="1600" b="1" dirty="0">
                <a:solidFill>
                  <a:prstClr val="black"/>
                </a:solidFill>
              </a:rPr>
              <a:t> 12) Díganos si está de acuerdo o en desacuerdo con las siguientes afirmaciones: Para la gente en Bogotá, es deseable que los hombres…  </a:t>
            </a:r>
            <a:r>
              <a:rPr lang="es-CO" sz="1600" b="1" i="1" dirty="0">
                <a:solidFill>
                  <a:prstClr val="black"/>
                </a:solidFill>
              </a:rPr>
              <a:t>(Respondieron estar de acuerdo)</a:t>
            </a:r>
          </a:p>
        </p:txBody>
      </p:sp>
      <p:sp>
        <p:nvSpPr>
          <p:cNvPr id="2" name="CuadroTexto 1">
            <a:extLst>
              <a:ext uri="{FF2B5EF4-FFF2-40B4-BE49-F238E27FC236}">
                <a16:creationId xmlns:a16="http://schemas.microsoft.com/office/drawing/2014/main" id="{4D3C0D4D-EFA7-4BFC-8CAE-F9D226208134}"/>
              </a:ext>
            </a:extLst>
          </p:cNvPr>
          <p:cNvSpPr txBox="1"/>
          <p:nvPr/>
        </p:nvSpPr>
        <p:spPr>
          <a:xfrm>
            <a:off x="610341" y="3453618"/>
            <a:ext cx="1729961" cy="461665"/>
          </a:xfrm>
          <a:prstGeom prst="rect">
            <a:avLst/>
          </a:prstGeom>
          <a:noFill/>
        </p:spPr>
        <p:txBody>
          <a:bodyPr wrap="none" rtlCol="0">
            <a:spAutoFit/>
          </a:bodyPr>
          <a:lstStyle/>
          <a:p>
            <a:r>
              <a:rPr lang="es-CO" sz="2400" b="1" dirty="0"/>
              <a:t>Tienen hijos</a:t>
            </a:r>
          </a:p>
        </p:txBody>
      </p:sp>
      <p:graphicFrame>
        <p:nvGraphicFramePr>
          <p:cNvPr id="5" name="Gráfico 4">
            <a:extLst>
              <a:ext uri="{FF2B5EF4-FFF2-40B4-BE49-F238E27FC236}">
                <a16:creationId xmlns:a16="http://schemas.microsoft.com/office/drawing/2014/main" id="{00000000-0008-0000-0700-000004000000}"/>
              </a:ext>
            </a:extLst>
          </p:cNvPr>
          <p:cNvGraphicFramePr>
            <a:graphicFrameLocks/>
          </p:cNvGraphicFramePr>
          <p:nvPr>
            <p:extLst>
              <p:ext uri="{D42A27DB-BD31-4B8C-83A1-F6EECF244321}">
                <p14:modId xmlns:p14="http://schemas.microsoft.com/office/powerpoint/2010/main" val="3384432303"/>
              </p:ext>
            </p:extLst>
          </p:nvPr>
        </p:nvGraphicFramePr>
        <p:xfrm>
          <a:off x="3275282" y="918428"/>
          <a:ext cx="7639050" cy="57660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76513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a:extLst>
              <a:ext uri="{FF2B5EF4-FFF2-40B4-BE49-F238E27FC236}">
                <a16:creationId xmlns:a16="http://schemas.microsoft.com/office/drawing/2014/main" id="{1C4FCC24-7AFA-44C7-99A3-0391DD2D97EB}"/>
              </a:ext>
            </a:extLst>
          </p:cNvPr>
          <p:cNvGraphicFramePr>
            <a:graphicFrameLocks noGrp="1"/>
          </p:cNvGraphicFramePr>
          <p:nvPr>
            <p:extLst>
              <p:ext uri="{D42A27DB-BD31-4B8C-83A1-F6EECF244321}">
                <p14:modId xmlns:p14="http://schemas.microsoft.com/office/powerpoint/2010/main" val="2569068791"/>
              </p:ext>
            </p:extLst>
          </p:nvPr>
        </p:nvGraphicFramePr>
        <p:xfrm>
          <a:off x="771524" y="819150"/>
          <a:ext cx="10938732" cy="5028303"/>
        </p:xfrm>
        <a:graphic>
          <a:graphicData uri="http://schemas.openxmlformats.org/drawingml/2006/table">
            <a:tbl>
              <a:tblPr firstRow="1" firstCol="1" bandRow="1"/>
              <a:tblGrid>
                <a:gridCol w="3850958">
                  <a:extLst>
                    <a:ext uri="{9D8B030D-6E8A-4147-A177-3AD203B41FA5}">
                      <a16:colId xmlns:a16="http://schemas.microsoft.com/office/drawing/2014/main" val="1348513304"/>
                    </a:ext>
                  </a:extLst>
                </a:gridCol>
                <a:gridCol w="7087774">
                  <a:extLst>
                    <a:ext uri="{9D8B030D-6E8A-4147-A177-3AD203B41FA5}">
                      <a16:colId xmlns:a16="http://schemas.microsoft.com/office/drawing/2014/main" val="1218103941"/>
                    </a:ext>
                  </a:extLst>
                </a:gridCol>
              </a:tblGrid>
              <a:tr h="408703">
                <a:tc>
                  <a:txBody>
                    <a:bodyPr/>
                    <a:lstStyle/>
                    <a:p>
                      <a:pPr>
                        <a:lnSpc>
                          <a:spcPct val="115000"/>
                        </a:lnSpc>
                        <a:spcBef>
                          <a:spcPts val="1200"/>
                        </a:spcBef>
                        <a:spcAft>
                          <a:spcPts val="0"/>
                        </a:spcAft>
                      </a:pPr>
                      <a:r>
                        <a:rPr lang="es-CO" sz="1400" b="1" dirty="0">
                          <a:solidFill>
                            <a:schemeClr val="tx1">
                              <a:lumMod val="75000"/>
                              <a:lumOff val="25000"/>
                            </a:schemeClr>
                          </a:solidFill>
                          <a:effectLst/>
                          <a:latin typeface="Franklin Gothic Book" panose="020B0503020102020204" pitchFamily="34" charset="0"/>
                          <a:ea typeface="Calibri"/>
                          <a:cs typeface="Times New Roman"/>
                        </a:rPr>
                        <a:t>PERSONA NATURAL O JURÍDICA QUE LA REALIZÓ:</a:t>
                      </a:r>
                    </a:p>
                  </a:txBody>
                  <a:tcPr marL="68580" marR="68580" marT="0" marB="0" anchor="ctr">
                    <a:lnL w="12700" cap="flat" cmpd="sng" algn="ctr">
                      <a:solidFill>
                        <a:srgbClr val="A6A6A6"/>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just">
                        <a:lnSpc>
                          <a:spcPct val="115000"/>
                        </a:lnSpc>
                        <a:spcBef>
                          <a:spcPts val="1200"/>
                        </a:spcBef>
                        <a:spcAft>
                          <a:spcPts val="0"/>
                        </a:spcAft>
                        <a:tabLst>
                          <a:tab pos="2806065" algn="ctr"/>
                          <a:tab pos="5612130" algn="r"/>
                        </a:tabLst>
                      </a:pPr>
                      <a:r>
                        <a:rPr lang="es-CO" sz="1400" dirty="0">
                          <a:solidFill>
                            <a:schemeClr val="tx1">
                              <a:lumMod val="75000"/>
                              <a:lumOff val="25000"/>
                            </a:schemeClr>
                          </a:solidFill>
                          <a:effectLst/>
                          <a:latin typeface="Franklin Gothic Book" panose="020B0503020102020204" pitchFamily="34" charset="0"/>
                          <a:ea typeface="Calibri"/>
                          <a:cs typeface="Times New Roman"/>
                        </a:rPr>
                        <a:t>Centro Nacional de Consultoría S.A.</a:t>
                      </a:r>
                      <a:endParaRPr lang="es-CO" sz="1600" dirty="0">
                        <a:solidFill>
                          <a:schemeClr val="tx1">
                            <a:lumMod val="75000"/>
                            <a:lumOff val="25000"/>
                          </a:schemeClr>
                        </a:solidFill>
                        <a:effectLst/>
                        <a:latin typeface="Franklin Gothic Book" panose="020B0503020102020204" pitchFamily="34" charset="0"/>
                        <a:ea typeface="Calibri"/>
                        <a:cs typeface="Times New Roman"/>
                      </a:endParaRPr>
                    </a:p>
                  </a:txBody>
                  <a:tcPr marL="68580" marR="68580" marT="0" marB="0" anchor="ctr">
                    <a:lnL w="3175" cap="flat" cmpd="sng" algn="ctr">
                      <a:solidFill>
                        <a:schemeClr val="bg1">
                          <a:lumMod val="50000"/>
                        </a:schemeClr>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78919223"/>
                  </a:ext>
                </a:extLst>
              </a:tr>
              <a:tr h="446134">
                <a:tc>
                  <a:txBody>
                    <a:bodyPr/>
                    <a:lstStyle/>
                    <a:p>
                      <a:pPr>
                        <a:lnSpc>
                          <a:spcPct val="115000"/>
                        </a:lnSpc>
                        <a:spcBef>
                          <a:spcPts val="1200"/>
                        </a:spcBef>
                        <a:spcAft>
                          <a:spcPts val="0"/>
                        </a:spcAft>
                      </a:pPr>
                      <a:r>
                        <a:rPr lang="es-CO" sz="1400" b="1" dirty="0">
                          <a:solidFill>
                            <a:schemeClr val="tx1">
                              <a:lumMod val="75000"/>
                              <a:lumOff val="25000"/>
                            </a:schemeClr>
                          </a:solidFill>
                          <a:effectLst/>
                          <a:latin typeface="Franklin Gothic Book" panose="020B0503020102020204" pitchFamily="34" charset="0"/>
                          <a:ea typeface="Calibri"/>
                          <a:cs typeface="Times New Roman"/>
                        </a:rPr>
                        <a:t>UNIVERSO EN ESTUDIO:</a:t>
                      </a:r>
                    </a:p>
                  </a:txBody>
                  <a:tcPr marL="68580" marR="68580" marT="0" marB="0" anchor="ctr">
                    <a:lnL w="12700" cap="flat" cmpd="sng" algn="ctr">
                      <a:solidFill>
                        <a:srgbClr val="A6A6A6"/>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just">
                        <a:lnSpc>
                          <a:spcPct val="115000"/>
                        </a:lnSpc>
                        <a:spcBef>
                          <a:spcPts val="1200"/>
                        </a:spcBef>
                        <a:spcAft>
                          <a:spcPts val="0"/>
                        </a:spcAft>
                        <a:tabLst>
                          <a:tab pos="2806065" algn="ctr"/>
                          <a:tab pos="5612130" algn="r"/>
                        </a:tabLst>
                      </a:pPr>
                      <a:r>
                        <a:rPr lang="es-CO" sz="1400" dirty="0">
                          <a:solidFill>
                            <a:schemeClr val="tx1">
                              <a:lumMod val="75000"/>
                              <a:lumOff val="25000"/>
                            </a:schemeClr>
                          </a:solidFill>
                          <a:effectLst/>
                          <a:latin typeface="Franklin Gothic Book" panose="020B0503020102020204" pitchFamily="34" charset="0"/>
                          <a:ea typeface="Calibri"/>
                          <a:cs typeface="Times New Roman"/>
                        </a:rPr>
                        <a:t>Mujeres y hombres mayores de 18 años, residentes en viviendas de todos los niveles socioeconómicos en Bogotá</a:t>
                      </a:r>
                      <a:endParaRPr lang="es-CO" sz="1600" dirty="0">
                        <a:solidFill>
                          <a:schemeClr val="tx1">
                            <a:lumMod val="75000"/>
                            <a:lumOff val="25000"/>
                          </a:schemeClr>
                        </a:solidFill>
                        <a:effectLst/>
                        <a:latin typeface="Franklin Gothic Book" panose="020B0503020102020204" pitchFamily="34" charset="0"/>
                        <a:ea typeface="Calibri"/>
                        <a:cs typeface="Times New Roman"/>
                      </a:endParaRPr>
                    </a:p>
                  </a:txBody>
                  <a:tcPr marL="68580" marR="68580" marT="0" marB="0" anchor="ctr">
                    <a:lnL w="3175" cap="flat" cmpd="sng" algn="ctr">
                      <a:solidFill>
                        <a:schemeClr val="bg1">
                          <a:lumMod val="50000"/>
                        </a:schemeClr>
                      </a:solidFill>
                      <a:prstDash val="solid"/>
                      <a:round/>
                      <a:headEnd type="none" w="med" len="med"/>
                      <a:tailEnd type="none" w="med" len="med"/>
                    </a:lnL>
                    <a:lnR w="12700" cap="flat" cmpd="sng" algn="ctr">
                      <a:solidFill>
                        <a:srgbClr val="A6A6A6"/>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4022523109"/>
                  </a:ext>
                </a:extLst>
              </a:tr>
              <a:tr h="1609961">
                <a:tc>
                  <a:txBody>
                    <a:bodyPr/>
                    <a:lstStyle/>
                    <a:p>
                      <a:pPr>
                        <a:lnSpc>
                          <a:spcPct val="115000"/>
                        </a:lnSpc>
                        <a:spcBef>
                          <a:spcPts val="1200"/>
                        </a:spcBef>
                        <a:spcAft>
                          <a:spcPts val="0"/>
                        </a:spcAft>
                      </a:pPr>
                      <a:r>
                        <a:rPr lang="es-CO" sz="1400" b="1" dirty="0">
                          <a:solidFill>
                            <a:schemeClr val="tx1">
                              <a:lumMod val="75000"/>
                              <a:lumOff val="25000"/>
                            </a:schemeClr>
                          </a:solidFill>
                          <a:effectLst/>
                          <a:latin typeface="Franklin Gothic Book" panose="020B0503020102020204" pitchFamily="34" charset="0"/>
                          <a:ea typeface="Calibri"/>
                          <a:cs typeface="Times New Roman"/>
                        </a:rPr>
                        <a:t>DISEÑO DE MUESTREO:</a:t>
                      </a:r>
                    </a:p>
                  </a:txBody>
                  <a:tcPr marL="68580" marR="68580" marT="0" marB="0" anchor="ctr">
                    <a:lnL w="12700" cap="flat" cmpd="sng" algn="ctr">
                      <a:solidFill>
                        <a:srgbClr val="A6A6A6"/>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just">
                        <a:lnSpc>
                          <a:spcPct val="115000"/>
                        </a:lnSpc>
                        <a:spcBef>
                          <a:spcPts val="1200"/>
                        </a:spcBef>
                        <a:spcAft>
                          <a:spcPts val="0"/>
                        </a:spcAft>
                        <a:tabLst>
                          <a:tab pos="2806065" algn="ctr"/>
                          <a:tab pos="5612130" algn="r"/>
                        </a:tabLst>
                      </a:pPr>
                      <a:r>
                        <a:rPr lang="es-CO" sz="1400" dirty="0">
                          <a:solidFill>
                            <a:schemeClr val="tx1">
                              <a:lumMod val="75000"/>
                              <a:lumOff val="25000"/>
                            </a:schemeClr>
                          </a:solidFill>
                          <a:effectLst/>
                          <a:latin typeface="Franklin Gothic Book" panose="020B0503020102020204" pitchFamily="34" charset="0"/>
                          <a:ea typeface="Calibri"/>
                          <a:cs typeface="Times New Roman"/>
                        </a:rPr>
                        <a:t>Muestreo probabilístico y estratificado con selección de personas por muestreo aleatorio simple. La principal variable de estratificación es el nivel socioeconómico de las viviendas de los encuestados; se realizó control de micro representatividad por sexo y grupo de edad. El marco de muestreo es la base maestra del Centro Nacional de Consultoría, un directorio telefónico con 2,7 millones de teléfonos de Bogotá.  En cada hogar seleccionado aleatoriamente (a partir del marco de muestreo) se encuestó a una persona mayor de 18 años</a:t>
                      </a:r>
                      <a:endParaRPr lang="es-CO" sz="1600" dirty="0">
                        <a:solidFill>
                          <a:schemeClr val="tx1">
                            <a:lumMod val="75000"/>
                            <a:lumOff val="25000"/>
                          </a:schemeClr>
                        </a:solidFill>
                        <a:effectLst/>
                        <a:latin typeface="Franklin Gothic Book" panose="020B0503020102020204" pitchFamily="34" charset="0"/>
                        <a:ea typeface="Calibri"/>
                        <a:cs typeface="Times New Roman"/>
                      </a:endParaRPr>
                    </a:p>
                  </a:txBody>
                  <a:tcPr marL="68580" marR="68580" marT="0" marB="0" anchor="ctr">
                    <a:lnL w="3175" cap="flat" cmpd="sng" algn="ctr">
                      <a:solidFill>
                        <a:schemeClr val="bg1">
                          <a:lumMod val="50000"/>
                        </a:schemeClr>
                      </a:solidFill>
                      <a:prstDash val="solid"/>
                      <a:round/>
                      <a:headEnd type="none" w="med" len="med"/>
                      <a:tailEnd type="none" w="med" len="med"/>
                    </a:lnL>
                    <a:lnR w="12700" cap="flat" cmpd="sng" algn="ctr">
                      <a:solidFill>
                        <a:srgbClr val="A6A6A6"/>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109544745"/>
                  </a:ext>
                </a:extLst>
              </a:tr>
              <a:tr h="408703">
                <a:tc>
                  <a:txBody>
                    <a:bodyPr/>
                    <a:lstStyle/>
                    <a:p>
                      <a:pPr>
                        <a:lnSpc>
                          <a:spcPct val="115000"/>
                        </a:lnSpc>
                        <a:spcBef>
                          <a:spcPts val="1200"/>
                        </a:spcBef>
                        <a:spcAft>
                          <a:spcPts val="0"/>
                        </a:spcAft>
                      </a:pPr>
                      <a:r>
                        <a:rPr lang="es-CO" sz="1400" b="1" dirty="0">
                          <a:solidFill>
                            <a:schemeClr val="tx1">
                              <a:lumMod val="75000"/>
                              <a:lumOff val="25000"/>
                            </a:schemeClr>
                          </a:solidFill>
                          <a:effectLst/>
                          <a:latin typeface="Franklin Gothic Book" panose="020B0503020102020204" pitchFamily="34" charset="0"/>
                          <a:ea typeface="Calibri"/>
                          <a:cs typeface="Times New Roman"/>
                        </a:rPr>
                        <a:t>TAMAÑO DE MUESTRA:</a:t>
                      </a:r>
                    </a:p>
                  </a:txBody>
                  <a:tcPr marL="68580" marR="68580" marT="0" marB="0" anchor="ctr">
                    <a:lnL w="12700" cap="flat" cmpd="sng" algn="ctr">
                      <a:solidFill>
                        <a:srgbClr val="A6A6A6"/>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just">
                        <a:lnSpc>
                          <a:spcPct val="115000"/>
                        </a:lnSpc>
                        <a:spcBef>
                          <a:spcPts val="1200"/>
                        </a:spcBef>
                        <a:spcAft>
                          <a:spcPts val="0"/>
                        </a:spcAft>
                        <a:tabLst>
                          <a:tab pos="2806065" algn="ctr"/>
                          <a:tab pos="5612130" algn="r"/>
                        </a:tabLst>
                      </a:pPr>
                      <a:r>
                        <a:rPr lang="es-CO" sz="1400" dirty="0">
                          <a:solidFill>
                            <a:schemeClr val="tx1">
                              <a:lumMod val="75000"/>
                              <a:lumOff val="25000"/>
                            </a:schemeClr>
                          </a:solidFill>
                          <a:effectLst/>
                          <a:latin typeface="Franklin Gothic Book" panose="020B0503020102020204" pitchFamily="34" charset="0"/>
                          <a:ea typeface="Calibri"/>
                          <a:cs typeface="Times New Roman"/>
                        </a:rPr>
                        <a:t>500 encuestas</a:t>
                      </a:r>
                      <a:endParaRPr lang="es-CO" sz="1600" dirty="0">
                        <a:solidFill>
                          <a:schemeClr val="tx1">
                            <a:lumMod val="75000"/>
                            <a:lumOff val="25000"/>
                          </a:schemeClr>
                        </a:solidFill>
                        <a:effectLst/>
                        <a:latin typeface="Franklin Gothic Book" panose="020B0503020102020204" pitchFamily="34" charset="0"/>
                        <a:ea typeface="Calibri"/>
                        <a:cs typeface="Times New Roman"/>
                      </a:endParaRPr>
                    </a:p>
                  </a:txBody>
                  <a:tcPr marL="68580" marR="68580" marT="0" marB="0" anchor="ctr">
                    <a:lnL w="3175" cap="flat" cmpd="sng" algn="ctr">
                      <a:solidFill>
                        <a:schemeClr val="bg1">
                          <a:lumMod val="50000"/>
                        </a:schemeClr>
                      </a:solidFill>
                      <a:prstDash val="solid"/>
                      <a:round/>
                      <a:headEnd type="none" w="med" len="med"/>
                      <a:tailEnd type="none" w="med" len="med"/>
                    </a:lnL>
                    <a:lnR w="12700" cap="flat" cmpd="sng" algn="ctr">
                      <a:solidFill>
                        <a:srgbClr val="A6A6A6"/>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636634942"/>
                  </a:ext>
                </a:extLst>
              </a:tr>
              <a:tr h="408703">
                <a:tc>
                  <a:txBody>
                    <a:bodyPr/>
                    <a:lstStyle/>
                    <a:p>
                      <a:pPr>
                        <a:lnSpc>
                          <a:spcPct val="115000"/>
                        </a:lnSpc>
                        <a:spcBef>
                          <a:spcPts val="1200"/>
                        </a:spcBef>
                        <a:spcAft>
                          <a:spcPts val="0"/>
                        </a:spcAft>
                      </a:pPr>
                      <a:r>
                        <a:rPr lang="es-CO" sz="1400" b="1" dirty="0">
                          <a:solidFill>
                            <a:schemeClr val="tx1">
                              <a:lumMod val="75000"/>
                              <a:lumOff val="25000"/>
                            </a:schemeClr>
                          </a:solidFill>
                          <a:effectLst/>
                          <a:latin typeface="Franklin Gothic Book" panose="020B0503020102020204" pitchFamily="34" charset="0"/>
                          <a:ea typeface="Calibri"/>
                          <a:cs typeface="Times New Roman"/>
                        </a:rPr>
                        <a:t>MARGEN DE ERROR Y NIVEL DE CONFIANZA:</a:t>
                      </a:r>
                    </a:p>
                  </a:txBody>
                  <a:tcPr marL="68580" marR="68580" marT="0" marB="0" anchor="ctr">
                    <a:lnL w="12700" cap="flat" cmpd="sng" algn="ctr">
                      <a:solidFill>
                        <a:srgbClr val="A6A6A6"/>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just">
                        <a:lnSpc>
                          <a:spcPct val="115000"/>
                        </a:lnSpc>
                        <a:spcBef>
                          <a:spcPts val="1200"/>
                        </a:spcBef>
                        <a:spcAft>
                          <a:spcPts val="0"/>
                        </a:spcAft>
                        <a:tabLst>
                          <a:tab pos="2806065" algn="ctr"/>
                          <a:tab pos="5612130" algn="r"/>
                        </a:tabLst>
                      </a:pPr>
                      <a:r>
                        <a:rPr lang="es-CO" sz="1400" dirty="0">
                          <a:solidFill>
                            <a:schemeClr val="tx1">
                              <a:lumMod val="75000"/>
                              <a:lumOff val="25000"/>
                            </a:schemeClr>
                          </a:solidFill>
                          <a:effectLst/>
                          <a:latin typeface="Franklin Gothic Book" panose="020B0503020102020204" pitchFamily="34" charset="0"/>
                          <a:ea typeface="Calibri"/>
                          <a:cs typeface="Times New Roman"/>
                        </a:rPr>
                        <a:t>Margen de error de muestreo de 4,4% y 95% de confianza</a:t>
                      </a:r>
                      <a:endParaRPr lang="es-CO" sz="1600" dirty="0">
                        <a:solidFill>
                          <a:schemeClr val="tx1">
                            <a:lumMod val="75000"/>
                            <a:lumOff val="25000"/>
                          </a:schemeClr>
                        </a:solidFill>
                        <a:effectLst/>
                        <a:latin typeface="Franklin Gothic Book" panose="020B0503020102020204" pitchFamily="34" charset="0"/>
                        <a:ea typeface="Calibri"/>
                        <a:cs typeface="Times New Roman"/>
                      </a:endParaRPr>
                    </a:p>
                  </a:txBody>
                  <a:tcPr marL="68580" marR="68580" marT="0" marB="0" anchor="ctr">
                    <a:lnL w="3175" cap="flat" cmpd="sng" algn="ctr">
                      <a:solidFill>
                        <a:schemeClr val="bg1">
                          <a:lumMod val="50000"/>
                        </a:schemeClr>
                      </a:solidFill>
                      <a:prstDash val="solid"/>
                      <a:round/>
                      <a:headEnd type="none" w="med" len="med"/>
                      <a:tailEnd type="none" w="med" len="med"/>
                    </a:lnL>
                    <a:lnR w="12700" cap="flat" cmpd="sng" algn="ctr">
                      <a:solidFill>
                        <a:srgbClr val="A6A6A6"/>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71191734"/>
                  </a:ext>
                </a:extLst>
              </a:tr>
              <a:tr h="408703">
                <a:tc>
                  <a:txBody>
                    <a:bodyPr/>
                    <a:lstStyle/>
                    <a:p>
                      <a:pPr>
                        <a:lnSpc>
                          <a:spcPct val="115000"/>
                        </a:lnSpc>
                        <a:spcBef>
                          <a:spcPts val="1200"/>
                        </a:spcBef>
                        <a:spcAft>
                          <a:spcPts val="0"/>
                        </a:spcAft>
                      </a:pPr>
                      <a:r>
                        <a:rPr lang="es-CO" sz="1400" b="1" dirty="0">
                          <a:solidFill>
                            <a:schemeClr val="tx1">
                              <a:lumMod val="75000"/>
                              <a:lumOff val="25000"/>
                            </a:schemeClr>
                          </a:solidFill>
                          <a:effectLst/>
                          <a:latin typeface="Franklin Gothic Book" panose="020B0503020102020204" pitchFamily="34" charset="0"/>
                          <a:ea typeface="Calibri"/>
                          <a:cs typeface="Times New Roman"/>
                        </a:rPr>
                        <a:t>TEMAS A LOS QUE SE REFIERE:</a:t>
                      </a:r>
                    </a:p>
                  </a:txBody>
                  <a:tcPr marL="68580" marR="68580" marT="0" marB="0" anchor="ctr">
                    <a:lnL w="12700" cap="flat" cmpd="sng" algn="ctr">
                      <a:solidFill>
                        <a:srgbClr val="A6A6A6"/>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just">
                        <a:lnSpc>
                          <a:spcPct val="115000"/>
                        </a:lnSpc>
                        <a:spcBef>
                          <a:spcPts val="1200"/>
                        </a:spcBef>
                        <a:spcAft>
                          <a:spcPts val="0"/>
                        </a:spcAft>
                        <a:tabLst>
                          <a:tab pos="2806065" algn="ctr"/>
                          <a:tab pos="5612130" algn="r"/>
                        </a:tabLst>
                      </a:pPr>
                      <a:r>
                        <a:rPr lang="es-CO" sz="1400" dirty="0">
                          <a:solidFill>
                            <a:schemeClr val="tx1">
                              <a:lumMod val="75000"/>
                              <a:lumOff val="25000"/>
                            </a:schemeClr>
                          </a:solidFill>
                          <a:effectLst/>
                          <a:latin typeface="Franklin Gothic Book" panose="020B0503020102020204" pitchFamily="34" charset="0"/>
                          <a:ea typeface="Calibri"/>
                          <a:cs typeface="Times New Roman"/>
                        </a:rPr>
                        <a:t>Estudio de cultura ciudadana y violencia intrafamiliar</a:t>
                      </a:r>
                      <a:endParaRPr lang="es-CO" sz="1600" dirty="0">
                        <a:solidFill>
                          <a:schemeClr val="tx1">
                            <a:lumMod val="75000"/>
                            <a:lumOff val="25000"/>
                          </a:schemeClr>
                        </a:solidFill>
                        <a:effectLst/>
                        <a:latin typeface="Franklin Gothic Book" panose="020B0503020102020204" pitchFamily="34" charset="0"/>
                        <a:ea typeface="Calibri"/>
                        <a:cs typeface="Times New Roman"/>
                      </a:endParaRPr>
                    </a:p>
                  </a:txBody>
                  <a:tcPr marL="68580" marR="68580" marT="0" marB="0" anchor="ctr">
                    <a:lnL w="3175" cap="flat" cmpd="sng" algn="ctr">
                      <a:solidFill>
                        <a:schemeClr val="bg1">
                          <a:lumMod val="50000"/>
                        </a:schemeClr>
                      </a:solidFill>
                      <a:prstDash val="solid"/>
                      <a:round/>
                      <a:headEnd type="none" w="med" len="med"/>
                      <a:tailEnd type="none" w="med" len="med"/>
                    </a:lnL>
                    <a:lnR w="12700" cap="flat" cmpd="sng" algn="ctr">
                      <a:solidFill>
                        <a:srgbClr val="A6A6A6"/>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594178732"/>
                  </a:ext>
                </a:extLst>
              </a:tr>
              <a:tr h="408703">
                <a:tc>
                  <a:txBody>
                    <a:bodyPr/>
                    <a:lstStyle/>
                    <a:p>
                      <a:pPr>
                        <a:lnSpc>
                          <a:spcPct val="115000"/>
                        </a:lnSpc>
                        <a:spcBef>
                          <a:spcPts val="1200"/>
                        </a:spcBef>
                        <a:spcAft>
                          <a:spcPts val="0"/>
                        </a:spcAft>
                      </a:pPr>
                      <a:r>
                        <a:rPr lang="es-CO" sz="1400" b="1" dirty="0">
                          <a:solidFill>
                            <a:schemeClr val="tx1">
                              <a:lumMod val="75000"/>
                              <a:lumOff val="25000"/>
                            </a:schemeClr>
                          </a:solidFill>
                          <a:effectLst/>
                          <a:latin typeface="Franklin Gothic Book" panose="020B0503020102020204" pitchFamily="34" charset="0"/>
                          <a:ea typeface="Calibri"/>
                          <a:cs typeface="Times New Roman"/>
                        </a:rPr>
                        <a:t>PREGUNTAS QUE SE FORMULARON:</a:t>
                      </a:r>
                    </a:p>
                  </a:txBody>
                  <a:tcPr marL="68580" marR="68580" marT="0" marB="0" anchor="ctr">
                    <a:lnL w="12700" cap="flat" cmpd="sng" algn="ctr">
                      <a:solidFill>
                        <a:srgbClr val="A6A6A6"/>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just">
                        <a:lnSpc>
                          <a:spcPct val="115000"/>
                        </a:lnSpc>
                        <a:spcBef>
                          <a:spcPts val="1200"/>
                        </a:spcBef>
                        <a:spcAft>
                          <a:spcPts val="0"/>
                        </a:spcAft>
                        <a:tabLst>
                          <a:tab pos="2806065" algn="ctr"/>
                          <a:tab pos="5612130" algn="r"/>
                        </a:tabLst>
                      </a:pPr>
                      <a:r>
                        <a:rPr lang="es-CO" sz="1400" dirty="0">
                          <a:solidFill>
                            <a:schemeClr val="tx1">
                              <a:lumMod val="75000"/>
                              <a:lumOff val="25000"/>
                            </a:schemeClr>
                          </a:solidFill>
                          <a:effectLst/>
                          <a:latin typeface="Franklin Gothic Book" panose="020B0503020102020204" pitchFamily="34" charset="0"/>
                          <a:ea typeface="Calibri"/>
                          <a:cs typeface="Times New Roman"/>
                        </a:rPr>
                        <a:t>30 preguntas</a:t>
                      </a:r>
                      <a:endParaRPr lang="es-CO" sz="1600" dirty="0">
                        <a:solidFill>
                          <a:schemeClr val="tx1">
                            <a:lumMod val="75000"/>
                            <a:lumOff val="25000"/>
                          </a:schemeClr>
                        </a:solidFill>
                        <a:effectLst/>
                        <a:latin typeface="Franklin Gothic Book" panose="020B0503020102020204" pitchFamily="34" charset="0"/>
                        <a:ea typeface="Calibri"/>
                        <a:cs typeface="Times New Roman"/>
                      </a:endParaRPr>
                    </a:p>
                  </a:txBody>
                  <a:tcPr marL="68580" marR="68580" marT="0" marB="0" anchor="ctr">
                    <a:lnL w="3175" cap="flat" cmpd="sng" algn="ctr">
                      <a:solidFill>
                        <a:schemeClr val="bg1">
                          <a:lumMod val="50000"/>
                        </a:schemeClr>
                      </a:solidFill>
                      <a:prstDash val="solid"/>
                      <a:round/>
                      <a:headEnd type="none" w="med" len="med"/>
                      <a:tailEnd type="none" w="med" len="med"/>
                    </a:lnL>
                    <a:lnR w="12700" cap="flat" cmpd="sng" algn="ctr">
                      <a:solidFill>
                        <a:srgbClr val="A6A6A6"/>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660289871"/>
                  </a:ext>
                </a:extLst>
              </a:tr>
              <a:tr h="408703">
                <a:tc>
                  <a:txBody>
                    <a:bodyPr/>
                    <a:lstStyle/>
                    <a:p>
                      <a:pPr>
                        <a:lnSpc>
                          <a:spcPct val="115000"/>
                        </a:lnSpc>
                        <a:spcBef>
                          <a:spcPts val="1200"/>
                        </a:spcBef>
                        <a:spcAft>
                          <a:spcPts val="0"/>
                        </a:spcAft>
                      </a:pPr>
                      <a:r>
                        <a:rPr lang="es-CO" sz="1400" b="1" dirty="0">
                          <a:solidFill>
                            <a:schemeClr val="tx1">
                              <a:lumMod val="75000"/>
                              <a:lumOff val="25000"/>
                            </a:schemeClr>
                          </a:solidFill>
                          <a:effectLst/>
                          <a:latin typeface="Franklin Gothic Book" panose="020B0503020102020204" pitchFamily="34" charset="0"/>
                          <a:ea typeface="Calibri"/>
                          <a:cs typeface="Times New Roman"/>
                        </a:rPr>
                        <a:t>PERIODO TRABAJO DE CAMPO:</a:t>
                      </a:r>
                    </a:p>
                  </a:txBody>
                  <a:tcPr marL="68580" marR="68580" marT="0" marB="0" anchor="ctr">
                    <a:lnL w="12700" cap="flat" cmpd="sng" algn="ctr">
                      <a:solidFill>
                        <a:srgbClr val="A6A6A6"/>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just">
                        <a:lnSpc>
                          <a:spcPct val="115000"/>
                        </a:lnSpc>
                        <a:spcBef>
                          <a:spcPts val="1200"/>
                        </a:spcBef>
                        <a:spcAft>
                          <a:spcPts val="0"/>
                        </a:spcAft>
                        <a:tabLst>
                          <a:tab pos="2806065" algn="ctr"/>
                          <a:tab pos="5612130" algn="r"/>
                        </a:tabLst>
                      </a:pPr>
                      <a:r>
                        <a:rPr lang="es-CO" sz="1400" dirty="0">
                          <a:solidFill>
                            <a:schemeClr val="tx1">
                              <a:lumMod val="75000"/>
                              <a:lumOff val="25000"/>
                            </a:schemeClr>
                          </a:solidFill>
                          <a:effectLst/>
                          <a:latin typeface="Franklin Gothic Book" panose="020B0503020102020204" pitchFamily="34" charset="0"/>
                          <a:ea typeface="Calibri"/>
                          <a:cs typeface="Times New Roman"/>
                        </a:rPr>
                        <a:t>29 a 31 de octubre de 2020</a:t>
                      </a:r>
                      <a:endParaRPr lang="es-CO" sz="1600" dirty="0">
                        <a:solidFill>
                          <a:schemeClr val="tx1">
                            <a:lumMod val="75000"/>
                            <a:lumOff val="25000"/>
                          </a:schemeClr>
                        </a:solidFill>
                        <a:effectLst/>
                        <a:latin typeface="Franklin Gothic Book" panose="020B0503020102020204" pitchFamily="34" charset="0"/>
                        <a:ea typeface="Calibri"/>
                        <a:cs typeface="Times New Roman"/>
                      </a:endParaRPr>
                    </a:p>
                  </a:txBody>
                  <a:tcPr marL="68580" marR="68580" marT="0" marB="0" anchor="ctr">
                    <a:lnL w="3175" cap="flat" cmpd="sng" algn="ctr">
                      <a:solidFill>
                        <a:schemeClr val="bg1">
                          <a:lumMod val="50000"/>
                        </a:schemeClr>
                      </a:solidFill>
                      <a:prstDash val="solid"/>
                      <a:round/>
                      <a:headEnd type="none" w="med" len="med"/>
                      <a:tailEnd type="none" w="med" len="med"/>
                    </a:lnL>
                    <a:lnR w="12700" cap="flat" cmpd="sng" algn="ctr">
                      <a:solidFill>
                        <a:srgbClr val="A6A6A6"/>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342375596"/>
                  </a:ext>
                </a:extLst>
              </a:tr>
              <a:tr h="408703">
                <a:tc>
                  <a:txBody>
                    <a:bodyPr/>
                    <a:lstStyle/>
                    <a:p>
                      <a:pPr>
                        <a:lnSpc>
                          <a:spcPct val="115000"/>
                        </a:lnSpc>
                        <a:spcBef>
                          <a:spcPts val="1200"/>
                        </a:spcBef>
                        <a:spcAft>
                          <a:spcPts val="1000"/>
                        </a:spcAft>
                      </a:pPr>
                      <a:r>
                        <a:rPr lang="es-CO" sz="1400" b="1" dirty="0">
                          <a:solidFill>
                            <a:schemeClr val="tx1">
                              <a:lumMod val="75000"/>
                              <a:lumOff val="25000"/>
                            </a:schemeClr>
                          </a:solidFill>
                          <a:effectLst/>
                          <a:latin typeface="Franklin Gothic Book" panose="020B0503020102020204" pitchFamily="34" charset="0"/>
                          <a:ea typeface="Calibri"/>
                          <a:cs typeface="Times New Roman"/>
                        </a:rPr>
                        <a:t>TECNICA DE RECOLECCIÓN:</a:t>
                      </a:r>
                    </a:p>
                  </a:txBody>
                  <a:tcPr marL="68580" marR="68580" marT="0" marB="0" anchor="ctr">
                    <a:lnL w="12700" cap="flat" cmpd="sng" algn="ctr">
                      <a:solidFill>
                        <a:srgbClr val="A6A6A6"/>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just">
                        <a:lnSpc>
                          <a:spcPct val="115000"/>
                        </a:lnSpc>
                        <a:spcBef>
                          <a:spcPts val="1200"/>
                        </a:spcBef>
                        <a:spcAft>
                          <a:spcPts val="1000"/>
                        </a:spcAft>
                        <a:tabLst>
                          <a:tab pos="2806065" algn="ctr"/>
                          <a:tab pos="5612130" algn="r"/>
                        </a:tabLst>
                      </a:pPr>
                      <a:r>
                        <a:rPr lang="es-CO" sz="1400" dirty="0">
                          <a:solidFill>
                            <a:schemeClr val="tx1">
                              <a:lumMod val="75000"/>
                              <a:lumOff val="25000"/>
                            </a:schemeClr>
                          </a:solidFill>
                          <a:effectLst/>
                          <a:latin typeface="Franklin Gothic Book" panose="020B0503020102020204" pitchFamily="34" charset="0"/>
                          <a:ea typeface="Calibri"/>
                          <a:cs typeface="Times New Roman"/>
                        </a:rPr>
                        <a:t>Encuesta telefónica en hogares</a:t>
                      </a:r>
                      <a:endParaRPr lang="es-CO" sz="1600" dirty="0">
                        <a:solidFill>
                          <a:schemeClr val="tx1">
                            <a:lumMod val="75000"/>
                            <a:lumOff val="25000"/>
                          </a:schemeClr>
                        </a:solidFill>
                        <a:effectLst/>
                        <a:latin typeface="Franklin Gothic Book" panose="020B0503020102020204" pitchFamily="34" charset="0"/>
                        <a:ea typeface="Calibri"/>
                        <a:cs typeface="Times New Roman"/>
                      </a:endParaRPr>
                    </a:p>
                  </a:txBody>
                  <a:tcPr marL="68580" marR="68580" marT="0" marB="0" anchor="ctr">
                    <a:lnL w="3175" cap="flat" cmpd="sng" algn="ctr">
                      <a:solidFill>
                        <a:schemeClr val="bg1">
                          <a:lumMod val="50000"/>
                        </a:schemeClr>
                      </a:solidFill>
                      <a:prstDash val="solid"/>
                      <a:round/>
                      <a:headEnd type="none" w="med" len="med"/>
                      <a:tailEnd type="none" w="med" len="med"/>
                    </a:lnL>
                    <a:lnR w="12700" cap="flat" cmpd="sng" algn="ctr">
                      <a:solidFill>
                        <a:srgbClr val="A6A6A6"/>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335844386"/>
                  </a:ext>
                </a:extLst>
              </a:tr>
            </a:tbl>
          </a:graphicData>
        </a:graphic>
      </p:graphicFrame>
      <p:sp>
        <p:nvSpPr>
          <p:cNvPr id="8" name="Rectángulo 7">
            <a:extLst>
              <a:ext uri="{FF2B5EF4-FFF2-40B4-BE49-F238E27FC236}">
                <a16:creationId xmlns:a16="http://schemas.microsoft.com/office/drawing/2014/main" id="{02775987-6630-4671-B801-2EECF8B2FDAB}"/>
              </a:ext>
            </a:extLst>
          </p:cNvPr>
          <p:cNvSpPr/>
          <p:nvPr/>
        </p:nvSpPr>
        <p:spPr>
          <a:xfrm>
            <a:off x="771524" y="6321423"/>
            <a:ext cx="6096000" cy="291042"/>
          </a:xfrm>
          <a:prstGeom prst="rect">
            <a:avLst/>
          </a:prstGeom>
        </p:spPr>
        <p:txBody>
          <a:bodyPr>
            <a:spAutoFit/>
          </a:bodyPr>
          <a:lstStyle/>
          <a:p>
            <a:pPr algn="just">
              <a:lnSpc>
                <a:spcPct val="115000"/>
              </a:lnSpc>
              <a:spcAft>
                <a:spcPts val="1000"/>
              </a:spcAft>
            </a:pPr>
            <a:r>
              <a:rPr lang="es-CO" sz="1200" b="1" dirty="0">
                <a:latin typeface="+mj-lt"/>
                <a:ea typeface="Calibri" panose="020F0502020204030204" pitchFamily="34" charset="0"/>
                <a:cs typeface="Times New Roman" panose="02020603050405020304" pitchFamily="18" charset="0"/>
              </a:rPr>
              <a:t>Nota</a:t>
            </a:r>
            <a:r>
              <a:rPr lang="es-CO" sz="1200" dirty="0">
                <a:latin typeface="+mj-lt"/>
                <a:ea typeface="Calibri" panose="020F0502020204030204" pitchFamily="34" charset="0"/>
                <a:cs typeface="Times New Roman" panose="02020603050405020304" pitchFamily="18" charset="0"/>
              </a:rPr>
              <a:t>: </a:t>
            </a:r>
            <a:r>
              <a:rPr lang="es-ES" sz="1200" i="1" dirty="0">
                <a:latin typeface="+mj-lt"/>
                <a:ea typeface="Calibri" panose="020F0502020204030204" pitchFamily="34" charset="0"/>
                <a:cs typeface="Times New Roman" panose="02020603050405020304" pitchFamily="18" charset="0"/>
              </a:rPr>
              <a:t>Este informe atiende los lineamientos de la norma ISO 20252:2012</a:t>
            </a:r>
            <a:endParaRPr lang="es-ES" sz="20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74765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a:extLst>
              <a:ext uri="{FF2B5EF4-FFF2-40B4-BE49-F238E27FC236}">
                <a16:creationId xmlns:a16="http://schemas.microsoft.com/office/drawing/2014/main" id="{D82EEB86-6159-47A0-B011-B1C58A782C34}"/>
              </a:ext>
            </a:extLst>
          </p:cNvPr>
          <p:cNvSpPr/>
          <p:nvPr/>
        </p:nvSpPr>
        <p:spPr>
          <a:xfrm>
            <a:off x="1135956" y="472316"/>
            <a:ext cx="9894688" cy="584775"/>
          </a:xfrm>
          <a:prstGeom prst="rect">
            <a:avLst/>
          </a:prstGeom>
        </p:spPr>
        <p:txBody>
          <a:bodyPr wrap="square">
            <a:spAutoFit/>
          </a:bodyPr>
          <a:lstStyle/>
          <a:p>
            <a:pPr algn="ctr"/>
            <a:r>
              <a:rPr lang="es-CO" sz="1600" b="1" dirty="0">
                <a:solidFill>
                  <a:prstClr val="black"/>
                </a:solidFill>
              </a:rPr>
              <a:t> 12) Díganos si está de acuerdo o en desacuerdo con las siguientes afirmaciones: Para la gente en Bogotá, es deseable que los hombres…</a:t>
            </a:r>
          </a:p>
        </p:txBody>
      </p:sp>
      <p:graphicFrame>
        <p:nvGraphicFramePr>
          <p:cNvPr id="6" name="5 Tabla"/>
          <p:cNvGraphicFramePr>
            <a:graphicFrameLocks noGrp="1"/>
          </p:cNvGraphicFramePr>
          <p:nvPr>
            <p:extLst>
              <p:ext uri="{D42A27DB-BD31-4B8C-83A1-F6EECF244321}">
                <p14:modId xmlns:p14="http://schemas.microsoft.com/office/powerpoint/2010/main" val="100934626"/>
              </p:ext>
            </p:extLst>
          </p:nvPr>
        </p:nvGraphicFramePr>
        <p:xfrm>
          <a:off x="1753579" y="1086800"/>
          <a:ext cx="9031078" cy="5288280"/>
        </p:xfrm>
        <a:graphic>
          <a:graphicData uri="http://schemas.openxmlformats.org/drawingml/2006/table">
            <a:tbl>
              <a:tblPr/>
              <a:tblGrid>
                <a:gridCol w="2569304">
                  <a:extLst>
                    <a:ext uri="{9D8B030D-6E8A-4147-A177-3AD203B41FA5}">
                      <a16:colId xmlns:a16="http://schemas.microsoft.com/office/drawing/2014/main" val="20000"/>
                    </a:ext>
                  </a:extLst>
                </a:gridCol>
                <a:gridCol w="118958">
                  <a:extLst>
                    <a:ext uri="{9D8B030D-6E8A-4147-A177-3AD203B41FA5}">
                      <a16:colId xmlns:a16="http://schemas.microsoft.com/office/drawing/2014/main" val="20001"/>
                    </a:ext>
                  </a:extLst>
                </a:gridCol>
                <a:gridCol w="637869">
                  <a:extLst>
                    <a:ext uri="{9D8B030D-6E8A-4147-A177-3AD203B41FA5}">
                      <a16:colId xmlns:a16="http://schemas.microsoft.com/office/drawing/2014/main" val="20002"/>
                    </a:ext>
                  </a:extLst>
                </a:gridCol>
                <a:gridCol w="633883">
                  <a:extLst>
                    <a:ext uri="{9D8B030D-6E8A-4147-A177-3AD203B41FA5}">
                      <a16:colId xmlns:a16="http://schemas.microsoft.com/office/drawing/2014/main" val="20003"/>
                    </a:ext>
                  </a:extLst>
                </a:gridCol>
                <a:gridCol w="633883">
                  <a:extLst>
                    <a:ext uri="{9D8B030D-6E8A-4147-A177-3AD203B41FA5}">
                      <a16:colId xmlns:a16="http://schemas.microsoft.com/office/drawing/2014/main" val="20004"/>
                    </a:ext>
                  </a:extLst>
                </a:gridCol>
                <a:gridCol w="633883">
                  <a:extLst>
                    <a:ext uri="{9D8B030D-6E8A-4147-A177-3AD203B41FA5}">
                      <a16:colId xmlns:a16="http://schemas.microsoft.com/office/drawing/2014/main" val="20005"/>
                    </a:ext>
                  </a:extLst>
                </a:gridCol>
                <a:gridCol w="633883">
                  <a:extLst>
                    <a:ext uri="{9D8B030D-6E8A-4147-A177-3AD203B41FA5}">
                      <a16:colId xmlns:a16="http://schemas.microsoft.com/office/drawing/2014/main" val="20006"/>
                    </a:ext>
                  </a:extLst>
                </a:gridCol>
                <a:gridCol w="633883">
                  <a:extLst>
                    <a:ext uri="{9D8B030D-6E8A-4147-A177-3AD203B41FA5}">
                      <a16:colId xmlns:a16="http://schemas.microsoft.com/office/drawing/2014/main" val="20007"/>
                    </a:ext>
                  </a:extLst>
                </a:gridCol>
                <a:gridCol w="633883">
                  <a:extLst>
                    <a:ext uri="{9D8B030D-6E8A-4147-A177-3AD203B41FA5}">
                      <a16:colId xmlns:a16="http://schemas.microsoft.com/office/drawing/2014/main" val="20008"/>
                    </a:ext>
                  </a:extLst>
                </a:gridCol>
                <a:gridCol w="633883">
                  <a:extLst>
                    <a:ext uri="{9D8B030D-6E8A-4147-A177-3AD203B41FA5}">
                      <a16:colId xmlns:a16="http://schemas.microsoft.com/office/drawing/2014/main" val="20009"/>
                    </a:ext>
                  </a:extLst>
                </a:gridCol>
                <a:gridCol w="633883">
                  <a:extLst>
                    <a:ext uri="{9D8B030D-6E8A-4147-A177-3AD203B41FA5}">
                      <a16:colId xmlns:a16="http://schemas.microsoft.com/office/drawing/2014/main" val="20010"/>
                    </a:ext>
                  </a:extLst>
                </a:gridCol>
                <a:gridCol w="633883">
                  <a:extLst>
                    <a:ext uri="{9D8B030D-6E8A-4147-A177-3AD203B41FA5}">
                      <a16:colId xmlns:a16="http://schemas.microsoft.com/office/drawing/2014/main" val="20011"/>
                    </a:ext>
                  </a:extLst>
                </a:gridCol>
              </a:tblGrid>
              <a:tr h="114916">
                <a:tc>
                  <a:txBody>
                    <a:bodyPr/>
                    <a:lstStyle/>
                    <a:p>
                      <a:pPr algn="r" fontAlgn="ctr"/>
                      <a:endParaRPr lang="es-CO" sz="1000" b="1" i="0" u="none" strike="noStrike" dirty="0">
                        <a:solidFill>
                          <a:srgbClr val="404040"/>
                        </a:solidFill>
                        <a:effectLst/>
                        <a:latin typeface="Franklin Gothic Book"/>
                      </a:endParaRPr>
                    </a:p>
                  </a:txBody>
                  <a:tcPr marL="9525" marR="9525" marT="9525" marB="0" anchor="ctr">
                    <a:lnL>
                      <a:noFill/>
                    </a:lnL>
                    <a:lnR>
                      <a:noFill/>
                    </a:lnR>
                    <a:lnT>
                      <a:noFill/>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a:noFill/>
                    </a:lnB>
                  </a:tcPr>
                </a:tc>
                <a:tc rowSpan="2">
                  <a:txBody>
                    <a:bodyPr/>
                    <a:lstStyle/>
                    <a:p>
                      <a:pPr algn="ctr" fontAlgn="ctr"/>
                      <a:r>
                        <a:rPr lang="es-CO" sz="1000" b="1" i="0" u="none" strike="noStrike" dirty="0">
                          <a:solidFill>
                            <a:schemeClr val="bg1"/>
                          </a:solidFill>
                          <a:effectLst/>
                          <a:latin typeface="Franklin Gothic Book"/>
                        </a:rPr>
                        <a:t>TOTAL</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DA0F2B"/>
                    </a:solidFill>
                  </a:tcPr>
                </a:tc>
                <a:tc gridSpan="2">
                  <a:txBody>
                    <a:bodyPr/>
                    <a:lstStyle/>
                    <a:p>
                      <a:pPr algn="ctr" fontAlgn="ctr"/>
                      <a:r>
                        <a:rPr lang="es-CO" sz="1000" b="1" i="0" u="none" strike="noStrike" dirty="0">
                          <a:solidFill>
                            <a:srgbClr val="404040"/>
                          </a:solidFill>
                          <a:effectLst/>
                          <a:latin typeface="Franklin Gothic Book"/>
                        </a:rPr>
                        <a:t>GÉNERO</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000"/>
                    </a:solidFill>
                  </a:tcPr>
                </a:tc>
                <a:tc hMerge="1">
                  <a:txBody>
                    <a:bodyPr/>
                    <a:lstStyle/>
                    <a:p>
                      <a:endParaRPr lang="es-CO"/>
                    </a:p>
                  </a:txBody>
                  <a:tcPr/>
                </a:tc>
                <a:tc gridSpan="4">
                  <a:txBody>
                    <a:bodyPr/>
                    <a:lstStyle/>
                    <a:p>
                      <a:pPr algn="ctr" fontAlgn="ctr"/>
                      <a:r>
                        <a:rPr lang="es-CO" sz="1000" b="1" i="0" u="none" strike="noStrike" dirty="0">
                          <a:solidFill>
                            <a:srgbClr val="404040"/>
                          </a:solidFill>
                          <a:effectLst/>
                          <a:latin typeface="Franklin Gothic Book"/>
                        </a:rPr>
                        <a:t>EDAD</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C66"/>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3">
                  <a:txBody>
                    <a:bodyPr/>
                    <a:lstStyle/>
                    <a:p>
                      <a:pPr algn="ctr" fontAlgn="ctr"/>
                      <a:r>
                        <a:rPr lang="es-CO" sz="1000" b="1" i="0" u="none" strike="noStrike" dirty="0">
                          <a:solidFill>
                            <a:srgbClr val="404040"/>
                          </a:solidFill>
                          <a:effectLst/>
                          <a:latin typeface="Franklin Gothic Book"/>
                        </a:rPr>
                        <a:t>ESTRATO</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ECC5"/>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114916">
                <a:tc>
                  <a:txBody>
                    <a:bodyPr/>
                    <a:lstStyle/>
                    <a:p>
                      <a:pPr algn="r" fontAlgn="ctr"/>
                      <a:endParaRPr lang="es-CO" sz="1000" b="1" i="0" u="none" strike="noStrike" dirty="0">
                        <a:solidFill>
                          <a:srgbClr val="404040"/>
                        </a:solidFill>
                        <a:effectLst/>
                        <a:latin typeface="Franklin Gothic Book"/>
                      </a:endParaRP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vMerge="1">
                  <a:txBody>
                    <a:bodyPr/>
                    <a:lstStyle/>
                    <a:p>
                      <a:endParaRPr lang="es-CO"/>
                    </a:p>
                  </a:txBody>
                  <a:tcPr/>
                </a:tc>
                <a:tc>
                  <a:txBody>
                    <a:bodyPr/>
                    <a:lstStyle/>
                    <a:p>
                      <a:pPr algn="ctr" fontAlgn="ctr"/>
                      <a:r>
                        <a:rPr lang="es-CO" sz="1000" b="0" i="0" u="none" strike="noStrike" dirty="0">
                          <a:solidFill>
                            <a:srgbClr val="404040"/>
                          </a:solidFill>
                          <a:effectLst/>
                          <a:latin typeface="Franklin Gothic Book"/>
                        </a:rPr>
                        <a:t>Masculino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Femenino</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18 a 25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26 a 40</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41 a 55</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56 o más</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ALTO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MEDIO</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BAJO</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82469">
                <a:tc>
                  <a:txBody>
                    <a:bodyPr/>
                    <a:lstStyle/>
                    <a:p>
                      <a:pPr algn="r" fontAlgn="ctr"/>
                      <a:r>
                        <a:rPr lang="es-CO" sz="700" b="1" i="0" u="none" strike="noStrike" dirty="0">
                          <a:solidFill>
                            <a:srgbClr val="404040"/>
                          </a:solidFill>
                          <a:effectLst/>
                          <a:latin typeface="Franklin Gothic Book"/>
                        </a:rPr>
                        <a:t> Base: Total Encuestados</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700" b="1"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529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226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303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79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150</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156</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144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151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133</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dirty="0">
                          <a:solidFill>
                            <a:srgbClr val="404040"/>
                          </a:solidFill>
                          <a:effectLst/>
                          <a:latin typeface="Franklin Gothic Book"/>
                        </a:rPr>
                        <a:t>245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114916">
                <a:tc>
                  <a:txBody>
                    <a:bodyPr/>
                    <a:lstStyle/>
                    <a:p>
                      <a:pPr algn="r" fontAlgn="ctr"/>
                      <a:r>
                        <a:rPr lang="es-CO" sz="1000" b="1" i="0" u="none" strike="noStrike" dirty="0">
                          <a:solidFill>
                            <a:srgbClr val="404040"/>
                          </a:solidFill>
                          <a:effectLst/>
                          <a:latin typeface="Franklin Gothic Book"/>
                        </a:rPr>
                        <a:t> a) No sean afeminados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extLst>
                  <a:ext uri="{0D108BD9-81ED-4DB2-BD59-A6C34878D82A}">
                    <a16:rowId xmlns:a16="http://schemas.microsoft.com/office/drawing/2014/main" val="10003"/>
                  </a:ext>
                </a:extLst>
              </a:tr>
              <a:tr h="114916">
                <a:tc>
                  <a:txBody>
                    <a:bodyPr/>
                    <a:lstStyle/>
                    <a:p>
                      <a:pPr algn="r" fontAlgn="ctr"/>
                      <a:r>
                        <a:rPr lang="es-CO" sz="1000" b="0" i="0" u="none" strike="noStrike">
                          <a:solidFill>
                            <a:srgbClr val="404040"/>
                          </a:solidFill>
                          <a:effectLst/>
                          <a:latin typeface="Franklin Gothic Book"/>
                        </a:rPr>
                        <a:t> De acuerdo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43%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45%</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45%</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44%</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4"/>
                  </a:ext>
                </a:extLst>
              </a:tr>
              <a:tr h="114916">
                <a:tc>
                  <a:txBody>
                    <a:bodyPr/>
                    <a:lstStyle/>
                    <a:p>
                      <a:pPr algn="r" fontAlgn="ctr"/>
                      <a:r>
                        <a:rPr lang="es-CO" sz="1000" b="0" i="0" u="none" strike="noStrike">
                          <a:solidFill>
                            <a:srgbClr val="404040"/>
                          </a:solidFill>
                          <a:effectLst/>
                          <a:latin typeface="Franklin Gothic Book"/>
                        </a:rPr>
                        <a:t> En desacuerdo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53%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52%</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52%</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52%</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5"/>
                  </a:ext>
                </a:extLst>
              </a:tr>
              <a:tr h="114916">
                <a:tc>
                  <a:txBody>
                    <a:bodyPr/>
                    <a:lstStyle/>
                    <a:p>
                      <a:pPr algn="r" fontAlgn="ctr"/>
                      <a:r>
                        <a:rPr lang="es-CO" sz="1000" b="0" i="0" u="none" strike="noStrike">
                          <a:solidFill>
                            <a:srgbClr val="404040"/>
                          </a:solidFill>
                          <a:effectLst/>
                          <a:latin typeface="Franklin Gothic Book"/>
                        </a:rPr>
                        <a:t> Ns/Nr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6"/>
                  </a:ext>
                </a:extLst>
              </a:tr>
              <a:tr h="114916">
                <a:tc>
                  <a:txBody>
                    <a:bodyPr/>
                    <a:lstStyle/>
                    <a:p>
                      <a:pPr algn="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7"/>
                  </a:ext>
                </a:extLst>
              </a:tr>
              <a:tr h="114916">
                <a:tc>
                  <a:txBody>
                    <a:bodyPr/>
                    <a:lstStyle/>
                    <a:p>
                      <a:pPr algn="r" fontAlgn="ctr"/>
                      <a:r>
                        <a:rPr lang="es-CO" sz="1000" b="1" i="0" u="none" strike="noStrike">
                          <a:solidFill>
                            <a:srgbClr val="404040"/>
                          </a:solidFill>
                          <a:effectLst/>
                          <a:latin typeface="Franklin Gothic Book"/>
                        </a:rPr>
                        <a:t> b) No se la dejen montar y respondan si otro hombre les busca pelea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extLst>
                  <a:ext uri="{0D108BD9-81ED-4DB2-BD59-A6C34878D82A}">
                    <a16:rowId xmlns:a16="http://schemas.microsoft.com/office/drawing/2014/main" val="10008"/>
                  </a:ext>
                </a:extLst>
              </a:tr>
              <a:tr h="114916">
                <a:tc>
                  <a:txBody>
                    <a:bodyPr/>
                    <a:lstStyle/>
                    <a:p>
                      <a:pPr algn="r" fontAlgn="ctr"/>
                      <a:r>
                        <a:rPr lang="es-CO" sz="1000" b="0" i="0" u="none" strike="noStrike">
                          <a:solidFill>
                            <a:srgbClr val="404040"/>
                          </a:solidFill>
                          <a:effectLst/>
                          <a:latin typeface="Franklin Gothic Book"/>
                        </a:rPr>
                        <a:t> De acuerdo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35%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38%</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29%</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36%</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9"/>
                  </a:ext>
                </a:extLst>
              </a:tr>
              <a:tr h="114916">
                <a:tc>
                  <a:txBody>
                    <a:bodyPr/>
                    <a:lstStyle/>
                    <a:p>
                      <a:pPr algn="r" fontAlgn="ctr"/>
                      <a:r>
                        <a:rPr lang="es-CO" sz="1000" b="0" i="0" u="none" strike="noStrike">
                          <a:solidFill>
                            <a:srgbClr val="404040"/>
                          </a:solidFill>
                          <a:effectLst/>
                          <a:latin typeface="Franklin Gothic Book"/>
                        </a:rPr>
                        <a:t> En desacuerdo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64%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62%</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70%</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63%</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0"/>
                  </a:ext>
                </a:extLst>
              </a:tr>
              <a:tr h="114916">
                <a:tc>
                  <a:txBody>
                    <a:bodyPr/>
                    <a:lstStyle/>
                    <a:p>
                      <a:pPr algn="r" fontAlgn="ctr"/>
                      <a:r>
                        <a:rPr lang="es-CO" sz="1000" b="0" i="0" u="none" strike="noStrike">
                          <a:solidFill>
                            <a:srgbClr val="404040"/>
                          </a:solidFill>
                          <a:effectLst/>
                          <a:latin typeface="Franklin Gothic Book"/>
                        </a:rPr>
                        <a:t> Ns/Nr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1"/>
                  </a:ext>
                </a:extLst>
              </a:tr>
              <a:tr h="114916">
                <a:tc>
                  <a:txBody>
                    <a:bodyPr/>
                    <a:lstStyle/>
                    <a:p>
                      <a:pPr algn="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2"/>
                  </a:ext>
                </a:extLst>
              </a:tr>
              <a:tr h="114916">
                <a:tc>
                  <a:txBody>
                    <a:bodyPr/>
                    <a:lstStyle/>
                    <a:p>
                      <a:pPr algn="r" fontAlgn="ctr"/>
                      <a:r>
                        <a:rPr lang="es-CO" sz="1000" b="1" i="0" u="none" strike="noStrike">
                          <a:solidFill>
                            <a:srgbClr val="404040"/>
                          </a:solidFill>
                          <a:effectLst/>
                          <a:latin typeface="Franklin Gothic Book"/>
                        </a:rPr>
                        <a:t> c) No le teman a nada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extLst>
                  <a:ext uri="{0D108BD9-81ED-4DB2-BD59-A6C34878D82A}">
                    <a16:rowId xmlns:a16="http://schemas.microsoft.com/office/drawing/2014/main" val="10013"/>
                  </a:ext>
                </a:extLst>
              </a:tr>
              <a:tr h="114916">
                <a:tc>
                  <a:txBody>
                    <a:bodyPr/>
                    <a:lstStyle/>
                    <a:p>
                      <a:pPr algn="r" fontAlgn="ctr"/>
                      <a:r>
                        <a:rPr lang="es-CO" sz="1000" b="0" i="0" u="none" strike="noStrike">
                          <a:solidFill>
                            <a:srgbClr val="404040"/>
                          </a:solidFill>
                          <a:effectLst/>
                          <a:latin typeface="Franklin Gothic Book"/>
                        </a:rPr>
                        <a:t> De acuerdo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40%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39%</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39%</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41%</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4"/>
                  </a:ext>
                </a:extLst>
              </a:tr>
              <a:tr h="114916">
                <a:tc>
                  <a:txBody>
                    <a:bodyPr/>
                    <a:lstStyle/>
                    <a:p>
                      <a:pPr algn="r" fontAlgn="ctr"/>
                      <a:r>
                        <a:rPr lang="es-CO" sz="1000" b="0" i="0" u="none" strike="noStrike">
                          <a:solidFill>
                            <a:srgbClr val="404040"/>
                          </a:solidFill>
                          <a:effectLst/>
                          <a:latin typeface="Franklin Gothic Book"/>
                        </a:rPr>
                        <a:t> En desacuerdo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59%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60%</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59%</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59%</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5"/>
                  </a:ext>
                </a:extLst>
              </a:tr>
              <a:tr h="114916">
                <a:tc>
                  <a:txBody>
                    <a:bodyPr/>
                    <a:lstStyle/>
                    <a:p>
                      <a:pPr algn="r" fontAlgn="ctr"/>
                      <a:r>
                        <a:rPr lang="es-CO" sz="1000" b="0" i="0" u="none" strike="noStrike">
                          <a:solidFill>
                            <a:srgbClr val="404040"/>
                          </a:solidFill>
                          <a:effectLst/>
                          <a:latin typeface="Franklin Gothic Book"/>
                        </a:rPr>
                        <a:t> Ns/Nr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6"/>
                  </a:ext>
                </a:extLst>
              </a:tr>
              <a:tr h="114916">
                <a:tc>
                  <a:txBody>
                    <a:bodyPr/>
                    <a:lstStyle/>
                    <a:p>
                      <a:pPr algn="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7"/>
                  </a:ext>
                </a:extLst>
              </a:tr>
              <a:tr h="114916">
                <a:tc>
                  <a:txBody>
                    <a:bodyPr/>
                    <a:lstStyle/>
                    <a:p>
                      <a:pPr algn="r" fontAlgn="ctr"/>
                      <a:r>
                        <a:rPr lang="es-CO" sz="1000" b="1" i="0" u="none" strike="noStrike">
                          <a:solidFill>
                            <a:srgbClr val="404040"/>
                          </a:solidFill>
                          <a:effectLst/>
                          <a:latin typeface="Franklin Gothic Book"/>
                        </a:rPr>
                        <a:t> d) No se dejen humillar de nadie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extLst>
                  <a:ext uri="{0D108BD9-81ED-4DB2-BD59-A6C34878D82A}">
                    <a16:rowId xmlns:a16="http://schemas.microsoft.com/office/drawing/2014/main" val="10018"/>
                  </a:ext>
                </a:extLst>
              </a:tr>
              <a:tr h="114916">
                <a:tc>
                  <a:txBody>
                    <a:bodyPr/>
                    <a:lstStyle/>
                    <a:p>
                      <a:pPr algn="r" fontAlgn="ctr"/>
                      <a:r>
                        <a:rPr lang="es-CO" sz="1000" b="0" i="0" u="none" strike="noStrike">
                          <a:solidFill>
                            <a:srgbClr val="404040"/>
                          </a:solidFill>
                          <a:effectLst/>
                          <a:latin typeface="Franklin Gothic Book"/>
                        </a:rPr>
                        <a:t> De acuerdo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61%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65%</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57%</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64%</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9"/>
                  </a:ext>
                </a:extLst>
              </a:tr>
              <a:tr h="114916">
                <a:tc>
                  <a:txBody>
                    <a:bodyPr/>
                    <a:lstStyle/>
                    <a:p>
                      <a:pPr algn="r" fontAlgn="ctr"/>
                      <a:r>
                        <a:rPr lang="es-CO" sz="1000" b="0" i="0" u="none" strike="noStrike">
                          <a:solidFill>
                            <a:srgbClr val="404040"/>
                          </a:solidFill>
                          <a:effectLst/>
                          <a:latin typeface="Franklin Gothic Book"/>
                        </a:rPr>
                        <a:t> En desacuerdo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37%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33%</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41%</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33%</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20"/>
                  </a:ext>
                </a:extLst>
              </a:tr>
              <a:tr h="114916">
                <a:tc>
                  <a:txBody>
                    <a:bodyPr/>
                    <a:lstStyle/>
                    <a:p>
                      <a:pPr algn="r" fontAlgn="ctr"/>
                      <a:r>
                        <a:rPr lang="es-CO" sz="1000" b="0" i="0" u="none" strike="noStrike">
                          <a:solidFill>
                            <a:srgbClr val="404040"/>
                          </a:solidFill>
                          <a:effectLst/>
                          <a:latin typeface="Franklin Gothic Book"/>
                        </a:rPr>
                        <a:t> Ns/Nr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21"/>
                  </a:ext>
                </a:extLst>
              </a:tr>
              <a:tr h="114916">
                <a:tc>
                  <a:txBody>
                    <a:bodyPr/>
                    <a:lstStyle/>
                    <a:p>
                      <a:pPr algn="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22"/>
                  </a:ext>
                </a:extLst>
              </a:tr>
              <a:tr h="114916">
                <a:tc>
                  <a:txBody>
                    <a:bodyPr/>
                    <a:lstStyle/>
                    <a:p>
                      <a:pPr algn="r" fontAlgn="ctr"/>
                      <a:r>
                        <a:rPr lang="es-CO" sz="1000" b="1" i="0" u="none" strike="noStrike">
                          <a:solidFill>
                            <a:srgbClr val="404040"/>
                          </a:solidFill>
                          <a:effectLst/>
                          <a:latin typeface="Franklin Gothic Book"/>
                        </a:rPr>
                        <a:t> e) Sean buenos proveedores para su familia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extLst>
                  <a:ext uri="{0D108BD9-81ED-4DB2-BD59-A6C34878D82A}">
                    <a16:rowId xmlns:a16="http://schemas.microsoft.com/office/drawing/2014/main" val="10023"/>
                  </a:ext>
                </a:extLst>
              </a:tr>
              <a:tr h="114916">
                <a:tc>
                  <a:txBody>
                    <a:bodyPr/>
                    <a:lstStyle/>
                    <a:p>
                      <a:pPr algn="r" fontAlgn="ctr"/>
                      <a:r>
                        <a:rPr lang="es-CO" sz="1000" b="0" i="0" u="none" strike="noStrike">
                          <a:solidFill>
                            <a:srgbClr val="404040"/>
                          </a:solidFill>
                          <a:effectLst/>
                          <a:latin typeface="Franklin Gothic Book"/>
                        </a:rPr>
                        <a:t> De acuerdo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89%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91%</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88%</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91%</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extLst>
                  <a:ext uri="{0D108BD9-81ED-4DB2-BD59-A6C34878D82A}">
                    <a16:rowId xmlns:a16="http://schemas.microsoft.com/office/drawing/2014/main" val="10024"/>
                  </a:ext>
                </a:extLst>
              </a:tr>
              <a:tr h="114916">
                <a:tc>
                  <a:txBody>
                    <a:bodyPr/>
                    <a:lstStyle/>
                    <a:p>
                      <a:pPr algn="r" fontAlgn="ctr"/>
                      <a:r>
                        <a:rPr lang="es-CO" sz="1000" b="0" i="0" u="none" strike="noStrike">
                          <a:solidFill>
                            <a:srgbClr val="404040"/>
                          </a:solidFill>
                          <a:effectLst/>
                          <a:latin typeface="Franklin Gothic Book"/>
                        </a:rPr>
                        <a:t> En desacuerdo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11%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12%</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extLst>
                  <a:ext uri="{0D108BD9-81ED-4DB2-BD59-A6C34878D82A}">
                    <a16:rowId xmlns:a16="http://schemas.microsoft.com/office/drawing/2014/main" val="10025"/>
                  </a:ext>
                </a:extLst>
              </a:tr>
              <a:tr h="114916">
                <a:tc>
                  <a:txBody>
                    <a:bodyPr/>
                    <a:lstStyle/>
                    <a:p>
                      <a:pPr algn="r" fontAlgn="ctr"/>
                      <a:r>
                        <a:rPr lang="es-CO" sz="1000" b="0" i="0" u="none" strike="noStrike">
                          <a:solidFill>
                            <a:srgbClr val="404040"/>
                          </a:solidFill>
                          <a:effectLst/>
                          <a:latin typeface="Franklin Gothic Book"/>
                        </a:rPr>
                        <a:t> Ns/Nr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26"/>
                  </a:ext>
                </a:extLst>
              </a:tr>
              <a:tr h="114916">
                <a:tc>
                  <a:txBody>
                    <a:bodyPr/>
                    <a:lstStyle/>
                    <a:p>
                      <a:pPr algn="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27"/>
                  </a:ext>
                </a:extLst>
              </a:tr>
              <a:tr h="114916">
                <a:tc>
                  <a:txBody>
                    <a:bodyPr/>
                    <a:lstStyle/>
                    <a:p>
                      <a:pPr algn="r" fontAlgn="ctr"/>
                      <a:r>
                        <a:rPr lang="es-CO" sz="1000" b="1" i="0" u="none" strike="noStrike">
                          <a:solidFill>
                            <a:srgbClr val="404040"/>
                          </a:solidFill>
                          <a:effectLst/>
                          <a:latin typeface="Franklin Gothic Book"/>
                        </a:rPr>
                        <a:t> f) No muestren sus emociones en público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10028"/>
                  </a:ext>
                </a:extLst>
              </a:tr>
              <a:tr h="114916">
                <a:tc>
                  <a:txBody>
                    <a:bodyPr/>
                    <a:lstStyle/>
                    <a:p>
                      <a:pPr algn="r" fontAlgn="ctr"/>
                      <a:r>
                        <a:rPr lang="es-CO" sz="1000" b="0" i="0" u="none" strike="noStrike">
                          <a:solidFill>
                            <a:srgbClr val="404040"/>
                          </a:solidFill>
                          <a:effectLst/>
                          <a:latin typeface="Franklin Gothic Book"/>
                        </a:rPr>
                        <a:t> De acuerdo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40%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52%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35%</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42%</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41%</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extLst>
                  <a:ext uri="{0D108BD9-81ED-4DB2-BD59-A6C34878D82A}">
                    <a16:rowId xmlns:a16="http://schemas.microsoft.com/office/drawing/2014/main" val="10029"/>
                  </a:ext>
                </a:extLst>
              </a:tr>
              <a:tr h="114916">
                <a:tc>
                  <a:txBody>
                    <a:bodyPr/>
                    <a:lstStyle/>
                    <a:p>
                      <a:pPr algn="r" fontAlgn="ctr"/>
                      <a:r>
                        <a:rPr lang="es-CO" sz="1000" b="0" i="0" u="none" strike="noStrike">
                          <a:solidFill>
                            <a:srgbClr val="404040"/>
                          </a:solidFill>
                          <a:effectLst/>
                          <a:latin typeface="Franklin Gothic Book"/>
                        </a:rPr>
                        <a:t> En desacuerdo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59%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57%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61%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65%</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57%</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62%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63%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59%</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57%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extLst>
                  <a:ext uri="{0D108BD9-81ED-4DB2-BD59-A6C34878D82A}">
                    <a16:rowId xmlns:a16="http://schemas.microsoft.com/office/drawing/2014/main" val="10030"/>
                  </a:ext>
                </a:extLst>
              </a:tr>
              <a:tr h="114916">
                <a:tc>
                  <a:txBody>
                    <a:bodyPr/>
                    <a:lstStyle/>
                    <a:p>
                      <a:pPr algn="r" fontAlgn="ctr"/>
                      <a:r>
                        <a:rPr lang="es-CO" sz="1000" b="0" i="0" u="none" strike="noStrike">
                          <a:solidFill>
                            <a:srgbClr val="404040"/>
                          </a:solidFill>
                          <a:effectLst/>
                          <a:latin typeface="Franklin Gothic Book"/>
                        </a:rPr>
                        <a:t> Ns/Nr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31"/>
                  </a:ext>
                </a:extLst>
              </a:tr>
            </a:tbl>
          </a:graphicData>
        </a:graphic>
      </p:graphicFrame>
    </p:spTree>
    <p:extLst>
      <p:ext uri="{BB962C8B-B14F-4D97-AF65-F5344CB8AC3E}">
        <p14:creationId xmlns:p14="http://schemas.microsoft.com/office/powerpoint/2010/main" val="14081554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a:extLst>
              <a:ext uri="{FF2B5EF4-FFF2-40B4-BE49-F238E27FC236}">
                <a16:creationId xmlns:a16="http://schemas.microsoft.com/office/drawing/2014/main" id="{D82EEB86-6159-47A0-B011-B1C58A782C34}"/>
              </a:ext>
            </a:extLst>
          </p:cNvPr>
          <p:cNvSpPr/>
          <p:nvPr/>
        </p:nvSpPr>
        <p:spPr>
          <a:xfrm>
            <a:off x="1135956" y="472316"/>
            <a:ext cx="9894688" cy="584775"/>
          </a:xfrm>
          <a:prstGeom prst="rect">
            <a:avLst/>
          </a:prstGeom>
        </p:spPr>
        <p:txBody>
          <a:bodyPr wrap="square">
            <a:spAutoFit/>
          </a:bodyPr>
          <a:lstStyle/>
          <a:p>
            <a:pPr algn="ctr"/>
            <a:r>
              <a:rPr lang="es-CO" sz="1600" b="1" dirty="0">
                <a:solidFill>
                  <a:prstClr val="black"/>
                </a:solidFill>
              </a:rPr>
              <a:t> 12) Díganos si está de acuerdo o en desacuerdo con las siguientes afirmaciones: Para la gente en Bogotá, es deseable que los hombres… </a:t>
            </a:r>
          </a:p>
        </p:txBody>
      </p:sp>
      <p:graphicFrame>
        <p:nvGraphicFramePr>
          <p:cNvPr id="6" name="5 Tabla"/>
          <p:cNvGraphicFramePr>
            <a:graphicFrameLocks noGrp="1"/>
          </p:cNvGraphicFramePr>
          <p:nvPr>
            <p:extLst>
              <p:ext uri="{D42A27DB-BD31-4B8C-83A1-F6EECF244321}">
                <p14:modId xmlns:p14="http://schemas.microsoft.com/office/powerpoint/2010/main" val="908909668"/>
              </p:ext>
            </p:extLst>
          </p:nvPr>
        </p:nvGraphicFramePr>
        <p:xfrm>
          <a:off x="1753579" y="1086800"/>
          <a:ext cx="9031078" cy="5257800"/>
        </p:xfrm>
        <a:graphic>
          <a:graphicData uri="http://schemas.openxmlformats.org/drawingml/2006/table">
            <a:tbl>
              <a:tblPr/>
              <a:tblGrid>
                <a:gridCol w="2569304">
                  <a:extLst>
                    <a:ext uri="{9D8B030D-6E8A-4147-A177-3AD203B41FA5}">
                      <a16:colId xmlns:a16="http://schemas.microsoft.com/office/drawing/2014/main" val="20000"/>
                    </a:ext>
                  </a:extLst>
                </a:gridCol>
                <a:gridCol w="118958">
                  <a:extLst>
                    <a:ext uri="{9D8B030D-6E8A-4147-A177-3AD203B41FA5}">
                      <a16:colId xmlns:a16="http://schemas.microsoft.com/office/drawing/2014/main" val="20001"/>
                    </a:ext>
                  </a:extLst>
                </a:gridCol>
                <a:gridCol w="637869">
                  <a:extLst>
                    <a:ext uri="{9D8B030D-6E8A-4147-A177-3AD203B41FA5}">
                      <a16:colId xmlns:a16="http://schemas.microsoft.com/office/drawing/2014/main" val="20002"/>
                    </a:ext>
                  </a:extLst>
                </a:gridCol>
                <a:gridCol w="633883">
                  <a:extLst>
                    <a:ext uri="{9D8B030D-6E8A-4147-A177-3AD203B41FA5}">
                      <a16:colId xmlns:a16="http://schemas.microsoft.com/office/drawing/2014/main" val="20003"/>
                    </a:ext>
                  </a:extLst>
                </a:gridCol>
                <a:gridCol w="633883">
                  <a:extLst>
                    <a:ext uri="{9D8B030D-6E8A-4147-A177-3AD203B41FA5}">
                      <a16:colId xmlns:a16="http://schemas.microsoft.com/office/drawing/2014/main" val="20004"/>
                    </a:ext>
                  </a:extLst>
                </a:gridCol>
                <a:gridCol w="633883">
                  <a:extLst>
                    <a:ext uri="{9D8B030D-6E8A-4147-A177-3AD203B41FA5}">
                      <a16:colId xmlns:a16="http://schemas.microsoft.com/office/drawing/2014/main" val="20005"/>
                    </a:ext>
                  </a:extLst>
                </a:gridCol>
                <a:gridCol w="633883">
                  <a:extLst>
                    <a:ext uri="{9D8B030D-6E8A-4147-A177-3AD203B41FA5}">
                      <a16:colId xmlns:a16="http://schemas.microsoft.com/office/drawing/2014/main" val="20006"/>
                    </a:ext>
                  </a:extLst>
                </a:gridCol>
                <a:gridCol w="633883">
                  <a:extLst>
                    <a:ext uri="{9D8B030D-6E8A-4147-A177-3AD203B41FA5}">
                      <a16:colId xmlns:a16="http://schemas.microsoft.com/office/drawing/2014/main" val="20007"/>
                    </a:ext>
                  </a:extLst>
                </a:gridCol>
                <a:gridCol w="633883">
                  <a:extLst>
                    <a:ext uri="{9D8B030D-6E8A-4147-A177-3AD203B41FA5}">
                      <a16:colId xmlns:a16="http://schemas.microsoft.com/office/drawing/2014/main" val="20008"/>
                    </a:ext>
                  </a:extLst>
                </a:gridCol>
                <a:gridCol w="633883">
                  <a:extLst>
                    <a:ext uri="{9D8B030D-6E8A-4147-A177-3AD203B41FA5}">
                      <a16:colId xmlns:a16="http://schemas.microsoft.com/office/drawing/2014/main" val="20009"/>
                    </a:ext>
                  </a:extLst>
                </a:gridCol>
                <a:gridCol w="633883">
                  <a:extLst>
                    <a:ext uri="{9D8B030D-6E8A-4147-A177-3AD203B41FA5}">
                      <a16:colId xmlns:a16="http://schemas.microsoft.com/office/drawing/2014/main" val="20010"/>
                    </a:ext>
                  </a:extLst>
                </a:gridCol>
                <a:gridCol w="633883">
                  <a:extLst>
                    <a:ext uri="{9D8B030D-6E8A-4147-A177-3AD203B41FA5}">
                      <a16:colId xmlns:a16="http://schemas.microsoft.com/office/drawing/2014/main" val="20011"/>
                    </a:ext>
                  </a:extLst>
                </a:gridCol>
              </a:tblGrid>
              <a:tr h="114916">
                <a:tc>
                  <a:txBody>
                    <a:bodyPr/>
                    <a:lstStyle/>
                    <a:p>
                      <a:pPr algn="r" fontAlgn="ctr"/>
                      <a:endParaRPr lang="es-CO" sz="1000" b="1" i="0" u="none" strike="noStrike" dirty="0">
                        <a:solidFill>
                          <a:srgbClr val="404040"/>
                        </a:solidFill>
                        <a:effectLst/>
                        <a:latin typeface="Franklin Gothic Book"/>
                      </a:endParaRPr>
                    </a:p>
                  </a:txBody>
                  <a:tcPr marL="9525" marR="9525" marT="9525" marB="0" anchor="ctr">
                    <a:lnL>
                      <a:noFill/>
                    </a:lnL>
                    <a:lnR>
                      <a:noFill/>
                    </a:lnR>
                    <a:lnT>
                      <a:noFill/>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a:noFill/>
                    </a:lnB>
                  </a:tcPr>
                </a:tc>
                <a:tc rowSpan="2">
                  <a:txBody>
                    <a:bodyPr/>
                    <a:lstStyle/>
                    <a:p>
                      <a:pPr algn="ctr" fontAlgn="ctr"/>
                      <a:r>
                        <a:rPr lang="es-CO" sz="1000" b="1" i="0" u="none" strike="noStrike" dirty="0">
                          <a:solidFill>
                            <a:schemeClr val="bg1"/>
                          </a:solidFill>
                          <a:effectLst/>
                          <a:latin typeface="Franklin Gothic Book"/>
                        </a:rPr>
                        <a:t>TOTAL</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DA0F2B"/>
                    </a:solidFill>
                  </a:tcPr>
                </a:tc>
                <a:tc gridSpan="2">
                  <a:txBody>
                    <a:bodyPr/>
                    <a:lstStyle/>
                    <a:p>
                      <a:pPr algn="ctr" fontAlgn="ctr"/>
                      <a:r>
                        <a:rPr lang="es-CO" sz="1000" b="1" i="0" u="none" strike="noStrike" dirty="0">
                          <a:solidFill>
                            <a:srgbClr val="404040"/>
                          </a:solidFill>
                          <a:effectLst/>
                          <a:latin typeface="Franklin Gothic Book"/>
                        </a:rPr>
                        <a:t>GÉNERO</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000"/>
                    </a:solidFill>
                  </a:tcPr>
                </a:tc>
                <a:tc hMerge="1">
                  <a:txBody>
                    <a:bodyPr/>
                    <a:lstStyle/>
                    <a:p>
                      <a:endParaRPr lang="es-CO"/>
                    </a:p>
                  </a:txBody>
                  <a:tcPr/>
                </a:tc>
                <a:tc gridSpan="4">
                  <a:txBody>
                    <a:bodyPr/>
                    <a:lstStyle/>
                    <a:p>
                      <a:pPr algn="ctr" fontAlgn="ctr"/>
                      <a:r>
                        <a:rPr lang="es-CO" sz="1000" b="1" i="0" u="none" strike="noStrike" dirty="0">
                          <a:solidFill>
                            <a:srgbClr val="404040"/>
                          </a:solidFill>
                          <a:effectLst/>
                          <a:latin typeface="Franklin Gothic Book"/>
                        </a:rPr>
                        <a:t>EDAD</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C66"/>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3">
                  <a:txBody>
                    <a:bodyPr/>
                    <a:lstStyle/>
                    <a:p>
                      <a:pPr algn="ctr" fontAlgn="ctr"/>
                      <a:r>
                        <a:rPr lang="es-CO" sz="1000" b="1" i="0" u="none" strike="noStrike" dirty="0">
                          <a:solidFill>
                            <a:srgbClr val="404040"/>
                          </a:solidFill>
                          <a:effectLst/>
                          <a:latin typeface="Franklin Gothic Book"/>
                        </a:rPr>
                        <a:t>ESTRATO</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ECC5"/>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114916">
                <a:tc>
                  <a:txBody>
                    <a:bodyPr/>
                    <a:lstStyle/>
                    <a:p>
                      <a:pPr algn="r" fontAlgn="ctr"/>
                      <a:endParaRPr lang="es-CO" sz="1000" b="1" i="0" u="none" strike="noStrike" dirty="0">
                        <a:solidFill>
                          <a:srgbClr val="404040"/>
                        </a:solidFill>
                        <a:effectLst/>
                        <a:latin typeface="Franklin Gothic Book"/>
                      </a:endParaRP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vMerge="1">
                  <a:txBody>
                    <a:bodyPr/>
                    <a:lstStyle/>
                    <a:p>
                      <a:endParaRPr lang="es-CO"/>
                    </a:p>
                  </a:txBody>
                  <a:tcPr/>
                </a:tc>
                <a:tc>
                  <a:txBody>
                    <a:bodyPr/>
                    <a:lstStyle/>
                    <a:p>
                      <a:pPr algn="ctr" fontAlgn="ctr"/>
                      <a:r>
                        <a:rPr lang="es-CO" sz="1000" b="0" i="0" u="none" strike="noStrike" dirty="0">
                          <a:solidFill>
                            <a:srgbClr val="404040"/>
                          </a:solidFill>
                          <a:effectLst/>
                          <a:latin typeface="Franklin Gothic Book"/>
                        </a:rPr>
                        <a:t>Masculino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Femenino</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18 a 25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26 a 40</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41 a 55</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56 o más</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ALTO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MEDIO</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BAJO</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82469">
                <a:tc>
                  <a:txBody>
                    <a:bodyPr/>
                    <a:lstStyle/>
                    <a:p>
                      <a:pPr algn="r" fontAlgn="ctr"/>
                      <a:r>
                        <a:rPr lang="es-CO" sz="700" b="1" i="0" u="none" strike="noStrike" dirty="0">
                          <a:solidFill>
                            <a:srgbClr val="404040"/>
                          </a:solidFill>
                          <a:effectLst/>
                          <a:latin typeface="Franklin Gothic Book"/>
                        </a:rPr>
                        <a:t> Base: Total Encuestados</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700" b="1"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529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226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303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79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150</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156</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144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151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133</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dirty="0">
                          <a:solidFill>
                            <a:srgbClr val="404040"/>
                          </a:solidFill>
                          <a:effectLst/>
                          <a:latin typeface="Franklin Gothic Book"/>
                        </a:rPr>
                        <a:t>245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114916">
                <a:tc>
                  <a:txBody>
                    <a:bodyPr/>
                    <a:lstStyle/>
                    <a:p>
                      <a:pPr algn="r" fontAlgn="ctr"/>
                      <a:r>
                        <a:rPr lang="es-CO" sz="900" b="1" i="0" u="none" strike="noStrike" dirty="0">
                          <a:solidFill>
                            <a:srgbClr val="404040"/>
                          </a:solidFill>
                          <a:effectLst/>
                          <a:latin typeface="Franklin Gothic Book"/>
                        </a:rPr>
                        <a:t> g) Tengan una vida sexual muy activa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extLst>
                  <a:ext uri="{0D108BD9-81ED-4DB2-BD59-A6C34878D82A}">
                    <a16:rowId xmlns:a16="http://schemas.microsoft.com/office/drawing/2014/main" val="10003"/>
                  </a:ext>
                </a:extLst>
              </a:tr>
              <a:tr h="114916">
                <a:tc>
                  <a:txBody>
                    <a:bodyPr/>
                    <a:lstStyle/>
                    <a:p>
                      <a:pPr algn="r" fontAlgn="ctr"/>
                      <a:r>
                        <a:rPr lang="es-CO" sz="900" b="0" i="0" u="none" strike="noStrike" dirty="0">
                          <a:solidFill>
                            <a:srgbClr val="404040"/>
                          </a:solidFill>
                          <a:effectLst/>
                          <a:latin typeface="Franklin Gothic Book"/>
                        </a:rPr>
                        <a:t> De acuerdo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62%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59%</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66%</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63%</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4"/>
                  </a:ext>
                </a:extLst>
              </a:tr>
              <a:tr h="114916">
                <a:tc>
                  <a:txBody>
                    <a:bodyPr/>
                    <a:lstStyle/>
                    <a:p>
                      <a:pPr algn="r" fontAlgn="ctr"/>
                      <a:r>
                        <a:rPr lang="es-CO" sz="900" b="0" i="0" u="none" strike="noStrike">
                          <a:solidFill>
                            <a:srgbClr val="404040"/>
                          </a:solidFill>
                          <a:effectLst/>
                          <a:latin typeface="Franklin Gothic Book"/>
                        </a:rPr>
                        <a:t> En desacuerdo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34%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34%</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30%</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31%</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5"/>
                  </a:ext>
                </a:extLst>
              </a:tr>
              <a:tr h="114916">
                <a:tc>
                  <a:txBody>
                    <a:bodyPr/>
                    <a:lstStyle/>
                    <a:p>
                      <a:pPr algn="r" fontAlgn="ctr"/>
                      <a:r>
                        <a:rPr lang="es-CO" sz="900" b="0" i="0" u="none" strike="noStrike" dirty="0">
                          <a:solidFill>
                            <a:srgbClr val="404040"/>
                          </a:solidFill>
                          <a:effectLst/>
                          <a:latin typeface="Franklin Gothic Book"/>
                        </a:rPr>
                        <a:t> </a:t>
                      </a:r>
                      <a:r>
                        <a:rPr lang="es-CO" sz="900" b="0" i="0" u="none" strike="noStrike" dirty="0" err="1">
                          <a:solidFill>
                            <a:srgbClr val="404040"/>
                          </a:solidFill>
                          <a:effectLst/>
                          <a:latin typeface="Franklin Gothic Book"/>
                        </a:rPr>
                        <a:t>Ns</a:t>
                      </a:r>
                      <a:r>
                        <a:rPr lang="es-CO" sz="900" b="0" i="0" u="none" strike="noStrike" dirty="0">
                          <a:solidFill>
                            <a:srgbClr val="404040"/>
                          </a:solidFill>
                          <a:effectLst/>
                          <a:latin typeface="Franklin Gothic Book"/>
                        </a:rPr>
                        <a:t>/</a:t>
                      </a:r>
                      <a:r>
                        <a:rPr lang="es-CO" sz="900" b="0" i="0" u="none" strike="noStrike" dirty="0" err="1">
                          <a:solidFill>
                            <a:srgbClr val="404040"/>
                          </a:solidFill>
                          <a:effectLst/>
                          <a:latin typeface="Franklin Gothic Book"/>
                        </a:rPr>
                        <a:t>Nr</a:t>
                      </a:r>
                      <a:endParaRPr lang="es-CO" sz="900" b="0" i="0" u="none" strike="noStrike" dirty="0">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7%</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6%</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6"/>
                  </a:ext>
                </a:extLst>
              </a:tr>
              <a:tr h="114916">
                <a:tc>
                  <a:txBody>
                    <a:bodyPr/>
                    <a:lstStyle/>
                    <a:p>
                      <a:pPr algn="r" fontAlgn="ctr"/>
                      <a:endParaRPr lang="es-CO" sz="9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7"/>
                  </a:ext>
                </a:extLst>
              </a:tr>
              <a:tr h="114916">
                <a:tc>
                  <a:txBody>
                    <a:bodyPr/>
                    <a:lstStyle/>
                    <a:p>
                      <a:pPr algn="r" fontAlgn="ctr"/>
                      <a:r>
                        <a:rPr lang="es-CO" sz="900" b="1" i="0" u="none" strike="noStrike" dirty="0">
                          <a:solidFill>
                            <a:srgbClr val="404040"/>
                          </a:solidFill>
                          <a:effectLst/>
                          <a:latin typeface="Franklin Gothic Book"/>
                        </a:rPr>
                        <a:t> h) Sean competitivos y asuman cualquier reto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extLst>
                  <a:ext uri="{0D108BD9-81ED-4DB2-BD59-A6C34878D82A}">
                    <a16:rowId xmlns:a16="http://schemas.microsoft.com/office/drawing/2014/main" val="10008"/>
                  </a:ext>
                </a:extLst>
              </a:tr>
              <a:tr h="114916">
                <a:tc>
                  <a:txBody>
                    <a:bodyPr/>
                    <a:lstStyle/>
                    <a:p>
                      <a:pPr algn="r" fontAlgn="ctr"/>
                      <a:r>
                        <a:rPr lang="es-CO" sz="900" b="0" i="0" u="none" strike="noStrike">
                          <a:solidFill>
                            <a:srgbClr val="404040"/>
                          </a:solidFill>
                          <a:effectLst/>
                          <a:latin typeface="Franklin Gothic Book"/>
                        </a:rPr>
                        <a:t> De acuerdo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80%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79%</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86%</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79%</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9"/>
                  </a:ext>
                </a:extLst>
              </a:tr>
              <a:tr h="114916">
                <a:tc>
                  <a:txBody>
                    <a:bodyPr/>
                    <a:lstStyle/>
                    <a:p>
                      <a:pPr algn="r" fontAlgn="ctr"/>
                      <a:r>
                        <a:rPr lang="es-CO" sz="900" b="0" i="0" u="none" strike="noStrike">
                          <a:solidFill>
                            <a:srgbClr val="404040"/>
                          </a:solidFill>
                          <a:effectLst/>
                          <a:latin typeface="Franklin Gothic Book"/>
                        </a:rPr>
                        <a:t> En desacuerdo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19%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20%</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14%</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20%</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0"/>
                  </a:ext>
                </a:extLst>
              </a:tr>
              <a:tr h="114916">
                <a:tc>
                  <a:txBody>
                    <a:bodyPr/>
                    <a:lstStyle/>
                    <a:p>
                      <a:pPr algn="r" fontAlgn="ctr"/>
                      <a:r>
                        <a:rPr lang="es-CO" sz="900" b="0" i="0" u="none" strike="noStrike">
                          <a:solidFill>
                            <a:srgbClr val="404040"/>
                          </a:solidFill>
                          <a:effectLst/>
                          <a:latin typeface="Franklin Gothic Book"/>
                        </a:rPr>
                        <a:t> Ns/Nr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1"/>
                  </a:ext>
                </a:extLst>
              </a:tr>
              <a:tr h="114916">
                <a:tc>
                  <a:txBody>
                    <a:bodyPr/>
                    <a:lstStyle/>
                    <a:p>
                      <a:pPr algn="r" fontAlgn="ctr"/>
                      <a:endParaRPr lang="es-CO" sz="9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2"/>
                  </a:ext>
                </a:extLst>
              </a:tr>
              <a:tr h="114916">
                <a:tc>
                  <a:txBody>
                    <a:bodyPr/>
                    <a:lstStyle/>
                    <a:p>
                      <a:pPr algn="r" fontAlgn="ctr"/>
                      <a:r>
                        <a:rPr lang="es-CO" sz="900" b="1" i="0" u="none" strike="noStrike" dirty="0">
                          <a:solidFill>
                            <a:srgbClr val="404040"/>
                          </a:solidFill>
                          <a:effectLst/>
                          <a:latin typeface="Franklin Gothic Book"/>
                        </a:rPr>
                        <a:t> i) Sean exitosos conquistando a las mujeres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extLst>
                  <a:ext uri="{0D108BD9-81ED-4DB2-BD59-A6C34878D82A}">
                    <a16:rowId xmlns:a16="http://schemas.microsoft.com/office/drawing/2014/main" val="10013"/>
                  </a:ext>
                </a:extLst>
              </a:tr>
              <a:tr h="114916">
                <a:tc>
                  <a:txBody>
                    <a:bodyPr/>
                    <a:lstStyle/>
                    <a:p>
                      <a:pPr algn="r" fontAlgn="ctr"/>
                      <a:r>
                        <a:rPr lang="es-CO" sz="900" b="0" i="0" u="none" strike="noStrike">
                          <a:solidFill>
                            <a:srgbClr val="404040"/>
                          </a:solidFill>
                          <a:effectLst/>
                          <a:latin typeface="Franklin Gothic Book"/>
                        </a:rPr>
                        <a:t> De acuerdo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53%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57%</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55%</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48%</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4"/>
                  </a:ext>
                </a:extLst>
              </a:tr>
              <a:tr h="114916">
                <a:tc>
                  <a:txBody>
                    <a:bodyPr/>
                    <a:lstStyle/>
                    <a:p>
                      <a:pPr algn="r" fontAlgn="ctr"/>
                      <a:r>
                        <a:rPr lang="es-CO" sz="900" b="0" i="0" u="none" strike="noStrike">
                          <a:solidFill>
                            <a:srgbClr val="404040"/>
                          </a:solidFill>
                          <a:effectLst/>
                          <a:latin typeface="Franklin Gothic Book"/>
                        </a:rPr>
                        <a:t> En desacuerdo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45%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40%</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44%</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49%</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5"/>
                  </a:ext>
                </a:extLst>
              </a:tr>
              <a:tr h="114916">
                <a:tc>
                  <a:txBody>
                    <a:bodyPr/>
                    <a:lstStyle/>
                    <a:p>
                      <a:pPr algn="r" fontAlgn="ctr"/>
                      <a:r>
                        <a:rPr lang="es-CO" sz="900" b="0" i="0" u="none" strike="noStrike">
                          <a:solidFill>
                            <a:srgbClr val="404040"/>
                          </a:solidFill>
                          <a:effectLst/>
                          <a:latin typeface="Franklin Gothic Book"/>
                        </a:rPr>
                        <a:t> Ns/Nr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6"/>
                  </a:ext>
                </a:extLst>
              </a:tr>
              <a:tr h="114916">
                <a:tc>
                  <a:txBody>
                    <a:bodyPr/>
                    <a:lstStyle/>
                    <a:p>
                      <a:pPr algn="r" fontAlgn="ctr"/>
                      <a:endParaRPr lang="es-CO" sz="9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7"/>
                  </a:ext>
                </a:extLst>
              </a:tr>
              <a:tr h="114916">
                <a:tc>
                  <a:txBody>
                    <a:bodyPr/>
                    <a:lstStyle/>
                    <a:p>
                      <a:pPr algn="r" fontAlgn="ctr"/>
                      <a:r>
                        <a:rPr lang="es-CO" sz="900" b="1" i="0" u="none" strike="noStrike">
                          <a:solidFill>
                            <a:srgbClr val="404040"/>
                          </a:solidFill>
                          <a:effectLst/>
                          <a:latin typeface="Franklin Gothic Book"/>
                        </a:rPr>
                        <a:t> j) No se dejen poner los cachos de su pareja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extLst>
                  <a:ext uri="{0D108BD9-81ED-4DB2-BD59-A6C34878D82A}">
                    <a16:rowId xmlns:a16="http://schemas.microsoft.com/office/drawing/2014/main" val="10018"/>
                  </a:ext>
                </a:extLst>
              </a:tr>
              <a:tr h="114916">
                <a:tc>
                  <a:txBody>
                    <a:bodyPr/>
                    <a:lstStyle/>
                    <a:p>
                      <a:pPr algn="r" fontAlgn="ctr"/>
                      <a:r>
                        <a:rPr lang="es-CO" sz="900" b="0" i="0" u="none" strike="noStrike" dirty="0">
                          <a:solidFill>
                            <a:srgbClr val="404040"/>
                          </a:solidFill>
                          <a:effectLst/>
                          <a:latin typeface="Franklin Gothic Book"/>
                        </a:rPr>
                        <a:t> De acuerdo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54%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56%</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44%</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57%</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9"/>
                  </a:ext>
                </a:extLst>
              </a:tr>
              <a:tr h="114916">
                <a:tc>
                  <a:txBody>
                    <a:bodyPr/>
                    <a:lstStyle/>
                    <a:p>
                      <a:pPr algn="r" fontAlgn="ctr"/>
                      <a:r>
                        <a:rPr lang="es-CO" sz="900" b="0" i="0" u="none" strike="noStrike">
                          <a:solidFill>
                            <a:srgbClr val="404040"/>
                          </a:solidFill>
                          <a:effectLst/>
                          <a:latin typeface="Franklin Gothic Book"/>
                        </a:rPr>
                        <a:t> En desacuerdo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43%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40%</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54%</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40%</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20"/>
                  </a:ext>
                </a:extLst>
              </a:tr>
              <a:tr h="114916">
                <a:tc>
                  <a:txBody>
                    <a:bodyPr/>
                    <a:lstStyle/>
                    <a:p>
                      <a:pPr algn="r" fontAlgn="ctr"/>
                      <a:r>
                        <a:rPr lang="es-CO" sz="900" b="0" i="0" u="none" strike="noStrike" dirty="0">
                          <a:solidFill>
                            <a:srgbClr val="404040"/>
                          </a:solidFill>
                          <a:effectLst/>
                          <a:latin typeface="Franklin Gothic Book"/>
                        </a:rPr>
                        <a:t> </a:t>
                      </a:r>
                      <a:r>
                        <a:rPr lang="es-CO" sz="900" b="0" i="0" u="none" strike="noStrike" dirty="0" err="1">
                          <a:solidFill>
                            <a:srgbClr val="404040"/>
                          </a:solidFill>
                          <a:effectLst/>
                          <a:latin typeface="Franklin Gothic Book"/>
                        </a:rPr>
                        <a:t>Ns</a:t>
                      </a:r>
                      <a:r>
                        <a:rPr lang="es-CO" sz="900" b="0" i="0" u="none" strike="noStrike" dirty="0">
                          <a:solidFill>
                            <a:srgbClr val="404040"/>
                          </a:solidFill>
                          <a:effectLst/>
                          <a:latin typeface="Franklin Gothic Book"/>
                        </a:rPr>
                        <a:t>/</a:t>
                      </a:r>
                      <a:r>
                        <a:rPr lang="es-CO" sz="900" b="0" i="0" u="none" strike="noStrike" dirty="0" err="1">
                          <a:solidFill>
                            <a:srgbClr val="404040"/>
                          </a:solidFill>
                          <a:effectLst/>
                          <a:latin typeface="Franklin Gothic Book"/>
                        </a:rPr>
                        <a:t>Nr</a:t>
                      </a:r>
                      <a:endParaRPr lang="es-CO" sz="900" b="0" i="0" u="none" strike="noStrike" dirty="0">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21"/>
                  </a:ext>
                </a:extLst>
              </a:tr>
              <a:tr h="114916">
                <a:tc>
                  <a:txBody>
                    <a:bodyPr/>
                    <a:lstStyle/>
                    <a:p>
                      <a:pPr algn="r" fontAlgn="ctr"/>
                      <a:endParaRPr lang="es-CO" sz="9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22"/>
                  </a:ext>
                </a:extLst>
              </a:tr>
              <a:tr h="114916">
                <a:tc>
                  <a:txBody>
                    <a:bodyPr/>
                    <a:lstStyle/>
                    <a:p>
                      <a:pPr algn="r" fontAlgn="ctr"/>
                      <a:r>
                        <a:rPr lang="es-CO" sz="900" b="1" i="0" u="none" strike="noStrike">
                          <a:solidFill>
                            <a:srgbClr val="404040"/>
                          </a:solidFill>
                          <a:effectLst/>
                          <a:latin typeface="Franklin Gothic Book"/>
                        </a:rPr>
                        <a:t> k) Prefieran estar más en la calle que en la casa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extLst>
                  <a:ext uri="{0D108BD9-81ED-4DB2-BD59-A6C34878D82A}">
                    <a16:rowId xmlns:a16="http://schemas.microsoft.com/office/drawing/2014/main" val="10023"/>
                  </a:ext>
                </a:extLst>
              </a:tr>
              <a:tr h="114916">
                <a:tc>
                  <a:txBody>
                    <a:bodyPr/>
                    <a:lstStyle/>
                    <a:p>
                      <a:pPr algn="r" fontAlgn="ctr"/>
                      <a:r>
                        <a:rPr lang="es-CO" sz="900" b="0" i="0" u="none" strike="noStrike">
                          <a:solidFill>
                            <a:srgbClr val="404040"/>
                          </a:solidFill>
                          <a:effectLst/>
                          <a:latin typeface="Franklin Gothic Book"/>
                        </a:rPr>
                        <a:t> De acuerdo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25%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23%</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25%</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21%</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extLst>
                  <a:ext uri="{0D108BD9-81ED-4DB2-BD59-A6C34878D82A}">
                    <a16:rowId xmlns:a16="http://schemas.microsoft.com/office/drawing/2014/main" val="10024"/>
                  </a:ext>
                </a:extLst>
              </a:tr>
              <a:tr h="114916">
                <a:tc>
                  <a:txBody>
                    <a:bodyPr/>
                    <a:lstStyle/>
                    <a:p>
                      <a:pPr algn="r" fontAlgn="ctr"/>
                      <a:r>
                        <a:rPr lang="es-CO" sz="900" b="0" i="0" u="none" strike="noStrike">
                          <a:solidFill>
                            <a:srgbClr val="404040"/>
                          </a:solidFill>
                          <a:effectLst/>
                          <a:latin typeface="Franklin Gothic Book"/>
                        </a:rPr>
                        <a:t> En desacuerdo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74%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72%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76%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65%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76%</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73%</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69%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79%</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73%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extLst>
                  <a:ext uri="{0D108BD9-81ED-4DB2-BD59-A6C34878D82A}">
                    <a16:rowId xmlns:a16="http://schemas.microsoft.com/office/drawing/2014/main" val="10025"/>
                  </a:ext>
                </a:extLst>
              </a:tr>
              <a:tr h="114916">
                <a:tc>
                  <a:txBody>
                    <a:bodyPr/>
                    <a:lstStyle/>
                    <a:p>
                      <a:pPr algn="r" fontAlgn="ctr"/>
                      <a:r>
                        <a:rPr lang="es-CO" sz="900" b="0" i="0" u="none" strike="noStrike">
                          <a:solidFill>
                            <a:srgbClr val="404040"/>
                          </a:solidFill>
                          <a:effectLst/>
                          <a:latin typeface="Franklin Gothic Book"/>
                        </a:rPr>
                        <a:t> Ns/Nr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a:noFill/>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26"/>
                  </a:ext>
                </a:extLst>
              </a:tr>
              <a:tr h="114916">
                <a:tc>
                  <a:txBody>
                    <a:bodyPr/>
                    <a:lstStyle/>
                    <a:p>
                      <a:pPr algn="r" fontAlgn="ctr"/>
                      <a:endParaRPr lang="es-CO" sz="9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27"/>
                  </a:ext>
                </a:extLst>
              </a:tr>
              <a:tr h="114916">
                <a:tc>
                  <a:txBody>
                    <a:bodyPr/>
                    <a:lstStyle/>
                    <a:p>
                      <a:pPr algn="r" fontAlgn="ctr"/>
                      <a:r>
                        <a:rPr lang="es-CO" sz="900" b="1" i="0" u="none" strike="noStrike" dirty="0">
                          <a:solidFill>
                            <a:srgbClr val="404040"/>
                          </a:solidFill>
                          <a:effectLst/>
                          <a:latin typeface="Franklin Gothic Book"/>
                        </a:rPr>
                        <a:t> l) Eduquen a sus hijos para que sean hombres de verdad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10028"/>
                  </a:ext>
                </a:extLst>
              </a:tr>
              <a:tr h="114916">
                <a:tc>
                  <a:txBody>
                    <a:bodyPr/>
                    <a:lstStyle/>
                    <a:p>
                      <a:pPr algn="r" fontAlgn="ctr"/>
                      <a:r>
                        <a:rPr lang="es-CO" sz="900" b="0" i="0" u="none" strike="noStrike">
                          <a:solidFill>
                            <a:srgbClr val="404040"/>
                          </a:solidFill>
                          <a:effectLst/>
                          <a:latin typeface="Franklin Gothic Book"/>
                        </a:rPr>
                        <a:t> De acuerdo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68%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70%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65%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65%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63%</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69%</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75%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64%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68%</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69%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extLst>
                  <a:ext uri="{0D108BD9-81ED-4DB2-BD59-A6C34878D82A}">
                    <a16:rowId xmlns:a16="http://schemas.microsoft.com/office/drawing/2014/main" val="10029"/>
                  </a:ext>
                </a:extLst>
              </a:tr>
              <a:tr h="114916">
                <a:tc>
                  <a:txBody>
                    <a:bodyPr/>
                    <a:lstStyle/>
                    <a:p>
                      <a:pPr algn="r" fontAlgn="ctr"/>
                      <a:r>
                        <a:rPr lang="es-CO" sz="900" b="0" i="0" u="none" strike="noStrike" dirty="0">
                          <a:solidFill>
                            <a:srgbClr val="404040"/>
                          </a:solidFill>
                          <a:effectLst/>
                          <a:latin typeface="Franklin Gothic Book"/>
                        </a:rPr>
                        <a:t> En desacuerdo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32%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37%</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30%</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31%</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extLst>
                  <a:ext uri="{0D108BD9-81ED-4DB2-BD59-A6C34878D82A}">
                    <a16:rowId xmlns:a16="http://schemas.microsoft.com/office/drawing/2014/main" val="10030"/>
                  </a:ext>
                </a:extLst>
              </a:tr>
              <a:tr h="114916">
                <a:tc>
                  <a:txBody>
                    <a:bodyPr/>
                    <a:lstStyle/>
                    <a:p>
                      <a:pPr algn="r" fontAlgn="ctr"/>
                      <a:r>
                        <a:rPr lang="es-CO" sz="900" b="0" i="0" u="none" strike="noStrike" dirty="0">
                          <a:solidFill>
                            <a:srgbClr val="404040"/>
                          </a:solidFill>
                          <a:effectLst/>
                          <a:latin typeface="Franklin Gothic Book"/>
                        </a:rPr>
                        <a:t> </a:t>
                      </a:r>
                      <a:r>
                        <a:rPr lang="es-CO" sz="900" b="0" i="0" u="none" strike="noStrike" dirty="0" err="1">
                          <a:solidFill>
                            <a:srgbClr val="404040"/>
                          </a:solidFill>
                          <a:effectLst/>
                          <a:latin typeface="Franklin Gothic Book"/>
                        </a:rPr>
                        <a:t>Ns</a:t>
                      </a:r>
                      <a:r>
                        <a:rPr lang="es-CO" sz="900" b="0" i="0" u="none" strike="noStrike" dirty="0">
                          <a:solidFill>
                            <a:srgbClr val="404040"/>
                          </a:solidFill>
                          <a:effectLst/>
                          <a:latin typeface="Franklin Gothic Book"/>
                        </a:rPr>
                        <a:t>/</a:t>
                      </a:r>
                      <a:r>
                        <a:rPr lang="es-CO" sz="900" b="0" i="0" u="none" strike="noStrike" dirty="0" err="1">
                          <a:solidFill>
                            <a:srgbClr val="404040"/>
                          </a:solidFill>
                          <a:effectLst/>
                          <a:latin typeface="Franklin Gothic Book"/>
                        </a:rPr>
                        <a:t>Nr</a:t>
                      </a:r>
                      <a:endParaRPr lang="es-CO" sz="900" b="0" i="0" u="none" strike="noStrike" dirty="0">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31"/>
                  </a:ext>
                </a:extLst>
              </a:tr>
            </a:tbl>
          </a:graphicData>
        </a:graphic>
      </p:graphicFrame>
    </p:spTree>
    <p:extLst>
      <p:ext uri="{BB962C8B-B14F-4D97-AF65-F5344CB8AC3E}">
        <p14:creationId xmlns:p14="http://schemas.microsoft.com/office/powerpoint/2010/main" val="10091711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Group 6">
            <a:extLst>
              <a:ext uri="{FF2B5EF4-FFF2-40B4-BE49-F238E27FC236}">
                <a16:creationId xmlns:a16="http://schemas.microsoft.com/office/drawing/2014/main" id="{FB6DBF8C-ED9E-462F-A5B2-C8D46CEC28EC}"/>
              </a:ext>
            </a:extLst>
          </p:cNvPr>
          <p:cNvGraphicFramePr>
            <a:graphicFrameLocks noGrp="1"/>
          </p:cNvGraphicFramePr>
          <p:nvPr>
            <p:extLst>
              <p:ext uri="{D42A27DB-BD31-4B8C-83A1-F6EECF244321}">
                <p14:modId xmlns:p14="http://schemas.microsoft.com/office/powerpoint/2010/main" val="1275175150"/>
              </p:ext>
            </p:extLst>
          </p:nvPr>
        </p:nvGraphicFramePr>
        <p:xfrm>
          <a:off x="2362200" y="1976103"/>
          <a:ext cx="6248500" cy="3337509"/>
        </p:xfrm>
        <a:graphic>
          <a:graphicData uri="http://schemas.openxmlformats.org/drawingml/2006/table">
            <a:tbl>
              <a:tblPr/>
              <a:tblGrid>
                <a:gridCol w="3264000">
                  <a:extLst>
                    <a:ext uri="{9D8B030D-6E8A-4147-A177-3AD203B41FA5}">
                      <a16:colId xmlns:a16="http://schemas.microsoft.com/office/drawing/2014/main" val="20000"/>
                    </a:ext>
                  </a:extLst>
                </a:gridCol>
                <a:gridCol w="2984500">
                  <a:extLst>
                    <a:ext uri="{9D8B030D-6E8A-4147-A177-3AD203B41FA5}">
                      <a16:colId xmlns:a16="http://schemas.microsoft.com/office/drawing/2014/main" val="20001"/>
                    </a:ext>
                  </a:extLst>
                </a:gridCol>
              </a:tblGrid>
              <a:tr h="370278">
                <a:tc>
                  <a:txBody>
                    <a:bodyPr/>
                    <a:lstStyle/>
                    <a:p>
                      <a:pPr algn="r" fontAlgn="ctr"/>
                      <a:r>
                        <a:rPr lang="es-CO" sz="1200" b="0" i="0" u="none" strike="noStrike" dirty="0">
                          <a:solidFill>
                            <a:srgbClr val="404040"/>
                          </a:solidFill>
                          <a:effectLst/>
                          <a:latin typeface="Franklin Gothic Book"/>
                        </a:rPr>
                        <a:t> a) Coquetea o le es infiel con otros hombres </a:t>
                      </a:r>
                    </a:p>
                  </a:txBody>
                  <a:tcPr marL="9525" marR="9525" marT="9525" marB="0" anchor="ctr">
                    <a:lnL cap="flat">
                      <a:noFill/>
                    </a:lnL>
                    <a:lnR>
                      <a:noFill/>
                    </a:lnR>
                    <a:lnT cap="flat">
                      <a:noFill/>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8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cap="flat">
                      <a:noFill/>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0278">
                <a:tc>
                  <a:txBody>
                    <a:bodyPr/>
                    <a:lstStyle/>
                    <a:p>
                      <a:pPr algn="r" fontAlgn="ctr"/>
                      <a:r>
                        <a:rPr lang="es-CO" sz="1200" b="0" i="0" u="none" strike="noStrike" dirty="0">
                          <a:solidFill>
                            <a:srgbClr val="404040"/>
                          </a:solidFill>
                          <a:effectLst/>
                          <a:latin typeface="Franklin Gothic Book"/>
                        </a:rPr>
                        <a:t> e) Se va de fiesta o toma trago con amigos y amigas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8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0278">
                <a:tc>
                  <a:txBody>
                    <a:bodyPr/>
                    <a:lstStyle/>
                    <a:p>
                      <a:pPr algn="r" fontAlgn="ctr"/>
                      <a:r>
                        <a:rPr lang="es-CO" sz="1200" b="0" i="0" u="none" strike="noStrike" dirty="0">
                          <a:solidFill>
                            <a:srgbClr val="404040"/>
                          </a:solidFill>
                          <a:effectLst/>
                          <a:latin typeface="Franklin Gothic Book"/>
                        </a:rPr>
                        <a:t> b) Lo desautoriza o no le hace caso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8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0278">
                <a:tc>
                  <a:txBody>
                    <a:bodyPr/>
                    <a:lstStyle/>
                    <a:p>
                      <a:pPr algn="r" fontAlgn="ctr"/>
                      <a:r>
                        <a:rPr lang="es-CO" sz="1200" b="0" i="0" u="none" strike="noStrike">
                          <a:solidFill>
                            <a:srgbClr val="404040"/>
                          </a:solidFill>
                          <a:effectLst/>
                          <a:latin typeface="Franklin Gothic Book"/>
                        </a:rPr>
                        <a:t> d) Descuida a los hijos o las labores del hogar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8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0278">
                <a:tc>
                  <a:txBody>
                    <a:bodyPr/>
                    <a:lstStyle/>
                    <a:p>
                      <a:pPr algn="r" fontAlgn="ctr"/>
                      <a:r>
                        <a:rPr lang="es-CO" sz="1200" b="0" i="0" u="none" strike="noStrike" dirty="0">
                          <a:solidFill>
                            <a:srgbClr val="404040"/>
                          </a:solidFill>
                          <a:effectLst/>
                          <a:latin typeface="Franklin Gothic Book"/>
                        </a:rPr>
                        <a:t> h) Es celosa y le revisa el celular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8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0278">
                <a:tc>
                  <a:txBody>
                    <a:bodyPr/>
                    <a:lstStyle/>
                    <a:p>
                      <a:pPr algn="r" fontAlgn="ctr"/>
                      <a:r>
                        <a:rPr lang="es-CO" sz="1200" b="0" i="0" u="none" strike="noStrike" dirty="0">
                          <a:solidFill>
                            <a:srgbClr val="404040"/>
                          </a:solidFill>
                          <a:effectLst/>
                          <a:latin typeface="Franklin Gothic Book"/>
                        </a:rPr>
                        <a:t> g) Se burla de él o le falta al respeto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8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70278">
                <a:tc>
                  <a:txBody>
                    <a:bodyPr/>
                    <a:lstStyle/>
                    <a:p>
                      <a:pPr algn="r" fontAlgn="ctr"/>
                      <a:r>
                        <a:rPr lang="es-CO" sz="1200" b="0" i="0" u="none" strike="noStrike" dirty="0">
                          <a:solidFill>
                            <a:srgbClr val="404040"/>
                          </a:solidFill>
                          <a:effectLst/>
                          <a:latin typeface="Franklin Gothic Book"/>
                        </a:rPr>
                        <a:t> c) No quiere tener sexo cuando él sí quiere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8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70278">
                <a:tc>
                  <a:txBody>
                    <a:bodyPr/>
                    <a:lstStyle/>
                    <a:p>
                      <a:pPr algn="r" fontAlgn="ctr"/>
                      <a:r>
                        <a:rPr lang="es-CO" sz="1200" b="0" i="0" u="none" strike="noStrike" dirty="0">
                          <a:solidFill>
                            <a:srgbClr val="404040"/>
                          </a:solidFill>
                          <a:effectLst/>
                          <a:latin typeface="Franklin Gothic Book"/>
                        </a:rPr>
                        <a:t> i) Gana más plata o tiene más éxito que él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8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0278">
                <a:tc>
                  <a:txBody>
                    <a:bodyPr/>
                    <a:lstStyle/>
                    <a:p>
                      <a:pPr algn="r" fontAlgn="ctr"/>
                      <a:r>
                        <a:rPr lang="es-CO" sz="1200" b="0" i="0" u="none" strike="noStrike" dirty="0">
                          <a:solidFill>
                            <a:srgbClr val="404040"/>
                          </a:solidFill>
                          <a:effectLst/>
                          <a:latin typeface="Franklin Gothic Book"/>
                        </a:rPr>
                        <a:t> f) No trabaja y espera que la mantengan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8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5" name="3 Rectángulo">
            <a:extLst>
              <a:ext uri="{FF2B5EF4-FFF2-40B4-BE49-F238E27FC236}">
                <a16:creationId xmlns:a16="http://schemas.microsoft.com/office/drawing/2014/main" id="{D82EEB86-6159-47A0-B011-B1C58A782C34}"/>
              </a:ext>
            </a:extLst>
          </p:cNvPr>
          <p:cNvSpPr/>
          <p:nvPr/>
        </p:nvSpPr>
        <p:spPr>
          <a:xfrm>
            <a:off x="1135956" y="764704"/>
            <a:ext cx="9894688" cy="338554"/>
          </a:xfrm>
          <a:prstGeom prst="rect">
            <a:avLst/>
          </a:prstGeom>
        </p:spPr>
        <p:txBody>
          <a:bodyPr wrap="square">
            <a:spAutoFit/>
          </a:bodyPr>
          <a:lstStyle/>
          <a:p>
            <a:pPr algn="ctr"/>
            <a:r>
              <a:rPr lang="es-CO" sz="1600" b="1" dirty="0">
                <a:solidFill>
                  <a:prstClr val="black"/>
                </a:solidFill>
              </a:rPr>
              <a:t> 13) Díganos por favor si usted cree que es típico de los hombres responder con violencia cuando su pareja… </a:t>
            </a:r>
          </a:p>
        </p:txBody>
      </p:sp>
      <p:graphicFrame>
        <p:nvGraphicFramePr>
          <p:cNvPr id="40" name="39 Gráfico"/>
          <p:cNvGraphicFramePr/>
          <p:nvPr>
            <p:extLst>
              <p:ext uri="{D42A27DB-BD31-4B8C-83A1-F6EECF244321}">
                <p14:modId xmlns:p14="http://schemas.microsoft.com/office/powerpoint/2010/main" val="1190941244"/>
              </p:ext>
            </p:extLst>
          </p:nvPr>
        </p:nvGraphicFramePr>
        <p:xfrm>
          <a:off x="5777880" y="1821391"/>
          <a:ext cx="3185914" cy="40047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5" name="44 Tabla"/>
          <p:cNvGraphicFramePr>
            <a:graphicFrameLocks noGrp="1"/>
          </p:cNvGraphicFramePr>
          <p:nvPr>
            <p:extLst>
              <p:ext uri="{D42A27DB-BD31-4B8C-83A1-F6EECF244321}">
                <p14:modId xmlns:p14="http://schemas.microsoft.com/office/powerpoint/2010/main" val="252093213"/>
              </p:ext>
            </p:extLst>
          </p:nvPr>
        </p:nvGraphicFramePr>
        <p:xfrm>
          <a:off x="4655840" y="1268760"/>
          <a:ext cx="2340177" cy="253365"/>
        </p:xfrm>
        <a:graphic>
          <a:graphicData uri="http://schemas.openxmlformats.org/drawingml/2006/table">
            <a:tbl>
              <a:tblPr/>
              <a:tblGrid>
                <a:gridCol w="311713">
                  <a:extLst>
                    <a:ext uri="{9D8B030D-6E8A-4147-A177-3AD203B41FA5}">
                      <a16:colId xmlns:a16="http://schemas.microsoft.com/office/drawing/2014/main" val="20001"/>
                    </a:ext>
                  </a:extLst>
                </a:gridCol>
                <a:gridCol w="303775">
                  <a:extLst>
                    <a:ext uri="{9D8B030D-6E8A-4147-A177-3AD203B41FA5}">
                      <a16:colId xmlns:a16="http://schemas.microsoft.com/office/drawing/2014/main" val="20002"/>
                    </a:ext>
                  </a:extLst>
                </a:gridCol>
                <a:gridCol w="311713">
                  <a:extLst>
                    <a:ext uri="{9D8B030D-6E8A-4147-A177-3AD203B41FA5}">
                      <a16:colId xmlns:a16="http://schemas.microsoft.com/office/drawing/2014/main" val="20003"/>
                    </a:ext>
                  </a:extLst>
                </a:gridCol>
                <a:gridCol w="403788">
                  <a:extLst>
                    <a:ext uri="{9D8B030D-6E8A-4147-A177-3AD203B41FA5}">
                      <a16:colId xmlns:a16="http://schemas.microsoft.com/office/drawing/2014/main" val="20004"/>
                    </a:ext>
                  </a:extLst>
                </a:gridCol>
                <a:gridCol w="311713">
                  <a:extLst>
                    <a:ext uri="{9D8B030D-6E8A-4147-A177-3AD203B41FA5}">
                      <a16:colId xmlns:a16="http://schemas.microsoft.com/office/drawing/2014/main" val="20005"/>
                    </a:ext>
                  </a:extLst>
                </a:gridCol>
                <a:gridCol w="697475">
                  <a:extLst>
                    <a:ext uri="{9D8B030D-6E8A-4147-A177-3AD203B41FA5}">
                      <a16:colId xmlns:a16="http://schemas.microsoft.com/office/drawing/2014/main" val="20006"/>
                    </a:ext>
                  </a:extLst>
                </a:gridCol>
              </a:tblGrid>
              <a:tr h="161925">
                <a:tc>
                  <a:txBody>
                    <a:bodyPr/>
                    <a:lstStyle/>
                    <a:p>
                      <a:pPr algn="l" fontAlgn="ctr"/>
                      <a:endParaRPr lang="es-CO" sz="1600" b="0" i="0" u="none" strike="noStrike" dirty="0">
                        <a:solidFill>
                          <a:srgbClr val="000000"/>
                        </a:solidFill>
                        <a:effectLst/>
                        <a:latin typeface="Calibri"/>
                      </a:endParaRPr>
                    </a:p>
                  </a:txBody>
                  <a:tcPr marL="36000" marR="36000"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l" fontAlgn="ctr"/>
                      <a:r>
                        <a:rPr lang="es-CO" sz="1600" b="0" i="0" u="none" strike="noStrike" dirty="0">
                          <a:solidFill>
                            <a:srgbClr val="000000"/>
                          </a:solidFill>
                          <a:effectLst/>
                          <a:latin typeface="Calibri"/>
                        </a:rPr>
                        <a:t> Si</a:t>
                      </a:r>
                    </a:p>
                  </a:txBody>
                  <a:tcPr marL="36000" marR="36000"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l" fontAlgn="ctr"/>
                      <a:endParaRPr lang="es-CO" sz="1600" b="0" i="0" u="none" strike="noStrike" dirty="0">
                        <a:solidFill>
                          <a:srgbClr val="000000"/>
                        </a:solidFill>
                        <a:effectLst/>
                        <a:latin typeface="Calibri"/>
                      </a:endParaRPr>
                    </a:p>
                  </a:txBody>
                  <a:tcPr marL="36000" marR="36000"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l" fontAlgn="ctr"/>
                      <a:r>
                        <a:rPr lang="es-CO" sz="1600" b="0" i="0" u="none" strike="noStrike" dirty="0">
                          <a:solidFill>
                            <a:srgbClr val="000000"/>
                          </a:solidFill>
                          <a:effectLst/>
                          <a:latin typeface="Calibri"/>
                        </a:rPr>
                        <a:t> No</a:t>
                      </a:r>
                    </a:p>
                  </a:txBody>
                  <a:tcPr marL="36000" marR="36000"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l" fontAlgn="ctr"/>
                      <a:endParaRPr lang="es-CO" sz="1600" b="0" i="0" u="none" strike="noStrike" dirty="0">
                        <a:solidFill>
                          <a:srgbClr val="000000"/>
                        </a:solidFill>
                        <a:effectLst/>
                        <a:latin typeface="Calibri"/>
                      </a:endParaRPr>
                    </a:p>
                  </a:txBody>
                  <a:tcPr marL="36000" marR="36000"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l" fontAlgn="ctr"/>
                      <a:r>
                        <a:rPr lang="es-CO" sz="1600" b="0" i="0" u="none" strike="noStrike" dirty="0">
                          <a:solidFill>
                            <a:srgbClr val="000000"/>
                          </a:solidFill>
                          <a:effectLst/>
                          <a:latin typeface="Calibri"/>
                        </a:rPr>
                        <a:t> </a:t>
                      </a:r>
                      <a:r>
                        <a:rPr lang="es-CO" sz="1600" b="0" i="0" u="none" strike="noStrike" dirty="0" err="1">
                          <a:solidFill>
                            <a:srgbClr val="000000"/>
                          </a:solidFill>
                          <a:effectLst/>
                          <a:latin typeface="Calibri"/>
                        </a:rPr>
                        <a:t>Ns</a:t>
                      </a:r>
                      <a:r>
                        <a:rPr lang="es-CO" sz="1600" b="0" i="0" u="none" strike="noStrike" dirty="0">
                          <a:solidFill>
                            <a:srgbClr val="000000"/>
                          </a:solidFill>
                          <a:effectLst/>
                          <a:latin typeface="Calibri"/>
                        </a:rPr>
                        <a:t>/</a:t>
                      </a:r>
                      <a:r>
                        <a:rPr lang="es-CO" sz="1600" b="0" i="0" u="none" strike="noStrike" dirty="0" err="1">
                          <a:solidFill>
                            <a:srgbClr val="000000"/>
                          </a:solidFill>
                          <a:effectLst/>
                          <a:latin typeface="Calibri"/>
                        </a:rPr>
                        <a:t>Mr</a:t>
                      </a:r>
                      <a:endParaRPr lang="es-CO" sz="1600" b="0" i="0" u="none" strike="noStrike" dirty="0">
                        <a:solidFill>
                          <a:srgbClr val="000000"/>
                        </a:solidFill>
                        <a:effectLst/>
                        <a:latin typeface="Calibri"/>
                      </a:endParaRPr>
                    </a:p>
                  </a:txBody>
                  <a:tcPr marL="36000" marR="36000"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10000"/>
                  </a:ext>
                </a:extLst>
              </a:tr>
            </a:tbl>
          </a:graphicData>
        </a:graphic>
      </p:graphicFrame>
      <p:sp>
        <p:nvSpPr>
          <p:cNvPr id="8" name="7 Rectángulo redondeado"/>
          <p:cNvSpPr/>
          <p:nvPr/>
        </p:nvSpPr>
        <p:spPr>
          <a:xfrm>
            <a:off x="5001881" y="6233054"/>
            <a:ext cx="2177881" cy="287174"/>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9" name="8 Tabla"/>
          <p:cNvGraphicFramePr>
            <a:graphicFrameLocks noGrp="1"/>
          </p:cNvGraphicFramePr>
          <p:nvPr>
            <p:extLst>
              <p:ext uri="{D42A27DB-BD31-4B8C-83A1-F6EECF244321}">
                <p14:modId xmlns:p14="http://schemas.microsoft.com/office/powerpoint/2010/main" val="64921392"/>
              </p:ext>
            </p:extLst>
          </p:nvPr>
        </p:nvGraphicFramePr>
        <p:xfrm>
          <a:off x="5120491" y="6250049"/>
          <a:ext cx="2070735" cy="243840"/>
        </p:xfrm>
        <a:graphic>
          <a:graphicData uri="http://schemas.openxmlformats.org/drawingml/2006/table">
            <a:tbl>
              <a:tblPr firstRow="1" bandRow="1">
                <a:tableStyleId>{5C22544A-7EE6-4342-B048-85BDC9FD1C3A}</a:tableStyleId>
              </a:tblPr>
              <a:tblGrid>
                <a:gridCol w="1532255">
                  <a:extLst>
                    <a:ext uri="{9D8B030D-6E8A-4147-A177-3AD203B41FA5}">
                      <a16:colId xmlns:a16="http://schemas.microsoft.com/office/drawing/2014/main" val="20000"/>
                    </a:ext>
                  </a:extLst>
                </a:gridCol>
                <a:gridCol w="538480">
                  <a:extLst>
                    <a:ext uri="{9D8B030D-6E8A-4147-A177-3AD203B41FA5}">
                      <a16:colId xmlns:a16="http://schemas.microsoft.com/office/drawing/2014/main" val="20001"/>
                    </a:ext>
                  </a:extLst>
                </a:gridCol>
              </a:tblGrid>
              <a:tr h="144016">
                <a:tc>
                  <a:txBody>
                    <a:bodyPr/>
                    <a:lstStyle/>
                    <a:p>
                      <a:pPr algn="r"/>
                      <a:r>
                        <a:rPr lang="es-CO" sz="1000" dirty="0">
                          <a:solidFill>
                            <a:schemeClr val="tx1"/>
                          </a:solidFill>
                          <a:latin typeface="Franklin Gothic Book" panose="020B0503020102020204" pitchFamily="34" charset="0"/>
                        </a:rPr>
                        <a:t>Base:</a:t>
                      </a:r>
                      <a:r>
                        <a:rPr lang="es-CO" sz="1000" baseline="0" dirty="0">
                          <a:solidFill>
                            <a:schemeClr val="tx1"/>
                          </a:solidFill>
                          <a:latin typeface="Franklin Gothic Book" panose="020B0503020102020204" pitchFamily="34" charset="0"/>
                        </a:rPr>
                        <a:t> </a:t>
                      </a:r>
                      <a:r>
                        <a:rPr lang="es-CO" sz="1000" b="0" baseline="0" dirty="0">
                          <a:solidFill>
                            <a:schemeClr val="tx1"/>
                          </a:solidFill>
                          <a:latin typeface="Franklin Gothic Book" panose="020B0503020102020204" pitchFamily="34" charset="0"/>
                        </a:rPr>
                        <a:t>Total Encuestados</a:t>
                      </a:r>
                      <a:endParaRPr lang="es-CO" sz="1000" b="0" dirty="0">
                        <a:solidFill>
                          <a:schemeClr val="tx1"/>
                        </a:solidFill>
                        <a:latin typeface="Franklin Gothic Book" panose="020B0503020102020204"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s-CO" sz="1000" dirty="0">
                          <a:solidFill>
                            <a:schemeClr val="tx1"/>
                          </a:solidFill>
                          <a:latin typeface="Franklin Gothic Book" panose="020B0503020102020204" pitchFamily="34" charset="0"/>
                        </a:rPr>
                        <a:t>529</a:t>
                      </a:r>
                    </a:p>
                  </a:txBody>
                  <a:tcPr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473248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3 Rectángulo">
            <a:extLst>
              <a:ext uri="{FF2B5EF4-FFF2-40B4-BE49-F238E27FC236}">
                <a16:creationId xmlns:a16="http://schemas.microsoft.com/office/drawing/2014/main" id="{D82EEB86-6159-47A0-B011-B1C58A782C34}"/>
              </a:ext>
            </a:extLst>
          </p:cNvPr>
          <p:cNvSpPr/>
          <p:nvPr/>
        </p:nvSpPr>
        <p:spPr>
          <a:xfrm>
            <a:off x="1143477" y="364111"/>
            <a:ext cx="9894688" cy="338554"/>
          </a:xfrm>
          <a:prstGeom prst="rect">
            <a:avLst/>
          </a:prstGeom>
        </p:spPr>
        <p:txBody>
          <a:bodyPr wrap="square">
            <a:spAutoFit/>
          </a:bodyPr>
          <a:lstStyle/>
          <a:p>
            <a:pPr algn="ctr"/>
            <a:r>
              <a:rPr lang="es-CO" sz="1600" b="1" dirty="0">
                <a:solidFill>
                  <a:prstClr val="black"/>
                </a:solidFill>
              </a:rPr>
              <a:t> 13) Díganos por favor si usted cree que es típico de los hombres responder con violencia cuando su pareja… </a:t>
            </a:r>
          </a:p>
        </p:txBody>
      </p:sp>
      <p:sp>
        <p:nvSpPr>
          <p:cNvPr id="8" name="7 Rectángulo redondeado"/>
          <p:cNvSpPr/>
          <p:nvPr/>
        </p:nvSpPr>
        <p:spPr>
          <a:xfrm>
            <a:off x="5001881" y="6233054"/>
            <a:ext cx="2177881" cy="287174"/>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9" name="8 Tabla"/>
          <p:cNvGraphicFramePr>
            <a:graphicFrameLocks noGrp="1"/>
          </p:cNvGraphicFramePr>
          <p:nvPr/>
        </p:nvGraphicFramePr>
        <p:xfrm>
          <a:off x="5120491" y="6250049"/>
          <a:ext cx="2070735" cy="243840"/>
        </p:xfrm>
        <a:graphic>
          <a:graphicData uri="http://schemas.openxmlformats.org/drawingml/2006/table">
            <a:tbl>
              <a:tblPr firstRow="1" bandRow="1">
                <a:tableStyleId>{5C22544A-7EE6-4342-B048-85BDC9FD1C3A}</a:tableStyleId>
              </a:tblPr>
              <a:tblGrid>
                <a:gridCol w="1532255">
                  <a:extLst>
                    <a:ext uri="{9D8B030D-6E8A-4147-A177-3AD203B41FA5}">
                      <a16:colId xmlns:a16="http://schemas.microsoft.com/office/drawing/2014/main" val="20000"/>
                    </a:ext>
                  </a:extLst>
                </a:gridCol>
                <a:gridCol w="538480">
                  <a:extLst>
                    <a:ext uri="{9D8B030D-6E8A-4147-A177-3AD203B41FA5}">
                      <a16:colId xmlns:a16="http://schemas.microsoft.com/office/drawing/2014/main" val="20001"/>
                    </a:ext>
                  </a:extLst>
                </a:gridCol>
              </a:tblGrid>
              <a:tr h="144016">
                <a:tc>
                  <a:txBody>
                    <a:bodyPr/>
                    <a:lstStyle/>
                    <a:p>
                      <a:pPr algn="r"/>
                      <a:r>
                        <a:rPr lang="es-CO" sz="1000" dirty="0">
                          <a:solidFill>
                            <a:schemeClr val="tx1"/>
                          </a:solidFill>
                          <a:latin typeface="Franklin Gothic Book" panose="020B0503020102020204" pitchFamily="34" charset="0"/>
                        </a:rPr>
                        <a:t>Base:</a:t>
                      </a:r>
                      <a:r>
                        <a:rPr lang="es-CO" sz="1000" baseline="0" dirty="0">
                          <a:solidFill>
                            <a:schemeClr val="tx1"/>
                          </a:solidFill>
                          <a:latin typeface="Franklin Gothic Book" panose="020B0503020102020204" pitchFamily="34" charset="0"/>
                        </a:rPr>
                        <a:t> </a:t>
                      </a:r>
                      <a:r>
                        <a:rPr lang="es-CO" sz="1000" b="0" baseline="0" dirty="0">
                          <a:solidFill>
                            <a:schemeClr val="tx1"/>
                          </a:solidFill>
                          <a:latin typeface="Franklin Gothic Book" panose="020B0503020102020204" pitchFamily="34" charset="0"/>
                        </a:rPr>
                        <a:t>Total Encuestados</a:t>
                      </a:r>
                      <a:endParaRPr lang="es-CO" sz="1000" b="0" dirty="0">
                        <a:solidFill>
                          <a:schemeClr val="tx1"/>
                        </a:solidFill>
                        <a:latin typeface="Franklin Gothic Book" panose="020B0503020102020204"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s-CO" sz="1000" dirty="0">
                          <a:solidFill>
                            <a:schemeClr val="tx1"/>
                          </a:solidFill>
                          <a:latin typeface="Franklin Gothic Book" panose="020B0503020102020204" pitchFamily="34" charset="0"/>
                        </a:rPr>
                        <a:t>529</a:t>
                      </a:r>
                    </a:p>
                  </a:txBody>
                  <a:tcPr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0" name="Gráfico 9">
            <a:extLst>
              <a:ext uri="{FF2B5EF4-FFF2-40B4-BE49-F238E27FC236}">
                <a16:creationId xmlns:a16="http://schemas.microsoft.com/office/drawing/2014/main" id="{00000000-0008-0000-0800-000002000000}"/>
              </a:ext>
            </a:extLst>
          </p:cNvPr>
          <p:cNvGraphicFramePr>
            <a:graphicFrameLocks/>
          </p:cNvGraphicFramePr>
          <p:nvPr>
            <p:extLst>
              <p:ext uri="{D42A27DB-BD31-4B8C-83A1-F6EECF244321}">
                <p14:modId xmlns:p14="http://schemas.microsoft.com/office/powerpoint/2010/main" val="926733840"/>
              </p:ext>
            </p:extLst>
          </p:nvPr>
        </p:nvGraphicFramePr>
        <p:xfrm>
          <a:off x="2729132" y="1069145"/>
          <a:ext cx="7104185" cy="49096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62078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2934907628"/>
              </p:ext>
            </p:extLst>
          </p:nvPr>
        </p:nvGraphicFramePr>
        <p:xfrm>
          <a:off x="1753579" y="1086800"/>
          <a:ext cx="9031078" cy="4478655"/>
        </p:xfrm>
        <a:graphic>
          <a:graphicData uri="http://schemas.openxmlformats.org/drawingml/2006/table">
            <a:tbl>
              <a:tblPr/>
              <a:tblGrid>
                <a:gridCol w="2569304">
                  <a:extLst>
                    <a:ext uri="{9D8B030D-6E8A-4147-A177-3AD203B41FA5}">
                      <a16:colId xmlns:a16="http://schemas.microsoft.com/office/drawing/2014/main" val="20000"/>
                    </a:ext>
                  </a:extLst>
                </a:gridCol>
                <a:gridCol w="118958">
                  <a:extLst>
                    <a:ext uri="{9D8B030D-6E8A-4147-A177-3AD203B41FA5}">
                      <a16:colId xmlns:a16="http://schemas.microsoft.com/office/drawing/2014/main" val="20001"/>
                    </a:ext>
                  </a:extLst>
                </a:gridCol>
                <a:gridCol w="637869">
                  <a:extLst>
                    <a:ext uri="{9D8B030D-6E8A-4147-A177-3AD203B41FA5}">
                      <a16:colId xmlns:a16="http://schemas.microsoft.com/office/drawing/2014/main" val="20002"/>
                    </a:ext>
                  </a:extLst>
                </a:gridCol>
                <a:gridCol w="633883">
                  <a:extLst>
                    <a:ext uri="{9D8B030D-6E8A-4147-A177-3AD203B41FA5}">
                      <a16:colId xmlns:a16="http://schemas.microsoft.com/office/drawing/2014/main" val="20003"/>
                    </a:ext>
                  </a:extLst>
                </a:gridCol>
                <a:gridCol w="633883">
                  <a:extLst>
                    <a:ext uri="{9D8B030D-6E8A-4147-A177-3AD203B41FA5}">
                      <a16:colId xmlns:a16="http://schemas.microsoft.com/office/drawing/2014/main" val="20004"/>
                    </a:ext>
                  </a:extLst>
                </a:gridCol>
                <a:gridCol w="633883">
                  <a:extLst>
                    <a:ext uri="{9D8B030D-6E8A-4147-A177-3AD203B41FA5}">
                      <a16:colId xmlns:a16="http://schemas.microsoft.com/office/drawing/2014/main" val="20005"/>
                    </a:ext>
                  </a:extLst>
                </a:gridCol>
                <a:gridCol w="633883">
                  <a:extLst>
                    <a:ext uri="{9D8B030D-6E8A-4147-A177-3AD203B41FA5}">
                      <a16:colId xmlns:a16="http://schemas.microsoft.com/office/drawing/2014/main" val="20006"/>
                    </a:ext>
                  </a:extLst>
                </a:gridCol>
                <a:gridCol w="633883">
                  <a:extLst>
                    <a:ext uri="{9D8B030D-6E8A-4147-A177-3AD203B41FA5}">
                      <a16:colId xmlns:a16="http://schemas.microsoft.com/office/drawing/2014/main" val="20007"/>
                    </a:ext>
                  </a:extLst>
                </a:gridCol>
                <a:gridCol w="633883">
                  <a:extLst>
                    <a:ext uri="{9D8B030D-6E8A-4147-A177-3AD203B41FA5}">
                      <a16:colId xmlns:a16="http://schemas.microsoft.com/office/drawing/2014/main" val="20008"/>
                    </a:ext>
                  </a:extLst>
                </a:gridCol>
                <a:gridCol w="633883">
                  <a:extLst>
                    <a:ext uri="{9D8B030D-6E8A-4147-A177-3AD203B41FA5}">
                      <a16:colId xmlns:a16="http://schemas.microsoft.com/office/drawing/2014/main" val="20009"/>
                    </a:ext>
                  </a:extLst>
                </a:gridCol>
                <a:gridCol w="633883">
                  <a:extLst>
                    <a:ext uri="{9D8B030D-6E8A-4147-A177-3AD203B41FA5}">
                      <a16:colId xmlns:a16="http://schemas.microsoft.com/office/drawing/2014/main" val="20010"/>
                    </a:ext>
                  </a:extLst>
                </a:gridCol>
                <a:gridCol w="633883">
                  <a:extLst>
                    <a:ext uri="{9D8B030D-6E8A-4147-A177-3AD203B41FA5}">
                      <a16:colId xmlns:a16="http://schemas.microsoft.com/office/drawing/2014/main" val="20011"/>
                    </a:ext>
                  </a:extLst>
                </a:gridCol>
              </a:tblGrid>
              <a:tr h="114916">
                <a:tc>
                  <a:txBody>
                    <a:bodyPr/>
                    <a:lstStyle/>
                    <a:p>
                      <a:pPr algn="r" fontAlgn="ctr"/>
                      <a:endParaRPr lang="es-CO" sz="1000" b="1" i="0" u="none" strike="noStrike" dirty="0">
                        <a:solidFill>
                          <a:srgbClr val="404040"/>
                        </a:solidFill>
                        <a:effectLst/>
                        <a:latin typeface="Franklin Gothic Book"/>
                      </a:endParaRPr>
                    </a:p>
                  </a:txBody>
                  <a:tcPr marL="9525" marR="9525" marT="9525" marB="0" anchor="ctr">
                    <a:lnL>
                      <a:noFill/>
                    </a:lnL>
                    <a:lnR>
                      <a:noFill/>
                    </a:lnR>
                    <a:lnT>
                      <a:noFill/>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a:noFill/>
                    </a:lnB>
                  </a:tcPr>
                </a:tc>
                <a:tc rowSpan="2">
                  <a:txBody>
                    <a:bodyPr/>
                    <a:lstStyle/>
                    <a:p>
                      <a:pPr algn="ctr" fontAlgn="ctr"/>
                      <a:r>
                        <a:rPr lang="es-CO" sz="1000" b="1" i="0" u="none" strike="noStrike" dirty="0">
                          <a:solidFill>
                            <a:schemeClr val="bg1"/>
                          </a:solidFill>
                          <a:effectLst/>
                          <a:latin typeface="Franklin Gothic Book"/>
                        </a:rPr>
                        <a:t>TOTAL</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DA0F2B"/>
                    </a:solidFill>
                  </a:tcPr>
                </a:tc>
                <a:tc gridSpan="2">
                  <a:txBody>
                    <a:bodyPr/>
                    <a:lstStyle/>
                    <a:p>
                      <a:pPr algn="ctr" fontAlgn="ctr"/>
                      <a:r>
                        <a:rPr lang="es-CO" sz="1000" b="1" i="0" u="none" strike="noStrike" dirty="0">
                          <a:solidFill>
                            <a:srgbClr val="404040"/>
                          </a:solidFill>
                          <a:effectLst/>
                          <a:latin typeface="Franklin Gothic Book"/>
                        </a:rPr>
                        <a:t>GÉNERO</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000"/>
                    </a:solidFill>
                  </a:tcPr>
                </a:tc>
                <a:tc hMerge="1">
                  <a:txBody>
                    <a:bodyPr/>
                    <a:lstStyle/>
                    <a:p>
                      <a:endParaRPr lang="es-CO"/>
                    </a:p>
                  </a:txBody>
                  <a:tcPr/>
                </a:tc>
                <a:tc gridSpan="4">
                  <a:txBody>
                    <a:bodyPr/>
                    <a:lstStyle/>
                    <a:p>
                      <a:pPr algn="ctr" fontAlgn="ctr"/>
                      <a:r>
                        <a:rPr lang="es-CO" sz="1000" b="1" i="0" u="none" strike="noStrike" dirty="0">
                          <a:solidFill>
                            <a:srgbClr val="404040"/>
                          </a:solidFill>
                          <a:effectLst/>
                          <a:latin typeface="Franklin Gothic Book"/>
                        </a:rPr>
                        <a:t>EDAD</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C66"/>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3">
                  <a:txBody>
                    <a:bodyPr/>
                    <a:lstStyle/>
                    <a:p>
                      <a:pPr algn="ctr" fontAlgn="ctr"/>
                      <a:r>
                        <a:rPr lang="es-CO" sz="1000" b="1" i="0" u="none" strike="noStrike" dirty="0">
                          <a:solidFill>
                            <a:srgbClr val="404040"/>
                          </a:solidFill>
                          <a:effectLst/>
                          <a:latin typeface="Franklin Gothic Book"/>
                        </a:rPr>
                        <a:t>ESTRATO</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ECC5"/>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114916">
                <a:tc>
                  <a:txBody>
                    <a:bodyPr/>
                    <a:lstStyle/>
                    <a:p>
                      <a:pPr algn="r" fontAlgn="ctr"/>
                      <a:endParaRPr lang="es-CO" sz="1000" b="1" i="0" u="none" strike="noStrike" dirty="0">
                        <a:solidFill>
                          <a:srgbClr val="404040"/>
                        </a:solidFill>
                        <a:effectLst/>
                        <a:latin typeface="Franklin Gothic Book"/>
                      </a:endParaRP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vMerge="1">
                  <a:txBody>
                    <a:bodyPr/>
                    <a:lstStyle/>
                    <a:p>
                      <a:endParaRPr lang="es-CO"/>
                    </a:p>
                  </a:txBody>
                  <a:tcPr/>
                </a:tc>
                <a:tc>
                  <a:txBody>
                    <a:bodyPr/>
                    <a:lstStyle/>
                    <a:p>
                      <a:pPr algn="ctr" fontAlgn="ctr"/>
                      <a:r>
                        <a:rPr lang="es-CO" sz="1000" b="0" i="0" u="none" strike="noStrike" dirty="0">
                          <a:solidFill>
                            <a:srgbClr val="404040"/>
                          </a:solidFill>
                          <a:effectLst/>
                          <a:latin typeface="Franklin Gothic Book"/>
                        </a:rPr>
                        <a:t>Masculino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Femenino</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18 a 25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26 a 40</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41 a 55</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56 o más</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ALTO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MEDIO</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BAJO</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82469">
                <a:tc>
                  <a:txBody>
                    <a:bodyPr/>
                    <a:lstStyle/>
                    <a:p>
                      <a:pPr algn="r" fontAlgn="ctr"/>
                      <a:r>
                        <a:rPr lang="es-CO" sz="700" b="1" i="0" u="none" strike="noStrike" dirty="0">
                          <a:solidFill>
                            <a:srgbClr val="404040"/>
                          </a:solidFill>
                          <a:effectLst/>
                          <a:latin typeface="Franklin Gothic Book"/>
                        </a:rPr>
                        <a:t> Base: Total Encuestados</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700" b="1"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529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226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303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79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150</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156</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144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151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133</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dirty="0">
                          <a:solidFill>
                            <a:srgbClr val="404040"/>
                          </a:solidFill>
                          <a:effectLst/>
                          <a:latin typeface="Franklin Gothic Book"/>
                        </a:rPr>
                        <a:t>245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114916">
                <a:tc>
                  <a:txBody>
                    <a:bodyPr/>
                    <a:lstStyle/>
                    <a:p>
                      <a:pPr algn="r" fontAlgn="ctr"/>
                      <a:r>
                        <a:rPr lang="es-CO" sz="1000" b="1" i="0" u="none" strike="noStrike" dirty="0">
                          <a:solidFill>
                            <a:srgbClr val="404040"/>
                          </a:solidFill>
                          <a:effectLst/>
                          <a:latin typeface="Franklin Gothic Book"/>
                        </a:rPr>
                        <a:t> a) Coquetea o le es infiel con otros hombres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extLst>
                  <a:ext uri="{0D108BD9-81ED-4DB2-BD59-A6C34878D82A}">
                    <a16:rowId xmlns:a16="http://schemas.microsoft.com/office/drawing/2014/main" val="10003"/>
                  </a:ext>
                </a:extLst>
              </a:tr>
              <a:tr h="114916">
                <a:tc>
                  <a:txBody>
                    <a:bodyPr/>
                    <a:lstStyle/>
                    <a:p>
                      <a:pPr algn="r" fontAlgn="ctr"/>
                      <a:r>
                        <a:rPr lang="es-CO" sz="10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49%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48%</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52%</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51%</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4"/>
                  </a:ext>
                </a:extLst>
              </a:tr>
              <a:tr h="114916">
                <a:tc>
                  <a:txBody>
                    <a:bodyPr/>
                    <a:lstStyle/>
                    <a:p>
                      <a:pPr algn="r" fontAlgn="ctr"/>
                      <a:r>
                        <a:rPr lang="es-CO" sz="10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50%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51%</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47%</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48%</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5"/>
                  </a:ext>
                </a:extLst>
              </a:tr>
              <a:tr h="114916">
                <a:tc>
                  <a:txBody>
                    <a:bodyPr/>
                    <a:lstStyle/>
                    <a:p>
                      <a:pPr algn="r" fontAlgn="ctr"/>
                      <a:r>
                        <a:rPr lang="es-CO" sz="1000" b="0" i="0" u="none" strike="noStrike">
                          <a:solidFill>
                            <a:srgbClr val="404040"/>
                          </a:solidFill>
                          <a:effectLst/>
                          <a:latin typeface="Franklin Gothic Book"/>
                        </a:rPr>
                        <a:t> Ns/Nr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6"/>
                  </a:ext>
                </a:extLst>
              </a:tr>
              <a:tr h="114916">
                <a:tc>
                  <a:txBody>
                    <a:bodyPr/>
                    <a:lstStyle/>
                    <a:p>
                      <a:pPr algn="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7"/>
                  </a:ext>
                </a:extLst>
              </a:tr>
              <a:tr h="114916">
                <a:tc>
                  <a:txBody>
                    <a:bodyPr/>
                    <a:lstStyle/>
                    <a:p>
                      <a:pPr algn="r" fontAlgn="ctr"/>
                      <a:r>
                        <a:rPr lang="es-CO" sz="1000" b="1" i="0" u="none" strike="noStrike">
                          <a:solidFill>
                            <a:srgbClr val="404040"/>
                          </a:solidFill>
                          <a:effectLst/>
                          <a:latin typeface="Franklin Gothic Book"/>
                        </a:rPr>
                        <a:t> b) Lo desautoriza o no le hace caso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extLst>
                  <a:ext uri="{0D108BD9-81ED-4DB2-BD59-A6C34878D82A}">
                    <a16:rowId xmlns:a16="http://schemas.microsoft.com/office/drawing/2014/main" val="10008"/>
                  </a:ext>
                </a:extLst>
              </a:tr>
              <a:tr h="114916">
                <a:tc>
                  <a:txBody>
                    <a:bodyPr/>
                    <a:lstStyle/>
                    <a:p>
                      <a:pPr algn="r" fontAlgn="ctr"/>
                      <a:r>
                        <a:rPr lang="es-CO" sz="10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41%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36%</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44%</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43%</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9"/>
                  </a:ext>
                </a:extLst>
              </a:tr>
              <a:tr h="114916">
                <a:tc>
                  <a:txBody>
                    <a:bodyPr/>
                    <a:lstStyle/>
                    <a:p>
                      <a:pPr algn="r" fontAlgn="ctr"/>
                      <a:r>
                        <a:rPr lang="es-CO" sz="10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58%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64%</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55%</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57%</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0"/>
                  </a:ext>
                </a:extLst>
              </a:tr>
              <a:tr h="114916">
                <a:tc>
                  <a:txBody>
                    <a:bodyPr/>
                    <a:lstStyle/>
                    <a:p>
                      <a:pPr algn="r" fontAlgn="ctr"/>
                      <a:r>
                        <a:rPr lang="es-CO" sz="1000" b="0" i="0" u="none" strike="noStrike">
                          <a:solidFill>
                            <a:srgbClr val="404040"/>
                          </a:solidFill>
                          <a:effectLst/>
                          <a:latin typeface="Franklin Gothic Book"/>
                        </a:rPr>
                        <a:t> Ns/Nr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1"/>
                  </a:ext>
                </a:extLst>
              </a:tr>
              <a:tr h="114916">
                <a:tc>
                  <a:txBody>
                    <a:bodyPr/>
                    <a:lstStyle/>
                    <a:p>
                      <a:pPr algn="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2"/>
                  </a:ext>
                </a:extLst>
              </a:tr>
              <a:tr h="114916">
                <a:tc>
                  <a:txBody>
                    <a:bodyPr/>
                    <a:lstStyle/>
                    <a:p>
                      <a:pPr algn="r" fontAlgn="ctr"/>
                      <a:r>
                        <a:rPr lang="es-CO" sz="1000" b="1" i="0" u="none" strike="noStrike">
                          <a:solidFill>
                            <a:srgbClr val="404040"/>
                          </a:solidFill>
                          <a:effectLst/>
                          <a:latin typeface="Franklin Gothic Book"/>
                        </a:rPr>
                        <a:t> c) No quiere tener sexo cuando él sí quiere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extLst>
                  <a:ext uri="{0D108BD9-81ED-4DB2-BD59-A6C34878D82A}">
                    <a16:rowId xmlns:a16="http://schemas.microsoft.com/office/drawing/2014/main" val="10013"/>
                  </a:ext>
                </a:extLst>
              </a:tr>
              <a:tr h="114916">
                <a:tc>
                  <a:txBody>
                    <a:bodyPr/>
                    <a:lstStyle/>
                    <a:p>
                      <a:pPr algn="r" fontAlgn="ctr"/>
                      <a:r>
                        <a:rPr lang="es-CO" sz="10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31%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27%</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29%</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34%</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4"/>
                  </a:ext>
                </a:extLst>
              </a:tr>
              <a:tr h="114916">
                <a:tc>
                  <a:txBody>
                    <a:bodyPr/>
                    <a:lstStyle/>
                    <a:p>
                      <a:pPr algn="r" fontAlgn="ctr"/>
                      <a:r>
                        <a:rPr lang="es-CO" sz="10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66%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70%</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68%</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61%</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5"/>
                  </a:ext>
                </a:extLst>
              </a:tr>
              <a:tr h="114916">
                <a:tc>
                  <a:txBody>
                    <a:bodyPr/>
                    <a:lstStyle/>
                    <a:p>
                      <a:pPr algn="r" fontAlgn="ctr"/>
                      <a:r>
                        <a:rPr lang="es-CO" sz="1000" b="0" i="0" u="none" strike="noStrike">
                          <a:solidFill>
                            <a:srgbClr val="404040"/>
                          </a:solidFill>
                          <a:effectLst/>
                          <a:latin typeface="Franklin Gothic Book"/>
                        </a:rPr>
                        <a:t> Ns/Nr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5%</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6"/>
                  </a:ext>
                </a:extLst>
              </a:tr>
              <a:tr h="114916">
                <a:tc>
                  <a:txBody>
                    <a:bodyPr/>
                    <a:lstStyle/>
                    <a:p>
                      <a:pPr algn="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7"/>
                  </a:ext>
                </a:extLst>
              </a:tr>
              <a:tr h="114916">
                <a:tc>
                  <a:txBody>
                    <a:bodyPr/>
                    <a:lstStyle/>
                    <a:p>
                      <a:pPr algn="r" fontAlgn="ctr"/>
                      <a:r>
                        <a:rPr lang="es-CO" sz="1000" b="1" i="0" u="none" strike="noStrike">
                          <a:solidFill>
                            <a:srgbClr val="404040"/>
                          </a:solidFill>
                          <a:effectLst/>
                          <a:latin typeface="Franklin Gothic Book"/>
                        </a:rPr>
                        <a:t> d) Descuida a los hijos o las labores del hogar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extLst>
                  <a:ext uri="{0D108BD9-81ED-4DB2-BD59-A6C34878D82A}">
                    <a16:rowId xmlns:a16="http://schemas.microsoft.com/office/drawing/2014/main" val="10018"/>
                  </a:ext>
                </a:extLst>
              </a:tr>
              <a:tr h="114916">
                <a:tc>
                  <a:txBody>
                    <a:bodyPr/>
                    <a:lstStyle/>
                    <a:p>
                      <a:pPr algn="r" fontAlgn="ctr"/>
                      <a:r>
                        <a:rPr lang="es-CO" sz="10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38%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36%</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41%</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38%</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9"/>
                  </a:ext>
                </a:extLst>
              </a:tr>
              <a:tr h="114916">
                <a:tc>
                  <a:txBody>
                    <a:bodyPr/>
                    <a:lstStyle/>
                    <a:p>
                      <a:pPr algn="r" fontAlgn="ctr"/>
                      <a:r>
                        <a:rPr lang="es-CO" sz="10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61%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62%</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59%</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60%</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20"/>
                  </a:ext>
                </a:extLst>
              </a:tr>
              <a:tr h="114916">
                <a:tc>
                  <a:txBody>
                    <a:bodyPr/>
                    <a:lstStyle/>
                    <a:p>
                      <a:pPr algn="r" fontAlgn="ctr"/>
                      <a:r>
                        <a:rPr lang="es-CO" sz="1000" b="0" i="0" u="none" strike="noStrike">
                          <a:solidFill>
                            <a:srgbClr val="404040"/>
                          </a:solidFill>
                          <a:effectLst/>
                          <a:latin typeface="Franklin Gothic Book"/>
                        </a:rPr>
                        <a:t> Ns/Nr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21"/>
                  </a:ext>
                </a:extLst>
              </a:tr>
              <a:tr h="114916">
                <a:tc>
                  <a:txBody>
                    <a:bodyPr/>
                    <a:lstStyle/>
                    <a:p>
                      <a:pPr algn="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22"/>
                  </a:ext>
                </a:extLst>
              </a:tr>
              <a:tr h="114916">
                <a:tc>
                  <a:txBody>
                    <a:bodyPr/>
                    <a:lstStyle/>
                    <a:p>
                      <a:pPr algn="r" fontAlgn="ctr"/>
                      <a:r>
                        <a:rPr lang="es-CO" sz="1000" b="1" i="0" u="none" strike="noStrike">
                          <a:solidFill>
                            <a:srgbClr val="404040"/>
                          </a:solidFill>
                          <a:effectLst/>
                          <a:latin typeface="Franklin Gothic Book"/>
                        </a:rPr>
                        <a:t> e) Se va de fiesta o toma trago con amigos y amigas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extLst>
                  <a:ext uri="{0D108BD9-81ED-4DB2-BD59-A6C34878D82A}">
                    <a16:rowId xmlns:a16="http://schemas.microsoft.com/office/drawing/2014/main" val="10023"/>
                  </a:ext>
                </a:extLst>
              </a:tr>
              <a:tr h="114916">
                <a:tc>
                  <a:txBody>
                    <a:bodyPr/>
                    <a:lstStyle/>
                    <a:p>
                      <a:pPr algn="r" fontAlgn="ctr"/>
                      <a:r>
                        <a:rPr lang="es-CO" sz="10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43%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52%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43%</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47%</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47%</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extLst>
                  <a:ext uri="{0D108BD9-81ED-4DB2-BD59-A6C34878D82A}">
                    <a16:rowId xmlns:a16="http://schemas.microsoft.com/office/drawing/2014/main" val="10024"/>
                  </a:ext>
                </a:extLst>
              </a:tr>
              <a:tr h="114916">
                <a:tc>
                  <a:txBody>
                    <a:bodyPr/>
                    <a:lstStyle/>
                    <a:p>
                      <a:pPr algn="r" fontAlgn="ctr"/>
                      <a:r>
                        <a:rPr lang="es-CO" sz="10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56%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61%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51%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56%</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53%</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67%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65%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51%</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55%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extLst>
                  <a:ext uri="{0D108BD9-81ED-4DB2-BD59-A6C34878D82A}">
                    <a16:rowId xmlns:a16="http://schemas.microsoft.com/office/drawing/2014/main" val="10025"/>
                  </a:ext>
                </a:extLst>
              </a:tr>
              <a:tr h="114916">
                <a:tc>
                  <a:txBody>
                    <a:bodyPr/>
                    <a:lstStyle/>
                    <a:p>
                      <a:pPr algn="r" fontAlgn="ctr"/>
                      <a:r>
                        <a:rPr lang="es-CO" sz="1000" b="0" i="0" u="none" strike="noStrike">
                          <a:solidFill>
                            <a:srgbClr val="404040"/>
                          </a:solidFill>
                          <a:effectLst/>
                          <a:latin typeface="Franklin Gothic Book"/>
                        </a:rPr>
                        <a:t> Ns/Nr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a:noFill/>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26"/>
                  </a:ext>
                </a:extLst>
              </a:tr>
            </a:tbl>
          </a:graphicData>
        </a:graphic>
      </p:graphicFrame>
      <p:sp>
        <p:nvSpPr>
          <p:cNvPr id="4" name="3 Rectángulo">
            <a:extLst>
              <a:ext uri="{FF2B5EF4-FFF2-40B4-BE49-F238E27FC236}">
                <a16:creationId xmlns:a16="http://schemas.microsoft.com/office/drawing/2014/main" id="{D82EEB86-6159-47A0-B011-B1C58A782C34}"/>
              </a:ext>
            </a:extLst>
          </p:cNvPr>
          <p:cNvSpPr/>
          <p:nvPr/>
        </p:nvSpPr>
        <p:spPr>
          <a:xfrm>
            <a:off x="1135956" y="595427"/>
            <a:ext cx="9894688" cy="338554"/>
          </a:xfrm>
          <a:prstGeom prst="rect">
            <a:avLst/>
          </a:prstGeom>
        </p:spPr>
        <p:txBody>
          <a:bodyPr wrap="square">
            <a:spAutoFit/>
          </a:bodyPr>
          <a:lstStyle/>
          <a:p>
            <a:pPr algn="ctr"/>
            <a:r>
              <a:rPr lang="es-CO" sz="1600" b="1" dirty="0">
                <a:solidFill>
                  <a:prstClr val="black"/>
                </a:solidFill>
              </a:rPr>
              <a:t> 13) Díganos por favor si usted cree que es típico de los hombres responder con violencia cuando su pareja… </a:t>
            </a:r>
          </a:p>
        </p:txBody>
      </p:sp>
    </p:spTree>
    <p:extLst>
      <p:ext uri="{BB962C8B-B14F-4D97-AF65-F5344CB8AC3E}">
        <p14:creationId xmlns:p14="http://schemas.microsoft.com/office/powerpoint/2010/main" val="42472075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2700163511"/>
              </p:ext>
            </p:extLst>
          </p:nvPr>
        </p:nvGraphicFramePr>
        <p:xfrm>
          <a:off x="1753579" y="1086800"/>
          <a:ext cx="9031078" cy="3516630"/>
        </p:xfrm>
        <a:graphic>
          <a:graphicData uri="http://schemas.openxmlformats.org/drawingml/2006/table">
            <a:tbl>
              <a:tblPr/>
              <a:tblGrid>
                <a:gridCol w="2569304">
                  <a:extLst>
                    <a:ext uri="{9D8B030D-6E8A-4147-A177-3AD203B41FA5}">
                      <a16:colId xmlns:a16="http://schemas.microsoft.com/office/drawing/2014/main" val="20000"/>
                    </a:ext>
                  </a:extLst>
                </a:gridCol>
                <a:gridCol w="118958">
                  <a:extLst>
                    <a:ext uri="{9D8B030D-6E8A-4147-A177-3AD203B41FA5}">
                      <a16:colId xmlns:a16="http://schemas.microsoft.com/office/drawing/2014/main" val="20001"/>
                    </a:ext>
                  </a:extLst>
                </a:gridCol>
                <a:gridCol w="637869">
                  <a:extLst>
                    <a:ext uri="{9D8B030D-6E8A-4147-A177-3AD203B41FA5}">
                      <a16:colId xmlns:a16="http://schemas.microsoft.com/office/drawing/2014/main" val="20002"/>
                    </a:ext>
                  </a:extLst>
                </a:gridCol>
                <a:gridCol w="633883">
                  <a:extLst>
                    <a:ext uri="{9D8B030D-6E8A-4147-A177-3AD203B41FA5}">
                      <a16:colId xmlns:a16="http://schemas.microsoft.com/office/drawing/2014/main" val="20003"/>
                    </a:ext>
                  </a:extLst>
                </a:gridCol>
                <a:gridCol w="633883">
                  <a:extLst>
                    <a:ext uri="{9D8B030D-6E8A-4147-A177-3AD203B41FA5}">
                      <a16:colId xmlns:a16="http://schemas.microsoft.com/office/drawing/2014/main" val="20004"/>
                    </a:ext>
                  </a:extLst>
                </a:gridCol>
                <a:gridCol w="633883">
                  <a:extLst>
                    <a:ext uri="{9D8B030D-6E8A-4147-A177-3AD203B41FA5}">
                      <a16:colId xmlns:a16="http://schemas.microsoft.com/office/drawing/2014/main" val="20005"/>
                    </a:ext>
                  </a:extLst>
                </a:gridCol>
                <a:gridCol w="633883">
                  <a:extLst>
                    <a:ext uri="{9D8B030D-6E8A-4147-A177-3AD203B41FA5}">
                      <a16:colId xmlns:a16="http://schemas.microsoft.com/office/drawing/2014/main" val="20006"/>
                    </a:ext>
                  </a:extLst>
                </a:gridCol>
                <a:gridCol w="633883">
                  <a:extLst>
                    <a:ext uri="{9D8B030D-6E8A-4147-A177-3AD203B41FA5}">
                      <a16:colId xmlns:a16="http://schemas.microsoft.com/office/drawing/2014/main" val="20007"/>
                    </a:ext>
                  </a:extLst>
                </a:gridCol>
                <a:gridCol w="633883">
                  <a:extLst>
                    <a:ext uri="{9D8B030D-6E8A-4147-A177-3AD203B41FA5}">
                      <a16:colId xmlns:a16="http://schemas.microsoft.com/office/drawing/2014/main" val="20008"/>
                    </a:ext>
                  </a:extLst>
                </a:gridCol>
                <a:gridCol w="633883">
                  <a:extLst>
                    <a:ext uri="{9D8B030D-6E8A-4147-A177-3AD203B41FA5}">
                      <a16:colId xmlns:a16="http://schemas.microsoft.com/office/drawing/2014/main" val="20009"/>
                    </a:ext>
                  </a:extLst>
                </a:gridCol>
                <a:gridCol w="633883">
                  <a:extLst>
                    <a:ext uri="{9D8B030D-6E8A-4147-A177-3AD203B41FA5}">
                      <a16:colId xmlns:a16="http://schemas.microsoft.com/office/drawing/2014/main" val="20010"/>
                    </a:ext>
                  </a:extLst>
                </a:gridCol>
                <a:gridCol w="633883">
                  <a:extLst>
                    <a:ext uri="{9D8B030D-6E8A-4147-A177-3AD203B41FA5}">
                      <a16:colId xmlns:a16="http://schemas.microsoft.com/office/drawing/2014/main" val="20011"/>
                    </a:ext>
                  </a:extLst>
                </a:gridCol>
              </a:tblGrid>
              <a:tr h="114916">
                <a:tc>
                  <a:txBody>
                    <a:bodyPr/>
                    <a:lstStyle/>
                    <a:p>
                      <a:pPr algn="r" fontAlgn="ctr"/>
                      <a:endParaRPr lang="es-CO" sz="1000" b="1" i="0" u="none" strike="noStrike" dirty="0">
                        <a:solidFill>
                          <a:srgbClr val="404040"/>
                        </a:solidFill>
                        <a:effectLst/>
                        <a:latin typeface="Franklin Gothic Book"/>
                      </a:endParaRPr>
                    </a:p>
                  </a:txBody>
                  <a:tcPr marL="9525" marR="9525" marT="9525" marB="0" anchor="ctr">
                    <a:lnL>
                      <a:noFill/>
                    </a:lnL>
                    <a:lnR>
                      <a:noFill/>
                    </a:lnR>
                    <a:lnT>
                      <a:noFill/>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a:noFill/>
                    </a:lnB>
                  </a:tcPr>
                </a:tc>
                <a:tc rowSpan="2">
                  <a:txBody>
                    <a:bodyPr/>
                    <a:lstStyle/>
                    <a:p>
                      <a:pPr algn="ctr" fontAlgn="ctr"/>
                      <a:r>
                        <a:rPr lang="es-CO" sz="1000" b="1" i="0" u="none" strike="noStrike" dirty="0">
                          <a:solidFill>
                            <a:schemeClr val="bg1"/>
                          </a:solidFill>
                          <a:effectLst/>
                          <a:latin typeface="Franklin Gothic Book"/>
                        </a:rPr>
                        <a:t>TOTAL</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DA0F2B"/>
                    </a:solidFill>
                  </a:tcPr>
                </a:tc>
                <a:tc gridSpan="2">
                  <a:txBody>
                    <a:bodyPr/>
                    <a:lstStyle/>
                    <a:p>
                      <a:pPr algn="ctr" fontAlgn="ctr"/>
                      <a:r>
                        <a:rPr lang="es-CO" sz="1000" b="1" i="0" u="none" strike="noStrike" dirty="0">
                          <a:solidFill>
                            <a:srgbClr val="404040"/>
                          </a:solidFill>
                          <a:effectLst/>
                          <a:latin typeface="Franklin Gothic Book"/>
                        </a:rPr>
                        <a:t>GÉNERO</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000"/>
                    </a:solidFill>
                  </a:tcPr>
                </a:tc>
                <a:tc hMerge="1">
                  <a:txBody>
                    <a:bodyPr/>
                    <a:lstStyle/>
                    <a:p>
                      <a:endParaRPr lang="es-CO"/>
                    </a:p>
                  </a:txBody>
                  <a:tcPr/>
                </a:tc>
                <a:tc gridSpan="4">
                  <a:txBody>
                    <a:bodyPr/>
                    <a:lstStyle/>
                    <a:p>
                      <a:pPr algn="ctr" fontAlgn="ctr"/>
                      <a:r>
                        <a:rPr lang="es-CO" sz="1000" b="1" i="0" u="none" strike="noStrike" dirty="0">
                          <a:solidFill>
                            <a:srgbClr val="404040"/>
                          </a:solidFill>
                          <a:effectLst/>
                          <a:latin typeface="Franklin Gothic Book"/>
                        </a:rPr>
                        <a:t>EDAD</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C66"/>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3">
                  <a:txBody>
                    <a:bodyPr/>
                    <a:lstStyle/>
                    <a:p>
                      <a:pPr algn="ctr" fontAlgn="ctr"/>
                      <a:r>
                        <a:rPr lang="es-CO" sz="1000" b="1" i="0" u="none" strike="noStrike" dirty="0">
                          <a:solidFill>
                            <a:srgbClr val="404040"/>
                          </a:solidFill>
                          <a:effectLst/>
                          <a:latin typeface="Franklin Gothic Book"/>
                        </a:rPr>
                        <a:t>ESTRATO</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ECC5"/>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114916">
                <a:tc>
                  <a:txBody>
                    <a:bodyPr/>
                    <a:lstStyle/>
                    <a:p>
                      <a:pPr algn="r" fontAlgn="ctr"/>
                      <a:endParaRPr lang="es-CO" sz="1000" b="1" i="0" u="none" strike="noStrike" dirty="0">
                        <a:solidFill>
                          <a:srgbClr val="404040"/>
                        </a:solidFill>
                        <a:effectLst/>
                        <a:latin typeface="Franklin Gothic Book"/>
                      </a:endParaRP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vMerge="1">
                  <a:txBody>
                    <a:bodyPr/>
                    <a:lstStyle/>
                    <a:p>
                      <a:endParaRPr lang="es-CO"/>
                    </a:p>
                  </a:txBody>
                  <a:tcPr/>
                </a:tc>
                <a:tc>
                  <a:txBody>
                    <a:bodyPr/>
                    <a:lstStyle/>
                    <a:p>
                      <a:pPr algn="ctr" fontAlgn="ctr"/>
                      <a:r>
                        <a:rPr lang="es-CO" sz="1000" b="0" i="0" u="none" strike="noStrike" dirty="0">
                          <a:solidFill>
                            <a:srgbClr val="404040"/>
                          </a:solidFill>
                          <a:effectLst/>
                          <a:latin typeface="Franklin Gothic Book"/>
                        </a:rPr>
                        <a:t>Masculino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Femenino</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18 a 25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26 a 40</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41 a 55</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56 o más</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ALTO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MEDIO</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BAJO</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82469">
                <a:tc>
                  <a:txBody>
                    <a:bodyPr/>
                    <a:lstStyle/>
                    <a:p>
                      <a:pPr algn="r" fontAlgn="ctr"/>
                      <a:r>
                        <a:rPr lang="es-CO" sz="700" b="1" i="0" u="none" strike="noStrike" dirty="0">
                          <a:solidFill>
                            <a:srgbClr val="404040"/>
                          </a:solidFill>
                          <a:effectLst/>
                          <a:latin typeface="Franklin Gothic Book"/>
                        </a:rPr>
                        <a:t> Base: Total Encuestados</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700" b="1"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529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226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303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79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150</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156</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144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151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133</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dirty="0">
                          <a:solidFill>
                            <a:srgbClr val="404040"/>
                          </a:solidFill>
                          <a:effectLst/>
                          <a:latin typeface="Franklin Gothic Book"/>
                        </a:rPr>
                        <a:t>245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114916">
                <a:tc>
                  <a:txBody>
                    <a:bodyPr/>
                    <a:lstStyle/>
                    <a:p>
                      <a:pPr algn="r" fontAlgn="ctr"/>
                      <a:r>
                        <a:rPr lang="es-CO" sz="1000" b="1" i="0" u="none" strike="noStrike" dirty="0">
                          <a:solidFill>
                            <a:srgbClr val="404040"/>
                          </a:solidFill>
                          <a:effectLst/>
                          <a:latin typeface="Franklin Gothic Book"/>
                        </a:rPr>
                        <a:t> f) No trabaja y espera que la mantengan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extLst>
                  <a:ext uri="{0D108BD9-81ED-4DB2-BD59-A6C34878D82A}">
                    <a16:rowId xmlns:a16="http://schemas.microsoft.com/office/drawing/2014/main" val="10003"/>
                  </a:ext>
                </a:extLst>
              </a:tr>
              <a:tr h="114916">
                <a:tc>
                  <a:txBody>
                    <a:bodyPr/>
                    <a:lstStyle/>
                    <a:p>
                      <a:pPr algn="r" fontAlgn="ctr"/>
                      <a:r>
                        <a:rPr lang="es-CO" sz="10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22%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20%</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27%</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23%</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4"/>
                  </a:ext>
                </a:extLst>
              </a:tr>
              <a:tr h="114916">
                <a:tc>
                  <a:txBody>
                    <a:bodyPr/>
                    <a:lstStyle/>
                    <a:p>
                      <a:pPr algn="r" fontAlgn="ctr"/>
                      <a:r>
                        <a:rPr lang="es-CO" sz="10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76%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80%</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73%</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75%</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5"/>
                  </a:ext>
                </a:extLst>
              </a:tr>
              <a:tr h="114916">
                <a:tc>
                  <a:txBody>
                    <a:bodyPr/>
                    <a:lstStyle/>
                    <a:p>
                      <a:pPr algn="r" fontAlgn="ctr"/>
                      <a:r>
                        <a:rPr lang="es-CO" sz="1000" b="0" i="0" u="none" strike="noStrike">
                          <a:solidFill>
                            <a:srgbClr val="404040"/>
                          </a:solidFill>
                          <a:effectLst/>
                          <a:latin typeface="Franklin Gothic Book"/>
                        </a:rPr>
                        <a:t> Ns/Nr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6"/>
                  </a:ext>
                </a:extLst>
              </a:tr>
              <a:tr h="114916">
                <a:tc>
                  <a:txBody>
                    <a:bodyPr/>
                    <a:lstStyle/>
                    <a:p>
                      <a:pPr algn="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7"/>
                  </a:ext>
                </a:extLst>
              </a:tr>
              <a:tr h="114916">
                <a:tc>
                  <a:txBody>
                    <a:bodyPr/>
                    <a:lstStyle/>
                    <a:p>
                      <a:pPr algn="r" fontAlgn="ctr"/>
                      <a:r>
                        <a:rPr lang="es-CO" sz="1000" b="1" i="0" u="none" strike="noStrike">
                          <a:solidFill>
                            <a:srgbClr val="404040"/>
                          </a:solidFill>
                          <a:effectLst/>
                          <a:latin typeface="Franklin Gothic Book"/>
                        </a:rPr>
                        <a:t> g) Se burla de él o le falta al respeto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extLst>
                  <a:ext uri="{0D108BD9-81ED-4DB2-BD59-A6C34878D82A}">
                    <a16:rowId xmlns:a16="http://schemas.microsoft.com/office/drawing/2014/main" val="10008"/>
                  </a:ext>
                </a:extLst>
              </a:tr>
              <a:tr h="114916">
                <a:tc>
                  <a:txBody>
                    <a:bodyPr/>
                    <a:lstStyle/>
                    <a:p>
                      <a:pPr algn="r" fontAlgn="ctr"/>
                      <a:r>
                        <a:rPr lang="es-CO" sz="10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34%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33%</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35%</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29%</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9"/>
                  </a:ext>
                </a:extLst>
              </a:tr>
              <a:tr h="114916">
                <a:tc>
                  <a:txBody>
                    <a:bodyPr/>
                    <a:lstStyle/>
                    <a:p>
                      <a:pPr algn="r" fontAlgn="ctr"/>
                      <a:r>
                        <a:rPr lang="es-CO" sz="10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65%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67%</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65%</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70%</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0"/>
                  </a:ext>
                </a:extLst>
              </a:tr>
              <a:tr h="114916">
                <a:tc>
                  <a:txBody>
                    <a:bodyPr/>
                    <a:lstStyle/>
                    <a:p>
                      <a:pPr algn="r" fontAlgn="ctr"/>
                      <a:r>
                        <a:rPr lang="es-CO" sz="1000" b="0" i="0" u="none" strike="noStrike">
                          <a:solidFill>
                            <a:srgbClr val="404040"/>
                          </a:solidFill>
                          <a:effectLst/>
                          <a:latin typeface="Franklin Gothic Book"/>
                        </a:rPr>
                        <a:t> Ns/Nr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1"/>
                  </a:ext>
                </a:extLst>
              </a:tr>
              <a:tr h="114916">
                <a:tc>
                  <a:txBody>
                    <a:bodyPr/>
                    <a:lstStyle/>
                    <a:p>
                      <a:pPr algn="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2"/>
                  </a:ext>
                </a:extLst>
              </a:tr>
              <a:tr h="114916">
                <a:tc>
                  <a:txBody>
                    <a:bodyPr/>
                    <a:lstStyle/>
                    <a:p>
                      <a:pPr algn="r" fontAlgn="ctr"/>
                      <a:r>
                        <a:rPr lang="es-CO" sz="1000" b="1" i="0" u="none" strike="noStrike">
                          <a:solidFill>
                            <a:srgbClr val="404040"/>
                          </a:solidFill>
                          <a:effectLst/>
                          <a:latin typeface="Franklin Gothic Book"/>
                        </a:rPr>
                        <a:t> h) Es celosa y le revisa el celular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extLst>
                  <a:ext uri="{0D108BD9-81ED-4DB2-BD59-A6C34878D82A}">
                    <a16:rowId xmlns:a16="http://schemas.microsoft.com/office/drawing/2014/main" val="10013"/>
                  </a:ext>
                </a:extLst>
              </a:tr>
              <a:tr h="114916">
                <a:tc>
                  <a:txBody>
                    <a:bodyPr/>
                    <a:lstStyle/>
                    <a:p>
                      <a:pPr algn="r" fontAlgn="ctr"/>
                      <a:r>
                        <a:rPr lang="es-CO" sz="10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38%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38%</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38%</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39%</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4"/>
                  </a:ext>
                </a:extLst>
              </a:tr>
              <a:tr h="114916">
                <a:tc>
                  <a:txBody>
                    <a:bodyPr/>
                    <a:lstStyle/>
                    <a:p>
                      <a:pPr algn="r" fontAlgn="ctr"/>
                      <a:r>
                        <a:rPr lang="es-CO" sz="10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61%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62%</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61%</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61%</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5"/>
                  </a:ext>
                </a:extLst>
              </a:tr>
              <a:tr h="114916">
                <a:tc>
                  <a:txBody>
                    <a:bodyPr/>
                    <a:lstStyle/>
                    <a:p>
                      <a:pPr algn="r" fontAlgn="ctr"/>
                      <a:r>
                        <a:rPr lang="es-CO" sz="1000" b="0" i="0" u="none" strike="noStrike">
                          <a:solidFill>
                            <a:srgbClr val="404040"/>
                          </a:solidFill>
                          <a:effectLst/>
                          <a:latin typeface="Franklin Gothic Book"/>
                        </a:rPr>
                        <a:t> Ns/Nr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6"/>
                  </a:ext>
                </a:extLst>
              </a:tr>
              <a:tr h="114916">
                <a:tc>
                  <a:txBody>
                    <a:bodyPr/>
                    <a:lstStyle/>
                    <a:p>
                      <a:pPr algn="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7"/>
                  </a:ext>
                </a:extLst>
              </a:tr>
              <a:tr h="114916">
                <a:tc>
                  <a:txBody>
                    <a:bodyPr/>
                    <a:lstStyle/>
                    <a:p>
                      <a:pPr algn="r" fontAlgn="ctr"/>
                      <a:r>
                        <a:rPr lang="es-CO" sz="1000" b="1" i="0" u="none" strike="noStrike">
                          <a:solidFill>
                            <a:srgbClr val="404040"/>
                          </a:solidFill>
                          <a:effectLst/>
                          <a:latin typeface="Franklin Gothic Book"/>
                        </a:rPr>
                        <a:t> i) Gana más plata o tiene más éxito que él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extLst>
                  <a:ext uri="{0D108BD9-81ED-4DB2-BD59-A6C34878D82A}">
                    <a16:rowId xmlns:a16="http://schemas.microsoft.com/office/drawing/2014/main" val="10018"/>
                  </a:ext>
                </a:extLst>
              </a:tr>
              <a:tr h="114916">
                <a:tc>
                  <a:txBody>
                    <a:bodyPr/>
                    <a:lstStyle/>
                    <a:p>
                      <a:pPr algn="r" fontAlgn="ctr"/>
                      <a:r>
                        <a:rPr lang="es-CO" sz="10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26%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21%</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30%</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24%</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9"/>
                  </a:ext>
                </a:extLst>
              </a:tr>
              <a:tr h="114916">
                <a:tc>
                  <a:txBody>
                    <a:bodyPr/>
                    <a:lstStyle/>
                    <a:p>
                      <a:pPr algn="r" fontAlgn="ctr"/>
                      <a:r>
                        <a:rPr lang="es-CO" sz="10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73%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78%</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70%</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75%</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20"/>
                  </a:ext>
                </a:extLst>
              </a:tr>
              <a:tr h="114916">
                <a:tc>
                  <a:txBody>
                    <a:bodyPr/>
                    <a:lstStyle/>
                    <a:p>
                      <a:pPr algn="r" fontAlgn="ctr"/>
                      <a:r>
                        <a:rPr lang="es-CO" sz="1000" b="0" i="0" u="none" strike="noStrike">
                          <a:solidFill>
                            <a:srgbClr val="404040"/>
                          </a:solidFill>
                          <a:effectLst/>
                          <a:latin typeface="Franklin Gothic Book"/>
                        </a:rPr>
                        <a:t> Ns/Nr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21"/>
                  </a:ext>
                </a:extLst>
              </a:tr>
            </a:tbl>
          </a:graphicData>
        </a:graphic>
      </p:graphicFrame>
      <p:sp>
        <p:nvSpPr>
          <p:cNvPr id="4" name="3 Rectángulo">
            <a:extLst>
              <a:ext uri="{FF2B5EF4-FFF2-40B4-BE49-F238E27FC236}">
                <a16:creationId xmlns:a16="http://schemas.microsoft.com/office/drawing/2014/main" id="{D82EEB86-6159-47A0-B011-B1C58A782C34}"/>
              </a:ext>
            </a:extLst>
          </p:cNvPr>
          <p:cNvSpPr/>
          <p:nvPr/>
        </p:nvSpPr>
        <p:spPr>
          <a:xfrm>
            <a:off x="1135956" y="595427"/>
            <a:ext cx="9894688" cy="338554"/>
          </a:xfrm>
          <a:prstGeom prst="rect">
            <a:avLst/>
          </a:prstGeom>
        </p:spPr>
        <p:txBody>
          <a:bodyPr wrap="square">
            <a:spAutoFit/>
          </a:bodyPr>
          <a:lstStyle/>
          <a:p>
            <a:pPr algn="ctr"/>
            <a:r>
              <a:rPr lang="es-CO" sz="1600" b="1" dirty="0">
                <a:solidFill>
                  <a:prstClr val="black"/>
                </a:solidFill>
              </a:rPr>
              <a:t> 13) Díganos por favor si usted cree que es típico de los hombres responder con violencia cuando su pareja… </a:t>
            </a:r>
          </a:p>
        </p:txBody>
      </p:sp>
    </p:spTree>
    <p:extLst>
      <p:ext uri="{BB962C8B-B14F-4D97-AF65-F5344CB8AC3E}">
        <p14:creationId xmlns:p14="http://schemas.microsoft.com/office/powerpoint/2010/main" val="12083059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Group 6">
            <a:extLst>
              <a:ext uri="{FF2B5EF4-FFF2-40B4-BE49-F238E27FC236}">
                <a16:creationId xmlns:a16="http://schemas.microsoft.com/office/drawing/2014/main" id="{FB6DBF8C-ED9E-462F-A5B2-C8D46CEC28EC}"/>
              </a:ext>
            </a:extLst>
          </p:cNvPr>
          <p:cNvGraphicFramePr>
            <a:graphicFrameLocks noGrp="1"/>
          </p:cNvGraphicFramePr>
          <p:nvPr>
            <p:extLst>
              <p:ext uri="{D42A27DB-BD31-4B8C-83A1-F6EECF244321}">
                <p14:modId xmlns:p14="http://schemas.microsoft.com/office/powerpoint/2010/main" val="276682199"/>
              </p:ext>
            </p:extLst>
          </p:nvPr>
        </p:nvGraphicFramePr>
        <p:xfrm>
          <a:off x="2362200" y="1976103"/>
          <a:ext cx="6248500" cy="3337509"/>
        </p:xfrm>
        <a:graphic>
          <a:graphicData uri="http://schemas.openxmlformats.org/drawingml/2006/table">
            <a:tbl>
              <a:tblPr/>
              <a:tblGrid>
                <a:gridCol w="3264000">
                  <a:extLst>
                    <a:ext uri="{9D8B030D-6E8A-4147-A177-3AD203B41FA5}">
                      <a16:colId xmlns:a16="http://schemas.microsoft.com/office/drawing/2014/main" val="20000"/>
                    </a:ext>
                  </a:extLst>
                </a:gridCol>
                <a:gridCol w="2984500">
                  <a:extLst>
                    <a:ext uri="{9D8B030D-6E8A-4147-A177-3AD203B41FA5}">
                      <a16:colId xmlns:a16="http://schemas.microsoft.com/office/drawing/2014/main" val="20001"/>
                    </a:ext>
                  </a:extLst>
                </a:gridCol>
              </a:tblGrid>
              <a:tr h="370278">
                <a:tc>
                  <a:txBody>
                    <a:bodyPr/>
                    <a:lstStyle/>
                    <a:p>
                      <a:pPr algn="r" fontAlgn="ctr"/>
                      <a:r>
                        <a:rPr lang="es-CO" sz="1200" b="0" i="0" u="none" strike="noStrike" dirty="0">
                          <a:solidFill>
                            <a:srgbClr val="404040"/>
                          </a:solidFill>
                          <a:effectLst/>
                          <a:latin typeface="Franklin Gothic Book"/>
                        </a:rPr>
                        <a:t> a) Coquetea o le es infiel con otras mujeres </a:t>
                      </a:r>
                    </a:p>
                  </a:txBody>
                  <a:tcPr marL="9525" marR="9525" marT="9525" marB="0" anchor="ctr">
                    <a:lnL cap="flat">
                      <a:noFill/>
                    </a:lnL>
                    <a:lnR>
                      <a:noFill/>
                    </a:lnR>
                    <a:lnT cap="flat">
                      <a:noFill/>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8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cap="flat">
                      <a:noFill/>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0278">
                <a:tc>
                  <a:txBody>
                    <a:bodyPr/>
                    <a:lstStyle/>
                    <a:p>
                      <a:pPr algn="r" fontAlgn="ctr"/>
                      <a:r>
                        <a:rPr lang="es-CO" sz="1200" b="0" i="0" u="none" strike="noStrike">
                          <a:solidFill>
                            <a:srgbClr val="404040"/>
                          </a:solidFill>
                          <a:effectLst/>
                          <a:latin typeface="Franklin Gothic Book"/>
                        </a:rPr>
                        <a:t> h) Es celoso y le revisa el celular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8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0278">
                <a:tc>
                  <a:txBody>
                    <a:bodyPr/>
                    <a:lstStyle/>
                    <a:p>
                      <a:pPr algn="r" fontAlgn="ctr"/>
                      <a:r>
                        <a:rPr lang="es-CO" sz="1200" b="0" i="0" u="none" strike="noStrike">
                          <a:solidFill>
                            <a:srgbClr val="404040"/>
                          </a:solidFill>
                          <a:effectLst/>
                          <a:latin typeface="Franklin Gothic Book"/>
                        </a:rPr>
                        <a:t> e) Se va de fiesta o toma trago con amigos y amigas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8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0278">
                <a:tc>
                  <a:txBody>
                    <a:bodyPr/>
                    <a:lstStyle/>
                    <a:p>
                      <a:pPr algn="r" fontAlgn="ctr"/>
                      <a:r>
                        <a:rPr lang="es-CO" sz="1200" b="0" i="0" u="none" strike="noStrike">
                          <a:solidFill>
                            <a:srgbClr val="404040"/>
                          </a:solidFill>
                          <a:effectLst/>
                          <a:latin typeface="Franklin Gothic Book"/>
                        </a:rPr>
                        <a:t> b) La desautoriza o no le hace caso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8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0278">
                <a:tc>
                  <a:txBody>
                    <a:bodyPr/>
                    <a:lstStyle/>
                    <a:p>
                      <a:pPr algn="r" fontAlgn="ctr"/>
                      <a:r>
                        <a:rPr lang="es-CO" sz="1200" b="0" i="0" u="none" strike="noStrike">
                          <a:solidFill>
                            <a:srgbClr val="404040"/>
                          </a:solidFill>
                          <a:effectLst/>
                          <a:latin typeface="Franklin Gothic Book"/>
                        </a:rPr>
                        <a:t> g) Se burla o le falta al respeto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8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0278">
                <a:tc>
                  <a:txBody>
                    <a:bodyPr/>
                    <a:lstStyle/>
                    <a:p>
                      <a:pPr algn="r" fontAlgn="ctr"/>
                      <a:r>
                        <a:rPr lang="es-CO" sz="1200" b="0" i="0" u="none" strike="noStrike">
                          <a:solidFill>
                            <a:srgbClr val="404040"/>
                          </a:solidFill>
                          <a:effectLst/>
                          <a:latin typeface="Franklin Gothic Book"/>
                        </a:rPr>
                        <a:t> f) No trabaja y espera que lo mantengan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8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70278">
                <a:tc>
                  <a:txBody>
                    <a:bodyPr/>
                    <a:lstStyle/>
                    <a:p>
                      <a:pPr algn="r" fontAlgn="ctr"/>
                      <a:r>
                        <a:rPr lang="es-CO" sz="1200" b="0" i="0" u="none" strike="noStrike">
                          <a:solidFill>
                            <a:srgbClr val="404040"/>
                          </a:solidFill>
                          <a:effectLst/>
                          <a:latin typeface="Franklin Gothic Book"/>
                        </a:rPr>
                        <a:t> d) Descuida a los hijos o las labores del hogar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8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70278">
                <a:tc>
                  <a:txBody>
                    <a:bodyPr/>
                    <a:lstStyle/>
                    <a:p>
                      <a:pPr algn="r" fontAlgn="ctr"/>
                      <a:r>
                        <a:rPr lang="es-CO" sz="1200" b="0" i="0" u="none" strike="noStrike">
                          <a:solidFill>
                            <a:srgbClr val="404040"/>
                          </a:solidFill>
                          <a:effectLst/>
                          <a:latin typeface="Franklin Gothic Book"/>
                        </a:rPr>
                        <a:t> c) No quiere tener sexo cuando ella sí quiere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8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0278">
                <a:tc>
                  <a:txBody>
                    <a:bodyPr/>
                    <a:lstStyle/>
                    <a:p>
                      <a:pPr algn="r" fontAlgn="ctr"/>
                      <a:r>
                        <a:rPr lang="es-CO" sz="1200" b="0" i="0" u="none" strike="noStrike" dirty="0">
                          <a:solidFill>
                            <a:srgbClr val="404040"/>
                          </a:solidFill>
                          <a:effectLst/>
                          <a:latin typeface="Franklin Gothic Book"/>
                        </a:rPr>
                        <a:t> i) Gana más plata o tiene más éxito que ella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8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5" name="3 Rectángulo">
            <a:extLst>
              <a:ext uri="{FF2B5EF4-FFF2-40B4-BE49-F238E27FC236}">
                <a16:creationId xmlns:a16="http://schemas.microsoft.com/office/drawing/2014/main" id="{D82EEB86-6159-47A0-B011-B1C58A782C34}"/>
              </a:ext>
            </a:extLst>
          </p:cNvPr>
          <p:cNvSpPr/>
          <p:nvPr/>
        </p:nvSpPr>
        <p:spPr>
          <a:xfrm>
            <a:off x="1135956" y="764704"/>
            <a:ext cx="9894688" cy="338554"/>
          </a:xfrm>
          <a:prstGeom prst="rect">
            <a:avLst/>
          </a:prstGeom>
        </p:spPr>
        <p:txBody>
          <a:bodyPr wrap="square">
            <a:spAutoFit/>
          </a:bodyPr>
          <a:lstStyle/>
          <a:p>
            <a:pPr algn="ctr"/>
            <a:r>
              <a:rPr lang="es-CO" sz="1600" b="1" dirty="0">
                <a:solidFill>
                  <a:prstClr val="black"/>
                </a:solidFill>
              </a:rPr>
              <a:t> 14) Díganos por favor si usted cree que es típico de las mujeres responder con violencia cuando su pareja... : </a:t>
            </a:r>
          </a:p>
        </p:txBody>
      </p:sp>
      <p:graphicFrame>
        <p:nvGraphicFramePr>
          <p:cNvPr id="40" name="39 Gráfico"/>
          <p:cNvGraphicFramePr/>
          <p:nvPr>
            <p:extLst>
              <p:ext uri="{D42A27DB-BD31-4B8C-83A1-F6EECF244321}">
                <p14:modId xmlns:p14="http://schemas.microsoft.com/office/powerpoint/2010/main" val="1969995054"/>
              </p:ext>
            </p:extLst>
          </p:nvPr>
        </p:nvGraphicFramePr>
        <p:xfrm>
          <a:off x="5777880" y="1821391"/>
          <a:ext cx="3185914" cy="40047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5" name="44 Tabla"/>
          <p:cNvGraphicFramePr>
            <a:graphicFrameLocks noGrp="1"/>
          </p:cNvGraphicFramePr>
          <p:nvPr>
            <p:extLst>
              <p:ext uri="{D42A27DB-BD31-4B8C-83A1-F6EECF244321}">
                <p14:modId xmlns:p14="http://schemas.microsoft.com/office/powerpoint/2010/main" val="1717461088"/>
              </p:ext>
            </p:extLst>
          </p:nvPr>
        </p:nvGraphicFramePr>
        <p:xfrm>
          <a:off x="4655840" y="1268760"/>
          <a:ext cx="2340177" cy="253365"/>
        </p:xfrm>
        <a:graphic>
          <a:graphicData uri="http://schemas.openxmlformats.org/drawingml/2006/table">
            <a:tbl>
              <a:tblPr/>
              <a:tblGrid>
                <a:gridCol w="311713">
                  <a:extLst>
                    <a:ext uri="{9D8B030D-6E8A-4147-A177-3AD203B41FA5}">
                      <a16:colId xmlns:a16="http://schemas.microsoft.com/office/drawing/2014/main" val="20001"/>
                    </a:ext>
                  </a:extLst>
                </a:gridCol>
                <a:gridCol w="303775">
                  <a:extLst>
                    <a:ext uri="{9D8B030D-6E8A-4147-A177-3AD203B41FA5}">
                      <a16:colId xmlns:a16="http://schemas.microsoft.com/office/drawing/2014/main" val="20002"/>
                    </a:ext>
                  </a:extLst>
                </a:gridCol>
                <a:gridCol w="311713">
                  <a:extLst>
                    <a:ext uri="{9D8B030D-6E8A-4147-A177-3AD203B41FA5}">
                      <a16:colId xmlns:a16="http://schemas.microsoft.com/office/drawing/2014/main" val="20003"/>
                    </a:ext>
                  </a:extLst>
                </a:gridCol>
                <a:gridCol w="403788">
                  <a:extLst>
                    <a:ext uri="{9D8B030D-6E8A-4147-A177-3AD203B41FA5}">
                      <a16:colId xmlns:a16="http://schemas.microsoft.com/office/drawing/2014/main" val="20004"/>
                    </a:ext>
                  </a:extLst>
                </a:gridCol>
                <a:gridCol w="311713">
                  <a:extLst>
                    <a:ext uri="{9D8B030D-6E8A-4147-A177-3AD203B41FA5}">
                      <a16:colId xmlns:a16="http://schemas.microsoft.com/office/drawing/2014/main" val="20005"/>
                    </a:ext>
                  </a:extLst>
                </a:gridCol>
                <a:gridCol w="697475">
                  <a:extLst>
                    <a:ext uri="{9D8B030D-6E8A-4147-A177-3AD203B41FA5}">
                      <a16:colId xmlns:a16="http://schemas.microsoft.com/office/drawing/2014/main" val="20006"/>
                    </a:ext>
                  </a:extLst>
                </a:gridCol>
              </a:tblGrid>
              <a:tr h="161925">
                <a:tc>
                  <a:txBody>
                    <a:bodyPr/>
                    <a:lstStyle/>
                    <a:p>
                      <a:pPr algn="l" fontAlgn="ctr"/>
                      <a:endParaRPr lang="es-CO" sz="1600" b="0" i="0" u="none" strike="noStrike" dirty="0">
                        <a:solidFill>
                          <a:srgbClr val="000000"/>
                        </a:solidFill>
                        <a:effectLst/>
                        <a:latin typeface="Calibri"/>
                      </a:endParaRPr>
                    </a:p>
                  </a:txBody>
                  <a:tcPr marL="36000" marR="36000"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l" fontAlgn="ctr"/>
                      <a:r>
                        <a:rPr lang="es-CO" sz="1600" b="0" i="0" u="none" strike="noStrike" dirty="0">
                          <a:solidFill>
                            <a:srgbClr val="000000"/>
                          </a:solidFill>
                          <a:effectLst/>
                          <a:latin typeface="Calibri"/>
                        </a:rPr>
                        <a:t> Si</a:t>
                      </a:r>
                    </a:p>
                  </a:txBody>
                  <a:tcPr marL="36000" marR="36000"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l" fontAlgn="ctr"/>
                      <a:endParaRPr lang="es-CO" sz="1600" b="0" i="0" u="none" strike="noStrike" dirty="0">
                        <a:solidFill>
                          <a:srgbClr val="000000"/>
                        </a:solidFill>
                        <a:effectLst/>
                        <a:latin typeface="Calibri"/>
                      </a:endParaRPr>
                    </a:p>
                  </a:txBody>
                  <a:tcPr marL="36000" marR="36000"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l" fontAlgn="ctr"/>
                      <a:r>
                        <a:rPr lang="es-CO" sz="1600" b="0" i="0" u="none" strike="noStrike" dirty="0">
                          <a:solidFill>
                            <a:srgbClr val="000000"/>
                          </a:solidFill>
                          <a:effectLst/>
                          <a:latin typeface="Calibri"/>
                        </a:rPr>
                        <a:t> No</a:t>
                      </a:r>
                    </a:p>
                  </a:txBody>
                  <a:tcPr marL="36000" marR="36000"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l" fontAlgn="ctr"/>
                      <a:endParaRPr lang="es-CO" sz="1600" b="0" i="0" u="none" strike="noStrike" dirty="0">
                        <a:solidFill>
                          <a:srgbClr val="000000"/>
                        </a:solidFill>
                        <a:effectLst/>
                        <a:latin typeface="Calibri"/>
                      </a:endParaRPr>
                    </a:p>
                  </a:txBody>
                  <a:tcPr marL="36000" marR="36000"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l" fontAlgn="ctr"/>
                      <a:r>
                        <a:rPr lang="es-CO" sz="1600" b="0" i="0" u="none" strike="noStrike" dirty="0">
                          <a:solidFill>
                            <a:srgbClr val="000000"/>
                          </a:solidFill>
                          <a:effectLst/>
                          <a:latin typeface="Calibri"/>
                        </a:rPr>
                        <a:t> </a:t>
                      </a:r>
                      <a:r>
                        <a:rPr lang="es-CO" sz="1600" b="0" i="0" u="none" strike="noStrike" dirty="0" err="1">
                          <a:solidFill>
                            <a:srgbClr val="000000"/>
                          </a:solidFill>
                          <a:effectLst/>
                          <a:latin typeface="Calibri"/>
                        </a:rPr>
                        <a:t>Ns</a:t>
                      </a:r>
                      <a:r>
                        <a:rPr lang="es-CO" sz="1600" b="0" i="0" u="none" strike="noStrike" dirty="0">
                          <a:solidFill>
                            <a:srgbClr val="000000"/>
                          </a:solidFill>
                          <a:effectLst/>
                          <a:latin typeface="Calibri"/>
                        </a:rPr>
                        <a:t>/</a:t>
                      </a:r>
                      <a:r>
                        <a:rPr lang="es-CO" sz="1600" b="0" i="0" u="none" strike="noStrike" dirty="0" err="1">
                          <a:solidFill>
                            <a:srgbClr val="000000"/>
                          </a:solidFill>
                          <a:effectLst/>
                          <a:latin typeface="Calibri"/>
                        </a:rPr>
                        <a:t>Mr</a:t>
                      </a:r>
                      <a:endParaRPr lang="es-CO" sz="1600" b="0" i="0" u="none" strike="noStrike" dirty="0">
                        <a:solidFill>
                          <a:srgbClr val="000000"/>
                        </a:solidFill>
                        <a:effectLst/>
                        <a:latin typeface="Calibri"/>
                      </a:endParaRPr>
                    </a:p>
                  </a:txBody>
                  <a:tcPr marL="36000" marR="36000"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10000"/>
                  </a:ext>
                </a:extLst>
              </a:tr>
            </a:tbl>
          </a:graphicData>
        </a:graphic>
      </p:graphicFrame>
      <p:sp>
        <p:nvSpPr>
          <p:cNvPr id="8" name="7 Rectángulo redondeado"/>
          <p:cNvSpPr/>
          <p:nvPr/>
        </p:nvSpPr>
        <p:spPr>
          <a:xfrm>
            <a:off x="5001881" y="6233054"/>
            <a:ext cx="2177881" cy="287174"/>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9" name="8 Tabla"/>
          <p:cNvGraphicFramePr>
            <a:graphicFrameLocks noGrp="1"/>
          </p:cNvGraphicFramePr>
          <p:nvPr>
            <p:extLst>
              <p:ext uri="{D42A27DB-BD31-4B8C-83A1-F6EECF244321}">
                <p14:modId xmlns:p14="http://schemas.microsoft.com/office/powerpoint/2010/main" val="65307271"/>
              </p:ext>
            </p:extLst>
          </p:nvPr>
        </p:nvGraphicFramePr>
        <p:xfrm>
          <a:off x="5120491" y="6250049"/>
          <a:ext cx="2070735" cy="243840"/>
        </p:xfrm>
        <a:graphic>
          <a:graphicData uri="http://schemas.openxmlformats.org/drawingml/2006/table">
            <a:tbl>
              <a:tblPr firstRow="1" bandRow="1">
                <a:tableStyleId>{5C22544A-7EE6-4342-B048-85BDC9FD1C3A}</a:tableStyleId>
              </a:tblPr>
              <a:tblGrid>
                <a:gridCol w="1532255">
                  <a:extLst>
                    <a:ext uri="{9D8B030D-6E8A-4147-A177-3AD203B41FA5}">
                      <a16:colId xmlns:a16="http://schemas.microsoft.com/office/drawing/2014/main" val="20000"/>
                    </a:ext>
                  </a:extLst>
                </a:gridCol>
                <a:gridCol w="538480">
                  <a:extLst>
                    <a:ext uri="{9D8B030D-6E8A-4147-A177-3AD203B41FA5}">
                      <a16:colId xmlns:a16="http://schemas.microsoft.com/office/drawing/2014/main" val="20001"/>
                    </a:ext>
                  </a:extLst>
                </a:gridCol>
              </a:tblGrid>
              <a:tr h="144016">
                <a:tc>
                  <a:txBody>
                    <a:bodyPr/>
                    <a:lstStyle/>
                    <a:p>
                      <a:pPr algn="r"/>
                      <a:r>
                        <a:rPr lang="es-CO" sz="1000" dirty="0">
                          <a:solidFill>
                            <a:schemeClr val="tx1"/>
                          </a:solidFill>
                          <a:latin typeface="Franklin Gothic Book" panose="020B0503020102020204" pitchFamily="34" charset="0"/>
                        </a:rPr>
                        <a:t>Base:</a:t>
                      </a:r>
                      <a:r>
                        <a:rPr lang="es-CO" sz="1000" baseline="0" dirty="0">
                          <a:solidFill>
                            <a:schemeClr val="tx1"/>
                          </a:solidFill>
                          <a:latin typeface="Franklin Gothic Book" panose="020B0503020102020204" pitchFamily="34" charset="0"/>
                        </a:rPr>
                        <a:t> </a:t>
                      </a:r>
                      <a:r>
                        <a:rPr lang="es-CO" sz="1000" b="0" baseline="0" dirty="0">
                          <a:solidFill>
                            <a:schemeClr val="tx1"/>
                          </a:solidFill>
                          <a:latin typeface="Franklin Gothic Book" panose="020B0503020102020204" pitchFamily="34" charset="0"/>
                        </a:rPr>
                        <a:t>Total Encuestados</a:t>
                      </a:r>
                      <a:endParaRPr lang="es-CO" sz="1000" b="0" dirty="0">
                        <a:solidFill>
                          <a:schemeClr val="tx1"/>
                        </a:solidFill>
                        <a:latin typeface="Franklin Gothic Book" panose="020B0503020102020204"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s-CO" sz="1000" dirty="0">
                          <a:solidFill>
                            <a:schemeClr val="tx1"/>
                          </a:solidFill>
                          <a:latin typeface="Franklin Gothic Book" panose="020B0503020102020204" pitchFamily="34" charset="0"/>
                        </a:rPr>
                        <a:t>529</a:t>
                      </a:r>
                    </a:p>
                  </a:txBody>
                  <a:tcPr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148457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3 Rectángulo">
            <a:extLst>
              <a:ext uri="{FF2B5EF4-FFF2-40B4-BE49-F238E27FC236}">
                <a16:creationId xmlns:a16="http://schemas.microsoft.com/office/drawing/2014/main" id="{D82EEB86-6159-47A0-B011-B1C58A782C34}"/>
              </a:ext>
            </a:extLst>
          </p:cNvPr>
          <p:cNvSpPr/>
          <p:nvPr/>
        </p:nvSpPr>
        <p:spPr>
          <a:xfrm>
            <a:off x="1143477" y="469282"/>
            <a:ext cx="9894688" cy="584775"/>
          </a:xfrm>
          <a:prstGeom prst="rect">
            <a:avLst/>
          </a:prstGeom>
        </p:spPr>
        <p:txBody>
          <a:bodyPr wrap="square">
            <a:spAutoFit/>
          </a:bodyPr>
          <a:lstStyle/>
          <a:p>
            <a:pPr algn="ctr"/>
            <a:r>
              <a:rPr lang="es-CO" sz="1600" b="1" dirty="0">
                <a:solidFill>
                  <a:prstClr val="black"/>
                </a:solidFill>
              </a:rPr>
              <a:t> 14) Díganos por favor si usted cree que es típico de las mujeres responder con violencia cuando su pareja... :</a:t>
            </a:r>
          </a:p>
          <a:p>
            <a:pPr algn="ctr"/>
            <a:r>
              <a:rPr lang="es-CO" sz="1600" i="1" dirty="0">
                <a:solidFill>
                  <a:prstClr val="black"/>
                </a:solidFill>
              </a:rPr>
              <a:t>Respondieron Sí</a:t>
            </a:r>
            <a:r>
              <a:rPr lang="es-CO" sz="1600" b="1" dirty="0">
                <a:solidFill>
                  <a:prstClr val="black"/>
                </a:solidFill>
              </a:rPr>
              <a:t> </a:t>
            </a:r>
          </a:p>
        </p:txBody>
      </p:sp>
      <p:sp>
        <p:nvSpPr>
          <p:cNvPr id="8" name="7 Rectángulo redondeado"/>
          <p:cNvSpPr/>
          <p:nvPr/>
        </p:nvSpPr>
        <p:spPr>
          <a:xfrm>
            <a:off x="5001881" y="6233054"/>
            <a:ext cx="2177881" cy="287174"/>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9" name="8 Tabla"/>
          <p:cNvGraphicFramePr>
            <a:graphicFrameLocks noGrp="1"/>
          </p:cNvGraphicFramePr>
          <p:nvPr/>
        </p:nvGraphicFramePr>
        <p:xfrm>
          <a:off x="5120491" y="6250049"/>
          <a:ext cx="2070735" cy="243840"/>
        </p:xfrm>
        <a:graphic>
          <a:graphicData uri="http://schemas.openxmlformats.org/drawingml/2006/table">
            <a:tbl>
              <a:tblPr firstRow="1" bandRow="1">
                <a:tableStyleId>{5C22544A-7EE6-4342-B048-85BDC9FD1C3A}</a:tableStyleId>
              </a:tblPr>
              <a:tblGrid>
                <a:gridCol w="1532255">
                  <a:extLst>
                    <a:ext uri="{9D8B030D-6E8A-4147-A177-3AD203B41FA5}">
                      <a16:colId xmlns:a16="http://schemas.microsoft.com/office/drawing/2014/main" val="20000"/>
                    </a:ext>
                  </a:extLst>
                </a:gridCol>
                <a:gridCol w="538480">
                  <a:extLst>
                    <a:ext uri="{9D8B030D-6E8A-4147-A177-3AD203B41FA5}">
                      <a16:colId xmlns:a16="http://schemas.microsoft.com/office/drawing/2014/main" val="20001"/>
                    </a:ext>
                  </a:extLst>
                </a:gridCol>
              </a:tblGrid>
              <a:tr h="144016">
                <a:tc>
                  <a:txBody>
                    <a:bodyPr/>
                    <a:lstStyle/>
                    <a:p>
                      <a:pPr algn="r"/>
                      <a:r>
                        <a:rPr lang="es-CO" sz="1000" dirty="0">
                          <a:solidFill>
                            <a:schemeClr val="tx1"/>
                          </a:solidFill>
                          <a:latin typeface="Franklin Gothic Book" panose="020B0503020102020204" pitchFamily="34" charset="0"/>
                        </a:rPr>
                        <a:t>Base:</a:t>
                      </a:r>
                      <a:r>
                        <a:rPr lang="es-CO" sz="1000" baseline="0" dirty="0">
                          <a:solidFill>
                            <a:schemeClr val="tx1"/>
                          </a:solidFill>
                          <a:latin typeface="Franklin Gothic Book" panose="020B0503020102020204" pitchFamily="34" charset="0"/>
                        </a:rPr>
                        <a:t> </a:t>
                      </a:r>
                      <a:r>
                        <a:rPr lang="es-CO" sz="1000" b="0" baseline="0" dirty="0">
                          <a:solidFill>
                            <a:schemeClr val="tx1"/>
                          </a:solidFill>
                          <a:latin typeface="Franklin Gothic Book" panose="020B0503020102020204" pitchFamily="34" charset="0"/>
                        </a:rPr>
                        <a:t>Total Encuestados</a:t>
                      </a:r>
                      <a:endParaRPr lang="es-CO" sz="1000" b="0" dirty="0">
                        <a:solidFill>
                          <a:schemeClr val="tx1"/>
                        </a:solidFill>
                        <a:latin typeface="Franklin Gothic Book" panose="020B0503020102020204"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s-CO" sz="1000" dirty="0">
                          <a:solidFill>
                            <a:schemeClr val="tx1"/>
                          </a:solidFill>
                          <a:latin typeface="Franklin Gothic Book" panose="020B0503020102020204" pitchFamily="34" charset="0"/>
                        </a:rPr>
                        <a:t>529</a:t>
                      </a:r>
                    </a:p>
                  </a:txBody>
                  <a:tcPr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0" name="Gráfico 9">
            <a:extLst>
              <a:ext uri="{FF2B5EF4-FFF2-40B4-BE49-F238E27FC236}">
                <a16:creationId xmlns:a16="http://schemas.microsoft.com/office/drawing/2014/main" id="{00000000-0008-0000-0900-000002000000}"/>
              </a:ext>
            </a:extLst>
          </p:cNvPr>
          <p:cNvGraphicFramePr>
            <a:graphicFrameLocks/>
          </p:cNvGraphicFramePr>
          <p:nvPr>
            <p:extLst>
              <p:ext uri="{D42A27DB-BD31-4B8C-83A1-F6EECF244321}">
                <p14:modId xmlns:p14="http://schemas.microsoft.com/office/powerpoint/2010/main" val="604951073"/>
              </p:ext>
            </p:extLst>
          </p:nvPr>
        </p:nvGraphicFramePr>
        <p:xfrm>
          <a:off x="1981200" y="1201963"/>
          <a:ext cx="8229600" cy="48049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70715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2513671881"/>
              </p:ext>
            </p:extLst>
          </p:nvPr>
        </p:nvGraphicFramePr>
        <p:xfrm>
          <a:off x="1753579" y="1086800"/>
          <a:ext cx="9031078" cy="4478655"/>
        </p:xfrm>
        <a:graphic>
          <a:graphicData uri="http://schemas.openxmlformats.org/drawingml/2006/table">
            <a:tbl>
              <a:tblPr/>
              <a:tblGrid>
                <a:gridCol w="2569304">
                  <a:extLst>
                    <a:ext uri="{9D8B030D-6E8A-4147-A177-3AD203B41FA5}">
                      <a16:colId xmlns:a16="http://schemas.microsoft.com/office/drawing/2014/main" val="20000"/>
                    </a:ext>
                  </a:extLst>
                </a:gridCol>
                <a:gridCol w="118958">
                  <a:extLst>
                    <a:ext uri="{9D8B030D-6E8A-4147-A177-3AD203B41FA5}">
                      <a16:colId xmlns:a16="http://schemas.microsoft.com/office/drawing/2014/main" val="20001"/>
                    </a:ext>
                  </a:extLst>
                </a:gridCol>
                <a:gridCol w="637869">
                  <a:extLst>
                    <a:ext uri="{9D8B030D-6E8A-4147-A177-3AD203B41FA5}">
                      <a16:colId xmlns:a16="http://schemas.microsoft.com/office/drawing/2014/main" val="20002"/>
                    </a:ext>
                  </a:extLst>
                </a:gridCol>
                <a:gridCol w="633883">
                  <a:extLst>
                    <a:ext uri="{9D8B030D-6E8A-4147-A177-3AD203B41FA5}">
                      <a16:colId xmlns:a16="http://schemas.microsoft.com/office/drawing/2014/main" val="20003"/>
                    </a:ext>
                  </a:extLst>
                </a:gridCol>
                <a:gridCol w="633883">
                  <a:extLst>
                    <a:ext uri="{9D8B030D-6E8A-4147-A177-3AD203B41FA5}">
                      <a16:colId xmlns:a16="http://schemas.microsoft.com/office/drawing/2014/main" val="20004"/>
                    </a:ext>
                  </a:extLst>
                </a:gridCol>
                <a:gridCol w="633883">
                  <a:extLst>
                    <a:ext uri="{9D8B030D-6E8A-4147-A177-3AD203B41FA5}">
                      <a16:colId xmlns:a16="http://schemas.microsoft.com/office/drawing/2014/main" val="20005"/>
                    </a:ext>
                  </a:extLst>
                </a:gridCol>
                <a:gridCol w="633883">
                  <a:extLst>
                    <a:ext uri="{9D8B030D-6E8A-4147-A177-3AD203B41FA5}">
                      <a16:colId xmlns:a16="http://schemas.microsoft.com/office/drawing/2014/main" val="20006"/>
                    </a:ext>
                  </a:extLst>
                </a:gridCol>
                <a:gridCol w="633883">
                  <a:extLst>
                    <a:ext uri="{9D8B030D-6E8A-4147-A177-3AD203B41FA5}">
                      <a16:colId xmlns:a16="http://schemas.microsoft.com/office/drawing/2014/main" val="20007"/>
                    </a:ext>
                  </a:extLst>
                </a:gridCol>
                <a:gridCol w="633883">
                  <a:extLst>
                    <a:ext uri="{9D8B030D-6E8A-4147-A177-3AD203B41FA5}">
                      <a16:colId xmlns:a16="http://schemas.microsoft.com/office/drawing/2014/main" val="20008"/>
                    </a:ext>
                  </a:extLst>
                </a:gridCol>
                <a:gridCol w="633883">
                  <a:extLst>
                    <a:ext uri="{9D8B030D-6E8A-4147-A177-3AD203B41FA5}">
                      <a16:colId xmlns:a16="http://schemas.microsoft.com/office/drawing/2014/main" val="20009"/>
                    </a:ext>
                  </a:extLst>
                </a:gridCol>
                <a:gridCol w="633883">
                  <a:extLst>
                    <a:ext uri="{9D8B030D-6E8A-4147-A177-3AD203B41FA5}">
                      <a16:colId xmlns:a16="http://schemas.microsoft.com/office/drawing/2014/main" val="20010"/>
                    </a:ext>
                  </a:extLst>
                </a:gridCol>
                <a:gridCol w="633883">
                  <a:extLst>
                    <a:ext uri="{9D8B030D-6E8A-4147-A177-3AD203B41FA5}">
                      <a16:colId xmlns:a16="http://schemas.microsoft.com/office/drawing/2014/main" val="20011"/>
                    </a:ext>
                  </a:extLst>
                </a:gridCol>
              </a:tblGrid>
              <a:tr h="114916">
                <a:tc>
                  <a:txBody>
                    <a:bodyPr/>
                    <a:lstStyle/>
                    <a:p>
                      <a:pPr algn="r" fontAlgn="ctr"/>
                      <a:endParaRPr lang="es-CO" sz="1000" b="1" i="0" u="none" strike="noStrike" dirty="0">
                        <a:solidFill>
                          <a:srgbClr val="404040"/>
                        </a:solidFill>
                        <a:effectLst/>
                        <a:latin typeface="Franklin Gothic Book"/>
                      </a:endParaRPr>
                    </a:p>
                  </a:txBody>
                  <a:tcPr marL="9525" marR="9525" marT="9525" marB="0" anchor="ctr">
                    <a:lnL>
                      <a:noFill/>
                    </a:lnL>
                    <a:lnR>
                      <a:noFill/>
                    </a:lnR>
                    <a:lnT>
                      <a:noFill/>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a:noFill/>
                    </a:lnB>
                  </a:tcPr>
                </a:tc>
                <a:tc rowSpan="2">
                  <a:txBody>
                    <a:bodyPr/>
                    <a:lstStyle/>
                    <a:p>
                      <a:pPr algn="ctr" fontAlgn="ctr"/>
                      <a:r>
                        <a:rPr lang="es-CO" sz="1000" b="1" i="0" u="none" strike="noStrike" dirty="0">
                          <a:solidFill>
                            <a:schemeClr val="bg1"/>
                          </a:solidFill>
                          <a:effectLst/>
                          <a:latin typeface="Franklin Gothic Book"/>
                        </a:rPr>
                        <a:t>TOTAL</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DA0F2B"/>
                    </a:solidFill>
                  </a:tcPr>
                </a:tc>
                <a:tc gridSpan="2">
                  <a:txBody>
                    <a:bodyPr/>
                    <a:lstStyle/>
                    <a:p>
                      <a:pPr algn="ctr" fontAlgn="ctr"/>
                      <a:r>
                        <a:rPr lang="es-CO" sz="1000" b="1" i="0" u="none" strike="noStrike" dirty="0">
                          <a:solidFill>
                            <a:srgbClr val="404040"/>
                          </a:solidFill>
                          <a:effectLst/>
                          <a:latin typeface="Franklin Gothic Book"/>
                        </a:rPr>
                        <a:t>GÉNERO</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000"/>
                    </a:solidFill>
                  </a:tcPr>
                </a:tc>
                <a:tc hMerge="1">
                  <a:txBody>
                    <a:bodyPr/>
                    <a:lstStyle/>
                    <a:p>
                      <a:endParaRPr lang="es-CO"/>
                    </a:p>
                  </a:txBody>
                  <a:tcPr/>
                </a:tc>
                <a:tc gridSpan="4">
                  <a:txBody>
                    <a:bodyPr/>
                    <a:lstStyle/>
                    <a:p>
                      <a:pPr algn="ctr" fontAlgn="ctr"/>
                      <a:r>
                        <a:rPr lang="es-CO" sz="1000" b="1" i="0" u="none" strike="noStrike" dirty="0">
                          <a:solidFill>
                            <a:srgbClr val="404040"/>
                          </a:solidFill>
                          <a:effectLst/>
                          <a:latin typeface="Franklin Gothic Book"/>
                        </a:rPr>
                        <a:t>EDAD</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C66"/>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3">
                  <a:txBody>
                    <a:bodyPr/>
                    <a:lstStyle/>
                    <a:p>
                      <a:pPr algn="ctr" fontAlgn="ctr"/>
                      <a:r>
                        <a:rPr lang="es-CO" sz="1000" b="1" i="0" u="none" strike="noStrike" dirty="0">
                          <a:solidFill>
                            <a:srgbClr val="404040"/>
                          </a:solidFill>
                          <a:effectLst/>
                          <a:latin typeface="Franklin Gothic Book"/>
                        </a:rPr>
                        <a:t>ESTRATO</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ECC5"/>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114916">
                <a:tc>
                  <a:txBody>
                    <a:bodyPr/>
                    <a:lstStyle/>
                    <a:p>
                      <a:pPr algn="r" fontAlgn="ctr"/>
                      <a:endParaRPr lang="es-CO" sz="1000" b="1" i="0" u="none" strike="noStrike" dirty="0">
                        <a:solidFill>
                          <a:srgbClr val="404040"/>
                        </a:solidFill>
                        <a:effectLst/>
                        <a:latin typeface="Franklin Gothic Book"/>
                      </a:endParaRP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vMerge="1">
                  <a:txBody>
                    <a:bodyPr/>
                    <a:lstStyle/>
                    <a:p>
                      <a:endParaRPr lang="es-CO"/>
                    </a:p>
                  </a:txBody>
                  <a:tcPr/>
                </a:tc>
                <a:tc>
                  <a:txBody>
                    <a:bodyPr/>
                    <a:lstStyle/>
                    <a:p>
                      <a:pPr algn="ctr" fontAlgn="ctr"/>
                      <a:r>
                        <a:rPr lang="es-CO" sz="1000" b="0" i="0" u="none" strike="noStrike" dirty="0">
                          <a:solidFill>
                            <a:srgbClr val="404040"/>
                          </a:solidFill>
                          <a:effectLst/>
                          <a:latin typeface="Franklin Gothic Book"/>
                        </a:rPr>
                        <a:t>Masculino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Femenino</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18 a 25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26 a 40</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41 a 55</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56 o más</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ALTO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MEDIO</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BAJO</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82469">
                <a:tc>
                  <a:txBody>
                    <a:bodyPr/>
                    <a:lstStyle/>
                    <a:p>
                      <a:pPr algn="r" fontAlgn="ctr"/>
                      <a:r>
                        <a:rPr lang="es-CO" sz="700" b="1" i="0" u="none" strike="noStrike" dirty="0">
                          <a:solidFill>
                            <a:srgbClr val="404040"/>
                          </a:solidFill>
                          <a:effectLst/>
                          <a:latin typeface="Franklin Gothic Book"/>
                        </a:rPr>
                        <a:t> Base: Total Encuestados</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700" b="1"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529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226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303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79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150</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156</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144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151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133</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dirty="0">
                          <a:solidFill>
                            <a:srgbClr val="404040"/>
                          </a:solidFill>
                          <a:effectLst/>
                          <a:latin typeface="Franklin Gothic Book"/>
                        </a:rPr>
                        <a:t>245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114916">
                <a:tc>
                  <a:txBody>
                    <a:bodyPr/>
                    <a:lstStyle/>
                    <a:p>
                      <a:pPr algn="r" fontAlgn="ctr"/>
                      <a:r>
                        <a:rPr lang="es-CO" sz="1000" b="1" i="0" u="none" strike="noStrike" dirty="0">
                          <a:solidFill>
                            <a:srgbClr val="404040"/>
                          </a:solidFill>
                          <a:effectLst/>
                          <a:latin typeface="Franklin Gothic Book"/>
                        </a:rPr>
                        <a:t> a) Coquetea o le es infiel con otras mujeres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extLst>
                  <a:ext uri="{0D108BD9-81ED-4DB2-BD59-A6C34878D82A}">
                    <a16:rowId xmlns:a16="http://schemas.microsoft.com/office/drawing/2014/main" val="10003"/>
                  </a:ext>
                </a:extLst>
              </a:tr>
              <a:tr h="114916">
                <a:tc>
                  <a:txBody>
                    <a:bodyPr/>
                    <a:lstStyle/>
                    <a:p>
                      <a:pPr algn="r" fontAlgn="ctr"/>
                      <a:r>
                        <a:rPr lang="es-CO" sz="10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46%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45%</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49%</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46%</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4"/>
                  </a:ext>
                </a:extLst>
              </a:tr>
              <a:tr h="114916">
                <a:tc>
                  <a:txBody>
                    <a:bodyPr/>
                    <a:lstStyle/>
                    <a:p>
                      <a:pPr algn="r" fontAlgn="ctr"/>
                      <a:r>
                        <a:rPr lang="es-CO" sz="10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54%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55%</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51%</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54%</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5"/>
                  </a:ext>
                </a:extLst>
              </a:tr>
              <a:tr h="114916">
                <a:tc>
                  <a:txBody>
                    <a:bodyPr/>
                    <a:lstStyle/>
                    <a:p>
                      <a:pPr algn="r" fontAlgn="ctr"/>
                      <a:r>
                        <a:rPr lang="es-CO" sz="1000" b="0" i="0" u="none" strike="noStrike">
                          <a:solidFill>
                            <a:srgbClr val="404040"/>
                          </a:solidFill>
                          <a:effectLst/>
                          <a:latin typeface="Franklin Gothic Book"/>
                        </a:rPr>
                        <a:t> Ns/Nr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6"/>
                  </a:ext>
                </a:extLst>
              </a:tr>
              <a:tr h="114916">
                <a:tc>
                  <a:txBody>
                    <a:bodyPr/>
                    <a:lstStyle/>
                    <a:p>
                      <a:pPr algn="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7"/>
                  </a:ext>
                </a:extLst>
              </a:tr>
              <a:tr h="114916">
                <a:tc>
                  <a:txBody>
                    <a:bodyPr/>
                    <a:lstStyle/>
                    <a:p>
                      <a:pPr algn="r" fontAlgn="ctr"/>
                      <a:r>
                        <a:rPr lang="es-CO" sz="1000" b="1" i="0" u="none" strike="noStrike">
                          <a:solidFill>
                            <a:srgbClr val="404040"/>
                          </a:solidFill>
                          <a:effectLst/>
                          <a:latin typeface="Franklin Gothic Book"/>
                        </a:rPr>
                        <a:t> b) La desautoriza o no le hace caso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extLst>
                  <a:ext uri="{0D108BD9-81ED-4DB2-BD59-A6C34878D82A}">
                    <a16:rowId xmlns:a16="http://schemas.microsoft.com/office/drawing/2014/main" val="10008"/>
                  </a:ext>
                </a:extLst>
              </a:tr>
              <a:tr h="114916">
                <a:tc>
                  <a:txBody>
                    <a:bodyPr/>
                    <a:lstStyle/>
                    <a:p>
                      <a:pPr algn="r" fontAlgn="ctr"/>
                      <a:r>
                        <a:rPr lang="es-CO" sz="10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32%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29%</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38%</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31%</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9"/>
                  </a:ext>
                </a:extLst>
              </a:tr>
              <a:tr h="114916">
                <a:tc>
                  <a:txBody>
                    <a:bodyPr/>
                    <a:lstStyle/>
                    <a:p>
                      <a:pPr algn="r" fontAlgn="ctr"/>
                      <a:r>
                        <a:rPr lang="es-CO" sz="10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68%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71%</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62%</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69%</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0"/>
                  </a:ext>
                </a:extLst>
              </a:tr>
              <a:tr h="114916">
                <a:tc>
                  <a:txBody>
                    <a:bodyPr/>
                    <a:lstStyle/>
                    <a:p>
                      <a:pPr algn="r" fontAlgn="ctr"/>
                      <a:r>
                        <a:rPr lang="es-CO" sz="1000" b="0" i="0" u="none" strike="noStrike">
                          <a:solidFill>
                            <a:srgbClr val="404040"/>
                          </a:solidFill>
                          <a:effectLst/>
                          <a:latin typeface="Franklin Gothic Book"/>
                        </a:rPr>
                        <a:t> Ns/Nr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1"/>
                  </a:ext>
                </a:extLst>
              </a:tr>
              <a:tr h="114916">
                <a:tc>
                  <a:txBody>
                    <a:bodyPr/>
                    <a:lstStyle/>
                    <a:p>
                      <a:pPr algn="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2"/>
                  </a:ext>
                </a:extLst>
              </a:tr>
              <a:tr h="114916">
                <a:tc>
                  <a:txBody>
                    <a:bodyPr/>
                    <a:lstStyle/>
                    <a:p>
                      <a:pPr algn="r" fontAlgn="ctr"/>
                      <a:r>
                        <a:rPr lang="es-CO" sz="1000" b="1" i="0" u="none" strike="noStrike">
                          <a:solidFill>
                            <a:srgbClr val="404040"/>
                          </a:solidFill>
                          <a:effectLst/>
                          <a:latin typeface="Franklin Gothic Book"/>
                        </a:rPr>
                        <a:t> c) No quiere tener sexo cuando ella sí quiere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extLst>
                  <a:ext uri="{0D108BD9-81ED-4DB2-BD59-A6C34878D82A}">
                    <a16:rowId xmlns:a16="http://schemas.microsoft.com/office/drawing/2014/main" val="10013"/>
                  </a:ext>
                </a:extLst>
              </a:tr>
              <a:tr h="114916">
                <a:tc>
                  <a:txBody>
                    <a:bodyPr/>
                    <a:lstStyle/>
                    <a:p>
                      <a:pPr algn="r" fontAlgn="ctr"/>
                      <a:r>
                        <a:rPr lang="es-CO" sz="10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21%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16%</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26%</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26%</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4"/>
                  </a:ext>
                </a:extLst>
              </a:tr>
              <a:tr h="114916">
                <a:tc>
                  <a:txBody>
                    <a:bodyPr/>
                    <a:lstStyle/>
                    <a:p>
                      <a:pPr algn="r" fontAlgn="ctr"/>
                      <a:r>
                        <a:rPr lang="es-CO" sz="10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77%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83%</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72%</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71%</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5"/>
                  </a:ext>
                </a:extLst>
              </a:tr>
              <a:tr h="114916">
                <a:tc>
                  <a:txBody>
                    <a:bodyPr/>
                    <a:lstStyle/>
                    <a:p>
                      <a:pPr algn="r" fontAlgn="ctr"/>
                      <a:r>
                        <a:rPr lang="es-CO" sz="1000" b="0" i="0" u="none" strike="noStrike">
                          <a:solidFill>
                            <a:srgbClr val="404040"/>
                          </a:solidFill>
                          <a:effectLst/>
                          <a:latin typeface="Franklin Gothic Book"/>
                        </a:rPr>
                        <a:t> Ns/Nr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6"/>
                  </a:ext>
                </a:extLst>
              </a:tr>
              <a:tr h="114916">
                <a:tc>
                  <a:txBody>
                    <a:bodyPr/>
                    <a:lstStyle/>
                    <a:p>
                      <a:pPr algn="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7"/>
                  </a:ext>
                </a:extLst>
              </a:tr>
              <a:tr h="114916">
                <a:tc>
                  <a:txBody>
                    <a:bodyPr/>
                    <a:lstStyle/>
                    <a:p>
                      <a:pPr algn="r" fontAlgn="ctr"/>
                      <a:r>
                        <a:rPr lang="es-CO" sz="1000" b="1" i="0" u="none" strike="noStrike">
                          <a:solidFill>
                            <a:srgbClr val="404040"/>
                          </a:solidFill>
                          <a:effectLst/>
                          <a:latin typeface="Franklin Gothic Book"/>
                        </a:rPr>
                        <a:t> d) Descuida a los hijos o las labores del hogar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extLst>
                  <a:ext uri="{0D108BD9-81ED-4DB2-BD59-A6C34878D82A}">
                    <a16:rowId xmlns:a16="http://schemas.microsoft.com/office/drawing/2014/main" val="10018"/>
                  </a:ext>
                </a:extLst>
              </a:tr>
              <a:tr h="114916">
                <a:tc>
                  <a:txBody>
                    <a:bodyPr/>
                    <a:lstStyle/>
                    <a:p>
                      <a:pPr algn="r" fontAlgn="ctr"/>
                      <a:r>
                        <a:rPr lang="es-CO" sz="10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29%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22%</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31%</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27%</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9"/>
                  </a:ext>
                </a:extLst>
              </a:tr>
              <a:tr h="114916">
                <a:tc>
                  <a:txBody>
                    <a:bodyPr/>
                    <a:lstStyle/>
                    <a:p>
                      <a:pPr algn="r" fontAlgn="ctr"/>
                      <a:r>
                        <a:rPr lang="es-CO" sz="10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70%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77%</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69%</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71%</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20"/>
                  </a:ext>
                </a:extLst>
              </a:tr>
              <a:tr h="114916">
                <a:tc>
                  <a:txBody>
                    <a:bodyPr/>
                    <a:lstStyle/>
                    <a:p>
                      <a:pPr algn="r" fontAlgn="ctr"/>
                      <a:r>
                        <a:rPr lang="es-CO" sz="1000" b="0" i="0" u="none" strike="noStrike">
                          <a:solidFill>
                            <a:srgbClr val="404040"/>
                          </a:solidFill>
                          <a:effectLst/>
                          <a:latin typeface="Franklin Gothic Book"/>
                        </a:rPr>
                        <a:t> Ns/Nr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21"/>
                  </a:ext>
                </a:extLst>
              </a:tr>
              <a:tr h="114916">
                <a:tc>
                  <a:txBody>
                    <a:bodyPr/>
                    <a:lstStyle/>
                    <a:p>
                      <a:pPr algn="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22"/>
                  </a:ext>
                </a:extLst>
              </a:tr>
              <a:tr h="114916">
                <a:tc>
                  <a:txBody>
                    <a:bodyPr/>
                    <a:lstStyle/>
                    <a:p>
                      <a:pPr algn="r" fontAlgn="ctr"/>
                      <a:r>
                        <a:rPr lang="es-CO" sz="1000" b="1" i="0" u="none" strike="noStrike">
                          <a:solidFill>
                            <a:srgbClr val="404040"/>
                          </a:solidFill>
                          <a:effectLst/>
                          <a:latin typeface="Franklin Gothic Book"/>
                        </a:rPr>
                        <a:t> e) Se va de fiesta o toma trago con amigos y amigas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extLst>
                  <a:ext uri="{0D108BD9-81ED-4DB2-BD59-A6C34878D82A}">
                    <a16:rowId xmlns:a16="http://schemas.microsoft.com/office/drawing/2014/main" val="10023"/>
                  </a:ext>
                </a:extLst>
              </a:tr>
              <a:tr h="114916">
                <a:tc>
                  <a:txBody>
                    <a:bodyPr/>
                    <a:lstStyle/>
                    <a:p>
                      <a:pPr algn="r" fontAlgn="ctr"/>
                      <a:r>
                        <a:rPr lang="es-CO" sz="10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34%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30%</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37%</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33%</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extLst>
                  <a:ext uri="{0D108BD9-81ED-4DB2-BD59-A6C34878D82A}">
                    <a16:rowId xmlns:a16="http://schemas.microsoft.com/office/drawing/2014/main" val="10024"/>
                  </a:ext>
                </a:extLst>
              </a:tr>
              <a:tr h="114916">
                <a:tc>
                  <a:txBody>
                    <a:bodyPr/>
                    <a:lstStyle/>
                    <a:p>
                      <a:pPr algn="r" fontAlgn="ctr"/>
                      <a:r>
                        <a:rPr lang="es-CO" sz="10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65%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65%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66%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54%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69%</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63%</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72%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70%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65%</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63%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extLst>
                  <a:ext uri="{0D108BD9-81ED-4DB2-BD59-A6C34878D82A}">
                    <a16:rowId xmlns:a16="http://schemas.microsoft.com/office/drawing/2014/main" val="10025"/>
                  </a:ext>
                </a:extLst>
              </a:tr>
              <a:tr h="114916">
                <a:tc>
                  <a:txBody>
                    <a:bodyPr/>
                    <a:lstStyle/>
                    <a:p>
                      <a:pPr algn="r" fontAlgn="ctr"/>
                      <a:r>
                        <a:rPr lang="es-CO" sz="1000" b="0" i="0" u="none" strike="noStrike">
                          <a:solidFill>
                            <a:srgbClr val="404040"/>
                          </a:solidFill>
                          <a:effectLst/>
                          <a:latin typeface="Franklin Gothic Book"/>
                        </a:rPr>
                        <a:t> Ns/Nr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a:noFill/>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26"/>
                  </a:ext>
                </a:extLst>
              </a:tr>
            </a:tbl>
          </a:graphicData>
        </a:graphic>
      </p:graphicFrame>
      <p:sp>
        <p:nvSpPr>
          <p:cNvPr id="5" name="3 Rectángulo">
            <a:extLst>
              <a:ext uri="{FF2B5EF4-FFF2-40B4-BE49-F238E27FC236}">
                <a16:creationId xmlns:a16="http://schemas.microsoft.com/office/drawing/2014/main" id="{D82EEB86-6159-47A0-B011-B1C58A782C34}"/>
              </a:ext>
            </a:extLst>
          </p:cNvPr>
          <p:cNvSpPr/>
          <p:nvPr/>
        </p:nvSpPr>
        <p:spPr>
          <a:xfrm>
            <a:off x="1135956" y="548804"/>
            <a:ext cx="9894688" cy="338554"/>
          </a:xfrm>
          <a:prstGeom prst="rect">
            <a:avLst/>
          </a:prstGeom>
        </p:spPr>
        <p:txBody>
          <a:bodyPr wrap="square">
            <a:spAutoFit/>
          </a:bodyPr>
          <a:lstStyle/>
          <a:p>
            <a:pPr algn="ctr"/>
            <a:r>
              <a:rPr lang="es-CO" sz="1600" b="1" dirty="0">
                <a:solidFill>
                  <a:prstClr val="black"/>
                </a:solidFill>
              </a:rPr>
              <a:t> 14) Díganos por favor si usted cree que es típico de las mujeres responder con violencia cuando su pareja... : </a:t>
            </a:r>
          </a:p>
        </p:txBody>
      </p:sp>
    </p:spTree>
    <p:extLst>
      <p:ext uri="{BB962C8B-B14F-4D97-AF65-F5344CB8AC3E}">
        <p14:creationId xmlns:p14="http://schemas.microsoft.com/office/powerpoint/2010/main" val="26801290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2032808325"/>
              </p:ext>
            </p:extLst>
          </p:nvPr>
        </p:nvGraphicFramePr>
        <p:xfrm>
          <a:off x="1753579" y="1086800"/>
          <a:ext cx="9031078" cy="3516630"/>
        </p:xfrm>
        <a:graphic>
          <a:graphicData uri="http://schemas.openxmlformats.org/drawingml/2006/table">
            <a:tbl>
              <a:tblPr/>
              <a:tblGrid>
                <a:gridCol w="2569304">
                  <a:extLst>
                    <a:ext uri="{9D8B030D-6E8A-4147-A177-3AD203B41FA5}">
                      <a16:colId xmlns:a16="http://schemas.microsoft.com/office/drawing/2014/main" val="20000"/>
                    </a:ext>
                  </a:extLst>
                </a:gridCol>
                <a:gridCol w="118958">
                  <a:extLst>
                    <a:ext uri="{9D8B030D-6E8A-4147-A177-3AD203B41FA5}">
                      <a16:colId xmlns:a16="http://schemas.microsoft.com/office/drawing/2014/main" val="20001"/>
                    </a:ext>
                  </a:extLst>
                </a:gridCol>
                <a:gridCol w="637869">
                  <a:extLst>
                    <a:ext uri="{9D8B030D-6E8A-4147-A177-3AD203B41FA5}">
                      <a16:colId xmlns:a16="http://schemas.microsoft.com/office/drawing/2014/main" val="20002"/>
                    </a:ext>
                  </a:extLst>
                </a:gridCol>
                <a:gridCol w="633883">
                  <a:extLst>
                    <a:ext uri="{9D8B030D-6E8A-4147-A177-3AD203B41FA5}">
                      <a16:colId xmlns:a16="http://schemas.microsoft.com/office/drawing/2014/main" val="20003"/>
                    </a:ext>
                  </a:extLst>
                </a:gridCol>
                <a:gridCol w="633883">
                  <a:extLst>
                    <a:ext uri="{9D8B030D-6E8A-4147-A177-3AD203B41FA5}">
                      <a16:colId xmlns:a16="http://schemas.microsoft.com/office/drawing/2014/main" val="20004"/>
                    </a:ext>
                  </a:extLst>
                </a:gridCol>
                <a:gridCol w="633883">
                  <a:extLst>
                    <a:ext uri="{9D8B030D-6E8A-4147-A177-3AD203B41FA5}">
                      <a16:colId xmlns:a16="http://schemas.microsoft.com/office/drawing/2014/main" val="20005"/>
                    </a:ext>
                  </a:extLst>
                </a:gridCol>
                <a:gridCol w="633883">
                  <a:extLst>
                    <a:ext uri="{9D8B030D-6E8A-4147-A177-3AD203B41FA5}">
                      <a16:colId xmlns:a16="http://schemas.microsoft.com/office/drawing/2014/main" val="20006"/>
                    </a:ext>
                  </a:extLst>
                </a:gridCol>
                <a:gridCol w="633883">
                  <a:extLst>
                    <a:ext uri="{9D8B030D-6E8A-4147-A177-3AD203B41FA5}">
                      <a16:colId xmlns:a16="http://schemas.microsoft.com/office/drawing/2014/main" val="20007"/>
                    </a:ext>
                  </a:extLst>
                </a:gridCol>
                <a:gridCol w="633883">
                  <a:extLst>
                    <a:ext uri="{9D8B030D-6E8A-4147-A177-3AD203B41FA5}">
                      <a16:colId xmlns:a16="http://schemas.microsoft.com/office/drawing/2014/main" val="20008"/>
                    </a:ext>
                  </a:extLst>
                </a:gridCol>
                <a:gridCol w="633883">
                  <a:extLst>
                    <a:ext uri="{9D8B030D-6E8A-4147-A177-3AD203B41FA5}">
                      <a16:colId xmlns:a16="http://schemas.microsoft.com/office/drawing/2014/main" val="20009"/>
                    </a:ext>
                  </a:extLst>
                </a:gridCol>
                <a:gridCol w="633883">
                  <a:extLst>
                    <a:ext uri="{9D8B030D-6E8A-4147-A177-3AD203B41FA5}">
                      <a16:colId xmlns:a16="http://schemas.microsoft.com/office/drawing/2014/main" val="20010"/>
                    </a:ext>
                  </a:extLst>
                </a:gridCol>
                <a:gridCol w="633883">
                  <a:extLst>
                    <a:ext uri="{9D8B030D-6E8A-4147-A177-3AD203B41FA5}">
                      <a16:colId xmlns:a16="http://schemas.microsoft.com/office/drawing/2014/main" val="20011"/>
                    </a:ext>
                  </a:extLst>
                </a:gridCol>
              </a:tblGrid>
              <a:tr h="114916">
                <a:tc>
                  <a:txBody>
                    <a:bodyPr/>
                    <a:lstStyle/>
                    <a:p>
                      <a:pPr algn="r" fontAlgn="ctr"/>
                      <a:endParaRPr lang="es-CO" sz="1000" b="1" i="0" u="none" strike="noStrike" dirty="0">
                        <a:solidFill>
                          <a:srgbClr val="404040"/>
                        </a:solidFill>
                        <a:effectLst/>
                        <a:latin typeface="Franklin Gothic Book"/>
                      </a:endParaRPr>
                    </a:p>
                  </a:txBody>
                  <a:tcPr marL="9525" marR="9525" marT="9525" marB="0" anchor="ctr">
                    <a:lnL>
                      <a:noFill/>
                    </a:lnL>
                    <a:lnR>
                      <a:noFill/>
                    </a:lnR>
                    <a:lnT>
                      <a:noFill/>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a:noFill/>
                    </a:lnB>
                  </a:tcPr>
                </a:tc>
                <a:tc rowSpan="2">
                  <a:txBody>
                    <a:bodyPr/>
                    <a:lstStyle/>
                    <a:p>
                      <a:pPr algn="ctr" fontAlgn="ctr"/>
                      <a:r>
                        <a:rPr lang="es-CO" sz="1000" b="1" i="0" u="none" strike="noStrike" dirty="0">
                          <a:solidFill>
                            <a:schemeClr val="bg1"/>
                          </a:solidFill>
                          <a:effectLst/>
                          <a:latin typeface="Franklin Gothic Book"/>
                        </a:rPr>
                        <a:t>TOTAL</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DA0F2B"/>
                    </a:solidFill>
                  </a:tcPr>
                </a:tc>
                <a:tc gridSpan="2">
                  <a:txBody>
                    <a:bodyPr/>
                    <a:lstStyle/>
                    <a:p>
                      <a:pPr algn="ctr" fontAlgn="ctr"/>
                      <a:r>
                        <a:rPr lang="es-CO" sz="1000" b="1" i="0" u="none" strike="noStrike" dirty="0">
                          <a:solidFill>
                            <a:srgbClr val="404040"/>
                          </a:solidFill>
                          <a:effectLst/>
                          <a:latin typeface="Franklin Gothic Book"/>
                        </a:rPr>
                        <a:t>GÉNERO</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000"/>
                    </a:solidFill>
                  </a:tcPr>
                </a:tc>
                <a:tc hMerge="1">
                  <a:txBody>
                    <a:bodyPr/>
                    <a:lstStyle/>
                    <a:p>
                      <a:endParaRPr lang="es-CO"/>
                    </a:p>
                  </a:txBody>
                  <a:tcPr/>
                </a:tc>
                <a:tc gridSpan="4">
                  <a:txBody>
                    <a:bodyPr/>
                    <a:lstStyle/>
                    <a:p>
                      <a:pPr algn="ctr" fontAlgn="ctr"/>
                      <a:r>
                        <a:rPr lang="es-CO" sz="1000" b="1" i="0" u="none" strike="noStrike" dirty="0">
                          <a:solidFill>
                            <a:srgbClr val="404040"/>
                          </a:solidFill>
                          <a:effectLst/>
                          <a:latin typeface="Franklin Gothic Book"/>
                        </a:rPr>
                        <a:t>EDAD</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C66"/>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3">
                  <a:txBody>
                    <a:bodyPr/>
                    <a:lstStyle/>
                    <a:p>
                      <a:pPr algn="ctr" fontAlgn="ctr"/>
                      <a:r>
                        <a:rPr lang="es-CO" sz="1000" b="1" i="0" u="none" strike="noStrike" dirty="0">
                          <a:solidFill>
                            <a:srgbClr val="404040"/>
                          </a:solidFill>
                          <a:effectLst/>
                          <a:latin typeface="Franklin Gothic Book"/>
                        </a:rPr>
                        <a:t>ESTRATO</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ECC5"/>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114916">
                <a:tc>
                  <a:txBody>
                    <a:bodyPr/>
                    <a:lstStyle/>
                    <a:p>
                      <a:pPr algn="r" fontAlgn="ctr"/>
                      <a:endParaRPr lang="es-CO" sz="1000" b="1" i="0" u="none" strike="noStrike" dirty="0">
                        <a:solidFill>
                          <a:srgbClr val="404040"/>
                        </a:solidFill>
                        <a:effectLst/>
                        <a:latin typeface="Franklin Gothic Book"/>
                      </a:endParaRP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vMerge="1">
                  <a:txBody>
                    <a:bodyPr/>
                    <a:lstStyle/>
                    <a:p>
                      <a:endParaRPr lang="es-CO"/>
                    </a:p>
                  </a:txBody>
                  <a:tcPr/>
                </a:tc>
                <a:tc>
                  <a:txBody>
                    <a:bodyPr/>
                    <a:lstStyle/>
                    <a:p>
                      <a:pPr algn="ctr" fontAlgn="ctr"/>
                      <a:r>
                        <a:rPr lang="es-CO" sz="1000" b="0" i="0" u="none" strike="noStrike" dirty="0">
                          <a:solidFill>
                            <a:srgbClr val="404040"/>
                          </a:solidFill>
                          <a:effectLst/>
                          <a:latin typeface="Franklin Gothic Book"/>
                        </a:rPr>
                        <a:t>Masculino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Femenino</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18 a 25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26 a 40</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41 a 55</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56 o más</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ALTO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MEDIO</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BAJO</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82469">
                <a:tc>
                  <a:txBody>
                    <a:bodyPr/>
                    <a:lstStyle/>
                    <a:p>
                      <a:pPr algn="r" fontAlgn="ctr"/>
                      <a:r>
                        <a:rPr lang="es-CO" sz="700" b="1" i="0" u="none" strike="noStrike" dirty="0">
                          <a:solidFill>
                            <a:srgbClr val="404040"/>
                          </a:solidFill>
                          <a:effectLst/>
                          <a:latin typeface="Franklin Gothic Book"/>
                        </a:rPr>
                        <a:t> Base: Total Encuestados</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700" b="1"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529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226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303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79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150</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156</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144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151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133</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dirty="0">
                          <a:solidFill>
                            <a:srgbClr val="404040"/>
                          </a:solidFill>
                          <a:effectLst/>
                          <a:latin typeface="Franklin Gothic Book"/>
                        </a:rPr>
                        <a:t>245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114916">
                <a:tc>
                  <a:txBody>
                    <a:bodyPr/>
                    <a:lstStyle/>
                    <a:p>
                      <a:pPr algn="r" fontAlgn="ctr"/>
                      <a:r>
                        <a:rPr lang="es-CO" sz="1000" b="1" i="0" u="none" strike="noStrike" dirty="0">
                          <a:solidFill>
                            <a:srgbClr val="404040"/>
                          </a:solidFill>
                          <a:effectLst/>
                          <a:latin typeface="Franklin Gothic Book"/>
                        </a:rPr>
                        <a:t> f) No trabaja y espera que lo mantengan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extLst>
                  <a:ext uri="{0D108BD9-81ED-4DB2-BD59-A6C34878D82A}">
                    <a16:rowId xmlns:a16="http://schemas.microsoft.com/office/drawing/2014/main" val="10003"/>
                  </a:ext>
                </a:extLst>
              </a:tr>
              <a:tr h="114916">
                <a:tc>
                  <a:txBody>
                    <a:bodyPr/>
                    <a:lstStyle/>
                    <a:p>
                      <a:pPr algn="r" fontAlgn="ctr"/>
                      <a:r>
                        <a:rPr lang="es-CO" sz="10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30%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26%</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32%</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30%</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4"/>
                  </a:ext>
                </a:extLst>
              </a:tr>
              <a:tr h="114916">
                <a:tc>
                  <a:txBody>
                    <a:bodyPr/>
                    <a:lstStyle/>
                    <a:p>
                      <a:pPr algn="r" fontAlgn="ctr"/>
                      <a:r>
                        <a:rPr lang="es-CO" sz="10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69%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74%</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67%</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70%</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5"/>
                  </a:ext>
                </a:extLst>
              </a:tr>
              <a:tr h="114916">
                <a:tc>
                  <a:txBody>
                    <a:bodyPr/>
                    <a:lstStyle/>
                    <a:p>
                      <a:pPr algn="r" fontAlgn="ctr"/>
                      <a:r>
                        <a:rPr lang="es-CO" sz="1000" b="0" i="0" u="none" strike="noStrike">
                          <a:solidFill>
                            <a:srgbClr val="404040"/>
                          </a:solidFill>
                          <a:effectLst/>
                          <a:latin typeface="Franklin Gothic Book"/>
                        </a:rPr>
                        <a:t> Ns/Nr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6"/>
                  </a:ext>
                </a:extLst>
              </a:tr>
              <a:tr h="114916">
                <a:tc>
                  <a:txBody>
                    <a:bodyPr/>
                    <a:lstStyle/>
                    <a:p>
                      <a:pPr algn="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7"/>
                  </a:ext>
                </a:extLst>
              </a:tr>
              <a:tr h="114916">
                <a:tc>
                  <a:txBody>
                    <a:bodyPr/>
                    <a:lstStyle/>
                    <a:p>
                      <a:pPr algn="r" fontAlgn="ctr"/>
                      <a:r>
                        <a:rPr lang="es-CO" sz="1000" b="1" i="0" u="none" strike="noStrike">
                          <a:solidFill>
                            <a:srgbClr val="404040"/>
                          </a:solidFill>
                          <a:effectLst/>
                          <a:latin typeface="Franklin Gothic Book"/>
                        </a:rPr>
                        <a:t> g) Se burla o le falta al respeto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extLst>
                  <a:ext uri="{0D108BD9-81ED-4DB2-BD59-A6C34878D82A}">
                    <a16:rowId xmlns:a16="http://schemas.microsoft.com/office/drawing/2014/main" val="10008"/>
                  </a:ext>
                </a:extLst>
              </a:tr>
              <a:tr h="114916">
                <a:tc>
                  <a:txBody>
                    <a:bodyPr/>
                    <a:lstStyle/>
                    <a:p>
                      <a:pPr algn="r" fontAlgn="ctr"/>
                      <a:r>
                        <a:rPr lang="es-CO" sz="10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31%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33%</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31%</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30%</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9"/>
                  </a:ext>
                </a:extLst>
              </a:tr>
              <a:tr h="114916">
                <a:tc>
                  <a:txBody>
                    <a:bodyPr/>
                    <a:lstStyle/>
                    <a:p>
                      <a:pPr algn="r" fontAlgn="ctr"/>
                      <a:r>
                        <a:rPr lang="es-CO" sz="10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68%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67%</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68%</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70%</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0"/>
                  </a:ext>
                </a:extLst>
              </a:tr>
              <a:tr h="114916">
                <a:tc>
                  <a:txBody>
                    <a:bodyPr/>
                    <a:lstStyle/>
                    <a:p>
                      <a:pPr algn="r" fontAlgn="ctr"/>
                      <a:r>
                        <a:rPr lang="es-CO" sz="1000" b="0" i="0" u="none" strike="noStrike">
                          <a:solidFill>
                            <a:srgbClr val="404040"/>
                          </a:solidFill>
                          <a:effectLst/>
                          <a:latin typeface="Franklin Gothic Book"/>
                        </a:rPr>
                        <a:t> Ns/Nr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1"/>
                  </a:ext>
                </a:extLst>
              </a:tr>
              <a:tr h="114916">
                <a:tc>
                  <a:txBody>
                    <a:bodyPr/>
                    <a:lstStyle/>
                    <a:p>
                      <a:pPr algn="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2"/>
                  </a:ext>
                </a:extLst>
              </a:tr>
              <a:tr h="114916">
                <a:tc>
                  <a:txBody>
                    <a:bodyPr/>
                    <a:lstStyle/>
                    <a:p>
                      <a:pPr algn="r" fontAlgn="ctr"/>
                      <a:r>
                        <a:rPr lang="es-CO" sz="1000" b="1" i="0" u="none" strike="noStrike">
                          <a:solidFill>
                            <a:srgbClr val="404040"/>
                          </a:solidFill>
                          <a:effectLst/>
                          <a:latin typeface="Franklin Gothic Book"/>
                        </a:rPr>
                        <a:t> h) Es celoso y le revisa el celular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extLst>
                  <a:ext uri="{0D108BD9-81ED-4DB2-BD59-A6C34878D82A}">
                    <a16:rowId xmlns:a16="http://schemas.microsoft.com/office/drawing/2014/main" val="10013"/>
                  </a:ext>
                </a:extLst>
              </a:tr>
              <a:tr h="114916">
                <a:tc>
                  <a:txBody>
                    <a:bodyPr/>
                    <a:lstStyle/>
                    <a:p>
                      <a:pPr algn="r" fontAlgn="ctr"/>
                      <a:r>
                        <a:rPr lang="es-CO" sz="10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35%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38%</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37%</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30%</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4"/>
                  </a:ext>
                </a:extLst>
              </a:tr>
              <a:tr h="114916">
                <a:tc>
                  <a:txBody>
                    <a:bodyPr/>
                    <a:lstStyle/>
                    <a:p>
                      <a:pPr algn="r" fontAlgn="ctr"/>
                      <a:r>
                        <a:rPr lang="es-CO" sz="10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64%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62%</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62%</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69%</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5"/>
                  </a:ext>
                </a:extLst>
              </a:tr>
              <a:tr h="114916">
                <a:tc>
                  <a:txBody>
                    <a:bodyPr/>
                    <a:lstStyle/>
                    <a:p>
                      <a:pPr algn="r" fontAlgn="ctr"/>
                      <a:r>
                        <a:rPr lang="es-CO" sz="1000" b="0" i="0" u="none" strike="noStrike">
                          <a:solidFill>
                            <a:srgbClr val="404040"/>
                          </a:solidFill>
                          <a:effectLst/>
                          <a:latin typeface="Franklin Gothic Book"/>
                        </a:rPr>
                        <a:t> Ns/Nr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6"/>
                  </a:ext>
                </a:extLst>
              </a:tr>
              <a:tr h="114916">
                <a:tc>
                  <a:txBody>
                    <a:bodyPr/>
                    <a:lstStyle/>
                    <a:p>
                      <a:pPr algn="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7"/>
                  </a:ext>
                </a:extLst>
              </a:tr>
              <a:tr h="114916">
                <a:tc>
                  <a:txBody>
                    <a:bodyPr/>
                    <a:lstStyle/>
                    <a:p>
                      <a:pPr algn="r" fontAlgn="ctr"/>
                      <a:r>
                        <a:rPr lang="es-CO" sz="1000" b="1" i="0" u="none" strike="noStrike">
                          <a:solidFill>
                            <a:srgbClr val="404040"/>
                          </a:solidFill>
                          <a:effectLst/>
                          <a:latin typeface="Franklin Gothic Book"/>
                        </a:rPr>
                        <a:t> i) Gana más plata o tiene más éxito que ella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extLst>
                  <a:ext uri="{0D108BD9-81ED-4DB2-BD59-A6C34878D82A}">
                    <a16:rowId xmlns:a16="http://schemas.microsoft.com/office/drawing/2014/main" val="10018"/>
                  </a:ext>
                </a:extLst>
              </a:tr>
              <a:tr h="114916">
                <a:tc>
                  <a:txBody>
                    <a:bodyPr/>
                    <a:lstStyle/>
                    <a:p>
                      <a:pPr algn="r" fontAlgn="ctr"/>
                      <a:r>
                        <a:rPr lang="es-CO" sz="10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19%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17%</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28%</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17%</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9"/>
                  </a:ext>
                </a:extLst>
              </a:tr>
              <a:tr h="114916">
                <a:tc>
                  <a:txBody>
                    <a:bodyPr/>
                    <a:lstStyle/>
                    <a:p>
                      <a:pPr algn="r" fontAlgn="ctr"/>
                      <a:r>
                        <a:rPr lang="es-CO" sz="10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80%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82%</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71%</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83%</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20"/>
                  </a:ext>
                </a:extLst>
              </a:tr>
              <a:tr h="114916">
                <a:tc>
                  <a:txBody>
                    <a:bodyPr/>
                    <a:lstStyle/>
                    <a:p>
                      <a:pPr algn="r" fontAlgn="ctr"/>
                      <a:r>
                        <a:rPr lang="es-CO" sz="1000" b="0" i="0" u="none" strike="noStrike">
                          <a:solidFill>
                            <a:srgbClr val="404040"/>
                          </a:solidFill>
                          <a:effectLst/>
                          <a:latin typeface="Franklin Gothic Book"/>
                        </a:rPr>
                        <a:t> Ns/Nr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21"/>
                  </a:ext>
                </a:extLst>
              </a:tr>
            </a:tbl>
          </a:graphicData>
        </a:graphic>
      </p:graphicFrame>
      <p:sp>
        <p:nvSpPr>
          <p:cNvPr id="5" name="3 Rectángulo">
            <a:extLst>
              <a:ext uri="{FF2B5EF4-FFF2-40B4-BE49-F238E27FC236}">
                <a16:creationId xmlns:a16="http://schemas.microsoft.com/office/drawing/2014/main" id="{D82EEB86-6159-47A0-B011-B1C58A782C34}"/>
              </a:ext>
            </a:extLst>
          </p:cNvPr>
          <p:cNvSpPr/>
          <p:nvPr/>
        </p:nvSpPr>
        <p:spPr>
          <a:xfrm>
            <a:off x="1135956" y="548804"/>
            <a:ext cx="9894688" cy="338554"/>
          </a:xfrm>
          <a:prstGeom prst="rect">
            <a:avLst/>
          </a:prstGeom>
        </p:spPr>
        <p:txBody>
          <a:bodyPr wrap="square">
            <a:spAutoFit/>
          </a:bodyPr>
          <a:lstStyle/>
          <a:p>
            <a:pPr algn="ctr"/>
            <a:r>
              <a:rPr lang="es-CO" sz="1600" b="1" dirty="0">
                <a:solidFill>
                  <a:prstClr val="black"/>
                </a:solidFill>
              </a:rPr>
              <a:t> 14) Díganos por favor si usted cree que es típico de las mujeres responder con violencia cuando su pareja... : </a:t>
            </a:r>
          </a:p>
        </p:txBody>
      </p:sp>
    </p:spTree>
    <p:extLst>
      <p:ext uri="{BB962C8B-B14F-4D97-AF65-F5344CB8AC3E}">
        <p14:creationId xmlns:p14="http://schemas.microsoft.com/office/powerpoint/2010/main" val="2720587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1885626" y="2928257"/>
            <a:ext cx="8395247" cy="1015663"/>
          </a:xfrm>
          <a:prstGeom prst="rect">
            <a:avLst/>
          </a:prstGeom>
          <a:noFill/>
        </p:spPr>
        <p:txBody>
          <a:bodyPr wrap="none" rtlCol="0">
            <a:spAutoFit/>
          </a:bodyPr>
          <a:lstStyle/>
          <a:p>
            <a:r>
              <a:rPr lang="es-CO" sz="6000" b="1" dirty="0">
                <a:solidFill>
                  <a:prstClr val="white"/>
                </a:solidFill>
                <a:latin typeface="Tahoma" panose="020B0604030504040204" pitchFamily="34" charset="0"/>
                <a:ea typeface="Tahoma" panose="020B0604030504040204" pitchFamily="34" charset="0"/>
                <a:cs typeface="Tahoma" panose="020B0604030504040204" pitchFamily="34" charset="0"/>
              </a:rPr>
              <a:t>I. Violencia de pareja</a:t>
            </a:r>
          </a:p>
        </p:txBody>
      </p:sp>
    </p:spTree>
    <p:extLst>
      <p:ext uri="{BB962C8B-B14F-4D97-AF65-F5344CB8AC3E}">
        <p14:creationId xmlns:p14="http://schemas.microsoft.com/office/powerpoint/2010/main" val="12471535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3 Elipse">
            <a:extLst>
              <a:ext uri="{FF2B5EF4-FFF2-40B4-BE49-F238E27FC236}">
                <a16:creationId xmlns:a16="http://schemas.microsoft.com/office/drawing/2014/main" id="{D0C910CF-9DA9-4B77-9BDF-00634B38E165}"/>
              </a:ext>
            </a:extLst>
          </p:cNvPr>
          <p:cNvSpPr/>
          <p:nvPr/>
        </p:nvSpPr>
        <p:spPr>
          <a:xfrm>
            <a:off x="4913197" y="2475340"/>
            <a:ext cx="2250274" cy="2250271"/>
          </a:xfrm>
          <a:prstGeom prst="ellipse">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400"/>
          </a:p>
        </p:txBody>
      </p:sp>
      <p:graphicFrame>
        <p:nvGraphicFramePr>
          <p:cNvPr id="20" name="4 Gráfico">
            <a:extLst>
              <a:ext uri="{FF2B5EF4-FFF2-40B4-BE49-F238E27FC236}">
                <a16:creationId xmlns:a16="http://schemas.microsoft.com/office/drawing/2014/main" id="{5641D646-FE08-4FEB-8C8D-B7C1FA278F09}"/>
              </a:ext>
            </a:extLst>
          </p:cNvPr>
          <p:cNvGraphicFramePr/>
          <p:nvPr>
            <p:extLst>
              <p:ext uri="{D42A27DB-BD31-4B8C-83A1-F6EECF244321}">
                <p14:modId xmlns:p14="http://schemas.microsoft.com/office/powerpoint/2010/main" val="727604684"/>
              </p:ext>
            </p:extLst>
          </p:nvPr>
        </p:nvGraphicFramePr>
        <p:xfrm>
          <a:off x="4871864" y="2294582"/>
          <a:ext cx="2353418" cy="2634729"/>
        </p:xfrm>
        <a:graphic>
          <a:graphicData uri="http://schemas.openxmlformats.org/drawingml/2006/chart">
            <c:chart xmlns:c="http://schemas.openxmlformats.org/drawingml/2006/chart" xmlns:r="http://schemas.openxmlformats.org/officeDocument/2006/relationships" r:id="rId2"/>
          </a:graphicData>
        </a:graphic>
      </p:graphicFrame>
      <p:sp>
        <p:nvSpPr>
          <p:cNvPr id="21" name="5 Elipse">
            <a:extLst>
              <a:ext uri="{FF2B5EF4-FFF2-40B4-BE49-F238E27FC236}">
                <a16:creationId xmlns:a16="http://schemas.microsoft.com/office/drawing/2014/main" id="{E93AA370-D73E-4D49-97C6-40FCAD0132F0}"/>
              </a:ext>
            </a:extLst>
          </p:cNvPr>
          <p:cNvSpPr/>
          <p:nvPr/>
        </p:nvSpPr>
        <p:spPr>
          <a:xfrm>
            <a:off x="5273543" y="2809383"/>
            <a:ext cx="1548631" cy="1548631"/>
          </a:xfrm>
          <a:prstGeom prst="ellipse">
            <a:avLst/>
          </a:prstGeom>
          <a:solidFill>
            <a:schemeClr val="bg1"/>
          </a:solidFill>
          <a:ln>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400"/>
          </a:p>
        </p:txBody>
      </p:sp>
      <p:sp>
        <p:nvSpPr>
          <p:cNvPr id="46" name="45 Rectángulo"/>
          <p:cNvSpPr/>
          <p:nvPr/>
        </p:nvSpPr>
        <p:spPr>
          <a:xfrm>
            <a:off x="2665904" y="895400"/>
            <a:ext cx="6814472" cy="369332"/>
          </a:xfrm>
          <a:prstGeom prst="rect">
            <a:avLst/>
          </a:prstGeom>
        </p:spPr>
        <p:txBody>
          <a:bodyPr wrap="square">
            <a:spAutoFit/>
          </a:bodyPr>
          <a:lstStyle/>
          <a:p>
            <a:pPr algn="ctr"/>
            <a:r>
              <a:rPr lang="es-ES_tradnl" b="1" dirty="0">
                <a:solidFill>
                  <a:prstClr val="black"/>
                </a:solidFill>
              </a:rPr>
              <a:t> 15) ¿Usted ha sido agredido o agredida por alguna de sus parejas? </a:t>
            </a:r>
            <a:endParaRPr lang="es-CO" b="1" dirty="0">
              <a:solidFill>
                <a:prstClr val="black"/>
              </a:solidFill>
            </a:endParaRPr>
          </a:p>
        </p:txBody>
      </p:sp>
      <p:sp>
        <p:nvSpPr>
          <p:cNvPr id="50" name="49 CuadroTexto"/>
          <p:cNvSpPr txBox="1"/>
          <p:nvPr/>
        </p:nvSpPr>
        <p:spPr>
          <a:xfrm>
            <a:off x="6523457" y="1926170"/>
            <a:ext cx="1646959" cy="810478"/>
          </a:xfrm>
          <a:prstGeom prst="rect">
            <a:avLst/>
          </a:prstGeom>
          <a:noFill/>
        </p:spPr>
        <p:txBody>
          <a:bodyPr wrap="square" rtlCol="0">
            <a:spAutoFit/>
          </a:bodyPr>
          <a:lstStyle/>
          <a:p>
            <a:pPr>
              <a:lnSpc>
                <a:spcPts val="1800"/>
              </a:lnSpc>
            </a:pPr>
            <a:r>
              <a:rPr lang="es-CO" sz="1400" dirty="0"/>
              <a:t>Respondieron</a:t>
            </a:r>
            <a:r>
              <a:rPr lang="es-CO" dirty="0"/>
              <a:t> </a:t>
            </a:r>
            <a:r>
              <a:rPr lang="es-CO" sz="2400" dirty="0">
                <a:solidFill>
                  <a:schemeClr val="tx1">
                    <a:lumMod val="75000"/>
                    <a:lumOff val="25000"/>
                  </a:schemeClr>
                </a:solidFill>
              </a:rPr>
              <a:t>Sí</a:t>
            </a:r>
          </a:p>
          <a:p>
            <a:pPr>
              <a:lnSpc>
                <a:spcPts val="3800"/>
              </a:lnSpc>
            </a:pPr>
            <a:r>
              <a:rPr lang="es-CO" sz="4000" dirty="0">
                <a:solidFill>
                  <a:srgbClr val="9A0000"/>
                </a:solidFill>
              </a:rPr>
              <a:t>17</a:t>
            </a:r>
            <a:r>
              <a:rPr lang="es-CO" sz="2400" dirty="0">
                <a:solidFill>
                  <a:srgbClr val="9A0000"/>
                </a:solidFill>
              </a:rPr>
              <a:t>%</a:t>
            </a:r>
          </a:p>
        </p:txBody>
      </p:sp>
      <p:sp>
        <p:nvSpPr>
          <p:cNvPr id="51" name="50 CuadroTexto"/>
          <p:cNvSpPr txBox="1"/>
          <p:nvPr/>
        </p:nvSpPr>
        <p:spPr>
          <a:xfrm>
            <a:off x="3230908" y="3173777"/>
            <a:ext cx="1611723" cy="810478"/>
          </a:xfrm>
          <a:prstGeom prst="rect">
            <a:avLst/>
          </a:prstGeom>
          <a:noFill/>
        </p:spPr>
        <p:txBody>
          <a:bodyPr wrap="none" rtlCol="0">
            <a:spAutoFit/>
          </a:bodyPr>
          <a:lstStyle/>
          <a:p>
            <a:pPr algn="r">
              <a:lnSpc>
                <a:spcPts val="1800"/>
              </a:lnSpc>
            </a:pPr>
            <a:r>
              <a:rPr lang="es-CO" sz="1400" dirty="0">
                <a:solidFill>
                  <a:schemeClr val="bg1">
                    <a:lumMod val="50000"/>
                  </a:schemeClr>
                </a:solidFill>
              </a:rPr>
              <a:t>Respondieron</a:t>
            </a:r>
            <a:r>
              <a:rPr lang="es-CO" dirty="0">
                <a:solidFill>
                  <a:schemeClr val="bg1">
                    <a:lumMod val="50000"/>
                  </a:schemeClr>
                </a:solidFill>
              </a:rPr>
              <a:t> </a:t>
            </a:r>
            <a:r>
              <a:rPr lang="es-CO" sz="2400" dirty="0">
                <a:solidFill>
                  <a:schemeClr val="bg1">
                    <a:lumMod val="50000"/>
                  </a:schemeClr>
                </a:solidFill>
              </a:rPr>
              <a:t>No</a:t>
            </a:r>
          </a:p>
          <a:p>
            <a:pPr algn="r">
              <a:lnSpc>
                <a:spcPts val="3800"/>
              </a:lnSpc>
            </a:pPr>
            <a:r>
              <a:rPr lang="es-CO" sz="4000" dirty="0">
                <a:solidFill>
                  <a:schemeClr val="bg1">
                    <a:lumMod val="50000"/>
                  </a:schemeClr>
                </a:solidFill>
              </a:rPr>
              <a:t>83</a:t>
            </a:r>
            <a:r>
              <a:rPr lang="es-CO" sz="2400" dirty="0">
                <a:solidFill>
                  <a:schemeClr val="bg1">
                    <a:lumMod val="50000"/>
                  </a:schemeClr>
                </a:solidFill>
              </a:rPr>
              <a:t>%</a:t>
            </a:r>
          </a:p>
        </p:txBody>
      </p:sp>
      <p:sp>
        <p:nvSpPr>
          <p:cNvPr id="13" name="12 Rectángulo redondeado"/>
          <p:cNvSpPr/>
          <p:nvPr/>
        </p:nvSpPr>
        <p:spPr>
          <a:xfrm>
            <a:off x="5001881" y="5572654"/>
            <a:ext cx="2177881" cy="287174"/>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14" name="13 Tabla"/>
          <p:cNvGraphicFramePr>
            <a:graphicFrameLocks noGrp="1"/>
          </p:cNvGraphicFramePr>
          <p:nvPr>
            <p:extLst>
              <p:ext uri="{D42A27DB-BD31-4B8C-83A1-F6EECF244321}">
                <p14:modId xmlns:p14="http://schemas.microsoft.com/office/powerpoint/2010/main" val="3566237351"/>
              </p:ext>
            </p:extLst>
          </p:nvPr>
        </p:nvGraphicFramePr>
        <p:xfrm>
          <a:off x="5120491" y="5589649"/>
          <a:ext cx="2070735" cy="243840"/>
        </p:xfrm>
        <a:graphic>
          <a:graphicData uri="http://schemas.openxmlformats.org/drawingml/2006/table">
            <a:tbl>
              <a:tblPr firstRow="1" bandRow="1">
                <a:tableStyleId>{5C22544A-7EE6-4342-B048-85BDC9FD1C3A}</a:tableStyleId>
              </a:tblPr>
              <a:tblGrid>
                <a:gridCol w="1532255">
                  <a:extLst>
                    <a:ext uri="{9D8B030D-6E8A-4147-A177-3AD203B41FA5}">
                      <a16:colId xmlns:a16="http://schemas.microsoft.com/office/drawing/2014/main" val="20000"/>
                    </a:ext>
                  </a:extLst>
                </a:gridCol>
                <a:gridCol w="538480">
                  <a:extLst>
                    <a:ext uri="{9D8B030D-6E8A-4147-A177-3AD203B41FA5}">
                      <a16:colId xmlns:a16="http://schemas.microsoft.com/office/drawing/2014/main" val="20001"/>
                    </a:ext>
                  </a:extLst>
                </a:gridCol>
              </a:tblGrid>
              <a:tr h="144016">
                <a:tc>
                  <a:txBody>
                    <a:bodyPr/>
                    <a:lstStyle/>
                    <a:p>
                      <a:pPr algn="r"/>
                      <a:r>
                        <a:rPr lang="es-CO" sz="1000" dirty="0">
                          <a:solidFill>
                            <a:schemeClr val="tx1"/>
                          </a:solidFill>
                          <a:latin typeface="Franklin Gothic Book" panose="020B0503020102020204" pitchFamily="34" charset="0"/>
                        </a:rPr>
                        <a:t>Base:</a:t>
                      </a:r>
                      <a:r>
                        <a:rPr lang="es-CO" sz="1000" baseline="0" dirty="0">
                          <a:solidFill>
                            <a:schemeClr val="tx1"/>
                          </a:solidFill>
                          <a:latin typeface="Franklin Gothic Book" panose="020B0503020102020204" pitchFamily="34" charset="0"/>
                        </a:rPr>
                        <a:t> </a:t>
                      </a:r>
                      <a:r>
                        <a:rPr lang="es-CO" sz="1000" b="0" baseline="0" dirty="0">
                          <a:solidFill>
                            <a:schemeClr val="tx1"/>
                          </a:solidFill>
                          <a:latin typeface="Franklin Gothic Book" panose="020B0503020102020204" pitchFamily="34" charset="0"/>
                        </a:rPr>
                        <a:t>Total Encuestados</a:t>
                      </a:r>
                      <a:endParaRPr lang="es-CO" sz="1000" b="0" dirty="0">
                        <a:solidFill>
                          <a:schemeClr val="tx1"/>
                        </a:solidFill>
                        <a:latin typeface="Franklin Gothic Book" panose="020B0503020102020204"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s-CO" sz="1000" dirty="0">
                          <a:solidFill>
                            <a:schemeClr val="tx1"/>
                          </a:solidFill>
                          <a:latin typeface="Franklin Gothic Book" panose="020B0503020102020204" pitchFamily="34" charset="0"/>
                        </a:rPr>
                        <a:t>529</a:t>
                      </a:r>
                    </a:p>
                  </a:txBody>
                  <a:tcPr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9403632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27 Tabla"/>
          <p:cNvGraphicFramePr>
            <a:graphicFrameLocks noGrp="1"/>
          </p:cNvGraphicFramePr>
          <p:nvPr>
            <p:extLst>
              <p:ext uri="{D42A27DB-BD31-4B8C-83A1-F6EECF244321}">
                <p14:modId xmlns:p14="http://schemas.microsoft.com/office/powerpoint/2010/main" val="3197965405"/>
              </p:ext>
            </p:extLst>
          </p:nvPr>
        </p:nvGraphicFramePr>
        <p:xfrm>
          <a:off x="4383405" y="1611630"/>
          <a:ext cx="4093845" cy="4293874"/>
        </p:xfrm>
        <a:graphic>
          <a:graphicData uri="http://schemas.openxmlformats.org/drawingml/2006/table">
            <a:tbl>
              <a:tblPr/>
              <a:tblGrid>
                <a:gridCol w="1160145">
                  <a:extLst>
                    <a:ext uri="{9D8B030D-6E8A-4147-A177-3AD203B41FA5}">
                      <a16:colId xmlns:a16="http://schemas.microsoft.com/office/drawing/2014/main" val="20000"/>
                    </a:ext>
                  </a:extLst>
                </a:gridCol>
                <a:gridCol w="2933700">
                  <a:extLst>
                    <a:ext uri="{9D8B030D-6E8A-4147-A177-3AD203B41FA5}">
                      <a16:colId xmlns:a16="http://schemas.microsoft.com/office/drawing/2014/main" val="20001"/>
                    </a:ext>
                  </a:extLst>
                </a:gridCol>
              </a:tblGrid>
              <a:tr h="330298">
                <a:tc>
                  <a:txBody>
                    <a:bodyPr/>
                    <a:lstStyle/>
                    <a:p>
                      <a:pPr algn="r" fontAlgn="ctr"/>
                      <a:r>
                        <a:rPr lang="es-CO" sz="1400" b="1" i="0" u="none" strike="noStrike" dirty="0">
                          <a:solidFill>
                            <a:srgbClr val="404040"/>
                          </a:solidFill>
                          <a:effectLst/>
                          <a:latin typeface="Franklin Gothic Book"/>
                        </a:rPr>
                        <a:t>Total</a:t>
                      </a: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r" fontAlgn="ctr"/>
                      <a:endParaRPr lang="es-CO" sz="1400" b="1" i="0" u="none" strike="noStrike" dirty="0">
                        <a:solidFill>
                          <a:srgbClr val="404040"/>
                        </a:solidFill>
                        <a:effectLst/>
                        <a:latin typeface="Franklin Gothic Book"/>
                      </a:endParaRP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0"/>
                  </a:ext>
                </a:extLst>
              </a:tr>
              <a:tr h="330298">
                <a:tc>
                  <a:txBody>
                    <a:bodyPr/>
                    <a:lstStyle/>
                    <a:p>
                      <a:pPr algn="r" fontAlgn="ctr"/>
                      <a:endParaRPr lang="es-CO" sz="1400" b="0" i="0" u="none" strike="noStrike" dirty="0">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r" fontAlgn="ctr"/>
                      <a:endParaRPr lang="es-CO" sz="1400" b="0" i="0" u="none" strike="noStrike" dirty="0">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330298">
                <a:tc>
                  <a:txBody>
                    <a:bodyPr/>
                    <a:lstStyle/>
                    <a:p>
                      <a:pPr algn="r" fontAlgn="ctr"/>
                      <a:r>
                        <a:rPr lang="es-CO" sz="1400" b="0" i="0" u="none" strike="noStrike" dirty="0">
                          <a:solidFill>
                            <a:srgbClr val="404040"/>
                          </a:solidFill>
                          <a:effectLst/>
                          <a:latin typeface="Franklin Gothic Book"/>
                        </a:rPr>
                        <a:t>Masculino</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r" fontAlgn="ctr"/>
                      <a:endParaRPr lang="es-CO" sz="1400" b="0" i="0" u="none" strike="noStrike" dirty="0">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extLst>
                  <a:ext uri="{0D108BD9-81ED-4DB2-BD59-A6C34878D82A}">
                    <a16:rowId xmlns:a16="http://schemas.microsoft.com/office/drawing/2014/main" val="10002"/>
                  </a:ext>
                </a:extLst>
              </a:tr>
              <a:tr h="330298">
                <a:tc>
                  <a:txBody>
                    <a:bodyPr/>
                    <a:lstStyle/>
                    <a:p>
                      <a:pPr algn="r" fontAlgn="ctr"/>
                      <a:r>
                        <a:rPr lang="es-CO" sz="1400" b="0" i="0" u="none" strike="noStrike" dirty="0">
                          <a:solidFill>
                            <a:srgbClr val="404040"/>
                          </a:solidFill>
                          <a:effectLst/>
                          <a:latin typeface="Franklin Gothic Book"/>
                        </a:rPr>
                        <a:t>Femenino</a:t>
                      </a: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r" fontAlgn="ctr"/>
                      <a:endParaRPr lang="es-CO" sz="1400" b="0" i="0" u="none" strike="noStrike" dirty="0">
                        <a:solidFill>
                          <a:srgbClr val="404040"/>
                        </a:solidFill>
                        <a:effectLst/>
                        <a:latin typeface="Franklin Gothic Book"/>
                      </a:endParaRP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r h="330298">
                <a:tc>
                  <a:txBody>
                    <a:bodyPr/>
                    <a:lstStyle/>
                    <a:p>
                      <a:pPr algn="r" fontAlgn="ctr"/>
                      <a:endParaRPr lang="es-CO" sz="1400" b="0" i="0" u="none" strike="noStrike" dirty="0">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r" fontAlgn="ctr"/>
                      <a:endParaRPr lang="es-CO" sz="1400" b="0" i="0" u="none" strike="noStrike" dirty="0">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4"/>
                  </a:ext>
                </a:extLst>
              </a:tr>
              <a:tr h="330298">
                <a:tc>
                  <a:txBody>
                    <a:bodyPr/>
                    <a:lstStyle/>
                    <a:p>
                      <a:pPr algn="r" fontAlgn="ctr"/>
                      <a:r>
                        <a:rPr lang="es-CO" sz="1400" b="0" i="0" u="none" strike="noStrike" dirty="0">
                          <a:solidFill>
                            <a:srgbClr val="404040"/>
                          </a:solidFill>
                          <a:effectLst/>
                          <a:latin typeface="Franklin Gothic Book"/>
                        </a:rPr>
                        <a:t>18 a 25</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r" fontAlgn="ctr"/>
                      <a:endParaRPr lang="es-CO" sz="1400" b="0" i="0" u="none" strike="noStrike" dirty="0">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extLst>
                  <a:ext uri="{0D108BD9-81ED-4DB2-BD59-A6C34878D82A}">
                    <a16:rowId xmlns:a16="http://schemas.microsoft.com/office/drawing/2014/main" val="10005"/>
                  </a:ext>
                </a:extLst>
              </a:tr>
              <a:tr h="330298">
                <a:tc>
                  <a:txBody>
                    <a:bodyPr/>
                    <a:lstStyle/>
                    <a:p>
                      <a:pPr algn="r" fontAlgn="ctr"/>
                      <a:r>
                        <a:rPr lang="es-CO" sz="1400" b="0" i="0" u="none" strike="noStrike" dirty="0">
                          <a:solidFill>
                            <a:srgbClr val="404040"/>
                          </a:solidFill>
                          <a:effectLst/>
                          <a:latin typeface="Franklin Gothic Book"/>
                        </a:rPr>
                        <a:t>26 a 40</a:t>
                      </a:r>
                    </a:p>
                  </a:txBody>
                  <a:tcPr marL="9525" marR="9525" marT="9525" marB="0" anchor="ctr">
                    <a:lnL>
                      <a:noFill/>
                    </a:lnL>
                    <a:lnR>
                      <a:noFill/>
                    </a:lnR>
                    <a:lnT>
                      <a:noFill/>
                    </a:lnT>
                    <a:lnB>
                      <a:noFill/>
                    </a:lnB>
                  </a:tcPr>
                </a:tc>
                <a:tc>
                  <a:txBody>
                    <a:bodyPr/>
                    <a:lstStyle/>
                    <a:p>
                      <a:pPr algn="r" fontAlgn="ctr"/>
                      <a:endParaRPr lang="es-CO" sz="1400" b="0" i="0" u="none" strike="noStrike" dirty="0">
                        <a:solidFill>
                          <a:srgbClr val="404040"/>
                        </a:solidFill>
                        <a:effectLst/>
                        <a:latin typeface="Franklin Gothic Book"/>
                      </a:endParaRPr>
                    </a:p>
                  </a:txBody>
                  <a:tcPr marL="9525" marR="9525" marT="9525" marB="0" anchor="ctr">
                    <a:lnL>
                      <a:noFill/>
                    </a:lnL>
                    <a:lnR>
                      <a:noFill/>
                    </a:lnR>
                    <a:lnT>
                      <a:noFill/>
                    </a:lnT>
                    <a:lnB>
                      <a:noFill/>
                    </a:lnB>
                  </a:tcPr>
                </a:tc>
                <a:extLst>
                  <a:ext uri="{0D108BD9-81ED-4DB2-BD59-A6C34878D82A}">
                    <a16:rowId xmlns:a16="http://schemas.microsoft.com/office/drawing/2014/main" val="10006"/>
                  </a:ext>
                </a:extLst>
              </a:tr>
              <a:tr h="330298">
                <a:tc>
                  <a:txBody>
                    <a:bodyPr/>
                    <a:lstStyle/>
                    <a:p>
                      <a:pPr algn="r" fontAlgn="ctr"/>
                      <a:r>
                        <a:rPr lang="es-CO" sz="1400" b="0" i="0" u="none" strike="noStrike" dirty="0">
                          <a:solidFill>
                            <a:srgbClr val="404040"/>
                          </a:solidFill>
                          <a:effectLst/>
                          <a:latin typeface="Franklin Gothic Book"/>
                        </a:rPr>
                        <a:t>41 a 55</a:t>
                      </a:r>
                    </a:p>
                  </a:txBody>
                  <a:tcPr marL="9525" marR="9525" marT="9525" marB="0" anchor="ctr">
                    <a:lnL>
                      <a:noFill/>
                    </a:lnL>
                    <a:lnR>
                      <a:noFill/>
                    </a:lnR>
                    <a:lnT>
                      <a:noFill/>
                    </a:lnT>
                    <a:lnB>
                      <a:noFill/>
                    </a:lnB>
                  </a:tcPr>
                </a:tc>
                <a:tc>
                  <a:txBody>
                    <a:bodyPr/>
                    <a:lstStyle/>
                    <a:p>
                      <a:pPr algn="r" fontAlgn="ctr"/>
                      <a:endParaRPr lang="es-CO" sz="1400" b="0" i="0" u="none" strike="noStrike" dirty="0">
                        <a:solidFill>
                          <a:srgbClr val="404040"/>
                        </a:solidFill>
                        <a:effectLst/>
                        <a:latin typeface="Franklin Gothic Book"/>
                      </a:endParaRPr>
                    </a:p>
                  </a:txBody>
                  <a:tcPr marL="9525" marR="9525" marT="9525" marB="0" anchor="ctr">
                    <a:lnL>
                      <a:noFill/>
                    </a:lnL>
                    <a:lnR>
                      <a:noFill/>
                    </a:lnR>
                    <a:lnT>
                      <a:noFill/>
                    </a:lnT>
                    <a:lnB>
                      <a:noFill/>
                    </a:lnB>
                  </a:tcPr>
                </a:tc>
                <a:extLst>
                  <a:ext uri="{0D108BD9-81ED-4DB2-BD59-A6C34878D82A}">
                    <a16:rowId xmlns:a16="http://schemas.microsoft.com/office/drawing/2014/main" val="10007"/>
                  </a:ext>
                </a:extLst>
              </a:tr>
              <a:tr h="330298">
                <a:tc>
                  <a:txBody>
                    <a:bodyPr/>
                    <a:lstStyle/>
                    <a:p>
                      <a:pPr algn="r" fontAlgn="ctr"/>
                      <a:r>
                        <a:rPr lang="es-CO" sz="1400" b="0" i="0" u="none" strike="noStrike" dirty="0">
                          <a:solidFill>
                            <a:srgbClr val="404040"/>
                          </a:solidFill>
                          <a:effectLst/>
                          <a:latin typeface="Franklin Gothic Book"/>
                        </a:rPr>
                        <a:t>56 o más</a:t>
                      </a: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r" fontAlgn="ctr"/>
                      <a:endParaRPr lang="es-CO" sz="1400" b="0" i="0" u="none" strike="noStrike" dirty="0">
                        <a:solidFill>
                          <a:srgbClr val="404040"/>
                        </a:solidFill>
                        <a:effectLst/>
                        <a:latin typeface="Franklin Gothic Book"/>
                      </a:endParaRP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8"/>
                  </a:ext>
                </a:extLst>
              </a:tr>
              <a:tr h="330298">
                <a:tc>
                  <a:txBody>
                    <a:bodyPr/>
                    <a:lstStyle/>
                    <a:p>
                      <a:pPr algn="r" fontAlgn="ctr"/>
                      <a:endParaRPr lang="es-CO" sz="1400" b="0" i="0" u="none" strike="noStrike" dirty="0">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r" fontAlgn="ctr"/>
                      <a:endParaRPr lang="es-CO" sz="1400" b="0" i="0" u="none" strike="noStrike" dirty="0">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9"/>
                  </a:ext>
                </a:extLst>
              </a:tr>
              <a:tr h="330298">
                <a:tc>
                  <a:txBody>
                    <a:bodyPr/>
                    <a:lstStyle/>
                    <a:p>
                      <a:pPr algn="r" fontAlgn="ctr"/>
                      <a:r>
                        <a:rPr lang="es-CO" sz="1400" b="0" i="0" u="none" strike="noStrike" dirty="0">
                          <a:solidFill>
                            <a:srgbClr val="404040"/>
                          </a:solidFill>
                          <a:effectLst/>
                          <a:latin typeface="Franklin Gothic Book"/>
                        </a:rPr>
                        <a:t>ALTO</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r" fontAlgn="ctr"/>
                      <a:endParaRPr lang="es-CO" sz="1400" b="0" i="0" u="none" strike="noStrike" dirty="0">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extLst>
                  <a:ext uri="{0D108BD9-81ED-4DB2-BD59-A6C34878D82A}">
                    <a16:rowId xmlns:a16="http://schemas.microsoft.com/office/drawing/2014/main" val="10010"/>
                  </a:ext>
                </a:extLst>
              </a:tr>
              <a:tr h="330298">
                <a:tc>
                  <a:txBody>
                    <a:bodyPr/>
                    <a:lstStyle/>
                    <a:p>
                      <a:pPr algn="r" fontAlgn="ctr"/>
                      <a:r>
                        <a:rPr lang="es-CO" sz="1400" b="0" i="0" u="none" strike="noStrike" dirty="0">
                          <a:solidFill>
                            <a:srgbClr val="404040"/>
                          </a:solidFill>
                          <a:effectLst/>
                          <a:latin typeface="Franklin Gothic Book"/>
                        </a:rPr>
                        <a:t>MEDIO</a:t>
                      </a:r>
                    </a:p>
                  </a:txBody>
                  <a:tcPr marL="9525" marR="9525" marT="9525" marB="0" anchor="ctr">
                    <a:lnL>
                      <a:noFill/>
                    </a:lnL>
                    <a:lnR>
                      <a:noFill/>
                    </a:lnR>
                    <a:lnT>
                      <a:noFill/>
                    </a:lnT>
                    <a:lnB>
                      <a:noFill/>
                    </a:lnB>
                  </a:tcPr>
                </a:tc>
                <a:tc>
                  <a:txBody>
                    <a:bodyPr/>
                    <a:lstStyle/>
                    <a:p>
                      <a:pPr algn="r" fontAlgn="ctr"/>
                      <a:endParaRPr lang="es-CO" sz="1400" b="0" i="0" u="none" strike="noStrike" dirty="0">
                        <a:solidFill>
                          <a:srgbClr val="404040"/>
                        </a:solidFill>
                        <a:effectLst/>
                        <a:latin typeface="Franklin Gothic Book"/>
                      </a:endParaRPr>
                    </a:p>
                  </a:txBody>
                  <a:tcPr marL="9525" marR="9525" marT="9525" marB="0" anchor="ctr">
                    <a:lnL>
                      <a:noFill/>
                    </a:lnL>
                    <a:lnR>
                      <a:noFill/>
                    </a:lnR>
                    <a:lnT>
                      <a:noFill/>
                    </a:lnT>
                    <a:lnB>
                      <a:noFill/>
                    </a:lnB>
                  </a:tcPr>
                </a:tc>
                <a:extLst>
                  <a:ext uri="{0D108BD9-81ED-4DB2-BD59-A6C34878D82A}">
                    <a16:rowId xmlns:a16="http://schemas.microsoft.com/office/drawing/2014/main" val="10011"/>
                  </a:ext>
                </a:extLst>
              </a:tr>
              <a:tr h="330298">
                <a:tc>
                  <a:txBody>
                    <a:bodyPr/>
                    <a:lstStyle/>
                    <a:p>
                      <a:pPr algn="r" fontAlgn="ctr"/>
                      <a:r>
                        <a:rPr lang="es-CO" sz="1400" b="0" i="0" u="none" strike="noStrike" dirty="0">
                          <a:solidFill>
                            <a:srgbClr val="404040"/>
                          </a:solidFill>
                          <a:effectLst/>
                          <a:latin typeface="Franklin Gothic Book"/>
                        </a:rPr>
                        <a:t>BAJO</a:t>
                      </a:r>
                    </a:p>
                  </a:txBody>
                  <a:tcPr marL="9525" marR="9525" marT="9525" marB="0" anchor="ctr">
                    <a:lnL>
                      <a:noFill/>
                    </a:lnL>
                    <a:lnR>
                      <a:noFill/>
                    </a:lnR>
                    <a:lnT>
                      <a:noFill/>
                    </a:lnT>
                    <a:lnB>
                      <a:noFill/>
                    </a:lnB>
                  </a:tcPr>
                </a:tc>
                <a:tc>
                  <a:txBody>
                    <a:bodyPr/>
                    <a:lstStyle/>
                    <a:p>
                      <a:pPr algn="r" fontAlgn="ctr"/>
                      <a:endParaRPr lang="es-CO" sz="1400" b="0" i="0" u="none" strike="noStrike" dirty="0">
                        <a:solidFill>
                          <a:srgbClr val="404040"/>
                        </a:solidFill>
                        <a:effectLst/>
                        <a:latin typeface="Franklin Gothic Book"/>
                      </a:endParaRPr>
                    </a:p>
                  </a:txBody>
                  <a:tcPr marL="9525" marR="9525" marT="9525" marB="0" anchor="ctr">
                    <a:lnL>
                      <a:noFill/>
                    </a:lnL>
                    <a:lnR>
                      <a:noFill/>
                    </a:lnR>
                    <a:lnT>
                      <a:noFill/>
                    </a:lnT>
                    <a:lnB>
                      <a:noFill/>
                    </a:lnB>
                  </a:tcPr>
                </a:tc>
                <a:extLst>
                  <a:ext uri="{0D108BD9-81ED-4DB2-BD59-A6C34878D82A}">
                    <a16:rowId xmlns:a16="http://schemas.microsoft.com/office/drawing/2014/main" val="10012"/>
                  </a:ext>
                </a:extLst>
              </a:tr>
            </a:tbl>
          </a:graphicData>
        </a:graphic>
      </p:graphicFrame>
      <p:cxnSp>
        <p:nvCxnSpPr>
          <p:cNvPr id="8" name="7 Conector recto de flecha"/>
          <p:cNvCxnSpPr/>
          <p:nvPr/>
        </p:nvCxnSpPr>
        <p:spPr>
          <a:xfrm>
            <a:off x="4154694" y="2209799"/>
            <a:ext cx="0" cy="795866"/>
          </a:xfrm>
          <a:prstGeom prst="straightConnector1">
            <a:avLst/>
          </a:prstGeom>
          <a:ln w="12700">
            <a:solidFill>
              <a:schemeClr val="bg1">
                <a:lumMod val="50000"/>
              </a:schemeClr>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sp>
        <p:nvSpPr>
          <p:cNvPr id="46" name="45 Rectángulo"/>
          <p:cNvSpPr/>
          <p:nvPr/>
        </p:nvSpPr>
        <p:spPr>
          <a:xfrm>
            <a:off x="2665904" y="600125"/>
            <a:ext cx="6814472" cy="369332"/>
          </a:xfrm>
          <a:prstGeom prst="rect">
            <a:avLst/>
          </a:prstGeom>
        </p:spPr>
        <p:txBody>
          <a:bodyPr wrap="square">
            <a:spAutoFit/>
          </a:bodyPr>
          <a:lstStyle/>
          <a:p>
            <a:pPr algn="ctr"/>
            <a:r>
              <a:rPr lang="es-ES_tradnl" b="1" dirty="0">
                <a:solidFill>
                  <a:prstClr val="black"/>
                </a:solidFill>
              </a:rPr>
              <a:t> 15) ¿Usted ha sido agredido o agredida por alguna de sus parejas? </a:t>
            </a:r>
            <a:endParaRPr lang="es-CO" b="1" dirty="0">
              <a:solidFill>
                <a:prstClr val="black"/>
              </a:solidFill>
            </a:endParaRPr>
          </a:p>
        </p:txBody>
      </p:sp>
      <p:sp>
        <p:nvSpPr>
          <p:cNvPr id="13" name="12 Rectángulo redondeado"/>
          <p:cNvSpPr/>
          <p:nvPr/>
        </p:nvSpPr>
        <p:spPr>
          <a:xfrm>
            <a:off x="5001881" y="6250834"/>
            <a:ext cx="2177881" cy="287174"/>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14" name="13 Tabla"/>
          <p:cNvGraphicFramePr>
            <a:graphicFrameLocks noGrp="1"/>
          </p:cNvGraphicFramePr>
          <p:nvPr>
            <p:extLst>
              <p:ext uri="{D42A27DB-BD31-4B8C-83A1-F6EECF244321}">
                <p14:modId xmlns:p14="http://schemas.microsoft.com/office/powerpoint/2010/main" val="2245595937"/>
              </p:ext>
            </p:extLst>
          </p:nvPr>
        </p:nvGraphicFramePr>
        <p:xfrm>
          <a:off x="5120491" y="6267829"/>
          <a:ext cx="2070735" cy="243840"/>
        </p:xfrm>
        <a:graphic>
          <a:graphicData uri="http://schemas.openxmlformats.org/drawingml/2006/table">
            <a:tbl>
              <a:tblPr firstRow="1" bandRow="1">
                <a:tableStyleId>{5C22544A-7EE6-4342-B048-85BDC9FD1C3A}</a:tableStyleId>
              </a:tblPr>
              <a:tblGrid>
                <a:gridCol w="1532255">
                  <a:extLst>
                    <a:ext uri="{9D8B030D-6E8A-4147-A177-3AD203B41FA5}">
                      <a16:colId xmlns:a16="http://schemas.microsoft.com/office/drawing/2014/main" val="20000"/>
                    </a:ext>
                  </a:extLst>
                </a:gridCol>
                <a:gridCol w="538480">
                  <a:extLst>
                    <a:ext uri="{9D8B030D-6E8A-4147-A177-3AD203B41FA5}">
                      <a16:colId xmlns:a16="http://schemas.microsoft.com/office/drawing/2014/main" val="20001"/>
                    </a:ext>
                  </a:extLst>
                </a:gridCol>
              </a:tblGrid>
              <a:tr h="144016">
                <a:tc>
                  <a:txBody>
                    <a:bodyPr/>
                    <a:lstStyle/>
                    <a:p>
                      <a:pPr algn="r"/>
                      <a:r>
                        <a:rPr lang="es-CO" sz="1000" dirty="0">
                          <a:solidFill>
                            <a:schemeClr val="tx1"/>
                          </a:solidFill>
                          <a:latin typeface="Franklin Gothic Book" panose="020B0503020102020204" pitchFamily="34" charset="0"/>
                        </a:rPr>
                        <a:t>Base:</a:t>
                      </a:r>
                      <a:r>
                        <a:rPr lang="es-CO" sz="1000" baseline="0" dirty="0">
                          <a:solidFill>
                            <a:schemeClr val="tx1"/>
                          </a:solidFill>
                          <a:latin typeface="Franklin Gothic Book" panose="020B0503020102020204" pitchFamily="34" charset="0"/>
                        </a:rPr>
                        <a:t> </a:t>
                      </a:r>
                      <a:r>
                        <a:rPr lang="es-CO" sz="1000" b="0" baseline="0" dirty="0">
                          <a:solidFill>
                            <a:schemeClr val="tx1"/>
                          </a:solidFill>
                          <a:latin typeface="Franklin Gothic Book" panose="020B0503020102020204" pitchFamily="34" charset="0"/>
                        </a:rPr>
                        <a:t>Total Encuestados</a:t>
                      </a:r>
                      <a:endParaRPr lang="es-CO" sz="1000" b="0" dirty="0">
                        <a:solidFill>
                          <a:schemeClr val="tx1"/>
                        </a:solidFill>
                        <a:latin typeface="Franklin Gothic Book" panose="020B0503020102020204"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s-CO" sz="1000" dirty="0">
                          <a:solidFill>
                            <a:schemeClr val="tx1"/>
                          </a:solidFill>
                          <a:latin typeface="Franklin Gothic Book" panose="020B0503020102020204" pitchFamily="34" charset="0"/>
                        </a:rPr>
                        <a:t>529</a:t>
                      </a:r>
                    </a:p>
                  </a:txBody>
                  <a:tcPr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5" name="14 Gráfico"/>
          <p:cNvGraphicFramePr/>
          <p:nvPr>
            <p:extLst>
              <p:ext uri="{D42A27DB-BD31-4B8C-83A1-F6EECF244321}">
                <p14:modId xmlns:p14="http://schemas.microsoft.com/office/powerpoint/2010/main" val="251367223"/>
              </p:ext>
            </p:extLst>
          </p:nvPr>
        </p:nvGraphicFramePr>
        <p:xfrm>
          <a:off x="5666055" y="1341120"/>
          <a:ext cx="3748455" cy="5069940"/>
        </p:xfrm>
        <a:graphic>
          <a:graphicData uri="http://schemas.openxmlformats.org/drawingml/2006/chart">
            <c:chart xmlns:c="http://schemas.openxmlformats.org/drawingml/2006/chart" xmlns:r="http://schemas.openxmlformats.org/officeDocument/2006/relationships" r:id="rId2"/>
          </a:graphicData>
        </a:graphic>
      </p:graphicFrame>
      <p:sp>
        <p:nvSpPr>
          <p:cNvPr id="4" name="3 Rectángulo"/>
          <p:cNvSpPr/>
          <p:nvPr/>
        </p:nvSpPr>
        <p:spPr>
          <a:xfrm>
            <a:off x="3727827" y="2446151"/>
            <a:ext cx="881460" cy="326371"/>
          </a:xfrm>
          <a:prstGeom prst="rect">
            <a:avLst/>
          </a:prstGeom>
          <a:solidFill>
            <a:schemeClr val="bg1"/>
          </a:solidFill>
        </p:spPr>
        <p:txBody>
          <a:bodyPr wrap="none">
            <a:spAutoFit/>
          </a:bodyPr>
          <a:lstStyle/>
          <a:p>
            <a:pPr algn="r">
              <a:lnSpc>
                <a:spcPts val="1800"/>
              </a:lnSpc>
            </a:pPr>
            <a:r>
              <a:rPr lang="es-CO" dirty="0">
                <a:solidFill>
                  <a:schemeClr val="bg1">
                    <a:lumMod val="50000"/>
                  </a:schemeClr>
                </a:solidFill>
              </a:rPr>
              <a:t>Genero</a:t>
            </a:r>
          </a:p>
        </p:txBody>
      </p:sp>
      <p:cxnSp>
        <p:nvCxnSpPr>
          <p:cNvPr id="22" name="21 Conector recto de flecha"/>
          <p:cNvCxnSpPr/>
          <p:nvPr/>
        </p:nvCxnSpPr>
        <p:spPr>
          <a:xfrm>
            <a:off x="4154694" y="3356992"/>
            <a:ext cx="0" cy="1104941"/>
          </a:xfrm>
          <a:prstGeom prst="straightConnector1">
            <a:avLst/>
          </a:prstGeom>
          <a:ln w="12700">
            <a:solidFill>
              <a:schemeClr val="bg1">
                <a:lumMod val="50000"/>
              </a:schemeClr>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sp>
        <p:nvSpPr>
          <p:cNvPr id="23" name="22 Rectángulo"/>
          <p:cNvSpPr/>
          <p:nvPr/>
        </p:nvSpPr>
        <p:spPr>
          <a:xfrm>
            <a:off x="3961546" y="3789040"/>
            <a:ext cx="647741" cy="326371"/>
          </a:xfrm>
          <a:prstGeom prst="rect">
            <a:avLst/>
          </a:prstGeom>
          <a:solidFill>
            <a:schemeClr val="bg1"/>
          </a:solidFill>
        </p:spPr>
        <p:txBody>
          <a:bodyPr wrap="none">
            <a:spAutoFit/>
          </a:bodyPr>
          <a:lstStyle/>
          <a:p>
            <a:pPr algn="r">
              <a:lnSpc>
                <a:spcPts val="1800"/>
              </a:lnSpc>
            </a:pPr>
            <a:r>
              <a:rPr lang="es-CO" dirty="0">
                <a:solidFill>
                  <a:schemeClr val="bg1">
                    <a:lumMod val="50000"/>
                  </a:schemeClr>
                </a:solidFill>
              </a:rPr>
              <a:t>Edad</a:t>
            </a:r>
          </a:p>
        </p:txBody>
      </p:sp>
      <p:cxnSp>
        <p:nvCxnSpPr>
          <p:cNvPr id="24" name="23 Conector recto de flecha"/>
          <p:cNvCxnSpPr/>
          <p:nvPr/>
        </p:nvCxnSpPr>
        <p:spPr>
          <a:xfrm>
            <a:off x="4154694" y="4961467"/>
            <a:ext cx="0" cy="940626"/>
          </a:xfrm>
          <a:prstGeom prst="straightConnector1">
            <a:avLst/>
          </a:prstGeom>
          <a:ln w="12700">
            <a:solidFill>
              <a:schemeClr val="bg1">
                <a:lumMod val="50000"/>
              </a:schemeClr>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sp>
        <p:nvSpPr>
          <p:cNvPr id="26" name="25 Rectángulo"/>
          <p:cNvSpPr/>
          <p:nvPr/>
        </p:nvSpPr>
        <p:spPr>
          <a:xfrm>
            <a:off x="3767838" y="5270647"/>
            <a:ext cx="841449" cy="326371"/>
          </a:xfrm>
          <a:prstGeom prst="rect">
            <a:avLst/>
          </a:prstGeom>
          <a:solidFill>
            <a:schemeClr val="bg1"/>
          </a:solidFill>
        </p:spPr>
        <p:txBody>
          <a:bodyPr wrap="none">
            <a:spAutoFit/>
          </a:bodyPr>
          <a:lstStyle/>
          <a:p>
            <a:pPr algn="r">
              <a:lnSpc>
                <a:spcPts val="1800"/>
              </a:lnSpc>
            </a:pPr>
            <a:r>
              <a:rPr lang="es-CO" dirty="0">
                <a:solidFill>
                  <a:schemeClr val="bg1">
                    <a:lumMod val="50000"/>
                  </a:schemeClr>
                </a:solidFill>
              </a:rPr>
              <a:t>Estrato</a:t>
            </a:r>
          </a:p>
        </p:txBody>
      </p:sp>
      <p:graphicFrame>
        <p:nvGraphicFramePr>
          <p:cNvPr id="27" name="26 Tabla"/>
          <p:cNvGraphicFramePr>
            <a:graphicFrameLocks noGrp="1"/>
          </p:cNvGraphicFramePr>
          <p:nvPr>
            <p:extLst>
              <p:ext uri="{D42A27DB-BD31-4B8C-83A1-F6EECF244321}">
                <p14:modId xmlns:p14="http://schemas.microsoft.com/office/powerpoint/2010/main" val="1547364769"/>
              </p:ext>
            </p:extLst>
          </p:nvPr>
        </p:nvGraphicFramePr>
        <p:xfrm>
          <a:off x="4793437" y="1125885"/>
          <a:ext cx="2340177" cy="253365"/>
        </p:xfrm>
        <a:graphic>
          <a:graphicData uri="http://schemas.openxmlformats.org/drawingml/2006/table">
            <a:tbl>
              <a:tblPr/>
              <a:tblGrid>
                <a:gridCol w="311713">
                  <a:extLst>
                    <a:ext uri="{9D8B030D-6E8A-4147-A177-3AD203B41FA5}">
                      <a16:colId xmlns:a16="http://schemas.microsoft.com/office/drawing/2014/main" val="20001"/>
                    </a:ext>
                  </a:extLst>
                </a:gridCol>
                <a:gridCol w="303775">
                  <a:extLst>
                    <a:ext uri="{9D8B030D-6E8A-4147-A177-3AD203B41FA5}">
                      <a16:colId xmlns:a16="http://schemas.microsoft.com/office/drawing/2014/main" val="20002"/>
                    </a:ext>
                  </a:extLst>
                </a:gridCol>
                <a:gridCol w="311713">
                  <a:extLst>
                    <a:ext uri="{9D8B030D-6E8A-4147-A177-3AD203B41FA5}">
                      <a16:colId xmlns:a16="http://schemas.microsoft.com/office/drawing/2014/main" val="20003"/>
                    </a:ext>
                  </a:extLst>
                </a:gridCol>
                <a:gridCol w="403788">
                  <a:extLst>
                    <a:ext uri="{9D8B030D-6E8A-4147-A177-3AD203B41FA5}">
                      <a16:colId xmlns:a16="http://schemas.microsoft.com/office/drawing/2014/main" val="20004"/>
                    </a:ext>
                  </a:extLst>
                </a:gridCol>
                <a:gridCol w="311713">
                  <a:extLst>
                    <a:ext uri="{9D8B030D-6E8A-4147-A177-3AD203B41FA5}">
                      <a16:colId xmlns:a16="http://schemas.microsoft.com/office/drawing/2014/main" val="20005"/>
                    </a:ext>
                  </a:extLst>
                </a:gridCol>
                <a:gridCol w="697475">
                  <a:extLst>
                    <a:ext uri="{9D8B030D-6E8A-4147-A177-3AD203B41FA5}">
                      <a16:colId xmlns:a16="http://schemas.microsoft.com/office/drawing/2014/main" val="20006"/>
                    </a:ext>
                  </a:extLst>
                </a:gridCol>
              </a:tblGrid>
              <a:tr h="161925">
                <a:tc>
                  <a:txBody>
                    <a:bodyPr/>
                    <a:lstStyle/>
                    <a:p>
                      <a:pPr algn="l" fontAlgn="ctr"/>
                      <a:endParaRPr lang="es-CO" sz="1600" b="0" i="0" u="none" strike="noStrike" dirty="0">
                        <a:solidFill>
                          <a:srgbClr val="000000"/>
                        </a:solidFill>
                        <a:effectLst/>
                        <a:latin typeface="Calibri"/>
                      </a:endParaRPr>
                    </a:p>
                  </a:txBody>
                  <a:tcPr marL="36000" marR="36000"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l" fontAlgn="ctr"/>
                      <a:r>
                        <a:rPr lang="es-CO" sz="1600" b="0" i="0" u="none" strike="noStrike" dirty="0">
                          <a:solidFill>
                            <a:srgbClr val="000000"/>
                          </a:solidFill>
                          <a:effectLst/>
                          <a:latin typeface="Calibri"/>
                        </a:rPr>
                        <a:t> Si</a:t>
                      </a:r>
                    </a:p>
                  </a:txBody>
                  <a:tcPr marL="36000" marR="36000"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l" fontAlgn="ctr"/>
                      <a:endParaRPr lang="es-CO" sz="1600" b="0" i="0" u="none" strike="noStrike" dirty="0">
                        <a:solidFill>
                          <a:srgbClr val="000000"/>
                        </a:solidFill>
                        <a:effectLst/>
                        <a:latin typeface="Calibri"/>
                      </a:endParaRPr>
                    </a:p>
                  </a:txBody>
                  <a:tcPr marL="36000" marR="36000"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l" fontAlgn="ctr"/>
                      <a:r>
                        <a:rPr lang="es-CO" sz="1600" b="0" i="0" u="none" strike="noStrike" dirty="0">
                          <a:solidFill>
                            <a:srgbClr val="000000"/>
                          </a:solidFill>
                          <a:effectLst/>
                          <a:latin typeface="Calibri"/>
                        </a:rPr>
                        <a:t> No</a:t>
                      </a:r>
                    </a:p>
                  </a:txBody>
                  <a:tcPr marL="36000" marR="36000"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l" fontAlgn="ctr"/>
                      <a:endParaRPr lang="es-CO" sz="1600" b="0" i="0" u="none" strike="noStrike" dirty="0">
                        <a:solidFill>
                          <a:srgbClr val="000000"/>
                        </a:solidFill>
                        <a:effectLst/>
                        <a:latin typeface="Calibri"/>
                      </a:endParaRPr>
                    </a:p>
                  </a:txBody>
                  <a:tcPr marL="36000" marR="36000"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l" fontAlgn="ctr"/>
                      <a:r>
                        <a:rPr lang="es-CO" sz="1600" b="0" i="0" u="none" strike="noStrike" dirty="0">
                          <a:solidFill>
                            <a:srgbClr val="000000"/>
                          </a:solidFill>
                          <a:effectLst/>
                          <a:latin typeface="Calibri"/>
                        </a:rPr>
                        <a:t> </a:t>
                      </a:r>
                      <a:r>
                        <a:rPr lang="es-CO" sz="1600" b="0" i="0" u="none" strike="noStrike" dirty="0" err="1">
                          <a:solidFill>
                            <a:srgbClr val="000000"/>
                          </a:solidFill>
                          <a:effectLst/>
                          <a:latin typeface="Calibri"/>
                        </a:rPr>
                        <a:t>Ns</a:t>
                      </a:r>
                      <a:r>
                        <a:rPr lang="es-CO" sz="1600" b="0" i="0" u="none" strike="noStrike" dirty="0">
                          <a:solidFill>
                            <a:srgbClr val="000000"/>
                          </a:solidFill>
                          <a:effectLst/>
                          <a:latin typeface="Calibri"/>
                        </a:rPr>
                        <a:t>/</a:t>
                      </a:r>
                      <a:r>
                        <a:rPr lang="es-CO" sz="1600" b="0" i="0" u="none" strike="noStrike" dirty="0" err="1">
                          <a:solidFill>
                            <a:srgbClr val="000000"/>
                          </a:solidFill>
                          <a:effectLst/>
                          <a:latin typeface="Calibri"/>
                        </a:rPr>
                        <a:t>Mr</a:t>
                      </a:r>
                      <a:endParaRPr lang="es-CO" sz="1600" b="0" i="0" u="none" strike="noStrike" dirty="0">
                        <a:solidFill>
                          <a:srgbClr val="000000"/>
                        </a:solidFill>
                        <a:effectLst/>
                        <a:latin typeface="Calibri"/>
                      </a:endParaRPr>
                    </a:p>
                  </a:txBody>
                  <a:tcPr marL="36000" marR="36000"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288699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Group 6">
            <a:extLst>
              <a:ext uri="{FF2B5EF4-FFF2-40B4-BE49-F238E27FC236}">
                <a16:creationId xmlns:a16="http://schemas.microsoft.com/office/drawing/2014/main" id="{FB6DBF8C-ED9E-462F-A5B2-C8D46CEC28EC}"/>
              </a:ext>
            </a:extLst>
          </p:cNvPr>
          <p:cNvGraphicFramePr>
            <a:graphicFrameLocks noGrp="1"/>
          </p:cNvGraphicFramePr>
          <p:nvPr>
            <p:extLst>
              <p:ext uri="{D42A27DB-BD31-4B8C-83A1-F6EECF244321}">
                <p14:modId xmlns:p14="http://schemas.microsoft.com/office/powerpoint/2010/main" val="2550906260"/>
              </p:ext>
            </p:extLst>
          </p:nvPr>
        </p:nvGraphicFramePr>
        <p:xfrm>
          <a:off x="2362200" y="1976103"/>
          <a:ext cx="6248500" cy="4052160"/>
        </p:xfrm>
        <a:graphic>
          <a:graphicData uri="http://schemas.openxmlformats.org/drawingml/2006/table">
            <a:tbl>
              <a:tblPr/>
              <a:tblGrid>
                <a:gridCol w="3264000">
                  <a:extLst>
                    <a:ext uri="{9D8B030D-6E8A-4147-A177-3AD203B41FA5}">
                      <a16:colId xmlns:a16="http://schemas.microsoft.com/office/drawing/2014/main" val="20000"/>
                    </a:ext>
                  </a:extLst>
                </a:gridCol>
                <a:gridCol w="2984500">
                  <a:extLst>
                    <a:ext uri="{9D8B030D-6E8A-4147-A177-3AD203B41FA5}">
                      <a16:colId xmlns:a16="http://schemas.microsoft.com/office/drawing/2014/main" val="20001"/>
                    </a:ext>
                  </a:extLst>
                </a:gridCol>
              </a:tblGrid>
              <a:tr h="337680">
                <a:tc>
                  <a:txBody>
                    <a:bodyPr/>
                    <a:lstStyle/>
                    <a:p>
                      <a:pPr algn="r" fontAlgn="ctr"/>
                      <a:r>
                        <a:rPr lang="es-CO" sz="1200" b="0" i="0" u="none" strike="noStrike" dirty="0">
                          <a:solidFill>
                            <a:srgbClr val="404040"/>
                          </a:solidFill>
                          <a:effectLst/>
                          <a:latin typeface="Franklin Gothic Book"/>
                        </a:rPr>
                        <a:t> b) Le ofendió o insultó </a:t>
                      </a:r>
                    </a:p>
                  </a:txBody>
                  <a:tcPr marL="9525" marR="9525" marT="9525" marB="0" anchor="ctr">
                    <a:lnL cap="flat">
                      <a:noFill/>
                    </a:lnL>
                    <a:lnR>
                      <a:noFill/>
                    </a:lnR>
                    <a:lnT cap="flat">
                      <a:noFill/>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8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cap="flat">
                      <a:noFill/>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7680">
                <a:tc>
                  <a:txBody>
                    <a:bodyPr/>
                    <a:lstStyle/>
                    <a:p>
                      <a:pPr algn="r" fontAlgn="ctr"/>
                      <a:r>
                        <a:rPr lang="es-CO" sz="1200" b="0" i="0" u="none" strike="noStrike">
                          <a:solidFill>
                            <a:srgbClr val="404040"/>
                          </a:solidFill>
                          <a:effectLst/>
                          <a:latin typeface="Franklin Gothic Book"/>
                        </a:rPr>
                        <a:t> e) Le gritó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8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7680">
                <a:tc>
                  <a:txBody>
                    <a:bodyPr/>
                    <a:lstStyle/>
                    <a:p>
                      <a:pPr algn="r" fontAlgn="ctr"/>
                      <a:r>
                        <a:rPr lang="es-CO" sz="1200" b="0" i="0" u="none" strike="noStrike">
                          <a:solidFill>
                            <a:srgbClr val="404040"/>
                          </a:solidFill>
                          <a:effectLst/>
                          <a:latin typeface="Franklin Gothic Book"/>
                        </a:rPr>
                        <a:t> f) Le empujó o golpeó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8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7680">
                <a:tc>
                  <a:txBody>
                    <a:bodyPr/>
                    <a:lstStyle/>
                    <a:p>
                      <a:pPr algn="r" fontAlgn="ctr"/>
                      <a:r>
                        <a:rPr lang="es-CO" sz="1200" b="0" i="0" u="none" strike="noStrike">
                          <a:solidFill>
                            <a:srgbClr val="404040"/>
                          </a:solidFill>
                          <a:effectLst/>
                          <a:latin typeface="Franklin Gothic Book"/>
                        </a:rPr>
                        <a:t> c) Le amenazó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8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7680">
                <a:tc>
                  <a:txBody>
                    <a:bodyPr/>
                    <a:lstStyle/>
                    <a:p>
                      <a:pPr algn="r" fontAlgn="ctr"/>
                      <a:r>
                        <a:rPr lang="es-CO" sz="1200" b="0" i="0" u="none" strike="noStrike">
                          <a:solidFill>
                            <a:srgbClr val="404040"/>
                          </a:solidFill>
                          <a:effectLst/>
                          <a:latin typeface="Franklin Gothic Book"/>
                        </a:rPr>
                        <a:t> a) No respetó su opinión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8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7680">
                <a:tc>
                  <a:txBody>
                    <a:bodyPr/>
                    <a:lstStyle/>
                    <a:p>
                      <a:pPr algn="r" fontAlgn="ctr"/>
                      <a:r>
                        <a:rPr lang="es-CO" sz="1200" b="0" i="0" u="none" strike="noStrike">
                          <a:solidFill>
                            <a:srgbClr val="404040"/>
                          </a:solidFill>
                          <a:effectLst/>
                          <a:latin typeface="Franklin Gothic Book"/>
                        </a:rPr>
                        <a:t> d) Le prohibió salir o hablar con alguien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8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7680">
                <a:tc>
                  <a:txBody>
                    <a:bodyPr/>
                    <a:lstStyle/>
                    <a:p>
                      <a:pPr algn="r" fontAlgn="ctr"/>
                      <a:r>
                        <a:rPr lang="es-CO" sz="1200" b="0" i="0" u="none" strike="noStrike">
                          <a:solidFill>
                            <a:srgbClr val="404040"/>
                          </a:solidFill>
                          <a:effectLst/>
                          <a:latin typeface="Franklin Gothic Book"/>
                        </a:rPr>
                        <a:t> j) Le revisó el celular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8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7680">
                <a:tc>
                  <a:txBody>
                    <a:bodyPr/>
                    <a:lstStyle/>
                    <a:p>
                      <a:pPr algn="r" fontAlgn="ctr"/>
                      <a:r>
                        <a:rPr lang="es-CO" sz="1200" b="0" i="0" u="none" strike="noStrike">
                          <a:solidFill>
                            <a:srgbClr val="404040"/>
                          </a:solidFill>
                          <a:effectLst/>
                          <a:latin typeface="Franklin Gothic Book"/>
                        </a:rPr>
                        <a:t> k) Le escondió cosas personales o laborales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8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37680">
                <a:tc>
                  <a:txBody>
                    <a:bodyPr/>
                    <a:lstStyle/>
                    <a:p>
                      <a:pPr algn="r" fontAlgn="ctr"/>
                      <a:r>
                        <a:rPr lang="es-CO" sz="1200" b="0" i="0" u="none" strike="noStrike">
                          <a:solidFill>
                            <a:srgbClr val="404040"/>
                          </a:solidFill>
                          <a:effectLst/>
                          <a:latin typeface="Franklin Gothic Book"/>
                        </a:rPr>
                        <a:t> l) Le quitó dinero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8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7680">
                <a:tc>
                  <a:txBody>
                    <a:bodyPr/>
                    <a:lstStyle/>
                    <a:p>
                      <a:pPr algn="r" fontAlgn="ctr"/>
                      <a:r>
                        <a:rPr lang="es-CO" sz="1200" b="0" i="0" u="none" strike="noStrike">
                          <a:solidFill>
                            <a:srgbClr val="404040"/>
                          </a:solidFill>
                          <a:effectLst/>
                          <a:latin typeface="Franklin Gothic Book"/>
                        </a:rPr>
                        <a:t> h) Atentó contra su vida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8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37680">
                <a:tc>
                  <a:txBody>
                    <a:bodyPr/>
                    <a:lstStyle/>
                    <a:p>
                      <a:pPr algn="r" fontAlgn="ctr"/>
                      <a:r>
                        <a:rPr lang="es-CO" sz="1200" b="0" i="0" u="none" strike="noStrike">
                          <a:solidFill>
                            <a:srgbClr val="404040"/>
                          </a:solidFill>
                          <a:effectLst/>
                          <a:latin typeface="Franklin Gothic Book"/>
                        </a:rPr>
                        <a:t> i) Le obligó a tener relaciones sexuales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8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7680">
                <a:tc>
                  <a:txBody>
                    <a:bodyPr/>
                    <a:lstStyle/>
                    <a:p>
                      <a:pPr algn="r" fontAlgn="ctr"/>
                      <a:r>
                        <a:rPr lang="es-CO" sz="1200" b="0" i="0" u="none" strike="noStrike" dirty="0">
                          <a:solidFill>
                            <a:srgbClr val="404040"/>
                          </a:solidFill>
                          <a:effectLst/>
                          <a:latin typeface="Franklin Gothic Book"/>
                        </a:rPr>
                        <a:t> g) Le hirió con un objeto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8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5" name="3 Rectángulo">
            <a:extLst>
              <a:ext uri="{FF2B5EF4-FFF2-40B4-BE49-F238E27FC236}">
                <a16:creationId xmlns:a16="http://schemas.microsoft.com/office/drawing/2014/main" id="{D82EEB86-6159-47A0-B011-B1C58A782C34}"/>
              </a:ext>
            </a:extLst>
          </p:cNvPr>
          <p:cNvSpPr/>
          <p:nvPr/>
        </p:nvSpPr>
        <p:spPr>
          <a:xfrm>
            <a:off x="1135956" y="764704"/>
            <a:ext cx="9894688" cy="338554"/>
          </a:xfrm>
          <a:prstGeom prst="rect">
            <a:avLst/>
          </a:prstGeom>
        </p:spPr>
        <p:txBody>
          <a:bodyPr wrap="square">
            <a:spAutoFit/>
          </a:bodyPr>
          <a:lstStyle/>
          <a:p>
            <a:pPr algn="ctr"/>
            <a:r>
              <a:rPr lang="es-CO" sz="1600" b="1" dirty="0">
                <a:solidFill>
                  <a:prstClr val="black"/>
                </a:solidFill>
              </a:rPr>
              <a:t> 16) </a:t>
            </a:r>
            <a:r>
              <a:rPr lang="es-CO" sz="1600" dirty="0">
                <a:solidFill>
                  <a:prstClr val="black"/>
                </a:solidFill>
              </a:rPr>
              <a:t>De ser así, </a:t>
            </a:r>
            <a:r>
              <a:rPr lang="es-CO" sz="1600" b="1" dirty="0">
                <a:solidFill>
                  <a:prstClr val="black"/>
                </a:solidFill>
              </a:rPr>
              <a:t>¿recuerda qué tipo de agresión fue? </a:t>
            </a:r>
          </a:p>
        </p:txBody>
      </p:sp>
      <p:graphicFrame>
        <p:nvGraphicFramePr>
          <p:cNvPr id="40" name="39 Gráfico"/>
          <p:cNvGraphicFramePr/>
          <p:nvPr>
            <p:extLst>
              <p:ext uri="{D42A27DB-BD31-4B8C-83A1-F6EECF244321}">
                <p14:modId xmlns:p14="http://schemas.microsoft.com/office/powerpoint/2010/main" val="1002151061"/>
              </p:ext>
            </p:extLst>
          </p:nvPr>
        </p:nvGraphicFramePr>
        <p:xfrm>
          <a:off x="5777880" y="1821391"/>
          <a:ext cx="3185914" cy="43338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5" name="44 Tabla"/>
          <p:cNvGraphicFramePr>
            <a:graphicFrameLocks noGrp="1"/>
          </p:cNvGraphicFramePr>
          <p:nvPr>
            <p:extLst>
              <p:ext uri="{D42A27DB-BD31-4B8C-83A1-F6EECF244321}">
                <p14:modId xmlns:p14="http://schemas.microsoft.com/office/powerpoint/2010/main" val="1607558815"/>
              </p:ext>
            </p:extLst>
          </p:nvPr>
        </p:nvGraphicFramePr>
        <p:xfrm>
          <a:off x="4655840" y="1268760"/>
          <a:ext cx="2340177" cy="253365"/>
        </p:xfrm>
        <a:graphic>
          <a:graphicData uri="http://schemas.openxmlformats.org/drawingml/2006/table">
            <a:tbl>
              <a:tblPr/>
              <a:tblGrid>
                <a:gridCol w="311713">
                  <a:extLst>
                    <a:ext uri="{9D8B030D-6E8A-4147-A177-3AD203B41FA5}">
                      <a16:colId xmlns:a16="http://schemas.microsoft.com/office/drawing/2014/main" val="20001"/>
                    </a:ext>
                  </a:extLst>
                </a:gridCol>
                <a:gridCol w="303775">
                  <a:extLst>
                    <a:ext uri="{9D8B030D-6E8A-4147-A177-3AD203B41FA5}">
                      <a16:colId xmlns:a16="http://schemas.microsoft.com/office/drawing/2014/main" val="20002"/>
                    </a:ext>
                  </a:extLst>
                </a:gridCol>
                <a:gridCol w="311713">
                  <a:extLst>
                    <a:ext uri="{9D8B030D-6E8A-4147-A177-3AD203B41FA5}">
                      <a16:colId xmlns:a16="http://schemas.microsoft.com/office/drawing/2014/main" val="20003"/>
                    </a:ext>
                  </a:extLst>
                </a:gridCol>
                <a:gridCol w="403788">
                  <a:extLst>
                    <a:ext uri="{9D8B030D-6E8A-4147-A177-3AD203B41FA5}">
                      <a16:colId xmlns:a16="http://schemas.microsoft.com/office/drawing/2014/main" val="20004"/>
                    </a:ext>
                  </a:extLst>
                </a:gridCol>
                <a:gridCol w="311713">
                  <a:extLst>
                    <a:ext uri="{9D8B030D-6E8A-4147-A177-3AD203B41FA5}">
                      <a16:colId xmlns:a16="http://schemas.microsoft.com/office/drawing/2014/main" val="20005"/>
                    </a:ext>
                  </a:extLst>
                </a:gridCol>
                <a:gridCol w="697475">
                  <a:extLst>
                    <a:ext uri="{9D8B030D-6E8A-4147-A177-3AD203B41FA5}">
                      <a16:colId xmlns:a16="http://schemas.microsoft.com/office/drawing/2014/main" val="20006"/>
                    </a:ext>
                  </a:extLst>
                </a:gridCol>
              </a:tblGrid>
              <a:tr h="161925">
                <a:tc>
                  <a:txBody>
                    <a:bodyPr/>
                    <a:lstStyle/>
                    <a:p>
                      <a:pPr algn="l" fontAlgn="ctr"/>
                      <a:endParaRPr lang="es-CO" sz="1600" b="0" i="0" u="none" strike="noStrike" dirty="0">
                        <a:solidFill>
                          <a:srgbClr val="000000"/>
                        </a:solidFill>
                        <a:effectLst/>
                        <a:latin typeface="Calibri"/>
                      </a:endParaRPr>
                    </a:p>
                  </a:txBody>
                  <a:tcPr marL="36000" marR="36000"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l" fontAlgn="ctr"/>
                      <a:r>
                        <a:rPr lang="es-CO" sz="1600" b="0" i="0" u="none" strike="noStrike" dirty="0">
                          <a:solidFill>
                            <a:srgbClr val="000000"/>
                          </a:solidFill>
                          <a:effectLst/>
                          <a:latin typeface="Calibri"/>
                        </a:rPr>
                        <a:t> Si</a:t>
                      </a:r>
                    </a:p>
                  </a:txBody>
                  <a:tcPr marL="36000" marR="36000"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l" fontAlgn="ctr"/>
                      <a:endParaRPr lang="es-CO" sz="1600" b="0" i="0" u="none" strike="noStrike" dirty="0">
                        <a:solidFill>
                          <a:srgbClr val="000000"/>
                        </a:solidFill>
                        <a:effectLst/>
                        <a:latin typeface="Calibri"/>
                      </a:endParaRPr>
                    </a:p>
                  </a:txBody>
                  <a:tcPr marL="36000" marR="36000"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l" fontAlgn="ctr"/>
                      <a:r>
                        <a:rPr lang="es-CO" sz="1600" b="0" i="0" u="none" strike="noStrike" dirty="0">
                          <a:solidFill>
                            <a:srgbClr val="000000"/>
                          </a:solidFill>
                          <a:effectLst/>
                          <a:latin typeface="Calibri"/>
                        </a:rPr>
                        <a:t> No</a:t>
                      </a:r>
                    </a:p>
                  </a:txBody>
                  <a:tcPr marL="36000" marR="36000"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l" fontAlgn="ctr"/>
                      <a:endParaRPr lang="es-CO" sz="1600" b="0" i="0" u="none" strike="noStrike" dirty="0">
                        <a:solidFill>
                          <a:srgbClr val="000000"/>
                        </a:solidFill>
                        <a:effectLst/>
                        <a:latin typeface="Calibri"/>
                      </a:endParaRPr>
                    </a:p>
                  </a:txBody>
                  <a:tcPr marL="36000" marR="36000"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l" fontAlgn="ctr"/>
                      <a:r>
                        <a:rPr lang="es-CO" sz="1600" b="0" i="0" u="none" strike="noStrike" dirty="0">
                          <a:solidFill>
                            <a:srgbClr val="000000"/>
                          </a:solidFill>
                          <a:effectLst/>
                          <a:latin typeface="Calibri"/>
                        </a:rPr>
                        <a:t> </a:t>
                      </a:r>
                      <a:r>
                        <a:rPr lang="es-CO" sz="1600" b="0" i="0" u="none" strike="noStrike" dirty="0" err="1">
                          <a:solidFill>
                            <a:srgbClr val="000000"/>
                          </a:solidFill>
                          <a:effectLst/>
                          <a:latin typeface="Calibri"/>
                        </a:rPr>
                        <a:t>Ns</a:t>
                      </a:r>
                      <a:r>
                        <a:rPr lang="es-CO" sz="1600" b="0" i="0" u="none" strike="noStrike" dirty="0">
                          <a:solidFill>
                            <a:srgbClr val="000000"/>
                          </a:solidFill>
                          <a:effectLst/>
                          <a:latin typeface="Calibri"/>
                        </a:rPr>
                        <a:t>/</a:t>
                      </a:r>
                      <a:r>
                        <a:rPr lang="es-CO" sz="1600" b="0" i="0" u="none" strike="noStrike" dirty="0" err="1">
                          <a:solidFill>
                            <a:srgbClr val="000000"/>
                          </a:solidFill>
                          <a:effectLst/>
                          <a:latin typeface="Calibri"/>
                        </a:rPr>
                        <a:t>Mr</a:t>
                      </a:r>
                      <a:endParaRPr lang="es-CO" sz="1600" b="0" i="0" u="none" strike="noStrike" dirty="0">
                        <a:solidFill>
                          <a:srgbClr val="000000"/>
                        </a:solidFill>
                        <a:effectLst/>
                        <a:latin typeface="Calibri"/>
                      </a:endParaRPr>
                    </a:p>
                  </a:txBody>
                  <a:tcPr marL="36000" marR="36000"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10000"/>
                  </a:ext>
                </a:extLst>
              </a:tr>
            </a:tbl>
          </a:graphicData>
        </a:graphic>
      </p:graphicFrame>
      <p:sp>
        <p:nvSpPr>
          <p:cNvPr id="8" name="7 Rectángulo redondeado"/>
          <p:cNvSpPr/>
          <p:nvPr/>
        </p:nvSpPr>
        <p:spPr>
          <a:xfrm>
            <a:off x="3537154" y="6233054"/>
            <a:ext cx="4963386" cy="287174"/>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9" name="8 Tabla"/>
          <p:cNvGraphicFramePr>
            <a:graphicFrameLocks noGrp="1"/>
          </p:cNvGraphicFramePr>
          <p:nvPr>
            <p:extLst>
              <p:ext uri="{D42A27DB-BD31-4B8C-83A1-F6EECF244321}">
                <p14:modId xmlns:p14="http://schemas.microsoft.com/office/powerpoint/2010/main" val="3554946678"/>
              </p:ext>
            </p:extLst>
          </p:nvPr>
        </p:nvGraphicFramePr>
        <p:xfrm>
          <a:off x="3655764" y="6250049"/>
          <a:ext cx="4888547" cy="243840"/>
        </p:xfrm>
        <a:graphic>
          <a:graphicData uri="http://schemas.openxmlformats.org/drawingml/2006/table">
            <a:tbl>
              <a:tblPr firstRow="1" bandRow="1">
                <a:tableStyleId>{5C22544A-7EE6-4342-B048-85BDC9FD1C3A}</a:tableStyleId>
              </a:tblPr>
              <a:tblGrid>
                <a:gridCol w="4350067">
                  <a:extLst>
                    <a:ext uri="{9D8B030D-6E8A-4147-A177-3AD203B41FA5}">
                      <a16:colId xmlns:a16="http://schemas.microsoft.com/office/drawing/2014/main" val="20000"/>
                    </a:ext>
                  </a:extLst>
                </a:gridCol>
                <a:gridCol w="538480">
                  <a:extLst>
                    <a:ext uri="{9D8B030D-6E8A-4147-A177-3AD203B41FA5}">
                      <a16:colId xmlns:a16="http://schemas.microsoft.com/office/drawing/2014/main" val="20001"/>
                    </a:ext>
                  </a:extLst>
                </a:gridCol>
              </a:tblGrid>
              <a:tr h="144016">
                <a:tc>
                  <a:txBody>
                    <a:bodyPr/>
                    <a:lstStyle/>
                    <a:p>
                      <a:pPr algn="r"/>
                      <a:r>
                        <a:rPr lang="es-CO" sz="1000" dirty="0">
                          <a:solidFill>
                            <a:schemeClr val="tx1"/>
                          </a:solidFill>
                          <a:latin typeface="Franklin Gothic Book" panose="020B0503020102020204" pitchFamily="34" charset="0"/>
                        </a:rPr>
                        <a:t>Base:</a:t>
                      </a:r>
                      <a:r>
                        <a:rPr lang="es-CO" sz="1000" baseline="0" dirty="0">
                          <a:solidFill>
                            <a:schemeClr val="tx1"/>
                          </a:solidFill>
                          <a:latin typeface="Franklin Gothic Book" panose="020B0503020102020204" pitchFamily="34" charset="0"/>
                        </a:rPr>
                        <a:t> </a:t>
                      </a:r>
                      <a:r>
                        <a:rPr lang="es-CO" sz="1000" b="0" baseline="0" dirty="0">
                          <a:solidFill>
                            <a:schemeClr val="tx1"/>
                          </a:solidFill>
                          <a:latin typeface="Franklin Gothic Book" panose="020B0503020102020204" pitchFamily="34" charset="0"/>
                        </a:rPr>
                        <a:t>Encuestados que respondieron que han sido agredidos por sus parejas</a:t>
                      </a:r>
                      <a:endParaRPr lang="es-CO" sz="1000" b="0" dirty="0">
                        <a:solidFill>
                          <a:schemeClr val="tx1"/>
                        </a:solidFill>
                        <a:latin typeface="Franklin Gothic Book" panose="020B0503020102020204"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s-CO" sz="1000" dirty="0">
                          <a:solidFill>
                            <a:schemeClr val="tx1"/>
                          </a:solidFill>
                          <a:latin typeface="Franklin Gothic Book" panose="020B0503020102020204" pitchFamily="34" charset="0"/>
                        </a:rPr>
                        <a:t>91</a:t>
                      </a:r>
                    </a:p>
                  </a:txBody>
                  <a:tcPr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84672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3 Rectángulo">
            <a:extLst>
              <a:ext uri="{FF2B5EF4-FFF2-40B4-BE49-F238E27FC236}">
                <a16:creationId xmlns:a16="http://schemas.microsoft.com/office/drawing/2014/main" id="{D82EEB86-6159-47A0-B011-B1C58A782C34}"/>
              </a:ext>
            </a:extLst>
          </p:cNvPr>
          <p:cNvSpPr/>
          <p:nvPr/>
        </p:nvSpPr>
        <p:spPr>
          <a:xfrm>
            <a:off x="1148656" y="314538"/>
            <a:ext cx="9894688" cy="338554"/>
          </a:xfrm>
          <a:prstGeom prst="rect">
            <a:avLst/>
          </a:prstGeom>
        </p:spPr>
        <p:txBody>
          <a:bodyPr wrap="square">
            <a:spAutoFit/>
          </a:bodyPr>
          <a:lstStyle/>
          <a:p>
            <a:pPr algn="ctr"/>
            <a:r>
              <a:rPr lang="es-CO" sz="1600" b="1" dirty="0">
                <a:solidFill>
                  <a:prstClr val="black"/>
                </a:solidFill>
              </a:rPr>
              <a:t> 16) </a:t>
            </a:r>
            <a:r>
              <a:rPr lang="es-CO" sz="1600" dirty="0">
                <a:solidFill>
                  <a:prstClr val="black"/>
                </a:solidFill>
              </a:rPr>
              <a:t>De ser así, </a:t>
            </a:r>
            <a:r>
              <a:rPr lang="es-CO" sz="1600" b="1" dirty="0">
                <a:solidFill>
                  <a:prstClr val="black"/>
                </a:solidFill>
              </a:rPr>
              <a:t>¿recuerda qué tipo de agresión fue? </a:t>
            </a:r>
          </a:p>
        </p:txBody>
      </p:sp>
      <p:graphicFrame>
        <p:nvGraphicFramePr>
          <p:cNvPr id="10" name="Gráfico 9">
            <a:extLst>
              <a:ext uri="{FF2B5EF4-FFF2-40B4-BE49-F238E27FC236}">
                <a16:creationId xmlns:a16="http://schemas.microsoft.com/office/drawing/2014/main" id="{00000000-0008-0000-0B00-000002000000}"/>
              </a:ext>
            </a:extLst>
          </p:cNvPr>
          <p:cNvGraphicFramePr>
            <a:graphicFrameLocks/>
          </p:cNvGraphicFramePr>
          <p:nvPr>
            <p:extLst>
              <p:ext uri="{D42A27DB-BD31-4B8C-83A1-F6EECF244321}">
                <p14:modId xmlns:p14="http://schemas.microsoft.com/office/powerpoint/2010/main" val="3611310397"/>
              </p:ext>
            </p:extLst>
          </p:nvPr>
        </p:nvGraphicFramePr>
        <p:xfrm>
          <a:off x="1907827" y="918948"/>
          <a:ext cx="8376345" cy="56245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420621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3 Rectángulo">
            <a:extLst>
              <a:ext uri="{FF2B5EF4-FFF2-40B4-BE49-F238E27FC236}">
                <a16:creationId xmlns:a16="http://schemas.microsoft.com/office/drawing/2014/main" id="{D82EEB86-6159-47A0-B011-B1C58A782C34}"/>
              </a:ext>
            </a:extLst>
          </p:cNvPr>
          <p:cNvSpPr/>
          <p:nvPr/>
        </p:nvSpPr>
        <p:spPr>
          <a:xfrm>
            <a:off x="1148656" y="314538"/>
            <a:ext cx="9894688" cy="338554"/>
          </a:xfrm>
          <a:prstGeom prst="rect">
            <a:avLst/>
          </a:prstGeom>
        </p:spPr>
        <p:txBody>
          <a:bodyPr wrap="square">
            <a:spAutoFit/>
          </a:bodyPr>
          <a:lstStyle/>
          <a:p>
            <a:pPr algn="ctr"/>
            <a:r>
              <a:rPr lang="es-CO" sz="1600" b="1" dirty="0">
                <a:solidFill>
                  <a:prstClr val="black"/>
                </a:solidFill>
              </a:rPr>
              <a:t> 16) </a:t>
            </a:r>
            <a:r>
              <a:rPr lang="es-CO" sz="1600" dirty="0">
                <a:solidFill>
                  <a:prstClr val="black"/>
                </a:solidFill>
              </a:rPr>
              <a:t>De ser así, </a:t>
            </a:r>
            <a:r>
              <a:rPr lang="es-CO" sz="1600" b="1" dirty="0">
                <a:solidFill>
                  <a:prstClr val="black"/>
                </a:solidFill>
              </a:rPr>
              <a:t>¿recuerda qué tipo de agresión fue? </a:t>
            </a:r>
          </a:p>
        </p:txBody>
      </p:sp>
      <p:graphicFrame>
        <p:nvGraphicFramePr>
          <p:cNvPr id="4" name="Gráfico 3">
            <a:extLst>
              <a:ext uri="{FF2B5EF4-FFF2-40B4-BE49-F238E27FC236}">
                <a16:creationId xmlns:a16="http://schemas.microsoft.com/office/drawing/2014/main" id="{00000000-0008-0000-0B00-000003000000}"/>
              </a:ext>
            </a:extLst>
          </p:cNvPr>
          <p:cNvGraphicFramePr>
            <a:graphicFrameLocks/>
          </p:cNvGraphicFramePr>
          <p:nvPr>
            <p:extLst>
              <p:ext uri="{D42A27DB-BD31-4B8C-83A1-F6EECF244321}">
                <p14:modId xmlns:p14="http://schemas.microsoft.com/office/powerpoint/2010/main" val="2219082966"/>
              </p:ext>
            </p:extLst>
          </p:nvPr>
        </p:nvGraphicFramePr>
        <p:xfrm>
          <a:off x="2166937" y="653092"/>
          <a:ext cx="7858125" cy="62049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361498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845572276"/>
              </p:ext>
            </p:extLst>
          </p:nvPr>
        </p:nvGraphicFramePr>
        <p:xfrm>
          <a:off x="1753579" y="1086800"/>
          <a:ext cx="9031078" cy="5242560"/>
        </p:xfrm>
        <a:graphic>
          <a:graphicData uri="http://schemas.openxmlformats.org/drawingml/2006/table">
            <a:tbl>
              <a:tblPr/>
              <a:tblGrid>
                <a:gridCol w="2569304">
                  <a:extLst>
                    <a:ext uri="{9D8B030D-6E8A-4147-A177-3AD203B41FA5}">
                      <a16:colId xmlns:a16="http://schemas.microsoft.com/office/drawing/2014/main" val="20000"/>
                    </a:ext>
                  </a:extLst>
                </a:gridCol>
                <a:gridCol w="118958">
                  <a:extLst>
                    <a:ext uri="{9D8B030D-6E8A-4147-A177-3AD203B41FA5}">
                      <a16:colId xmlns:a16="http://schemas.microsoft.com/office/drawing/2014/main" val="20001"/>
                    </a:ext>
                  </a:extLst>
                </a:gridCol>
                <a:gridCol w="637869">
                  <a:extLst>
                    <a:ext uri="{9D8B030D-6E8A-4147-A177-3AD203B41FA5}">
                      <a16:colId xmlns:a16="http://schemas.microsoft.com/office/drawing/2014/main" val="20002"/>
                    </a:ext>
                  </a:extLst>
                </a:gridCol>
                <a:gridCol w="633883">
                  <a:extLst>
                    <a:ext uri="{9D8B030D-6E8A-4147-A177-3AD203B41FA5}">
                      <a16:colId xmlns:a16="http://schemas.microsoft.com/office/drawing/2014/main" val="20003"/>
                    </a:ext>
                  </a:extLst>
                </a:gridCol>
                <a:gridCol w="633883">
                  <a:extLst>
                    <a:ext uri="{9D8B030D-6E8A-4147-A177-3AD203B41FA5}">
                      <a16:colId xmlns:a16="http://schemas.microsoft.com/office/drawing/2014/main" val="20004"/>
                    </a:ext>
                  </a:extLst>
                </a:gridCol>
                <a:gridCol w="633883">
                  <a:extLst>
                    <a:ext uri="{9D8B030D-6E8A-4147-A177-3AD203B41FA5}">
                      <a16:colId xmlns:a16="http://schemas.microsoft.com/office/drawing/2014/main" val="20005"/>
                    </a:ext>
                  </a:extLst>
                </a:gridCol>
                <a:gridCol w="633883">
                  <a:extLst>
                    <a:ext uri="{9D8B030D-6E8A-4147-A177-3AD203B41FA5}">
                      <a16:colId xmlns:a16="http://schemas.microsoft.com/office/drawing/2014/main" val="20006"/>
                    </a:ext>
                  </a:extLst>
                </a:gridCol>
                <a:gridCol w="633883">
                  <a:extLst>
                    <a:ext uri="{9D8B030D-6E8A-4147-A177-3AD203B41FA5}">
                      <a16:colId xmlns:a16="http://schemas.microsoft.com/office/drawing/2014/main" val="20007"/>
                    </a:ext>
                  </a:extLst>
                </a:gridCol>
                <a:gridCol w="633883">
                  <a:extLst>
                    <a:ext uri="{9D8B030D-6E8A-4147-A177-3AD203B41FA5}">
                      <a16:colId xmlns:a16="http://schemas.microsoft.com/office/drawing/2014/main" val="20008"/>
                    </a:ext>
                  </a:extLst>
                </a:gridCol>
                <a:gridCol w="633883">
                  <a:extLst>
                    <a:ext uri="{9D8B030D-6E8A-4147-A177-3AD203B41FA5}">
                      <a16:colId xmlns:a16="http://schemas.microsoft.com/office/drawing/2014/main" val="20009"/>
                    </a:ext>
                  </a:extLst>
                </a:gridCol>
                <a:gridCol w="633883">
                  <a:extLst>
                    <a:ext uri="{9D8B030D-6E8A-4147-A177-3AD203B41FA5}">
                      <a16:colId xmlns:a16="http://schemas.microsoft.com/office/drawing/2014/main" val="20010"/>
                    </a:ext>
                  </a:extLst>
                </a:gridCol>
                <a:gridCol w="633883">
                  <a:extLst>
                    <a:ext uri="{9D8B030D-6E8A-4147-A177-3AD203B41FA5}">
                      <a16:colId xmlns:a16="http://schemas.microsoft.com/office/drawing/2014/main" val="20011"/>
                    </a:ext>
                  </a:extLst>
                </a:gridCol>
              </a:tblGrid>
              <a:tr h="114916">
                <a:tc>
                  <a:txBody>
                    <a:bodyPr/>
                    <a:lstStyle/>
                    <a:p>
                      <a:pPr algn="r" fontAlgn="ctr"/>
                      <a:endParaRPr lang="es-CO" sz="1000" b="1" i="0" u="none" strike="noStrike" dirty="0">
                        <a:solidFill>
                          <a:srgbClr val="404040"/>
                        </a:solidFill>
                        <a:effectLst/>
                        <a:latin typeface="Franklin Gothic Book"/>
                      </a:endParaRPr>
                    </a:p>
                  </a:txBody>
                  <a:tcPr marL="9525" marR="9525" marT="9525" marB="0" anchor="ctr">
                    <a:lnL>
                      <a:noFill/>
                    </a:lnL>
                    <a:lnR>
                      <a:noFill/>
                    </a:lnR>
                    <a:lnT>
                      <a:noFill/>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a:noFill/>
                    </a:lnB>
                  </a:tcPr>
                </a:tc>
                <a:tc rowSpan="2">
                  <a:txBody>
                    <a:bodyPr/>
                    <a:lstStyle/>
                    <a:p>
                      <a:pPr algn="ctr" fontAlgn="ctr"/>
                      <a:r>
                        <a:rPr lang="es-CO" sz="1000" b="1" i="0" u="none" strike="noStrike" dirty="0">
                          <a:solidFill>
                            <a:schemeClr val="bg1"/>
                          </a:solidFill>
                          <a:effectLst/>
                          <a:latin typeface="Franklin Gothic Book"/>
                        </a:rPr>
                        <a:t>TOTAL</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DA0F2B"/>
                    </a:solidFill>
                  </a:tcPr>
                </a:tc>
                <a:tc gridSpan="2">
                  <a:txBody>
                    <a:bodyPr/>
                    <a:lstStyle/>
                    <a:p>
                      <a:pPr algn="ctr" fontAlgn="ctr"/>
                      <a:r>
                        <a:rPr lang="es-CO" sz="1000" b="1" i="0" u="none" strike="noStrike" dirty="0">
                          <a:solidFill>
                            <a:srgbClr val="404040"/>
                          </a:solidFill>
                          <a:effectLst/>
                          <a:latin typeface="Franklin Gothic Book"/>
                        </a:rPr>
                        <a:t>GÉNERO</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000"/>
                    </a:solidFill>
                  </a:tcPr>
                </a:tc>
                <a:tc hMerge="1">
                  <a:txBody>
                    <a:bodyPr/>
                    <a:lstStyle/>
                    <a:p>
                      <a:endParaRPr lang="es-CO"/>
                    </a:p>
                  </a:txBody>
                  <a:tcPr/>
                </a:tc>
                <a:tc gridSpan="4">
                  <a:txBody>
                    <a:bodyPr/>
                    <a:lstStyle/>
                    <a:p>
                      <a:pPr algn="ctr" fontAlgn="ctr"/>
                      <a:r>
                        <a:rPr lang="es-CO" sz="1000" b="1" i="0" u="none" strike="noStrike" dirty="0">
                          <a:solidFill>
                            <a:srgbClr val="404040"/>
                          </a:solidFill>
                          <a:effectLst/>
                          <a:latin typeface="Franklin Gothic Book"/>
                        </a:rPr>
                        <a:t>EDAD</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C66"/>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3">
                  <a:txBody>
                    <a:bodyPr/>
                    <a:lstStyle/>
                    <a:p>
                      <a:pPr algn="ctr" fontAlgn="ctr"/>
                      <a:r>
                        <a:rPr lang="es-CO" sz="1000" b="1" i="0" u="none" strike="noStrike" dirty="0">
                          <a:solidFill>
                            <a:srgbClr val="404040"/>
                          </a:solidFill>
                          <a:effectLst/>
                          <a:latin typeface="Franklin Gothic Book"/>
                        </a:rPr>
                        <a:t>ESTRATO</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ECC5"/>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114916">
                <a:tc>
                  <a:txBody>
                    <a:bodyPr/>
                    <a:lstStyle/>
                    <a:p>
                      <a:pPr algn="r" fontAlgn="ctr"/>
                      <a:endParaRPr lang="es-CO" sz="1000" b="1" i="0" u="none" strike="noStrike" dirty="0">
                        <a:solidFill>
                          <a:srgbClr val="404040"/>
                        </a:solidFill>
                        <a:effectLst/>
                        <a:latin typeface="Franklin Gothic Book"/>
                      </a:endParaRP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vMerge="1">
                  <a:txBody>
                    <a:bodyPr/>
                    <a:lstStyle/>
                    <a:p>
                      <a:endParaRPr lang="es-CO"/>
                    </a:p>
                  </a:txBody>
                  <a:tcPr/>
                </a:tc>
                <a:tc>
                  <a:txBody>
                    <a:bodyPr/>
                    <a:lstStyle/>
                    <a:p>
                      <a:pPr algn="ctr" fontAlgn="ctr"/>
                      <a:r>
                        <a:rPr lang="es-CO" sz="1000" b="0" i="0" u="none" strike="noStrike" dirty="0">
                          <a:solidFill>
                            <a:srgbClr val="404040"/>
                          </a:solidFill>
                          <a:effectLst/>
                          <a:latin typeface="Franklin Gothic Book"/>
                        </a:rPr>
                        <a:t>Masculino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Femenino</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18 a 25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26 a 40</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41 a 55</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56 o más</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ALTO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MEDIO</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BAJO</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82469">
                <a:tc>
                  <a:txBody>
                    <a:bodyPr/>
                    <a:lstStyle/>
                    <a:p>
                      <a:pPr algn="r" fontAlgn="ctr"/>
                      <a:r>
                        <a:rPr lang="es-CO" sz="700" b="1" i="0" u="none" strike="noStrike" dirty="0">
                          <a:solidFill>
                            <a:srgbClr val="404040"/>
                          </a:solidFill>
                          <a:effectLst/>
                          <a:latin typeface="Franklin Gothic Book"/>
                        </a:rPr>
                        <a:t> Base: ENCUESTADOS QUE RESPONDIERON QUE HAN SIDO AGREDIDOS POR SUS PAREJAS</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700" b="1"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91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31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60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31</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27</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27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25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19</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dirty="0">
                          <a:solidFill>
                            <a:srgbClr val="404040"/>
                          </a:solidFill>
                          <a:effectLst/>
                          <a:latin typeface="Franklin Gothic Book"/>
                        </a:rPr>
                        <a:t>47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114916">
                <a:tc>
                  <a:txBody>
                    <a:bodyPr/>
                    <a:lstStyle/>
                    <a:p>
                      <a:pPr algn="r" fontAlgn="ctr"/>
                      <a:r>
                        <a:rPr lang="es-CO" sz="1000" b="1" i="0" u="none" strike="noStrike" dirty="0">
                          <a:solidFill>
                            <a:srgbClr val="404040"/>
                          </a:solidFill>
                          <a:effectLst/>
                          <a:latin typeface="Franklin Gothic Book"/>
                        </a:rPr>
                        <a:t> a) No respetó su opinión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extLst>
                  <a:ext uri="{0D108BD9-81ED-4DB2-BD59-A6C34878D82A}">
                    <a16:rowId xmlns:a16="http://schemas.microsoft.com/office/drawing/2014/main" val="10003"/>
                  </a:ext>
                </a:extLst>
              </a:tr>
              <a:tr h="114916">
                <a:tc>
                  <a:txBody>
                    <a:bodyPr/>
                    <a:lstStyle/>
                    <a:p>
                      <a:pPr algn="r" fontAlgn="ctr"/>
                      <a:r>
                        <a:rPr lang="es-CO" sz="10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52%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42%</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66%</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44%</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4"/>
                  </a:ext>
                </a:extLst>
              </a:tr>
              <a:tr h="114916">
                <a:tc>
                  <a:txBody>
                    <a:bodyPr/>
                    <a:lstStyle/>
                    <a:p>
                      <a:pPr algn="r" fontAlgn="ctr"/>
                      <a:r>
                        <a:rPr lang="es-CO" sz="10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48%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58%</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34%</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56%</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5"/>
                  </a:ext>
                </a:extLst>
              </a:tr>
              <a:tr h="114916">
                <a:tc>
                  <a:txBody>
                    <a:bodyPr/>
                    <a:lstStyle/>
                    <a:p>
                      <a:pPr algn="r" fontAlgn="ctr"/>
                      <a:r>
                        <a:rPr lang="es-CO" sz="1000" b="0" i="0" u="none" strike="noStrike">
                          <a:solidFill>
                            <a:srgbClr val="404040"/>
                          </a:solidFill>
                          <a:effectLst/>
                          <a:latin typeface="Franklin Gothic Book"/>
                        </a:rPr>
                        <a:t> Ns/Nr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6"/>
                  </a:ext>
                </a:extLst>
              </a:tr>
              <a:tr h="114916">
                <a:tc>
                  <a:txBody>
                    <a:bodyPr/>
                    <a:lstStyle/>
                    <a:p>
                      <a:pPr algn="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7"/>
                  </a:ext>
                </a:extLst>
              </a:tr>
              <a:tr h="114916">
                <a:tc>
                  <a:txBody>
                    <a:bodyPr/>
                    <a:lstStyle/>
                    <a:p>
                      <a:pPr algn="r" fontAlgn="ctr"/>
                      <a:r>
                        <a:rPr lang="es-CO" sz="1000" b="1" i="0" u="none" strike="noStrike">
                          <a:solidFill>
                            <a:srgbClr val="404040"/>
                          </a:solidFill>
                          <a:effectLst/>
                          <a:latin typeface="Franklin Gothic Book"/>
                        </a:rPr>
                        <a:t> b) Le ofendió o insultó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extLst>
                  <a:ext uri="{0D108BD9-81ED-4DB2-BD59-A6C34878D82A}">
                    <a16:rowId xmlns:a16="http://schemas.microsoft.com/office/drawing/2014/main" val="10008"/>
                  </a:ext>
                </a:extLst>
              </a:tr>
              <a:tr h="114916">
                <a:tc>
                  <a:txBody>
                    <a:bodyPr/>
                    <a:lstStyle/>
                    <a:p>
                      <a:pPr algn="r" fontAlgn="ctr"/>
                      <a:r>
                        <a:rPr lang="es-CO" sz="10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90%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94%</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97%</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93%</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9"/>
                  </a:ext>
                </a:extLst>
              </a:tr>
              <a:tr h="114916">
                <a:tc>
                  <a:txBody>
                    <a:bodyPr/>
                    <a:lstStyle/>
                    <a:p>
                      <a:pPr algn="r" fontAlgn="ctr"/>
                      <a:r>
                        <a:rPr lang="es-CO" sz="10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0"/>
                  </a:ext>
                </a:extLst>
              </a:tr>
              <a:tr h="114916">
                <a:tc>
                  <a:txBody>
                    <a:bodyPr/>
                    <a:lstStyle/>
                    <a:p>
                      <a:pPr algn="r" fontAlgn="ctr"/>
                      <a:r>
                        <a:rPr lang="es-CO" sz="1000" b="0" i="0" u="none" strike="noStrike">
                          <a:solidFill>
                            <a:srgbClr val="404040"/>
                          </a:solidFill>
                          <a:effectLst/>
                          <a:latin typeface="Franklin Gothic Book"/>
                        </a:rPr>
                        <a:t> Ns/Nr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1"/>
                  </a:ext>
                </a:extLst>
              </a:tr>
              <a:tr h="114916">
                <a:tc>
                  <a:txBody>
                    <a:bodyPr/>
                    <a:lstStyle/>
                    <a:p>
                      <a:pPr algn="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2"/>
                  </a:ext>
                </a:extLst>
              </a:tr>
              <a:tr h="114916">
                <a:tc>
                  <a:txBody>
                    <a:bodyPr/>
                    <a:lstStyle/>
                    <a:p>
                      <a:pPr algn="r" fontAlgn="ctr"/>
                      <a:r>
                        <a:rPr lang="es-CO" sz="1000" b="1" i="0" u="none" strike="noStrike">
                          <a:solidFill>
                            <a:srgbClr val="404040"/>
                          </a:solidFill>
                          <a:effectLst/>
                          <a:latin typeface="Franklin Gothic Book"/>
                        </a:rPr>
                        <a:t> c) Le amenazó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extLst>
                  <a:ext uri="{0D108BD9-81ED-4DB2-BD59-A6C34878D82A}">
                    <a16:rowId xmlns:a16="http://schemas.microsoft.com/office/drawing/2014/main" val="10013"/>
                  </a:ext>
                </a:extLst>
              </a:tr>
              <a:tr h="114916">
                <a:tc>
                  <a:txBody>
                    <a:bodyPr/>
                    <a:lstStyle/>
                    <a:p>
                      <a:pPr algn="r" fontAlgn="ctr"/>
                      <a:r>
                        <a:rPr lang="es-CO" sz="10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56%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57%</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54%</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58%</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4"/>
                  </a:ext>
                </a:extLst>
              </a:tr>
              <a:tr h="114916">
                <a:tc>
                  <a:txBody>
                    <a:bodyPr/>
                    <a:lstStyle/>
                    <a:p>
                      <a:pPr algn="r" fontAlgn="ctr"/>
                      <a:r>
                        <a:rPr lang="es-CO" sz="10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43%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43%</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43%</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42%</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5"/>
                  </a:ext>
                </a:extLst>
              </a:tr>
              <a:tr h="114916">
                <a:tc>
                  <a:txBody>
                    <a:bodyPr/>
                    <a:lstStyle/>
                    <a:p>
                      <a:pPr algn="r" fontAlgn="ctr"/>
                      <a:r>
                        <a:rPr lang="es-CO" sz="1000" b="0" i="0" u="none" strike="noStrike">
                          <a:solidFill>
                            <a:srgbClr val="404040"/>
                          </a:solidFill>
                          <a:effectLst/>
                          <a:latin typeface="Franklin Gothic Book"/>
                        </a:rPr>
                        <a:t> Ns/Nr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6"/>
                  </a:ext>
                </a:extLst>
              </a:tr>
              <a:tr h="114916">
                <a:tc>
                  <a:txBody>
                    <a:bodyPr/>
                    <a:lstStyle/>
                    <a:p>
                      <a:pPr algn="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7"/>
                  </a:ext>
                </a:extLst>
              </a:tr>
              <a:tr h="114916">
                <a:tc>
                  <a:txBody>
                    <a:bodyPr/>
                    <a:lstStyle/>
                    <a:p>
                      <a:pPr algn="r" fontAlgn="ctr"/>
                      <a:r>
                        <a:rPr lang="es-CO" sz="1000" b="1" i="0" u="none" strike="noStrike">
                          <a:solidFill>
                            <a:srgbClr val="404040"/>
                          </a:solidFill>
                          <a:effectLst/>
                          <a:latin typeface="Franklin Gothic Book"/>
                        </a:rPr>
                        <a:t> d) Le prohibió salir o hablar con alguien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extLst>
                  <a:ext uri="{0D108BD9-81ED-4DB2-BD59-A6C34878D82A}">
                    <a16:rowId xmlns:a16="http://schemas.microsoft.com/office/drawing/2014/main" val="10018"/>
                  </a:ext>
                </a:extLst>
              </a:tr>
              <a:tr h="114916">
                <a:tc>
                  <a:txBody>
                    <a:bodyPr/>
                    <a:lstStyle/>
                    <a:p>
                      <a:pPr algn="r" fontAlgn="ctr"/>
                      <a:r>
                        <a:rPr lang="es-CO" sz="10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49%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53%</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42%</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46%</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9"/>
                  </a:ext>
                </a:extLst>
              </a:tr>
              <a:tr h="114916">
                <a:tc>
                  <a:txBody>
                    <a:bodyPr/>
                    <a:lstStyle/>
                    <a:p>
                      <a:pPr algn="r" fontAlgn="ctr"/>
                      <a:r>
                        <a:rPr lang="es-CO" sz="10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50%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47%</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55%</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54%</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20"/>
                  </a:ext>
                </a:extLst>
              </a:tr>
              <a:tr h="114916">
                <a:tc>
                  <a:txBody>
                    <a:bodyPr/>
                    <a:lstStyle/>
                    <a:p>
                      <a:pPr algn="r" fontAlgn="ctr"/>
                      <a:r>
                        <a:rPr lang="es-CO" sz="1000" b="0" i="0" u="none" strike="noStrike">
                          <a:solidFill>
                            <a:srgbClr val="404040"/>
                          </a:solidFill>
                          <a:effectLst/>
                          <a:latin typeface="Franklin Gothic Book"/>
                        </a:rPr>
                        <a:t> Ns/Nr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21"/>
                  </a:ext>
                </a:extLst>
              </a:tr>
              <a:tr h="114916">
                <a:tc>
                  <a:txBody>
                    <a:bodyPr/>
                    <a:lstStyle/>
                    <a:p>
                      <a:pPr algn="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22"/>
                  </a:ext>
                </a:extLst>
              </a:tr>
              <a:tr h="114916">
                <a:tc>
                  <a:txBody>
                    <a:bodyPr/>
                    <a:lstStyle/>
                    <a:p>
                      <a:pPr algn="r" fontAlgn="ctr"/>
                      <a:r>
                        <a:rPr lang="es-CO" sz="1000" b="1" i="0" u="none" strike="noStrike">
                          <a:solidFill>
                            <a:srgbClr val="404040"/>
                          </a:solidFill>
                          <a:effectLst/>
                          <a:latin typeface="Franklin Gothic Book"/>
                        </a:rPr>
                        <a:t> e) Le gritó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extLst>
                  <a:ext uri="{0D108BD9-81ED-4DB2-BD59-A6C34878D82A}">
                    <a16:rowId xmlns:a16="http://schemas.microsoft.com/office/drawing/2014/main" val="10023"/>
                  </a:ext>
                </a:extLst>
              </a:tr>
              <a:tr h="114916">
                <a:tc>
                  <a:txBody>
                    <a:bodyPr/>
                    <a:lstStyle/>
                    <a:p>
                      <a:pPr algn="r" fontAlgn="ctr"/>
                      <a:r>
                        <a:rPr lang="es-CO" sz="10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87%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64%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92%</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97%</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84%</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extLst>
                  <a:ext uri="{0D108BD9-81ED-4DB2-BD59-A6C34878D82A}">
                    <a16:rowId xmlns:a16="http://schemas.microsoft.com/office/drawing/2014/main" val="10024"/>
                  </a:ext>
                </a:extLst>
              </a:tr>
              <a:tr h="114916">
                <a:tc>
                  <a:txBody>
                    <a:bodyPr/>
                    <a:lstStyle/>
                    <a:p>
                      <a:pPr algn="r" fontAlgn="ctr"/>
                      <a:r>
                        <a:rPr lang="es-CO" sz="10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13%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16%</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extLst>
                  <a:ext uri="{0D108BD9-81ED-4DB2-BD59-A6C34878D82A}">
                    <a16:rowId xmlns:a16="http://schemas.microsoft.com/office/drawing/2014/main" val="10025"/>
                  </a:ext>
                </a:extLst>
              </a:tr>
              <a:tr h="114916">
                <a:tc>
                  <a:txBody>
                    <a:bodyPr/>
                    <a:lstStyle/>
                    <a:p>
                      <a:pPr algn="r" fontAlgn="ctr"/>
                      <a:r>
                        <a:rPr lang="es-CO" sz="1000" b="0" i="0" u="none" strike="noStrike">
                          <a:solidFill>
                            <a:srgbClr val="404040"/>
                          </a:solidFill>
                          <a:effectLst/>
                          <a:latin typeface="Franklin Gothic Book"/>
                        </a:rPr>
                        <a:t> Ns/Nr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26"/>
                  </a:ext>
                </a:extLst>
              </a:tr>
              <a:tr h="114916">
                <a:tc>
                  <a:txBody>
                    <a:bodyPr/>
                    <a:lstStyle/>
                    <a:p>
                      <a:pPr algn="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27"/>
                  </a:ext>
                </a:extLst>
              </a:tr>
              <a:tr h="114916">
                <a:tc>
                  <a:txBody>
                    <a:bodyPr/>
                    <a:lstStyle/>
                    <a:p>
                      <a:pPr algn="r" fontAlgn="ctr"/>
                      <a:r>
                        <a:rPr lang="es-CO" sz="1000" b="1" i="0" u="none" strike="noStrike">
                          <a:solidFill>
                            <a:srgbClr val="404040"/>
                          </a:solidFill>
                          <a:effectLst/>
                          <a:latin typeface="Franklin Gothic Book"/>
                        </a:rPr>
                        <a:t> f) Le empujó o golpeó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10028"/>
                  </a:ext>
                </a:extLst>
              </a:tr>
              <a:tr h="114916">
                <a:tc>
                  <a:txBody>
                    <a:bodyPr/>
                    <a:lstStyle/>
                    <a:p>
                      <a:pPr algn="r" fontAlgn="ctr"/>
                      <a:r>
                        <a:rPr lang="es-CO" sz="10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73%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74%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73%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86%</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78%</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66%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69%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65%</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extLst>
                  <a:ext uri="{0D108BD9-81ED-4DB2-BD59-A6C34878D82A}">
                    <a16:rowId xmlns:a16="http://schemas.microsoft.com/office/drawing/2014/main" val="10029"/>
                  </a:ext>
                </a:extLst>
              </a:tr>
              <a:tr h="114916">
                <a:tc>
                  <a:txBody>
                    <a:bodyPr/>
                    <a:lstStyle/>
                    <a:p>
                      <a:pPr algn="r" fontAlgn="ctr"/>
                      <a:r>
                        <a:rPr lang="es-CO" sz="10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27%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73%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14%</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22%</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35%</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extLst>
                  <a:ext uri="{0D108BD9-81ED-4DB2-BD59-A6C34878D82A}">
                    <a16:rowId xmlns:a16="http://schemas.microsoft.com/office/drawing/2014/main" val="10030"/>
                  </a:ext>
                </a:extLst>
              </a:tr>
              <a:tr h="114916">
                <a:tc>
                  <a:txBody>
                    <a:bodyPr/>
                    <a:lstStyle/>
                    <a:p>
                      <a:pPr algn="r" fontAlgn="ctr"/>
                      <a:r>
                        <a:rPr lang="es-CO" sz="1000" b="0" i="0" u="none" strike="noStrike">
                          <a:solidFill>
                            <a:srgbClr val="404040"/>
                          </a:solidFill>
                          <a:effectLst/>
                          <a:latin typeface="Franklin Gothic Book"/>
                        </a:rPr>
                        <a:t> Ns/Nr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31"/>
                  </a:ext>
                </a:extLst>
              </a:tr>
            </a:tbl>
          </a:graphicData>
        </a:graphic>
      </p:graphicFrame>
      <p:sp>
        <p:nvSpPr>
          <p:cNvPr id="4" name="3 Rectángulo">
            <a:extLst>
              <a:ext uri="{FF2B5EF4-FFF2-40B4-BE49-F238E27FC236}">
                <a16:creationId xmlns:a16="http://schemas.microsoft.com/office/drawing/2014/main" id="{D82EEB86-6159-47A0-B011-B1C58A782C34}"/>
              </a:ext>
            </a:extLst>
          </p:cNvPr>
          <p:cNvSpPr/>
          <p:nvPr/>
        </p:nvSpPr>
        <p:spPr>
          <a:xfrm>
            <a:off x="1135956" y="574204"/>
            <a:ext cx="9894688" cy="338554"/>
          </a:xfrm>
          <a:prstGeom prst="rect">
            <a:avLst/>
          </a:prstGeom>
        </p:spPr>
        <p:txBody>
          <a:bodyPr wrap="square">
            <a:spAutoFit/>
          </a:bodyPr>
          <a:lstStyle/>
          <a:p>
            <a:pPr algn="ctr"/>
            <a:r>
              <a:rPr lang="es-CO" sz="1600" b="1" dirty="0">
                <a:solidFill>
                  <a:prstClr val="black"/>
                </a:solidFill>
              </a:rPr>
              <a:t> 16) </a:t>
            </a:r>
            <a:r>
              <a:rPr lang="es-CO" sz="1600" dirty="0">
                <a:solidFill>
                  <a:prstClr val="black"/>
                </a:solidFill>
              </a:rPr>
              <a:t>De ser así, </a:t>
            </a:r>
            <a:r>
              <a:rPr lang="es-CO" sz="1600" b="1" dirty="0">
                <a:solidFill>
                  <a:prstClr val="black"/>
                </a:solidFill>
              </a:rPr>
              <a:t>¿recuerda qué tipo de agresión fue? </a:t>
            </a:r>
          </a:p>
        </p:txBody>
      </p:sp>
    </p:spTree>
    <p:extLst>
      <p:ext uri="{BB962C8B-B14F-4D97-AF65-F5344CB8AC3E}">
        <p14:creationId xmlns:p14="http://schemas.microsoft.com/office/powerpoint/2010/main" val="41146204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3809074062"/>
              </p:ext>
            </p:extLst>
          </p:nvPr>
        </p:nvGraphicFramePr>
        <p:xfrm>
          <a:off x="1753579" y="1086800"/>
          <a:ext cx="9031078" cy="5242560"/>
        </p:xfrm>
        <a:graphic>
          <a:graphicData uri="http://schemas.openxmlformats.org/drawingml/2006/table">
            <a:tbl>
              <a:tblPr/>
              <a:tblGrid>
                <a:gridCol w="2569304">
                  <a:extLst>
                    <a:ext uri="{9D8B030D-6E8A-4147-A177-3AD203B41FA5}">
                      <a16:colId xmlns:a16="http://schemas.microsoft.com/office/drawing/2014/main" val="20000"/>
                    </a:ext>
                  </a:extLst>
                </a:gridCol>
                <a:gridCol w="118958">
                  <a:extLst>
                    <a:ext uri="{9D8B030D-6E8A-4147-A177-3AD203B41FA5}">
                      <a16:colId xmlns:a16="http://schemas.microsoft.com/office/drawing/2014/main" val="20001"/>
                    </a:ext>
                  </a:extLst>
                </a:gridCol>
                <a:gridCol w="637869">
                  <a:extLst>
                    <a:ext uri="{9D8B030D-6E8A-4147-A177-3AD203B41FA5}">
                      <a16:colId xmlns:a16="http://schemas.microsoft.com/office/drawing/2014/main" val="20002"/>
                    </a:ext>
                  </a:extLst>
                </a:gridCol>
                <a:gridCol w="633883">
                  <a:extLst>
                    <a:ext uri="{9D8B030D-6E8A-4147-A177-3AD203B41FA5}">
                      <a16:colId xmlns:a16="http://schemas.microsoft.com/office/drawing/2014/main" val="20003"/>
                    </a:ext>
                  </a:extLst>
                </a:gridCol>
                <a:gridCol w="633883">
                  <a:extLst>
                    <a:ext uri="{9D8B030D-6E8A-4147-A177-3AD203B41FA5}">
                      <a16:colId xmlns:a16="http://schemas.microsoft.com/office/drawing/2014/main" val="20004"/>
                    </a:ext>
                  </a:extLst>
                </a:gridCol>
                <a:gridCol w="633883">
                  <a:extLst>
                    <a:ext uri="{9D8B030D-6E8A-4147-A177-3AD203B41FA5}">
                      <a16:colId xmlns:a16="http://schemas.microsoft.com/office/drawing/2014/main" val="20005"/>
                    </a:ext>
                  </a:extLst>
                </a:gridCol>
                <a:gridCol w="633883">
                  <a:extLst>
                    <a:ext uri="{9D8B030D-6E8A-4147-A177-3AD203B41FA5}">
                      <a16:colId xmlns:a16="http://schemas.microsoft.com/office/drawing/2014/main" val="20006"/>
                    </a:ext>
                  </a:extLst>
                </a:gridCol>
                <a:gridCol w="633883">
                  <a:extLst>
                    <a:ext uri="{9D8B030D-6E8A-4147-A177-3AD203B41FA5}">
                      <a16:colId xmlns:a16="http://schemas.microsoft.com/office/drawing/2014/main" val="20007"/>
                    </a:ext>
                  </a:extLst>
                </a:gridCol>
                <a:gridCol w="633883">
                  <a:extLst>
                    <a:ext uri="{9D8B030D-6E8A-4147-A177-3AD203B41FA5}">
                      <a16:colId xmlns:a16="http://schemas.microsoft.com/office/drawing/2014/main" val="20008"/>
                    </a:ext>
                  </a:extLst>
                </a:gridCol>
                <a:gridCol w="633883">
                  <a:extLst>
                    <a:ext uri="{9D8B030D-6E8A-4147-A177-3AD203B41FA5}">
                      <a16:colId xmlns:a16="http://schemas.microsoft.com/office/drawing/2014/main" val="20009"/>
                    </a:ext>
                  </a:extLst>
                </a:gridCol>
                <a:gridCol w="633883">
                  <a:extLst>
                    <a:ext uri="{9D8B030D-6E8A-4147-A177-3AD203B41FA5}">
                      <a16:colId xmlns:a16="http://schemas.microsoft.com/office/drawing/2014/main" val="20010"/>
                    </a:ext>
                  </a:extLst>
                </a:gridCol>
                <a:gridCol w="633883">
                  <a:extLst>
                    <a:ext uri="{9D8B030D-6E8A-4147-A177-3AD203B41FA5}">
                      <a16:colId xmlns:a16="http://schemas.microsoft.com/office/drawing/2014/main" val="20011"/>
                    </a:ext>
                  </a:extLst>
                </a:gridCol>
              </a:tblGrid>
              <a:tr h="114916">
                <a:tc>
                  <a:txBody>
                    <a:bodyPr/>
                    <a:lstStyle/>
                    <a:p>
                      <a:pPr algn="r" fontAlgn="ctr"/>
                      <a:endParaRPr lang="es-CO" sz="1000" b="1" i="0" u="none" strike="noStrike" dirty="0">
                        <a:solidFill>
                          <a:srgbClr val="404040"/>
                        </a:solidFill>
                        <a:effectLst/>
                        <a:latin typeface="Franklin Gothic Book"/>
                      </a:endParaRPr>
                    </a:p>
                  </a:txBody>
                  <a:tcPr marL="9525" marR="9525" marT="9525" marB="0" anchor="ctr">
                    <a:lnL>
                      <a:noFill/>
                    </a:lnL>
                    <a:lnR>
                      <a:noFill/>
                    </a:lnR>
                    <a:lnT>
                      <a:noFill/>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a:noFill/>
                    </a:lnB>
                  </a:tcPr>
                </a:tc>
                <a:tc rowSpan="2">
                  <a:txBody>
                    <a:bodyPr/>
                    <a:lstStyle/>
                    <a:p>
                      <a:pPr algn="ctr" fontAlgn="ctr"/>
                      <a:r>
                        <a:rPr lang="es-CO" sz="1000" b="1" i="0" u="none" strike="noStrike" dirty="0">
                          <a:solidFill>
                            <a:schemeClr val="bg1"/>
                          </a:solidFill>
                          <a:effectLst/>
                          <a:latin typeface="Franklin Gothic Book"/>
                        </a:rPr>
                        <a:t>TOTAL</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DA0F2B"/>
                    </a:solidFill>
                  </a:tcPr>
                </a:tc>
                <a:tc gridSpan="2">
                  <a:txBody>
                    <a:bodyPr/>
                    <a:lstStyle/>
                    <a:p>
                      <a:pPr algn="ctr" fontAlgn="ctr"/>
                      <a:r>
                        <a:rPr lang="es-CO" sz="1000" b="1" i="0" u="none" strike="noStrike" dirty="0">
                          <a:solidFill>
                            <a:srgbClr val="404040"/>
                          </a:solidFill>
                          <a:effectLst/>
                          <a:latin typeface="Franklin Gothic Book"/>
                        </a:rPr>
                        <a:t>GÉNERO</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000"/>
                    </a:solidFill>
                  </a:tcPr>
                </a:tc>
                <a:tc hMerge="1">
                  <a:txBody>
                    <a:bodyPr/>
                    <a:lstStyle/>
                    <a:p>
                      <a:endParaRPr lang="es-CO"/>
                    </a:p>
                  </a:txBody>
                  <a:tcPr/>
                </a:tc>
                <a:tc gridSpan="4">
                  <a:txBody>
                    <a:bodyPr/>
                    <a:lstStyle/>
                    <a:p>
                      <a:pPr algn="ctr" fontAlgn="ctr"/>
                      <a:r>
                        <a:rPr lang="es-CO" sz="1000" b="1" i="0" u="none" strike="noStrike" dirty="0">
                          <a:solidFill>
                            <a:srgbClr val="404040"/>
                          </a:solidFill>
                          <a:effectLst/>
                          <a:latin typeface="Franklin Gothic Book"/>
                        </a:rPr>
                        <a:t>EDAD</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C66"/>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3">
                  <a:txBody>
                    <a:bodyPr/>
                    <a:lstStyle/>
                    <a:p>
                      <a:pPr algn="ctr" fontAlgn="ctr"/>
                      <a:r>
                        <a:rPr lang="es-CO" sz="1000" b="1" i="0" u="none" strike="noStrike" dirty="0">
                          <a:solidFill>
                            <a:srgbClr val="404040"/>
                          </a:solidFill>
                          <a:effectLst/>
                          <a:latin typeface="Franklin Gothic Book"/>
                        </a:rPr>
                        <a:t>ESTRATO</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ECC5"/>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114916">
                <a:tc>
                  <a:txBody>
                    <a:bodyPr/>
                    <a:lstStyle/>
                    <a:p>
                      <a:pPr algn="r" fontAlgn="ctr"/>
                      <a:endParaRPr lang="es-CO" sz="1000" b="1" i="0" u="none" strike="noStrike" dirty="0">
                        <a:solidFill>
                          <a:srgbClr val="404040"/>
                        </a:solidFill>
                        <a:effectLst/>
                        <a:latin typeface="Franklin Gothic Book"/>
                      </a:endParaRP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vMerge="1">
                  <a:txBody>
                    <a:bodyPr/>
                    <a:lstStyle/>
                    <a:p>
                      <a:endParaRPr lang="es-CO"/>
                    </a:p>
                  </a:txBody>
                  <a:tcPr/>
                </a:tc>
                <a:tc>
                  <a:txBody>
                    <a:bodyPr/>
                    <a:lstStyle/>
                    <a:p>
                      <a:pPr algn="ctr" fontAlgn="ctr"/>
                      <a:r>
                        <a:rPr lang="es-CO" sz="1000" b="0" i="0" u="none" strike="noStrike" dirty="0">
                          <a:solidFill>
                            <a:srgbClr val="404040"/>
                          </a:solidFill>
                          <a:effectLst/>
                          <a:latin typeface="Franklin Gothic Book"/>
                        </a:rPr>
                        <a:t>Masculino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Femenino</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18 a 25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26 a 40</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41 a 55</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56 o más</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ALTO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MEDIO</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BAJO</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82469">
                <a:tc>
                  <a:txBody>
                    <a:bodyPr/>
                    <a:lstStyle/>
                    <a:p>
                      <a:pPr algn="r" fontAlgn="ctr"/>
                      <a:r>
                        <a:rPr lang="es-CO" sz="700" b="1" i="0" u="none" strike="noStrike" dirty="0">
                          <a:solidFill>
                            <a:srgbClr val="404040"/>
                          </a:solidFill>
                          <a:effectLst/>
                          <a:latin typeface="Franklin Gothic Book"/>
                        </a:rPr>
                        <a:t> Base: ENCUESTADOS QUE RESPONDIERON QUE HAN SIDO AGREDIDOS POR SUS PAREJAS</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700" b="1"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91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31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60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31</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27</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27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25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19</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dirty="0">
                          <a:solidFill>
                            <a:srgbClr val="404040"/>
                          </a:solidFill>
                          <a:effectLst/>
                          <a:latin typeface="Franklin Gothic Book"/>
                        </a:rPr>
                        <a:t>47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114916">
                <a:tc>
                  <a:txBody>
                    <a:bodyPr/>
                    <a:lstStyle/>
                    <a:p>
                      <a:pPr algn="r" fontAlgn="ctr"/>
                      <a:r>
                        <a:rPr lang="es-CO" sz="1000" b="1" i="0" u="none" strike="noStrike" dirty="0">
                          <a:solidFill>
                            <a:srgbClr val="404040"/>
                          </a:solidFill>
                          <a:effectLst/>
                          <a:latin typeface="Franklin Gothic Book"/>
                        </a:rPr>
                        <a:t> g) Le hirió con un objeto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extLst>
                  <a:ext uri="{0D108BD9-81ED-4DB2-BD59-A6C34878D82A}">
                    <a16:rowId xmlns:a16="http://schemas.microsoft.com/office/drawing/2014/main" val="10003"/>
                  </a:ext>
                </a:extLst>
              </a:tr>
              <a:tr h="114916">
                <a:tc>
                  <a:txBody>
                    <a:bodyPr/>
                    <a:lstStyle/>
                    <a:p>
                      <a:pPr algn="r" fontAlgn="ctr"/>
                      <a:r>
                        <a:rPr lang="es-CO" sz="10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17%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12%</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21%</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4"/>
                  </a:ext>
                </a:extLst>
              </a:tr>
              <a:tr h="114916">
                <a:tc>
                  <a:txBody>
                    <a:bodyPr/>
                    <a:lstStyle/>
                    <a:p>
                      <a:pPr algn="r" fontAlgn="ctr"/>
                      <a:r>
                        <a:rPr lang="es-CO" sz="10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83%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100%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88%</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79%</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91%</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5"/>
                  </a:ext>
                </a:extLst>
              </a:tr>
              <a:tr h="114916">
                <a:tc>
                  <a:txBody>
                    <a:bodyPr/>
                    <a:lstStyle/>
                    <a:p>
                      <a:pPr algn="r" fontAlgn="ctr"/>
                      <a:r>
                        <a:rPr lang="es-CO" sz="1000" b="0" i="0" u="none" strike="noStrike">
                          <a:solidFill>
                            <a:srgbClr val="404040"/>
                          </a:solidFill>
                          <a:effectLst/>
                          <a:latin typeface="Franklin Gothic Book"/>
                        </a:rPr>
                        <a:t> Ns/Nr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6"/>
                  </a:ext>
                </a:extLst>
              </a:tr>
              <a:tr h="114916">
                <a:tc>
                  <a:txBody>
                    <a:bodyPr/>
                    <a:lstStyle/>
                    <a:p>
                      <a:pPr algn="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7"/>
                  </a:ext>
                </a:extLst>
              </a:tr>
              <a:tr h="114916">
                <a:tc>
                  <a:txBody>
                    <a:bodyPr/>
                    <a:lstStyle/>
                    <a:p>
                      <a:pPr algn="r" fontAlgn="ctr"/>
                      <a:r>
                        <a:rPr lang="es-CO" sz="1000" b="1" i="0" u="none" strike="noStrike">
                          <a:solidFill>
                            <a:srgbClr val="404040"/>
                          </a:solidFill>
                          <a:effectLst/>
                          <a:latin typeface="Franklin Gothic Book"/>
                        </a:rPr>
                        <a:t> h) Atentó contra su vida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extLst>
                  <a:ext uri="{0D108BD9-81ED-4DB2-BD59-A6C34878D82A}">
                    <a16:rowId xmlns:a16="http://schemas.microsoft.com/office/drawing/2014/main" val="10008"/>
                  </a:ext>
                </a:extLst>
              </a:tr>
              <a:tr h="114916">
                <a:tc>
                  <a:txBody>
                    <a:bodyPr/>
                    <a:lstStyle/>
                    <a:p>
                      <a:pPr algn="r" fontAlgn="ctr"/>
                      <a:r>
                        <a:rPr lang="es-CO" sz="10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20%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15%</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16%</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13%</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9"/>
                  </a:ext>
                </a:extLst>
              </a:tr>
              <a:tr h="114916">
                <a:tc>
                  <a:txBody>
                    <a:bodyPr/>
                    <a:lstStyle/>
                    <a:p>
                      <a:pPr algn="r" fontAlgn="ctr"/>
                      <a:r>
                        <a:rPr lang="es-CO" sz="10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80%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100%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85%</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84%</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87%</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0"/>
                  </a:ext>
                </a:extLst>
              </a:tr>
              <a:tr h="114916">
                <a:tc>
                  <a:txBody>
                    <a:bodyPr/>
                    <a:lstStyle/>
                    <a:p>
                      <a:pPr algn="r" fontAlgn="ctr"/>
                      <a:r>
                        <a:rPr lang="es-CO" sz="1000" b="0" i="0" u="none" strike="noStrike">
                          <a:solidFill>
                            <a:srgbClr val="404040"/>
                          </a:solidFill>
                          <a:effectLst/>
                          <a:latin typeface="Franklin Gothic Book"/>
                        </a:rPr>
                        <a:t> Ns/Nr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1"/>
                  </a:ext>
                </a:extLst>
              </a:tr>
              <a:tr h="114916">
                <a:tc>
                  <a:txBody>
                    <a:bodyPr/>
                    <a:lstStyle/>
                    <a:p>
                      <a:pPr algn="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2"/>
                  </a:ext>
                </a:extLst>
              </a:tr>
              <a:tr h="114916">
                <a:tc>
                  <a:txBody>
                    <a:bodyPr/>
                    <a:lstStyle/>
                    <a:p>
                      <a:pPr algn="r" fontAlgn="ctr"/>
                      <a:r>
                        <a:rPr lang="es-CO" sz="1000" b="1" i="0" u="none" strike="noStrike">
                          <a:solidFill>
                            <a:srgbClr val="404040"/>
                          </a:solidFill>
                          <a:effectLst/>
                          <a:latin typeface="Franklin Gothic Book"/>
                        </a:rPr>
                        <a:t> i) Le obligó a tener relaciones sexuales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extLst>
                  <a:ext uri="{0D108BD9-81ED-4DB2-BD59-A6C34878D82A}">
                    <a16:rowId xmlns:a16="http://schemas.microsoft.com/office/drawing/2014/main" val="10013"/>
                  </a:ext>
                </a:extLst>
              </a:tr>
              <a:tr h="114916">
                <a:tc>
                  <a:txBody>
                    <a:bodyPr/>
                    <a:lstStyle/>
                    <a:p>
                      <a:pPr algn="r" fontAlgn="ctr"/>
                      <a:r>
                        <a:rPr lang="es-CO" sz="10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19%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11%</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10%</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16%</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4"/>
                  </a:ext>
                </a:extLst>
              </a:tr>
              <a:tr h="114916">
                <a:tc>
                  <a:txBody>
                    <a:bodyPr/>
                    <a:lstStyle/>
                    <a:p>
                      <a:pPr algn="r" fontAlgn="ctr"/>
                      <a:r>
                        <a:rPr lang="es-CO" sz="10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81%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89%</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90%</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84%</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5"/>
                  </a:ext>
                </a:extLst>
              </a:tr>
              <a:tr h="114916">
                <a:tc>
                  <a:txBody>
                    <a:bodyPr/>
                    <a:lstStyle/>
                    <a:p>
                      <a:pPr algn="r" fontAlgn="ctr"/>
                      <a:r>
                        <a:rPr lang="es-CO" sz="1000" b="0" i="0" u="none" strike="noStrike">
                          <a:solidFill>
                            <a:srgbClr val="404040"/>
                          </a:solidFill>
                          <a:effectLst/>
                          <a:latin typeface="Franklin Gothic Book"/>
                        </a:rPr>
                        <a:t> Ns/Nr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6"/>
                  </a:ext>
                </a:extLst>
              </a:tr>
              <a:tr h="114916">
                <a:tc>
                  <a:txBody>
                    <a:bodyPr/>
                    <a:lstStyle/>
                    <a:p>
                      <a:pPr algn="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7"/>
                  </a:ext>
                </a:extLst>
              </a:tr>
              <a:tr h="114916">
                <a:tc>
                  <a:txBody>
                    <a:bodyPr/>
                    <a:lstStyle/>
                    <a:p>
                      <a:pPr algn="r" fontAlgn="ctr"/>
                      <a:r>
                        <a:rPr lang="es-CO" sz="1000" b="1" i="0" u="none" strike="noStrike">
                          <a:solidFill>
                            <a:srgbClr val="404040"/>
                          </a:solidFill>
                          <a:effectLst/>
                          <a:latin typeface="Franklin Gothic Book"/>
                        </a:rPr>
                        <a:t> j) Le revisó el celular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extLst>
                  <a:ext uri="{0D108BD9-81ED-4DB2-BD59-A6C34878D82A}">
                    <a16:rowId xmlns:a16="http://schemas.microsoft.com/office/drawing/2014/main" val="10018"/>
                  </a:ext>
                </a:extLst>
              </a:tr>
              <a:tr h="114916">
                <a:tc>
                  <a:txBody>
                    <a:bodyPr/>
                    <a:lstStyle/>
                    <a:p>
                      <a:pPr algn="r" fontAlgn="ctr"/>
                      <a:r>
                        <a:rPr lang="es-CO" sz="10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45%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70%</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26%</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49%</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9"/>
                  </a:ext>
                </a:extLst>
              </a:tr>
              <a:tr h="114916">
                <a:tc>
                  <a:txBody>
                    <a:bodyPr/>
                    <a:lstStyle/>
                    <a:p>
                      <a:pPr algn="r" fontAlgn="ctr"/>
                      <a:r>
                        <a:rPr lang="es-CO" sz="10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55%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30%</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74%</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51%</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20"/>
                  </a:ext>
                </a:extLst>
              </a:tr>
              <a:tr h="114916">
                <a:tc>
                  <a:txBody>
                    <a:bodyPr/>
                    <a:lstStyle/>
                    <a:p>
                      <a:pPr algn="r" fontAlgn="ctr"/>
                      <a:r>
                        <a:rPr lang="es-CO" sz="1000" b="0" i="0" u="none" strike="noStrike">
                          <a:solidFill>
                            <a:srgbClr val="404040"/>
                          </a:solidFill>
                          <a:effectLst/>
                          <a:latin typeface="Franklin Gothic Book"/>
                        </a:rPr>
                        <a:t> Ns/Nr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21"/>
                  </a:ext>
                </a:extLst>
              </a:tr>
              <a:tr h="114916">
                <a:tc>
                  <a:txBody>
                    <a:bodyPr/>
                    <a:lstStyle/>
                    <a:p>
                      <a:pPr algn="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22"/>
                  </a:ext>
                </a:extLst>
              </a:tr>
              <a:tr h="114916">
                <a:tc>
                  <a:txBody>
                    <a:bodyPr/>
                    <a:lstStyle/>
                    <a:p>
                      <a:pPr algn="r" fontAlgn="ctr"/>
                      <a:r>
                        <a:rPr lang="es-CO" sz="1000" b="1" i="0" u="none" strike="noStrike">
                          <a:solidFill>
                            <a:srgbClr val="404040"/>
                          </a:solidFill>
                          <a:effectLst/>
                          <a:latin typeface="Franklin Gothic Book"/>
                        </a:rPr>
                        <a:t> k) Le escondió cosas personales o laborales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extLst>
                  <a:ext uri="{0D108BD9-81ED-4DB2-BD59-A6C34878D82A}">
                    <a16:rowId xmlns:a16="http://schemas.microsoft.com/office/drawing/2014/main" val="10023"/>
                  </a:ext>
                </a:extLst>
              </a:tr>
              <a:tr h="114916">
                <a:tc>
                  <a:txBody>
                    <a:bodyPr/>
                    <a:lstStyle/>
                    <a:p>
                      <a:pPr algn="r" fontAlgn="ctr"/>
                      <a:r>
                        <a:rPr lang="es-CO" sz="10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33%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36%</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26%</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36%</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extLst>
                  <a:ext uri="{0D108BD9-81ED-4DB2-BD59-A6C34878D82A}">
                    <a16:rowId xmlns:a16="http://schemas.microsoft.com/office/drawing/2014/main" val="10024"/>
                  </a:ext>
                </a:extLst>
              </a:tr>
              <a:tr h="114916">
                <a:tc>
                  <a:txBody>
                    <a:bodyPr/>
                    <a:lstStyle/>
                    <a:p>
                      <a:pPr algn="r" fontAlgn="ctr"/>
                      <a:r>
                        <a:rPr lang="es-CO" sz="10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67%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67%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67%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73%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64%</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74%</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61%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57%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64%</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73%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extLst>
                  <a:ext uri="{0D108BD9-81ED-4DB2-BD59-A6C34878D82A}">
                    <a16:rowId xmlns:a16="http://schemas.microsoft.com/office/drawing/2014/main" val="10025"/>
                  </a:ext>
                </a:extLst>
              </a:tr>
              <a:tr h="114916">
                <a:tc>
                  <a:txBody>
                    <a:bodyPr/>
                    <a:lstStyle/>
                    <a:p>
                      <a:pPr algn="r" fontAlgn="ctr"/>
                      <a:r>
                        <a:rPr lang="es-CO" sz="1000" b="0" i="0" u="none" strike="noStrike">
                          <a:solidFill>
                            <a:srgbClr val="404040"/>
                          </a:solidFill>
                          <a:effectLst/>
                          <a:latin typeface="Franklin Gothic Book"/>
                        </a:rPr>
                        <a:t> Ns/Nr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26"/>
                  </a:ext>
                </a:extLst>
              </a:tr>
              <a:tr h="114916">
                <a:tc>
                  <a:txBody>
                    <a:bodyPr/>
                    <a:lstStyle/>
                    <a:p>
                      <a:pPr algn="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27"/>
                  </a:ext>
                </a:extLst>
              </a:tr>
              <a:tr h="114916">
                <a:tc>
                  <a:txBody>
                    <a:bodyPr/>
                    <a:lstStyle/>
                    <a:p>
                      <a:pPr algn="r" fontAlgn="ctr"/>
                      <a:r>
                        <a:rPr lang="es-CO" sz="1000" b="1" i="0" u="none" strike="noStrike">
                          <a:solidFill>
                            <a:srgbClr val="404040"/>
                          </a:solidFill>
                          <a:effectLst/>
                          <a:latin typeface="Franklin Gothic Book"/>
                        </a:rPr>
                        <a:t> l) Le quitó dinero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10028"/>
                  </a:ext>
                </a:extLst>
              </a:tr>
              <a:tr h="114916">
                <a:tc>
                  <a:txBody>
                    <a:bodyPr/>
                    <a:lstStyle/>
                    <a:p>
                      <a:pPr algn="r" fontAlgn="ctr"/>
                      <a:r>
                        <a:rPr lang="es-CO" sz="10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21%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15%</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23%</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26%</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extLst>
                  <a:ext uri="{0D108BD9-81ED-4DB2-BD59-A6C34878D82A}">
                    <a16:rowId xmlns:a16="http://schemas.microsoft.com/office/drawing/2014/main" val="10029"/>
                  </a:ext>
                </a:extLst>
              </a:tr>
              <a:tr h="114916">
                <a:tc>
                  <a:txBody>
                    <a:bodyPr/>
                    <a:lstStyle/>
                    <a:p>
                      <a:pPr algn="r" fontAlgn="ctr"/>
                      <a:r>
                        <a:rPr lang="es-CO" sz="10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79%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77%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85%</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77%</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67%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74%</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extLst>
                  <a:ext uri="{0D108BD9-81ED-4DB2-BD59-A6C34878D82A}">
                    <a16:rowId xmlns:a16="http://schemas.microsoft.com/office/drawing/2014/main" val="10030"/>
                  </a:ext>
                </a:extLst>
              </a:tr>
              <a:tr h="114916">
                <a:tc>
                  <a:txBody>
                    <a:bodyPr/>
                    <a:lstStyle/>
                    <a:p>
                      <a:pPr algn="r" fontAlgn="ctr"/>
                      <a:r>
                        <a:rPr lang="es-CO" sz="1000" b="0" i="0" u="none" strike="noStrike">
                          <a:solidFill>
                            <a:srgbClr val="404040"/>
                          </a:solidFill>
                          <a:effectLst/>
                          <a:latin typeface="Franklin Gothic Book"/>
                        </a:rPr>
                        <a:t> Ns/Nr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31"/>
                  </a:ext>
                </a:extLst>
              </a:tr>
            </a:tbl>
          </a:graphicData>
        </a:graphic>
      </p:graphicFrame>
      <p:sp>
        <p:nvSpPr>
          <p:cNvPr id="4" name="3 Rectángulo">
            <a:extLst>
              <a:ext uri="{FF2B5EF4-FFF2-40B4-BE49-F238E27FC236}">
                <a16:creationId xmlns:a16="http://schemas.microsoft.com/office/drawing/2014/main" id="{D82EEB86-6159-47A0-B011-B1C58A782C34}"/>
              </a:ext>
            </a:extLst>
          </p:cNvPr>
          <p:cNvSpPr/>
          <p:nvPr/>
        </p:nvSpPr>
        <p:spPr>
          <a:xfrm>
            <a:off x="1135956" y="574204"/>
            <a:ext cx="9894688" cy="338554"/>
          </a:xfrm>
          <a:prstGeom prst="rect">
            <a:avLst/>
          </a:prstGeom>
        </p:spPr>
        <p:txBody>
          <a:bodyPr wrap="square">
            <a:spAutoFit/>
          </a:bodyPr>
          <a:lstStyle/>
          <a:p>
            <a:pPr algn="ctr"/>
            <a:r>
              <a:rPr lang="es-CO" sz="1600" b="1" dirty="0">
                <a:solidFill>
                  <a:prstClr val="black"/>
                </a:solidFill>
              </a:rPr>
              <a:t> 16) </a:t>
            </a:r>
            <a:r>
              <a:rPr lang="es-CO" sz="1600" dirty="0">
                <a:solidFill>
                  <a:prstClr val="black"/>
                </a:solidFill>
              </a:rPr>
              <a:t>De ser así, </a:t>
            </a:r>
            <a:r>
              <a:rPr lang="es-CO" sz="1600" b="1" dirty="0">
                <a:solidFill>
                  <a:prstClr val="black"/>
                </a:solidFill>
              </a:rPr>
              <a:t>¿recuerda qué tipo de agresión fue? </a:t>
            </a:r>
          </a:p>
        </p:txBody>
      </p:sp>
    </p:spTree>
    <p:extLst>
      <p:ext uri="{BB962C8B-B14F-4D97-AF65-F5344CB8AC3E}">
        <p14:creationId xmlns:p14="http://schemas.microsoft.com/office/powerpoint/2010/main" val="25194014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Group 6">
            <a:extLst>
              <a:ext uri="{FF2B5EF4-FFF2-40B4-BE49-F238E27FC236}">
                <a16:creationId xmlns:a16="http://schemas.microsoft.com/office/drawing/2014/main" id="{0DA119C3-05D3-4634-98DA-6F5B3E4A5355}"/>
              </a:ext>
            </a:extLst>
          </p:cNvPr>
          <p:cNvGraphicFramePr>
            <a:graphicFrameLocks noGrp="1"/>
          </p:cNvGraphicFramePr>
          <p:nvPr>
            <p:extLst>
              <p:ext uri="{D42A27DB-BD31-4B8C-83A1-F6EECF244321}">
                <p14:modId xmlns:p14="http://schemas.microsoft.com/office/powerpoint/2010/main" val="1828246056"/>
              </p:ext>
            </p:extLst>
          </p:nvPr>
        </p:nvGraphicFramePr>
        <p:xfrm>
          <a:off x="2667000" y="1440392"/>
          <a:ext cx="6584951" cy="4408160"/>
        </p:xfrm>
        <a:graphic>
          <a:graphicData uri="http://schemas.openxmlformats.org/drawingml/2006/table">
            <a:tbl>
              <a:tblPr/>
              <a:tblGrid>
                <a:gridCol w="2848778">
                  <a:extLst>
                    <a:ext uri="{9D8B030D-6E8A-4147-A177-3AD203B41FA5}">
                      <a16:colId xmlns:a16="http://schemas.microsoft.com/office/drawing/2014/main" val="20000"/>
                    </a:ext>
                  </a:extLst>
                </a:gridCol>
                <a:gridCol w="3736173">
                  <a:extLst>
                    <a:ext uri="{9D8B030D-6E8A-4147-A177-3AD203B41FA5}">
                      <a16:colId xmlns:a16="http://schemas.microsoft.com/office/drawing/2014/main" val="20002"/>
                    </a:ext>
                  </a:extLst>
                </a:gridCol>
              </a:tblGrid>
              <a:tr h="365759">
                <a:tc>
                  <a:txBody>
                    <a:bodyPr/>
                    <a:lstStyle/>
                    <a:p>
                      <a:pPr algn="r" fontAlgn="ctr"/>
                      <a:r>
                        <a:rPr lang="es-CO" sz="1200" b="0" i="0" u="none" strike="noStrike" dirty="0">
                          <a:solidFill>
                            <a:srgbClr val="404040"/>
                          </a:solidFill>
                          <a:effectLst/>
                          <a:latin typeface="Franklin Gothic Book"/>
                        </a:rPr>
                        <a:t> Por celos o desconfianza </a:t>
                      </a:r>
                    </a:p>
                  </a:txBody>
                  <a:tcPr marL="9525" marR="9525" marT="9525" marB="0" anchor="ctr">
                    <a:lnL cap="flat">
                      <a:noFill/>
                    </a:lnL>
                    <a:lnR>
                      <a:noFill/>
                    </a:lnR>
                    <a:lnT cap="flat">
                      <a:noFill/>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000"/>
                        </a:lnSpc>
                      </a:pPr>
                      <a:endParaRPr lang="es-CO" sz="10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cap="flat">
                      <a:noFill/>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759">
                <a:tc>
                  <a:txBody>
                    <a:bodyPr/>
                    <a:lstStyle/>
                    <a:p>
                      <a:pPr algn="r" fontAlgn="ctr"/>
                      <a:r>
                        <a:rPr lang="es-CO" sz="1200" b="0" i="0" u="none" strike="noStrike">
                          <a:solidFill>
                            <a:srgbClr val="404040"/>
                          </a:solidFill>
                          <a:effectLst/>
                          <a:latin typeface="Franklin Gothic Book"/>
                        </a:rPr>
                        <a:t> Por infidelidad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000"/>
                        </a:lnSpc>
                      </a:pPr>
                      <a:endParaRPr lang="es-CO" sz="10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759">
                <a:tc>
                  <a:txBody>
                    <a:bodyPr/>
                    <a:lstStyle/>
                    <a:p>
                      <a:pPr algn="r" fontAlgn="ctr"/>
                      <a:r>
                        <a:rPr lang="es-CO" sz="1200" b="0" i="0" u="none" strike="noStrike">
                          <a:solidFill>
                            <a:srgbClr val="404040"/>
                          </a:solidFill>
                          <a:effectLst/>
                          <a:latin typeface="Franklin Gothic Book"/>
                        </a:rPr>
                        <a:t> Por desacuerdo en los puntos de vista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000"/>
                        </a:lnSpc>
                      </a:pPr>
                      <a:endParaRPr lang="es-CO" sz="10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759">
                <a:tc>
                  <a:txBody>
                    <a:bodyPr/>
                    <a:lstStyle/>
                    <a:p>
                      <a:pPr algn="r" fontAlgn="ctr"/>
                      <a:r>
                        <a:rPr lang="es-CO" sz="1200" b="0" i="0" u="none" strike="noStrike">
                          <a:solidFill>
                            <a:srgbClr val="404040"/>
                          </a:solidFill>
                          <a:effectLst/>
                          <a:latin typeface="Franklin Gothic Book"/>
                        </a:rPr>
                        <a:t> Por indiferencia o descuido de la relación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000"/>
                        </a:lnSpc>
                      </a:pPr>
                      <a:endParaRPr lang="es-CO" sz="10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759">
                <a:tc>
                  <a:txBody>
                    <a:bodyPr/>
                    <a:lstStyle/>
                    <a:p>
                      <a:pPr algn="r" fontAlgn="ctr"/>
                      <a:r>
                        <a:rPr lang="es-CO" sz="1200" b="0" i="0" u="none" strike="noStrike">
                          <a:solidFill>
                            <a:srgbClr val="404040"/>
                          </a:solidFill>
                          <a:effectLst/>
                          <a:latin typeface="Franklin Gothic Book"/>
                        </a:rPr>
                        <a:t> Por temas de dinero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000"/>
                        </a:lnSpc>
                      </a:pPr>
                      <a:endParaRPr lang="es-CO" sz="10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759">
                <a:tc>
                  <a:txBody>
                    <a:bodyPr/>
                    <a:lstStyle/>
                    <a:p>
                      <a:pPr algn="r" fontAlgn="ctr"/>
                      <a:r>
                        <a:rPr lang="es-CO" sz="1200" b="0" i="0" u="none" strike="noStrike">
                          <a:solidFill>
                            <a:srgbClr val="404040"/>
                          </a:solidFill>
                          <a:effectLst/>
                          <a:latin typeface="Franklin Gothic Book"/>
                        </a:rPr>
                        <a:t> Por irrespeto o burla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000"/>
                        </a:lnSpc>
                      </a:pPr>
                      <a:endParaRPr lang="es-CO" sz="10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5759">
                <a:tc>
                  <a:txBody>
                    <a:bodyPr/>
                    <a:lstStyle/>
                    <a:p>
                      <a:pPr algn="r" fontAlgn="ctr"/>
                      <a:r>
                        <a:rPr lang="es-CO" sz="1200" b="0" i="0" u="none" strike="noStrike">
                          <a:solidFill>
                            <a:srgbClr val="404040"/>
                          </a:solidFill>
                          <a:effectLst/>
                          <a:latin typeface="Franklin Gothic Book"/>
                        </a:rPr>
                        <a:t> Por la distribución de las labores domésticas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000"/>
                        </a:lnSpc>
                      </a:pPr>
                      <a:endParaRPr lang="es-CO" sz="10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5759">
                <a:tc>
                  <a:txBody>
                    <a:bodyPr/>
                    <a:lstStyle/>
                    <a:p>
                      <a:pPr algn="r" fontAlgn="ctr"/>
                      <a:r>
                        <a:rPr lang="es-CO" sz="1200" b="0" i="0" u="none" strike="noStrike">
                          <a:solidFill>
                            <a:srgbClr val="404040"/>
                          </a:solidFill>
                          <a:effectLst/>
                          <a:latin typeface="Franklin Gothic Book"/>
                        </a:rPr>
                        <a:t> Consumo de alcohol</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000"/>
                        </a:lnSpc>
                      </a:pPr>
                      <a:endParaRPr lang="es-CO" sz="10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5759">
                <a:tc>
                  <a:txBody>
                    <a:bodyPr/>
                    <a:lstStyle/>
                    <a:p>
                      <a:pPr algn="r" fontAlgn="ctr"/>
                      <a:r>
                        <a:rPr lang="es-CO" sz="1200" b="0" i="0" u="none" strike="noStrike">
                          <a:solidFill>
                            <a:srgbClr val="404040"/>
                          </a:solidFill>
                          <a:effectLst/>
                          <a:latin typeface="Franklin Gothic Book"/>
                        </a:rPr>
                        <a:t> Por alguno de los dos quería terminar la relación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000"/>
                        </a:lnSpc>
                      </a:pPr>
                      <a:endParaRPr lang="es-CO" sz="10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5759">
                <a:tc>
                  <a:txBody>
                    <a:bodyPr/>
                    <a:lstStyle/>
                    <a:p>
                      <a:pPr algn="r" fontAlgn="ctr"/>
                      <a:r>
                        <a:rPr lang="es-CO" sz="1200" b="0" i="0" u="none" strike="noStrike">
                          <a:solidFill>
                            <a:srgbClr val="404040"/>
                          </a:solidFill>
                          <a:effectLst/>
                          <a:latin typeface="Franklin Gothic Book"/>
                        </a:rPr>
                        <a:t> Por desautorizar al otro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000"/>
                        </a:lnSpc>
                      </a:pPr>
                      <a:endParaRPr lang="es-CO" sz="10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65759">
                <a:tc>
                  <a:txBody>
                    <a:bodyPr/>
                    <a:lstStyle/>
                    <a:p>
                      <a:pPr algn="r" fontAlgn="ctr"/>
                      <a:r>
                        <a:rPr lang="es-CO" sz="1200" b="0" i="0" u="none" strike="noStrike">
                          <a:solidFill>
                            <a:srgbClr val="404040"/>
                          </a:solidFill>
                          <a:effectLst/>
                          <a:latin typeface="Franklin Gothic Book"/>
                        </a:rPr>
                        <a:t> Maltrato</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000"/>
                        </a:lnSpc>
                      </a:pPr>
                      <a:endParaRPr lang="es-CO" sz="10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65759">
                <a:tc>
                  <a:txBody>
                    <a:bodyPr/>
                    <a:lstStyle/>
                    <a:p>
                      <a:pPr algn="r" fontAlgn="ctr"/>
                      <a:r>
                        <a:rPr lang="es-CO" sz="1200" b="0" i="0" u="none" strike="noStrike" dirty="0">
                          <a:solidFill>
                            <a:srgbClr val="404040"/>
                          </a:solidFill>
                          <a:effectLst/>
                          <a:latin typeface="Franklin Gothic Book"/>
                        </a:rPr>
                        <a:t> Ninguna de las anteriores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000"/>
                        </a:lnSpc>
                      </a:pPr>
                      <a:endParaRPr lang="es-CO" sz="10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graphicFrame>
        <p:nvGraphicFramePr>
          <p:cNvPr id="8" name="7 Gráfico"/>
          <p:cNvGraphicFramePr/>
          <p:nvPr>
            <p:extLst>
              <p:ext uri="{D42A27DB-BD31-4B8C-83A1-F6EECF244321}">
                <p14:modId xmlns:p14="http://schemas.microsoft.com/office/powerpoint/2010/main" val="1162319059"/>
              </p:ext>
            </p:extLst>
          </p:nvPr>
        </p:nvGraphicFramePr>
        <p:xfrm>
          <a:off x="5503495" y="1211786"/>
          <a:ext cx="3748455" cy="5557414"/>
        </p:xfrm>
        <a:graphic>
          <a:graphicData uri="http://schemas.openxmlformats.org/drawingml/2006/chart">
            <c:chart xmlns:c="http://schemas.openxmlformats.org/drawingml/2006/chart" xmlns:r="http://schemas.openxmlformats.org/officeDocument/2006/relationships" r:id="rId2"/>
          </a:graphicData>
        </a:graphic>
      </p:graphicFrame>
      <p:sp>
        <p:nvSpPr>
          <p:cNvPr id="10" name="9 Rectángulo"/>
          <p:cNvSpPr/>
          <p:nvPr/>
        </p:nvSpPr>
        <p:spPr>
          <a:xfrm>
            <a:off x="2534588" y="570464"/>
            <a:ext cx="7089804" cy="338554"/>
          </a:xfrm>
          <a:prstGeom prst="rect">
            <a:avLst/>
          </a:prstGeom>
        </p:spPr>
        <p:txBody>
          <a:bodyPr wrap="square">
            <a:spAutoFit/>
          </a:bodyPr>
          <a:lstStyle/>
          <a:p>
            <a:pPr algn="ctr"/>
            <a:r>
              <a:rPr lang="es-CO" sz="1600" b="1" dirty="0">
                <a:solidFill>
                  <a:prstClr val="black"/>
                </a:solidFill>
              </a:rPr>
              <a:t> 17) ¿ Por cuál de los siguientes motivos ocurrió esta situación? </a:t>
            </a:r>
            <a:endParaRPr lang="es-CO" sz="1600" dirty="0">
              <a:solidFill>
                <a:prstClr val="black"/>
              </a:solidFill>
            </a:endParaRPr>
          </a:p>
        </p:txBody>
      </p:sp>
      <p:sp>
        <p:nvSpPr>
          <p:cNvPr id="11" name="10 Rectángulo redondeado"/>
          <p:cNvSpPr/>
          <p:nvPr/>
        </p:nvSpPr>
        <p:spPr>
          <a:xfrm>
            <a:off x="3537154" y="6233054"/>
            <a:ext cx="4963386" cy="287174"/>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12" name="11 Tabla"/>
          <p:cNvGraphicFramePr>
            <a:graphicFrameLocks noGrp="1"/>
          </p:cNvGraphicFramePr>
          <p:nvPr>
            <p:extLst>
              <p:ext uri="{D42A27DB-BD31-4B8C-83A1-F6EECF244321}">
                <p14:modId xmlns:p14="http://schemas.microsoft.com/office/powerpoint/2010/main" val="2225903663"/>
              </p:ext>
            </p:extLst>
          </p:nvPr>
        </p:nvGraphicFramePr>
        <p:xfrm>
          <a:off x="3655764" y="6250049"/>
          <a:ext cx="4888547" cy="243840"/>
        </p:xfrm>
        <a:graphic>
          <a:graphicData uri="http://schemas.openxmlformats.org/drawingml/2006/table">
            <a:tbl>
              <a:tblPr firstRow="1" bandRow="1">
                <a:tableStyleId>{5C22544A-7EE6-4342-B048-85BDC9FD1C3A}</a:tableStyleId>
              </a:tblPr>
              <a:tblGrid>
                <a:gridCol w="4350067">
                  <a:extLst>
                    <a:ext uri="{9D8B030D-6E8A-4147-A177-3AD203B41FA5}">
                      <a16:colId xmlns:a16="http://schemas.microsoft.com/office/drawing/2014/main" val="20000"/>
                    </a:ext>
                  </a:extLst>
                </a:gridCol>
                <a:gridCol w="538480">
                  <a:extLst>
                    <a:ext uri="{9D8B030D-6E8A-4147-A177-3AD203B41FA5}">
                      <a16:colId xmlns:a16="http://schemas.microsoft.com/office/drawing/2014/main" val="20001"/>
                    </a:ext>
                  </a:extLst>
                </a:gridCol>
              </a:tblGrid>
              <a:tr h="144016">
                <a:tc>
                  <a:txBody>
                    <a:bodyPr/>
                    <a:lstStyle/>
                    <a:p>
                      <a:pPr algn="r"/>
                      <a:r>
                        <a:rPr lang="es-CO" sz="1000" dirty="0">
                          <a:solidFill>
                            <a:schemeClr val="tx1"/>
                          </a:solidFill>
                          <a:latin typeface="Franklin Gothic Book" panose="020B0503020102020204" pitchFamily="34" charset="0"/>
                        </a:rPr>
                        <a:t>Base:</a:t>
                      </a:r>
                      <a:r>
                        <a:rPr lang="es-CO" sz="1000" baseline="0" dirty="0">
                          <a:solidFill>
                            <a:schemeClr val="tx1"/>
                          </a:solidFill>
                          <a:latin typeface="Franklin Gothic Book" panose="020B0503020102020204" pitchFamily="34" charset="0"/>
                        </a:rPr>
                        <a:t> </a:t>
                      </a:r>
                      <a:r>
                        <a:rPr lang="es-CO" sz="1000" b="0" baseline="0" dirty="0">
                          <a:solidFill>
                            <a:schemeClr val="tx1"/>
                          </a:solidFill>
                          <a:latin typeface="Franklin Gothic Book" panose="020B0503020102020204" pitchFamily="34" charset="0"/>
                        </a:rPr>
                        <a:t>Encuestados que respondieron que han sido agredidos por sus parejas</a:t>
                      </a:r>
                      <a:endParaRPr lang="es-CO" sz="1000" b="0" dirty="0">
                        <a:solidFill>
                          <a:schemeClr val="tx1"/>
                        </a:solidFill>
                        <a:latin typeface="Franklin Gothic Book" panose="020B0503020102020204"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s-CO" sz="1000" dirty="0">
                          <a:solidFill>
                            <a:schemeClr val="tx1"/>
                          </a:solidFill>
                          <a:latin typeface="Franklin Gothic Book" panose="020B0503020102020204" pitchFamily="34" charset="0"/>
                        </a:rPr>
                        <a:t>91</a:t>
                      </a:r>
                    </a:p>
                  </a:txBody>
                  <a:tcPr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5078431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2548656" y="331309"/>
            <a:ext cx="7089804" cy="338554"/>
          </a:xfrm>
          <a:prstGeom prst="rect">
            <a:avLst/>
          </a:prstGeom>
        </p:spPr>
        <p:txBody>
          <a:bodyPr wrap="square">
            <a:spAutoFit/>
          </a:bodyPr>
          <a:lstStyle/>
          <a:p>
            <a:pPr algn="ctr"/>
            <a:r>
              <a:rPr lang="es-CO" sz="1600" b="1" dirty="0">
                <a:solidFill>
                  <a:prstClr val="black"/>
                </a:solidFill>
              </a:rPr>
              <a:t> 17) ¿ Por cuál de los siguientes motivos ocurrió esta situación? </a:t>
            </a:r>
            <a:endParaRPr lang="es-CO" sz="1600" dirty="0">
              <a:solidFill>
                <a:prstClr val="black"/>
              </a:solidFill>
            </a:endParaRPr>
          </a:p>
        </p:txBody>
      </p:sp>
      <p:sp>
        <p:nvSpPr>
          <p:cNvPr id="11" name="10 Rectángulo redondeado"/>
          <p:cNvSpPr/>
          <p:nvPr/>
        </p:nvSpPr>
        <p:spPr>
          <a:xfrm>
            <a:off x="3537154" y="6233054"/>
            <a:ext cx="4963386" cy="287174"/>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12" name="11 Tabla"/>
          <p:cNvGraphicFramePr>
            <a:graphicFrameLocks noGrp="1"/>
          </p:cNvGraphicFramePr>
          <p:nvPr/>
        </p:nvGraphicFramePr>
        <p:xfrm>
          <a:off x="3655764" y="6250049"/>
          <a:ext cx="4888547" cy="243840"/>
        </p:xfrm>
        <a:graphic>
          <a:graphicData uri="http://schemas.openxmlformats.org/drawingml/2006/table">
            <a:tbl>
              <a:tblPr firstRow="1" bandRow="1">
                <a:tableStyleId>{5C22544A-7EE6-4342-B048-85BDC9FD1C3A}</a:tableStyleId>
              </a:tblPr>
              <a:tblGrid>
                <a:gridCol w="4350067">
                  <a:extLst>
                    <a:ext uri="{9D8B030D-6E8A-4147-A177-3AD203B41FA5}">
                      <a16:colId xmlns:a16="http://schemas.microsoft.com/office/drawing/2014/main" val="20000"/>
                    </a:ext>
                  </a:extLst>
                </a:gridCol>
                <a:gridCol w="538480">
                  <a:extLst>
                    <a:ext uri="{9D8B030D-6E8A-4147-A177-3AD203B41FA5}">
                      <a16:colId xmlns:a16="http://schemas.microsoft.com/office/drawing/2014/main" val="20001"/>
                    </a:ext>
                  </a:extLst>
                </a:gridCol>
              </a:tblGrid>
              <a:tr h="144016">
                <a:tc>
                  <a:txBody>
                    <a:bodyPr/>
                    <a:lstStyle/>
                    <a:p>
                      <a:pPr algn="r"/>
                      <a:r>
                        <a:rPr lang="es-CO" sz="1000" dirty="0">
                          <a:solidFill>
                            <a:schemeClr val="tx1"/>
                          </a:solidFill>
                          <a:latin typeface="Franklin Gothic Book" panose="020B0503020102020204" pitchFamily="34" charset="0"/>
                        </a:rPr>
                        <a:t>Base:</a:t>
                      </a:r>
                      <a:r>
                        <a:rPr lang="es-CO" sz="1000" baseline="0" dirty="0">
                          <a:solidFill>
                            <a:schemeClr val="tx1"/>
                          </a:solidFill>
                          <a:latin typeface="Franklin Gothic Book" panose="020B0503020102020204" pitchFamily="34" charset="0"/>
                        </a:rPr>
                        <a:t> </a:t>
                      </a:r>
                      <a:r>
                        <a:rPr lang="es-CO" sz="1000" b="0" baseline="0" dirty="0">
                          <a:solidFill>
                            <a:schemeClr val="tx1"/>
                          </a:solidFill>
                          <a:latin typeface="Franklin Gothic Book" panose="020B0503020102020204" pitchFamily="34" charset="0"/>
                        </a:rPr>
                        <a:t>Encuestados que respondieron que han sido agredidos por sus parejas</a:t>
                      </a:r>
                      <a:endParaRPr lang="es-CO" sz="1000" b="0" dirty="0">
                        <a:solidFill>
                          <a:schemeClr val="tx1"/>
                        </a:solidFill>
                        <a:latin typeface="Franklin Gothic Book" panose="020B0503020102020204"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s-CO" sz="1000" dirty="0">
                          <a:solidFill>
                            <a:schemeClr val="tx1"/>
                          </a:solidFill>
                          <a:latin typeface="Franklin Gothic Book" panose="020B0503020102020204" pitchFamily="34" charset="0"/>
                        </a:rPr>
                        <a:t>91</a:t>
                      </a:r>
                    </a:p>
                  </a:txBody>
                  <a:tcPr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7" name="Gráfico 6">
            <a:extLst>
              <a:ext uri="{FF2B5EF4-FFF2-40B4-BE49-F238E27FC236}">
                <a16:creationId xmlns:a16="http://schemas.microsoft.com/office/drawing/2014/main" id="{00000000-0008-0000-0C00-000007000000}"/>
              </a:ext>
            </a:extLst>
          </p:cNvPr>
          <p:cNvGraphicFramePr>
            <a:graphicFrameLocks/>
          </p:cNvGraphicFramePr>
          <p:nvPr>
            <p:extLst>
              <p:ext uri="{D42A27DB-BD31-4B8C-83A1-F6EECF244321}">
                <p14:modId xmlns:p14="http://schemas.microsoft.com/office/powerpoint/2010/main" val="2783955761"/>
              </p:ext>
            </p:extLst>
          </p:nvPr>
        </p:nvGraphicFramePr>
        <p:xfrm>
          <a:off x="2548656" y="975679"/>
          <a:ext cx="7089804" cy="49685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21088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261139535"/>
              </p:ext>
            </p:extLst>
          </p:nvPr>
        </p:nvGraphicFramePr>
        <p:xfrm>
          <a:off x="829994" y="1957653"/>
          <a:ext cx="10508569" cy="3528742"/>
        </p:xfrm>
        <a:graphic>
          <a:graphicData uri="http://schemas.openxmlformats.org/drawingml/2006/table">
            <a:tbl>
              <a:tblPr/>
              <a:tblGrid>
                <a:gridCol w="2989642">
                  <a:extLst>
                    <a:ext uri="{9D8B030D-6E8A-4147-A177-3AD203B41FA5}">
                      <a16:colId xmlns:a16="http://schemas.microsoft.com/office/drawing/2014/main" val="20000"/>
                    </a:ext>
                  </a:extLst>
                </a:gridCol>
                <a:gridCol w="138420">
                  <a:extLst>
                    <a:ext uri="{9D8B030D-6E8A-4147-A177-3AD203B41FA5}">
                      <a16:colId xmlns:a16="http://schemas.microsoft.com/office/drawing/2014/main" val="20001"/>
                    </a:ext>
                  </a:extLst>
                </a:gridCol>
                <a:gridCol w="742224">
                  <a:extLst>
                    <a:ext uri="{9D8B030D-6E8A-4147-A177-3AD203B41FA5}">
                      <a16:colId xmlns:a16="http://schemas.microsoft.com/office/drawing/2014/main" val="20002"/>
                    </a:ext>
                  </a:extLst>
                </a:gridCol>
                <a:gridCol w="737587">
                  <a:extLst>
                    <a:ext uri="{9D8B030D-6E8A-4147-A177-3AD203B41FA5}">
                      <a16:colId xmlns:a16="http://schemas.microsoft.com/office/drawing/2014/main" val="20003"/>
                    </a:ext>
                  </a:extLst>
                </a:gridCol>
                <a:gridCol w="737587">
                  <a:extLst>
                    <a:ext uri="{9D8B030D-6E8A-4147-A177-3AD203B41FA5}">
                      <a16:colId xmlns:a16="http://schemas.microsoft.com/office/drawing/2014/main" val="20004"/>
                    </a:ext>
                  </a:extLst>
                </a:gridCol>
                <a:gridCol w="737587">
                  <a:extLst>
                    <a:ext uri="{9D8B030D-6E8A-4147-A177-3AD203B41FA5}">
                      <a16:colId xmlns:a16="http://schemas.microsoft.com/office/drawing/2014/main" val="20005"/>
                    </a:ext>
                  </a:extLst>
                </a:gridCol>
                <a:gridCol w="737587">
                  <a:extLst>
                    <a:ext uri="{9D8B030D-6E8A-4147-A177-3AD203B41FA5}">
                      <a16:colId xmlns:a16="http://schemas.microsoft.com/office/drawing/2014/main" val="20006"/>
                    </a:ext>
                  </a:extLst>
                </a:gridCol>
                <a:gridCol w="737587">
                  <a:extLst>
                    <a:ext uri="{9D8B030D-6E8A-4147-A177-3AD203B41FA5}">
                      <a16:colId xmlns:a16="http://schemas.microsoft.com/office/drawing/2014/main" val="20007"/>
                    </a:ext>
                  </a:extLst>
                </a:gridCol>
                <a:gridCol w="737587">
                  <a:extLst>
                    <a:ext uri="{9D8B030D-6E8A-4147-A177-3AD203B41FA5}">
                      <a16:colId xmlns:a16="http://schemas.microsoft.com/office/drawing/2014/main" val="20008"/>
                    </a:ext>
                  </a:extLst>
                </a:gridCol>
                <a:gridCol w="737587">
                  <a:extLst>
                    <a:ext uri="{9D8B030D-6E8A-4147-A177-3AD203B41FA5}">
                      <a16:colId xmlns:a16="http://schemas.microsoft.com/office/drawing/2014/main" val="20009"/>
                    </a:ext>
                  </a:extLst>
                </a:gridCol>
                <a:gridCol w="737587">
                  <a:extLst>
                    <a:ext uri="{9D8B030D-6E8A-4147-A177-3AD203B41FA5}">
                      <a16:colId xmlns:a16="http://schemas.microsoft.com/office/drawing/2014/main" val="20010"/>
                    </a:ext>
                  </a:extLst>
                </a:gridCol>
                <a:gridCol w="737587">
                  <a:extLst>
                    <a:ext uri="{9D8B030D-6E8A-4147-A177-3AD203B41FA5}">
                      <a16:colId xmlns:a16="http://schemas.microsoft.com/office/drawing/2014/main" val="20011"/>
                    </a:ext>
                  </a:extLst>
                </a:gridCol>
              </a:tblGrid>
              <a:tr h="204213">
                <a:tc>
                  <a:txBody>
                    <a:bodyPr/>
                    <a:lstStyle/>
                    <a:p>
                      <a:pPr algn="r" fontAlgn="ctr"/>
                      <a:endParaRPr lang="es-CO" sz="1200" b="1" i="0" u="none" strike="noStrike" dirty="0">
                        <a:solidFill>
                          <a:srgbClr val="404040"/>
                        </a:solidFill>
                        <a:effectLst/>
                        <a:latin typeface="Franklin Gothic Book"/>
                      </a:endParaRPr>
                    </a:p>
                  </a:txBody>
                  <a:tcPr marL="9525" marR="9525" marT="9525" marB="0" anchor="ctr">
                    <a:lnL>
                      <a:noFill/>
                    </a:lnL>
                    <a:lnR>
                      <a:noFill/>
                    </a:lnR>
                    <a:lnT>
                      <a:noFill/>
                    </a:lnT>
                    <a:lnB>
                      <a:noFill/>
                    </a:lnB>
                  </a:tcPr>
                </a:tc>
                <a:tc>
                  <a:txBody>
                    <a:bodyPr/>
                    <a:lstStyle/>
                    <a:p>
                      <a:pPr algn="l" fontAlgn="ctr"/>
                      <a:r>
                        <a:rPr lang="es-CO" sz="12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a:noFill/>
                    </a:lnB>
                  </a:tcPr>
                </a:tc>
                <a:tc rowSpan="2">
                  <a:txBody>
                    <a:bodyPr/>
                    <a:lstStyle/>
                    <a:p>
                      <a:pPr algn="ctr" fontAlgn="ctr"/>
                      <a:r>
                        <a:rPr lang="es-CO" sz="1200" b="1" i="0" u="none" strike="noStrike" dirty="0">
                          <a:solidFill>
                            <a:schemeClr val="bg1"/>
                          </a:solidFill>
                          <a:effectLst/>
                          <a:latin typeface="Franklin Gothic Book"/>
                        </a:rPr>
                        <a:t>TOTAL</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DA0F2B"/>
                    </a:solidFill>
                  </a:tcPr>
                </a:tc>
                <a:tc gridSpan="2">
                  <a:txBody>
                    <a:bodyPr/>
                    <a:lstStyle/>
                    <a:p>
                      <a:pPr algn="ctr" fontAlgn="ctr"/>
                      <a:r>
                        <a:rPr lang="es-CO" sz="1200" b="1" i="0" u="none" strike="noStrike" dirty="0">
                          <a:solidFill>
                            <a:srgbClr val="404040"/>
                          </a:solidFill>
                          <a:effectLst/>
                          <a:latin typeface="Franklin Gothic Book"/>
                        </a:rPr>
                        <a:t>GÉNERO</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000"/>
                    </a:solidFill>
                  </a:tcPr>
                </a:tc>
                <a:tc hMerge="1">
                  <a:txBody>
                    <a:bodyPr/>
                    <a:lstStyle/>
                    <a:p>
                      <a:endParaRPr lang="es-CO"/>
                    </a:p>
                  </a:txBody>
                  <a:tcPr/>
                </a:tc>
                <a:tc gridSpan="4">
                  <a:txBody>
                    <a:bodyPr/>
                    <a:lstStyle/>
                    <a:p>
                      <a:pPr algn="ctr" fontAlgn="ctr"/>
                      <a:r>
                        <a:rPr lang="es-CO" sz="1200" b="1" i="0" u="none" strike="noStrike" dirty="0">
                          <a:solidFill>
                            <a:srgbClr val="404040"/>
                          </a:solidFill>
                          <a:effectLst/>
                          <a:latin typeface="Franklin Gothic Book"/>
                        </a:rPr>
                        <a:t>EDAD</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C66"/>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3">
                  <a:txBody>
                    <a:bodyPr/>
                    <a:lstStyle/>
                    <a:p>
                      <a:pPr algn="ctr" fontAlgn="ctr"/>
                      <a:r>
                        <a:rPr lang="es-CO" sz="1200" b="1" i="0" u="none" strike="noStrike" dirty="0">
                          <a:solidFill>
                            <a:srgbClr val="404040"/>
                          </a:solidFill>
                          <a:effectLst/>
                          <a:latin typeface="Franklin Gothic Book"/>
                        </a:rPr>
                        <a:t>ESTRATO</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ECC5"/>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346253">
                <a:tc>
                  <a:txBody>
                    <a:bodyPr/>
                    <a:lstStyle/>
                    <a:p>
                      <a:pPr algn="r" fontAlgn="ctr"/>
                      <a:endParaRPr lang="es-CO" sz="1200" b="1" i="0" u="none" strike="noStrike" dirty="0">
                        <a:solidFill>
                          <a:srgbClr val="404040"/>
                        </a:solidFill>
                        <a:effectLst/>
                        <a:latin typeface="Franklin Gothic Book"/>
                      </a:endParaRP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12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vMerge="1">
                  <a:txBody>
                    <a:bodyPr/>
                    <a:lstStyle/>
                    <a:p>
                      <a:endParaRPr lang="es-CO"/>
                    </a:p>
                  </a:txBody>
                  <a:tcPr/>
                </a:tc>
                <a:tc>
                  <a:txBody>
                    <a:bodyPr/>
                    <a:lstStyle/>
                    <a:p>
                      <a:pPr algn="ctr" fontAlgn="ctr"/>
                      <a:r>
                        <a:rPr lang="es-CO" sz="1200" b="0" i="0" u="none" strike="noStrike" dirty="0">
                          <a:solidFill>
                            <a:srgbClr val="404040"/>
                          </a:solidFill>
                          <a:effectLst/>
                          <a:latin typeface="Franklin Gothic Book"/>
                        </a:rPr>
                        <a:t>Masculino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Femenino</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200" b="0" i="0" u="none" strike="noStrike" dirty="0">
                          <a:solidFill>
                            <a:srgbClr val="404040"/>
                          </a:solidFill>
                          <a:effectLst/>
                          <a:latin typeface="Franklin Gothic Book"/>
                        </a:rPr>
                        <a:t>18 a 25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26 a 40</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41 a 55</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56 o más</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200" b="0" i="0" u="none" strike="noStrike" dirty="0">
                          <a:solidFill>
                            <a:srgbClr val="404040"/>
                          </a:solidFill>
                          <a:effectLst/>
                          <a:latin typeface="Franklin Gothic Book"/>
                        </a:rPr>
                        <a:t>ALTO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MEDIO</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BAJO</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333616">
                <a:tc>
                  <a:txBody>
                    <a:bodyPr/>
                    <a:lstStyle/>
                    <a:p>
                      <a:pPr algn="r" fontAlgn="ctr"/>
                      <a:r>
                        <a:rPr lang="es-CO" sz="1000" b="1" i="0" u="none" strike="noStrike" dirty="0">
                          <a:solidFill>
                            <a:srgbClr val="404040"/>
                          </a:solidFill>
                          <a:effectLst/>
                          <a:latin typeface="Franklin Gothic Book"/>
                        </a:rPr>
                        <a:t> Base: ENCUESTADOS QUE RESPONDIERON QUE HAN SIDO AGREDIDOS POR SUS PAREJAS</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1000" b="1"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91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31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60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31</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27</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27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25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19</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1" i="0" u="none" strike="noStrike" dirty="0">
                          <a:solidFill>
                            <a:srgbClr val="404040"/>
                          </a:solidFill>
                          <a:effectLst/>
                          <a:latin typeface="Franklin Gothic Book"/>
                        </a:rPr>
                        <a:t>47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204213">
                <a:tc>
                  <a:txBody>
                    <a:bodyPr/>
                    <a:lstStyle/>
                    <a:p>
                      <a:pPr algn="r" fontAlgn="ctr"/>
                      <a:r>
                        <a:rPr lang="es-CO" sz="1200" b="0" i="0" u="none" strike="noStrike" dirty="0">
                          <a:solidFill>
                            <a:srgbClr val="404040"/>
                          </a:solidFill>
                          <a:effectLst/>
                          <a:latin typeface="Franklin Gothic Book"/>
                        </a:rPr>
                        <a:t> Por celos o desconfianza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l" fontAlgn="ctr"/>
                      <a:r>
                        <a:rPr lang="es-CO" sz="12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200" b="1" i="0" u="none" strike="noStrike">
                          <a:solidFill>
                            <a:srgbClr val="404040"/>
                          </a:solidFill>
                          <a:effectLst/>
                          <a:latin typeface="Franklin Gothic Book"/>
                        </a:rPr>
                        <a:t>39%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43%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37%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64%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55%</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19%</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25%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34%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42%</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40%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extLst>
                  <a:ext uri="{0D108BD9-81ED-4DB2-BD59-A6C34878D82A}">
                    <a16:rowId xmlns:a16="http://schemas.microsoft.com/office/drawing/2014/main" val="10003"/>
                  </a:ext>
                </a:extLst>
              </a:tr>
              <a:tr h="204213">
                <a:tc>
                  <a:txBody>
                    <a:bodyPr/>
                    <a:lstStyle/>
                    <a:p>
                      <a:pPr algn="r" fontAlgn="ctr"/>
                      <a:r>
                        <a:rPr lang="es-CO" sz="1200" b="0" i="0" u="none" strike="noStrike">
                          <a:solidFill>
                            <a:srgbClr val="404040"/>
                          </a:solidFill>
                          <a:effectLst/>
                          <a:latin typeface="Franklin Gothic Book"/>
                        </a:rPr>
                        <a:t> Por infidelidad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2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1" i="0" u="none" strike="noStrike">
                          <a:solidFill>
                            <a:srgbClr val="404040"/>
                          </a:solidFill>
                          <a:effectLst/>
                          <a:latin typeface="Franklin Gothic Book"/>
                        </a:rPr>
                        <a:t>20%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22%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12%</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30%</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31%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28%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13%</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21%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4"/>
                  </a:ext>
                </a:extLst>
              </a:tr>
              <a:tr h="204213">
                <a:tc>
                  <a:txBody>
                    <a:bodyPr/>
                    <a:lstStyle/>
                    <a:p>
                      <a:pPr algn="r" fontAlgn="ctr"/>
                      <a:r>
                        <a:rPr lang="es-CO" sz="1200" b="0" i="0" u="none" strike="noStrike">
                          <a:solidFill>
                            <a:srgbClr val="404040"/>
                          </a:solidFill>
                          <a:effectLst/>
                          <a:latin typeface="Franklin Gothic Book"/>
                        </a:rPr>
                        <a:t> Por desacuerdo en los puntos de vista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2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1" i="0" u="none" strike="noStrike">
                          <a:solidFill>
                            <a:srgbClr val="404040"/>
                          </a:solidFill>
                          <a:effectLst/>
                          <a:latin typeface="Franklin Gothic Book"/>
                        </a:rPr>
                        <a:t>14%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22%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14%</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19%</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14%</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5"/>
                  </a:ext>
                </a:extLst>
              </a:tr>
              <a:tr h="204213">
                <a:tc>
                  <a:txBody>
                    <a:bodyPr/>
                    <a:lstStyle/>
                    <a:p>
                      <a:pPr algn="r" fontAlgn="ctr"/>
                      <a:r>
                        <a:rPr lang="es-CO" sz="1200" b="0" i="0" u="none" strike="noStrike">
                          <a:solidFill>
                            <a:srgbClr val="404040"/>
                          </a:solidFill>
                          <a:effectLst/>
                          <a:latin typeface="Franklin Gothic Book"/>
                        </a:rPr>
                        <a:t> Por indiferencia o descuido de la relación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2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1" i="0" u="none" strike="noStrike">
                          <a:solidFill>
                            <a:srgbClr val="404040"/>
                          </a:solidFill>
                          <a:effectLst/>
                          <a:latin typeface="Franklin Gothic Book"/>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10%</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13%</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6"/>
                  </a:ext>
                </a:extLst>
              </a:tr>
              <a:tr h="204213">
                <a:tc>
                  <a:txBody>
                    <a:bodyPr/>
                    <a:lstStyle/>
                    <a:p>
                      <a:pPr algn="r" fontAlgn="ctr"/>
                      <a:r>
                        <a:rPr lang="es-CO" sz="1200" b="0" i="0" u="none" strike="noStrike">
                          <a:solidFill>
                            <a:srgbClr val="404040"/>
                          </a:solidFill>
                          <a:effectLst/>
                          <a:latin typeface="Franklin Gothic Book"/>
                        </a:rPr>
                        <a:t> Por temas de dinero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2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1" i="0" u="none" strike="noStrike">
                          <a:solidFill>
                            <a:srgbClr val="404040"/>
                          </a:solidFill>
                          <a:effectLst/>
                          <a:latin typeface="Franklin Gothic Book"/>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8%</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4%</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10%</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7"/>
                  </a:ext>
                </a:extLst>
              </a:tr>
              <a:tr h="204213">
                <a:tc>
                  <a:txBody>
                    <a:bodyPr/>
                    <a:lstStyle/>
                    <a:p>
                      <a:pPr algn="r" fontAlgn="ctr"/>
                      <a:r>
                        <a:rPr lang="es-CO" sz="1200" b="0" i="0" u="none" strike="noStrike">
                          <a:solidFill>
                            <a:srgbClr val="404040"/>
                          </a:solidFill>
                          <a:effectLst/>
                          <a:latin typeface="Franklin Gothic Book"/>
                        </a:rPr>
                        <a:t> Por irrespeto o burla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2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1" i="0" u="none" strike="noStrike">
                          <a:solidFill>
                            <a:srgbClr val="404040"/>
                          </a:solidFill>
                          <a:effectLst/>
                          <a:latin typeface="Franklin Gothic Book"/>
                        </a:rPr>
                        <a:t>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5%</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3%</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8"/>
                  </a:ext>
                </a:extLst>
              </a:tr>
              <a:tr h="204213">
                <a:tc>
                  <a:txBody>
                    <a:bodyPr/>
                    <a:lstStyle/>
                    <a:p>
                      <a:pPr algn="r" fontAlgn="ctr"/>
                      <a:r>
                        <a:rPr lang="es-CO" sz="1200" b="0" i="0" u="none" strike="noStrike">
                          <a:solidFill>
                            <a:srgbClr val="404040"/>
                          </a:solidFill>
                          <a:effectLst/>
                          <a:latin typeface="Franklin Gothic Book"/>
                        </a:rPr>
                        <a:t> Por la distribución de las labores domésticas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2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1" i="0" u="none" strike="noStrike">
                          <a:solidFill>
                            <a:srgbClr val="404040"/>
                          </a:solidFill>
                          <a:effectLst/>
                          <a:latin typeface="Franklin Gothic Book"/>
                        </a:rPr>
                        <a:t>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6%</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9"/>
                  </a:ext>
                </a:extLst>
              </a:tr>
              <a:tr h="204213">
                <a:tc>
                  <a:txBody>
                    <a:bodyPr/>
                    <a:lstStyle/>
                    <a:p>
                      <a:pPr algn="r" fontAlgn="ctr"/>
                      <a:r>
                        <a:rPr lang="es-CO" sz="1200" b="0" i="0" u="none" strike="noStrike">
                          <a:solidFill>
                            <a:srgbClr val="404040"/>
                          </a:solidFill>
                          <a:effectLst/>
                          <a:latin typeface="Franklin Gothic Book"/>
                        </a:rPr>
                        <a:t> Consumo de alcohol</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2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1"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4%</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8%</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0"/>
                  </a:ext>
                </a:extLst>
              </a:tr>
              <a:tr h="398317">
                <a:tc>
                  <a:txBody>
                    <a:bodyPr/>
                    <a:lstStyle/>
                    <a:p>
                      <a:pPr algn="r" fontAlgn="ctr"/>
                      <a:r>
                        <a:rPr lang="es-CO" sz="1200" b="0" i="0" u="none" strike="noStrike">
                          <a:solidFill>
                            <a:srgbClr val="404040"/>
                          </a:solidFill>
                          <a:effectLst/>
                          <a:latin typeface="Franklin Gothic Book"/>
                        </a:rPr>
                        <a:t> Por alguno de los dos quería terminar la relación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2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1"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1"/>
                  </a:ext>
                </a:extLst>
              </a:tr>
              <a:tr h="204213">
                <a:tc>
                  <a:txBody>
                    <a:bodyPr/>
                    <a:lstStyle/>
                    <a:p>
                      <a:pPr algn="r" fontAlgn="ctr"/>
                      <a:r>
                        <a:rPr lang="es-CO" sz="1200" b="0" i="0" u="none" strike="noStrike">
                          <a:solidFill>
                            <a:srgbClr val="404040"/>
                          </a:solidFill>
                          <a:effectLst/>
                          <a:latin typeface="Franklin Gothic Book"/>
                        </a:rPr>
                        <a:t> Por desautorizar al otro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ctr"/>
                      <a:r>
                        <a:rPr lang="es-CO" sz="12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200" b="1"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5%</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extLst>
                  <a:ext uri="{0D108BD9-81ED-4DB2-BD59-A6C34878D82A}">
                    <a16:rowId xmlns:a16="http://schemas.microsoft.com/office/drawing/2014/main" val="10012"/>
                  </a:ext>
                </a:extLst>
              </a:tr>
              <a:tr h="204213">
                <a:tc>
                  <a:txBody>
                    <a:bodyPr/>
                    <a:lstStyle/>
                    <a:p>
                      <a:pPr algn="r" fontAlgn="ctr"/>
                      <a:r>
                        <a:rPr lang="es-CO" sz="1200" b="0" i="0" u="none" strike="noStrike">
                          <a:solidFill>
                            <a:srgbClr val="404040"/>
                          </a:solidFill>
                          <a:effectLst/>
                          <a:latin typeface="Franklin Gothic Book"/>
                        </a:rPr>
                        <a:t> Maltrato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ctr"/>
                      <a:r>
                        <a:rPr lang="es-CO" sz="12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200" b="1"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3%</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200" b="0" i="0" u="none" strike="noStrike" dirty="0">
                          <a:solidFill>
                            <a:srgbClr val="404040"/>
                          </a:solidFill>
                          <a:effectLst/>
                          <a:latin typeface="Franklin Gothic Book"/>
                        </a:rPr>
                        <a:t>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extLst>
                  <a:ext uri="{0D108BD9-81ED-4DB2-BD59-A6C34878D82A}">
                    <a16:rowId xmlns:a16="http://schemas.microsoft.com/office/drawing/2014/main" val="10013"/>
                  </a:ext>
                </a:extLst>
              </a:tr>
              <a:tr h="204213">
                <a:tc>
                  <a:txBody>
                    <a:bodyPr/>
                    <a:lstStyle/>
                    <a:p>
                      <a:pPr algn="r" fontAlgn="ctr"/>
                      <a:r>
                        <a:rPr lang="es-CO" sz="1200" b="0" i="0" u="none" strike="noStrike">
                          <a:solidFill>
                            <a:srgbClr val="404040"/>
                          </a:solidFill>
                          <a:effectLst/>
                          <a:latin typeface="Franklin Gothic Book"/>
                        </a:rPr>
                        <a:t> Ninguna de las anteriores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2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200" b="1"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3%</a:t>
                      </a:r>
                    </a:p>
                  </a:txBody>
                  <a:tcPr marL="9525" marR="9525" marT="9525" marB="0" anchor="ctr">
                    <a:lnL>
                      <a:noFill/>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200" b="0" i="0" u="none" strike="noStrike" dirty="0">
                          <a:solidFill>
                            <a:srgbClr val="404040"/>
                          </a:solidFill>
                          <a:effectLst/>
                          <a:latin typeface="Franklin Gothic Book"/>
                        </a:rPr>
                        <a:t>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
        <p:nvSpPr>
          <p:cNvPr id="5" name="4 Rectángulo"/>
          <p:cNvSpPr/>
          <p:nvPr/>
        </p:nvSpPr>
        <p:spPr>
          <a:xfrm>
            <a:off x="2551098" y="688518"/>
            <a:ext cx="7089804" cy="369332"/>
          </a:xfrm>
          <a:prstGeom prst="rect">
            <a:avLst/>
          </a:prstGeom>
        </p:spPr>
        <p:txBody>
          <a:bodyPr wrap="square">
            <a:spAutoFit/>
          </a:bodyPr>
          <a:lstStyle/>
          <a:p>
            <a:pPr algn="ctr"/>
            <a:r>
              <a:rPr lang="es-CO" b="1" dirty="0">
                <a:solidFill>
                  <a:prstClr val="black"/>
                </a:solidFill>
              </a:rPr>
              <a:t> 17) ¿ Por cuál de los siguientes motivos ocurrió esta situación? </a:t>
            </a:r>
            <a:endParaRPr lang="es-CO" dirty="0">
              <a:solidFill>
                <a:prstClr val="black"/>
              </a:solidFill>
            </a:endParaRPr>
          </a:p>
        </p:txBody>
      </p:sp>
    </p:spTree>
    <p:extLst>
      <p:ext uri="{BB962C8B-B14F-4D97-AF65-F5344CB8AC3E}">
        <p14:creationId xmlns:p14="http://schemas.microsoft.com/office/powerpoint/2010/main" val="369909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redondeado"/>
          <p:cNvSpPr/>
          <p:nvPr/>
        </p:nvSpPr>
        <p:spPr>
          <a:xfrm>
            <a:off x="2106704" y="5656503"/>
            <a:ext cx="2062971" cy="27469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aphicFrame>
        <p:nvGraphicFramePr>
          <p:cNvPr id="12" name="11 Tabla"/>
          <p:cNvGraphicFramePr>
            <a:graphicFrameLocks noGrp="1"/>
          </p:cNvGraphicFramePr>
          <p:nvPr>
            <p:extLst>
              <p:ext uri="{D42A27DB-BD31-4B8C-83A1-F6EECF244321}">
                <p14:modId xmlns:p14="http://schemas.microsoft.com/office/powerpoint/2010/main" val="2105953334"/>
              </p:ext>
            </p:extLst>
          </p:nvPr>
        </p:nvGraphicFramePr>
        <p:xfrm>
          <a:off x="2154316" y="5667267"/>
          <a:ext cx="1986784" cy="259080"/>
        </p:xfrm>
        <a:graphic>
          <a:graphicData uri="http://schemas.openxmlformats.org/drawingml/2006/table">
            <a:tbl>
              <a:tblPr firstRow="1" bandRow="1">
                <a:tableStyleId>{5C22544A-7EE6-4342-B048-85BDC9FD1C3A}</a:tableStyleId>
              </a:tblPr>
              <a:tblGrid>
                <a:gridCol w="1578292">
                  <a:extLst>
                    <a:ext uri="{9D8B030D-6E8A-4147-A177-3AD203B41FA5}">
                      <a16:colId xmlns:a16="http://schemas.microsoft.com/office/drawing/2014/main" val="20000"/>
                    </a:ext>
                  </a:extLst>
                </a:gridCol>
                <a:gridCol w="408492">
                  <a:extLst>
                    <a:ext uri="{9D8B030D-6E8A-4147-A177-3AD203B41FA5}">
                      <a16:colId xmlns:a16="http://schemas.microsoft.com/office/drawing/2014/main" val="20001"/>
                    </a:ext>
                  </a:extLst>
                </a:gridCol>
              </a:tblGrid>
              <a:tr h="144016">
                <a:tc>
                  <a:txBody>
                    <a:bodyPr/>
                    <a:lstStyle/>
                    <a:p>
                      <a:pPr algn="r"/>
                      <a:r>
                        <a:rPr lang="es-CO" sz="1100" dirty="0">
                          <a:solidFill>
                            <a:schemeClr val="tx1"/>
                          </a:solidFill>
                        </a:rPr>
                        <a:t>Base:</a:t>
                      </a:r>
                      <a:r>
                        <a:rPr lang="es-CO" sz="1100" baseline="0" dirty="0">
                          <a:solidFill>
                            <a:schemeClr val="tx1"/>
                          </a:solidFill>
                        </a:rPr>
                        <a:t> </a:t>
                      </a:r>
                      <a:r>
                        <a:rPr lang="es-CO" sz="1100" b="0" baseline="0" dirty="0">
                          <a:solidFill>
                            <a:schemeClr val="tx1"/>
                          </a:solidFill>
                        </a:rPr>
                        <a:t>Total Encuestados</a:t>
                      </a:r>
                      <a:endParaRPr lang="es-CO" sz="1100" b="0" dirty="0">
                        <a:solidFill>
                          <a:schemeClr val="tx1"/>
                        </a:solidFill>
                      </a:endParaRP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es-CO" sz="1050" b="1" i="0" u="none" strike="noStrike" dirty="0">
                          <a:solidFill>
                            <a:srgbClr val="000000"/>
                          </a:solidFill>
                          <a:effectLst/>
                          <a:latin typeface="Calibri" panose="020F0502020204030204" pitchFamily="34" charset="0"/>
                        </a:rPr>
                        <a:t>529</a:t>
                      </a:r>
                      <a:endParaRPr lang="es-CO" sz="1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12 Elipse"/>
          <p:cNvSpPr/>
          <p:nvPr/>
        </p:nvSpPr>
        <p:spPr>
          <a:xfrm>
            <a:off x="2042691" y="2400224"/>
            <a:ext cx="2277492" cy="2277488"/>
          </a:xfrm>
          <a:prstGeom prst="ellipse">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aphicFrame>
        <p:nvGraphicFramePr>
          <p:cNvPr id="14" name="13 Gráfico"/>
          <p:cNvGraphicFramePr/>
          <p:nvPr>
            <p:extLst>
              <p:ext uri="{D42A27DB-BD31-4B8C-83A1-F6EECF244321}">
                <p14:modId xmlns:p14="http://schemas.microsoft.com/office/powerpoint/2010/main" val="380346767"/>
              </p:ext>
            </p:extLst>
          </p:nvPr>
        </p:nvGraphicFramePr>
        <p:xfrm>
          <a:off x="1991168" y="2204864"/>
          <a:ext cx="2381884" cy="2666598"/>
        </p:xfrm>
        <a:graphic>
          <a:graphicData uri="http://schemas.openxmlformats.org/drawingml/2006/chart">
            <c:chart xmlns:c="http://schemas.openxmlformats.org/drawingml/2006/chart" xmlns:r="http://schemas.openxmlformats.org/officeDocument/2006/relationships" r:id="rId2"/>
          </a:graphicData>
        </a:graphic>
      </p:graphicFrame>
      <p:sp>
        <p:nvSpPr>
          <p:cNvPr id="15" name="14 Elipse"/>
          <p:cNvSpPr/>
          <p:nvPr/>
        </p:nvSpPr>
        <p:spPr>
          <a:xfrm>
            <a:off x="2401529" y="2773144"/>
            <a:ext cx="1567364" cy="1567364"/>
          </a:xfrm>
          <a:prstGeom prst="ellipse">
            <a:avLst/>
          </a:prstGeom>
          <a:solidFill>
            <a:schemeClr val="bg1"/>
          </a:solidFill>
          <a:ln>
            <a:solidFill>
              <a:srgbClr val="9B51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16" name="15 CuadroTexto"/>
          <p:cNvSpPr txBox="1"/>
          <p:nvPr/>
        </p:nvSpPr>
        <p:spPr>
          <a:xfrm>
            <a:off x="4016754" y="4227204"/>
            <a:ext cx="1599605" cy="901016"/>
          </a:xfrm>
          <a:prstGeom prst="rect">
            <a:avLst/>
          </a:prstGeom>
          <a:noFill/>
        </p:spPr>
        <p:txBody>
          <a:bodyPr wrap="none" rtlCol="0">
            <a:spAutoFit/>
          </a:bodyPr>
          <a:lstStyle/>
          <a:p>
            <a:pPr>
              <a:lnSpc>
                <a:spcPts val="3000"/>
              </a:lnSpc>
            </a:pPr>
            <a:r>
              <a:rPr lang="es-CO" sz="1600" dirty="0">
                <a:solidFill>
                  <a:prstClr val="black">
                    <a:lumMod val="75000"/>
                    <a:lumOff val="25000"/>
                  </a:prstClr>
                </a:solidFill>
              </a:rPr>
              <a:t>Respondieron </a:t>
            </a:r>
            <a:r>
              <a:rPr lang="es-CO" sz="2400" dirty="0">
                <a:solidFill>
                  <a:prstClr val="black">
                    <a:lumMod val="75000"/>
                    <a:lumOff val="25000"/>
                  </a:prstClr>
                </a:solidFill>
              </a:rPr>
              <a:t>Sí</a:t>
            </a:r>
          </a:p>
          <a:p>
            <a:pPr>
              <a:lnSpc>
                <a:spcPts val="3000"/>
              </a:lnSpc>
            </a:pPr>
            <a:r>
              <a:rPr lang="es-CO" sz="4000" dirty="0">
                <a:solidFill>
                  <a:srgbClr val="9B5107"/>
                </a:solidFill>
              </a:rPr>
              <a:t>81</a:t>
            </a:r>
            <a:r>
              <a:rPr lang="es-CO" sz="2400" dirty="0">
                <a:solidFill>
                  <a:srgbClr val="9B5107"/>
                </a:solidFill>
              </a:rPr>
              <a:t>%</a:t>
            </a:r>
          </a:p>
        </p:txBody>
      </p:sp>
      <p:sp>
        <p:nvSpPr>
          <p:cNvPr id="17" name="16 CuadroTexto"/>
          <p:cNvSpPr txBox="1"/>
          <p:nvPr/>
        </p:nvSpPr>
        <p:spPr>
          <a:xfrm>
            <a:off x="828647" y="1848214"/>
            <a:ext cx="1748684" cy="901016"/>
          </a:xfrm>
          <a:prstGeom prst="rect">
            <a:avLst/>
          </a:prstGeom>
          <a:noFill/>
        </p:spPr>
        <p:txBody>
          <a:bodyPr wrap="none" rtlCol="0">
            <a:spAutoFit/>
          </a:bodyPr>
          <a:lstStyle/>
          <a:p>
            <a:pPr algn="r">
              <a:lnSpc>
                <a:spcPts val="3000"/>
              </a:lnSpc>
            </a:pPr>
            <a:r>
              <a:rPr lang="es-CO" sz="1600" dirty="0">
                <a:solidFill>
                  <a:prstClr val="black">
                    <a:lumMod val="75000"/>
                    <a:lumOff val="25000"/>
                  </a:prstClr>
                </a:solidFill>
              </a:rPr>
              <a:t>Respondieron </a:t>
            </a:r>
            <a:r>
              <a:rPr lang="es-CO" sz="2400" dirty="0">
                <a:solidFill>
                  <a:prstClr val="black">
                    <a:lumMod val="75000"/>
                    <a:lumOff val="25000"/>
                  </a:prstClr>
                </a:solidFill>
              </a:rPr>
              <a:t>No</a:t>
            </a:r>
          </a:p>
          <a:p>
            <a:pPr algn="r">
              <a:lnSpc>
                <a:spcPts val="3000"/>
              </a:lnSpc>
            </a:pPr>
            <a:r>
              <a:rPr lang="es-CO" sz="4000" dirty="0">
                <a:solidFill>
                  <a:prstClr val="black">
                    <a:lumMod val="75000"/>
                    <a:lumOff val="25000"/>
                  </a:prstClr>
                </a:solidFill>
              </a:rPr>
              <a:t>19</a:t>
            </a:r>
            <a:r>
              <a:rPr lang="es-CO" sz="2400" dirty="0">
                <a:solidFill>
                  <a:prstClr val="black">
                    <a:lumMod val="75000"/>
                    <a:lumOff val="25000"/>
                  </a:prstClr>
                </a:solidFill>
              </a:rPr>
              <a:t>%</a:t>
            </a:r>
          </a:p>
        </p:txBody>
      </p:sp>
      <p:sp>
        <p:nvSpPr>
          <p:cNvPr id="18" name="3 Rectángulo"/>
          <p:cNvSpPr/>
          <p:nvPr/>
        </p:nvSpPr>
        <p:spPr>
          <a:xfrm>
            <a:off x="691922" y="1148671"/>
            <a:ext cx="5023008" cy="388696"/>
          </a:xfrm>
          <a:prstGeom prst="rect">
            <a:avLst/>
          </a:prstGeom>
        </p:spPr>
        <p:txBody>
          <a:bodyPr wrap="square">
            <a:spAutoFit/>
          </a:bodyPr>
          <a:lstStyle/>
          <a:p>
            <a:pPr algn="ctr">
              <a:lnSpc>
                <a:spcPct val="107000"/>
              </a:lnSpc>
            </a:pPr>
            <a:r>
              <a:rPr lang="es-CO" b="1" dirty="0">
                <a:solidFill>
                  <a:prstClr val="black"/>
                </a:solidFill>
              </a:rPr>
              <a:t> 6) </a:t>
            </a:r>
            <a:r>
              <a:rPr lang="es-CO" dirty="0">
                <a:solidFill>
                  <a:prstClr val="black"/>
                </a:solidFill>
              </a:rPr>
              <a:t>¿Tiene o ha tenido pareja? </a:t>
            </a:r>
            <a:endParaRPr lang="es-CO" sz="2800" dirty="0">
              <a:solidFill>
                <a:prstClr val="black"/>
              </a:solidFill>
              <a:ea typeface="Calibri"/>
              <a:cs typeface="Times New Roman"/>
            </a:endParaRPr>
          </a:p>
        </p:txBody>
      </p:sp>
      <p:sp>
        <p:nvSpPr>
          <p:cNvPr id="20" name="3 Rectángulo"/>
          <p:cNvSpPr/>
          <p:nvPr/>
        </p:nvSpPr>
        <p:spPr>
          <a:xfrm>
            <a:off x="6870536" y="882638"/>
            <a:ext cx="4194016" cy="685059"/>
          </a:xfrm>
          <a:prstGeom prst="rect">
            <a:avLst/>
          </a:prstGeom>
        </p:spPr>
        <p:txBody>
          <a:bodyPr wrap="square">
            <a:spAutoFit/>
          </a:bodyPr>
          <a:lstStyle/>
          <a:p>
            <a:pPr algn="ctr">
              <a:lnSpc>
                <a:spcPct val="107000"/>
              </a:lnSpc>
            </a:pPr>
            <a:r>
              <a:rPr lang="es-CO" b="1" dirty="0">
                <a:solidFill>
                  <a:prstClr val="black"/>
                </a:solidFill>
              </a:rPr>
              <a:t> 7) </a:t>
            </a:r>
            <a:r>
              <a:rPr lang="es-CO" dirty="0">
                <a:solidFill>
                  <a:prstClr val="black"/>
                </a:solidFill>
              </a:rPr>
              <a:t>¿Cuándo fue la última vez que peleó con su pareja? </a:t>
            </a:r>
            <a:endParaRPr lang="es-CO" sz="2800" dirty="0">
              <a:solidFill>
                <a:prstClr val="black"/>
              </a:solidFill>
              <a:ea typeface="Calibri"/>
              <a:cs typeface="Times New Roman"/>
            </a:endParaRPr>
          </a:p>
        </p:txBody>
      </p:sp>
      <p:graphicFrame>
        <p:nvGraphicFramePr>
          <p:cNvPr id="21" name="Group 6">
            <a:extLst>
              <a:ext uri="{FF2B5EF4-FFF2-40B4-BE49-F238E27FC236}">
                <a16:creationId xmlns:a16="http://schemas.microsoft.com/office/drawing/2014/main" id="{0DA119C3-05D3-4634-98DA-6F5B3E4A5355}"/>
              </a:ext>
            </a:extLst>
          </p:cNvPr>
          <p:cNvGraphicFramePr>
            <a:graphicFrameLocks noGrp="1"/>
          </p:cNvGraphicFramePr>
          <p:nvPr>
            <p:extLst>
              <p:ext uri="{D42A27DB-BD31-4B8C-83A1-F6EECF244321}">
                <p14:modId xmlns:p14="http://schemas.microsoft.com/office/powerpoint/2010/main" val="3039566439"/>
              </p:ext>
            </p:extLst>
          </p:nvPr>
        </p:nvGraphicFramePr>
        <p:xfrm>
          <a:off x="6442380" y="1719789"/>
          <a:ext cx="4727374" cy="3910536"/>
        </p:xfrm>
        <a:graphic>
          <a:graphicData uri="http://schemas.openxmlformats.org/drawingml/2006/table">
            <a:tbl>
              <a:tblPr/>
              <a:tblGrid>
                <a:gridCol w="2555674">
                  <a:extLst>
                    <a:ext uri="{9D8B030D-6E8A-4147-A177-3AD203B41FA5}">
                      <a16:colId xmlns:a16="http://schemas.microsoft.com/office/drawing/2014/main" val="20000"/>
                    </a:ext>
                  </a:extLst>
                </a:gridCol>
                <a:gridCol w="2171700">
                  <a:extLst>
                    <a:ext uri="{9D8B030D-6E8A-4147-A177-3AD203B41FA5}">
                      <a16:colId xmlns:a16="http://schemas.microsoft.com/office/drawing/2014/main" val="20002"/>
                    </a:ext>
                  </a:extLst>
                </a:gridCol>
              </a:tblGrid>
              <a:tr h="488817">
                <a:tc>
                  <a:txBody>
                    <a:bodyPr/>
                    <a:lstStyle/>
                    <a:p>
                      <a:pPr algn="r" fontAlgn="ctr"/>
                      <a:r>
                        <a:rPr lang="es-CO" sz="1200" b="0" i="0" u="none" strike="noStrike" dirty="0">
                          <a:solidFill>
                            <a:srgbClr val="404040"/>
                          </a:solidFill>
                          <a:effectLst/>
                          <a:latin typeface="Franklin Gothic Book"/>
                        </a:rPr>
                        <a:t> Hoy </a:t>
                      </a:r>
                    </a:p>
                  </a:txBody>
                  <a:tcPr marL="9525" marR="9525" marT="9525" marB="0" anchor="ctr">
                    <a:lnL cap="flat">
                      <a:noFill/>
                    </a:lnL>
                    <a:lnR>
                      <a:noFill/>
                    </a:lnR>
                    <a:lnT cap="flat">
                      <a:noFill/>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ts val="1400"/>
                        </a:lnSpc>
                        <a:spcBef>
                          <a:spcPct val="0"/>
                        </a:spcBef>
                        <a:spcAft>
                          <a:spcPct val="0"/>
                        </a:spcAft>
                        <a:buClrTx/>
                        <a:buSzTx/>
                        <a:buFontTx/>
                        <a:buNone/>
                        <a:tabLst/>
                      </a:pPr>
                      <a:endParaRPr kumimoji="0" lang="es-ES" sz="1800" b="0" i="0" u="none" strike="noStrike" cap="none" normalizeH="0" baseline="0" dirty="0">
                        <a:ln>
                          <a:noFill/>
                        </a:ln>
                        <a:solidFill>
                          <a:srgbClr val="9B5107"/>
                        </a:solidFill>
                        <a:effectLst/>
                        <a:latin typeface="+mj-lt"/>
                        <a:cs typeface="Arial" charset="0"/>
                      </a:endParaRPr>
                    </a:p>
                  </a:txBody>
                  <a:tcPr marL="36000" marR="36000" marT="18000" marB="18000" anchor="ctr" horzOverflow="overflow">
                    <a:lnL w="12700" cap="flat" cmpd="sng" algn="ctr">
                      <a:noFill/>
                      <a:prstDash val="solid"/>
                      <a:round/>
                      <a:headEnd type="none" w="med" len="med"/>
                      <a:tailEnd type="none" w="med" len="med"/>
                    </a:lnL>
                    <a:lnR w="6350" cap="flat" cmpd="sng" algn="ctr">
                      <a:noFill/>
                      <a:prstDash val="sysDash"/>
                      <a:round/>
                      <a:headEnd type="none" w="med" len="med"/>
                      <a:tailEnd type="none" w="med" len="med"/>
                    </a:lnR>
                    <a:lnT cap="flat">
                      <a:noFill/>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8817">
                <a:tc>
                  <a:txBody>
                    <a:bodyPr/>
                    <a:lstStyle/>
                    <a:p>
                      <a:pPr algn="r" fontAlgn="ctr"/>
                      <a:r>
                        <a:rPr lang="es-CO" sz="1200" b="0" i="0" u="none" strike="noStrike" dirty="0">
                          <a:solidFill>
                            <a:srgbClr val="404040"/>
                          </a:solidFill>
                          <a:effectLst/>
                          <a:latin typeface="Franklin Gothic Book"/>
                        </a:rPr>
                        <a:t> Hace una semana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ts val="1400"/>
                        </a:lnSpc>
                        <a:spcBef>
                          <a:spcPct val="0"/>
                        </a:spcBef>
                        <a:spcAft>
                          <a:spcPct val="0"/>
                        </a:spcAft>
                        <a:buClrTx/>
                        <a:buSzTx/>
                        <a:buFontTx/>
                        <a:buNone/>
                        <a:tabLst/>
                      </a:pPr>
                      <a:endParaRPr kumimoji="0" lang="es-ES" sz="1800" b="0" i="0" u="none" strike="noStrike" cap="none" normalizeH="0" baseline="0" dirty="0">
                        <a:ln>
                          <a:noFill/>
                        </a:ln>
                        <a:solidFill>
                          <a:srgbClr val="9B5107"/>
                        </a:solidFill>
                        <a:effectLst/>
                        <a:latin typeface="+mj-lt"/>
                        <a:cs typeface="Arial" charset="0"/>
                      </a:endParaRPr>
                    </a:p>
                  </a:txBody>
                  <a:tcPr marL="36000" marR="36000" marT="18000" marB="18000" anchor="ctr" horzOverflow="overflow">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88817">
                <a:tc>
                  <a:txBody>
                    <a:bodyPr/>
                    <a:lstStyle/>
                    <a:p>
                      <a:pPr algn="r" fontAlgn="ctr"/>
                      <a:r>
                        <a:rPr lang="es-CO" sz="1200" b="0" i="0" u="none" strike="noStrike" dirty="0">
                          <a:solidFill>
                            <a:srgbClr val="404040"/>
                          </a:solidFill>
                          <a:effectLst/>
                          <a:latin typeface="Franklin Gothic Book"/>
                        </a:rPr>
                        <a:t> Hace 2 semanas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ts val="1400"/>
                        </a:lnSpc>
                        <a:spcBef>
                          <a:spcPct val="0"/>
                        </a:spcBef>
                        <a:spcAft>
                          <a:spcPct val="0"/>
                        </a:spcAft>
                        <a:buClrTx/>
                        <a:buSzTx/>
                        <a:buFontTx/>
                        <a:buNone/>
                        <a:tabLst/>
                      </a:pPr>
                      <a:endParaRPr kumimoji="0" lang="es-ES" sz="1800" b="0" i="0" u="none" strike="noStrike" cap="none" normalizeH="0" baseline="0" dirty="0">
                        <a:ln>
                          <a:noFill/>
                        </a:ln>
                        <a:solidFill>
                          <a:srgbClr val="9B5107"/>
                        </a:solidFill>
                        <a:effectLst/>
                        <a:latin typeface="+mj-lt"/>
                        <a:cs typeface="Arial" charset="0"/>
                      </a:endParaRPr>
                    </a:p>
                  </a:txBody>
                  <a:tcPr marL="36000" marR="36000" marT="18000" marB="18000" anchor="ctr" horzOverflow="overflow">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88817">
                <a:tc>
                  <a:txBody>
                    <a:bodyPr/>
                    <a:lstStyle/>
                    <a:p>
                      <a:pPr algn="r" fontAlgn="ctr"/>
                      <a:r>
                        <a:rPr lang="es-CO" sz="1200" b="0" i="0" u="none" strike="noStrike" dirty="0">
                          <a:solidFill>
                            <a:srgbClr val="404040"/>
                          </a:solidFill>
                          <a:effectLst/>
                          <a:latin typeface="Franklin Gothic Book"/>
                        </a:rPr>
                        <a:t> Hace 1 mes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ts val="1400"/>
                        </a:lnSpc>
                        <a:spcBef>
                          <a:spcPct val="0"/>
                        </a:spcBef>
                        <a:spcAft>
                          <a:spcPct val="0"/>
                        </a:spcAft>
                        <a:buClrTx/>
                        <a:buSzTx/>
                        <a:buFontTx/>
                        <a:buNone/>
                        <a:tabLst/>
                      </a:pPr>
                      <a:endParaRPr kumimoji="0" lang="es-ES" sz="1800" b="0" i="0" u="none" strike="noStrike" cap="none" normalizeH="0" baseline="0" dirty="0">
                        <a:ln>
                          <a:noFill/>
                        </a:ln>
                        <a:solidFill>
                          <a:srgbClr val="9B5107"/>
                        </a:solidFill>
                        <a:effectLst/>
                        <a:latin typeface="+mj-lt"/>
                        <a:cs typeface="Arial" charset="0"/>
                      </a:endParaRPr>
                    </a:p>
                  </a:txBody>
                  <a:tcPr marL="36000" marR="36000" marT="18000" marB="18000" anchor="ctr" horzOverflow="overflow">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8817">
                <a:tc>
                  <a:txBody>
                    <a:bodyPr/>
                    <a:lstStyle/>
                    <a:p>
                      <a:pPr algn="r" fontAlgn="ctr"/>
                      <a:r>
                        <a:rPr lang="es-CO" sz="1200" b="0" i="0" u="none" strike="noStrike" dirty="0">
                          <a:solidFill>
                            <a:srgbClr val="404040"/>
                          </a:solidFill>
                          <a:effectLst/>
                          <a:latin typeface="Franklin Gothic Book"/>
                        </a:rPr>
                        <a:t> Hace menos de un año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ts val="1400"/>
                        </a:lnSpc>
                        <a:spcBef>
                          <a:spcPct val="0"/>
                        </a:spcBef>
                        <a:spcAft>
                          <a:spcPct val="0"/>
                        </a:spcAft>
                        <a:buClrTx/>
                        <a:buSzTx/>
                        <a:buFontTx/>
                        <a:buNone/>
                        <a:tabLst/>
                      </a:pPr>
                      <a:endParaRPr kumimoji="0" lang="es-ES" sz="1800" b="0" i="0" u="none" strike="noStrike" cap="none" normalizeH="0" baseline="0" dirty="0">
                        <a:ln>
                          <a:noFill/>
                        </a:ln>
                        <a:solidFill>
                          <a:srgbClr val="9B5107"/>
                        </a:solidFill>
                        <a:effectLst/>
                        <a:latin typeface="+mj-lt"/>
                        <a:cs typeface="Arial" charset="0"/>
                      </a:endParaRPr>
                    </a:p>
                  </a:txBody>
                  <a:tcPr marL="36000" marR="36000" marT="18000" marB="18000" anchor="ctr" horzOverflow="overflow">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8817">
                <a:tc>
                  <a:txBody>
                    <a:bodyPr/>
                    <a:lstStyle/>
                    <a:p>
                      <a:pPr algn="r" fontAlgn="ctr"/>
                      <a:r>
                        <a:rPr lang="es-CO" sz="1200" b="0" i="0" u="none" strike="noStrike" dirty="0">
                          <a:solidFill>
                            <a:srgbClr val="404040"/>
                          </a:solidFill>
                          <a:effectLst/>
                          <a:latin typeface="Franklin Gothic Book"/>
                        </a:rPr>
                        <a:t> Hace más de un año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ts val="1400"/>
                        </a:lnSpc>
                        <a:spcBef>
                          <a:spcPct val="0"/>
                        </a:spcBef>
                        <a:spcAft>
                          <a:spcPct val="0"/>
                        </a:spcAft>
                        <a:buClrTx/>
                        <a:buSzTx/>
                        <a:buFontTx/>
                        <a:buNone/>
                        <a:tabLst/>
                      </a:pPr>
                      <a:endParaRPr kumimoji="0" lang="es-ES" sz="1800" b="0" i="0" u="none" strike="noStrike" cap="none" normalizeH="0" baseline="0" dirty="0">
                        <a:ln>
                          <a:noFill/>
                        </a:ln>
                        <a:solidFill>
                          <a:srgbClr val="9B5107"/>
                        </a:solidFill>
                        <a:effectLst/>
                        <a:latin typeface="+mj-lt"/>
                        <a:cs typeface="Arial" charset="0"/>
                      </a:endParaRPr>
                    </a:p>
                  </a:txBody>
                  <a:tcPr marL="36000" marR="36000" marT="18000" marB="18000" anchor="ctr" horzOverflow="overflow">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8817">
                <a:tc>
                  <a:txBody>
                    <a:bodyPr/>
                    <a:lstStyle/>
                    <a:p>
                      <a:pPr algn="r" fontAlgn="ctr"/>
                      <a:r>
                        <a:rPr lang="es-CO" sz="1200" b="0" i="0" u="none" strike="noStrike" dirty="0">
                          <a:solidFill>
                            <a:srgbClr val="404040"/>
                          </a:solidFill>
                          <a:effectLst/>
                          <a:latin typeface="Franklin Gothic Book"/>
                        </a:rPr>
                        <a:t> Nunca he tenido un conflicto con mi pareja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ts val="1400"/>
                        </a:lnSpc>
                        <a:spcBef>
                          <a:spcPct val="0"/>
                        </a:spcBef>
                        <a:spcAft>
                          <a:spcPct val="0"/>
                        </a:spcAft>
                        <a:buClrTx/>
                        <a:buSzTx/>
                        <a:buFontTx/>
                        <a:buNone/>
                        <a:tabLst/>
                      </a:pPr>
                      <a:endParaRPr kumimoji="0" lang="es-ES" sz="1800" b="0" i="0" u="none" strike="noStrike" cap="none" normalizeH="0" baseline="0" dirty="0">
                        <a:ln>
                          <a:noFill/>
                        </a:ln>
                        <a:solidFill>
                          <a:srgbClr val="9B5107"/>
                        </a:solidFill>
                        <a:effectLst/>
                        <a:latin typeface="+mj-lt"/>
                        <a:cs typeface="Arial" charset="0"/>
                      </a:endParaRPr>
                    </a:p>
                  </a:txBody>
                  <a:tcPr marL="36000" marR="36000" marT="18000" marB="18000" anchor="ctr" horzOverflow="overflow">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8817">
                <a:tc>
                  <a:txBody>
                    <a:bodyPr/>
                    <a:lstStyle/>
                    <a:p>
                      <a:pPr algn="r" fontAlgn="ctr"/>
                      <a:r>
                        <a:rPr lang="es-CO" sz="1200" b="0" i="0" u="none" strike="noStrike" dirty="0">
                          <a:solidFill>
                            <a:srgbClr val="404040"/>
                          </a:solidFill>
                          <a:effectLst/>
                          <a:latin typeface="Franklin Gothic Book"/>
                        </a:rPr>
                        <a:t> NS/NR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ts val="1400"/>
                        </a:lnSpc>
                        <a:spcBef>
                          <a:spcPct val="0"/>
                        </a:spcBef>
                        <a:spcAft>
                          <a:spcPct val="0"/>
                        </a:spcAft>
                        <a:buClrTx/>
                        <a:buSzTx/>
                        <a:buFontTx/>
                        <a:buNone/>
                        <a:tabLst/>
                      </a:pPr>
                      <a:endParaRPr kumimoji="0" lang="es-ES" sz="1800" b="0" i="0" u="none" strike="noStrike" cap="none" normalizeH="0" baseline="0" dirty="0">
                        <a:ln>
                          <a:noFill/>
                        </a:ln>
                        <a:solidFill>
                          <a:srgbClr val="9B5107"/>
                        </a:solidFill>
                        <a:effectLst/>
                        <a:latin typeface="+mj-lt"/>
                        <a:cs typeface="Arial" charset="0"/>
                      </a:endParaRPr>
                    </a:p>
                  </a:txBody>
                  <a:tcPr marL="36000" marR="36000" marT="18000" marB="18000" anchor="ctr" horzOverflow="overflow">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24" name="36 Gráfico">
            <a:extLst>
              <a:ext uri="{FF2B5EF4-FFF2-40B4-BE49-F238E27FC236}">
                <a16:creationId xmlns:a16="http://schemas.microsoft.com/office/drawing/2014/main" id="{7AD9FE8B-ED62-4576-AB37-0900ECE9066B}"/>
              </a:ext>
            </a:extLst>
          </p:cNvPr>
          <p:cNvGraphicFramePr/>
          <p:nvPr>
            <p:extLst>
              <p:ext uri="{D42A27DB-BD31-4B8C-83A1-F6EECF244321}">
                <p14:modId xmlns:p14="http://schemas.microsoft.com/office/powerpoint/2010/main" val="1314088973"/>
              </p:ext>
            </p:extLst>
          </p:nvPr>
        </p:nvGraphicFramePr>
        <p:xfrm>
          <a:off x="8942143" y="1547028"/>
          <a:ext cx="2679848" cy="4218761"/>
        </p:xfrm>
        <a:graphic>
          <a:graphicData uri="http://schemas.openxmlformats.org/drawingml/2006/chart">
            <c:chart xmlns:c="http://schemas.openxmlformats.org/drawingml/2006/chart" xmlns:r="http://schemas.openxmlformats.org/officeDocument/2006/relationships" r:id="rId3"/>
          </a:graphicData>
        </a:graphic>
      </p:graphicFrame>
      <p:cxnSp>
        <p:nvCxnSpPr>
          <p:cNvPr id="25" name="33 Conector recto">
            <a:extLst>
              <a:ext uri="{FF2B5EF4-FFF2-40B4-BE49-F238E27FC236}">
                <a16:creationId xmlns:a16="http://schemas.microsoft.com/office/drawing/2014/main" id="{9DD2A31E-53E0-4196-8223-232C7281E6EA}"/>
              </a:ext>
            </a:extLst>
          </p:cNvPr>
          <p:cNvCxnSpPr>
            <a:cxnSpLocks/>
          </p:cNvCxnSpPr>
          <p:nvPr/>
        </p:nvCxnSpPr>
        <p:spPr>
          <a:xfrm>
            <a:off x="6083300" y="868656"/>
            <a:ext cx="0" cy="4760619"/>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25 Rectángulo redondeado"/>
          <p:cNvSpPr/>
          <p:nvPr/>
        </p:nvSpPr>
        <p:spPr>
          <a:xfrm>
            <a:off x="7425337" y="5866508"/>
            <a:ext cx="3513596" cy="27469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aphicFrame>
        <p:nvGraphicFramePr>
          <p:cNvPr id="27" name="26 Tabla"/>
          <p:cNvGraphicFramePr>
            <a:graphicFrameLocks noGrp="1"/>
          </p:cNvGraphicFramePr>
          <p:nvPr>
            <p:extLst>
              <p:ext uri="{D42A27DB-BD31-4B8C-83A1-F6EECF244321}">
                <p14:modId xmlns:p14="http://schemas.microsoft.com/office/powerpoint/2010/main" val="1702778178"/>
              </p:ext>
            </p:extLst>
          </p:nvPr>
        </p:nvGraphicFramePr>
        <p:xfrm>
          <a:off x="7472949" y="5877272"/>
          <a:ext cx="3488559" cy="259080"/>
        </p:xfrm>
        <a:graphic>
          <a:graphicData uri="http://schemas.openxmlformats.org/drawingml/2006/table">
            <a:tbl>
              <a:tblPr firstRow="1" bandRow="1">
                <a:tableStyleId>{5C22544A-7EE6-4342-B048-85BDC9FD1C3A}</a:tableStyleId>
              </a:tblPr>
              <a:tblGrid>
                <a:gridCol w="3080067">
                  <a:extLst>
                    <a:ext uri="{9D8B030D-6E8A-4147-A177-3AD203B41FA5}">
                      <a16:colId xmlns:a16="http://schemas.microsoft.com/office/drawing/2014/main" val="20000"/>
                    </a:ext>
                  </a:extLst>
                </a:gridCol>
                <a:gridCol w="408492">
                  <a:extLst>
                    <a:ext uri="{9D8B030D-6E8A-4147-A177-3AD203B41FA5}">
                      <a16:colId xmlns:a16="http://schemas.microsoft.com/office/drawing/2014/main" val="20001"/>
                    </a:ext>
                  </a:extLst>
                </a:gridCol>
              </a:tblGrid>
              <a:tr h="144016">
                <a:tc>
                  <a:txBody>
                    <a:bodyPr/>
                    <a:lstStyle/>
                    <a:p>
                      <a:pPr algn="r"/>
                      <a:r>
                        <a:rPr lang="es-CO" sz="1100" dirty="0">
                          <a:solidFill>
                            <a:schemeClr val="tx1"/>
                          </a:solidFill>
                        </a:rPr>
                        <a:t>Base:</a:t>
                      </a:r>
                      <a:r>
                        <a:rPr lang="es-CO" sz="1100" baseline="0" dirty="0">
                          <a:solidFill>
                            <a:schemeClr val="tx1"/>
                          </a:solidFill>
                        </a:rPr>
                        <a:t> </a:t>
                      </a:r>
                      <a:r>
                        <a:rPr lang="es-CO" sz="1100" b="0" baseline="0" dirty="0">
                          <a:solidFill>
                            <a:schemeClr val="tx1"/>
                          </a:solidFill>
                        </a:rPr>
                        <a:t> encuestados que tienen o han tenido pareja</a:t>
                      </a:r>
                      <a:endParaRPr lang="es-CO" sz="1100" b="0" dirty="0">
                        <a:solidFill>
                          <a:schemeClr val="tx1"/>
                        </a:solidFill>
                      </a:endParaRP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es-CO" sz="1050" b="1" i="0" u="none" strike="noStrike" dirty="0">
                          <a:solidFill>
                            <a:srgbClr val="000000"/>
                          </a:solidFill>
                          <a:effectLst/>
                          <a:latin typeface="Calibri" panose="020F0502020204030204" pitchFamily="34" charset="0"/>
                        </a:rPr>
                        <a:t>433</a:t>
                      </a:r>
                      <a:endParaRPr lang="es-CO" sz="1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5107200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3 Elipse">
            <a:extLst>
              <a:ext uri="{FF2B5EF4-FFF2-40B4-BE49-F238E27FC236}">
                <a16:creationId xmlns:a16="http://schemas.microsoft.com/office/drawing/2014/main" id="{D0C910CF-9DA9-4B77-9BDF-00634B38E165}"/>
              </a:ext>
            </a:extLst>
          </p:cNvPr>
          <p:cNvSpPr/>
          <p:nvPr/>
        </p:nvSpPr>
        <p:spPr>
          <a:xfrm>
            <a:off x="4913197" y="2475340"/>
            <a:ext cx="2250274" cy="2250271"/>
          </a:xfrm>
          <a:prstGeom prst="ellipse">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400"/>
          </a:p>
        </p:txBody>
      </p:sp>
      <p:graphicFrame>
        <p:nvGraphicFramePr>
          <p:cNvPr id="20" name="4 Gráfico">
            <a:extLst>
              <a:ext uri="{FF2B5EF4-FFF2-40B4-BE49-F238E27FC236}">
                <a16:creationId xmlns:a16="http://schemas.microsoft.com/office/drawing/2014/main" id="{5641D646-FE08-4FEB-8C8D-B7C1FA278F09}"/>
              </a:ext>
            </a:extLst>
          </p:cNvPr>
          <p:cNvGraphicFramePr/>
          <p:nvPr>
            <p:extLst>
              <p:ext uri="{D42A27DB-BD31-4B8C-83A1-F6EECF244321}">
                <p14:modId xmlns:p14="http://schemas.microsoft.com/office/powerpoint/2010/main" val="3187830391"/>
              </p:ext>
            </p:extLst>
          </p:nvPr>
        </p:nvGraphicFramePr>
        <p:xfrm>
          <a:off x="4871864" y="2294582"/>
          <a:ext cx="2353418" cy="2634729"/>
        </p:xfrm>
        <a:graphic>
          <a:graphicData uri="http://schemas.openxmlformats.org/drawingml/2006/chart">
            <c:chart xmlns:c="http://schemas.openxmlformats.org/drawingml/2006/chart" xmlns:r="http://schemas.openxmlformats.org/officeDocument/2006/relationships" r:id="rId2"/>
          </a:graphicData>
        </a:graphic>
      </p:graphicFrame>
      <p:sp>
        <p:nvSpPr>
          <p:cNvPr id="21" name="5 Elipse">
            <a:extLst>
              <a:ext uri="{FF2B5EF4-FFF2-40B4-BE49-F238E27FC236}">
                <a16:creationId xmlns:a16="http://schemas.microsoft.com/office/drawing/2014/main" id="{E93AA370-D73E-4D49-97C6-40FCAD0132F0}"/>
              </a:ext>
            </a:extLst>
          </p:cNvPr>
          <p:cNvSpPr/>
          <p:nvPr/>
        </p:nvSpPr>
        <p:spPr>
          <a:xfrm>
            <a:off x="5273543" y="2809383"/>
            <a:ext cx="1548631" cy="1548631"/>
          </a:xfrm>
          <a:prstGeom prst="ellipse">
            <a:avLst/>
          </a:prstGeom>
          <a:solidFill>
            <a:schemeClr val="bg1"/>
          </a:solidFill>
          <a:ln>
            <a:solidFill>
              <a:srgbClr val="9B51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400"/>
          </a:p>
        </p:txBody>
      </p:sp>
      <p:sp>
        <p:nvSpPr>
          <p:cNvPr id="46" name="45 Rectángulo"/>
          <p:cNvSpPr/>
          <p:nvPr/>
        </p:nvSpPr>
        <p:spPr>
          <a:xfrm>
            <a:off x="2377872" y="895400"/>
            <a:ext cx="7390536" cy="369332"/>
          </a:xfrm>
          <a:prstGeom prst="rect">
            <a:avLst/>
          </a:prstGeom>
        </p:spPr>
        <p:txBody>
          <a:bodyPr wrap="square">
            <a:spAutoFit/>
          </a:bodyPr>
          <a:lstStyle/>
          <a:p>
            <a:pPr algn="ctr"/>
            <a:r>
              <a:rPr lang="es-CO" b="1" dirty="0">
                <a:solidFill>
                  <a:prstClr val="black"/>
                </a:solidFill>
              </a:rPr>
              <a:t> 18) ¿Usted ha reaccionado agresivamente frente a alguna de sus parejas? </a:t>
            </a:r>
          </a:p>
        </p:txBody>
      </p:sp>
      <p:sp>
        <p:nvSpPr>
          <p:cNvPr id="50" name="49 CuadroTexto"/>
          <p:cNvSpPr txBox="1"/>
          <p:nvPr/>
        </p:nvSpPr>
        <p:spPr>
          <a:xfrm>
            <a:off x="6523457" y="1926170"/>
            <a:ext cx="1646959" cy="810478"/>
          </a:xfrm>
          <a:prstGeom prst="rect">
            <a:avLst/>
          </a:prstGeom>
          <a:noFill/>
        </p:spPr>
        <p:txBody>
          <a:bodyPr wrap="square" rtlCol="0">
            <a:spAutoFit/>
          </a:bodyPr>
          <a:lstStyle/>
          <a:p>
            <a:pPr>
              <a:lnSpc>
                <a:spcPts val="1800"/>
              </a:lnSpc>
            </a:pPr>
            <a:r>
              <a:rPr lang="es-CO" sz="1400" dirty="0"/>
              <a:t>Respondieron</a:t>
            </a:r>
            <a:r>
              <a:rPr lang="es-CO" dirty="0"/>
              <a:t> </a:t>
            </a:r>
            <a:r>
              <a:rPr lang="es-CO" sz="2400" dirty="0">
                <a:solidFill>
                  <a:schemeClr val="tx1">
                    <a:lumMod val="75000"/>
                    <a:lumOff val="25000"/>
                  </a:schemeClr>
                </a:solidFill>
              </a:rPr>
              <a:t>Sí</a:t>
            </a:r>
          </a:p>
          <a:p>
            <a:pPr>
              <a:lnSpc>
                <a:spcPts val="3800"/>
              </a:lnSpc>
            </a:pPr>
            <a:r>
              <a:rPr lang="es-CO" sz="4000" dirty="0">
                <a:solidFill>
                  <a:srgbClr val="9B5107"/>
                </a:solidFill>
              </a:rPr>
              <a:t>14</a:t>
            </a:r>
            <a:r>
              <a:rPr lang="es-CO" sz="2400" dirty="0">
                <a:solidFill>
                  <a:srgbClr val="9B5107"/>
                </a:solidFill>
              </a:rPr>
              <a:t>%</a:t>
            </a:r>
          </a:p>
        </p:txBody>
      </p:sp>
      <p:sp>
        <p:nvSpPr>
          <p:cNvPr id="51" name="50 CuadroTexto"/>
          <p:cNvSpPr txBox="1"/>
          <p:nvPr/>
        </p:nvSpPr>
        <p:spPr>
          <a:xfrm>
            <a:off x="3230908" y="3173777"/>
            <a:ext cx="1611723" cy="810478"/>
          </a:xfrm>
          <a:prstGeom prst="rect">
            <a:avLst/>
          </a:prstGeom>
          <a:noFill/>
        </p:spPr>
        <p:txBody>
          <a:bodyPr wrap="none" rtlCol="0">
            <a:spAutoFit/>
          </a:bodyPr>
          <a:lstStyle/>
          <a:p>
            <a:pPr algn="r">
              <a:lnSpc>
                <a:spcPts val="1800"/>
              </a:lnSpc>
            </a:pPr>
            <a:r>
              <a:rPr lang="es-CO" sz="1400" dirty="0">
                <a:solidFill>
                  <a:schemeClr val="bg1">
                    <a:lumMod val="50000"/>
                  </a:schemeClr>
                </a:solidFill>
              </a:rPr>
              <a:t>Respondieron</a:t>
            </a:r>
            <a:r>
              <a:rPr lang="es-CO" dirty="0">
                <a:solidFill>
                  <a:schemeClr val="bg1">
                    <a:lumMod val="50000"/>
                  </a:schemeClr>
                </a:solidFill>
              </a:rPr>
              <a:t> </a:t>
            </a:r>
            <a:r>
              <a:rPr lang="es-CO" sz="2400" dirty="0">
                <a:solidFill>
                  <a:schemeClr val="bg1">
                    <a:lumMod val="50000"/>
                  </a:schemeClr>
                </a:solidFill>
              </a:rPr>
              <a:t>No</a:t>
            </a:r>
          </a:p>
          <a:p>
            <a:pPr algn="r">
              <a:lnSpc>
                <a:spcPts val="3800"/>
              </a:lnSpc>
            </a:pPr>
            <a:r>
              <a:rPr lang="es-CO" sz="4000" dirty="0">
                <a:solidFill>
                  <a:schemeClr val="bg1">
                    <a:lumMod val="50000"/>
                  </a:schemeClr>
                </a:solidFill>
              </a:rPr>
              <a:t>86</a:t>
            </a:r>
            <a:r>
              <a:rPr lang="es-CO" sz="2400" dirty="0">
                <a:solidFill>
                  <a:schemeClr val="bg1">
                    <a:lumMod val="50000"/>
                  </a:schemeClr>
                </a:solidFill>
              </a:rPr>
              <a:t>%</a:t>
            </a:r>
          </a:p>
        </p:txBody>
      </p:sp>
      <p:sp>
        <p:nvSpPr>
          <p:cNvPr id="13" name="12 Rectángulo redondeado"/>
          <p:cNvSpPr/>
          <p:nvPr/>
        </p:nvSpPr>
        <p:spPr>
          <a:xfrm>
            <a:off x="5001881" y="5572654"/>
            <a:ext cx="2177881" cy="287174"/>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14" name="13 Tabla"/>
          <p:cNvGraphicFramePr>
            <a:graphicFrameLocks noGrp="1"/>
          </p:cNvGraphicFramePr>
          <p:nvPr>
            <p:extLst>
              <p:ext uri="{D42A27DB-BD31-4B8C-83A1-F6EECF244321}">
                <p14:modId xmlns:p14="http://schemas.microsoft.com/office/powerpoint/2010/main" val="3384693438"/>
              </p:ext>
            </p:extLst>
          </p:nvPr>
        </p:nvGraphicFramePr>
        <p:xfrm>
          <a:off x="5120491" y="5589649"/>
          <a:ext cx="2070735" cy="243840"/>
        </p:xfrm>
        <a:graphic>
          <a:graphicData uri="http://schemas.openxmlformats.org/drawingml/2006/table">
            <a:tbl>
              <a:tblPr firstRow="1" bandRow="1">
                <a:tableStyleId>{5C22544A-7EE6-4342-B048-85BDC9FD1C3A}</a:tableStyleId>
              </a:tblPr>
              <a:tblGrid>
                <a:gridCol w="1532255">
                  <a:extLst>
                    <a:ext uri="{9D8B030D-6E8A-4147-A177-3AD203B41FA5}">
                      <a16:colId xmlns:a16="http://schemas.microsoft.com/office/drawing/2014/main" val="20000"/>
                    </a:ext>
                  </a:extLst>
                </a:gridCol>
                <a:gridCol w="538480">
                  <a:extLst>
                    <a:ext uri="{9D8B030D-6E8A-4147-A177-3AD203B41FA5}">
                      <a16:colId xmlns:a16="http://schemas.microsoft.com/office/drawing/2014/main" val="20001"/>
                    </a:ext>
                  </a:extLst>
                </a:gridCol>
              </a:tblGrid>
              <a:tr h="144016">
                <a:tc>
                  <a:txBody>
                    <a:bodyPr/>
                    <a:lstStyle/>
                    <a:p>
                      <a:pPr algn="r"/>
                      <a:r>
                        <a:rPr lang="es-CO" sz="1000" dirty="0">
                          <a:solidFill>
                            <a:schemeClr val="tx1"/>
                          </a:solidFill>
                          <a:latin typeface="Franklin Gothic Book" panose="020B0503020102020204" pitchFamily="34" charset="0"/>
                        </a:rPr>
                        <a:t>Base:</a:t>
                      </a:r>
                      <a:r>
                        <a:rPr lang="es-CO" sz="1000" baseline="0" dirty="0">
                          <a:solidFill>
                            <a:schemeClr val="tx1"/>
                          </a:solidFill>
                          <a:latin typeface="Franklin Gothic Book" panose="020B0503020102020204" pitchFamily="34" charset="0"/>
                        </a:rPr>
                        <a:t> </a:t>
                      </a:r>
                      <a:r>
                        <a:rPr lang="es-CO" sz="1000" b="0" baseline="0" dirty="0">
                          <a:solidFill>
                            <a:schemeClr val="tx1"/>
                          </a:solidFill>
                          <a:latin typeface="Franklin Gothic Book" panose="020B0503020102020204" pitchFamily="34" charset="0"/>
                        </a:rPr>
                        <a:t>Total Encuestados</a:t>
                      </a:r>
                      <a:endParaRPr lang="es-CO" sz="1000" b="0" dirty="0">
                        <a:solidFill>
                          <a:schemeClr val="tx1"/>
                        </a:solidFill>
                        <a:latin typeface="Franklin Gothic Book" panose="020B0503020102020204"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s-CO" sz="1000" dirty="0">
                          <a:solidFill>
                            <a:schemeClr val="tx1"/>
                          </a:solidFill>
                          <a:latin typeface="Franklin Gothic Book" panose="020B0503020102020204" pitchFamily="34" charset="0"/>
                        </a:rPr>
                        <a:t>529</a:t>
                      </a:r>
                    </a:p>
                  </a:txBody>
                  <a:tcPr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85215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2099296632"/>
              </p:ext>
            </p:extLst>
          </p:nvPr>
        </p:nvGraphicFramePr>
        <p:xfrm>
          <a:off x="787791" y="1910373"/>
          <a:ext cx="10250370" cy="1311129"/>
        </p:xfrm>
        <a:graphic>
          <a:graphicData uri="http://schemas.openxmlformats.org/drawingml/2006/table">
            <a:tbl>
              <a:tblPr/>
              <a:tblGrid>
                <a:gridCol w="2916187">
                  <a:extLst>
                    <a:ext uri="{9D8B030D-6E8A-4147-A177-3AD203B41FA5}">
                      <a16:colId xmlns:a16="http://schemas.microsoft.com/office/drawing/2014/main" val="20000"/>
                    </a:ext>
                  </a:extLst>
                </a:gridCol>
                <a:gridCol w="135019">
                  <a:extLst>
                    <a:ext uri="{9D8B030D-6E8A-4147-A177-3AD203B41FA5}">
                      <a16:colId xmlns:a16="http://schemas.microsoft.com/office/drawing/2014/main" val="20001"/>
                    </a:ext>
                  </a:extLst>
                </a:gridCol>
                <a:gridCol w="723988">
                  <a:extLst>
                    <a:ext uri="{9D8B030D-6E8A-4147-A177-3AD203B41FA5}">
                      <a16:colId xmlns:a16="http://schemas.microsoft.com/office/drawing/2014/main" val="20002"/>
                    </a:ext>
                  </a:extLst>
                </a:gridCol>
                <a:gridCol w="719464">
                  <a:extLst>
                    <a:ext uri="{9D8B030D-6E8A-4147-A177-3AD203B41FA5}">
                      <a16:colId xmlns:a16="http://schemas.microsoft.com/office/drawing/2014/main" val="20003"/>
                    </a:ext>
                  </a:extLst>
                </a:gridCol>
                <a:gridCol w="719464">
                  <a:extLst>
                    <a:ext uri="{9D8B030D-6E8A-4147-A177-3AD203B41FA5}">
                      <a16:colId xmlns:a16="http://schemas.microsoft.com/office/drawing/2014/main" val="20004"/>
                    </a:ext>
                  </a:extLst>
                </a:gridCol>
                <a:gridCol w="719464">
                  <a:extLst>
                    <a:ext uri="{9D8B030D-6E8A-4147-A177-3AD203B41FA5}">
                      <a16:colId xmlns:a16="http://schemas.microsoft.com/office/drawing/2014/main" val="20005"/>
                    </a:ext>
                  </a:extLst>
                </a:gridCol>
                <a:gridCol w="719464">
                  <a:extLst>
                    <a:ext uri="{9D8B030D-6E8A-4147-A177-3AD203B41FA5}">
                      <a16:colId xmlns:a16="http://schemas.microsoft.com/office/drawing/2014/main" val="20006"/>
                    </a:ext>
                  </a:extLst>
                </a:gridCol>
                <a:gridCol w="719464">
                  <a:extLst>
                    <a:ext uri="{9D8B030D-6E8A-4147-A177-3AD203B41FA5}">
                      <a16:colId xmlns:a16="http://schemas.microsoft.com/office/drawing/2014/main" val="20007"/>
                    </a:ext>
                  </a:extLst>
                </a:gridCol>
                <a:gridCol w="719464">
                  <a:extLst>
                    <a:ext uri="{9D8B030D-6E8A-4147-A177-3AD203B41FA5}">
                      <a16:colId xmlns:a16="http://schemas.microsoft.com/office/drawing/2014/main" val="20008"/>
                    </a:ext>
                  </a:extLst>
                </a:gridCol>
                <a:gridCol w="719464">
                  <a:extLst>
                    <a:ext uri="{9D8B030D-6E8A-4147-A177-3AD203B41FA5}">
                      <a16:colId xmlns:a16="http://schemas.microsoft.com/office/drawing/2014/main" val="20009"/>
                    </a:ext>
                  </a:extLst>
                </a:gridCol>
                <a:gridCol w="719464">
                  <a:extLst>
                    <a:ext uri="{9D8B030D-6E8A-4147-A177-3AD203B41FA5}">
                      <a16:colId xmlns:a16="http://schemas.microsoft.com/office/drawing/2014/main" val="20010"/>
                    </a:ext>
                  </a:extLst>
                </a:gridCol>
                <a:gridCol w="719464">
                  <a:extLst>
                    <a:ext uri="{9D8B030D-6E8A-4147-A177-3AD203B41FA5}">
                      <a16:colId xmlns:a16="http://schemas.microsoft.com/office/drawing/2014/main" val="20011"/>
                    </a:ext>
                  </a:extLst>
                </a:gridCol>
              </a:tblGrid>
              <a:tr h="240087">
                <a:tc>
                  <a:txBody>
                    <a:bodyPr/>
                    <a:lstStyle/>
                    <a:p>
                      <a:pPr algn="r" fontAlgn="ctr"/>
                      <a:endParaRPr lang="es-CO" sz="1200" b="1" i="0" u="none" strike="noStrike" dirty="0">
                        <a:solidFill>
                          <a:srgbClr val="404040"/>
                        </a:solidFill>
                        <a:effectLst/>
                        <a:latin typeface="Franklin Gothic Book"/>
                      </a:endParaRPr>
                    </a:p>
                  </a:txBody>
                  <a:tcPr marL="9525" marR="9525" marT="9525" marB="0" anchor="ctr">
                    <a:lnL>
                      <a:noFill/>
                    </a:lnL>
                    <a:lnR>
                      <a:noFill/>
                    </a:lnR>
                    <a:lnT>
                      <a:noFill/>
                    </a:lnT>
                    <a:lnB>
                      <a:noFill/>
                    </a:lnB>
                  </a:tcPr>
                </a:tc>
                <a:tc>
                  <a:txBody>
                    <a:bodyPr/>
                    <a:lstStyle/>
                    <a:p>
                      <a:pPr algn="l" fontAlgn="ctr"/>
                      <a:r>
                        <a:rPr lang="es-CO" sz="12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a:noFill/>
                    </a:lnB>
                  </a:tcPr>
                </a:tc>
                <a:tc rowSpan="2">
                  <a:txBody>
                    <a:bodyPr/>
                    <a:lstStyle/>
                    <a:p>
                      <a:pPr algn="ctr" fontAlgn="ctr"/>
                      <a:r>
                        <a:rPr lang="es-CO" sz="1200" b="1" i="0" u="none" strike="noStrike" dirty="0">
                          <a:solidFill>
                            <a:schemeClr val="bg1"/>
                          </a:solidFill>
                          <a:effectLst/>
                          <a:latin typeface="Franklin Gothic Book"/>
                        </a:rPr>
                        <a:t>TOTAL</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DA0F2B"/>
                    </a:solidFill>
                  </a:tcPr>
                </a:tc>
                <a:tc gridSpan="2">
                  <a:txBody>
                    <a:bodyPr/>
                    <a:lstStyle/>
                    <a:p>
                      <a:pPr algn="ctr" fontAlgn="ctr"/>
                      <a:r>
                        <a:rPr lang="es-CO" sz="1200" b="1" i="0" u="none" strike="noStrike" dirty="0">
                          <a:solidFill>
                            <a:srgbClr val="404040"/>
                          </a:solidFill>
                          <a:effectLst/>
                          <a:latin typeface="Franklin Gothic Book"/>
                        </a:rPr>
                        <a:t>GÉNERO</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000"/>
                    </a:solidFill>
                  </a:tcPr>
                </a:tc>
                <a:tc hMerge="1">
                  <a:txBody>
                    <a:bodyPr/>
                    <a:lstStyle/>
                    <a:p>
                      <a:endParaRPr lang="es-CO"/>
                    </a:p>
                  </a:txBody>
                  <a:tcPr/>
                </a:tc>
                <a:tc gridSpan="4">
                  <a:txBody>
                    <a:bodyPr/>
                    <a:lstStyle/>
                    <a:p>
                      <a:pPr algn="ctr" fontAlgn="ctr"/>
                      <a:r>
                        <a:rPr lang="es-CO" sz="1200" b="1" i="0" u="none" strike="noStrike" dirty="0">
                          <a:solidFill>
                            <a:srgbClr val="404040"/>
                          </a:solidFill>
                          <a:effectLst/>
                          <a:latin typeface="Franklin Gothic Book"/>
                        </a:rPr>
                        <a:t>EDAD</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C66"/>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3">
                  <a:txBody>
                    <a:bodyPr/>
                    <a:lstStyle/>
                    <a:p>
                      <a:pPr algn="ctr" fontAlgn="ctr"/>
                      <a:r>
                        <a:rPr lang="es-CO" sz="1200" b="1" i="0" u="none" strike="noStrike" dirty="0">
                          <a:solidFill>
                            <a:srgbClr val="404040"/>
                          </a:solidFill>
                          <a:effectLst/>
                          <a:latin typeface="Franklin Gothic Book"/>
                        </a:rPr>
                        <a:t>ESTRATO</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ECC5"/>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240087">
                <a:tc>
                  <a:txBody>
                    <a:bodyPr/>
                    <a:lstStyle/>
                    <a:p>
                      <a:pPr algn="r" fontAlgn="ctr"/>
                      <a:endParaRPr lang="es-CO" sz="1200" b="1" i="0" u="none" strike="noStrike" dirty="0">
                        <a:solidFill>
                          <a:srgbClr val="404040"/>
                        </a:solidFill>
                        <a:effectLst/>
                        <a:latin typeface="Franklin Gothic Book"/>
                      </a:endParaRP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12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vMerge="1">
                  <a:txBody>
                    <a:bodyPr/>
                    <a:lstStyle/>
                    <a:p>
                      <a:endParaRPr lang="es-CO"/>
                    </a:p>
                  </a:txBody>
                  <a:tcPr/>
                </a:tc>
                <a:tc>
                  <a:txBody>
                    <a:bodyPr/>
                    <a:lstStyle/>
                    <a:p>
                      <a:pPr algn="ctr" fontAlgn="ctr"/>
                      <a:r>
                        <a:rPr lang="es-CO" sz="1200" b="0" i="0" u="none" strike="noStrike" dirty="0">
                          <a:solidFill>
                            <a:srgbClr val="404040"/>
                          </a:solidFill>
                          <a:effectLst/>
                          <a:latin typeface="Franklin Gothic Book"/>
                        </a:rPr>
                        <a:t>Masculino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Femenino</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200" b="0" i="0" u="none" strike="noStrike" dirty="0">
                          <a:solidFill>
                            <a:srgbClr val="404040"/>
                          </a:solidFill>
                          <a:effectLst/>
                          <a:latin typeface="Franklin Gothic Book"/>
                        </a:rPr>
                        <a:t>18 a 25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26 a 40</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41 a 55</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56 o más</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200" b="0" i="0" u="none" strike="noStrike" dirty="0">
                          <a:solidFill>
                            <a:srgbClr val="404040"/>
                          </a:solidFill>
                          <a:effectLst/>
                          <a:latin typeface="Franklin Gothic Book"/>
                        </a:rPr>
                        <a:t>ALTO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MEDIO</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BAJO</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202053">
                <a:tc>
                  <a:txBody>
                    <a:bodyPr/>
                    <a:lstStyle/>
                    <a:p>
                      <a:pPr algn="r" fontAlgn="ctr"/>
                      <a:r>
                        <a:rPr lang="es-CO" sz="1000" b="1" i="0" u="none" strike="noStrike" dirty="0">
                          <a:solidFill>
                            <a:srgbClr val="404040"/>
                          </a:solidFill>
                          <a:effectLst/>
                          <a:latin typeface="Franklin Gothic Book"/>
                        </a:rPr>
                        <a:t> Base: Total Encuestados</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1000" b="1"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529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226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303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79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150</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156</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144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151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133</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1" i="0" u="none" strike="noStrike" dirty="0">
                          <a:solidFill>
                            <a:srgbClr val="404040"/>
                          </a:solidFill>
                          <a:effectLst/>
                          <a:latin typeface="Franklin Gothic Book"/>
                        </a:rPr>
                        <a:t>245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314451">
                <a:tc>
                  <a:txBody>
                    <a:bodyPr/>
                    <a:lstStyle/>
                    <a:p>
                      <a:pPr algn="r" fontAlgn="ctr"/>
                      <a:r>
                        <a:rPr lang="es-CO" sz="1200" b="0" i="0" u="none" strike="noStrike" dirty="0">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l" fontAlgn="ctr"/>
                      <a:r>
                        <a:rPr lang="es-CO" sz="12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200" b="1" i="0" u="none" strike="noStrike">
                          <a:solidFill>
                            <a:srgbClr val="404040"/>
                          </a:solidFill>
                          <a:effectLst/>
                          <a:latin typeface="Franklin Gothic Book"/>
                        </a:rPr>
                        <a:t>14%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19%</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13%</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13%</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extLst>
                  <a:ext uri="{0D108BD9-81ED-4DB2-BD59-A6C34878D82A}">
                    <a16:rowId xmlns:a16="http://schemas.microsoft.com/office/drawing/2014/main" val="10003"/>
                  </a:ext>
                </a:extLst>
              </a:tr>
              <a:tr h="314451">
                <a:tc>
                  <a:txBody>
                    <a:bodyPr/>
                    <a:lstStyle/>
                    <a:p>
                      <a:pPr algn="r" fontAlgn="ctr"/>
                      <a:r>
                        <a:rPr lang="es-CO" sz="12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2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200" b="1" i="0" u="none" strike="noStrike">
                          <a:solidFill>
                            <a:srgbClr val="404040"/>
                          </a:solidFill>
                          <a:effectLst/>
                          <a:latin typeface="Franklin Gothic Book"/>
                        </a:rPr>
                        <a:t>86%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86%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200" b="0" i="0" u="none" strike="noStrike" dirty="0">
                          <a:solidFill>
                            <a:srgbClr val="404040"/>
                          </a:solidFill>
                          <a:effectLst/>
                          <a:latin typeface="Franklin Gothic Book"/>
                        </a:rPr>
                        <a:t>87%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91%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81%</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87%</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89%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83%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87%</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200" b="0" i="0" u="none" strike="noStrike" dirty="0">
                          <a:solidFill>
                            <a:srgbClr val="404040"/>
                          </a:solidFill>
                          <a:effectLst/>
                          <a:latin typeface="Franklin Gothic Book"/>
                        </a:rPr>
                        <a:t>88%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4 Rectángulo"/>
          <p:cNvSpPr/>
          <p:nvPr/>
        </p:nvSpPr>
        <p:spPr>
          <a:xfrm>
            <a:off x="2400732" y="532570"/>
            <a:ext cx="7390536" cy="369332"/>
          </a:xfrm>
          <a:prstGeom prst="rect">
            <a:avLst/>
          </a:prstGeom>
        </p:spPr>
        <p:txBody>
          <a:bodyPr wrap="square">
            <a:spAutoFit/>
          </a:bodyPr>
          <a:lstStyle/>
          <a:p>
            <a:pPr algn="ctr"/>
            <a:r>
              <a:rPr lang="es-CO" b="1" dirty="0">
                <a:solidFill>
                  <a:prstClr val="black"/>
                </a:solidFill>
              </a:rPr>
              <a:t> 18) ¿Usted ha reaccionado agresivamente frente a alguna de sus parejas? </a:t>
            </a:r>
          </a:p>
        </p:txBody>
      </p:sp>
    </p:spTree>
    <p:extLst>
      <p:ext uri="{BB962C8B-B14F-4D97-AF65-F5344CB8AC3E}">
        <p14:creationId xmlns:p14="http://schemas.microsoft.com/office/powerpoint/2010/main" val="42296342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Group 6">
            <a:extLst>
              <a:ext uri="{FF2B5EF4-FFF2-40B4-BE49-F238E27FC236}">
                <a16:creationId xmlns:a16="http://schemas.microsoft.com/office/drawing/2014/main" id="{FB6DBF8C-ED9E-462F-A5B2-C8D46CEC28EC}"/>
              </a:ext>
            </a:extLst>
          </p:cNvPr>
          <p:cNvGraphicFramePr>
            <a:graphicFrameLocks noGrp="1"/>
          </p:cNvGraphicFramePr>
          <p:nvPr>
            <p:extLst>
              <p:ext uri="{D42A27DB-BD31-4B8C-83A1-F6EECF244321}">
                <p14:modId xmlns:p14="http://schemas.microsoft.com/office/powerpoint/2010/main" val="3669983531"/>
              </p:ext>
            </p:extLst>
          </p:nvPr>
        </p:nvGraphicFramePr>
        <p:xfrm>
          <a:off x="2362200" y="1882966"/>
          <a:ext cx="6248500" cy="4117188"/>
        </p:xfrm>
        <a:graphic>
          <a:graphicData uri="http://schemas.openxmlformats.org/drawingml/2006/table">
            <a:tbl>
              <a:tblPr/>
              <a:tblGrid>
                <a:gridCol w="3264000">
                  <a:extLst>
                    <a:ext uri="{9D8B030D-6E8A-4147-A177-3AD203B41FA5}">
                      <a16:colId xmlns:a16="http://schemas.microsoft.com/office/drawing/2014/main" val="20000"/>
                    </a:ext>
                  </a:extLst>
                </a:gridCol>
                <a:gridCol w="2984500">
                  <a:extLst>
                    <a:ext uri="{9D8B030D-6E8A-4147-A177-3AD203B41FA5}">
                      <a16:colId xmlns:a16="http://schemas.microsoft.com/office/drawing/2014/main" val="20001"/>
                    </a:ext>
                  </a:extLst>
                </a:gridCol>
              </a:tblGrid>
              <a:tr h="343099">
                <a:tc>
                  <a:txBody>
                    <a:bodyPr/>
                    <a:lstStyle/>
                    <a:p>
                      <a:pPr algn="r" fontAlgn="ctr"/>
                      <a:r>
                        <a:rPr lang="es-CO" sz="1200" b="0" i="0" u="none" strike="noStrike" dirty="0">
                          <a:solidFill>
                            <a:srgbClr val="404040"/>
                          </a:solidFill>
                          <a:effectLst/>
                          <a:latin typeface="Franklin Gothic Book"/>
                        </a:rPr>
                        <a:t> e) Le gritó </a:t>
                      </a:r>
                    </a:p>
                  </a:txBody>
                  <a:tcPr marL="9525" marR="9525" marT="9525" marB="0" anchor="ctr">
                    <a:lnL cap="flat">
                      <a:noFill/>
                    </a:lnL>
                    <a:lnR>
                      <a:noFill/>
                    </a:lnR>
                    <a:lnT cap="flat">
                      <a:noFill/>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8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cap="flat">
                      <a:noFill/>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3099">
                <a:tc>
                  <a:txBody>
                    <a:bodyPr/>
                    <a:lstStyle/>
                    <a:p>
                      <a:pPr algn="r" fontAlgn="ctr"/>
                      <a:r>
                        <a:rPr lang="es-CO" sz="1200" b="0" i="0" u="none" strike="noStrike">
                          <a:solidFill>
                            <a:srgbClr val="404040"/>
                          </a:solidFill>
                          <a:effectLst/>
                          <a:latin typeface="Franklin Gothic Book"/>
                        </a:rPr>
                        <a:t> b) Le ofendió o insultó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8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3099">
                <a:tc>
                  <a:txBody>
                    <a:bodyPr/>
                    <a:lstStyle/>
                    <a:p>
                      <a:pPr algn="r" fontAlgn="ctr"/>
                      <a:r>
                        <a:rPr lang="es-CO" sz="1200" b="0" i="0" u="none" strike="noStrike" dirty="0">
                          <a:solidFill>
                            <a:srgbClr val="404040"/>
                          </a:solidFill>
                          <a:effectLst/>
                          <a:latin typeface="Franklin Gothic Book"/>
                        </a:rPr>
                        <a:t> a) No respetó su opinión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8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3099">
                <a:tc>
                  <a:txBody>
                    <a:bodyPr/>
                    <a:lstStyle/>
                    <a:p>
                      <a:pPr algn="r" fontAlgn="ctr"/>
                      <a:r>
                        <a:rPr lang="es-CO" sz="1200" b="0" i="0" u="none" strike="noStrike">
                          <a:solidFill>
                            <a:srgbClr val="404040"/>
                          </a:solidFill>
                          <a:effectLst/>
                          <a:latin typeface="Franklin Gothic Book"/>
                        </a:rPr>
                        <a:t> j) Le revisó el celular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8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3099">
                <a:tc>
                  <a:txBody>
                    <a:bodyPr/>
                    <a:lstStyle/>
                    <a:p>
                      <a:pPr algn="r" fontAlgn="ctr"/>
                      <a:r>
                        <a:rPr lang="es-CO" sz="1200" b="0" i="0" u="none" strike="noStrike" dirty="0">
                          <a:solidFill>
                            <a:srgbClr val="404040"/>
                          </a:solidFill>
                          <a:effectLst/>
                          <a:latin typeface="Franklin Gothic Book"/>
                        </a:rPr>
                        <a:t> f) Le empujó o golpeó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8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43099">
                <a:tc>
                  <a:txBody>
                    <a:bodyPr/>
                    <a:lstStyle/>
                    <a:p>
                      <a:pPr algn="r" fontAlgn="ctr"/>
                      <a:r>
                        <a:rPr lang="es-CO" sz="1200" b="0" i="0" u="none" strike="noStrike">
                          <a:solidFill>
                            <a:srgbClr val="404040"/>
                          </a:solidFill>
                          <a:effectLst/>
                          <a:latin typeface="Franklin Gothic Book"/>
                        </a:rPr>
                        <a:t> c) Le amenazó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8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3099">
                <a:tc>
                  <a:txBody>
                    <a:bodyPr/>
                    <a:lstStyle/>
                    <a:p>
                      <a:pPr algn="r" fontAlgn="ctr"/>
                      <a:r>
                        <a:rPr lang="es-CO" sz="1200" b="0" i="0" u="none" strike="noStrike" dirty="0">
                          <a:solidFill>
                            <a:srgbClr val="404040"/>
                          </a:solidFill>
                          <a:effectLst/>
                          <a:latin typeface="Franklin Gothic Book"/>
                        </a:rPr>
                        <a:t> d) Le prohibió salir o hablar con alguien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8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3099">
                <a:tc>
                  <a:txBody>
                    <a:bodyPr/>
                    <a:lstStyle/>
                    <a:p>
                      <a:pPr algn="r" fontAlgn="ctr"/>
                      <a:r>
                        <a:rPr lang="es-CO" sz="1200" b="0" i="0" u="none" strike="noStrike">
                          <a:solidFill>
                            <a:srgbClr val="404040"/>
                          </a:solidFill>
                          <a:effectLst/>
                          <a:latin typeface="Franklin Gothic Book"/>
                        </a:rPr>
                        <a:t> k) Le escondió cosas personales o laborales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8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43099">
                <a:tc>
                  <a:txBody>
                    <a:bodyPr/>
                    <a:lstStyle/>
                    <a:p>
                      <a:pPr algn="r" fontAlgn="ctr"/>
                      <a:r>
                        <a:rPr lang="es-CO" sz="1200" b="0" i="0" u="none" strike="noStrike">
                          <a:solidFill>
                            <a:srgbClr val="404040"/>
                          </a:solidFill>
                          <a:effectLst/>
                          <a:latin typeface="Franklin Gothic Book"/>
                        </a:rPr>
                        <a:t> h) Atentó contra su vida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8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3099">
                <a:tc>
                  <a:txBody>
                    <a:bodyPr/>
                    <a:lstStyle/>
                    <a:p>
                      <a:pPr algn="r" fontAlgn="ctr"/>
                      <a:r>
                        <a:rPr lang="es-CO" sz="1200" b="0" i="0" u="none" strike="noStrike" dirty="0">
                          <a:solidFill>
                            <a:srgbClr val="404040"/>
                          </a:solidFill>
                          <a:effectLst/>
                          <a:latin typeface="Franklin Gothic Book"/>
                        </a:rPr>
                        <a:t> l) Le quitó dinero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8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43099">
                <a:tc>
                  <a:txBody>
                    <a:bodyPr/>
                    <a:lstStyle/>
                    <a:p>
                      <a:pPr algn="r" fontAlgn="ctr"/>
                      <a:r>
                        <a:rPr lang="es-CO" sz="1200" b="0" i="0" u="none" strike="noStrike">
                          <a:solidFill>
                            <a:srgbClr val="404040"/>
                          </a:solidFill>
                          <a:effectLst/>
                          <a:latin typeface="Franklin Gothic Book"/>
                        </a:rPr>
                        <a:t> g) Le hirió con un objeto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8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3099">
                <a:tc>
                  <a:txBody>
                    <a:bodyPr/>
                    <a:lstStyle/>
                    <a:p>
                      <a:pPr algn="r" fontAlgn="ctr"/>
                      <a:r>
                        <a:rPr lang="es-CO" sz="1200" b="0" i="0" u="none" strike="noStrike" dirty="0">
                          <a:solidFill>
                            <a:srgbClr val="404040"/>
                          </a:solidFill>
                          <a:effectLst/>
                          <a:latin typeface="Franklin Gothic Book"/>
                        </a:rPr>
                        <a:t> i) Le obligó a tener relaciones sexuales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8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5" name="3 Rectángulo">
            <a:extLst>
              <a:ext uri="{FF2B5EF4-FFF2-40B4-BE49-F238E27FC236}">
                <a16:creationId xmlns:a16="http://schemas.microsoft.com/office/drawing/2014/main" id="{D82EEB86-6159-47A0-B011-B1C58A782C34}"/>
              </a:ext>
            </a:extLst>
          </p:cNvPr>
          <p:cNvSpPr/>
          <p:nvPr/>
        </p:nvSpPr>
        <p:spPr>
          <a:xfrm>
            <a:off x="1135956" y="764704"/>
            <a:ext cx="9894688" cy="338554"/>
          </a:xfrm>
          <a:prstGeom prst="rect">
            <a:avLst/>
          </a:prstGeom>
        </p:spPr>
        <p:txBody>
          <a:bodyPr wrap="square">
            <a:spAutoFit/>
          </a:bodyPr>
          <a:lstStyle/>
          <a:p>
            <a:pPr algn="ctr"/>
            <a:r>
              <a:rPr lang="es-CO" sz="1600" b="1" dirty="0">
                <a:solidFill>
                  <a:prstClr val="black"/>
                </a:solidFill>
              </a:rPr>
              <a:t> 19) </a:t>
            </a:r>
            <a:r>
              <a:rPr lang="es-CO" sz="1600" dirty="0">
                <a:solidFill>
                  <a:prstClr val="black"/>
                </a:solidFill>
              </a:rPr>
              <a:t>De ser así, </a:t>
            </a:r>
            <a:r>
              <a:rPr lang="es-CO" sz="1600" b="1" dirty="0">
                <a:solidFill>
                  <a:prstClr val="black"/>
                </a:solidFill>
              </a:rPr>
              <a:t>¿recuerda cómo actuó? </a:t>
            </a:r>
          </a:p>
        </p:txBody>
      </p:sp>
      <p:graphicFrame>
        <p:nvGraphicFramePr>
          <p:cNvPr id="40" name="39 Gráfico"/>
          <p:cNvGraphicFramePr/>
          <p:nvPr>
            <p:extLst>
              <p:ext uri="{D42A27DB-BD31-4B8C-83A1-F6EECF244321}">
                <p14:modId xmlns:p14="http://schemas.microsoft.com/office/powerpoint/2010/main" val="3352569006"/>
              </p:ext>
            </p:extLst>
          </p:nvPr>
        </p:nvGraphicFramePr>
        <p:xfrm>
          <a:off x="5777880" y="1728253"/>
          <a:ext cx="3185914" cy="44116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5" name="44 Tabla"/>
          <p:cNvGraphicFramePr>
            <a:graphicFrameLocks noGrp="1"/>
          </p:cNvGraphicFramePr>
          <p:nvPr>
            <p:extLst>
              <p:ext uri="{D42A27DB-BD31-4B8C-83A1-F6EECF244321}">
                <p14:modId xmlns:p14="http://schemas.microsoft.com/office/powerpoint/2010/main" val="3236377223"/>
              </p:ext>
            </p:extLst>
          </p:nvPr>
        </p:nvGraphicFramePr>
        <p:xfrm>
          <a:off x="4655840" y="1268760"/>
          <a:ext cx="2340177" cy="253365"/>
        </p:xfrm>
        <a:graphic>
          <a:graphicData uri="http://schemas.openxmlformats.org/drawingml/2006/table">
            <a:tbl>
              <a:tblPr/>
              <a:tblGrid>
                <a:gridCol w="311713">
                  <a:extLst>
                    <a:ext uri="{9D8B030D-6E8A-4147-A177-3AD203B41FA5}">
                      <a16:colId xmlns:a16="http://schemas.microsoft.com/office/drawing/2014/main" val="20001"/>
                    </a:ext>
                  </a:extLst>
                </a:gridCol>
                <a:gridCol w="303775">
                  <a:extLst>
                    <a:ext uri="{9D8B030D-6E8A-4147-A177-3AD203B41FA5}">
                      <a16:colId xmlns:a16="http://schemas.microsoft.com/office/drawing/2014/main" val="20002"/>
                    </a:ext>
                  </a:extLst>
                </a:gridCol>
                <a:gridCol w="311713">
                  <a:extLst>
                    <a:ext uri="{9D8B030D-6E8A-4147-A177-3AD203B41FA5}">
                      <a16:colId xmlns:a16="http://schemas.microsoft.com/office/drawing/2014/main" val="20003"/>
                    </a:ext>
                  </a:extLst>
                </a:gridCol>
                <a:gridCol w="403788">
                  <a:extLst>
                    <a:ext uri="{9D8B030D-6E8A-4147-A177-3AD203B41FA5}">
                      <a16:colId xmlns:a16="http://schemas.microsoft.com/office/drawing/2014/main" val="20004"/>
                    </a:ext>
                  </a:extLst>
                </a:gridCol>
                <a:gridCol w="311713">
                  <a:extLst>
                    <a:ext uri="{9D8B030D-6E8A-4147-A177-3AD203B41FA5}">
                      <a16:colId xmlns:a16="http://schemas.microsoft.com/office/drawing/2014/main" val="20005"/>
                    </a:ext>
                  </a:extLst>
                </a:gridCol>
                <a:gridCol w="697475">
                  <a:extLst>
                    <a:ext uri="{9D8B030D-6E8A-4147-A177-3AD203B41FA5}">
                      <a16:colId xmlns:a16="http://schemas.microsoft.com/office/drawing/2014/main" val="20006"/>
                    </a:ext>
                  </a:extLst>
                </a:gridCol>
              </a:tblGrid>
              <a:tr h="161925">
                <a:tc>
                  <a:txBody>
                    <a:bodyPr/>
                    <a:lstStyle/>
                    <a:p>
                      <a:pPr algn="l" fontAlgn="ctr"/>
                      <a:endParaRPr lang="es-CO" sz="1600" b="0" i="0" u="none" strike="noStrike" dirty="0">
                        <a:solidFill>
                          <a:srgbClr val="000000"/>
                        </a:solidFill>
                        <a:effectLst/>
                        <a:latin typeface="Calibri"/>
                      </a:endParaRPr>
                    </a:p>
                  </a:txBody>
                  <a:tcPr marL="36000" marR="36000"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l" fontAlgn="ctr"/>
                      <a:r>
                        <a:rPr lang="es-CO" sz="1600" b="0" i="0" u="none" strike="noStrike" dirty="0">
                          <a:solidFill>
                            <a:srgbClr val="000000"/>
                          </a:solidFill>
                          <a:effectLst/>
                          <a:latin typeface="Calibri"/>
                        </a:rPr>
                        <a:t> Si</a:t>
                      </a:r>
                    </a:p>
                  </a:txBody>
                  <a:tcPr marL="36000" marR="36000"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l" fontAlgn="ctr"/>
                      <a:endParaRPr lang="es-CO" sz="1600" b="0" i="0" u="none" strike="noStrike" dirty="0">
                        <a:solidFill>
                          <a:srgbClr val="000000"/>
                        </a:solidFill>
                        <a:effectLst/>
                        <a:latin typeface="Calibri"/>
                      </a:endParaRPr>
                    </a:p>
                  </a:txBody>
                  <a:tcPr marL="36000" marR="36000"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l" fontAlgn="ctr"/>
                      <a:r>
                        <a:rPr lang="es-CO" sz="1600" b="0" i="0" u="none" strike="noStrike" dirty="0">
                          <a:solidFill>
                            <a:srgbClr val="000000"/>
                          </a:solidFill>
                          <a:effectLst/>
                          <a:latin typeface="Calibri"/>
                        </a:rPr>
                        <a:t> No</a:t>
                      </a:r>
                    </a:p>
                  </a:txBody>
                  <a:tcPr marL="36000" marR="36000"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l" fontAlgn="ctr"/>
                      <a:endParaRPr lang="es-CO" sz="1600" b="0" i="0" u="none" strike="noStrike" dirty="0">
                        <a:solidFill>
                          <a:srgbClr val="000000"/>
                        </a:solidFill>
                        <a:effectLst/>
                        <a:latin typeface="Calibri"/>
                      </a:endParaRPr>
                    </a:p>
                  </a:txBody>
                  <a:tcPr marL="36000" marR="36000"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l" fontAlgn="ctr"/>
                      <a:r>
                        <a:rPr lang="es-CO" sz="1600" b="0" i="0" u="none" strike="noStrike" dirty="0">
                          <a:solidFill>
                            <a:srgbClr val="000000"/>
                          </a:solidFill>
                          <a:effectLst/>
                          <a:latin typeface="Calibri"/>
                        </a:rPr>
                        <a:t> </a:t>
                      </a:r>
                      <a:r>
                        <a:rPr lang="es-CO" sz="1600" b="0" i="0" u="none" strike="noStrike" dirty="0" err="1">
                          <a:solidFill>
                            <a:srgbClr val="000000"/>
                          </a:solidFill>
                          <a:effectLst/>
                          <a:latin typeface="Calibri"/>
                        </a:rPr>
                        <a:t>Ns</a:t>
                      </a:r>
                      <a:r>
                        <a:rPr lang="es-CO" sz="1600" b="0" i="0" u="none" strike="noStrike" dirty="0">
                          <a:solidFill>
                            <a:srgbClr val="000000"/>
                          </a:solidFill>
                          <a:effectLst/>
                          <a:latin typeface="Calibri"/>
                        </a:rPr>
                        <a:t>/</a:t>
                      </a:r>
                      <a:r>
                        <a:rPr lang="es-CO" sz="1600" b="0" i="0" u="none" strike="noStrike" dirty="0" err="1">
                          <a:solidFill>
                            <a:srgbClr val="000000"/>
                          </a:solidFill>
                          <a:effectLst/>
                          <a:latin typeface="Calibri"/>
                        </a:rPr>
                        <a:t>Mr</a:t>
                      </a:r>
                      <a:endParaRPr lang="es-CO" sz="1600" b="0" i="0" u="none" strike="noStrike" dirty="0">
                        <a:solidFill>
                          <a:srgbClr val="000000"/>
                        </a:solidFill>
                        <a:effectLst/>
                        <a:latin typeface="Calibri"/>
                      </a:endParaRPr>
                    </a:p>
                  </a:txBody>
                  <a:tcPr marL="36000" marR="36000"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10000"/>
                  </a:ext>
                </a:extLst>
              </a:tr>
            </a:tbl>
          </a:graphicData>
        </a:graphic>
      </p:graphicFrame>
      <p:sp>
        <p:nvSpPr>
          <p:cNvPr id="29" name="28 Rectángulo redondeado"/>
          <p:cNvSpPr/>
          <p:nvPr/>
        </p:nvSpPr>
        <p:spPr>
          <a:xfrm>
            <a:off x="4282186" y="6233054"/>
            <a:ext cx="3600261" cy="287174"/>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30" name="29 Tabla"/>
          <p:cNvGraphicFramePr>
            <a:graphicFrameLocks noGrp="1"/>
          </p:cNvGraphicFramePr>
          <p:nvPr>
            <p:extLst>
              <p:ext uri="{D42A27DB-BD31-4B8C-83A1-F6EECF244321}">
                <p14:modId xmlns:p14="http://schemas.microsoft.com/office/powerpoint/2010/main" val="1653576362"/>
              </p:ext>
            </p:extLst>
          </p:nvPr>
        </p:nvGraphicFramePr>
        <p:xfrm>
          <a:off x="4358461" y="6224648"/>
          <a:ext cx="3453447" cy="320675"/>
        </p:xfrm>
        <a:graphic>
          <a:graphicData uri="http://schemas.openxmlformats.org/drawingml/2006/table">
            <a:tbl>
              <a:tblPr firstRow="1" bandRow="1">
                <a:tableStyleId>{5C22544A-7EE6-4342-B048-85BDC9FD1C3A}</a:tableStyleId>
              </a:tblPr>
              <a:tblGrid>
                <a:gridCol w="2914967">
                  <a:extLst>
                    <a:ext uri="{9D8B030D-6E8A-4147-A177-3AD203B41FA5}">
                      <a16:colId xmlns:a16="http://schemas.microsoft.com/office/drawing/2014/main" val="20000"/>
                    </a:ext>
                  </a:extLst>
                </a:gridCol>
                <a:gridCol w="538480">
                  <a:extLst>
                    <a:ext uri="{9D8B030D-6E8A-4147-A177-3AD203B41FA5}">
                      <a16:colId xmlns:a16="http://schemas.microsoft.com/office/drawing/2014/main" val="20001"/>
                    </a:ext>
                  </a:extLst>
                </a:gridCol>
              </a:tblGrid>
              <a:tr h="144016">
                <a:tc>
                  <a:txBody>
                    <a:bodyPr/>
                    <a:lstStyle/>
                    <a:p>
                      <a:pPr algn="r">
                        <a:lnSpc>
                          <a:spcPts val="900"/>
                        </a:lnSpc>
                      </a:pPr>
                      <a:r>
                        <a:rPr lang="es-CO" sz="1000" dirty="0">
                          <a:solidFill>
                            <a:schemeClr val="tx1"/>
                          </a:solidFill>
                          <a:latin typeface="Franklin Gothic Book" panose="020B0503020102020204" pitchFamily="34" charset="0"/>
                        </a:rPr>
                        <a:t>Base:</a:t>
                      </a:r>
                      <a:r>
                        <a:rPr lang="es-CO" sz="1000" baseline="0" dirty="0">
                          <a:solidFill>
                            <a:schemeClr val="tx1"/>
                          </a:solidFill>
                          <a:latin typeface="Franklin Gothic Book" panose="020B0503020102020204" pitchFamily="34" charset="0"/>
                        </a:rPr>
                        <a:t> </a:t>
                      </a:r>
                      <a:r>
                        <a:rPr lang="es-CO" sz="1000" b="0" baseline="0" dirty="0">
                          <a:solidFill>
                            <a:schemeClr val="tx1"/>
                          </a:solidFill>
                          <a:latin typeface="Franklin Gothic Book" panose="020B0503020102020204" pitchFamily="34" charset="0"/>
                        </a:rPr>
                        <a:t>Encuestados que han reaccionado </a:t>
                      </a:r>
                      <a:r>
                        <a:rPr lang="es-CO" sz="1000" b="0" baseline="0" dirty="0" err="1">
                          <a:solidFill>
                            <a:schemeClr val="tx1"/>
                          </a:solidFill>
                          <a:latin typeface="Franklin Gothic Book" panose="020B0503020102020204" pitchFamily="34" charset="0"/>
                        </a:rPr>
                        <a:t>agresivanete</a:t>
                      </a:r>
                      <a:r>
                        <a:rPr lang="es-CO" sz="1000" b="0" baseline="0" dirty="0">
                          <a:solidFill>
                            <a:schemeClr val="tx1"/>
                          </a:solidFill>
                          <a:latin typeface="Franklin Gothic Book" panose="020B0503020102020204" pitchFamily="34" charset="0"/>
                        </a:rPr>
                        <a:t> frente a algunas de sus parejas</a:t>
                      </a:r>
                      <a:endParaRPr lang="es-CO" sz="1000" b="0" dirty="0">
                        <a:solidFill>
                          <a:schemeClr val="tx1"/>
                        </a:solidFill>
                        <a:latin typeface="Franklin Gothic Book" panose="020B0503020102020204"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lnSpc>
                          <a:spcPts val="900"/>
                        </a:lnSpc>
                      </a:pPr>
                      <a:r>
                        <a:rPr lang="es-CO" sz="1000" dirty="0">
                          <a:solidFill>
                            <a:schemeClr val="tx1"/>
                          </a:solidFill>
                          <a:latin typeface="Franklin Gothic Book" panose="020B0503020102020204" pitchFamily="34" charset="0"/>
                        </a:rPr>
                        <a:t>72</a:t>
                      </a:r>
                    </a:p>
                  </a:txBody>
                  <a:tcPr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4170851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3 Rectángulo">
            <a:extLst>
              <a:ext uri="{FF2B5EF4-FFF2-40B4-BE49-F238E27FC236}">
                <a16:creationId xmlns:a16="http://schemas.microsoft.com/office/drawing/2014/main" id="{D82EEB86-6159-47A0-B011-B1C58A782C34}"/>
              </a:ext>
            </a:extLst>
          </p:cNvPr>
          <p:cNvSpPr/>
          <p:nvPr/>
        </p:nvSpPr>
        <p:spPr>
          <a:xfrm>
            <a:off x="1134972" y="379530"/>
            <a:ext cx="9894688" cy="338554"/>
          </a:xfrm>
          <a:prstGeom prst="rect">
            <a:avLst/>
          </a:prstGeom>
        </p:spPr>
        <p:txBody>
          <a:bodyPr wrap="square">
            <a:spAutoFit/>
          </a:bodyPr>
          <a:lstStyle/>
          <a:p>
            <a:pPr algn="ctr"/>
            <a:r>
              <a:rPr lang="es-CO" sz="1600" b="1" dirty="0">
                <a:solidFill>
                  <a:prstClr val="black"/>
                </a:solidFill>
              </a:rPr>
              <a:t> 19) </a:t>
            </a:r>
            <a:r>
              <a:rPr lang="es-CO" sz="1600" dirty="0">
                <a:solidFill>
                  <a:prstClr val="black"/>
                </a:solidFill>
              </a:rPr>
              <a:t>De ser así, </a:t>
            </a:r>
            <a:r>
              <a:rPr lang="es-CO" sz="1600" b="1" dirty="0">
                <a:solidFill>
                  <a:prstClr val="black"/>
                </a:solidFill>
              </a:rPr>
              <a:t>¿recuerda cómo actuó? </a:t>
            </a:r>
          </a:p>
        </p:txBody>
      </p:sp>
      <p:sp>
        <p:nvSpPr>
          <p:cNvPr id="29" name="28 Rectángulo redondeado"/>
          <p:cNvSpPr/>
          <p:nvPr/>
        </p:nvSpPr>
        <p:spPr>
          <a:xfrm>
            <a:off x="4282186" y="6233054"/>
            <a:ext cx="3600261" cy="287174"/>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30" name="29 Tabla"/>
          <p:cNvGraphicFramePr>
            <a:graphicFrameLocks noGrp="1"/>
          </p:cNvGraphicFramePr>
          <p:nvPr/>
        </p:nvGraphicFramePr>
        <p:xfrm>
          <a:off x="4358461" y="6224648"/>
          <a:ext cx="3453447" cy="320675"/>
        </p:xfrm>
        <a:graphic>
          <a:graphicData uri="http://schemas.openxmlformats.org/drawingml/2006/table">
            <a:tbl>
              <a:tblPr firstRow="1" bandRow="1">
                <a:tableStyleId>{5C22544A-7EE6-4342-B048-85BDC9FD1C3A}</a:tableStyleId>
              </a:tblPr>
              <a:tblGrid>
                <a:gridCol w="2914967">
                  <a:extLst>
                    <a:ext uri="{9D8B030D-6E8A-4147-A177-3AD203B41FA5}">
                      <a16:colId xmlns:a16="http://schemas.microsoft.com/office/drawing/2014/main" val="20000"/>
                    </a:ext>
                  </a:extLst>
                </a:gridCol>
                <a:gridCol w="538480">
                  <a:extLst>
                    <a:ext uri="{9D8B030D-6E8A-4147-A177-3AD203B41FA5}">
                      <a16:colId xmlns:a16="http://schemas.microsoft.com/office/drawing/2014/main" val="20001"/>
                    </a:ext>
                  </a:extLst>
                </a:gridCol>
              </a:tblGrid>
              <a:tr h="144016">
                <a:tc>
                  <a:txBody>
                    <a:bodyPr/>
                    <a:lstStyle/>
                    <a:p>
                      <a:pPr algn="r">
                        <a:lnSpc>
                          <a:spcPts val="900"/>
                        </a:lnSpc>
                      </a:pPr>
                      <a:r>
                        <a:rPr lang="es-CO" sz="1000" dirty="0">
                          <a:solidFill>
                            <a:schemeClr val="tx1"/>
                          </a:solidFill>
                          <a:latin typeface="Franklin Gothic Book" panose="020B0503020102020204" pitchFamily="34" charset="0"/>
                        </a:rPr>
                        <a:t>Base:</a:t>
                      </a:r>
                      <a:r>
                        <a:rPr lang="es-CO" sz="1000" baseline="0" dirty="0">
                          <a:solidFill>
                            <a:schemeClr val="tx1"/>
                          </a:solidFill>
                          <a:latin typeface="Franklin Gothic Book" panose="020B0503020102020204" pitchFamily="34" charset="0"/>
                        </a:rPr>
                        <a:t> </a:t>
                      </a:r>
                      <a:r>
                        <a:rPr lang="es-CO" sz="1000" b="0" baseline="0" dirty="0">
                          <a:solidFill>
                            <a:schemeClr val="tx1"/>
                          </a:solidFill>
                          <a:latin typeface="Franklin Gothic Book" panose="020B0503020102020204" pitchFamily="34" charset="0"/>
                        </a:rPr>
                        <a:t>Encuestados que han reaccionado </a:t>
                      </a:r>
                      <a:r>
                        <a:rPr lang="es-CO" sz="1000" b="0" baseline="0" dirty="0" err="1">
                          <a:solidFill>
                            <a:schemeClr val="tx1"/>
                          </a:solidFill>
                          <a:latin typeface="Franklin Gothic Book" panose="020B0503020102020204" pitchFamily="34" charset="0"/>
                        </a:rPr>
                        <a:t>agresivanete</a:t>
                      </a:r>
                      <a:r>
                        <a:rPr lang="es-CO" sz="1000" b="0" baseline="0" dirty="0">
                          <a:solidFill>
                            <a:schemeClr val="tx1"/>
                          </a:solidFill>
                          <a:latin typeface="Franklin Gothic Book" panose="020B0503020102020204" pitchFamily="34" charset="0"/>
                        </a:rPr>
                        <a:t> frente a algunas de sus parejas</a:t>
                      </a:r>
                      <a:endParaRPr lang="es-CO" sz="1000" b="0" dirty="0">
                        <a:solidFill>
                          <a:schemeClr val="tx1"/>
                        </a:solidFill>
                        <a:latin typeface="Franklin Gothic Book" panose="020B0503020102020204"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lnSpc>
                          <a:spcPts val="900"/>
                        </a:lnSpc>
                      </a:pPr>
                      <a:r>
                        <a:rPr lang="es-CO" sz="1000" dirty="0">
                          <a:solidFill>
                            <a:schemeClr val="tx1"/>
                          </a:solidFill>
                          <a:latin typeface="Franklin Gothic Book" panose="020B0503020102020204" pitchFamily="34" charset="0"/>
                        </a:rPr>
                        <a:t>72</a:t>
                      </a:r>
                    </a:p>
                  </a:txBody>
                  <a:tcPr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8" name="Gráfico 7">
            <a:extLst>
              <a:ext uri="{FF2B5EF4-FFF2-40B4-BE49-F238E27FC236}">
                <a16:creationId xmlns:a16="http://schemas.microsoft.com/office/drawing/2014/main" id="{00000000-0008-0000-0E00-000002000000}"/>
              </a:ext>
            </a:extLst>
          </p:cNvPr>
          <p:cNvGraphicFramePr>
            <a:graphicFrameLocks/>
          </p:cNvGraphicFramePr>
          <p:nvPr>
            <p:extLst>
              <p:ext uri="{D42A27DB-BD31-4B8C-83A1-F6EECF244321}">
                <p14:modId xmlns:p14="http://schemas.microsoft.com/office/powerpoint/2010/main" val="2227874637"/>
              </p:ext>
            </p:extLst>
          </p:nvPr>
        </p:nvGraphicFramePr>
        <p:xfrm>
          <a:off x="2459885" y="844505"/>
          <a:ext cx="7244862" cy="53885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40385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4221614189"/>
              </p:ext>
            </p:extLst>
          </p:nvPr>
        </p:nvGraphicFramePr>
        <p:xfrm>
          <a:off x="1753579" y="1086800"/>
          <a:ext cx="9031078" cy="5242560"/>
        </p:xfrm>
        <a:graphic>
          <a:graphicData uri="http://schemas.openxmlformats.org/drawingml/2006/table">
            <a:tbl>
              <a:tblPr/>
              <a:tblGrid>
                <a:gridCol w="2569304">
                  <a:extLst>
                    <a:ext uri="{9D8B030D-6E8A-4147-A177-3AD203B41FA5}">
                      <a16:colId xmlns:a16="http://schemas.microsoft.com/office/drawing/2014/main" val="20000"/>
                    </a:ext>
                  </a:extLst>
                </a:gridCol>
                <a:gridCol w="118958">
                  <a:extLst>
                    <a:ext uri="{9D8B030D-6E8A-4147-A177-3AD203B41FA5}">
                      <a16:colId xmlns:a16="http://schemas.microsoft.com/office/drawing/2014/main" val="20001"/>
                    </a:ext>
                  </a:extLst>
                </a:gridCol>
                <a:gridCol w="637869">
                  <a:extLst>
                    <a:ext uri="{9D8B030D-6E8A-4147-A177-3AD203B41FA5}">
                      <a16:colId xmlns:a16="http://schemas.microsoft.com/office/drawing/2014/main" val="20002"/>
                    </a:ext>
                  </a:extLst>
                </a:gridCol>
                <a:gridCol w="633883">
                  <a:extLst>
                    <a:ext uri="{9D8B030D-6E8A-4147-A177-3AD203B41FA5}">
                      <a16:colId xmlns:a16="http://schemas.microsoft.com/office/drawing/2014/main" val="20003"/>
                    </a:ext>
                  </a:extLst>
                </a:gridCol>
                <a:gridCol w="633883">
                  <a:extLst>
                    <a:ext uri="{9D8B030D-6E8A-4147-A177-3AD203B41FA5}">
                      <a16:colId xmlns:a16="http://schemas.microsoft.com/office/drawing/2014/main" val="20004"/>
                    </a:ext>
                  </a:extLst>
                </a:gridCol>
                <a:gridCol w="633883">
                  <a:extLst>
                    <a:ext uri="{9D8B030D-6E8A-4147-A177-3AD203B41FA5}">
                      <a16:colId xmlns:a16="http://schemas.microsoft.com/office/drawing/2014/main" val="20005"/>
                    </a:ext>
                  </a:extLst>
                </a:gridCol>
                <a:gridCol w="633883">
                  <a:extLst>
                    <a:ext uri="{9D8B030D-6E8A-4147-A177-3AD203B41FA5}">
                      <a16:colId xmlns:a16="http://schemas.microsoft.com/office/drawing/2014/main" val="20006"/>
                    </a:ext>
                  </a:extLst>
                </a:gridCol>
                <a:gridCol w="633883">
                  <a:extLst>
                    <a:ext uri="{9D8B030D-6E8A-4147-A177-3AD203B41FA5}">
                      <a16:colId xmlns:a16="http://schemas.microsoft.com/office/drawing/2014/main" val="20007"/>
                    </a:ext>
                  </a:extLst>
                </a:gridCol>
                <a:gridCol w="633883">
                  <a:extLst>
                    <a:ext uri="{9D8B030D-6E8A-4147-A177-3AD203B41FA5}">
                      <a16:colId xmlns:a16="http://schemas.microsoft.com/office/drawing/2014/main" val="20008"/>
                    </a:ext>
                  </a:extLst>
                </a:gridCol>
                <a:gridCol w="633883">
                  <a:extLst>
                    <a:ext uri="{9D8B030D-6E8A-4147-A177-3AD203B41FA5}">
                      <a16:colId xmlns:a16="http://schemas.microsoft.com/office/drawing/2014/main" val="20009"/>
                    </a:ext>
                  </a:extLst>
                </a:gridCol>
                <a:gridCol w="633883">
                  <a:extLst>
                    <a:ext uri="{9D8B030D-6E8A-4147-A177-3AD203B41FA5}">
                      <a16:colId xmlns:a16="http://schemas.microsoft.com/office/drawing/2014/main" val="20010"/>
                    </a:ext>
                  </a:extLst>
                </a:gridCol>
                <a:gridCol w="633883">
                  <a:extLst>
                    <a:ext uri="{9D8B030D-6E8A-4147-A177-3AD203B41FA5}">
                      <a16:colId xmlns:a16="http://schemas.microsoft.com/office/drawing/2014/main" val="20011"/>
                    </a:ext>
                  </a:extLst>
                </a:gridCol>
              </a:tblGrid>
              <a:tr h="114916">
                <a:tc>
                  <a:txBody>
                    <a:bodyPr/>
                    <a:lstStyle/>
                    <a:p>
                      <a:pPr algn="r" fontAlgn="ctr"/>
                      <a:endParaRPr lang="es-CO" sz="1000" b="1" i="0" u="none" strike="noStrike" dirty="0">
                        <a:solidFill>
                          <a:srgbClr val="404040"/>
                        </a:solidFill>
                        <a:effectLst/>
                        <a:latin typeface="Franklin Gothic Book"/>
                      </a:endParaRPr>
                    </a:p>
                  </a:txBody>
                  <a:tcPr marL="9525" marR="9525" marT="9525" marB="0" anchor="ctr">
                    <a:lnL>
                      <a:noFill/>
                    </a:lnL>
                    <a:lnR>
                      <a:noFill/>
                    </a:lnR>
                    <a:lnT>
                      <a:noFill/>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a:noFill/>
                    </a:lnB>
                  </a:tcPr>
                </a:tc>
                <a:tc rowSpan="2">
                  <a:txBody>
                    <a:bodyPr/>
                    <a:lstStyle/>
                    <a:p>
                      <a:pPr algn="ctr" fontAlgn="ctr"/>
                      <a:r>
                        <a:rPr lang="es-CO" sz="1000" b="1" i="0" u="none" strike="noStrike" dirty="0">
                          <a:solidFill>
                            <a:schemeClr val="bg1"/>
                          </a:solidFill>
                          <a:effectLst/>
                          <a:latin typeface="Franklin Gothic Book"/>
                        </a:rPr>
                        <a:t>TOTAL</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DA0F2B"/>
                    </a:solidFill>
                  </a:tcPr>
                </a:tc>
                <a:tc gridSpan="2">
                  <a:txBody>
                    <a:bodyPr/>
                    <a:lstStyle/>
                    <a:p>
                      <a:pPr algn="ctr" fontAlgn="ctr"/>
                      <a:r>
                        <a:rPr lang="es-CO" sz="1000" b="1" i="0" u="none" strike="noStrike" dirty="0">
                          <a:solidFill>
                            <a:srgbClr val="404040"/>
                          </a:solidFill>
                          <a:effectLst/>
                          <a:latin typeface="Franklin Gothic Book"/>
                        </a:rPr>
                        <a:t>GÉNERO</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000"/>
                    </a:solidFill>
                  </a:tcPr>
                </a:tc>
                <a:tc hMerge="1">
                  <a:txBody>
                    <a:bodyPr/>
                    <a:lstStyle/>
                    <a:p>
                      <a:endParaRPr lang="es-CO"/>
                    </a:p>
                  </a:txBody>
                  <a:tcPr/>
                </a:tc>
                <a:tc gridSpan="4">
                  <a:txBody>
                    <a:bodyPr/>
                    <a:lstStyle/>
                    <a:p>
                      <a:pPr algn="ctr" fontAlgn="ctr"/>
                      <a:r>
                        <a:rPr lang="es-CO" sz="1000" b="1" i="0" u="none" strike="noStrike" dirty="0">
                          <a:solidFill>
                            <a:srgbClr val="404040"/>
                          </a:solidFill>
                          <a:effectLst/>
                          <a:latin typeface="Franklin Gothic Book"/>
                        </a:rPr>
                        <a:t>EDAD</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C66"/>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3">
                  <a:txBody>
                    <a:bodyPr/>
                    <a:lstStyle/>
                    <a:p>
                      <a:pPr algn="ctr" fontAlgn="ctr"/>
                      <a:r>
                        <a:rPr lang="es-CO" sz="1000" b="1" i="0" u="none" strike="noStrike" dirty="0">
                          <a:solidFill>
                            <a:srgbClr val="404040"/>
                          </a:solidFill>
                          <a:effectLst/>
                          <a:latin typeface="Franklin Gothic Book"/>
                        </a:rPr>
                        <a:t>ESTRATO</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ECC5"/>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114916">
                <a:tc>
                  <a:txBody>
                    <a:bodyPr/>
                    <a:lstStyle/>
                    <a:p>
                      <a:pPr algn="r" fontAlgn="ctr"/>
                      <a:endParaRPr lang="es-CO" sz="1000" b="1" i="0" u="none" strike="noStrike" dirty="0">
                        <a:solidFill>
                          <a:srgbClr val="404040"/>
                        </a:solidFill>
                        <a:effectLst/>
                        <a:latin typeface="Franklin Gothic Book"/>
                      </a:endParaRP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vMerge="1">
                  <a:txBody>
                    <a:bodyPr/>
                    <a:lstStyle/>
                    <a:p>
                      <a:endParaRPr lang="es-CO"/>
                    </a:p>
                  </a:txBody>
                  <a:tcPr/>
                </a:tc>
                <a:tc>
                  <a:txBody>
                    <a:bodyPr/>
                    <a:lstStyle/>
                    <a:p>
                      <a:pPr algn="ctr" fontAlgn="ctr"/>
                      <a:r>
                        <a:rPr lang="es-CO" sz="1000" b="0" i="0" u="none" strike="noStrike" dirty="0">
                          <a:solidFill>
                            <a:srgbClr val="404040"/>
                          </a:solidFill>
                          <a:effectLst/>
                          <a:latin typeface="Franklin Gothic Book"/>
                        </a:rPr>
                        <a:t>Masculino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Femenino</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18 a 25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26 a 40</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41 a 55</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56 o más</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ALTO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MEDIO</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BAJO</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82469">
                <a:tc>
                  <a:txBody>
                    <a:bodyPr/>
                    <a:lstStyle/>
                    <a:p>
                      <a:pPr algn="r" fontAlgn="ctr"/>
                      <a:r>
                        <a:rPr lang="es-CO" sz="700" b="1" i="0" u="none" strike="noStrike" dirty="0">
                          <a:solidFill>
                            <a:srgbClr val="404040"/>
                          </a:solidFill>
                          <a:effectLst/>
                          <a:latin typeface="Franklin Gothic Book"/>
                        </a:rPr>
                        <a:t> Base: ENCUESTADOS QUE HAN REACCIONADO AGRESIVANETE FRENTE A ALGUNAS DE SUS PAREJAS</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700" b="1"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72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33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39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27</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20</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17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25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17</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dirty="0">
                          <a:solidFill>
                            <a:srgbClr val="404040"/>
                          </a:solidFill>
                          <a:effectLst/>
                          <a:latin typeface="Franklin Gothic Book"/>
                        </a:rPr>
                        <a:t>30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114916">
                <a:tc>
                  <a:txBody>
                    <a:bodyPr/>
                    <a:lstStyle/>
                    <a:p>
                      <a:pPr algn="r" fontAlgn="ctr"/>
                      <a:r>
                        <a:rPr lang="es-CO" sz="1000" b="1" i="0" u="none" strike="noStrike" dirty="0">
                          <a:solidFill>
                            <a:srgbClr val="404040"/>
                          </a:solidFill>
                          <a:effectLst/>
                          <a:latin typeface="Franklin Gothic Book"/>
                        </a:rPr>
                        <a:t> a) No respetó su opinión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extLst>
                  <a:ext uri="{0D108BD9-81ED-4DB2-BD59-A6C34878D82A}">
                    <a16:rowId xmlns:a16="http://schemas.microsoft.com/office/drawing/2014/main" val="10003"/>
                  </a:ext>
                </a:extLst>
              </a:tr>
              <a:tr h="114916">
                <a:tc>
                  <a:txBody>
                    <a:bodyPr/>
                    <a:lstStyle/>
                    <a:p>
                      <a:pPr algn="r" fontAlgn="ctr"/>
                      <a:r>
                        <a:rPr lang="es-CO" sz="10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53%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57%</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62%</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56%</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4"/>
                  </a:ext>
                </a:extLst>
              </a:tr>
              <a:tr h="114916">
                <a:tc>
                  <a:txBody>
                    <a:bodyPr/>
                    <a:lstStyle/>
                    <a:p>
                      <a:pPr algn="r" fontAlgn="ctr"/>
                      <a:r>
                        <a:rPr lang="es-CO" sz="10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47%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43%</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38%</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44%</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5"/>
                  </a:ext>
                </a:extLst>
              </a:tr>
              <a:tr h="114916">
                <a:tc>
                  <a:txBody>
                    <a:bodyPr/>
                    <a:lstStyle/>
                    <a:p>
                      <a:pPr algn="r" fontAlgn="ctr"/>
                      <a:r>
                        <a:rPr lang="es-CO" sz="1000" b="0" i="0" u="none" strike="noStrike">
                          <a:solidFill>
                            <a:srgbClr val="404040"/>
                          </a:solidFill>
                          <a:effectLst/>
                          <a:latin typeface="Franklin Gothic Book"/>
                        </a:rPr>
                        <a:t> Ns/Nr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6"/>
                  </a:ext>
                </a:extLst>
              </a:tr>
              <a:tr h="114916">
                <a:tc>
                  <a:txBody>
                    <a:bodyPr/>
                    <a:lstStyle/>
                    <a:p>
                      <a:pPr algn="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7"/>
                  </a:ext>
                </a:extLst>
              </a:tr>
              <a:tr h="114916">
                <a:tc>
                  <a:txBody>
                    <a:bodyPr/>
                    <a:lstStyle/>
                    <a:p>
                      <a:pPr algn="r" fontAlgn="ctr"/>
                      <a:r>
                        <a:rPr lang="es-CO" sz="1000" b="1" i="0" u="none" strike="noStrike">
                          <a:solidFill>
                            <a:srgbClr val="404040"/>
                          </a:solidFill>
                          <a:effectLst/>
                          <a:latin typeface="Franklin Gothic Book"/>
                        </a:rPr>
                        <a:t> b) Le ofendió o insultó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extLst>
                  <a:ext uri="{0D108BD9-81ED-4DB2-BD59-A6C34878D82A}">
                    <a16:rowId xmlns:a16="http://schemas.microsoft.com/office/drawing/2014/main" val="10008"/>
                  </a:ext>
                </a:extLst>
              </a:tr>
              <a:tr h="114916">
                <a:tc>
                  <a:txBody>
                    <a:bodyPr/>
                    <a:lstStyle/>
                    <a:p>
                      <a:pPr algn="r" fontAlgn="ctr"/>
                      <a:r>
                        <a:rPr lang="es-CO" sz="10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68%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73%</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73%</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68%</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9"/>
                  </a:ext>
                </a:extLst>
              </a:tr>
              <a:tr h="114916">
                <a:tc>
                  <a:txBody>
                    <a:bodyPr/>
                    <a:lstStyle/>
                    <a:p>
                      <a:pPr algn="r" fontAlgn="ctr"/>
                      <a:r>
                        <a:rPr lang="es-CO" sz="10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32%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27%</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27%</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32%</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0"/>
                  </a:ext>
                </a:extLst>
              </a:tr>
              <a:tr h="114916">
                <a:tc>
                  <a:txBody>
                    <a:bodyPr/>
                    <a:lstStyle/>
                    <a:p>
                      <a:pPr algn="r" fontAlgn="ctr"/>
                      <a:r>
                        <a:rPr lang="es-CO" sz="1000" b="0" i="0" u="none" strike="noStrike">
                          <a:solidFill>
                            <a:srgbClr val="404040"/>
                          </a:solidFill>
                          <a:effectLst/>
                          <a:latin typeface="Franklin Gothic Book"/>
                        </a:rPr>
                        <a:t> Ns/Nr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1"/>
                  </a:ext>
                </a:extLst>
              </a:tr>
              <a:tr h="114916">
                <a:tc>
                  <a:txBody>
                    <a:bodyPr/>
                    <a:lstStyle/>
                    <a:p>
                      <a:pPr algn="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2"/>
                  </a:ext>
                </a:extLst>
              </a:tr>
              <a:tr h="114916">
                <a:tc>
                  <a:txBody>
                    <a:bodyPr/>
                    <a:lstStyle/>
                    <a:p>
                      <a:pPr algn="r" fontAlgn="ctr"/>
                      <a:r>
                        <a:rPr lang="es-CO" sz="1000" b="1" i="0" u="none" strike="noStrike">
                          <a:solidFill>
                            <a:srgbClr val="404040"/>
                          </a:solidFill>
                          <a:effectLst/>
                          <a:latin typeface="Franklin Gothic Book"/>
                        </a:rPr>
                        <a:t> c) Le amenazó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extLst>
                  <a:ext uri="{0D108BD9-81ED-4DB2-BD59-A6C34878D82A}">
                    <a16:rowId xmlns:a16="http://schemas.microsoft.com/office/drawing/2014/main" val="10013"/>
                  </a:ext>
                </a:extLst>
              </a:tr>
              <a:tr h="114916">
                <a:tc>
                  <a:txBody>
                    <a:bodyPr/>
                    <a:lstStyle/>
                    <a:p>
                      <a:pPr algn="r" fontAlgn="ctr"/>
                      <a:r>
                        <a:rPr lang="es-CO" sz="10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12%</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12%</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4"/>
                  </a:ext>
                </a:extLst>
              </a:tr>
              <a:tr h="114916">
                <a:tc>
                  <a:txBody>
                    <a:bodyPr/>
                    <a:lstStyle/>
                    <a:p>
                      <a:pPr algn="r" fontAlgn="ctr"/>
                      <a:r>
                        <a:rPr lang="es-CO" sz="10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90%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88%</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94%</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88%</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5"/>
                  </a:ext>
                </a:extLst>
              </a:tr>
              <a:tr h="114916">
                <a:tc>
                  <a:txBody>
                    <a:bodyPr/>
                    <a:lstStyle/>
                    <a:p>
                      <a:pPr algn="r" fontAlgn="ctr"/>
                      <a:r>
                        <a:rPr lang="es-CO" sz="1000" b="0" i="0" u="none" strike="noStrike">
                          <a:solidFill>
                            <a:srgbClr val="404040"/>
                          </a:solidFill>
                          <a:effectLst/>
                          <a:latin typeface="Franklin Gothic Book"/>
                        </a:rPr>
                        <a:t> Ns/Nr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6"/>
                  </a:ext>
                </a:extLst>
              </a:tr>
              <a:tr h="114916">
                <a:tc>
                  <a:txBody>
                    <a:bodyPr/>
                    <a:lstStyle/>
                    <a:p>
                      <a:pPr algn="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7"/>
                  </a:ext>
                </a:extLst>
              </a:tr>
              <a:tr h="114916">
                <a:tc>
                  <a:txBody>
                    <a:bodyPr/>
                    <a:lstStyle/>
                    <a:p>
                      <a:pPr algn="r" fontAlgn="ctr"/>
                      <a:r>
                        <a:rPr lang="es-CO" sz="1000" b="1" i="0" u="none" strike="noStrike">
                          <a:solidFill>
                            <a:srgbClr val="404040"/>
                          </a:solidFill>
                          <a:effectLst/>
                          <a:latin typeface="Franklin Gothic Book"/>
                        </a:rPr>
                        <a:t> d) Le prohibió salir o hablar con alguien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extLst>
                  <a:ext uri="{0D108BD9-81ED-4DB2-BD59-A6C34878D82A}">
                    <a16:rowId xmlns:a16="http://schemas.microsoft.com/office/drawing/2014/main" val="10018"/>
                  </a:ext>
                </a:extLst>
              </a:tr>
              <a:tr h="114916">
                <a:tc>
                  <a:txBody>
                    <a:bodyPr/>
                    <a:lstStyle/>
                    <a:p>
                      <a:pPr algn="r" fontAlgn="ctr"/>
                      <a:r>
                        <a:rPr lang="es-CO" sz="10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15%</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9"/>
                  </a:ext>
                </a:extLst>
              </a:tr>
              <a:tr h="114916">
                <a:tc>
                  <a:txBody>
                    <a:bodyPr/>
                    <a:lstStyle/>
                    <a:p>
                      <a:pPr algn="r" fontAlgn="ctr"/>
                      <a:r>
                        <a:rPr lang="es-CO" sz="10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92%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100%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85%</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100%</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92%</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20"/>
                  </a:ext>
                </a:extLst>
              </a:tr>
              <a:tr h="114916">
                <a:tc>
                  <a:txBody>
                    <a:bodyPr/>
                    <a:lstStyle/>
                    <a:p>
                      <a:pPr algn="r" fontAlgn="ctr"/>
                      <a:r>
                        <a:rPr lang="es-CO" sz="1000" b="0" i="0" u="none" strike="noStrike">
                          <a:solidFill>
                            <a:srgbClr val="404040"/>
                          </a:solidFill>
                          <a:effectLst/>
                          <a:latin typeface="Franklin Gothic Book"/>
                        </a:rPr>
                        <a:t> Ns/Nr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21"/>
                  </a:ext>
                </a:extLst>
              </a:tr>
              <a:tr h="114916">
                <a:tc>
                  <a:txBody>
                    <a:bodyPr/>
                    <a:lstStyle/>
                    <a:p>
                      <a:pPr algn="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22"/>
                  </a:ext>
                </a:extLst>
              </a:tr>
              <a:tr h="114916">
                <a:tc>
                  <a:txBody>
                    <a:bodyPr/>
                    <a:lstStyle/>
                    <a:p>
                      <a:pPr algn="r" fontAlgn="ctr"/>
                      <a:r>
                        <a:rPr lang="es-CO" sz="1000" b="1" i="0" u="none" strike="noStrike">
                          <a:solidFill>
                            <a:srgbClr val="404040"/>
                          </a:solidFill>
                          <a:effectLst/>
                          <a:latin typeface="Franklin Gothic Book"/>
                        </a:rPr>
                        <a:t> e) Le gritó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extLst>
                  <a:ext uri="{0D108BD9-81ED-4DB2-BD59-A6C34878D82A}">
                    <a16:rowId xmlns:a16="http://schemas.microsoft.com/office/drawing/2014/main" val="10023"/>
                  </a:ext>
                </a:extLst>
              </a:tr>
              <a:tr h="114916">
                <a:tc>
                  <a:txBody>
                    <a:bodyPr/>
                    <a:lstStyle/>
                    <a:p>
                      <a:pPr algn="r" fontAlgn="ctr"/>
                      <a:r>
                        <a:rPr lang="es-CO" sz="10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87%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79%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95%</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81%</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79%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91%</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extLst>
                  <a:ext uri="{0D108BD9-81ED-4DB2-BD59-A6C34878D82A}">
                    <a16:rowId xmlns:a16="http://schemas.microsoft.com/office/drawing/2014/main" val="10024"/>
                  </a:ext>
                </a:extLst>
              </a:tr>
              <a:tr h="114916">
                <a:tc>
                  <a:txBody>
                    <a:bodyPr/>
                    <a:lstStyle/>
                    <a:p>
                      <a:pPr algn="r" fontAlgn="ctr"/>
                      <a:r>
                        <a:rPr lang="es-CO" sz="10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13%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5%</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19%</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extLst>
                  <a:ext uri="{0D108BD9-81ED-4DB2-BD59-A6C34878D82A}">
                    <a16:rowId xmlns:a16="http://schemas.microsoft.com/office/drawing/2014/main" val="10025"/>
                  </a:ext>
                </a:extLst>
              </a:tr>
              <a:tr h="114916">
                <a:tc>
                  <a:txBody>
                    <a:bodyPr/>
                    <a:lstStyle/>
                    <a:p>
                      <a:pPr algn="r" fontAlgn="ctr"/>
                      <a:r>
                        <a:rPr lang="es-CO" sz="1000" b="0" i="0" u="none" strike="noStrike">
                          <a:solidFill>
                            <a:srgbClr val="404040"/>
                          </a:solidFill>
                          <a:effectLst/>
                          <a:latin typeface="Franklin Gothic Book"/>
                        </a:rPr>
                        <a:t> Ns/Nr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26"/>
                  </a:ext>
                </a:extLst>
              </a:tr>
              <a:tr h="114916">
                <a:tc>
                  <a:txBody>
                    <a:bodyPr/>
                    <a:lstStyle/>
                    <a:p>
                      <a:pPr algn="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27"/>
                  </a:ext>
                </a:extLst>
              </a:tr>
              <a:tr h="114916">
                <a:tc>
                  <a:txBody>
                    <a:bodyPr/>
                    <a:lstStyle/>
                    <a:p>
                      <a:pPr algn="r" fontAlgn="ctr"/>
                      <a:r>
                        <a:rPr lang="es-CO" sz="1000" b="1" i="0" u="none" strike="noStrike">
                          <a:solidFill>
                            <a:srgbClr val="404040"/>
                          </a:solidFill>
                          <a:effectLst/>
                          <a:latin typeface="Franklin Gothic Book"/>
                        </a:rPr>
                        <a:t> f) Le empujó o golpeó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10028"/>
                  </a:ext>
                </a:extLst>
              </a:tr>
              <a:tr h="114916">
                <a:tc>
                  <a:txBody>
                    <a:bodyPr/>
                    <a:lstStyle/>
                    <a:p>
                      <a:pPr algn="r" fontAlgn="ctr"/>
                      <a:r>
                        <a:rPr lang="es-CO" sz="10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32%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38%</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32%</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27%</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extLst>
                  <a:ext uri="{0D108BD9-81ED-4DB2-BD59-A6C34878D82A}">
                    <a16:rowId xmlns:a16="http://schemas.microsoft.com/office/drawing/2014/main" val="10029"/>
                  </a:ext>
                </a:extLst>
              </a:tr>
              <a:tr h="114916">
                <a:tc>
                  <a:txBody>
                    <a:bodyPr/>
                    <a:lstStyle/>
                    <a:p>
                      <a:pPr algn="r" fontAlgn="ctr"/>
                      <a:r>
                        <a:rPr lang="es-CO" sz="10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68%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73%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63%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62%</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68%</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71%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65%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73%</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66%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extLst>
                  <a:ext uri="{0D108BD9-81ED-4DB2-BD59-A6C34878D82A}">
                    <a16:rowId xmlns:a16="http://schemas.microsoft.com/office/drawing/2014/main" val="10030"/>
                  </a:ext>
                </a:extLst>
              </a:tr>
              <a:tr h="114916">
                <a:tc>
                  <a:txBody>
                    <a:bodyPr/>
                    <a:lstStyle/>
                    <a:p>
                      <a:pPr algn="r" fontAlgn="ctr"/>
                      <a:r>
                        <a:rPr lang="es-CO" sz="1000" b="0" i="0" u="none" strike="noStrike">
                          <a:solidFill>
                            <a:srgbClr val="404040"/>
                          </a:solidFill>
                          <a:effectLst/>
                          <a:latin typeface="Franklin Gothic Book"/>
                        </a:rPr>
                        <a:t> Ns/Nr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31"/>
                  </a:ext>
                </a:extLst>
              </a:tr>
            </a:tbl>
          </a:graphicData>
        </a:graphic>
      </p:graphicFrame>
      <p:sp>
        <p:nvSpPr>
          <p:cNvPr id="5" name="3 Rectángulo">
            <a:extLst>
              <a:ext uri="{FF2B5EF4-FFF2-40B4-BE49-F238E27FC236}">
                <a16:creationId xmlns:a16="http://schemas.microsoft.com/office/drawing/2014/main" id="{D82EEB86-6159-47A0-B011-B1C58A782C34}"/>
              </a:ext>
            </a:extLst>
          </p:cNvPr>
          <p:cNvSpPr/>
          <p:nvPr/>
        </p:nvSpPr>
        <p:spPr>
          <a:xfrm>
            <a:off x="1135956" y="561504"/>
            <a:ext cx="9894688" cy="338554"/>
          </a:xfrm>
          <a:prstGeom prst="rect">
            <a:avLst/>
          </a:prstGeom>
        </p:spPr>
        <p:txBody>
          <a:bodyPr wrap="square">
            <a:spAutoFit/>
          </a:bodyPr>
          <a:lstStyle/>
          <a:p>
            <a:pPr algn="ctr"/>
            <a:r>
              <a:rPr lang="es-CO" sz="1600" b="1" dirty="0">
                <a:solidFill>
                  <a:prstClr val="black"/>
                </a:solidFill>
              </a:rPr>
              <a:t> 19) </a:t>
            </a:r>
            <a:r>
              <a:rPr lang="es-CO" sz="1600" dirty="0">
                <a:solidFill>
                  <a:prstClr val="black"/>
                </a:solidFill>
              </a:rPr>
              <a:t>De ser así, </a:t>
            </a:r>
            <a:r>
              <a:rPr lang="es-CO" sz="1600" b="1" dirty="0">
                <a:solidFill>
                  <a:prstClr val="black"/>
                </a:solidFill>
              </a:rPr>
              <a:t>¿recuerda cómo actuó? </a:t>
            </a:r>
          </a:p>
        </p:txBody>
      </p:sp>
    </p:spTree>
    <p:extLst>
      <p:ext uri="{BB962C8B-B14F-4D97-AF65-F5344CB8AC3E}">
        <p14:creationId xmlns:p14="http://schemas.microsoft.com/office/powerpoint/2010/main" val="2834879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358574772"/>
              </p:ext>
            </p:extLst>
          </p:nvPr>
        </p:nvGraphicFramePr>
        <p:xfrm>
          <a:off x="1753579" y="1086800"/>
          <a:ext cx="9031078" cy="5242560"/>
        </p:xfrm>
        <a:graphic>
          <a:graphicData uri="http://schemas.openxmlformats.org/drawingml/2006/table">
            <a:tbl>
              <a:tblPr/>
              <a:tblGrid>
                <a:gridCol w="2569304">
                  <a:extLst>
                    <a:ext uri="{9D8B030D-6E8A-4147-A177-3AD203B41FA5}">
                      <a16:colId xmlns:a16="http://schemas.microsoft.com/office/drawing/2014/main" val="20000"/>
                    </a:ext>
                  </a:extLst>
                </a:gridCol>
                <a:gridCol w="118958">
                  <a:extLst>
                    <a:ext uri="{9D8B030D-6E8A-4147-A177-3AD203B41FA5}">
                      <a16:colId xmlns:a16="http://schemas.microsoft.com/office/drawing/2014/main" val="20001"/>
                    </a:ext>
                  </a:extLst>
                </a:gridCol>
                <a:gridCol w="637869">
                  <a:extLst>
                    <a:ext uri="{9D8B030D-6E8A-4147-A177-3AD203B41FA5}">
                      <a16:colId xmlns:a16="http://schemas.microsoft.com/office/drawing/2014/main" val="20002"/>
                    </a:ext>
                  </a:extLst>
                </a:gridCol>
                <a:gridCol w="633883">
                  <a:extLst>
                    <a:ext uri="{9D8B030D-6E8A-4147-A177-3AD203B41FA5}">
                      <a16:colId xmlns:a16="http://schemas.microsoft.com/office/drawing/2014/main" val="20003"/>
                    </a:ext>
                  </a:extLst>
                </a:gridCol>
                <a:gridCol w="633883">
                  <a:extLst>
                    <a:ext uri="{9D8B030D-6E8A-4147-A177-3AD203B41FA5}">
                      <a16:colId xmlns:a16="http://schemas.microsoft.com/office/drawing/2014/main" val="20004"/>
                    </a:ext>
                  </a:extLst>
                </a:gridCol>
                <a:gridCol w="633883">
                  <a:extLst>
                    <a:ext uri="{9D8B030D-6E8A-4147-A177-3AD203B41FA5}">
                      <a16:colId xmlns:a16="http://schemas.microsoft.com/office/drawing/2014/main" val="20005"/>
                    </a:ext>
                  </a:extLst>
                </a:gridCol>
                <a:gridCol w="633883">
                  <a:extLst>
                    <a:ext uri="{9D8B030D-6E8A-4147-A177-3AD203B41FA5}">
                      <a16:colId xmlns:a16="http://schemas.microsoft.com/office/drawing/2014/main" val="20006"/>
                    </a:ext>
                  </a:extLst>
                </a:gridCol>
                <a:gridCol w="633883">
                  <a:extLst>
                    <a:ext uri="{9D8B030D-6E8A-4147-A177-3AD203B41FA5}">
                      <a16:colId xmlns:a16="http://schemas.microsoft.com/office/drawing/2014/main" val="20007"/>
                    </a:ext>
                  </a:extLst>
                </a:gridCol>
                <a:gridCol w="633883">
                  <a:extLst>
                    <a:ext uri="{9D8B030D-6E8A-4147-A177-3AD203B41FA5}">
                      <a16:colId xmlns:a16="http://schemas.microsoft.com/office/drawing/2014/main" val="20008"/>
                    </a:ext>
                  </a:extLst>
                </a:gridCol>
                <a:gridCol w="633883">
                  <a:extLst>
                    <a:ext uri="{9D8B030D-6E8A-4147-A177-3AD203B41FA5}">
                      <a16:colId xmlns:a16="http://schemas.microsoft.com/office/drawing/2014/main" val="20009"/>
                    </a:ext>
                  </a:extLst>
                </a:gridCol>
                <a:gridCol w="633883">
                  <a:extLst>
                    <a:ext uri="{9D8B030D-6E8A-4147-A177-3AD203B41FA5}">
                      <a16:colId xmlns:a16="http://schemas.microsoft.com/office/drawing/2014/main" val="20010"/>
                    </a:ext>
                  </a:extLst>
                </a:gridCol>
                <a:gridCol w="633883">
                  <a:extLst>
                    <a:ext uri="{9D8B030D-6E8A-4147-A177-3AD203B41FA5}">
                      <a16:colId xmlns:a16="http://schemas.microsoft.com/office/drawing/2014/main" val="20011"/>
                    </a:ext>
                  </a:extLst>
                </a:gridCol>
              </a:tblGrid>
              <a:tr h="114916">
                <a:tc>
                  <a:txBody>
                    <a:bodyPr/>
                    <a:lstStyle/>
                    <a:p>
                      <a:pPr algn="r" fontAlgn="ctr"/>
                      <a:endParaRPr lang="es-CO" sz="1000" b="1" i="0" u="none" strike="noStrike" dirty="0">
                        <a:solidFill>
                          <a:srgbClr val="404040"/>
                        </a:solidFill>
                        <a:effectLst/>
                        <a:latin typeface="Franklin Gothic Book"/>
                      </a:endParaRPr>
                    </a:p>
                  </a:txBody>
                  <a:tcPr marL="9525" marR="9525" marT="9525" marB="0" anchor="ctr">
                    <a:lnL>
                      <a:noFill/>
                    </a:lnL>
                    <a:lnR>
                      <a:noFill/>
                    </a:lnR>
                    <a:lnT>
                      <a:noFill/>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a:noFill/>
                    </a:lnB>
                  </a:tcPr>
                </a:tc>
                <a:tc rowSpan="2">
                  <a:txBody>
                    <a:bodyPr/>
                    <a:lstStyle/>
                    <a:p>
                      <a:pPr algn="ctr" fontAlgn="ctr"/>
                      <a:r>
                        <a:rPr lang="es-CO" sz="1000" b="1" i="0" u="none" strike="noStrike" dirty="0">
                          <a:solidFill>
                            <a:schemeClr val="bg1"/>
                          </a:solidFill>
                          <a:effectLst/>
                          <a:latin typeface="Franklin Gothic Book"/>
                        </a:rPr>
                        <a:t>TOTAL</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DA0F2B"/>
                    </a:solidFill>
                  </a:tcPr>
                </a:tc>
                <a:tc gridSpan="2">
                  <a:txBody>
                    <a:bodyPr/>
                    <a:lstStyle/>
                    <a:p>
                      <a:pPr algn="ctr" fontAlgn="ctr"/>
                      <a:r>
                        <a:rPr lang="es-CO" sz="1000" b="1" i="0" u="none" strike="noStrike" dirty="0">
                          <a:solidFill>
                            <a:srgbClr val="404040"/>
                          </a:solidFill>
                          <a:effectLst/>
                          <a:latin typeface="Franklin Gothic Book"/>
                        </a:rPr>
                        <a:t>GÉNERO</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000"/>
                    </a:solidFill>
                  </a:tcPr>
                </a:tc>
                <a:tc hMerge="1">
                  <a:txBody>
                    <a:bodyPr/>
                    <a:lstStyle/>
                    <a:p>
                      <a:endParaRPr lang="es-CO"/>
                    </a:p>
                  </a:txBody>
                  <a:tcPr/>
                </a:tc>
                <a:tc gridSpan="4">
                  <a:txBody>
                    <a:bodyPr/>
                    <a:lstStyle/>
                    <a:p>
                      <a:pPr algn="ctr" fontAlgn="ctr"/>
                      <a:r>
                        <a:rPr lang="es-CO" sz="1000" b="1" i="0" u="none" strike="noStrike" dirty="0">
                          <a:solidFill>
                            <a:srgbClr val="404040"/>
                          </a:solidFill>
                          <a:effectLst/>
                          <a:latin typeface="Franklin Gothic Book"/>
                        </a:rPr>
                        <a:t>EDAD</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C66"/>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3">
                  <a:txBody>
                    <a:bodyPr/>
                    <a:lstStyle/>
                    <a:p>
                      <a:pPr algn="ctr" fontAlgn="ctr"/>
                      <a:r>
                        <a:rPr lang="es-CO" sz="1000" b="1" i="0" u="none" strike="noStrike" dirty="0">
                          <a:solidFill>
                            <a:srgbClr val="404040"/>
                          </a:solidFill>
                          <a:effectLst/>
                          <a:latin typeface="Franklin Gothic Book"/>
                        </a:rPr>
                        <a:t>ESTRATO</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ECC5"/>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114916">
                <a:tc>
                  <a:txBody>
                    <a:bodyPr/>
                    <a:lstStyle/>
                    <a:p>
                      <a:pPr algn="r" fontAlgn="ctr"/>
                      <a:endParaRPr lang="es-CO" sz="1000" b="1" i="0" u="none" strike="noStrike" dirty="0">
                        <a:solidFill>
                          <a:srgbClr val="404040"/>
                        </a:solidFill>
                        <a:effectLst/>
                        <a:latin typeface="Franklin Gothic Book"/>
                      </a:endParaRP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vMerge="1">
                  <a:txBody>
                    <a:bodyPr/>
                    <a:lstStyle/>
                    <a:p>
                      <a:endParaRPr lang="es-CO"/>
                    </a:p>
                  </a:txBody>
                  <a:tcPr/>
                </a:tc>
                <a:tc>
                  <a:txBody>
                    <a:bodyPr/>
                    <a:lstStyle/>
                    <a:p>
                      <a:pPr algn="ctr" fontAlgn="ctr"/>
                      <a:r>
                        <a:rPr lang="es-CO" sz="1000" b="0" i="0" u="none" strike="noStrike" dirty="0">
                          <a:solidFill>
                            <a:srgbClr val="404040"/>
                          </a:solidFill>
                          <a:effectLst/>
                          <a:latin typeface="Franklin Gothic Book"/>
                        </a:rPr>
                        <a:t>Masculino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Femenino</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18 a 25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26 a 40</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41 a 55</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56 o más</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ALTO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MEDIO</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BAJO</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82469">
                <a:tc>
                  <a:txBody>
                    <a:bodyPr/>
                    <a:lstStyle/>
                    <a:p>
                      <a:pPr algn="r" fontAlgn="ctr"/>
                      <a:r>
                        <a:rPr lang="es-CO" sz="700" b="1" i="0" u="none" strike="noStrike" dirty="0">
                          <a:solidFill>
                            <a:srgbClr val="404040"/>
                          </a:solidFill>
                          <a:effectLst/>
                          <a:latin typeface="Franklin Gothic Book"/>
                        </a:rPr>
                        <a:t> Base: ENCUESTADOS QUE HAN REACCIONADO AGRESIVANETE FRENTE A ALGUNAS DE SUS PAREJAS</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700" b="1"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72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33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39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27</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20</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17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25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17</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dirty="0">
                          <a:solidFill>
                            <a:srgbClr val="404040"/>
                          </a:solidFill>
                          <a:effectLst/>
                          <a:latin typeface="Franklin Gothic Book"/>
                        </a:rPr>
                        <a:t>30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114916">
                <a:tc>
                  <a:txBody>
                    <a:bodyPr/>
                    <a:lstStyle/>
                    <a:p>
                      <a:pPr algn="r" fontAlgn="ctr"/>
                      <a:r>
                        <a:rPr lang="es-CO" sz="1000" b="1" i="0" u="none" strike="noStrike" dirty="0">
                          <a:solidFill>
                            <a:srgbClr val="404040"/>
                          </a:solidFill>
                          <a:effectLst/>
                          <a:latin typeface="Franklin Gothic Book"/>
                        </a:rPr>
                        <a:t> g) Le hirió con un objeto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extLst>
                  <a:ext uri="{0D108BD9-81ED-4DB2-BD59-A6C34878D82A}">
                    <a16:rowId xmlns:a16="http://schemas.microsoft.com/office/drawing/2014/main" val="10003"/>
                  </a:ext>
                </a:extLst>
              </a:tr>
              <a:tr h="114916">
                <a:tc>
                  <a:txBody>
                    <a:bodyPr/>
                    <a:lstStyle/>
                    <a:p>
                      <a:pPr algn="r" fontAlgn="ctr"/>
                      <a:r>
                        <a:rPr lang="es-CO" sz="10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4"/>
                  </a:ext>
                </a:extLst>
              </a:tr>
              <a:tr h="114916">
                <a:tc>
                  <a:txBody>
                    <a:bodyPr/>
                    <a:lstStyle/>
                    <a:p>
                      <a:pPr algn="r" fontAlgn="ctr"/>
                      <a:r>
                        <a:rPr lang="es-CO" sz="10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99%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100%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100%</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100%</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100%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100%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100%</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5"/>
                  </a:ext>
                </a:extLst>
              </a:tr>
              <a:tr h="114916">
                <a:tc>
                  <a:txBody>
                    <a:bodyPr/>
                    <a:lstStyle/>
                    <a:p>
                      <a:pPr algn="r" fontAlgn="ctr"/>
                      <a:r>
                        <a:rPr lang="es-CO" sz="1000" b="0" i="0" u="none" strike="noStrike">
                          <a:solidFill>
                            <a:srgbClr val="404040"/>
                          </a:solidFill>
                          <a:effectLst/>
                          <a:latin typeface="Franklin Gothic Book"/>
                        </a:rPr>
                        <a:t> Ns/Nr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6"/>
                  </a:ext>
                </a:extLst>
              </a:tr>
              <a:tr h="114916">
                <a:tc>
                  <a:txBody>
                    <a:bodyPr/>
                    <a:lstStyle/>
                    <a:p>
                      <a:pPr algn="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7"/>
                  </a:ext>
                </a:extLst>
              </a:tr>
              <a:tr h="114916">
                <a:tc>
                  <a:txBody>
                    <a:bodyPr/>
                    <a:lstStyle/>
                    <a:p>
                      <a:pPr algn="r" fontAlgn="ctr"/>
                      <a:r>
                        <a:rPr lang="es-CO" sz="1000" b="1" i="0" u="none" strike="noStrike">
                          <a:solidFill>
                            <a:srgbClr val="404040"/>
                          </a:solidFill>
                          <a:effectLst/>
                          <a:latin typeface="Franklin Gothic Book"/>
                        </a:rPr>
                        <a:t> h) Atentó contra su vida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extLst>
                  <a:ext uri="{0D108BD9-81ED-4DB2-BD59-A6C34878D82A}">
                    <a16:rowId xmlns:a16="http://schemas.microsoft.com/office/drawing/2014/main" val="10008"/>
                  </a:ext>
                </a:extLst>
              </a:tr>
              <a:tr h="114916">
                <a:tc>
                  <a:txBody>
                    <a:bodyPr/>
                    <a:lstStyle/>
                    <a:p>
                      <a:pPr algn="r" fontAlgn="ctr"/>
                      <a:r>
                        <a:rPr lang="es-CO" sz="10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9"/>
                  </a:ext>
                </a:extLst>
              </a:tr>
              <a:tr h="114916">
                <a:tc>
                  <a:txBody>
                    <a:bodyPr/>
                    <a:lstStyle/>
                    <a:p>
                      <a:pPr algn="r" fontAlgn="ctr"/>
                      <a:r>
                        <a:rPr lang="es-CO" sz="10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97%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100%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100%</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100%</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100%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95%</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0"/>
                  </a:ext>
                </a:extLst>
              </a:tr>
              <a:tr h="114916">
                <a:tc>
                  <a:txBody>
                    <a:bodyPr/>
                    <a:lstStyle/>
                    <a:p>
                      <a:pPr algn="r" fontAlgn="ctr"/>
                      <a:r>
                        <a:rPr lang="es-CO" sz="1000" b="0" i="0" u="none" strike="noStrike">
                          <a:solidFill>
                            <a:srgbClr val="404040"/>
                          </a:solidFill>
                          <a:effectLst/>
                          <a:latin typeface="Franklin Gothic Book"/>
                        </a:rPr>
                        <a:t> Ns/Nr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1"/>
                  </a:ext>
                </a:extLst>
              </a:tr>
              <a:tr h="114916">
                <a:tc>
                  <a:txBody>
                    <a:bodyPr/>
                    <a:lstStyle/>
                    <a:p>
                      <a:pPr algn="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2"/>
                  </a:ext>
                </a:extLst>
              </a:tr>
              <a:tr h="114916">
                <a:tc>
                  <a:txBody>
                    <a:bodyPr/>
                    <a:lstStyle/>
                    <a:p>
                      <a:pPr algn="r" fontAlgn="ctr"/>
                      <a:r>
                        <a:rPr lang="es-CO" sz="1000" b="1" i="0" u="none" strike="noStrike">
                          <a:solidFill>
                            <a:srgbClr val="404040"/>
                          </a:solidFill>
                          <a:effectLst/>
                          <a:latin typeface="Franklin Gothic Book"/>
                        </a:rPr>
                        <a:t> i) Le obligó a tener relaciones sexuales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extLst>
                  <a:ext uri="{0D108BD9-81ED-4DB2-BD59-A6C34878D82A}">
                    <a16:rowId xmlns:a16="http://schemas.microsoft.com/office/drawing/2014/main" val="10013"/>
                  </a:ext>
                </a:extLst>
              </a:tr>
              <a:tr h="114916">
                <a:tc>
                  <a:txBody>
                    <a:bodyPr/>
                    <a:lstStyle/>
                    <a:p>
                      <a:pPr algn="r" fontAlgn="ctr"/>
                      <a:r>
                        <a:rPr lang="es-CO" sz="10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4"/>
                  </a:ext>
                </a:extLst>
              </a:tr>
              <a:tr h="114916">
                <a:tc>
                  <a:txBody>
                    <a:bodyPr/>
                    <a:lstStyle/>
                    <a:p>
                      <a:pPr algn="r" fontAlgn="ctr"/>
                      <a:r>
                        <a:rPr lang="es-CO" sz="10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100%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100%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100%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100%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100%</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100%</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100%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100%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100%</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100%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5"/>
                  </a:ext>
                </a:extLst>
              </a:tr>
              <a:tr h="114916">
                <a:tc>
                  <a:txBody>
                    <a:bodyPr/>
                    <a:lstStyle/>
                    <a:p>
                      <a:pPr algn="r" fontAlgn="ctr"/>
                      <a:r>
                        <a:rPr lang="es-CO" sz="1000" b="0" i="0" u="none" strike="noStrike">
                          <a:solidFill>
                            <a:srgbClr val="404040"/>
                          </a:solidFill>
                          <a:effectLst/>
                          <a:latin typeface="Franklin Gothic Book"/>
                        </a:rPr>
                        <a:t> Ns/Nr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6"/>
                  </a:ext>
                </a:extLst>
              </a:tr>
              <a:tr h="114916">
                <a:tc>
                  <a:txBody>
                    <a:bodyPr/>
                    <a:lstStyle/>
                    <a:p>
                      <a:pPr algn="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7"/>
                  </a:ext>
                </a:extLst>
              </a:tr>
              <a:tr h="114916">
                <a:tc>
                  <a:txBody>
                    <a:bodyPr/>
                    <a:lstStyle/>
                    <a:p>
                      <a:pPr algn="r" fontAlgn="ctr"/>
                      <a:r>
                        <a:rPr lang="es-CO" sz="1000" b="1" i="0" u="none" strike="noStrike">
                          <a:solidFill>
                            <a:srgbClr val="404040"/>
                          </a:solidFill>
                          <a:effectLst/>
                          <a:latin typeface="Franklin Gothic Book"/>
                        </a:rPr>
                        <a:t> j) Le revisó el celular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extLst>
                  <a:ext uri="{0D108BD9-81ED-4DB2-BD59-A6C34878D82A}">
                    <a16:rowId xmlns:a16="http://schemas.microsoft.com/office/drawing/2014/main" val="10018"/>
                  </a:ext>
                </a:extLst>
              </a:tr>
              <a:tr h="114916">
                <a:tc>
                  <a:txBody>
                    <a:bodyPr/>
                    <a:lstStyle/>
                    <a:p>
                      <a:pPr algn="r" fontAlgn="ctr"/>
                      <a:r>
                        <a:rPr lang="es-CO" sz="10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36%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49%</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30%</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59%</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9"/>
                  </a:ext>
                </a:extLst>
              </a:tr>
              <a:tr h="114916">
                <a:tc>
                  <a:txBody>
                    <a:bodyPr/>
                    <a:lstStyle/>
                    <a:p>
                      <a:pPr algn="r" fontAlgn="ctr"/>
                      <a:r>
                        <a:rPr lang="es-CO" sz="10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63%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51%</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70%</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41%</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20"/>
                  </a:ext>
                </a:extLst>
              </a:tr>
              <a:tr h="114916">
                <a:tc>
                  <a:txBody>
                    <a:bodyPr/>
                    <a:lstStyle/>
                    <a:p>
                      <a:pPr algn="r" fontAlgn="ctr"/>
                      <a:r>
                        <a:rPr lang="es-CO" sz="1000" b="0" i="0" u="none" strike="noStrike">
                          <a:solidFill>
                            <a:srgbClr val="404040"/>
                          </a:solidFill>
                          <a:effectLst/>
                          <a:latin typeface="Franklin Gothic Book"/>
                        </a:rPr>
                        <a:t> Ns/Nr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21"/>
                  </a:ext>
                </a:extLst>
              </a:tr>
              <a:tr h="114916">
                <a:tc>
                  <a:txBody>
                    <a:bodyPr/>
                    <a:lstStyle/>
                    <a:p>
                      <a:pPr algn="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22"/>
                  </a:ext>
                </a:extLst>
              </a:tr>
              <a:tr h="114916">
                <a:tc>
                  <a:txBody>
                    <a:bodyPr/>
                    <a:lstStyle/>
                    <a:p>
                      <a:pPr algn="r" fontAlgn="ctr"/>
                      <a:r>
                        <a:rPr lang="es-CO" sz="1000" b="1" i="0" u="none" strike="noStrike">
                          <a:solidFill>
                            <a:srgbClr val="404040"/>
                          </a:solidFill>
                          <a:effectLst/>
                          <a:latin typeface="Franklin Gothic Book"/>
                        </a:rPr>
                        <a:t> k) Le escondió cosas personales o laborales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extLst>
                  <a:ext uri="{0D108BD9-81ED-4DB2-BD59-A6C34878D82A}">
                    <a16:rowId xmlns:a16="http://schemas.microsoft.com/office/drawing/2014/main" val="10023"/>
                  </a:ext>
                </a:extLst>
              </a:tr>
              <a:tr h="114916">
                <a:tc>
                  <a:txBody>
                    <a:bodyPr/>
                    <a:lstStyle/>
                    <a:p>
                      <a:pPr algn="r" fontAlgn="ctr"/>
                      <a:r>
                        <a:rPr lang="es-CO" sz="10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extLst>
                  <a:ext uri="{0D108BD9-81ED-4DB2-BD59-A6C34878D82A}">
                    <a16:rowId xmlns:a16="http://schemas.microsoft.com/office/drawing/2014/main" val="10024"/>
                  </a:ext>
                </a:extLst>
              </a:tr>
              <a:tr h="114916">
                <a:tc>
                  <a:txBody>
                    <a:bodyPr/>
                    <a:lstStyle/>
                    <a:p>
                      <a:pPr algn="r" fontAlgn="ctr"/>
                      <a:r>
                        <a:rPr lang="es-CO" sz="10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92%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76%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97%</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100%</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100%</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extLst>
                  <a:ext uri="{0D108BD9-81ED-4DB2-BD59-A6C34878D82A}">
                    <a16:rowId xmlns:a16="http://schemas.microsoft.com/office/drawing/2014/main" val="10025"/>
                  </a:ext>
                </a:extLst>
              </a:tr>
              <a:tr h="114916">
                <a:tc>
                  <a:txBody>
                    <a:bodyPr/>
                    <a:lstStyle/>
                    <a:p>
                      <a:pPr algn="r" fontAlgn="ctr"/>
                      <a:r>
                        <a:rPr lang="es-CO" sz="1000" b="0" i="0" u="none" strike="noStrike">
                          <a:solidFill>
                            <a:srgbClr val="404040"/>
                          </a:solidFill>
                          <a:effectLst/>
                          <a:latin typeface="Franklin Gothic Book"/>
                        </a:rPr>
                        <a:t> Ns/Nr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26"/>
                  </a:ext>
                </a:extLst>
              </a:tr>
              <a:tr h="114916">
                <a:tc>
                  <a:txBody>
                    <a:bodyPr/>
                    <a:lstStyle/>
                    <a:p>
                      <a:pPr algn="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27"/>
                  </a:ext>
                </a:extLst>
              </a:tr>
              <a:tr h="114916">
                <a:tc>
                  <a:txBody>
                    <a:bodyPr/>
                    <a:lstStyle/>
                    <a:p>
                      <a:pPr algn="r" fontAlgn="ctr"/>
                      <a:r>
                        <a:rPr lang="es-CO" sz="1000" b="1" i="0" u="none" strike="noStrike">
                          <a:solidFill>
                            <a:srgbClr val="404040"/>
                          </a:solidFill>
                          <a:effectLst/>
                          <a:latin typeface="Franklin Gothic Book"/>
                        </a:rPr>
                        <a:t> l) Le quitó dinero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10028"/>
                  </a:ext>
                </a:extLst>
              </a:tr>
              <a:tr h="114916">
                <a:tc>
                  <a:txBody>
                    <a:bodyPr/>
                    <a:lstStyle/>
                    <a:p>
                      <a:pPr algn="r" fontAlgn="ctr"/>
                      <a:r>
                        <a:rPr lang="es-CO" sz="10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extLst>
                  <a:ext uri="{0D108BD9-81ED-4DB2-BD59-A6C34878D82A}">
                    <a16:rowId xmlns:a16="http://schemas.microsoft.com/office/drawing/2014/main" val="10029"/>
                  </a:ext>
                </a:extLst>
              </a:tr>
              <a:tr h="114916">
                <a:tc>
                  <a:txBody>
                    <a:bodyPr/>
                    <a:lstStyle/>
                    <a:p>
                      <a:pPr algn="r" fontAlgn="ctr"/>
                      <a:r>
                        <a:rPr lang="es-CO" sz="10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98%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100%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100%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97%</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100%</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100%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100%</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100%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extLst>
                  <a:ext uri="{0D108BD9-81ED-4DB2-BD59-A6C34878D82A}">
                    <a16:rowId xmlns:a16="http://schemas.microsoft.com/office/drawing/2014/main" val="10030"/>
                  </a:ext>
                </a:extLst>
              </a:tr>
              <a:tr h="114916">
                <a:tc>
                  <a:txBody>
                    <a:bodyPr/>
                    <a:lstStyle/>
                    <a:p>
                      <a:pPr algn="r" fontAlgn="ctr"/>
                      <a:r>
                        <a:rPr lang="es-CO" sz="1000" b="0" i="0" u="none" strike="noStrike">
                          <a:solidFill>
                            <a:srgbClr val="404040"/>
                          </a:solidFill>
                          <a:effectLst/>
                          <a:latin typeface="Franklin Gothic Book"/>
                        </a:rPr>
                        <a:t> Ns/Nr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31"/>
                  </a:ext>
                </a:extLst>
              </a:tr>
            </a:tbl>
          </a:graphicData>
        </a:graphic>
      </p:graphicFrame>
      <p:sp>
        <p:nvSpPr>
          <p:cNvPr id="5" name="3 Rectángulo">
            <a:extLst>
              <a:ext uri="{FF2B5EF4-FFF2-40B4-BE49-F238E27FC236}">
                <a16:creationId xmlns:a16="http://schemas.microsoft.com/office/drawing/2014/main" id="{D82EEB86-6159-47A0-B011-B1C58A782C34}"/>
              </a:ext>
            </a:extLst>
          </p:cNvPr>
          <p:cNvSpPr/>
          <p:nvPr/>
        </p:nvSpPr>
        <p:spPr>
          <a:xfrm>
            <a:off x="1135956" y="561504"/>
            <a:ext cx="9894688" cy="338554"/>
          </a:xfrm>
          <a:prstGeom prst="rect">
            <a:avLst/>
          </a:prstGeom>
        </p:spPr>
        <p:txBody>
          <a:bodyPr wrap="square">
            <a:spAutoFit/>
          </a:bodyPr>
          <a:lstStyle/>
          <a:p>
            <a:pPr algn="ctr"/>
            <a:r>
              <a:rPr lang="es-CO" sz="1600" b="1" dirty="0">
                <a:solidFill>
                  <a:prstClr val="black"/>
                </a:solidFill>
              </a:rPr>
              <a:t> 19) </a:t>
            </a:r>
            <a:r>
              <a:rPr lang="es-CO" sz="1600" dirty="0">
                <a:solidFill>
                  <a:prstClr val="black"/>
                </a:solidFill>
              </a:rPr>
              <a:t>De ser así, </a:t>
            </a:r>
            <a:r>
              <a:rPr lang="es-CO" sz="1600" b="1" dirty="0">
                <a:solidFill>
                  <a:prstClr val="black"/>
                </a:solidFill>
              </a:rPr>
              <a:t>¿recuerda cómo actuó? </a:t>
            </a:r>
          </a:p>
        </p:txBody>
      </p:sp>
    </p:spTree>
    <p:extLst>
      <p:ext uri="{BB962C8B-B14F-4D97-AF65-F5344CB8AC3E}">
        <p14:creationId xmlns:p14="http://schemas.microsoft.com/office/powerpoint/2010/main" val="30442871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Group 6">
            <a:extLst>
              <a:ext uri="{FF2B5EF4-FFF2-40B4-BE49-F238E27FC236}">
                <a16:creationId xmlns:a16="http://schemas.microsoft.com/office/drawing/2014/main" id="{0DA119C3-05D3-4634-98DA-6F5B3E4A5355}"/>
              </a:ext>
            </a:extLst>
          </p:cNvPr>
          <p:cNvGraphicFramePr>
            <a:graphicFrameLocks noGrp="1"/>
          </p:cNvGraphicFramePr>
          <p:nvPr>
            <p:extLst>
              <p:ext uri="{D42A27DB-BD31-4B8C-83A1-F6EECF244321}">
                <p14:modId xmlns:p14="http://schemas.microsoft.com/office/powerpoint/2010/main" val="1966575108"/>
              </p:ext>
            </p:extLst>
          </p:nvPr>
        </p:nvGraphicFramePr>
        <p:xfrm>
          <a:off x="2667000" y="1355722"/>
          <a:ext cx="6584951" cy="4621736"/>
        </p:xfrm>
        <a:graphic>
          <a:graphicData uri="http://schemas.openxmlformats.org/drawingml/2006/table">
            <a:tbl>
              <a:tblPr/>
              <a:tblGrid>
                <a:gridCol w="2848778">
                  <a:extLst>
                    <a:ext uri="{9D8B030D-6E8A-4147-A177-3AD203B41FA5}">
                      <a16:colId xmlns:a16="http://schemas.microsoft.com/office/drawing/2014/main" val="20000"/>
                    </a:ext>
                  </a:extLst>
                </a:gridCol>
                <a:gridCol w="3736173">
                  <a:extLst>
                    <a:ext uri="{9D8B030D-6E8A-4147-A177-3AD203B41FA5}">
                      <a16:colId xmlns:a16="http://schemas.microsoft.com/office/drawing/2014/main" val="20002"/>
                    </a:ext>
                  </a:extLst>
                </a:gridCol>
              </a:tblGrid>
              <a:tr h="330124">
                <a:tc>
                  <a:txBody>
                    <a:bodyPr/>
                    <a:lstStyle/>
                    <a:p>
                      <a:pPr algn="r" fontAlgn="ctr">
                        <a:lnSpc>
                          <a:spcPts val="1200"/>
                        </a:lnSpc>
                      </a:pPr>
                      <a:r>
                        <a:rPr lang="es-CO" sz="1200" b="0" i="0" u="none" strike="noStrike" dirty="0">
                          <a:solidFill>
                            <a:srgbClr val="404040"/>
                          </a:solidFill>
                          <a:effectLst/>
                          <a:latin typeface="Franklin Gothic Book"/>
                        </a:rPr>
                        <a:t> Por celos o desconfianza </a:t>
                      </a:r>
                    </a:p>
                  </a:txBody>
                  <a:tcPr marL="9525" marR="9525" marT="9525" marB="0" anchor="ctr">
                    <a:lnL cap="flat">
                      <a:noFill/>
                    </a:lnL>
                    <a:lnR>
                      <a:noFill/>
                    </a:lnR>
                    <a:lnT cap="flat">
                      <a:noFill/>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200"/>
                        </a:lnSpc>
                      </a:pPr>
                      <a:endParaRPr lang="es-CO" sz="11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cap="flat">
                      <a:noFill/>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0124">
                <a:tc>
                  <a:txBody>
                    <a:bodyPr/>
                    <a:lstStyle/>
                    <a:p>
                      <a:pPr algn="r" fontAlgn="ctr">
                        <a:lnSpc>
                          <a:spcPts val="1200"/>
                        </a:lnSpc>
                      </a:pPr>
                      <a:r>
                        <a:rPr lang="es-CO" sz="1200" b="0" i="0" u="none" strike="noStrike" dirty="0">
                          <a:solidFill>
                            <a:srgbClr val="404040"/>
                          </a:solidFill>
                          <a:effectLst/>
                          <a:latin typeface="Franklin Gothic Book"/>
                        </a:rPr>
                        <a:t> Por desacuerdo en los puntos de vista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200"/>
                        </a:lnSpc>
                      </a:pPr>
                      <a:endParaRPr lang="es-CO" sz="11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0124">
                <a:tc>
                  <a:txBody>
                    <a:bodyPr/>
                    <a:lstStyle/>
                    <a:p>
                      <a:pPr algn="r" fontAlgn="ctr">
                        <a:lnSpc>
                          <a:spcPts val="1200"/>
                        </a:lnSpc>
                      </a:pPr>
                      <a:r>
                        <a:rPr lang="es-CO" sz="1200" b="0" i="0" u="none" strike="noStrike" dirty="0">
                          <a:solidFill>
                            <a:srgbClr val="404040"/>
                          </a:solidFill>
                          <a:effectLst/>
                          <a:latin typeface="Franklin Gothic Book"/>
                        </a:rPr>
                        <a:t> Por infidelidad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200"/>
                        </a:lnSpc>
                      </a:pPr>
                      <a:endParaRPr lang="es-CO" sz="11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0124">
                <a:tc>
                  <a:txBody>
                    <a:bodyPr/>
                    <a:lstStyle/>
                    <a:p>
                      <a:pPr algn="r" fontAlgn="ctr">
                        <a:lnSpc>
                          <a:spcPts val="1200"/>
                        </a:lnSpc>
                      </a:pPr>
                      <a:r>
                        <a:rPr lang="es-CO" sz="1200" b="0" i="0" u="none" strike="noStrike" dirty="0">
                          <a:solidFill>
                            <a:srgbClr val="404040"/>
                          </a:solidFill>
                          <a:effectLst/>
                          <a:latin typeface="Franklin Gothic Book"/>
                        </a:rPr>
                        <a:t> Por indiferencia o descuido de la relación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200"/>
                        </a:lnSpc>
                      </a:pPr>
                      <a:endParaRPr lang="es-CO" sz="11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0124">
                <a:tc>
                  <a:txBody>
                    <a:bodyPr/>
                    <a:lstStyle/>
                    <a:p>
                      <a:pPr algn="r" fontAlgn="ctr">
                        <a:lnSpc>
                          <a:spcPts val="1200"/>
                        </a:lnSpc>
                      </a:pPr>
                      <a:r>
                        <a:rPr lang="es-CO" sz="1200" b="0" i="0" u="none" strike="noStrike" dirty="0">
                          <a:solidFill>
                            <a:srgbClr val="404040"/>
                          </a:solidFill>
                          <a:effectLst/>
                          <a:latin typeface="Franklin Gothic Book"/>
                        </a:rPr>
                        <a:t> Por temas de dinero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200"/>
                        </a:lnSpc>
                      </a:pPr>
                      <a:endParaRPr lang="es-CO" sz="11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0124">
                <a:tc>
                  <a:txBody>
                    <a:bodyPr/>
                    <a:lstStyle/>
                    <a:p>
                      <a:pPr algn="r" fontAlgn="ctr">
                        <a:lnSpc>
                          <a:spcPts val="1200"/>
                        </a:lnSpc>
                      </a:pPr>
                      <a:r>
                        <a:rPr lang="es-CO" sz="1200" b="0" i="0" u="none" strike="noStrike" dirty="0">
                          <a:solidFill>
                            <a:srgbClr val="404040"/>
                          </a:solidFill>
                          <a:effectLst/>
                          <a:latin typeface="Franklin Gothic Book"/>
                        </a:rPr>
                        <a:t> Por irrespeto o burla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200"/>
                        </a:lnSpc>
                      </a:pPr>
                      <a:endParaRPr lang="es-CO" sz="11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0124">
                <a:tc>
                  <a:txBody>
                    <a:bodyPr/>
                    <a:lstStyle/>
                    <a:p>
                      <a:pPr algn="r" fontAlgn="ctr">
                        <a:lnSpc>
                          <a:spcPts val="1200"/>
                        </a:lnSpc>
                      </a:pPr>
                      <a:r>
                        <a:rPr lang="es-CO" sz="1200" b="0" i="0" u="none" strike="noStrike">
                          <a:solidFill>
                            <a:srgbClr val="404040"/>
                          </a:solidFill>
                          <a:effectLst/>
                          <a:latin typeface="Franklin Gothic Book"/>
                        </a:rPr>
                        <a:t> Por la distribución de las labores domésticas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200"/>
                        </a:lnSpc>
                      </a:pPr>
                      <a:endParaRPr lang="es-CO" sz="11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0124">
                <a:tc>
                  <a:txBody>
                    <a:bodyPr/>
                    <a:lstStyle/>
                    <a:p>
                      <a:pPr algn="r" fontAlgn="ctr">
                        <a:lnSpc>
                          <a:spcPts val="1200"/>
                        </a:lnSpc>
                      </a:pPr>
                      <a:r>
                        <a:rPr lang="es-CO" sz="1200" b="0" i="0" u="none" strike="noStrike" dirty="0">
                          <a:solidFill>
                            <a:srgbClr val="404040"/>
                          </a:solidFill>
                          <a:effectLst/>
                          <a:latin typeface="Franklin Gothic Book"/>
                        </a:rPr>
                        <a:t> Por alguno de los dos quería terminar la relación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200"/>
                        </a:lnSpc>
                      </a:pPr>
                      <a:endParaRPr lang="es-CO" sz="11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0124">
                <a:tc>
                  <a:txBody>
                    <a:bodyPr/>
                    <a:lstStyle/>
                    <a:p>
                      <a:pPr algn="r" fontAlgn="ctr">
                        <a:lnSpc>
                          <a:spcPts val="1200"/>
                        </a:lnSpc>
                      </a:pPr>
                      <a:r>
                        <a:rPr lang="es-CO" sz="1200" b="0" i="0" u="none" strike="noStrike" dirty="0">
                          <a:solidFill>
                            <a:srgbClr val="404040"/>
                          </a:solidFill>
                          <a:effectLst/>
                          <a:latin typeface="Franklin Gothic Book"/>
                        </a:rPr>
                        <a:t> Por desautorizar al otro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200"/>
                        </a:lnSpc>
                      </a:pPr>
                      <a:endParaRPr lang="es-CO" sz="11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0124">
                <a:tc>
                  <a:txBody>
                    <a:bodyPr/>
                    <a:lstStyle/>
                    <a:p>
                      <a:pPr algn="r" fontAlgn="ctr">
                        <a:lnSpc>
                          <a:spcPts val="1200"/>
                        </a:lnSpc>
                      </a:pPr>
                      <a:r>
                        <a:rPr lang="es-CO" sz="1200" b="0" i="0" u="none" strike="noStrike" dirty="0">
                          <a:solidFill>
                            <a:srgbClr val="404040"/>
                          </a:solidFill>
                          <a:effectLst/>
                          <a:latin typeface="Franklin Gothic Book"/>
                        </a:rPr>
                        <a:t> Po el cuidado de los hijos y de las hijas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200"/>
                        </a:lnSpc>
                      </a:pPr>
                      <a:endParaRPr lang="es-CO" sz="11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30124">
                <a:tc>
                  <a:txBody>
                    <a:bodyPr/>
                    <a:lstStyle/>
                    <a:p>
                      <a:pPr algn="r" fontAlgn="ctr">
                        <a:lnSpc>
                          <a:spcPts val="1200"/>
                        </a:lnSpc>
                      </a:pPr>
                      <a:r>
                        <a:rPr lang="es-CO" sz="1200" b="0" i="0" u="none" strike="noStrike" dirty="0">
                          <a:solidFill>
                            <a:srgbClr val="404040"/>
                          </a:solidFill>
                          <a:effectLst/>
                          <a:latin typeface="Franklin Gothic Book"/>
                        </a:rPr>
                        <a:t> Consumo de alcohol</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200"/>
                        </a:lnSpc>
                      </a:pPr>
                      <a:endParaRPr lang="es-CO" sz="11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0124">
                <a:tc>
                  <a:txBody>
                    <a:bodyPr/>
                    <a:lstStyle/>
                    <a:p>
                      <a:pPr algn="r" fontAlgn="ctr">
                        <a:lnSpc>
                          <a:spcPts val="1200"/>
                        </a:lnSpc>
                      </a:pPr>
                      <a:r>
                        <a:rPr lang="es-CO" sz="1200" b="0" i="0" u="none" strike="noStrike" dirty="0">
                          <a:solidFill>
                            <a:srgbClr val="404040"/>
                          </a:solidFill>
                          <a:effectLst/>
                          <a:latin typeface="Franklin Gothic Book"/>
                        </a:rPr>
                        <a:t> Convivencia</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200"/>
                        </a:lnSpc>
                      </a:pPr>
                      <a:endParaRPr lang="es-CO" sz="11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30124">
                <a:tc>
                  <a:txBody>
                    <a:bodyPr/>
                    <a:lstStyle/>
                    <a:p>
                      <a:pPr algn="r" fontAlgn="ctr">
                        <a:lnSpc>
                          <a:spcPts val="1200"/>
                        </a:lnSpc>
                      </a:pPr>
                      <a:r>
                        <a:rPr lang="es-CO" sz="1200" b="0" i="0" u="none" strike="noStrike" dirty="0">
                          <a:solidFill>
                            <a:srgbClr val="404040"/>
                          </a:solidFill>
                          <a:effectLst/>
                          <a:latin typeface="Franklin Gothic Book"/>
                        </a:rPr>
                        <a:t> Maltrato</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200"/>
                        </a:lnSpc>
                      </a:pPr>
                      <a:endParaRPr lang="es-CO" sz="11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30124">
                <a:tc>
                  <a:txBody>
                    <a:bodyPr/>
                    <a:lstStyle/>
                    <a:p>
                      <a:pPr algn="r" fontAlgn="ctr">
                        <a:lnSpc>
                          <a:spcPts val="1200"/>
                        </a:lnSpc>
                      </a:pPr>
                      <a:r>
                        <a:rPr lang="es-CO" sz="1200" b="0" i="0" u="none" strike="noStrike" dirty="0">
                          <a:solidFill>
                            <a:srgbClr val="404040"/>
                          </a:solidFill>
                          <a:effectLst/>
                          <a:latin typeface="Franklin Gothic Book"/>
                        </a:rPr>
                        <a:t> Ninguna de las anteriores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200"/>
                        </a:lnSpc>
                      </a:pPr>
                      <a:endParaRPr lang="es-CO" sz="11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graphicFrame>
        <p:nvGraphicFramePr>
          <p:cNvPr id="8" name="7 Gráfico"/>
          <p:cNvGraphicFramePr/>
          <p:nvPr>
            <p:extLst>
              <p:ext uri="{D42A27DB-BD31-4B8C-83A1-F6EECF244321}">
                <p14:modId xmlns:p14="http://schemas.microsoft.com/office/powerpoint/2010/main" val="3620014036"/>
              </p:ext>
            </p:extLst>
          </p:nvPr>
        </p:nvGraphicFramePr>
        <p:xfrm>
          <a:off x="5503495" y="1127116"/>
          <a:ext cx="3748455" cy="5021268"/>
        </p:xfrm>
        <a:graphic>
          <a:graphicData uri="http://schemas.openxmlformats.org/drawingml/2006/chart">
            <c:chart xmlns:c="http://schemas.openxmlformats.org/drawingml/2006/chart" xmlns:r="http://schemas.openxmlformats.org/officeDocument/2006/relationships" r:id="rId2"/>
          </a:graphicData>
        </a:graphic>
      </p:graphicFrame>
      <p:sp>
        <p:nvSpPr>
          <p:cNvPr id="10" name="9 Rectángulo"/>
          <p:cNvSpPr/>
          <p:nvPr/>
        </p:nvSpPr>
        <p:spPr>
          <a:xfrm>
            <a:off x="2534588" y="570464"/>
            <a:ext cx="7089804" cy="584775"/>
          </a:xfrm>
          <a:prstGeom prst="rect">
            <a:avLst/>
          </a:prstGeom>
        </p:spPr>
        <p:txBody>
          <a:bodyPr wrap="square">
            <a:spAutoFit/>
          </a:bodyPr>
          <a:lstStyle/>
          <a:p>
            <a:pPr algn="ctr"/>
            <a:r>
              <a:rPr lang="es-CO" sz="1600" b="1" dirty="0">
                <a:solidFill>
                  <a:prstClr val="black"/>
                </a:solidFill>
              </a:rPr>
              <a:t> 20) ¿Cuál de los siguientes motivos estuvo involucrado para que  respondiera agresivamente frente a su pareja? </a:t>
            </a:r>
            <a:endParaRPr lang="es-CO" sz="1600" dirty="0">
              <a:solidFill>
                <a:prstClr val="black"/>
              </a:solidFill>
            </a:endParaRPr>
          </a:p>
        </p:txBody>
      </p:sp>
      <p:sp>
        <p:nvSpPr>
          <p:cNvPr id="11" name="10 Rectángulo redondeado"/>
          <p:cNvSpPr/>
          <p:nvPr/>
        </p:nvSpPr>
        <p:spPr>
          <a:xfrm>
            <a:off x="3283154" y="6245754"/>
            <a:ext cx="5606846" cy="287174"/>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12" name="11 Tabla"/>
          <p:cNvGraphicFramePr>
            <a:graphicFrameLocks noGrp="1"/>
          </p:cNvGraphicFramePr>
          <p:nvPr>
            <p:extLst>
              <p:ext uri="{D42A27DB-BD31-4B8C-83A1-F6EECF244321}">
                <p14:modId xmlns:p14="http://schemas.microsoft.com/office/powerpoint/2010/main" val="3585937853"/>
              </p:ext>
            </p:extLst>
          </p:nvPr>
        </p:nvGraphicFramePr>
        <p:xfrm>
          <a:off x="3401764" y="6262749"/>
          <a:ext cx="5472747" cy="243840"/>
        </p:xfrm>
        <a:graphic>
          <a:graphicData uri="http://schemas.openxmlformats.org/drawingml/2006/table">
            <a:tbl>
              <a:tblPr firstRow="1" bandRow="1">
                <a:tableStyleId>{5C22544A-7EE6-4342-B048-85BDC9FD1C3A}</a:tableStyleId>
              </a:tblPr>
              <a:tblGrid>
                <a:gridCol w="4934267">
                  <a:extLst>
                    <a:ext uri="{9D8B030D-6E8A-4147-A177-3AD203B41FA5}">
                      <a16:colId xmlns:a16="http://schemas.microsoft.com/office/drawing/2014/main" val="20000"/>
                    </a:ext>
                  </a:extLst>
                </a:gridCol>
                <a:gridCol w="538480">
                  <a:extLst>
                    <a:ext uri="{9D8B030D-6E8A-4147-A177-3AD203B41FA5}">
                      <a16:colId xmlns:a16="http://schemas.microsoft.com/office/drawing/2014/main" val="20001"/>
                    </a:ext>
                  </a:extLst>
                </a:gridCol>
              </a:tblGrid>
              <a:tr h="144016">
                <a:tc>
                  <a:txBody>
                    <a:bodyPr/>
                    <a:lstStyle/>
                    <a:p>
                      <a:pPr algn="r"/>
                      <a:r>
                        <a:rPr lang="es-CO" sz="1000" dirty="0">
                          <a:solidFill>
                            <a:schemeClr val="tx1"/>
                          </a:solidFill>
                          <a:latin typeface="Franklin Gothic Book" panose="020B0503020102020204" pitchFamily="34" charset="0"/>
                        </a:rPr>
                        <a:t>Base:</a:t>
                      </a:r>
                      <a:r>
                        <a:rPr lang="es-CO" sz="1000" baseline="0" dirty="0">
                          <a:solidFill>
                            <a:schemeClr val="tx1"/>
                          </a:solidFill>
                          <a:latin typeface="Franklin Gothic Book" panose="020B0503020102020204" pitchFamily="34" charset="0"/>
                        </a:rPr>
                        <a:t> </a:t>
                      </a:r>
                      <a:r>
                        <a:rPr lang="es-CO" sz="1000" b="0" baseline="0" dirty="0">
                          <a:solidFill>
                            <a:schemeClr val="tx1"/>
                          </a:solidFill>
                          <a:latin typeface="Franklin Gothic Book" panose="020B0503020102020204" pitchFamily="34" charset="0"/>
                        </a:rPr>
                        <a:t>Encuestados que han reaccionado agresivamente frente a algunas de sus parejas</a:t>
                      </a:r>
                      <a:endParaRPr lang="es-CO" sz="1000" b="0" dirty="0">
                        <a:solidFill>
                          <a:schemeClr val="tx1"/>
                        </a:solidFill>
                        <a:latin typeface="Franklin Gothic Book" panose="020B0503020102020204"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s-CO" sz="1000" dirty="0">
                          <a:solidFill>
                            <a:schemeClr val="tx1"/>
                          </a:solidFill>
                          <a:latin typeface="Franklin Gothic Book" panose="020B0503020102020204" pitchFamily="34" charset="0"/>
                        </a:rPr>
                        <a:t>72</a:t>
                      </a:r>
                    </a:p>
                  </a:txBody>
                  <a:tcPr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4624827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2541675" y="325072"/>
            <a:ext cx="7089804" cy="584775"/>
          </a:xfrm>
          <a:prstGeom prst="rect">
            <a:avLst/>
          </a:prstGeom>
        </p:spPr>
        <p:txBody>
          <a:bodyPr wrap="square">
            <a:spAutoFit/>
          </a:bodyPr>
          <a:lstStyle/>
          <a:p>
            <a:pPr algn="ctr"/>
            <a:r>
              <a:rPr lang="es-CO" sz="1600" b="1" dirty="0">
                <a:solidFill>
                  <a:prstClr val="black"/>
                </a:solidFill>
              </a:rPr>
              <a:t> 20) ¿Cuál de los siguientes motivos estuvo involucrado para que  respondiera agresivamente frente a su pareja? </a:t>
            </a:r>
            <a:endParaRPr lang="es-CO" sz="1600" dirty="0">
              <a:solidFill>
                <a:prstClr val="black"/>
              </a:solidFill>
            </a:endParaRPr>
          </a:p>
        </p:txBody>
      </p:sp>
      <p:sp>
        <p:nvSpPr>
          <p:cNvPr id="11" name="10 Rectángulo redondeado"/>
          <p:cNvSpPr/>
          <p:nvPr/>
        </p:nvSpPr>
        <p:spPr>
          <a:xfrm>
            <a:off x="3283154" y="6245754"/>
            <a:ext cx="5606846" cy="287174"/>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12" name="11 Tabla"/>
          <p:cNvGraphicFramePr>
            <a:graphicFrameLocks noGrp="1"/>
          </p:cNvGraphicFramePr>
          <p:nvPr/>
        </p:nvGraphicFramePr>
        <p:xfrm>
          <a:off x="3401764" y="6262749"/>
          <a:ext cx="5472747" cy="243840"/>
        </p:xfrm>
        <a:graphic>
          <a:graphicData uri="http://schemas.openxmlformats.org/drawingml/2006/table">
            <a:tbl>
              <a:tblPr firstRow="1" bandRow="1">
                <a:tableStyleId>{5C22544A-7EE6-4342-B048-85BDC9FD1C3A}</a:tableStyleId>
              </a:tblPr>
              <a:tblGrid>
                <a:gridCol w="4934267">
                  <a:extLst>
                    <a:ext uri="{9D8B030D-6E8A-4147-A177-3AD203B41FA5}">
                      <a16:colId xmlns:a16="http://schemas.microsoft.com/office/drawing/2014/main" val="20000"/>
                    </a:ext>
                  </a:extLst>
                </a:gridCol>
                <a:gridCol w="538480">
                  <a:extLst>
                    <a:ext uri="{9D8B030D-6E8A-4147-A177-3AD203B41FA5}">
                      <a16:colId xmlns:a16="http://schemas.microsoft.com/office/drawing/2014/main" val="20001"/>
                    </a:ext>
                  </a:extLst>
                </a:gridCol>
              </a:tblGrid>
              <a:tr h="144016">
                <a:tc>
                  <a:txBody>
                    <a:bodyPr/>
                    <a:lstStyle/>
                    <a:p>
                      <a:pPr algn="r"/>
                      <a:r>
                        <a:rPr lang="es-CO" sz="1000" dirty="0">
                          <a:solidFill>
                            <a:schemeClr val="tx1"/>
                          </a:solidFill>
                          <a:latin typeface="Franklin Gothic Book" panose="020B0503020102020204" pitchFamily="34" charset="0"/>
                        </a:rPr>
                        <a:t>Base:</a:t>
                      </a:r>
                      <a:r>
                        <a:rPr lang="es-CO" sz="1000" baseline="0" dirty="0">
                          <a:solidFill>
                            <a:schemeClr val="tx1"/>
                          </a:solidFill>
                          <a:latin typeface="Franklin Gothic Book" panose="020B0503020102020204" pitchFamily="34" charset="0"/>
                        </a:rPr>
                        <a:t> </a:t>
                      </a:r>
                      <a:r>
                        <a:rPr lang="es-CO" sz="1000" b="0" baseline="0" dirty="0">
                          <a:solidFill>
                            <a:schemeClr val="tx1"/>
                          </a:solidFill>
                          <a:latin typeface="Franklin Gothic Book" panose="020B0503020102020204" pitchFamily="34" charset="0"/>
                        </a:rPr>
                        <a:t>Encuestados que han reaccionado agresivamente frente a algunas de sus parejas</a:t>
                      </a:r>
                      <a:endParaRPr lang="es-CO" sz="1000" b="0" dirty="0">
                        <a:solidFill>
                          <a:schemeClr val="tx1"/>
                        </a:solidFill>
                        <a:latin typeface="Franklin Gothic Book" panose="020B0503020102020204"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s-CO" sz="1000" dirty="0">
                          <a:solidFill>
                            <a:schemeClr val="tx1"/>
                          </a:solidFill>
                          <a:latin typeface="Franklin Gothic Book" panose="020B0503020102020204" pitchFamily="34" charset="0"/>
                        </a:rPr>
                        <a:t>72</a:t>
                      </a:r>
                    </a:p>
                  </a:txBody>
                  <a:tcPr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9" name="Gráfico 8">
            <a:extLst>
              <a:ext uri="{FF2B5EF4-FFF2-40B4-BE49-F238E27FC236}">
                <a16:creationId xmlns:a16="http://schemas.microsoft.com/office/drawing/2014/main" id="{FE4C2A85-57A3-4EE1-B74B-8CC64744B073}"/>
              </a:ext>
            </a:extLst>
          </p:cNvPr>
          <p:cNvGraphicFramePr>
            <a:graphicFrameLocks/>
          </p:cNvGraphicFramePr>
          <p:nvPr>
            <p:extLst>
              <p:ext uri="{D42A27DB-BD31-4B8C-83A1-F6EECF244321}">
                <p14:modId xmlns:p14="http://schemas.microsoft.com/office/powerpoint/2010/main" val="1685559910"/>
              </p:ext>
            </p:extLst>
          </p:nvPr>
        </p:nvGraphicFramePr>
        <p:xfrm>
          <a:off x="385991" y="1350498"/>
          <a:ext cx="5606845" cy="48689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Gráfico 12">
            <a:extLst>
              <a:ext uri="{FF2B5EF4-FFF2-40B4-BE49-F238E27FC236}">
                <a16:creationId xmlns:a16="http://schemas.microsoft.com/office/drawing/2014/main" id="{E7231111-BF58-43A8-8936-CE674189608E}"/>
              </a:ext>
            </a:extLst>
          </p:cNvPr>
          <p:cNvGraphicFramePr>
            <a:graphicFrameLocks/>
          </p:cNvGraphicFramePr>
          <p:nvPr>
            <p:extLst>
              <p:ext uri="{D42A27DB-BD31-4B8C-83A1-F6EECF244321}">
                <p14:modId xmlns:p14="http://schemas.microsoft.com/office/powerpoint/2010/main" val="1002824108"/>
              </p:ext>
            </p:extLst>
          </p:nvPr>
        </p:nvGraphicFramePr>
        <p:xfrm>
          <a:off x="6736079" y="1350498"/>
          <a:ext cx="5069929" cy="48689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365721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1082733923"/>
              </p:ext>
            </p:extLst>
          </p:nvPr>
        </p:nvGraphicFramePr>
        <p:xfrm>
          <a:off x="1753579" y="1957653"/>
          <a:ext cx="9031078" cy="3263741"/>
        </p:xfrm>
        <a:graphic>
          <a:graphicData uri="http://schemas.openxmlformats.org/drawingml/2006/table">
            <a:tbl>
              <a:tblPr/>
              <a:tblGrid>
                <a:gridCol w="2569304">
                  <a:extLst>
                    <a:ext uri="{9D8B030D-6E8A-4147-A177-3AD203B41FA5}">
                      <a16:colId xmlns:a16="http://schemas.microsoft.com/office/drawing/2014/main" val="20000"/>
                    </a:ext>
                  </a:extLst>
                </a:gridCol>
                <a:gridCol w="118958">
                  <a:extLst>
                    <a:ext uri="{9D8B030D-6E8A-4147-A177-3AD203B41FA5}">
                      <a16:colId xmlns:a16="http://schemas.microsoft.com/office/drawing/2014/main" val="20001"/>
                    </a:ext>
                  </a:extLst>
                </a:gridCol>
                <a:gridCol w="637869">
                  <a:extLst>
                    <a:ext uri="{9D8B030D-6E8A-4147-A177-3AD203B41FA5}">
                      <a16:colId xmlns:a16="http://schemas.microsoft.com/office/drawing/2014/main" val="20002"/>
                    </a:ext>
                  </a:extLst>
                </a:gridCol>
                <a:gridCol w="633883">
                  <a:extLst>
                    <a:ext uri="{9D8B030D-6E8A-4147-A177-3AD203B41FA5}">
                      <a16:colId xmlns:a16="http://schemas.microsoft.com/office/drawing/2014/main" val="20003"/>
                    </a:ext>
                  </a:extLst>
                </a:gridCol>
                <a:gridCol w="633883">
                  <a:extLst>
                    <a:ext uri="{9D8B030D-6E8A-4147-A177-3AD203B41FA5}">
                      <a16:colId xmlns:a16="http://schemas.microsoft.com/office/drawing/2014/main" val="20004"/>
                    </a:ext>
                  </a:extLst>
                </a:gridCol>
                <a:gridCol w="633883">
                  <a:extLst>
                    <a:ext uri="{9D8B030D-6E8A-4147-A177-3AD203B41FA5}">
                      <a16:colId xmlns:a16="http://schemas.microsoft.com/office/drawing/2014/main" val="20005"/>
                    </a:ext>
                  </a:extLst>
                </a:gridCol>
                <a:gridCol w="633883">
                  <a:extLst>
                    <a:ext uri="{9D8B030D-6E8A-4147-A177-3AD203B41FA5}">
                      <a16:colId xmlns:a16="http://schemas.microsoft.com/office/drawing/2014/main" val="20006"/>
                    </a:ext>
                  </a:extLst>
                </a:gridCol>
                <a:gridCol w="633883">
                  <a:extLst>
                    <a:ext uri="{9D8B030D-6E8A-4147-A177-3AD203B41FA5}">
                      <a16:colId xmlns:a16="http://schemas.microsoft.com/office/drawing/2014/main" val="20007"/>
                    </a:ext>
                  </a:extLst>
                </a:gridCol>
                <a:gridCol w="633883">
                  <a:extLst>
                    <a:ext uri="{9D8B030D-6E8A-4147-A177-3AD203B41FA5}">
                      <a16:colId xmlns:a16="http://schemas.microsoft.com/office/drawing/2014/main" val="20008"/>
                    </a:ext>
                  </a:extLst>
                </a:gridCol>
                <a:gridCol w="633883">
                  <a:extLst>
                    <a:ext uri="{9D8B030D-6E8A-4147-A177-3AD203B41FA5}">
                      <a16:colId xmlns:a16="http://schemas.microsoft.com/office/drawing/2014/main" val="20009"/>
                    </a:ext>
                  </a:extLst>
                </a:gridCol>
                <a:gridCol w="633883">
                  <a:extLst>
                    <a:ext uri="{9D8B030D-6E8A-4147-A177-3AD203B41FA5}">
                      <a16:colId xmlns:a16="http://schemas.microsoft.com/office/drawing/2014/main" val="20010"/>
                    </a:ext>
                  </a:extLst>
                </a:gridCol>
                <a:gridCol w="633883">
                  <a:extLst>
                    <a:ext uri="{9D8B030D-6E8A-4147-A177-3AD203B41FA5}">
                      <a16:colId xmlns:a16="http://schemas.microsoft.com/office/drawing/2014/main" val="20011"/>
                    </a:ext>
                  </a:extLst>
                </a:gridCol>
              </a:tblGrid>
              <a:tr h="171450">
                <a:tc>
                  <a:txBody>
                    <a:bodyPr/>
                    <a:lstStyle/>
                    <a:p>
                      <a:pPr algn="r" fontAlgn="ctr"/>
                      <a:endParaRPr lang="es-CO" sz="1000" b="1" i="0" u="none" strike="noStrike" dirty="0">
                        <a:solidFill>
                          <a:srgbClr val="404040"/>
                        </a:solidFill>
                        <a:effectLst/>
                        <a:latin typeface="Franklin Gothic Book"/>
                      </a:endParaRPr>
                    </a:p>
                  </a:txBody>
                  <a:tcPr marL="9525" marR="9525" marT="9525" marB="0" anchor="ctr">
                    <a:lnL>
                      <a:noFill/>
                    </a:lnL>
                    <a:lnR>
                      <a:noFill/>
                    </a:lnR>
                    <a:lnT>
                      <a:noFill/>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a:noFill/>
                    </a:lnB>
                  </a:tcPr>
                </a:tc>
                <a:tc rowSpan="2">
                  <a:txBody>
                    <a:bodyPr/>
                    <a:lstStyle/>
                    <a:p>
                      <a:pPr algn="ctr" fontAlgn="ctr"/>
                      <a:r>
                        <a:rPr lang="es-CO" sz="1000" b="1" i="0" u="none" strike="noStrike" dirty="0">
                          <a:solidFill>
                            <a:schemeClr val="bg1"/>
                          </a:solidFill>
                          <a:effectLst/>
                          <a:latin typeface="Franklin Gothic Book"/>
                        </a:rPr>
                        <a:t>TOTAL</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DA0F2B"/>
                    </a:solidFill>
                  </a:tcPr>
                </a:tc>
                <a:tc gridSpan="2">
                  <a:txBody>
                    <a:bodyPr/>
                    <a:lstStyle/>
                    <a:p>
                      <a:pPr algn="ctr" fontAlgn="ctr"/>
                      <a:r>
                        <a:rPr lang="es-CO" sz="1000" b="1" i="0" u="none" strike="noStrike" dirty="0">
                          <a:solidFill>
                            <a:srgbClr val="404040"/>
                          </a:solidFill>
                          <a:effectLst/>
                          <a:latin typeface="Franklin Gothic Book"/>
                        </a:rPr>
                        <a:t>GÉNERO</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000"/>
                    </a:solidFill>
                  </a:tcPr>
                </a:tc>
                <a:tc hMerge="1">
                  <a:txBody>
                    <a:bodyPr/>
                    <a:lstStyle/>
                    <a:p>
                      <a:endParaRPr lang="es-CO"/>
                    </a:p>
                  </a:txBody>
                  <a:tcPr/>
                </a:tc>
                <a:tc gridSpan="4">
                  <a:txBody>
                    <a:bodyPr/>
                    <a:lstStyle/>
                    <a:p>
                      <a:pPr algn="ctr" fontAlgn="ctr"/>
                      <a:r>
                        <a:rPr lang="es-CO" sz="1000" b="1" i="0" u="none" strike="noStrike" dirty="0">
                          <a:solidFill>
                            <a:srgbClr val="404040"/>
                          </a:solidFill>
                          <a:effectLst/>
                          <a:latin typeface="Franklin Gothic Book"/>
                        </a:rPr>
                        <a:t>EDAD</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C66"/>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3">
                  <a:txBody>
                    <a:bodyPr/>
                    <a:lstStyle/>
                    <a:p>
                      <a:pPr algn="ctr" fontAlgn="ctr"/>
                      <a:r>
                        <a:rPr lang="es-CO" sz="1000" b="1" i="0" u="none" strike="noStrike" dirty="0">
                          <a:solidFill>
                            <a:srgbClr val="404040"/>
                          </a:solidFill>
                          <a:effectLst/>
                          <a:latin typeface="Franklin Gothic Book"/>
                        </a:rPr>
                        <a:t>ESTRATO</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ECC5"/>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326231">
                <a:tc>
                  <a:txBody>
                    <a:bodyPr/>
                    <a:lstStyle/>
                    <a:p>
                      <a:pPr algn="r" fontAlgn="ctr"/>
                      <a:endParaRPr lang="es-CO" sz="1000" b="1" i="0" u="none" strike="noStrike" dirty="0">
                        <a:solidFill>
                          <a:srgbClr val="404040"/>
                        </a:solidFill>
                        <a:effectLst/>
                        <a:latin typeface="Franklin Gothic Book"/>
                      </a:endParaRP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vMerge="1">
                  <a:txBody>
                    <a:bodyPr/>
                    <a:lstStyle/>
                    <a:p>
                      <a:endParaRPr lang="es-CO"/>
                    </a:p>
                  </a:txBody>
                  <a:tcPr/>
                </a:tc>
                <a:tc>
                  <a:txBody>
                    <a:bodyPr/>
                    <a:lstStyle/>
                    <a:p>
                      <a:pPr algn="ctr" fontAlgn="ctr"/>
                      <a:r>
                        <a:rPr lang="es-CO" sz="1000" b="0" i="0" u="none" strike="noStrike" dirty="0">
                          <a:solidFill>
                            <a:srgbClr val="404040"/>
                          </a:solidFill>
                          <a:effectLst/>
                          <a:latin typeface="Franklin Gothic Book"/>
                        </a:rPr>
                        <a:t>Masculino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Femenino</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18 a 25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26 a 40</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41 a 55</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56 o más</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ALTO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MEDIO</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BAJO</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171450">
                <a:tc>
                  <a:txBody>
                    <a:bodyPr/>
                    <a:lstStyle/>
                    <a:p>
                      <a:pPr algn="r" fontAlgn="ctr"/>
                      <a:r>
                        <a:rPr lang="es-CO" sz="700" b="1" i="0" u="none" strike="noStrike" dirty="0">
                          <a:solidFill>
                            <a:srgbClr val="404040"/>
                          </a:solidFill>
                          <a:effectLst/>
                          <a:latin typeface="Franklin Gothic Book"/>
                        </a:rPr>
                        <a:t> Base: ENCUESTADOS QUE HAN REACCIONADO AGRESIVAMENTE FRENTE A ALGUNAS DE SUS PAREJAS</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700" b="1"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72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33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39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27</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20</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17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25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17</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dirty="0">
                          <a:solidFill>
                            <a:srgbClr val="404040"/>
                          </a:solidFill>
                          <a:effectLst/>
                          <a:latin typeface="Franklin Gothic Book"/>
                        </a:rPr>
                        <a:t>30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171450">
                <a:tc>
                  <a:txBody>
                    <a:bodyPr/>
                    <a:lstStyle/>
                    <a:p>
                      <a:pPr algn="r" fontAlgn="ctr"/>
                      <a:r>
                        <a:rPr lang="es-CO" sz="1000" b="0" i="0" u="none" strike="noStrike" dirty="0">
                          <a:solidFill>
                            <a:srgbClr val="404040"/>
                          </a:solidFill>
                          <a:effectLst/>
                          <a:latin typeface="Franklin Gothic Book"/>
                        </a:rPr>
                        <a:t> Por celos o desconfianza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29%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31%</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33%</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43%</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extLst>
                  <a:ext uri="{0D108BD9-81ED-4DB2-BD59-A6C34878D82A}">
                    <a16:rowId xmlns:a16="http://schemas.microsoft.com/office/drawing/2014/main" val="10003"/>
                  </a:ext>
                </a:extLst>
              </a:tr>
              <a:tr h="171450">
                <a:tc>
                  <a:txBody>
                    <a:bodyPr/>
                    <a:lstStyle/>
                    <a:p>
                      <a:pPr algn="r" fontAlgn="ctr"/>
                      <a:r>
                        <a:rPr lang="es-CO" sz="1000" b="0" i="0" u="none" strike="noStrike">
                          <a:solidFill>
                            <a:srgbClr val="404040"/>
                          </a:solidFill>
                          <a:effectLst/>
                          <a:latin typeface="Franklin Gothic Book"/>
                        </a:rPr>
                        <a:t> Por desacuerdo en los puntos de vista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17%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20%</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19%</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26%</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4"/>
                  </a:ext>
                </a:extLst>
              </a:tr>
              <a:tr h="171450">
                <a:tc>
                  <a:txBody>
                    <a:bodyPr/>
                    <a:lstStyle/>
                    <a:p>
                      <a:pPr algn="r" fontAlgn="ctr"/>
                      <a:r>
                        <a:rPr lang="es-CO" sz="1000" b="0" i="0" u="none" strike="noStrike">
                          <a:solidFill>
                            <a:srgbClr val="404040"/>
                          </a:solidFill>
                          <a:effectLst/>
                          <a:latin typeface="Franklin Gothic Book"/>
                        </a:rPr>
                        <a:t> Por infidelidad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16%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15%</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5"/>
                  </a:ext>
                </a:extLst>
              </a:tr>
              <a:tr h="171450">
                <a:tc>
                  <a:txBody>
                    <a:bodyPr/>
                    <a:lstStyle/>
                    <a:p>
                      <a:pPr algn="r" fontAlgn="ctr"/>
                      <a:r>
                        <a:rPr lang="es-CO" sz="1000" b="0" i="0" u="none" strike="noStrike">
                          <a:solidFill>
                            <a:srgbClr val="404040"/>
                          </a:solidFill>
                          <a:effectLst/>
                          <a:latin typeface="Franklin Gothic Book"/>
                        </a:rPr>
                        <a:t> Por indiferencia o descuido de la relación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11%</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6"/>
                  </a:ext>
                </a:extLst>
              </a:tr>
              <a:tr h="171450">
                <a:tc>
                  <a:txBody>
                    <a:bodyPr/>
                    <a:lstStyle/>
                    <a:p>
                      <a:pPr algn="r" fontAlgn="ctr"/>
                      <a:r>
                        <a:rPr lang="es-CO" sz="1000" b="0" i="0" u="none" strike="noStrike">
                          <a:solidFill>
                            <a:srgbClr val="404040"/>
                          </a:solidFill>
                          <a:effectLst/>
                          <a:latin typeface="Franklin Gothic Book"/>
                        </a:rPr>
                        <a:t> Por temas de dinero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10%</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7"/>
                  </a:ext>
                </a:extLst>
              </a:tr>
              <a:tr h="171450">
                <a:tc>
                  <a:txBody>
                    <a:bodyPr/>
                    <a:lstStyle/>
                    <a:p>
                      <a:pPr algn="r" fontAlgn="ctr"/>
                      <a:r>
                        <a:rPr lang="es-CO" sz="1000" b="0" i="0" u="none" strike="noStrike">
                          <a:solidFill>
                            <a:srgbClr val="404040"/>
                          </a:solidFill>
                          <a:effectLst/>
                          <a:latin typeface="Franklin Gothic Book"/>
                        </a:rPr>
                        <a:t> Por irrespeto o burla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8"/>
                  </a:ext>
                </a:extLst>
              </a:tr>
              <a:tr h="171450">
                <a:tc>
                  <a:txBody>
                    <a:bodyPr/>
                    <a:lstStyle/>
                    <a:p>
                      <a:pPr algn="r" fontAlgn="ctr"/>
                      <a:r>
                        <a:rPr lang="es-CO" sz="1000" b="0" i="0" u="none" strike="noStrike">
                          <a:solidFill>
                            <a:srgbClr val="404040"/>
                          </a:solidFill>
                          <a:effectLst/>
                          <a:latin typeface="Franklin Gothic Book"/>
                        </a:rPr>
                        <a:t> Por la distribución de las labores domésticas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9"/>
                  </a:ext>
                </a:extLst>
              </a:tr>
              <a:tr h="171450">
                <a:tc>
                  <a:txBody>
                    <a:bodyPr/>
                    <a:lstStyle/>
                    <a:p>
                      <a:pPr algn="r" fontAlgn="ctr"/>
                      <a:r>
                        <a:rPr lang="es-CO" sz="1000" b="0" i="0" u="none" strike="noStrike">
                          <a:solidFill>
                            <a:srgbClr val="404040"/>
                          </a:solidFill>
                          <a:effectLst/>
                          <a:latin typeface="Franklin Gothic Book"/>
                        </a:rPr>
                        <a:t> Por alguno de los dos quería terminar la relación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0"/>
                  </a:ext>
                </a:extLst>
              </a:tr>
              <a:tr h="171450">
                <a:tc>
                  <a:txBody>
                    <a:bodyPr/>
                    <a:lstStyle/>
                    <a:p>
                      <a:pPr algn="r" fontAlgn="ctr"/>
                      <a:r>
                        <a:rPr lang="es-CO" sz="1000" b="0" i="0" u="none" strike="noStrike">
                          <a:solidFill>
                            <a:srgbClr val="404040"/>
                          </a:solidFill>
                          <a:effectLst/>
                          <a:latin typeface="Franklin Gothic Book"/>
                        </a:rPr>
                        <a:t> Por desautorizar al otro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1"/>
                  </a:ext>
                </a:extLst>
              </a:tr>
              <a:tr h="171450">
                <a:tc>
                  <a:txBody>
                    <a:bodyPr/>
                    <a:lstStyle/>
                    <a:p>
                      <a:pPr algn="r" fontAlgn="ctr"/>
                      <a:r>
                        <a:rPr lang="es-CO" sz="1000" b="0" i="0" u="none" strike="noStrike">
                          <a:solidFill>
                            <a:srgbClr val="404040"/>
                          </a:solidFill>
                          <a:effectLst/>
                          <a:latin typeface="Franklin Gothic Book"/>
                        </a:rPr>
                        <a:t> Po el cuidado de los hijos y de las hijas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2"/>
                  </a:ext>
                </a:extLst>
              </a:tr>
              <a:tr h="171450">
                <a:tc>
                  <a:txBody>
                    <a:bodyPr/>
                    <a:lstStyle/>
                    <a:p>
                      <a:pPr algn="r" fontAlgn="ctr"/>
                      <a:r>
                        <a:rPr lang="es-CO" sz="1000" b="0" i="0" u="none" strike="noStrike">
                          <a:solidFill>
                            <a:srgbClr val="404040"/>
                          </a:solidFill>
                          <a:effectLst/>
                          <a:latin typeface="Franklin Gothic Book"/>
                        </a:rPr>
                        <a:t> Consumo de alcohol</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3"/>
                  </a:ext>
                </a:extLst>
              </a:tr>
              <a:tr h="171450">
                <a:tc>
                  <a:txBody>
                    <a:bodyPr/>
                    <a:lstStyle/>
                    <a:p>
                      <a:pPr algn="r" fontAlgn="ctr"/>
                      <a:r>
                        <a:rPr lang="es-CO" sz="1000" b="0" i="0" u="none" strike="noStrike">
                          <a:solidFill>
                            <a:srgbClr val="404040"/>
                          </a:solidFill>
                          <a:effectLst/>
                          <a:latin typeface="Franklin Gothic Book"/>
                        </a:rPr>
                        <a:t> Convivencia</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extLst>
                  <a:ext uri="{0D108BD9-81ED-4DB2-BD59-A6C34878D82A}">
                    <a16:rowId xmlns:a16="http://schemas.microsoft.com/office/drawing/2014/main" val="10014"/>
                  </a:ext>
                </a:extLst>
              </a:tr>
              <a:tr h="171450">
                <a:tc>
                  <a:txBody>
                    <a:bodyPr/>
                    <a:lstStyle/>
                    <a:p>
                      <a:pPr algn="r" fontAlgn="ctr"/>
                      <a:r>
                        <a:rPr lang="es-CO" sz="1000" b="0" i="0" u="none" strike="noStrike">
                          <a:solidFill>
                            <a:srgbClr val="404040"/>
                          </a:solidFill>
                          <a:effectLst/>
                          <a:latin typeface="Franklin Gothic Book"/>
                        </a:rPr>
                        <a:t> Maltrato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extLst>
                  <a:ext uri="{0D108BD9-81ED-4DB2-BD59-A6C34878D82A}">
                    <a16:rowId xmlns:a16="http://schemas.microsoft.com/office/drawing/2014/main" val="10015"/>
                  </a:ext>
                </a:extLst>
              </a:tr>
              <a:tr h="171450">
                <a:tc>
                  <a:txBody>
                    <a:bodyPr/>
                    <a:lstStyle/>
                    <a:p>
                      <a:pPr algn="r" fontAlgn="ctr"/>
                      <a:r>
                        <a:rPr lang="es-CO" sz="1000" b="0" i="0" u="none" strike="noStrike">
                          <a:solidFill>
                            <a:srgbClr val="404040"/>
                          </a:solidFill>
                          <a:effectLst/>
                          <a:latin typeface="Franklin Gothic Book"/>
                        </a:rPr>
                        <a:t> Ninguna de las anteriores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
        <p:nvSpPr>
          <p:cNvPr id="4" name="3 Rectángulo"/>
          <p:cNvSpPr/>
          <p:nvPr/>
        </p:nvSpPr>
        <p:spPr>
          <a:xfrm>
            <a:off x="2534588" y="1167364"/>
            <a:ext cx="7089804" cy="584775"/>
          </a:xfrm>
          <a:prstGeom prst="rect">
            <a:avLst/>
          </a:prstGeom>
        </p:spPr>
        <p:txBody>
          <a:bodyPr wrap="square">
            <a:spAutoFit/>
          </a:bodyPr>
          <a:lstStyle/>
          <a:p>
            <a:pPr algn="ctr"/>
            <a:r>
              <a:rPr lang="es-CO" sz="1600" b="1" dirty="0">
                <a:solidFill>
                  <a:prstClr val="black"/>
                </a:solidFill>
              </a:rPr>
              <a:t> 20) ¿Cuál de los siguientes motivos estuvo involucrado para que  respondiera agresivamente frente a su pareja? </a:t>
            </a:r>
            <a:endParaRPr lang="es-CO" sz="1600" dirty="0">
              <a:solidFill>
                <a:prstClr val="black"/>
              </a:solidFill>
            </a:endParaRPr>
          </a:p>
        </p:txBody>
      </p:sp>
    </p:spTree>
    <p:extLst>
      <p:ext uri="{BB962C8B-B14F-4D97-AF65-F5344CB8AC3E}">
        <p14:creationId xmlns:p14="http://schemas.microsoft.com/office/powerpoint/2010/main" val="12944676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redondeado"/>
          <p:cNvSpPr/>
          <p:nvPr/>
        </p:nvSpPr>
        <p:spPr>
          <a:xfrm>
            <a:off x="5118879" y="5760623"/>
            <a:ext cx="2062971" cy="27469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aphicFrame>
        <p:nvGraphicFramePr>
          <p:cNvPr id="12" name="11 Tabla"/>
          <p:cNvGraphicFramePr>
            <a:graphicFrameLocks noGrp="1"/>
          </p:cNvGraphicFramePr>
          <p:nvPr>
            <p:extLst>
              <p:ext uri="{D42A27DB-BD31-4B8C-83A1-F6EECF244321}">
                <p14:modId xmlns:p14="http://schemas.microsoft.com/office/powerpoint/2010/main" val="2953896441"/>
              </p:ext>
            </p:extLst>
          </p:nvPr>
        </p:nvGraphicFramePr>
        <p:xfrm>
          <a:off x="5166491" y="5771387"/>
          <a:ext cx="1986784" cy="259080"/>
        </p:xfrm>
        <a:graphic>
          <a:graphicData uri="http://schemas.openxmlformats.org/drawingml/2006/table">
            <a:tbl>
              <a:tblPr firstRow="1" bandRow="1">
                <a:tableStyleId>{5C22544A-7EE6-4342-B048-85BDC9FD1C3A}</a:tableStyleId>
              </a:tblPr>
              <a:tblGrid>
                <a:gridCol w="1578292">
                  <a:extLst>
                    <a:ext uri="{9D8B030D-6E8A-4147-A177-3AD203B41FA5}">
                      <a16:colId xmlns:a16="http://schemas.microsoft.com/office/drawing/2014/main" val="20000"/>
                    </a:ext>
                  </a:extLst>
                </a:gridCol>
                <a:gridCol w="408492">
                  <a:extLst>
                    <a:ext uri="{9D8B030D-6E8A-4147-A177-3AD203B41FA5}">
                      <a16:colId xmlns:a16="http://schemas.microsoft.com/office/drawing/2014/main" val="20001"/>
                    </a:ext>
                  </a:extLst>
                </a:gridCol>
              </a:tblGrid>
              <a:tr h="144016">
                <a:tc>
                  <a:txBody>
                    <a:bodyPr/>
                    <a:lstStyle/>
                    <a:p>
                      <a:pPr algn="r"/>
                      <a:r>
                        <a:rPr lang="es-CO" sz="1100" dirty="0">
                          <a:solidFill>
                            <a:schemeClr val="tx1"/>
                          </a:solidFill>
                        </a:rPr>
                        <a:t>Base:</a:t>
                      </a:r>
                      <a:r>
                        <a:rPr lang="es-CO" sz="1100" baseline="0" dirty="0">
                          <a:solidFill>
                            <a:schemeClr val="tx1"/>
                          </a:solidFill>
                        </a:rPr>
                        <a:t> </a:t>
                      </a:r>
                      <a:r>
                        <a:rPr lang="es-CO" sz="1100" b="0" baseline="0" dirty="0">
                          <a:solidFill>
                            <a:schemeClr val="tx1"/>
                          </a:solidFill>
                        </a:rPr>
                        <a:t>Total Encuestados</a:t>
                      </a:r>
                      <a:endParaRPr lang="es-CO" sz="1100" b="0" dirty="0">
                        <a:solidFill>
                          <a:schemeClr val="tx1"/>
                        </a:solidFill>
                      </a:endParaRP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es-CO" sz="1050" b="1" i="0" u="none" strike="noStrike" dirty="0">
                          <a:solidFill>
                            <a:srgbClr val="000000"/>
                          </a:solidFill>
                          <a:effectLst/>
                          <a:latin typeface="Calibri" panose="020F0502020204030204" pitchFamily="34" charset="0"/>
                        </a:rPr>
                        <a:t>529</a:t>
                      </a:r>
                      <a:endParaRPr lang="es-CO" sz="1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12 Elipse"/>
          <p:cNvSpPr/>
          <p:nvPr/>
        </p:nvSpPr>
        <p:spPr>
          <a:xfrm>
            <a:off x="4861572" y="2423722"/>
            <a:ext cx="2664080" cy="2664077"/>
          </a:xfrm>
          <a:prstGeom prst="ellipse">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14" name="13 Gráfico"/>
          <p:cNvGraphicFramePr/>
          <p:nvPr>
            <p:extLst>
              <p:ext uri="{D42A27DB-BD31-4B8C-83A1-F6EECF244321}">
                <p14:modId xmlns:p14="http://schemas.microsoft.com/office/powerpoint/2010/main" val="40753289"/>
              </p:ext>
            </p:extLst>
          </p:nvPr>
        </p:nvGraphicFramePr>
        <p:xfrm>
          <a:off x="4801189" y="2195339"/>
          <a:ext cx="2786192" cy="3119234"/>
        </p:xfrm>
        <a:graphic>
          <a:graphicData uri="http://schemas.openxmlformats.org/drawingml/2006/chart">
            <c:chart xmlns:c="http://schemas.openxmlformats.org/drawingml/2006/chart" xmlns:r="http://schemas.openxmlformats.org/officeDocument/2006/relationships" r:id="rId2"/>
          </a:graphicData>
        </a:graphic>
      </p:graphicFrame>
      <p:sp>
        <p:nvSpPr>
          <p:cNvPr id="15" name="14 Elipse"/>
          <p:cNvSpPr/>
          <p:nvPr/>
        </p:nvSpPr>
        <p:spPr>
          <a:xfrm>
            <a:off x="5280680" y="2856913"/>
            <a:ext cx="1833412" cy="1833412"/>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15 CuadroTexto"/>
          <p:cNvSpPr txBox="1"/>
          <p:nvPr/>
        </p:nvSpPr>
        <p:spPr>
          <a:xfrm>
            <a:off x="7512600" y="3079704"/>
            <a:ext cx="3439339" cy="964367"/>
          </a:xfrm>
          <a:prstGeom prst="rect">
            <a:avLst/>
          </a:prstGeom>
          <a:noFill/>
        </p:spPr>
        <p:txBody>
          <a:bodyPr wrap="none" rtlCol="0">
            <a:spAutoFit/>
          </a:bodyPr>
          <a:lstStyle/>
          <a:p>
            <a:pPr>
              <a:lnSpc>
                <a:spcPts val="1500"/>
              </a:lnSpc>
            </a:pPr>
            <a:r>
              <a:rPr lang="es-CO" sz="2000" dirty="0">
                <a:solidFill>
                  <a:schemeClr val="tx1">
                    <a:lumMod val="75000"/>
                    <a:lumOff val="25000"/>
                  </a:schemeClr>
                </a:solidFill>
              </a:rPr>
              <a:t> Sí cree que estarían dispuestas</a:t>
            </a:r>
          </a:p>
          <a:p>
            <a:pPr>
              <a:lnSpc>
                <a:spcPts val="1500"/>
              </a:lnSpc>
            </a:pPr>
            <a:r>
              <a:rPr lang="es-CO" sz="2000" dirty="0">
                <a:solidFill>
                  <a:schemeClr val="tx1">
                    <a:lumMod val="75000"/>
                    <a:lumOff val="25000"/>
                  </a:schemeClr>
                </a:solidFill>
              </a:rPr>
              <a:t>a recibir apoyo </a:t>
            </a:r>
          </a:p>
          <a:p>
            <a:pPr>
              <a:lnSpc>
                <a:spcPts val="3800"/>
              </a:lnSpc>
            </a:pPr>
            <a:r>
              <a:rPr lang="es-CO" sz="4800" dirty="0">
                <a:solidFill>
                  <a:srgbClr val="C00000"/>
                </a:solidFill>
              </a:rPr>
              <a:t>58</a:t>
            </a:r>
            <a:r>
              <a:rPr lang="es-CO" sz="3200" dirty="0">
                <a:solidFill>
                  <a:srgbClr val="C00000"/>
                </a:solidFill>
              </a:rPr>
              <a:t>%</a:t>
            </a:r>
          </a:p>
        </p:txBody>
      </p:sp>
      <p:sp>
        <p:nvSpPr>
          <p:cNvPr id="20" name="19 Rectángulo"/>
          <p:cNvSpPr/>
          <p:nvPr/>
        </p:nvSpPr>
        <p:spPr>
          <a:xfrm>
            <a:off x="3119755" y="961802"/>
            <a:ext cx="6313170" cy="646331"/>
          </a:xfrm>
          <a:prstGeom prst="rect">
            <a:avLst/>
          </a:prstGeom>
        </p:spPr>
        <p:txBody>
          <a:bodyPr wrap="square">
            <a:spAutoFit/>
          </a:bodyPr>
          <a:lstStyle/>
          <a:p>
            <a:pPr lvl="0" algn="ctr"/>
            <a:r>
              <a:rPr lang="es-CO" b="1"/>
              <a:t> 21) ¿Cree usted que las personas que agreden a sus parejas estarían  dispuestas a recibir apoyo profesional? </a:t>
            </a:r>
            <a:endParaRPr lang="es-CO" dirty="0"/>
          </a:p>
        </p:txBody>
      </p:sp>
      <p:sp>
        <p:nvSpPr>
          <p:cNvPr id="21" name="20 CuadroTexto"/>
          <p:cNvSpPr txBox="1"/>
          <p:nvPr/>
        </p:nvSpPr>
        <p:spPr>
          <a:xfrm>
            <a:off x="1300405" y="3803351"/>
            <a:ext cx="3561167" cy="953723"/>
          </a:xfrm>
          <a:prstGeom prst="rect">
            <a:avLst/>
          </a:prstGeom>
          <a:noFill/>
        </p:spPr>
        <p:txBody>
          <a:bodyPr wrap="none" rtlCol="0">
            <a:spAutoFit/>
          </a:bodyPr>
          <a:lstStyle/>
          <a:p>
            <a:pPr algn="r">
              <a:lnSpc>
                <a:spcPts val="1300"/>
              </a:lnSpc>
            </a:pPr>
            <a:r>
              <a:rPr lang="es-CO" sz="2000" dirty="0">
                <a:solidFill>
                  <a:schemeClr val="tx1">
                    <a:lumMod val="75000"/>
                    <a:lumOff val="25000"/>
                  </a:schemeClr>
                </a:solidFill>
              </a:rPr>
              <a:t> No cree que estarían dispuestas</a:t>
            </a:r>
          </a:p>
          <a:p>
            <a:pPr algn="r">
              <a:lnSpc>
                <a:spcPts val="1300"/>
              </a:lnSpc>
            </a:pPr>
            <a:r>
              <a:rPr lang="es-CO" sz="2000" dirty="0">
                <a:solidFill>
                  <a:schemeClr val="tx1">
                    <a:lumMod val="75000"/>
                    <a:lumOff val="25000"/>
                  </a:schemeClr>
                </a:solidFill>
              </a:rPr>
              <a:t>a recibir apoyo </a:t>
            </a:r>
          </a:p>
          <a:p>
            <a:pPr algn="r">
              <a:lnSpc>
                <a:spcPts val="3800"/>
              </a:lnSpc>
            </a:pPr>
            <a:r>
              <a:rPr lang="es-CO" sz="4800" dirty="0">
                <a:solidFill>
                  <a:schemeClr val="tx1">
                    <a:lumMod val="65000"/>
                    <a:lumOff val="35000"/>
                  </a:schemeClr>
                </a:solidFill>
              </a:rPr>
              <a:t>40</a:t>
            </a:r>
            <a:r>
              <a:rPr lang="es-CO" sz="3200" dirty="0">
                <a:solidFill>
                  <a:schemeClr val="tx1">
                    <a:lumMod val="65000"/>
                    <a:lumOff val="35000"/>
                  </a:schemeClr>
                </a:solidFill>
              </a:rPr>
              <a:t>%</a:t>
            </a:r>
          </a:p>
        </p:txBody>
      </p:sp>
      <p:cxnSp>
        <p:nvCxnSpPr>
          <p:cNvPr id="5" name="4 Conector recto de flecha"/>
          <p:cNvCxnSpPr/>
          <p:nvPr/>
        </p:nvCxnSpPr>
        <p:spPr>
          <a:xfrm flipH="1">
            <a:off x="4843466" y="2564904"/>
            <a:ext cx="1306436" cy="0"/>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7" name="16 CuadroTexto"/>
          <p:cNvSpPr txBox="1"/>
          <p:nvPr/>
        </p:nvSpPr>
        <p:spPr>
          <a:xfrm>
            <a:off x="3967653" y="2054949"/>
            <a:ext cx="805029" cy="1066959"/>
          </a:xfrm>
          <a:prstGeom prst="rect">
            <a:avLst/>
          </a:prstGeom>
          <a:noFill/>
        </p:spPr>
        <p:txBody>
          <a:bodyPr wrap="none" rtlCol="0">
            <a:spAutoFit/>
          </a:bodyPr>
          <a:lstStyle/>
          <a:p>
            <a:pPr algn="r">
              <a:lnSpc>
                <a:spcPts val="3800"/>
              </a:lnSpc>
            </a:pPr>
            <a:r>
              <a:rPr lang="es-CO" sz="2000" dirty="0" err="1">
                <a:solidFill>
                  <a:schemeClr val="tx1">
                    <a:lumMod val="75000"/>
                    <a:lumOff val="25000"/>
                  </a:schemeClr>
                </a:solidFill>
              </a:rPr>
              <a:t>Ns</a:t>
            </a:r>
            <a:r>
              <a:rPr lang="es-CO" sz="2000" dirty="0">
                <a:solidFill>
                  <a:schemeClr val="tx1">
                    <a:lumMod val="75000"/>
                    <a:lumOff val="25000"/>
                  </a:schemeClr>
                </a:solidFill>
              </a:rPr>
              <a:t>/</a:t>
            </a:r>
            <a:r>
              <a:rPr lang="es-CO" sz="2000" dirty="0" err="1">
                <a:solidFill>
                  <a:schemeClr val="tx1">
                    <a:lumMod val="75000"/>
                    <a:lumOff val="25000"/>
                  </a:schemeClr>
                </a:solidFill>
              </a:rPr>
              <a:t>Nr</a:t>
            </a:r>
            <a:endParaRPr lang="es-CO" sz="3200" dirty="0">
              <a:solidFill>
                <a:schemeClr val="tx1">
                  <a:lumMod val="75000"/>
                  <a:lumOff val="25000"/>
                </a:schemeClr>
              </a:solidFill>
            </a:endParaRPr>
          </a:p>
          <a:p>
            <a:pPr algn="r">
              <a:lnSpc>
                <a:spcPts val="3800"/>
              </a:lnSpc>
            </a:pPr>
            <a:r>
              <a:rPr lang="es-CO" sz="4800" dirty="0">
                <a:solidFill>
                  <a:schemeClr val="tx1">
                    <a:lumMod val="75000"/>
                    <a:lumOff val="25000"/>
                  </a:schemeClr>
                </a:solidFill>
              </a:rPr>
              <a:t>2</a:t>
            </a:r>
            <a:r>
              <a:rPr lang="es-CO" sz="3200" dirty="0">
                <a:solidFill>
                  <a:schemeClr val="tx1">
                    <a:lumMod val="75000"/>
                    <a:lumOff val="25000"/>
                  </a:schemeClr>
                </a:solidFill>
              </a:rPr>
              <a:t>%</a:t>
            </a:r>
          </a:p>
        </p:txBody>
      </p:sp>
    </p:spTree>
    <p:extLst>
      <p:ext uri="{BB962C8B-B14F-4D97-AF65-F5344CB8AC3E}">
        <p14:creationId xmlns:p14="http://schemas.microsoft.com/office/powerpoint/2010/main" val="1913239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3 Rectángulo"/>
          <p:cNvSpPr/>
          <p:nvPr/>
        </p:nvSpPr>
        <p:spPr>
          <a:xfrm>
            <a:off x="2878530" y="340373"/>
            <a:ext cx="5023008" cy="388696"/>
          </a:xfrm>
          <a:prstGeom prst="rect">
            <a:avLst/>
          </a:prstGeom>
        </p:spPr>
        <p:txBody>
          <a:bodyPr wrap="square">
            <a:spAutoFit/>
          </a:bodyPr>
          <a:lstStyle/>
          <a:p>
            <a:pPr algn="ctr">
              <a:lnSpc>
                <a:spcPct val="107000"/>
              </a:lnSpc>
            </a:pPr>
            <a:r>
              <a:rPr lang="es-CO" b="1" dirty="0">
                <a:solidFill>
                  <a:prstClr val="black"/>
                </a:solidFill>
              </a:rPr>
              <a:t> 6) </a:t>
            </a:r>
            <a:r>
              <a:rPr lang="es-CO" dirty="0">
                <a:solidFill>
                  <a:prstClr val="black"/>
                </a:solidFill>
              </a:rPr>
              <a:t>¿Tiene o ha tenido pareja? Respondieron Sí </a:t>
            </a:r>
            <a:endParaRPr lang="es-CO" sz="2800" dirty="0">
              <a:solidFill>
                <a:prstClr val="black"/>
              </a:solidFill>
              <a:ea typeface="Calibri"/>
              <a:cs typeface="Times New Roman"/>
            </a:endParaRPr>
          </a:p>
        </p:txBody>
      </p:sp>
      <p:sp>
        <p:nvSpPr>
          <p:cNvPr id="26" name="25 Rectángulo redondeado"/>
          <p:cNvSpPr/>
          <p:nvPr/>
        </p:nvSpPr>
        <p:spPr>
          <a:xfrm>
            <a:off x="7425337" y="5866508"/>
            <a:ext cx="3513596" cy="27469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aphicFrame>
        <p:nvGraphicFramePr>
          <p:cNvPr id="19" name="Gráfico 18">
            <a:extLst>
              <a:ext uri="{FF2B5EF4-FFF2-40B4-BE49-F238E27FC236}">
                <a16:creationId xmlns:a16="http://schemas.microsoft.com/office/drawing/2014/main" id="{00000000-0008-0000-0100-000009000000}"/>
              </a:ext>
            </a:extLst>
          </p:cNvPr>
          <p:cNvGraphicFramePr>
            <a:graphicFrameLocks/>
          </p:cNvGraphicFramePr>
          <p:nvPr>
            <p:extLst>
              <p:ext uri="{D42A27DB-BD31-4B8C-83A1-F6EECF244321}">
                <p14:modId xmlns:p14="http://schemas.microsoft.com/office/powerpoint/2010/main" val="3223659594"/>
              </p:ext>
            </p:extLst>
          </p:nvPr>
        </p:nvGraphicFramePr>
        <p:xfrm>
          <a:off x="703264" y="1262270"/>
          <a:ext cx="4350531" cy="25676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Gráfico 21">
            <a:extLst>
              <a:ext uri="{FF2B5EF4-FFF2-40B4-BE49-F238E27FC236}">
                <a16:creationId xmlns:a16="http://schemas.microsoft.com/office/drawing/2014/main" id="{00000000-0008-0000-0100-00000A000000}"/>
              </a:ext>
            </a:extLst>
          </p:cNvPr>
          <p:cNvGraphicFramePr>
            <a:graphicFrameLocks/>
          </p:cNvGraphicFramePr>
          <p:nvPr>
            <p:extLst>
              <p:ext uri="{D42A27DB-BD31-4B8C-83A1-F6EECF244321}">
                <p14:modId xmlns:p14="http://schemas.microsoft.com/office/powerpoint/2010/main" val="3203709170"/>
              </p:ext>
            </p:extLst>
          </p:nvPr>
        </p:nvGraphicFramePr>
        <p:xfrm>
          <a:off x="5748473" y="1262270"/>
          <a:ext cx="4756702" cy="26955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Gráfico 22">
            <a:extLst>
              <a:ext uri="{FF2B5EF4-FFF2-40B4-BE49-F238E27FC236}">
                <a16:creationId xmlns:a16="http://schemas.microsoft.com/office/drawing/2014/main" id="{00000000-0008-0000-0100-00000B000000}"/>
              </a:ext>
            </a:extLst>
          </p:cNvPr>
          <p:cNvGraphicFramePr>
            <a:graphicFrameLocks/>
          </p:cNvGraphicFramePr>
          <p:nvPr>
            <p:extLst>
              <p:ext uri="{D42A27DB-BD31-4B8C-83A1-F6EECF244321}">
                <p14:modId xmlns:p14="http://schemas.microsoft.com/office/powerpoint/2010/main" val="1766074110"/>
              </p:ext>
            </p:extLst>
          </p:nvPr>
        </p:nvGraphicFramePr>
        <p:xfrm>
          <a:off x="3748223" y="4162425"/>
          <a:ext cx="4000500" cy="26955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876033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3462234073"/>
              </p:ext>
            </p:extLst>
          </p:nvPr>
        </p:nvGraphicFramePr>
        <p:xfrm>
          <a:off x="745588" y="2965450"/>
          <a:ext cx="10705512" cy="1719090"/>
        </p:xfrm>
        <a:graphic>
          <a:graphicData uri="http://schemas.openxmlformats.org/drawingml/2006/table">
            <a:tbl>
              <a:tblPr/>
              <a:tblGrid>
                <a:gridCol w="3045674">
                  <a:extLst>
                    <a:ext uri="{9D8B030D-6E8A-4147-A177-3AD203B41FA5}">
                      <a16:colId xmlns:a16="http://schemas.microsoft.com/office/drawing/2014/main" val="20000"/>
                    </a:ext>
                  </a:extLst>
                </a:gridCol>
                <a:gridCol w="141013">
                  <a:extLst>
                    <a:ext uri="{9D8B030D-6E8A-4147-A177-3AD203B41FA5}">
                      <a16:colId xmlns:a16="http://schemas.microsoft.com/office/drawing/2014/main" val="20001"/>
                    </a:ext>
                  </a:extLst>
                </a:gridCol>
                <a:gridCol w="756135">
                  <a:extLst>
                    <a:ext uri="{9D8B030D-6E8A-4147-A177-3AD203B41FA5}">
                      <a16:colId xmlns:a16="http://schemas.microsoft.com/office/drawing/2014/main" val="20002"/>
                    </a:ext>
                  </a:extLst>
                </a:gridCol>
                <a:gridCol w="751410">
                  <a:extLst>
                    <a:ext uri="{9D8B030D-6E8A-4147-A177-3AD203B41FA5}">
                      <a16:colId xmlns:a16="http://schemas.microsoft.com/office/drawing/2014/main" val="20003"/>
                    </a:ext>
                  </a:extLst>
                </a:gridCol>
                <a:gridCol w="751410">
                  <a:extLst>
                    <a:ext uri="{9D8B030D-6E8A-4147-A177-3AD203B41FA5}">
                      <a16:colId xmlns:a16="http://schemas.microsoft.com/office/drawing/2014/main" val="20004"/>
                    </a:ext>
                  </a:extLst>
                </a:gridCol>
                <a:gridCol w="751410">
                  <a:extLst>
                    <a:ext uri="{9D8B030D-6E8A-4147-A177-3AD203B41FA5}">
                      <a16:colId xmlns:a16="http://schemas.microsoft.com/office/drawing/2014/main" val="20005"/>
                    </a:ext>
                  </a:extLst>
                </a:gridCol>
                <a:gridCol w="751410">
                  <a:extLst>
                    <a:ext uri="{9D8B030D-6E8A-4147-A177-3AD203B41FA5}">
                      <a16:colId xmlns:a16="http://schemas.microsoft.com/office/drawing/2014/main" val="20006"/>
                    </a:ext>
                  </a:extLst>
                </a:gridCol>
                <a:gridCol w="751410">
                  <a:extLst>
                    <a:ext uri="{9D8B030D-6E8A-4147-A177-3AD203B41FA5}">
                      <a16:colId xmlns:a16="http://schemas.microsoft.com/office/drawing/2014/main" val="20007"/>
                    </a:ext>
                  </a:extLst>
                </a:gridCol>
                <a:gridCol w="751410">
                  <a:extLst>
                    <a:ext uri="{9D8B030D-6E8A-4147-A177-3AD203B41FA5}">
                      <a16:colId xmlns:a16="http://schemas.microsoft.com/office/drawing/2014/main" val="20008"/>
                    </a:ext>
                  </a:extLst>
                </a:gridCol>
                <a:gridCol w="751410">
                  <a:extLst>
                    <a:ext uri="{9D8B030D-6E8A-4147-A177-3AD203B41FA5}">
                      <a16:colId xmlns:a16="http://schemas.microsoft.com/office/drawing/2014/main" val="20009"/>
                    </a:ext>
                  </a:extLst>
                </a:gridCol>
                <a:gridCol w="751410">
                  <a:extLst>
                    <a:ext uri="{9D8B030D-6E8A-4147-A177-3AD203B41FA5}">
                      <a16:colId xmlns:a16="http://schemas.microsoft.com/office/drawing/2014/main" val="20010"/>
                    </a:ext>
                  </a:extLst>
                </a:gridCol>
                <a:gridCol w="751410">
                  <a:extLst>
                    <a:ext uri="{9D8B030D-6E8A-4147-A177-3AD203B41FA5}">
                      <a16:colId xmlns:a16="http://schemas.microsoft.com/office/drawing/2014/main" val="20011"/>
                    </a:ext>
                  </a:extLst>
                </a:gridCol>
              </a:tblGrid>
              <a:tr h="213490">
                <a:tc>
                  <a:txBody>
                    <a:bodyPr/>
                    <a:lstStyle/>
                    <a:p>
                      <a:pPr algn="r" fontAlgn="ctr"/>
                      <a:endParaRPr lang="es-CO" sz="1200" b="1" i="0" u="none" strike="noStrike" dirty="0">
                        <a:solidFill>
                          <a:srgbClr val="404040"/>
                        </a:solidFill>
                        <a:effectLst/>
                        <a:latin typeface="Franklin Gothic Book"/>
                      </a:endParaRPr>
                    </a:p>
                  </a:txBody>
                  <a:tcPr marL="9525" marR="9525" marT="9525" marB="0" anchor="ctr">
                    <a:lnL>
                      <a:noFill/>
                    </a:lnL>
                    <a:lnR>
                      <a:noFill/>
                    </a:lnR>
                    <a:lnT>
                      <a:noFill/>
                    </a:lnT>
                    <a:lnB>
                      <a:noFill/>
                    </a:lnB>
                  </a:tcPr>
                </a:tc>
                <a:tc>
                  <a:txBody>
                    <a:bodyPr/>
                    <a:lstStyle/>
                    <a:p>
                      <a:pPr algn="l" fontAlgn="ctr"/>
                      <a:r>
                        <a:rPr lang="es-CO" sz="12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a:noFill/>
                    </a:lnB>
                  </a:tcPr>
                </a:tc>
                <a:tc rowSpan="2">
                  <a:txBody>
                    <a:bodyPr/>
                    <a:lstStyle/>
                    <a:p>
                      <a:pPr algn="ctr" fontAlgn="ctr"/>
                      <a:r>
                        <a:rPr lang="es-CO" sz="1200" b="1" i="0" u="none" strike="noStrike" dirty="0">
                          <a:solidFill>
                            <a:schemeClr val="bg1"/>
                          </a:solidFill>
                          <a:effectLst/>
                          <a:latin typeface="Franklin Gothic Book"/>
                        </a:rPr>
                        <a:t>TOTAL</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DA0F2B"/>
                    </a:solidFill>
                  </a:tcPr>
                </a:tc>
                <a:tc gridSpan="2">
                  <a:txBody>
                    <a:bodyPr/>
                    <a:lstStyle/>
                    <a:p>
                      <a:pPr algn="ctr" fontAlgn="ctr"/>
                      <a:r>
                        <a:rPr lang="es-CO" sz="1200" b="1" i="0" u="none" strike="noStrike" dirty="0">
                          <a:solidFill>
                            <a:srgbClr val="404040"/>
                          </a:solidFill>
                          <a:effectLst/>
                          <a:latin typeface="Franklin Gothic Book"/>
                        </a:rPr>
                        <a:t>GÉNERO</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000"/>
                    </a:solidFill>
                  </a:tcPr>
                </a:tc>
                <a:tc hMerge="1">
                  <a:txBody>
                    <a:bodyPr/>
                    <a:lstStyle/>
                    <a:p>
                      <a:endParaRPr lang="es-CO"/>
                    </a:p>
                  </a:txBody>
                  <a:tcPr/>
                </a:tc>
                <a:tc gridSpan="4">
                  <a:txBody>
                    <a:bodyPr/>
                    <a:lstStyle/>
                    <a:p>
                      <a:pPr algn="ctr" fontAlgn="ctr"/>
                      <a:r>
                        <a:rPr lang="es-CO" sz="1200" b="1" i="0" u="none" strike="noStrike" dirty="0">
                          <a:solidFill>
                            <a:srgbClr val="404040"/>
                          </a:solidFill>
                          <a:effectLst/>
                          <a:latin typeface="Franklin Gothic Book"/>
                        </a:rPr>
                        <a:t>EDAD</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C66"/>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3">
                  <a:txBody>
                    <a:bodyPr/>
                    <a:lstStyle/>
                    <a:p>
                      <a:pPr algn="ctr" fontAlgn="ctr"/>
                      <a:r>
                        <a:rPr lang="es-CO" sz="1200" b="1" i="0" u="none" strike="noStrike" dirty="0">
                          <a:solidFill>
                            <a:srgbClr val="404040"/>
                          </a:solidFill>
                          <a:effectLst/>
                          <a:latin typeface="Franklin Gothic Book"/>
                        </a:rPr>
                        <a:t>ESTRATO</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ECC5"/>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213490">
                <a:tc>
                  <a:txBody>
                    <a:bodyPr/>
                    <a:lstStyle/>
                    <a:p>
                      <a:pPr algn="r" fontAlgn="ctr"/>
                      <a:endParaRPr lang="es-CO" sz="1200" b="1" i="0" u="none" strike="noStrike" dirty="0">
                        <a:solidFill>
                          <a:srgbClr val="404040"/>
                        </a:solidFill>
                        <a:effectLst/>
                        <a:latin typeface="Franklin Gothic Book"/>
                      </a:endParaRP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12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vMerge="1">
                  <a:txBody>
                    <a:bodyPr/>
                    <a:lstStyle/>
                    <a:p>
                      <a:endParaRPr lang="es-CO"/>
                    </a:p>
                  </a:txBody>
                  <a:tcPr/>
                </a:tc>
                <a:tc>
                  <a:txBody>
                    <a:bodyPr/>
                    <a:lstStyle/>
                    <a:p>
                      <a:pPr algn="ctr" fontAlgn="ctr"/>
                      <a:r>
                        <a:rPr lang="es-CO" sz="1200" b="0" i="0" u="none" strike="noStrike" dirty="0">
                          <a:solidFill>
                            <a:srgbClr val="404040"/>
                          </a:solidFill>
                          <a:effectLst/>
                          <a:latin typeface="Franklin Gothic Book"/>
                        </a:rPr>
                        <a:t>Masculino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Femenino</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200" b="0" i="0" u="none" strike="noStrike" dirty="0">
                          <a:solidFill>
                            <a:srgbClr val="404040"/>
                          </a:solidFill>
                          <a:effectLst/>
                          <a:latin typeface="Franklin Gothic Book"/>
                        </a:rPr>
                        <a:t>18 a 25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26 a 40</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41 a 55</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56 o más</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200" b="0" i="0" u="none" strike="noStrike" dirty="0">
                          <a:solidFill>
                            <a:srgbClr val="404040"/>
                          </a:solidFill>
                          <a:effectLst/>
                          <a:latin typeface="Franklin Gothic Book"/>
                        </a:rPr>
                        <a:t>ALTO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MEDIO</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BAJO</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179670">
                <a:tc>
                  <a:txBody>
                    <a:bodyPr/>
                    <a:lstStyle/>
                    <a:p>
                      <a:pPr algn="r" fontAlgn="ctr"/>
                      <a:r>
                        <a:rPr lang="es-CO" sz="1000" b="1" i="0" u="none" strike="noStrike" dirty="0">
                          <a:solidFill>
                            <a:srgbClr val="404040"/>
                          </a:solidFill>
                          <a:effectLst/>
                          <a:latin typeface="Franklin Gothic Book"/>
                        </a:rPr>
                        <a:t> Base: Total Encuestados</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1000" b="1"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529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226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303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79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150</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156</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144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151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133</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1" i="0" u="none" strike="noStrike" dirty="0">
                          <a:solidFill>
                            <a:srgbClr val="404040"/>
                          </a:solidFill>
                          <a:effectLst/>
                          <a:latin typeface="Franklin Gothic Book"/>
                        </a:rPr>
                        <a:t>245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416412">
                <a:tc>
                  <a:txBody>
                    <a:bodyPr/>
                    <a:lstStyle/>
                    <a:p>
                      <a:pPr algn="r" fontAlgn="ctr"/>
                      <a:r>
                        <a:rPr lang="es-CO" sz="1200" b="0" i="0" u="none" strike="noStrike" dirty="0">
                          <a:solidFill>
                            <a:srgbClr val="404040"/>
                          </a:solidFill>
                          <a:effectLst/>
                          <a:latin typeface="Franklin Gothic Book"/>
                        </a:rPr>
                        <a:t> Sí cree que estarían dispuestas a recibir apoyo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l" fontAlgn="ctr"/>
                      <a:r>
                        <a:rPr lang="es-CO" sz="12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200" b="1" i="0" u="none" strike="noStrike">
                          <a:solidFill>
                            <a:srgbClr val="404040"/>
                          </a:solidFill>
                          <a:effectLst/>
                          <a:latin typeface="Franklin Gothic Book"/>
                        </a:rPr>
                        <a:t>58%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58%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59%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54%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55%</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60%</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65%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63%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56%</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57%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extLst>
                  <a:ext uri="{0D108BD9-81ED-4DB2-BD59-A6C34878D82A}">
                    <a16:rowId xmlns:a16="http://schemas.microsoft.com/office/drawing/2014/main" val="10003"/>
                  </a:ext>
                </a:extLst>
              </a:tr>
              <a:tr h="416412">
                <a:tc>
                  <a:txBody>
                    <a:bodyPr/>
                    <a:lstStyle/>
                    <a:p>
                      <a:pPr algn="r" fontAlgn="ctr"/>
                      <a:r>
                        <a:rPr lang="es-CO" sz="1200" b="0" i="0" u="none" strike="noStrike">
                          <a:solidFill>
                            <a:srgbClr val="404040"/>
                          </a:solidFill>
                          <a:effectLst/>
                          <a:latin typeface="Franklin Gothic Book"/>
                        </a:rPr>
                        <a:t> No cree que estarían dispuestas a recibir apoyo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2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1" i="0" u="none" strike="noStrike">
                          <a:solidFill>
                            <a:srgbClr val="404040"/>
                          </a:solidFill>
                          <a:effectLst/>
                          <a:latin typeface="Franklin Gothic Book"/>
                        </a:rPr>
                        <a:t>40%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41%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39%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46%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44%</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38%</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33%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36%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42%</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41%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4"/>
                  </a:ext>
                </a:extLst>
              </a:tr>
              <a:tr h="279616">
                <a:tc>
                  <a:txBody>
                    <a:bodyPr/>
                    <a:lstStyle/>
                    <a:p>
                      <a:pPr algn="r" fontAlgn="ctr"/>
                      <a:r>
                        <a:rPr lang="es-CO" sz="1200" b="0" i="0" u="none" strike="noStrike">
                          <a:solidFill>
                            <a:srgbClr val="404040"/>
                          </a:solidFill>
                          <a:effectLst/>
                          <a:latin typeface="Franklin Gothic Book"/>
                        </a:rPr>
                        <a:t> NS/NR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2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200" b="1"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1%</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2%</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2%</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200" b="0" i="0" u="none" strike="noStrike" dirty="0">
                          <a:solidFill>
                            <a:srgbClr val="404040"/>
                          </a:solidFill>
                          <a:effectLst/>
                          <a:latin typeface="Franklin Gothic Book"/>
                        </a:rPr>
                        <a:t>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4" name="3 Rectángulo"/>
          <p:cNvSpPr/>
          <p:nvPr/>
        </p:nvSpPr>
        <p:spPr>
          <a:xfrm>
            <a:off x="3119755" y="1761902"/>
            <a:ext cx="6313170" cy="646331"/>
          </a:xfrm>
          <a:prstGeom prst="rect">
            <a:avLst/>
          </a:prstGeom>
        </p:spPr>
        <p:txBody>
          <a:bodyPr wrap="square">
            <a:spAutoFit/>
          </a:bodyPr>
          <a:lstStyle/>
          <a:p>
            <a:pPr lvl="0" algn="ctr"/>
            <a:r>
              <a:rPr lang="es-CO" b="1" dirty="0"/>
              <a:t> 21) ¿Cree usted que las personas que agreden a sus parejas estarían  dispuestas a recibir apoyo profesional? </a:t>
            </a:r>
            <a:endParaRPr lang="es-CO" dirty="0"/>
          </a:p>
        </p:txBody>
      </p:sp>
    </p:spTree>
    <p:extLst>
      <p:ext uri="{BB962C8B-B14F-4D97-AF65-F5344CB8AC3E}">
        <p14:creationId xmlns:p14="http://schemas.microsoft.com/office/powerpoint/2010/main" val="42378828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Group 6">
            <a:extLst>
              <a:ext uri="{FF2B5EF4-FFF2-40B4-BE49-F238E27FC236}">
                <a16:creationId xmlns:a16="http://schemas.microsoft.com/office/drawing/2014/main" id="{0DA119C3-05D3-4634-98DA-6F5B3E4A5355}"/>
              </a:ext>
            </a:extLst>
          </p:cNvPr>
          <p:cNvGraphicFramePr>
            <a:graphicFrameLocks noGrp="1"/>
          </p:cNvGraphicFramePr>
          <p:nvPr>
            <p:extLst>
              <p:ext uri="{D42A27DB-BD31-4B8C-83A1-F6EECF244321}">
                <p14:modId xmlns:p14="http://schemas.microsoft.com/office/powerpoint/2010/main" val="3525329221"/>
              </p:ext>
            </p:extLst>
          </p:nvPr>
        </p:nvGraphicFramePr>
        <p:xfrm>
          <a:off x="2612682" y="1907983"/>
          <a:ext cx="6584951" cy="3017105"/>
        </p:xfrm>
        <a:graphic>
          <a:graphicData uri="http://schemas.openxmlformats.org/drawingml/2006/table">
            <a:tbl>
              <a:tblPr/>
              <a:tblGrid>
                <a:gridCol w="2848778">
                  <a:extLst>
                    <a:ext uri="{9D8B030D-6E8A-4147-A177-3AD203B41FA5}">
                      <a16:colId xmlns:a16="http://schemas.microsoft.com/office/drawing/2014/main" val="20000"/>
                    </a:ext>
                  </a:extLst>
                </a:gridCol>
                <a:gridCol w="3736173">
                  <a:extLst>
                    <a:ext uri="{9D8B030D-6E8A-4147-A177-3AD203B41FA5}">
                      <a16:colId xmlns:a16="http://schemas.microsoft.com/office/drawing/2014/main" val="20002"/>
                    </a:ext>
                  </a:extLst>
                </a:gridCol>
              </a:tblGrid>
              <a:tr h="431015">
                <a:tc>
                  <a:txBody>
                    <a:bodyPr/>
                    <a:lstStyle/>
                    <a:p>
                      <a:pPr algn="r" fontAlgn="ctr"/>
                      <a:r>
                        <a:rPr lang="es-CO" sz="1200" b="0" i="0" u="none" strike="noStrike" dirty="0">
                          <a:solidFill>
                            <a:srgbClr val="404040"/>
                          </a:solidFill>
                          <a:effectLst/>
                          <a:latin typeface="Franklin Gothic Book"/>
                        </a:rPr>
                        <a:t> Por el bienestar de sus hijos</a:t>
                      </a:r>
                    </a:p>
                  </a:txBody>
                  <a:tcPr marL="9525" marR="9525" marT="9525" marB="0" anchor="ctr">
                    <a:lnL cap="flat">
                      <a:noFill/>
                    </a:lnL>
                    <a:lnR>
                      <a:noFill/>
                    </a:lnR>
                    <a:lnT cap="flat">
                      <a:noFill/>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200"/>
                        </a:lnSpc>
                      </a:pPr>
                      <a:endParaRPr lang="es-CO" sz="11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cap="flat">
                      <a:noFill/>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1015">
                <a:tc>
                  <a:txBody>
                    <a:bodyPr/>
                    <a:lstStyle/>
                    <a:p>
                      <a:pPr algn="r" fontAlgn="ctr"/>
                      <a:r>
                        <a:rPr lang="es-CO" sz="1200" b="0" i="0" u="none" strike="noStrike" dirty="0">
                          <a:solidFill>
                            <a:srgbClr val="404040"/>
                          </a:solidFill>
                          <a:effectLst/>
                          <a:latin typeface="Franklin Gothic Book"/>
                        </a:rPr>
                        <a:t> Porque quieren retomar el control de su vida</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200"/>
                        </a:lnSpc>
                      </a:pPr>
                      <a:endParaRPr lang="es-CO" sz="11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1015">
                <a:tc>
                  <a:txBody>
                    <a:bodyPr/>
                    <a:lstStyle/>
                    <a:p>
                      <a:pPr algn="r" fontAlgn="ctr"/>
                      <a:r>
                        <a:rPr lang="es-CO" sz="1200" b="0" i="0" u="none" strike="noStrike" dirty="0">
                          <a:solidFill>
                            <a:srgbClr val="404040"/>
                          </a:solidFill>
                          <a:effectLst/>
                          <a:latin typeface="Franklin Gothic Book"/>
                        </a:rPr>
                        <a:t> Porque saben que la violencia hacia la pareja no es aceptable</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200"/>
                        </a:lnSpc>
                      </a:pPr>
                      <a:endParaRPr lang="es-CO" sz="11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1015">
                <a:tc>
                  <a:txBody>
                    <a:bodyPr/>
                    <a:lstStyle/>
                    <a:p>
                      <a:pPr algn="r" fontAlgn="ctr"/>
                      <a:r>
                        <a:rPr lang="es-CO" sz="1200" b="0" i="0" u="none" strike="noStrike" dirty="0">
                          <a:solidFill>
                            <a:srgbClr val="404040"/>
                          </a:solidFill>
                          <a:effectLst/>
                          <a:latin typeface="Franklin Gothic Book"/>
                        </a:rPr>
                        <a:t> Por amor a su pareja</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200"/>
                        </a:lnSpc>
                      </a:pPr>
                      <a:endParaRPr lang="es-CO" sz="11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1015">
                <a:tc>
                  <a:txBody>
                    <a:bodyPr/>
                    <a:lstStyle/>
                    <a:p>
                      <a:pPr algn="r" fontAlgn="ctr"/>
                      <a:r>
                        <a:rPr lang="es-CO" sz="1200" b="0" i="0" u="none" strike="noStrike" dirty="0">
                          <a:solidFill>
                            <a:srgbClr val="404040"/>
                          </a:solidFill>
                          <a:effectLst/>
                          <a:latin typeface="Franklin Gothic Book"/>
                        </a:rPr>
                        <a:t> Porque viven con mucha culpa</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200"/>
                        </a:lnSpc>
                      </a:pPr>
                      <a:endParaRPr lang="es-CO" sz="11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1015">
                <a:tc>
                  <a:txBody>
                    <a:bodyPr/>
                    <a:lstStyle/>
                    <a:p>
                      <a:pPr algn="r" fontAlgn="ctr"/>
                      <a:r>
                        <a:rPr lang="es-CO" sz="1200" b="0" i="0" u="none" strike="noStrike" dirty="0">
                          <a:solidFill>
                            <a:srgbClr val="404040"/>
                          </a:solidFill>
                          <a:effectLst/>
                          <a:latin typeface="Franklin Gothic Book"/>
                        </a:rPr>
                        <a:t> Por amor propio / autoestima</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200"/>
                        </a:lnSpc>
                      </a:pPr>
                      <a:endParaRPr lang="es-CO" sz="11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31015">
                <a:tc>
                  <a:txBody>
                    <a:bodyPr/>
                    <a:lstStyle/>
                    <a:p>
                      <a:pPr algn="r" fontAlgn="ctr"/>
                      <a:r>
                        <a:rPr lang="es-CO" sz="1200" b="0" i="0" u="none" strike="noStrike" dirty="0">
                          <a:solidFill>
                            <a:srgbClr val="404040"/>
                          </a:solidFill>
                          <a:effectLst/>
                          <a:latin typeface="Franklin Gothic Book"/>
                        </a:rPr>
                        <a:t> No responde</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200"/>
                        </a:lnSpc>
                      </a:pPr>
                      <a:endParaRPr lang="es-CO" sz="11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8" name="7 Gráfico"/>
          <p:cNvGraphicFramePr/>
          <p:nvPr>
            <p:extLst>
              <p:ext uri="{D42A27DB-BD31-4B8C-83A1-F6EECF244321}">
                <p14:modId xmlns:p14="http://schemas.microsoft.com/office/powerpoint/2010/main" val="2566717362"/>
              </p:ext>
            </p:extLst>
          </p:nvPr>
        </p:nvGraphicFramePr>
        <p:xfrm>
          <a:off x="5503495" y="1679377"/>
          <a:ext cx="3748455" cy="5021268"/>
        </p:xfrm>
        <a:graphic>
          <a:graphicData uri="http://schemas.openxmlformats.org/drawingml/2006/chart">
            <c:chart xmlns:c="http://schemas.openxmlformats.org/drawingml/2006/chart" xmlns:r="http://schemas.openxmlformats.org/officeDocument/2006/relationships" r:id="rId2"/>
          </a:graphicData>
        </a:graphic>
      </p:graphicFrame>
      <p:sp>
        <p:nvSpPr>
          <p:cNvPr id="10" name="9 Rectángulo"/>
          <p:cNvSpPr/>
          <p:nvPr/>
        </p:nvSpPr>
        <p:spPr>
          <a:xfrm>
            <a:off x="2534588" y="570464"/>
            <a:ext cx="7089804" cy="584775"/>
          </a:xfrm>
          <a:prstGeom prst="rect">
            <a:avLst/>
          </a:prstGeom>
        </p:spPr>
        <p:txBody>
          <a:bodyPr wrap="square">
            <a:spAutoFit/>
          </a:bodyPr>
          <a:lstStyle/>
          <a:p>
            <a:pPr algn="ctr"/>
            <a:r>
              <a:rPr lang="es-CO" sz="1600" b="1" dirty="0">
                <a:solidFill>
                  <a:prstClr val="black"/>
                </a:solidFill>
              </a:rPr>
              <a:t> 22) ¿Cuál es la razón principal por la cual usted cree que las personas  que agreden a sus parejas sí estarían dispuestas a recibir apoyo profesional? </a:t>
            </a:r>
            <a:endParaRPr lang="es-CO" sz="1600" dirty="0">
              <a:solidFill>
                <a:prstClr val="black"/>
              </a:solidFill>
            </a:endParaRPr>
          </a:p>
        </p:txBody>
      </p:sp>
      <p:sp>
        <p:nvSpPr>
          <p:cNvPr id="11" name="10 Rectángulo redondeado"/>
          <p:cNvSpPr/>
          <p:nvPr/>
        </p:nvSpPr>
        <p:spPr>
          <a:xfrm>
            <a:off x="4098440" y="6233054"/>
            <a:ext cx="3968169" cy="287174"/>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12" name="11 Tabla"/>
          <p:cNvGraphicFramePr>
            <a:graphicFrameLocks noGrp="1"/>
          </p:cNvGraphicFramePr>
          <p:nvPr>
            <p:extLst>
              <p:ext uri="{D42A27DB-BD31-4B8C-83A1-F6EECF244321}">
                <p14:modId xmlns:p14="http://schemas.microsoft.com/office/powerpoint/2010/main" val="3460703802"/>
              </p:ext>
            </p:extLst>
          </p:nvPr>
        </p:nvGraphicFramePr>
        <p:xfrm>
          <a:off x="4217050" y="6250049"/>
          <a:ext cx="3909060" cy="243840"/>
        </p:xfrm>
        <a:graphic>
          <a:graphicData uri="http://schemas.openxmlformats.org/drawingml/2006/table">
            <a:tbl>
              <a:tblPr firstRow="1" bandRow="1">
                <a:tableStyleId>{5C22544A-7EE6-4342-B048-85BDC9FD1C3A}</a:tableStyleId>
              </a:tblPr>
              <a:tblGrid>
                <a:gridCol w="3370580">
                  <a:extLst>
                    <a:ext uri="{9D8B030D-6E8A-4147-A177-3AD203B41FA5}">
                      <a16:colId xmlns:a16="http://schemas.microsoft.com/office/drawing/2014/main" val="20000"/>
                    </a:ext>
                  </a:extLst>
                </a:gridCol>
                <a:gridCol w="538480">
                  <a:extLst>
                    <a:ext uri="{9D8B030D-6E8A-4147-A177-3AD203B41FA5}">
                      <a16:colId xmlns:a16="http://schemas.microsoft.com/office/drawing/2014/main" val="20001"/>
                    </a:ext>
                  </a:extLst>
                </a:gridCol>
              </a:tblGrid>
              <a:tr h="144016">
                <a:tc>
                  <a:txBody>
                    <a:bodyPr/>
                    <a:lstStyle/>
                    <a:p>
                      <a:pPr algn="r"/>
                      <a:r>
                        <a:rPr lang="es-CO" sz="1000" dirty="0">
                          <a:solidFill>
                            <a:schemeClr val="tx1"/>
                          </a:solidFill>
                          <a:latin typeface="Franklin Gothic Book" panose="020B0503020102020204" pitchFamily="34" charset="0"/>
                        </a:rPr>
                        <a:t>Base:</a:t>
                      </a:r>
                      <a:r>
                        <a:rPr lang="es-CO" sz="1000" baseline="0" dirty="0">
                          <a:solidFill>
                            <a:schemeClr val="tx1"/>
                          </a:solidFill>
                          <a:latin typeface="Franklin Gothic Book" panose="020B0503020102020204" pitchFamily="34" charset="0"/>
                        </a:rPr>
                        <a:t> </a:t>
                      </a:r>
                      <a:r>
                        <a:rPr lang="es-CO" sz="1000" b="0" baseline="0" dirty="0">
                          <a:solidFill>
                            <a:schemeClr val="tx1"/>
                          </a:solidFill>
                          <a:latin typeface="Franklin Gothic Book" panose="020B0503020102020204" pitchFamily="34" charset="0"/>
                        </a:rPr>
                        <a:t>Encuestados que estarían dispuestos a recibir apoyo</a:t>
                      </a:r>
                      <a:endParaRPr lang="es-CO" sz="1000" b="0" dirty="0">
                        <a:solidFill>
                          <a:schemeClr val="tx1"/>
                        </a:solidFill>
                        <a:latin typeface="Franklin Gothic Book" panose="020B0503020102020204"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s-CO" sz="1000" dirty="0">
                          <a:solidFill>
                            <a:schemeClr val="tx1"/>
                          </a:solidFill>
                          <a:latin typeface="Franklin Gothic Book" panose="020B0503020102020204" pitchFamily="34" charset="0"/>
                        </a:rPr>
                        <a:t>315</a:t>
                      </a:r>
                    </a:p>
                  </a:txBody>
                  <a:tcPr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023225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1812659557"/>
              </p:ext>
            </p:extLst>
          </p:nvPr>
        </p:nvGraphicFramePr>
        <p:xfrm>
          <a:off x="844061" y="2518117"/>
          <a:ext cx="10466360" cy="2640408"/>
        </p:xfrm>
        <a:graphic>
          <a:graphicData uri="http://schemas.openxmlformats.org/drawingml/2006/table">
            <a:tbl>
              <a:tblPr/>
              <a:tblGrid>
                <a:gridCol w="2977637">
                  <a:extLst>
                    <a:ext uri="{9D8B030D-6E8A-4147-A177-3AD203B41FA5}">
                      <a16:colId xmlns:a16="http://schemas.microsoft.com/office/drawing/2014/main" val="20000"/>
                    </a:ext>
                  </a:extLst>
                </a:gridCol>
                <a:gridCol w="137863">
                  <a:extLst>
                    <a:ext uri="{9D8B030D-6E8A-4147-A177-3AD203B41FA5}">
                      <a16:colId xmlns:a16="http://schemas.microsoft.com/office/drawing/2014/main" val="20001"/>
                    </a:ext>
                  </a:extLst>
                </a:gridCol>
                <a:gridCol w="739244">
                  <a:extLst>
                    <a:ext uri="{9D8B030D-6E8A-4147-A177-3AD203B41FA5}">
                      <a16:colId xmlns:a16="http://schemas.microsoft.com/office/drawing/2014/main" val="20002"/>
                    </a:ext>
                  </a:extLst>
                </a:gridCol>
                <a:gridCol w="734624">
                  <a:extLst>
                    <a:ext uri="{9D8B030D-6E8A-4147-A177-3AD203B41FA5}">
                      <a16:colId xmlns:a16="http://schemas.microsoft.com/office/drawing/2014/main" val="20003"/>
                    </a:ext>
                  </a:extLst>
                </a:gridCol>
                <a:gridCol w="734624">
                  <a:extLst>
                    <a:ext uri="{9D8B030D-6E8A-4147-A177-3AD203B41FA5}">
                      <a16:colId xmlns:a16="http://schemas.microsoft.com/office/drawing/2014/main" val="20004"/>
                    </a:ext>
                  </a:extLst>
                </a:gridCol>
                <a:gridCol w="734624">
                  <a:extLst>
                    <a:ext uri="{9D8B030D-6E8A-4147-A177-3AD203B41FA5}">
                      <a16:colId xmlns:a16="http://schemas.microsoft.com/office/drawing/2014/main" val="20005"/>
                    </a:ext>
                  </a:extLst>
                </a:gridCol>
                <a:gridCol w="734624">
                  <a:extLst>
                    <a:ext uri="{9D8B030D-6E8A-4147-A177-3AD203B41FA5}">
                      <a16:colId xmlns:a16="http://schemas.microsoft.com/office/drawing/2014/main" val="20006"/>
                    </a:ext>
                  </a:extLst>
                </a:gridCol>
                <a:gridCol w="734624">
                  <a:extLst>
                    <a:ext uri="{9D8B030D-6E8A-4147-A177-3AD203B41FA5}">
                      <a16:colId xmlns:a16="http://schemas.microsoft.com/office/drawing/2014/main" val="20007"/>
                    </a:ext>
                  </a:extLst>
                </a:gridCol>
                <a:gridCol w="734624">
                  <a:extLst>
                    <a:ext uri="{9D8B030D-6E8A-4147-A177-3AD203B41FA5}">
                      <a16:colId xmlns:a16="http://schemas.microsoft.com/office/drawing/2014/main" val="20008"/>
                    </a:ext>
                  </a:extLst>
                </a:gridCol>
                <a:gridCol w="734624">
                  <a:extLst>
                    <a:ext uri="{9D8B030D-6E8A-4147-A177-3AD203B41FA5}">
                      <a16:colId xmlns:a16="http://schemas.microsoft.com/office/drawing/2014/main" val="20009"/>
                    </a:ext>
                  </a:extLst>
                </a:gridCol>
                <a:gridCol w="734624">
                  <a:extLst>
                    <a:ext uri="{9D8B030D-6E8A-4147-A177-3AD203B41FA5}">
                      <a16:colId xmlns:a16="http://schemas.microsoft.com/office/drawing/2014/main" val="20010"/>
                    </a:ext>
                  </a:extLst>
                </a:gridCol>
                <a:gridCol w="734624">
                  <a:extLst>
                    <a:ext uri="{9D8B030D-6E8A-4147-A177-3AD203B41FA5}">
                      <a16:colId xmlns:a16="http://schemas.microsoft.com/office/drawing/2014/main" val="20011"/>
                    </a:ext>
                  </a:extLst>
                </a:gridCol>
              </a:tblGrid>
              <a:tr h="215022">
                <a:tc>
                  <a:txBody>
                    <a:bodyPr/>
                    <a:lstStyle/>
                    <a:p>
                      <a:pPr algn="r" fontAlgn="ctr"/>
                      <a:endParaRPr lang="es-CO" sz="1200" b="1" i="0" u="none" strike="noStrike" dirty="0">
                        <a:solidFill>
                          <a:srgbClr val="404040"/>
                        </a:solidFill>
                        <a:effectLst/>
                        <a:latin typeface="Franklin Gothic Book"/>
                      </a:endParaRPr>
                    </a:p>
                  </a:txBody>
                  <a:tcPr marL="9525" marR="9525" marT="9525" marB="0" anchor="ctr">
                    <a:lnL>
                      <a:noFill/>
                    </a:lnL>
                    <a:lnR>
                      <a:noFill/>
                    </a:lnR>
                    <a:lnT>
                      <a:noFill/>
                    </a:lnT>
                    <a:lnB>
                      <a:noFill/>
                    </a:lnB>
                  </a:tcPr>
                </a:tc>
                <a:tc>
                  <a:txBody>
                    <a:bodyPr/>
                    <a:lstStyle/>
                    <a:p>
                      <a:pPr algn="l" fontAlgn="ctr"/>
                      <a:r>
                        <a:rPr lang="es-CO" sz="12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a:noFill/>
                    </a:lnB>
                  </a:tcPr>
                </a:tc>
                <a:tc rowSpan="2">
                  <a:txBody>
                    <a:bodyPr/>
                    <a:lstStyle/>
                    <a:p>
                      <a:pPr algn="ctr" fontAlgn="ctr"/>
                      <a:r>
                        <a:rPr lang="es-CO" sz="1200" b="1" i="0" u="none" strike="noStrike" dirty="0">
                          <a:solidFill>
                            <a:schemeClr val="bg1"/>
                          </a:solidFill>
                          <a:effectLst/>
                          <a:latin typeface="Franklin Gothic Book"/>
                        </a:rPr>
                        <a:t>TOTAL</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DA0F2B"/>
                    </a:solidFill>
                  </a:tcPr>
                </a:tc>
                <a:tc gridSpan="2">
                  <a:txBody>
                    <a:bodyPr/>
                    <a:lstStyle/>
                    <a:p>
                      <a:pPr algn="ctr" fontAlgn="ctr"/>
                      <a:r>
                        <a:rPr lang="es-CO" sz="1200" b="1" i="0" u="none" strike="noStrike" dirty="0">
                          <a:solidFill>
                            <a:srgbClr val="404040"/>
                          </a:solidFill>
                          <a:effectLst/>
                          <a:latin typeface="Franklin Gothic Book"/>
                        </a:rPr>
                        <a:t>GÉNERO</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000"/>
                    </a:solidFill>
                  </a:tcPr>
                </a:tc>
                <a:tc hMerge="1">
                  <a:txBody>
                    <a:bodyPr/>
                    <a:lstStyle/>
                    <a:p>
                      <a:endParaRPr lang="es-CO"/>
                    </a:p>
                  </a:txBody>
                  <a:tcPr/>
                </a:tc>
                <a:tc gridSpan="4">
                  <a:txBody>
                    <a:bodyPr/>
                    <a:lstStyle/>
                    <a:p>
                      <a:pPr algn="ctr" fontAlgn="ctr"/>
                      <a:r>
                        <a:rPr lang="es-CO" sz="1200" b="1" i="0" u="none" strike="noStrike" dirty="0">
                          <a:solidFill>
                            <a:srgbClr val="404040"/>
                          </a:solidFill>
                          <a:effectLst/>
                          <a:latin typeface="Franklin Gothic Book"/>
                        </a:rPr>
                        <a:t>EDAD</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C66"/>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3">
                  <a:txBody>
                    <a:bodyPr/>
                    <a:lstStyle/>
                    <a:p>
                      <a:pPr algn="ctr" fontAlgn="ctr"/>
                      <a:r>
                        <a:rPr lang="es-CO" sz="1200" b="1" i="0" u="none" strike="noStrike" dirty="0">
                          <a:solidFill>
                            <a:srgbClr val="404040"/>
                          </a:solidFill>
                          <a:effectLst/>
                          <a:latin typeface="Franklin Gothic Book"/>
                        </a:rPr>
                        <a:t>ESTRATO</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ECC5"/>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364580">
                <a:tc>
                  <a:txBody>
                    <a:bodyPr/>
                    <a:lstStyle/>
                    <a:p>
                      <a:pPr algn="r" fontAlgn="ctr"/>
                      <a:endParaRPr lang="es-CO" sz="1200" b="1" i="0" u="none" strike="noStrike" dirty="0">
                        <a:solidFill>
                          <a:srgbClr val="404040"/>
                        </a:solidFill>
                        <a:effectLst/>
                        <a:latin typeface="Franklin Gothic Book"/>
                      </a:endParaRP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12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vMerge="1">
                  <a:txBody>
                    <a:bodyPr/>
                    <a:lstStyle/>
                    <a:p>
                      <a:endParaRPr lang="es-CO"/>
                    </a:p>
                  </a:txBody>
                  <a:tcPr/>
                </a:tc>
                <a:tc>
                  <a:txBody>
                    <a:bodyPr/>
                    <a:lstStyle/>
                    <a:p>
                      <a:pPr algn="ctr" fontAlgn="ctr"/>
                      <a:r>
                        <a:rPr lang="es-CO" sz="1200" b="0" i="0" u="none" strike="noStrike" dirty="0">
                          <a:solidFill>
                            <a:srgbClr val="404040"/>
                          </a:solidFill>
                          <a:effectLst/>
                          <a:latin typeface="Franklin Gothic Book"/>
                        </a:rPr>
                        <a:t>Masculino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Femenino</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200" b="0" i="0" u="none" strike="noStrike" dirty="0">
                          <a:solidFill>
                            <a:srgbClr val="404040"/>
                          </a:solidFill>
                          <a:effectLst/>
                          <a:latin typeface="Franklin Gothic Book"/>
                        </a:rPr>
                        <a:t>18 a 25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26 a 40</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41 a 55</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56 o más</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200" b="0" i="0" u="none" strike="noStrike" dirty="0">
                          <a:solidFill>
                            <a:srgbClr val="404040"/>
                          </a:solidFill>
                          <a:effectLst/>
                          <a:latin typeface="Franklin Gothic Book"/>
                        </a:rPr>
                        <a:t>ALTO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MEDIO</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BAJO</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351274">
                <a:tc>
                  <a:txBody>
                    <a:bodyPr/>
                    <a:lstStyle/>
                    <a:p>
                      <a:pPr algn="r" fontAlgn="ctr"/>
                      <a:r>
                        <a:rPr lang="es-CO" sz="1000" b="1" i="0" u="none" strike="noStrike" dirty="0">
                          <a:solidFill>
                            <a:srgbClr val="404040"/>
                          </a:solidFill>
                          <a:effectLst/>
                          <a:latin typeface="Franklin Gothic Book"/>
                        </a:rPr>
                        <a:t> Base: ENCUESTADOS QUE ESTARÍAN DISPUESTOS A RECIBIR APOYO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1000" b="1"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315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134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181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44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83</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94</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94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96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77</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1" i="0" u="none" strike="noStrike" dirty="0">
                          <a:solidFill>
                            <a:srgbClr val="404040"/>
                          </a:solidFill>
                          <a:effectLst/>
                          <a:latin typeface="Franklin Gothic Book"/>
                        </a:rPr>
                        <a:t>142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215022">
                <a:tc>
                  <a:txBody>
                    <a:bodyPr/>
                    <a:lstStyle/>
                    <a:p>
                      <a:pPr algn="r" fontAlgn="ctr"/>
                      <a:r>
                        <a:rPr lang="es-CO" sz="1200" b="0" i="0" u="none" strike="noStrike" dirty="0">
                          <a:solidFill>
                            <a:srgbClr val="404040"/>
                          </a:solidFill>
                          <a:effectLst/>
                          <a:latin typeface="Franklin Gothic Book"/>
                        </a:rPr>
                        <a:t> Por el bienestar de sus hijos</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l" fontAlgn="ctr"/>
                      <a:r>
                        <a:rPr lang="es-CO" sz="12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200" b="1" i="0" u="none" strike="noStrike">
                          <a:solidFill>
                            <a:srgbClr val="404040"/>
                          </a:solidFill>
                          <a:effectLst/>
                          <a:latin typeface="Franklin Gothic Book"/>
                        </a:rPr>
                        <a:t>35%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29%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40%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29%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31%</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38%</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40%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24%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29%</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46%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extLst>
                  <a:ext uri="{0D108BD9-81ED-4DB2-BD59-A6C34878D82A}">
                    <a16:rowId xmlns:a16="http://schemas.microsoft.com/office/drawing/2014/main" val="10003"/>
                  </a:ext>
                </a:extLst>
              </a:tr>
              <a:tr h="215022">
                <a:tc>
                  <a:txBody>
                    <a:bodyPr/>
                    <a:lstStyle/>
                    <a:p>
                      <a:pPr algn="r" fontAlgn="ctr"/>
                      <a:r>
                        <a:rPr lang="es-CO" sz="1200" b="0" i="0" u="none" strike="noStrike">
                          <a:solidFill>
                            <a:srgbClr val="404040"/>
                          </a:solidFill>
                          <a:effectLst/>
                          <a:latin typeface="Franklin Gothic Book"/>
                        </a:rPr>
                        <a:t> Porque quieren retomar el control de su vida</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2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1" i="0" u="none" strike="noStrike">
                          <a:solidFill>
                            <a:srgbClr val="404040"/>
                          </a:solidFill>
                          <a:effectLst/>
                          <a:latin typeface="Franklin Gothic Book"/>
                        </a:rPr>
                        <a:t>27%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26%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29%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33%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34%</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26%</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34%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33%</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4"/>
                  </a:ext>
                </a:extLst>
              </a:tr>
              <a:tr h="419400">
                <a:tc>
                  <a:txBody>
                    <a:bodyPr/>
                    <a:lstStyle/>
                    <a:p>
                      <a:pPr algn="r" fontAlgn="ctr"/>
                      <a:r>
                        <a:rPr lang="es-CO" sz="1200" b="0" i="0" u="none" strike="noStrike">
                          <a:solidFill>
                            <a:srgbClr val="404040"/>
                          </a:solidFill>
                          <a:effectLst/>
                          <a:latin typeface="Franklin Gothic Book"/>
                        </a:rPr>
                        <a:t> Porque saben que la violencia hacia la pareja no es aceptable</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2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1" i="0" u="none" strike="noStrike">
                          <a:solidFill>
                            <a:srgbClr val="404040"/>
                          </a:solidFill>
                          <a:effectLst/>
                          <a:latin typeface="Franklin Gothic Book"/>
                        </a:rPr>
                        <a:t>14%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11%</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17%</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16%</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5"/>
                  </a:ext>
                </a:extLst>
              </a:tr>
              <a:tr h="215022">
                <a:tc>
                  <a:txBody>
                    <a:bodyPr/>
                    <a:lstStyle/>
                    <a:p>
                      <a:pPr algn="r" fontAlgn="ctr"/>
                      <a:r>
                        <a:rPr lang="es-CO" sz="1200" b="0" i="0" u="none" strike="noStrike">
                          <a:solidFill>
                            <a:srgbClr val="404040"/>
                          </a:solidFill>
                          <a:effectLst/>
                          <a:latin typeface="Franklin Gothic Book"/>
                        </a:rPr>
                        <a:t> Por amor a su pareja</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2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1" i="0" u="none" strike="noStrike">
                          <a:solidFill>
                            <a:srgbClr val="404040"/>
                          </a:solidFill>
                          <a:effectLst/>
                          <a:latin typeface="Franklin Gothic Book"/>
                        </a:rPr>
                        <a:t>13%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18%</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6%</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12%</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6"/>
                  </a:ext>
                </a:extLst>
              </a:tr>
              <a:tr h="215022">
                <a:tc>
                  <a:txBody>
                    <a:bodyPr/>
                    <a:lstStyle/>
                    <a:p>
                      <a:pPr algn="r" fontAlgn="ctr"/>
                      <a:r>
                        <a:rPr lang="es-CO" sz="1200" b="0" i="0" u="none" strike="noStrike">
                          <a:solidFill>
                            <a:srgbClr val="404040"/>
                          </a:solidFill>
                          <a:effectLst/>
                          <a:latin typeface="Franklin Gothic Book"/>
                        </a:rPr>
                        <a:t> Porque viven con mucha culpa</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2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1" i="0" u="none" strike="noStrike">
                          <a:solidFill>
                            <a:srgbClr val="404040"/>
                          </a:solidFill>
                          <a:effectLst/>
                          <a:latin typeface="Franklin Gothic Book"/>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5%</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5%</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8%</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7"/>
                  </a:ext>
                </a:extLst>
              </a:tr>
              <a:tr h="215022">
                <a:tc>
                  <a:txBody>
                    <a:bodyPr/>
                    <a:lstStyle/>
                    <a:p>
                      <a:pPr algn="r" fontAlgn="ctr"/>
                      <a:r>
                        <a:rPr lang="es-CO" sz="1200" b="0" i="0" u="none" strike="noStrike" dirty="0">
                          <a:solidFill>
                            <a:srgbClr val="404040"/>
                          </a:solidFill>
                          <a:effectLst/>
                          <a:latin typeface="Franklin Gothic Book"/>
                        </a:rPr>
                        <a:t> Por amor propio / autoestima</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2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1"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3%</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2%</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8"/>
                  </a:ext>
                </a:extLst>
              </a:tr>
              <a:tr h="215022">
                <a:tc>
                  <a:txBody>
                    <a:bodyPr/>
                    <a:lstStyle/>
                    <a:p>
                      <a:pPr algn="r" fontAlgn="ctr"/>
                      <a:r>
                        <a:rPr lang="es-CO" sz="1200" b="0" i="0" u="none" strike="noStrike">
                          <a:solidFill>
                            <a:srgbClr val="404040"/>
                          </a:solidFill>
                          <a:effectLst/>
                          <a:latin typeface="Franklin Gothic Book"/>
                        </a:rPr>
                        <a:t> No responde</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200" b="0" i="0" u="none" strike="noStrike" dirty="0">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200" b="1" i="0" u="none" strike="noStrike" dirty="0">
                          <a:solidFill>
                            <a:srgbClr val="404040"/>
                          </a:solidFill>
                          <a:effectLst/>
                          <a:latin typeface="Franklin Gothic Book"/>
                        </a:rPr>
                        <a:t>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200" b="0" i="0" u="none" strike="noStrike" dirty="0">
                          <a:solidFill>
                            <a:srgbClr val="404040"/>
                          </a:solidFill>
                          <a:effectLst/>
                          <a:latin typeface="Franklin Gothic Book"/>
                        </a:rPr>
                        <a:t>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200" b="0" i="0" u="none" strike="noStrike" dirty="0">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200" b="0" i="0" u="none" strike="noStrike" dirty="0">
                          <a:solidFill>
                            <a:srgbClr val="404040"/>
                          </a:solidFill>
                          <a:effectLst/>
                          <a:latin typeface="Franklin Gothic Book"/>
                        </a:rPr>
                        <a:t>1%</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5%</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200" b="0" i="0" u="none" strike="noStrike" dirty="0">
                          <a:solidFill>
                            <a:srgbClr val="404040"/>
                          </a:solidFill>
                          <a:effectLst/>
                          <a:latin typeface="Franklin Gothic Book"/>
                        </a:rPr>
                        <a:t>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200" b="0" i="0" u="none" strike="noStrike" dirty="0">
                          <a:solidFill>
                            <a:srgbClr val="404040"/>
                          </a:solidFill>
                          <a:effectLst/>
                          <a:latin typeface="Franklin Gothic Book"/>
                        </a:rPr>
                        <a:t>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200" b="0" i="0" u="none" strike="noStrike" dirty="0">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200" b="0" i="0" u="none" strike="noStrike" dirty="0">
                          <a:solidFill>
                            <a:srgbClr val="404040"/>
                          </a:solidFill>
                          <a:effectLst/>
                          <a:latin typeface="Franklin Gothic Book"/>
                        </a:rPr>
                        <a:t>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4" name="3 Rectángulo"/>
          <p:cNvSpPr/>
          <p:nvPr/>
        </p:nvSpPr>
        <p:spPr>
          <a:xfrm>
            <a:off x="2534588" y="1180064"/>
            <a:ext cx="7089804" cy="584775"/>
          </a:xfrm>
          <a:prstGeom prst="rect">
            <a:avLst/>
          </a:prstGeom>
        </p:spPr>
        <p:txBody>
          <a:bodyPr wrap="square">
            <a:spAutoFit/>
          </a:bodyPr>
          <a:lstStyle/>
          <a:p>
            <a:pPr algn="ctr"/>
            <a:r>
              <a:rPr lang="es-CO" sz="1600" b="1" dirty="0">
                <a:solidFill>
                  <a:prstClr val="black"/>
                </a:solidFill>
              </a:rPr>
              <a:t> 22) ¿Cuál es la razón principal por la cual usted cree que las personas  que agreden a sus parejas sí estarían dispuestas a recibir apoyo profesional? </a:t>
            </a:r>
            <a:endParaRPr lang="es-CO" sz="1600" dirty="0">
              <a:solidFill>
                <a:prstClr val="black"/>
              </a:solidFill>
            </a:endParaRPr>
          </a:p>
        </p:txBody>
      </p:sp>
    </p:spTree>
    <p:extLst>
      <p:ext uri="{BB962C8B-B14F-4D97-AF65-F5344CB8AC3E}">
        <p14:creationId xmlns:p14="http://schemas.microsoft.com/office/powerpoint/2010/main" val="35821345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Group 6">
            <a:extLst>
              <a:ext uri="{FF2B5EF4-FFF2-40B4-BE49-F238E27FC236}">
                <a16:creationId xmlns:a16="http://schemas.microsoft.com/office/drawing/2014/main" id="{0DA119C3-05D3-4634-98DA-6F5B3E4A5355}"/>
              </a:ext>
            </a:extLst>
          </p:cNvPr>
          <p:cNvGraphicFramePr>
            <a:graphicFrameLocks noGrp="1"/>
          </p:cNvGraphicFramePr>
          <p:nvPr>
            <p:extLst>
              <p:ext uri="{D42A27DB-BD31-4B8C-83A1-F6EECF244321}">
                <p14:modId xmlns:p14="http://schemas.microsoft.com/office/powerpoint/2010/main" val="367150213"/>
              </p:ext>
            </p:extLst>
          </p:nvPr>
        </p:nvGraphicFramePr>
        <p:xfrm>
          <a:off x="2612682" y="2270121"/>
          <a:ext cx="6584951" cy="2586090"/>
        </p:xfrm>
        <a:graphic>
          <a:graphicData uri="http://schemas.openxmlformats.org/drawingml/2006/table">
            <a:tbl>
              <a:tblPr/>
              <a:tblGrid>
                <a:gridCol w="2848778">
                  <a:extLst>
                    <a:ext uri="{9D8B030D-6E8A-4147-A177-3AD203B41FA5}">
                      <a16:colId xmlns:a16="http://schemas.microsoft.com/office/drawing/2014/main" val="20000"/>
                    </a:ext>
                  </a:extLst>
                </a:gridCol>
                <a:gridCol w="3736173">
                  <a:extLst>
                    <a:ext uri="{9D8B030D-6E8A-4147-A177-3AD203B41FA5}">
                      <a16:colId xmlns:a16="http://schemas.microsoft.com/office/drawing/2014/main" val="20002"/>
                    </a:ext>
                  </a:extLst>
                </a:gridCol>
              </a:tblGrid>
              <a:tr h="431015">
                <a:tc>
                  <a:txBody>
                    <a:bodyPr/>
                    <a:lstStyle/>
                    <a:p>
                      <a:pPr algn="r" fontAlgn="ctr"/>
                      <a:r>
                        <a:rPr lang="es-CO" sz="1200" b="0" i="0" u="none" strike="noStrike" dirty="0">
                          <a:solidFill>
                            <a:srgbClr val="404040"/>
                          </a:solidFill>
                          <a:effectLst/>
                          <a:latin typeface="Franklin Gothic Book"/>
                        </a:rPr>
                        <a:t> Presencial </a:t>
                      </a:r>
                    </a:p>
                  </a:txBody>
                  <a:tcPr marL="9525" marR="9525" marT="9525" marB="0" anchor="ctr">
                    <a:lnL cap="flat">
                      <a:noFill/>
                    </a:lnL>
                    <a:lnR>
                      <a:noFill/>
                    </a:lnR>
                    <a:lnT cap="flat">
                      <a:noFill/>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200"/>
                        </a:lnSpc>
                      </a:pPr>
                      <a:endParaRPr lang="es-CO" sz="11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cap="flat">
                      <a:noFill/>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1015">
                <a:tc>
                  <a:txBody>
                    <a:bodyPr/>
                    <a:lstStyle/>
                    <a:p>
                      <a:pPr algn="r" fontAlgn="ctr"/>
                      <a:r>
                        <a:rPr lang="es-CO" sz="1200" b="0" i="0" u="none" strike="noStrike">
                          <a:solidFill>
                            <a:srgbClr val="404040"/>
                          </a:solidFill>
                          <a:effectLst/>
                          <a:latin typeface="Franklin Gothic Book"/>
                        </a:rPr>
                        <a:t> Llamada telefónica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200"/>
                        </a:lnSpc>
                      </a:pPr>
                      <a:endParaRPr lang="es-CO" sz="11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1015">
                <a:tc>
                  <a:txBody>
                    <a:bodyPr/>
                    <a:lstStyle/>
                    <a:p>
                      <a:pPr algn="r" fontAlgn="ctr"/>
                      <a:r>
                        <a:rPr lang="es-CO" sz="1200" b="0" i="0" u="none" strike="noStrike">
                          <a:solidFill>
                            <a:srgbClr val="404040"/>
                          </a:solidFill>
                          <a:effectLst/>
                          <a:latin typeface="Franklin Gothic Book"/>
                        </a:rPr>
                        <a:t> Videollamada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200"/>
                        </a:lnSpc>
                      </a:pPr>
                      <a:endParaRPr lang="es-CO" sz="11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1015">
                <a:tc>
                  <a:txBody>
                    <a:bodyPr/>
                    <a:lstStyle/>
                    <a:p>
                      <a:pPr algn="r" fontAlgn="ctr"/>
                      <a:r>
                        <a:rPr lang="es-CO" sz="1200" b="0" i="0" u="none" strike="noStrike">
                          <a:solidFill>
                            <a:srgbClr val="404040"/>
                          </a:solidFill>
                          <a:effectLst/>
                          <a:latin typeface="Franklin Gothic Book"/>
                        </a:rPr>
                        <a:t> Chat en whatsapp o en otras redes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200"/>
                        </a:lnSpc>
                      </a:pPr>
                      <a:endParaRPr lang="es-CO" sz="11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1015">
                <a:tc>
                  <a:txBody>
                    <a:bodyPr/>
                    <a:lstStyle/>
                    <a:p>
                      <a:pPr algn="r" fontAlgn="ctr"/>
                      <a:r>
                        <a:rPr lang="es-CO" sz="1200" b="0" i="0" u="none" strike="noStrike">
                          <a:solidFill>
                            <a:srgbClr val="404040"/>
                          </a:solidFill>
                          <a:effectLst/>
                          <a:latin typeface="Franklin Gothic Book"/>
                        </a:rPr>
                        <a:t> Otras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200"/>
                        </a:lnSpc>
                      </a:pPr>
                      <a:endParaRPr lang="es-CO" sz="11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1015">
                <a:tc>
                  <a:txBody>
                    <a:bodyPr/>
                    <a:lstStyle/>
                    <a:p>
                      <a:pPr algn="r" fontAlgn="ctr"/>
                      <a:r>
                        <a:rPr lang="es-CO" sz="1200" b="0" i="0" u="none" strike="noStrike" dirty="0">
                          <a:solidFill>
                            <a:srgbClr val="404040"/>
                          </a:solidFill>
                          <a:effectLst/>
                          <a:latin typeface="Franklin Gothic Book"/>
                        </a:rPr>
                        <a:t> No responde</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200"/>
                        </a:lnSpc>
                      </a:pPr>
                      <a:endParaRPr lang="es-CO" sz="11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8" name="7 Gráfico"/>
          <p:cNvGraphicFramePr/>
          <p:nvPr>
            <p:extLst>
              <p:ext uri="{D42A27DB-BD31-4B8C-83A1-F6EECF244321}">
                <p14:modId xmlns:p14="http://schemas.microsoft.com/office/powerpoint/2010/main" val="3599060791"/>
              </p:ext>
            </p:extLst>
          </p:nvPr>
        </p:nvGraphicFramePr>
        <p:xfrm>
          <a:off x="5503495" y="2041515"/>
          <a:ext cx="3748455" cy="5021268"/>
        </p:xfrm>
        <a:graphic>
          <a:graphicData uri="http://schemas.openxmlformats.org/drawingml/2006/chart">
            <c:chart xmlns:c="http://schemas.openxmlformats.org/drawingml/2006/chart" xmlns:r="http://schemas.openxmlformats.org/officeDocument/2006/relationships" r:id="rId2"/>
          </a:graphicData>
        </a:graphic>
      </p:graphicFrame>
      <p:sp>
        <p:nvSpPr>
          <p:cNvPr id="10" name="9 Rectángulo"/>
          <p:cNvSpPr/>
          <p:nvPr/>
        </p:nvSpPr>
        <p:spPr>
          <a:xfrm>
            <a:off x="2534588" y="570464"/>
            <a:ext cx="7089804" cy="584775"/>
          </a:xfrm>
          <a:prstGeom prst="rect">
            <a:avLst/>
          </a:prstGeom>
        </p:spPr>
        <p:txBody>
          <a:bodyPr wrap="square">
            <a:spAutoFit/>
          </a:bodyPr>
          <a:lstStyle/>
          <a:p>
            <a:pPr algn="ctr"/>
            <a:r>
              <a:rPr lang="es-CO" sz="1600" b="1" dirty="0">
                <a:solidFill>
                  <a:prstClr val="black"/>
                </a:solidFill>
              </a:rPr>
              <a:t> 23) ¿De qué manera o a través de qué canal cree que sería más conveniente  brindar apoyo profesional a personas que agredan a sus parejas? </a:t>
            </a:r>
            <a:endParaRPr lang="es-CO" sz="1600" dirty="0">
              <a:solidFill>
                <a:prstClr val="black"/>
              </a:solidFill>
            </a:endParaRPr>
          </a:p>
        </p:txBody>
      </p:sp>
      <p:sp>
        <p:nvSpPr>
          <p:cNvPr id="7" name="6 Rectángulo redondeado"/>
          <p:cNvSpPr/>
          <p:nvPr/>
        </p:nvSpPr>
        <p:spPr>
          <a:xfrm>
            <a:off x="5118879" y="5760623"/>
            <a:ext cx="2062971" cy="27469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aphicFrame>
        <p:nvGraphicFramePr>
          <p:cNvPr id="9" name="8 Tabla"/>
          <p:cNvGraphicFramePr>
            <a:graphicFrameLocks noGrp="1"/>
          </p:cNvGraphicFramePr>
          <p:nvPr>
            <p:extLst>
              <p:ext uri="{D42A27DB-BD31-4B8C-83A1-F6EECF244321}">
                <p14:modId xmlns:p14="http://schemas.microsoft.com/office/powerpoint/2010/main" val="2061861165"/>
              </p:ext>
            </p:extLst>
          </p:nvPr>
        </p:nvGraphicFramePr>
        <p:xfrm>
          <a:off x="5166491" y="5771387"/>
          <a:ext cx="1986784" cy="259080"/>
        </p:xfrm>
        <a:graphic>
          <a:graphicData uri="http://schemas.openxmlformats.org/drawingml/2006/table">
            <a:tbl>
              <a:tblPr firstRow="1" bandRow="1">
                <a:tableStyleId>{5C22544A-7EE6-4342-B048-85BDC9FD1C3A}</a:tableStyleId>
              </a:tblPr>
              <a:tblGrid>
                <a:gridCol w="1578292">
                  <a:extLst>
                    <a:ext uri="{9D8B030D-6E8A-4147-A177-3AD203B41FA5}">
                      <a16:colId xmlns:a16="http://schemas.microsoft.com/office/drawing/2014/main" val="20000"/>
                    </a:ext>
                  </a:extLst>
                </a:gridCol>
                <a:gridCol w="408492">
                  <a:extLst>
                    <a:ext uri="{9D8B030D-6E8A-4147-A177-3AD203B41FA5}">
                      <a16:colId xmlns:a16="http://schemas.microsoft.com/office/drawing/2014/main" val="20001"/>
                    </a:ext>
                  </a:extLst>
                </a:gridCol>
              </a:tblGrid>
              <a:tr h="144016">
                <a:tc>
                  <a:txBody>
                    <a:bodyPr/>
                    <a:lstStyle/>
                    <a:p>
                      <a:pPr algn="r"/>
                      <a:r>
                        <a:rPr lang="es-CO" sz="1100" dirty="0">
                          <a:solidFill>
                            <a:schemeClr val="tx1"/>
                          </a:solidFill>
                        </a:rPr>
                        <a:t>Base:</a:t>
                      </a:r>
                      <a:r>
                        <a:rPr lang="es-CO" sz="1100" baseline="0" dirty="0">
                          <a:solidFill>
                            <a:schemeClr val="tx1"/>
                          </a:solidFill>
                        </a:rPr>
                        <a:t> </a:t>
                      </a:r>
                      <a:r>
                        <a:rPr lang="es-CO" sz="1100" b="0" baseline="0" dirty="0">
                          <a:solidFill>
                            <a:schemeClr val="tx1"/>
                          </a:solidFill>
                        </a:rPr>
                        <a:t>Total Encuestados</a:t>
                      </a:r>
                      <a:endParaRPr lang="es-CO" sz="1100" b="0" dirty="0">
                        <a:solidFill>
                          <a:schemeClr val="tx1"/>
                        </a:solidFill>
                      </a:endParaRP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es-CO" sz="1050" b="1" i="0" u="none" strike="noStrike" dirty="0">
                          <a:solidFill>
                            <a:srgbClr val="000000"/>
                          </a:solidFill>
                          <a:effectLst/>
                          <a:latin typeface="Calibri" panose="020F0502020204030204" pitchFamily="34" charset="0"/>
                        </a:rPr>
                        <a:t>529</a:t>
                      </a:r>
                      <a:endParaRPr lang="es-CO" sz="1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6785499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2525721944"/>
              </p:ext>
            </p:extLst>
          </p:nvPr>
        </p:nvGraphicFramePr>
        <p:xfrm>
          <a:off x="829994" y="2697377"/>
          <a:ext cx="10536700" cy="2409197"/>
        </p:xfrm>
        <a:graphic>
          <a:graphicData uri="http://schemas.openxmlformats.org/drawingml/2006/table">
            <a:tbl>
              <a:tblPr/>
              <a:tblGrid>
                <a:gridCol w="2997649">
                  <a:extLst>
                    <a:ext uri="{9D8B030D-6E8A-4147-A177-3AD203B41FA5}">
                      <a16:colId xmlns:a16="http://schemas.microsoft.com/office/drawing/2014/main" val="20000"/>
                    </a:ext>
                  </a:extLst>
                </a:gridCol>
                <a:gridCol w="138790">
                  <a:extLst>
                    <a:ext uri="{9D8B030D-6E8A-4147-A177-3AD203B41FA5}">
                      <a16:colId xmlns:a16="http://schemas.microsoft.com/office/drawing/2014/main" val="20001"/>
                    </a:ext>
                  </a:extLst>
                </a:gridCol>
                <a:gridCol w="744212">
                  <a:extLst>
                    <a:ext uri="{9D8B030D-6E8A-4147-A177-3AD203B41FA5}">
                      <a16:colId xmlns:a16="http://schemas.microsoft.com/office/drawing/2014/main" val="20002"/>
                    </a:ext>
                  </a:extLst>
                </a:gridCol>
                <a:gridCol w="739561">
                  <a:extLst>
                    <a:ext uri="{9D8B030D-6E8A-4147-A177-3AD203B41FA5}">
                      <a16:colId xmlns:a16="http://schemas.microsoft.com/office/drawing/2014/main" val="20003"/>
                    </a:ext>
                  </a:extLst>
                </a:gridCol>
                <a:gridCol w="739561">
                  <a:extLst>
                    <a:ext uri="{9D8B030D-6E8A-4147-A177-3AD203B41FA5}">
                      <a16:colId xmlns:a16="http://schemas.microsoft.com/office/drawing/2014/main" val="20004"/>
                    </a:ext>
                  </a:extLst>
                </a:gridCol>
                <a:gridCol w="739561">
                  <a:extLst>
                    <a:ext uri="{9D8B030D-6E8A-4147-A177-3AD203B41FA5}">
                      <a16:colId xmlns:a16="http://schemas.microsoft.com/office/drawing/2014/main" val="20005"/>
                    </a:ext>
                  </a:extLst>
                </a:gridCol>
                <a:gridCol w="739561">
                  <a:extLst>
                    <a:ext uri="{9D8B030D-6E8A-4147-A177-3AD203B41FA5}">
                      <a16:colId xmlns:a16="http://schemas.microsoft.com/office/drawing/2014/main" val="20006"/>
                    </a:ext>
                  </a:extLst>
                </a:gridCol>
                <a:gridCol w="739561">
                  <a:extLst>
                    <a:ext uri="{9D8B030D-6E8A-4147-A177-3AD203B41FA5}">
                      <a16:colId xmlns:a16="http://schemas.microsoft.com/office/drawing/2014/main" val="20007"/>
                    </a:ext>
                  </a:extLst>
                </a:gridCol>
                <a:gridCol w="739561">
                  <a:extLst>
                    <a:ext uri="{9D8B030D-6E8A-4147-A177-3AD203B41FA5}">
                      <a16:colId xmlns:a16="http://schemas.microsoft.com/office/drawing/2014/main" val="20008"/>
                    </a:ext>
                  </a:extLst>
                </a:gridCol>
                <a:gridCol w="739561">
                  <a:extLst>
                    <a:ext uri="{9D8B030D-6E8A-4147-A177-3AD203B41FA5}">
                      <a16:colId xmlns:a16="http://schemas.microsoft.com/office/drawing/2014/main" val="20009"/>
                    </a:ext>
                  </a:extLst>
                </a:gridCol>
                <a:gridCol w="739561">
                  <a:extLst>
                    <a:ext uri="{9D8B030D-6E8A-4147-A177-3AD203B41FA5}">
                      <a16:colId xmlns:a16="http://schemas.microsoft.com/office/drawing/2014/main" val="20010"/>
                    </a:ext>
                  </a:extLst>
                </a:gridCol>
                <a:gridCol w="739561">
                  <a:extLst>
                    <a:ext uri="{9D8B030D-6E8A-4147-A177-3AD203B41FA5}">
                      <a16:colId xmlns:a16="http://schemas.microsoft.com/office/drawing/2014/main" val="20011"/>
                    </a:ext>
                  </a:extLst>
                </a:gridCol>
              </a:tblGrid>
              <a:tr h="243285">
                <a:tc>
                  <a:txBody>
                    <a:bodyPr/>
                    <a:lstStyle/>
                    <a:p>
                      <a:pPr algn="r" fontAlgn="ctr"/>
                      <a:endParaRPr lang="es-CO" sz="1200" b="1" i="0" u="none" strike="noStrike" dirty="0">
                        <a:solidFill>
                          <a:srgbClr val="404040"/>
                        </a:solidFill>
                        <a:effectLst/>
                        <a:latin typeface="Franklin Gothic Book"/>
                      </a:endParaRPr>
                    </a:p>
                  </a:txBody>
                  <a:tcPr marL="9525" marR="9525" marT="9525" marB="0" anchor="ctr">
                    <a:lnL>
                      <a:noFill/>
                    </a:lnL>
                    <a:lnR>
                      <a:noFill/>
                    </a:lnR>
                    <a:lnT>
                      <a:noFill/>
                    </a:lnT>
                    <a:lnB>
                      <a:noFill/>
                    </a:lnB>
                  </a:tcPr>
                </a:tc>
                <a:tc>
                  <a:txBody>
                    <a:bodyPr/>
                    <a:lstStyle/>
                    <a:p>
                      <a:pPr algn="l" fontAlgn="ctr"/>
                      <a:r>
                        <a:rPr lang="es-CO" sz="12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a:noFill/>
                    </a:lnB>
                  </a:tcPr>
                </a:tc>
                <a:tc rowSpan="2">
                  <a:txBody>
                    <a:bodyPr/>
                    <a:lstStyle/>
                    <a:p>
                      <a:pPr algn="ctr" fontAlgn="ctr"/>
                      <a:r>
                        <a:rPr lang="es-CO" sz="1200" b="1" i="0" u="none" strike="noStrike" dirty="0">
                          <a:solidFill>
                            <a:schemeClr val="bg1"/>
                          </a:solidFill>
                          <a:effectLst/>
                          <a:latin typeface="Franklin Gothic Book"/>
                        </a:rPr>
                        <a:t>TOTAL</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DA0F2B"/>
                    </a:solidFill>
                  </a:tcPr>
                </a:tc>
                <a:tc gridSpan="2">
                  <a:txBody>
                    <a:bodyPr/>
                    <a:lstStyle/>
                    <a:p>
                      <a:pPr algn="ctr" fontAlgn="ctr"/>
                      <a:r>
                        <a:rPr lang="es-CO" sz="1200" b="1" i="0" u="none" strike="noStrike" dirty="0">
                          <a:solidFill>
                            <a:srgbClr val="404040"/>
                          </a:solidFill>
                          <a:effectLst/>
                          <a:latin typeface="Franklin Gothic Book"/>
                        </a:rPr>
                        <a:t>GÉNERO</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000"/>
                    </a:solidFill>
                  </a:tcPr>
                </a:tc>
                <a:tc hMerge="1">
                  <a:txBody>
                    <a:bodyPr/>
                    <a:lstStyle/>
                    <a:p>
                      <a:endParaRPr lang="es-CO"/>
                    </a:p>
                  </a:txBody>
                  <a:tcPr/>
                </a:tc>
                <a:tc gridSpan="4">
                  <a:txBody>
                    <a:bodyPr/>
                    <a:lstStyle/>
                    <a:p>
                      <a:pPr algn="ctr" fontAlgn="ctr"/>
                      <a:r>
                        <a:rPr lang="es-CO" sz="1200" b="1" i="0" u="none" strike="noStrike" dirty="0">
                          <a:solidFill>
                            <a:srgbClr val="404040"/>
                          </a:solidFill>
                          <a:effectLst/>
                          <a:latin typeface="Franklin Gothic Book"/>
                        </a:rPr>
                        <a:t>EDAD</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C66"/>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3">
                  <a:txBody>
                    <a:bodyPr/>
                    <a:lstStyle/>
                    <a:p>
                      <a:pPr algn="ctr" fontAlgn="ctr"/>
                      <a:r>
                        <a:rPr lang="es-CO" sz="1200" b="1" i="0" u="none" strike="noStrike" dirty="0">
                          <a:solidFill>
                            <a:srgbClr val="404040"/>
                          </a:solidFill>
                          <a:effectLst/>
                          <a:latin typeface="Franklin Gothic Book"/>
                        </a:rPr>
                        <a:t>ESTRATO</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ECC5"/>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462917">
                <a:tc>
                  <a:txBody>
                    <a:bodyPr/>
                    <a:lstStyle/>
                    <a:p>
                      <a:pPr algn="r" fontAlgn="ctr"/>
                      <a:endParaRPr lang="es-CO" sz="1200" b="1" i="0" u="none" strike="noStrike" dirty="0">
                        <a:solidFill>
                          <a:srgbClr val="404040"/>
                        </a:solidFill>
                        <a:effectLst/>
                        <a:latin typeface="Franklin Gothic Book"/>
                      </a:endParaRP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12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vMerge="1">
                  <a:txBody>
                    <a:bodyPr/>
                    <a:lstStyle/>
                    <a:p>
                      <a:endParaRPr lang="es-CO"/>
                    </a:p>
                  </a:txBody>
                  <a:tcPr/>
                </a:tc>
                <a:tc>
                  <a:txBody>
                    <a:bodyPr/>
                    <a:lstStyle/>
                    <a:p>
                      <a:pPr algn="ctr" fontAlgn="ctr"/>
                      <a:r>
                        <a:rPr lang="es-CO" sz="1200" b="0" i="0" u="none" strike="noStrike" dirty="0">
                          <a:solidFill>
                            <a:srgbClr val="404040"/>
                          </a:solidFill>
                          <a:effectLst/>
                          <a:latin typeface="Franklin Gothic Book"/>
                        </a:rPr>
                        <a:t>Masculino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Femenino</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200" b="0" i="0" u="none" strike="noStrike" dirty="0">
                          <a:solidFill>
                            <a:srgbClr val="404040"/>
                          </a:solidFill>
                          <a:effectLst/>
                          <a:latin typeface="Franklin Gothic Book"/>
                        </a:rPr>
                        <a:t>18 a 25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26 a 40</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41 a 55</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56 o más</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200" b="0" i="0" u="none" strike="noStrike" dirty="0">
                          <a:solidFill>
                            <a:srgbClr val="404040"/>
                          </a:solidFill>
                          <a:effectLst/>
                          <a:latin typeface="Franklin Gothic Book"/>
                        </a:rPr>
                        <a:t>ALTO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MEDIO</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BAJO</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243285">
                <a:tc>
                  <a:txBody>
                    <a:bodyPr/>
                    <a:lstStyle/>
                    <a:p>
                      <a:pPr algn="r" fontAlgn="ctr"/>
                      <a:r>
                        <a:rPr lang="es-CO" sz="1000" b="1" i="0" u="none" strike="noStrike" dirty="0">
                          <a:solidFill>
                            <a:srgbClr val="404040"/>
                          </a:solidFill>
                          <a:effectLst/>
                          <a:latin typeface="Franklin Gothic Book"/>
                        </a:rPr>
                        <a:t> Base: Total Encuestados</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1000" b="1"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529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226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303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79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150</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156</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144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151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133</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1" i="0" u="none" strike="noStrike" dirty="0">
                          <a:solidFill>
                            <a:srgbClr val="404040"/>
                          </a:solidFill>
                          <a:effectLst/>
                          <a:latin typeface="Franklin Gothic Book"/>
                        </a:rPr>
                        <a:t>245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243285">
                <a:tc>
                  <a:txBody>
                    <a:bodyPr/>
                    <a:lstStyle/>
                    <a:p>
                      <a:pPr algn="r" fontAlgn="ctr"/>
                      <a:r>
                        <a:rPr lang="es-CO" sz="1200" b="0" i="0" u="none" strike="noStrike" dirty="0">
                          <a:solidFill>
                            <a:srgbClr val="404040"/>
                          </a:solidFill>
                          <a:effectLst/>
                          <a:latin typeface="Franklin Gothic Book"/>
                        </a:rPr>
                        <a:t> Presencial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l" fontAlgn="ctr"/>
                      <a:r>
                        <a:rPr lang="es-CO" sz="12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200" b="1" i="0" u="none" strike="noStrike">
                          <a:solidFill>
                            <a:srgbClr val="404040"/>
                          </a:solidFill>
                          <a:effectLst/>
                          <a:latin typeface="Franklin Gothic Book"/>
                        </a:rPr>
                        <a:t>80%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82%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78%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81%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82%</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76%</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79%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75%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80%</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82%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extLst>
                  <a:ext uri="{0D108BD9-81ED-4DB2-BD59-A6C34878D82A}">
                    <a16:rowId xmlns:a16="http://schemas.microsoft.com/office/drawing/2014/main" val="10003"/>
                  </a:ext>
                </a:extLst>
              </a:tr>
              <a:tr h="243285">
                <a:tc>
                  <a:txBody>
                    <a:bodyPr/>
                    <a:lstStyle/>
                    <a:p>
                      <a:pPr algn="r" fontAlgn="ctr"/>
                      <a:r>
                        <a:rPr lang="es-CO" sz="1200" b="0" i="0" u="none" strike="noStrike">
                          <a:solidFill>
                            <a:srgbClr val="404040"/>
                          </a:solidFill>
                          <a:effectLst/>
                          <a:latin typeface="Franklin Gothic Book"/>
                        </a:rPr>
                        <a:t> Llamada telefónica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2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1" i="0" u="none" strike="noStrike">
                          <a:solidFill>
                            <a:srgbClr val="404040"/>
                          </a:solidFill>
                          <a:effectLst/>
                          <a:latin typeface="Franklin Gothic Book"/>
                        </a:rPr>
                        <a:t>17%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18%</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17%</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20%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18%</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4"/>
                  </a:ext>
                </a:extLst>
              </a:tr>
              <a:tr h="243285">
                <a:tc>
                  <a:txBody>
                    <a:bodyPr/>
                    <a:lstStyle/>
                    <a:p>
                      <a:pPr algn="r" fontAlgn="ctr"/>
                      <a:r>
                        <a:rPr lang="es-CO" sz="1200" b="0" i="0" u="none" strike="noStrike">
                          <a:solidFill>
                            <a:srgbClr val="404040"/>
                          </a:solidFill>
                          <a:effectLst/>
                          <a:latin typeface="Franklin Gothic Book"/>
                        </a:rPr>
                        <a:t> Videollamada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2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1" i="0" u="none" strike="noStrike">
                          <a:solidFill>
                            <a:srgbClr val="404040"/>
                          </a:solidFill>
                          <a:effectLst/>
                          <a:latin typeface="Franklin Gothic Book"/>
                        </a:rPr>
                        <a:t>15%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19%</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17%</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22%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14%</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5"/>
                  </a:ext>
                </a:extLst>
              </a:tr>
              <a:tr h="243285">
                <a:tc>
                  <a:txBody>
                    <a:bodyPr/>
                    <a:lstStyle/>
                    <a:p>
                      <a:pPr algn="r" fontAlgn="ctr"/>
                      <a:r>
                        <a:rPr lang="es-CO" sz="1200" b="0" i="0" u="none" strike="noStrike" dirty="0">
                          <a:solidFill>
                            <a:srgbClr val="404040"/>
                          </a:solidFill>
                          <a:effectLst/>
                          <a:latin typeface="Franklin Gothic Book"/>
                        </a:rPr>
                        <a:t> Chat en </a:t>
                      </a:r>
                      <a:r>
                        <a:rPr lang="es-CO" sz="1200" b="0" i="0" u="none" strike="noStrike" dirty="0" err="1">
                          <a:solidFill>
                            <a:srgbClr val="404040"/>
                          </a:solidFill>
                          <a:effectLst/>
                          <a:latin typeface="Franklin Gothic Book"/>
                        </a:rPr>
                        <a:t>whatsapp</a:t>
                      </a:r>
                      <a:r>
                        <a:rPr lang="es-CO" sz="1200" b="0" i="0" u="none" strike="noStrike" dirty="0">
                          <a:solidFill>
                            <a:srgbClr val="404040"/>
                          </a:solidFill>
                          <a:effectLst/>
                          <a:latin typeface="Franklin Gothic Book"/>
                        </a:rPr>
                        <a:t> o en otras redes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2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1" i="0" u="none" strike="noStrike">
                          <a:solidFill>
                            <a:srgbClr val="404040"/>
                          </a:solidFill>
                          <a:effectLst/>
                          <a:latin typeface="Franklin Gothic Book"/>
                        </a:rPr>
                        <a:t>12%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18%</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9%</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13%</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6"/>
                  </a:ext>
                </a:extLst>
              </a:tr>
              <a:tr h="243285">
                <a:tc>
                  <a:txBody>
                    <a:bodyPr/>
                    <a:lstStyle/>
                    <a:p>
                      <a:pPr algn="r" fontAlgn="ctr"/>
                      <a:r>
                        <a:rPr lang="es-CO" sz="1200" b="0" i="0" u="none" strike="noStrike">
                          <a:solidFill>
                            <a:srgbClr val="404040"/>
                          </a:solidFill>
                          <a:effectLst/>
                          <a:latin typeface="Franklin Gothic Book"/>
                        </a:rPr>
                        <a:t> Otras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2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1" i="0" u="none" strike="noStrike" dirty="0">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dirty="0">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2%</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2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7"/>
                  </a:ext>
                </a:extLst>
              </a:tr>
              <a:tr h="243285">
                <a:tc>
                  <a:txBody>
                    <a:bodyPr/>
                    <a:lstStyle/>
                    <a:p>
                      <a:pPr algn="r" fontAlgn="ctr"/>
                      <a:r>
                        <a:rPr lang="es-CO" sz="1200" b="0" i="0" u="none" strike="noStrike">
                          <a:solidFill>
                            <a:srgbClr val="404040"/>
                          </a:solidFill>
                          <a:effectLst/>
                          <a:latin typeface="Franklin Gothic Book"/>
                        </a:rPr>
                        <a:t> No responde</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2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200" b="1"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2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200" b="0" i="0" u="none" strike="noStrike" dirty="0">
                          <a:solidFill>
                            <a:srgbClr val="404040"/>
                          </a:solidFill>
                          <a:effectLst/>
                          <a:latin typeface="Franklin Gothic Book"/>
                        </a:rPr>
                        <a:t>1%</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200" b="0" i="0" u="none" strike="noStrike" dirty="0">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200" b="0" i="0" u="none" strike="noStrike" dirty="0">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200" b="0" i="0" u="none" strike="noStrike" dirty="0">
                          <a:solidFill>
                            <a:srgbClr val="404040"/>
                          </a:solidFill>
                          <a:effectLst/>
                          <a:latin typeface="Franklin Gothic Book"/>
                        </a:rPr>
                        <a:t>1%</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200" b="0" i="0" u="none" strike="noStrike" dirty="0">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5" name="4 Rectángulo"/>
          <p:cNvSpPr/>
          <p:nvPr/>
        </p:nvSpPr>
        <p:spPr>
          <a:xfrm>
            <a:off x="2534588" y="1746250"/>
            <a:ext cx="7089804" cy="584775"/>
          </a:xfrm>
          <a:prstGeom prst="rect">
            <a:avLst/>
          </a:prstGeom>
        </p:spPr>
        <p:txBody>
          <a:bodyPr wrap="square">
            <a:spAutoFit/>
          </a:bodyPr>
          <a:lstStyle/>
          <a:p>
            <a:pPr algn="ctr"/>
            <a:r>
              <a:rPr lang="es-CO" sz="1600" b="1" dirty="0">
                <a:solidFill>
                  <a:prstClr val="black"/>
                </a:solidFill>
              </a:rPr>
              <a:t> 23) ¿De qué manera o a través de qué canal cree que sería más conveniente  brindar apoyo profesional a personas que agredan a sus parejas? </a:t>
            </a:r>
            <a:endParaRPr lang="es-CO" sz="1600" dirty="0">
              <a:solidFill>
                <a:prstClr val="black"/>
              </a:solidFill>
            </a:endParaRPr>
          </a:p>
        </p:txBody>
      </p:sp>
    </p:spTree>
    <p:extLst>
      <p:ext uri="{BB962C8B-B14F-4D97-AF65-F5344CB8AC3E}">
        <p14:creationId xmlns:p14="http://schemas.microsoft.com/office/powerpoint/2010/main" val="23316530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Group 6">
            <a:extLst>
              <a:ext uri="{FF2B5EF4-FFF2-40B4-BE49-F238E27FC236}">
                <a16:creationId xmlns:a16="http://schemas.microsoft.com/office/drawing/2014/main" id="{0DA119C3-05D3-4634-98DA-6F5B3E4A5355}"/>
              </a:ext>
            </a:extLst>
          </p:cNvPr>
          <p:cNvGraphicFramePr>
            <a:graphicFrameLocks noGrp="1"/>
          </p:cNvGraphicFramePr>
          <p:nvPr>
            <p:extLst>
              <p:ext uri="{D42A27DB-BD31-4B8C-83A1-F6EECF244321}">
                <p14:modId xmlns:p14="http://schemas.microsoft.com/office/powerpoint/2010/main" val="75845959"/>
              </p:ext>
            </p:extLst>
          </p:nvPr>
        </p:nvGraphicFramePr>
        <p:xfrm>
          <a:off x="2222698" y="1510600"/>
          <a:ext cx="7212136" cy="4291612"/>
        </p:xfrm>
        <a:graphic>
          <a:graphicData uri="http://schemas.openxmlformats.org/drawingml/2006/table">
            <a:tbl>
              <a:tblPr/>
              <a:tblGrid>
                <a:gridCol w="3120110">
                  <a:extLst>
                    <a:ext uri="{9D8B030D-6E8A-4147-A177-3AD203B41FA5}">
                      <a16:colId xmlns:a16="http://schemas.microsoft.com/office/drawing/2014/main" val="20000"/>
                    </a:ext>
                  </a:extLst>
                </a:gridCol>
                <a:gridCol w="4092026">
                  <a:extLst>
                    <a:ext uri="{9D8B030D-6E8A-4147-A177-3AD203B41FA5}">
                      <a16:colId xmlns:a16="http://schemas.microsoft.com/office/drawing/2014/main" val="20002"/>
                    </a:ext>
                  </a:extLst>
                </a:gridCol>
              </a:tblGrid>
              <a:tr h="330124">
                <a:tc>
                  <a:txBody>
                    <a:bodyPr/>
                    <a:lstStyle/>
                    <a:p>
                      <a:pPr algn="r" fontAlgn="ctr">
                        <a:lnSpc>
                          <a:spcPts val="1200"/>
                        </a:lnSpc>
                      </a:pPr>
                      <a:r>
                        <a:rPr lang="es-CO" sz="1400" b="0" i="0" u="none" strike="noStrike" dirty="0">
                          <a:solidFill>
                            <a:srgbClr val="404040"/>
                          </a:solidFill>
                          <a:effectLst/>
                          <a:latin typeface="Franklin Gothic Book"/>
                        </a:rPr>
                        <a:t> Falta de tiempo</a:t>
                      </a:r>
                    </a:p>
                  </a:txBody>
                  <a:tcPr marL="9525" marR="9525" marT="9525" marB="0" anchor="ctr">
                    <a:lnL cap="flat">
                      <a:noFill/>
                    </a:lnL>
                    <a:lnR>
                      <a:noFill/>
                    </a:lnR>
                    <a:lnT cap="flat">
                      <a:noFill/>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200"/>
                        </a:lnSpc>
                      </a:pPr>
                      <a:endParaRPr lang="es-CO" sz="12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cap="flat">
                      <a:noFill/>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0124">
                <a:tc>
                  <a:txBody>
                    <a:bodyPr/>
                    <a:lstStyle/>
                    <a:p>
                      <a:pPr algn="r" fontAlgn="ctr">
                        <a:lnSpc>
                          <a:spcPts val="1200"/>
                        </a:lnSpc>
                      </a:pPr>
                      <a:r>
                        <a:rPr lang="es-CO" sz="1400" b="0" i="0" u="none" strike="noStrike">
                          <a:solidFill>
                            <a:srgbClr val="404040"/>
                          </a:solidFill>
                          <a:effectLst/>
                          <a:latin typeface="Franklin Gothic Book"/>
                        </a:rPr>
                        <a:t> No le gusta hablar con un desconocido al que no le ven la cara</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200"/>
                        </a:lnSpc>
                      </a:pPr>
                      <a:endParaRPr lang="es-CO" sz="12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0124">
                <a:tc>
                  <a:txBody>
                    <a:bodyPr/>
                    <a:lstStyle/>
                    <a:p>
                      <a:pPr algn="r" fontAlgn="ctr">
                        <a:lnSpc>
                          <a:spcPts val="1200"/>
                        </a:lnSpc>
                      </a:pPr>
                      <a:r>
                        <a:rPr lang="es-CO" sz="1400" b="0" i="0" u="none" strike="noStrike">
                          <a:solidFill>
                            <a:srgbClr val="404040"/>
                          </a:solidFill>
                          <a:effectLst/>
                          <a:latin typeface="Franklin Gothic Book"/>
                        </a:rPr>
                        <a:t> No tiene conectividad a internet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200"/>
                        </a:lnSpc>
                      </a:pPr>
                      <a:endParaRPr lang="es-CO" sz="12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0124">
                <a:tc>
                  <a:txBody>
                    <a:bodyPr/>
                    <a:lstStyle/>
                    <a:p>
                      <a:pPr algn="r" fontAlgn="ctr">
                        <a:lnSpc>
                          <a:spcPts val="1200"/>
                        </a:lnSpc>
                      </a:pPr>
                      <a:r>
                        <a:rPr lang="es-CO" sz="1400" b="0" i="0" u="none" strike="noStrike">
                          <a:solidFill>
                            <a:srgbClr val="404040"/>
                          </a:solidFill>
                          <a:effectLst/>
                          <a:latin typeface="Franklin Gothic Book"/>
                        </a:rPr>
                        <a:t> El celular no tiene minutos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200"/>
                        </a:lnSpc>
                      </a:pPr>
                      <a:endParaRPr lang="es-CO" sz="12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0124">
                <a:tc>
                  <a:txBody>
                    <a:bodyPr/>
                    <a:lstStyle/>
                    <a:p>
                      <a:pPr algn="r" fontAlgn="ctr">
                        <a:lnSpc>
                          <a:spcPts val="1200"/>
                        </a:lnSpc>
                      </a:pPr>
                      <a:r>
                        <a:rPr lang="es-CO" sz="1400" b="0" i="0" u="none" strike="noStrike">
                          <a:solidFill>
                            <a:srgbClr val="404040"/>
                          </a:solidFill>
                          <a:effectLst/>
                          <a:latin typeface="Franklin Gothic Book"/>
                        </a:rPr>
                        <a:t> No tiene celular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200"/>
                        </a:lnSpc>
                      </a:pPr>
                      <a:endParaRPr lang="es-CO" sz="12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0124">
                <a:tc>
                  <a:txBody>
                    <a:bodyPr/>
                    <a:lstStyle/>
                    <a:p>
                      <a:pPr algn="r" fontAlgn="ctr">
                        <a:lnSpc>
                          <a:spcPts val="1200"/>
                        </a:lnSpc>
                      </a:pPr>
                      <a:r>
                        <a:rPr lang="es-CO" sz="1400" b="0" i="0" u="none" strike="noStrike">
                          <a:solidFill>
                            <a:srgbClr val="404040"/>
                          </a:solidFill>
                          <a:effectLst/>
                          <a:latin typeface="Franklin Gothic Book"/>
                        </a:rPr>
                        <a:t> No tiene computador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200"/>
                        </a:lnSpc>
                      </a:pPr>
                      <a:endParaRPr lang="es-CO" sz="12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0124">
                <a:tc>
                  <a:txBody>
                    <a:bodyPr/>
                    <a:lstStyle/>
                    <a:p>
                      <a:pPr algn="r" fontAlgn="ctr">
                        <a:lnSpc>
                          <a:spcPts val="1200"/>
                        </a:lnSpc>
                      </a:pPr>
                      <a:r>
                        <a:rPr lang="es-CO" sz="1400" b="0" i="0" u="none" strike="noStrike">
                          <a:solidFill>
                            <a:srgbClr val="404040"/>
                          </a:solidFill>
                          <a:effectLst/>
                          <a:latin typeface="Franklin Gothic Book"/>
                        </a:rPr>
                        <a:t> El celular no tiene aplicaciones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200"/>
                        </a:lnSpc>
                      </a:pPr>
                      <a:endParaRPr lang="es-CO" sz="12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0124">
                <a:tc>
                  <a:txBody>
                    <a:bodyPr/>
                    <a:lstStyle/>
                    <a:p>
                      <a:pPr algn="r" fontAlgn="ctr">
                        <a:lnSpc>
                          <a:spcPts val="1200"/>
                        </a:lnSpc>
                      </a:pPr>
                      <a:r>
                        <a:rPr lang="es-CO" sz="1400" b="0" i="0" u="none" strike="noStrike">
                          <a:solidFill>
                            <a:srgbClr val="404040"/>
                          </a:solidFill>
                          <a:effectLst/>
                          <a:latin typeface="Franklin Gothic Book"/>
                        </a:rPr>
                        <a:t> No hay privacidad para hablar en la casa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200"/>
                        </a:lnSpc>
                      </a:pPr>
                      <a:endParaRPr lang="es-CO" sz="12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0124">
                <a:tc>
                  <a:txBody>
                    <a:bodyPr/>
                    <a:lstStyle/>
                    <a:p>
                      <a:pPr algn="r" fontAlgn="ctr">
                        <a:lnSpc>
                          <a:spcPts val="1200"/>
                        </a:lnSpc>
                      </a:pPr>
                      <a:r>
                        <a:rPr lang="es-CO" sz="1400" b="0" i="0" u="none" strike="noStrike">
                          <a:solidFill>
                            <a:srgbClr val="404040"/>
                          </a:solidFill>
                          <a:effectLst/>
                          <a:latin typeface="Franklin Gothic Book"/>
                        </a:rPr>
                        <a:t> Comparte el celular con otra persona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200"/>
                        </a:lnSpc>
                      </a:pPr>
                      <a:endParaRPr lang="es-CO" sz="12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0124">
                <a:tc>
                  <a:txBody>
                    <a:bodyPr/>
                    <a:lstStyle/>
                    <a:p>
                      <a:pPr algn="r" fontAlgn="ctr">
                        <a:lnSpc>
                          <a:spcPts val="1200"/>
                        </a:lnSpc>
                      </a:pPr>
                      <a:r>
                        <a:rPr lang="es-CO" sz="1400" b="0" i="0" u="none" strike="noStrike">
                          <a:solidFill>
                            <a:srgbClr val="404040"/>
                          </a:solidFill>
                          <a:effectLst/>
                          <a:latin typeface="Franklin Gothic Book"/>
                        </a:rPr>
                        <a:t> Otra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200"/>
                        </a:lnSpc>
                      </a:pPr>
                      <a:endParaRPr lang="es-CO" sz="12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30124">
                <a:tc>
                  <a:txBody>
                    <a:bodyPr/>
                    <a:lstStyle/>
                    <a:p>
                      <a:pPr algn="r" fontAlgn="ctr">
                        <a:lnSpc>
                          <a:spcPts val="1200"/>
                        </a:lnSpc>
                      </a:pPr>
                      <a:r>
                        <a:rPr lang="es-CO" sz="1400" b="0" i="0" u="none" strike="noStrike">
                          <a:solidFill>
                            <a:srgbClr val="404040"/>
                          </a:solidFill>
                          <a:effectLst/>
                          <a:latin typeface="Franklin Gothic Book"/>
                        </a:rPr>
                        <a:t> No aplica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200"/>
                        </a:lnSpc>
                      </a:pPr>
                      <a:endParaRPr lang="es-CO" sz="12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0124">
                <a:tc>
                  <a:txBody>
                    <a:bodyPr/>
                    <a:lstStyle/>
                    <a:p>
                      <a:pPr algn="r" fontAlgn="ctr">
                        <a:lnSpc>
                          <a:spcPts val="1200"/>
                        </a:lnSpc>
                      </a:pPr>
                      <a:r>
                        <a:rPr lang="es-CO" sz="1400" b="0" i="0" u="none" strike="noStrike">
                          <a:solidFill>
                            <a:srgbClr val="404040"/>
                          </a:solidFill>
                          <a:effectLst/>
                          <a:latin typeface="Franklin Gothic Book"/>
                        </a:rPr>
                        <a:t> Ninguno</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200"/>
                        </a:lnSpc>
                      </a:pPr>
                      <a:endParaRPr lang="es-CO" sz="12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30124">
                <a:tc>
                  <a:txBody>
                    <a:bodyPr/>
                    <a:lstStyle/>
                    <a:p>
                      <a:pPr algn="r" fontAlgn="ctr">
                        <a:lnSpc>
                          <a:spcPts val="1200"/>
                        </a:lnSpc>
                      </a:pPr>
                      <a:r>
                        <a:rPr lang="es-CO" sz="1400" b="0" i="0" u="none" strike="noStrike" dirty="0">
                          <a:solidFill>
                            <a:srgbClr val="404040"/>
                          </a:solidFill>
                          <a:effectLst/>
                          <a:latin typeface="Franklin Gothic Book"/>
                        </a:rPr>
                        <a:t> No responde</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200"/>
                        </a:lnSpc>
                      </a:pPr>
                      <a:endParaRPr lang="es-CO" sz="12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graphicFrame>
        <p:nvGraphicFramePr>
          <p:cNvPr id="8" name="7 Gráfico"/>
          <p:cNvGraphicFramePr/>
          <p:nvPr>
            <p:extLst>
              <p:ext uri="{D42A27DB-BD31-4B8C-83A1-F6EECF244321}">
                <p14:modId xmlns:p14="http://schemas.microsoft.com/office/powerpoint/2010/main" val="2450071169"/>
              </p:ext>
            </p:extLst>
          </p:nvPr>
        </p:nvGraphicFramePr>
        <p:xfrm>
          <a:off x="5503495" y="1253858"/>
          <a:ext cx="3748455" cy="5021268"/>
        </p:xfrm>
        <a:graphic>
          <a:graphicData uri="http://schemas.openxmlformats.org/drawingml/2006/chart">
            <c:chart xmlns:c="http://schemas.openxmlformats.org/drawingml/2006/chart" xmlns:r="http://schemas.openxmlformats.org/officeDocument/2006/relationships" r:id="rId2"/>
          </a:graphicData>
        </a:graphic>
      </p:graphicFrame>
      <p:sp>
        <p:nvSpPr>
          <p:cNvPr id="10" name="9 Rectángulo"/>
          <p:cNvSpPr/>
          <p:nvPr/>
        </p:nvSpPr>
        <p:spPr>
          <a:xfrm>
            <a:off x="2534588" y="570464"/>
            <a:ext cx="7089804" cy="584775"/>
          </a:xfrm>
          <a:prstGeom prst="rect">
            <a:avLst/>
          </a:prstGeom>
        </p:spPr>
        <p:txBody>
          <a:bodyPr wrap="square">
            <a:spAutoFit/>
          </a:bodyPr>
          <a:lstStyle/>
          <a:p>
            <a:pPr algn="ctr"/>
            <a:r>
              <a:rPr lang="es-CO" sz="1600" b="1" dirty="0">
                <a:solidFill>
                  <a:prstClr val="black"/>
                </a:solidFill>
              </a:rPr>
              <a:t> 24) ¿Qué obstáculos tendría usted para recibir apoyo profesional a través  de línea telefónica, </a:t>
            </a:r>
            <a:r>
              <a:rPr lang="es-CO" sz="1600" b="1" dirty="0" err="1">
                <a:solidFill>
                  <a:prstClr val="black"/>
                </a:solidFill>
              </a:rPr>
              <a:t>whatsapp</a:t>
            </a:r>
            <a:r>
              <a:rPr lang="es-CO" sz="1600" b="1" dirty="0">
                <a:solidFill>
                  <a:prstClr val="black"/>
                </a:solidFill>
              </a:rPr>
              <a:t> o de redes sociales? </a:t>
            </a:r>
            <a:endParaRPr lang="es-CO" sz="1600" dirty="0">
              <a:solidFill>
                <a:prstClr val="black"/>
              </a:solidFill>
            </a:endParaRPr>
          </a:p>
        </p:txBody>
      </p:sp>
      <p:sp>
        <p:nvSpPr>
          <p:cNvPr id="7" name="6 Rectángulo redondeado"/>
          <p:cNvSpPr/>
          <p:nvPr/>
        </p:nvSpPr>
        <p:spPr>
          <a:xfrm>
            <a:off x="5046455" y="6231379"/>
            <a:ext cx="2062971" cy="27469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aphicFrame>
        <p:nvGraphicFramePr>
          <p:cNvPr id="9" name="8 Tabla"/>
          <p:cNvGraphicFramePr>
            <a:graphicFrameLocks noGrp="1"/>
          </p:cNvGraphicFramePr>
          <p:nvPr>
            <p:extLst>
              <p:ext uri="{D42A27DB-BD31-4B8C-83A1-F6EECF244321}">
                <p14:modId xmlns:p14="http://schemas.microsoft.com/office/powerpoint/2010/main" val="417976727"/>
              </p:ext>
            </p:extLst>
          </p:nvPr>
        </p:nvGraphicFramePr>
        <p:xfrm>
          <a:off x="5094067" y="6242143"/>
          <a:ext cx="1986784" cy="259080"/>
        </p:xfrm>
        <a:graphic>
          <a:graphicData uri="http://schemas.openxmlformats.org/drawingml/2006/table">
            <a:tbl>
              <a:tblPr firstRow="1" bandRow="1">
                <a:tableStyleId>{5C22544A-7EE6-4342-B048-85BDC9FD1C3A}</a:tableStyleId>
              </a:tblPr>
              <a:tblGrid>
                <a:gridCol w="1578292">
                  <a:extLst>
                    <a:ext uri="{9D8B030D-6E8A-4147-A177-3AD203B41FA5}">
                      <a16:colId xmlns:a16="http://schemas.microsoft.com/office/drawing/2014/main" val="20000"/>
                    </a:ext>
                  </a:extLst>
                </a:gridCol>
                <a:gridCol w="408492">
                  <a:extLst>
                    <a:ext uri="{9D8B030D-6E8A-4147-A177-3AD203B41FA5}">
                      <a16:colId xmlns:a16="http://schemas.microsoft.com/office/drawing/2014/main" val="20001"/>
                    </a:ext>
                  </a:extLst>
                </a:gridCol>
              </a:tblGrid>
              <a:tr h="144016">
                <a:tc>
                  <a:txBody>
                    <a:bodyPr/>
                    <a:lstStyle/>
                    <a:p>
                      <a:pPr algn="r"/>
                      <a:r>
                        <a:rPr lang="es-CO" sz="1100" dirty="0">
                          <a:solidFill>
                            <a:schemeClr val="tx1"/>
                          </a:solidFill>
                        </a:rPr>
                        <a:t>Base:</a:t>
                      </a:r>
                      <a:r>
                        <a:rPr lang="es-CO" sz="1100" baseline="0" dirty="0">
                          <a:solidFill>
                            <a:schemeClr val="tx1"/>
                          </a:solidFill>
                        </a:rPr>
                        <a:t> </a:t>
                      </a:r>
                      <a:r>
                        <a:rPr lang="es-CO" sz="1100" b="0" baseline="0" dirty="0">
                          <a:solidFill>
                            <a:schemeClr val="tx1"/>
                          </a:solidFill>
                        </a:rPr>
                        <a:t>Total Encuestados</a:t>
                      </a:r>
                      <a:endParaRPr lang="es-CO" sz="1100" b="0" dirty="0">
                        <a:solidFill>
                          <a:schemeClr val="tx1"/>
                        </a:solidFill>
                      </a:endParaRP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es-CO" sz="1050" b="1" i="0" u="none" strike="noStrike" dirty="0">
                          <a:solidFill>
                            <a:srgbClr val="000000"/>
                          </a:solidFill>
                          <a:effectLst/>
                          <a:latin typeface="Calibri" panose="020F0502020204030204" pitchFamily="34" charset="0"/>
                        </a:rPr>
                        <a:t>529</a:t>
                      </a:r>
                      <a:endParaRPr lang="es-CO" sz="1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253372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2827447820"/>
              </p:ext>
            </p:extLst>
          </p:nvPr>
        </p:nvGraphicFramePr>
        <p:xfrm>
          <a:off x="1753579" y="1762125"/>
          <a:ext cx="9031078" cy="3040856"/>
        </p:xfrm>
        <a:graphic>
          <a:graphicData uri="http://schemas.openxmlformats.org/drawingml/2006/table">
            <a:tbl>
              <a:tblPr/>
              <a:tblGrid>
                <a:gridCol w="2569304">
                  <a:extLst>
                    <a:ext uri="{9D8B030D-6E8A-4147-A177-3AD203B41FA5}">
                      <a16:colId xmlns:a16="http://schemas.microsoft.com/office/drawing/2014/main" val="20000"/>
                    </a:ext>
                  </a:extLst>
                </a:gridCol>
                <a:gridCol w="118958">
                  <a:extLst>
                    <a:ext uri="{9D8B030D-6E8A-4147-A177-3AD203B41FA5}">
                      <a16:colId xmlns:a16="http://schemas.microsoft.com/office/drawing/2014/main" val="20001"/>
                    </a:ext>
                  </a:extLst>
                </a:gridCol>
                <a:gridCol w="637869">
                  <a:extLst>
                    <a:ext uri="{9D8B030D-6E8A-4147-A177-3AD203B41FA5}">
                      <a16:colId xmlns:a16="http://schemas.microsoft.com/office/drawing/2014/main" val="20002"/>
                    </a:ext>
                  </a:extLst>
                </a:gridCol>
                <a:gridCol w="633883">
                  <a:extLst>
                    <a:ext uri="{9D8B030D-6E8A-4147-A177-3AD203B41FA5}">
                      <a16:colId xmlns:a16="http://schemas.microsoft.com/office/drawing/2014/main" val="20003"/>
                    </a:ext>
                  </a:extLst>
                </a:gridCol>
                <a:gridCol w="633883">
                  <a:extLst>
                    <a:ext uri="{9D8B030D-6E8A-4147-A177-3AD203B41FA5}">
                      <a16:colId xmlns:a16="http://schemas.microsoft.com/office/drawing/2014/main" val="20004"/>
                    </a:ext>
                  </a:extLst>
                </a:gridCol>
                <a:gridCol w="633883">
                  <a:extLst>
                    <a:ext uri="{9D8B030D-6E8A-4147-A177-3AD203B41FA5}">
                      <a16:colId xmlns:a16="http://schemas.microsoft.com/office/drawing/2014/main" val="20005"/>
                    </a:ext>
                  </a:extLst>
                </a:gridCol>
                <a:gridCol w="633883">
                  <a:extLst>
                    <a:ext uri="{9D8B030D-6E8A-4147-A177-3AD203B41FA5}">
                      <a16:colId xmlns:a16="http://schemas.microsoft.com/office/drawing/2014/main" val="20006"/>
                    </a:ext>
                  </a:extLst>
                </a:gridCol>
                <a:gridCol w="633883">
                  <a:extLst>
                    <a:ext uri="{9D8B030D-6E8A-4147-A177-3AD203B41FA5}">
                      <a16:colId xmlns:a16="http://schemas.microsoft.com/office/drawing/2014/main" val="20007"/>
                    </a:ext>
                  </a:extLst>
                </a:gridCol>
                <a:gridCol w="633883">
                  <a:extLst>
                    <a:ext uri="{9D8B030D-6E8A-4147-A177-3AD203B41FA5}">
                      <a16:colId xmlns:a16="http://schemas.microsoft.com/office/drawing/2014/main" val="20008"/>
                    </a:ext>
                  </a:extLst>
                </a:gridCol>
                <a:gridCol w="633883">
                  <a:extLst>
                    <a:ext uri="{9D8B030D-6E8A-4147-A177-3AD203B41FA5}">
                      <a16:colId xmlns:a16="http://schemas.microsoft.com/office/drawing/2014/main" val="20009"/>
                    </a:ext>
                  </a:extLst>
                </a:gridCol>
                <a:gridCol w="633883">
                  <a:extLst>
                    <a:ext uri="{9D8B030D-6E8A-4147-A177-3AD203B41FA5}">
                      <a16:colId xmlns:a16="http://schemas.microsoft.com/office/drawing/2014/main" val="20010"/>
                    </a:ext>
                  </a:extLst>
                </a:gridCol>
                <a:gridCol w="633883">
                  <a:extLst>
                    <a:ext uri="{9D8B030D-6E8A-4147-A177-3AD203B41FA5}">
                      <a16:colId xmlns:a16="http://schemas.microsoft.com/office/drawing/2014/main" val="20011"/>
                    </a:ext>
                  </a:extLst>
                </a:gridCol>
              </a:tblGrid>
              <a:tr h="171450">
                <a:tc>
                  <a:txBody>
                    <a:bodyPr/>
                    <a:lstStyle/>
                    <a:p>
                      <a:pPr algn="r" fontAlgn="ctr"/>
                      <a:endParaRPr lang="es-CO" sz="1000" b="1" i="0" u="none" strike="noStrike" dirty="0">
                        <a:solidFill>
                          <a:srgbClr val="404040"/>
                        </a:solidFill>
                        <a:effectLst/>
                        <a:latin typeface="Franklin Gothic Book"/>
                      </a:endParaRPr>
                    </a:p>
                  </a:txBody>
                  <a:tcPr marL="9525" marR="9525" marT="9525" marB="0" anchor="ctr">
                    <a:lnL>
                      <a:noFill/>
                    </a:lnL>
                    <a:lnR>
                      <a:noFill/>
                    </a:lnR>
                    <a:lnT>
                      <a:noFill/>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a:noFill/>
                    </a:lnB>
                  </a:tcPr>
                </a:tc>
                <a:tc rowSpan="2">
                  <a:txBody>
                    <a:bodyPr/>
                    <a:lstStyle/>
                    <a:p>
                      <a:pPr algn="ctr" fontAlgn="ctr"/>
                      <a:r>
                        <a:rPr lang="es-CO" sz="1000" b="1" i="0" u="none" strike="noStrike" dirty="0">
                          <a:solidFill>
                            <a:schemeClr val="bg1"/>
                          </a:solidFill>
                          <a:effectLst/>
                          <a:latin typeface="Franklin Gothic Book"/>
                        </a:rPr>
                        <a:t>TOTAL</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DA0F2B"/>
                    </a:solidFill>
                  </a:tcPr>
                </a:tc>
                <a:tc gridSpan="2">
                  <a:txBody>
                    <a:bodyPr/>
                    <a:lstStyle/>
                    <a:p>
                      <a:pPr algn="ctr" fontAlgn="ctr"/>
                      <a:r>
                        <a:rPr lang="es-CO" sz="1000" b="1" i="0" u="none" strike="noStrike" dirty="0">
                          <a:solidFill>
                            <a:srgbClr val="404040"/>
                          </a:solidFill>
                          <a:effectLst/>
                          <a:latin typeface="Franklin Gothic Book"/>
                        </a:rPr>
                        <a:t>GÉNERO</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000"/>
                    </a:solidFill>
                  </a:tcPr>
                </a:tc>
                <a:tc hMerge="1">
                  <a:txBody>
                    <a:bodyPr/>
                    <a:lstStyle/>
                    <a:p>
                      <a:endParaRPr lang="es-CO"/>
                    </a:p>
                  </a:txBody>
                  <a:tcPr/>
                </a:tc>
                <a:tc gridSpan="4">
                  <a:txBody>
                    <a:bodyPr/>
                    <a:lstStyle/>
                    <a:p>
                      <a:pPr algn="ctr" fontAlgn="ctr"/>
                      <a:r>
                        <a:rPr lang="es-CO" sz="1000" b="1" i="0" u="none" strike="noStrike" dirty="0">
                          <a:solidFill>
                            <a:srgbClr val="404040"/>
                          </a:solidFill>
                          <a:effectLst/>
                          <a:latin typeface="Franklin Gothic Book"/>
                        </a:rPr>
                        <a:t>EDAD</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C66"/>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3">
                  <a:txBody>
                    <a:bodyPr/>
                    <a:lstStyle/>
                    <a:p>
                      <a:pPr algn="ctr" fontAlgn="ctr"/>
                      <a:r>
                        <a:rPr lang="es-CO" sz="1000" b="1" i="0" u="none" strike="noStrike" dirty="0">
                          <a:solidFill>
                            <a:srgbClr val="404040"/>
                          </a:solidFill>
                          <a:effectLst/>
                          <a:latin typeface="Franklin Gothic Book"/>
                        </a:rPr>
                        <a:t>ESTRATO</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ECC5"/>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326231">
                <a:tc>
                  <a:txBody>
                    <a:bodyPr/>
                    <a:lstStyle/>
                    <a:p>
                      <a:pPr algn="r" fontAlgn="ctr"/>
                      <a:endParaRPr lang="es-CO" sz="1000" b="1" i="0" u="none" strike="noStrike" dirty="0">
                        <a:solidFill>
                          <a:srgbClr val="404040"/>
                        </a:solidFill>
                        <a:effectLst/>
                        <a:latin typeface="Franklin Gothic Book"/>
                      </a:endParaRP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vMerge="1">
                  <a:txBody>
                    <a:bodyPr/>
                    <a:lstStyle/>
                    <a:p>
                      <a:endParaRPr lang="es-CO"/>
                    </a:p>
                  </a:txBody>
                  <a:tcPr/>
                </a:tc>
                <a:tc>
                  <a:txBody>
                    <a:bodyPr/>
                    <a:lstStyle/>
                    <a:p>
                      <a:pPr algn="ctr" fontAlgn="ctr"/>
                      <a:r>
                        <a:rPr lang="es-CO" sz="1000" b="0" i="0" u="none" strike="noStrike" dirty="0">
                          <a:solidFill>
                            <a:srgbClr val="404040"/>
                          </a:solidFill>
                          <a:effectLst/>
                          <a:latin typeface="Franklin Gothic Book"/>
                        </a:rPr>
                        <a:t>Masculino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Femenino</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18 a 25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26 a 40</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41 a 55</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56 o más</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ALTO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MEDIO</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BAJO</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171450">
                <a:tc>
                  <a:txBody>
                    <a:bodyPr/>
                    <a:lstStyle/>
                    <a:p>
                      <a:pPr algn="r" fontAlgn="ctr"/>
                      <a:r>
                        <a:rPr lang="es-CO" sz="700" b="1" i="0" u="none" strike="noStrike" dirty="0">
                          <a:solidFill>
                            <a:srgbClr val="404040"/>
                          </a:solidFill>
                          <a:effectLst/>
                          <a:latin typeface="Franklin Gothic Book"/>
                        </a:rPr>
                        <a:t> Base: Total Encuestados</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700" b="1"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529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226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303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79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150</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156</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144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151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133</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dirty="0">
                          <a:solidFill>
                            <a:srgbClr val="404040"/>
                          </a:solidFill>
                          <a:effectLst/>
                          <a:latin typeface="Franklin Gothic Book"/>
                        </a:rPr>
                        <a:t>245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171450">
                <a:tc>
                  <a:txBody>
                    <a:bodyPr/>
                    <a:lstStyle/>
                    <a:p>
                      <a:pPr algn="r" fontAlgn="ctr"/>
                      <a:r>
                        <a:rPr lang="es-CO" sz="1000" b="0" i="0" u="none" strike="noStrike" dirty="0">
                          <a:solidFill>
                            <a:srgbClr val="404040"/>
                          </a:solidFill>
                          <a:effectLst/>
                          <a:latin typeface="Franklin Gothic Book"/>
                        </a:rPr>
                        <a:t> Falta de tiempo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42%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39%</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39%</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37%</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extLst>
                  <a:ext uri="{0D108BD9-81ED-4DB2-BD59-A6C34878D82A}">
                    <a16:rowId xmlns:a16="http://schemas.microsoft.com/office/drawing/2014/main" val="10003"/>
                  </a:ext>
                </a:extLst>
              </a:tr>
              <a:tr h="171450">
                <a:tc>
                  <a:txBody>
                    <a:bodyPr/>
                    <a:lstStyle/>
                    <a:p>
                      <a:pPr algn="r" fontAlgn="ctr"/>
                      <a:r>
                        <a:rPr lang="es-CO" sz="1000" b="0" i="0" u="none" strike="noStrike">
                          <a:solidFill>
                            <a:srgbClr val="404040"/>
                          </a:solidFill>
                          <a:effectLst/>
                          <a:latin typeface="Franklin Gothic Book"/>
                        </a:rPr>
                        <a:t> No le gusta hablar con un desconocido al que no le ven la cara</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21%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28%</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18%</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25%</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4"/>
                  </a:ext>
                </a:extLst>
              </a:tr>
              <a:tr h="171450">
                <a:tc>
                  <a:txBody>
                    <a:bodyPr/>
                    <a:lstStyle/>
                    <a:p>
                      <a:pPr algn="r" fontAlgn="ctr"/>
                      <a:r>
                        <a:rPr lang="es-CO" sz="1000" b="0" i="0" u="none" strike="noStrike">
                          <a:solidFill>
                            <a:srgbClr val="404040"/>
                          </a:solidFill>
                          <a:effectLst/>
                          <a:latin typeface="Franklin Gothic Book"/>
                        </a:rPr>
                        <a:t> No tiene conectividad a internet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12%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14%</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11%</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14%</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5"/>
                  </a:ext>
                </a:extLst>
              </a:tr>
              <a:tr h="171450">
                <a:tc>
                  <a:txBody>
                    <a:bodyPr/>
                    <a:lstStyle/>
                    <a:p>
                      <a:pPr algn="r" fontAlgn="ctr"/>
                      <a:r>
                        <a:rPr lang="es-CO" sz="1000" b="0" i="0" u="none" strike="noStrike">
                          <a:solidFill>
                            <a:srgbClr val="404040"/>
                          </a:solidFill>
                          <a:effectLst/>
                          <a:latin typeface="Franklin Gothic Book"/>
                        </a:rPr>
                        <a:t> El celular no tiene minutos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6"/>
                  </a:ext>
                </a:extLst>
              </a:tr>
              <a:tr h="171450">
                <a:tc>
                  <a:txBody>
                    <a:bodyPr/>
                    <a:lstStyle/>
                    <a:p>
                      <a:pPr algn="r" fontAlgn="ctr"/>
                      <a:r>
                        <a:rPr lang="es-CO" sz="1000" b="0" i="0" u="none" strike="noStrike">
                          <a:solidFill>
                            <a:srgbClr val="404040"/>
                          </a:solidFill>
                          <a:effectLst/>
                          <a:latin typeface="Franklin Gothic Book"/>
                        </a:rPr>
                        <a:t> No tiene celular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7"/>
                  </a:ext>
                </a:extLst>
              </a:tr>
              <a:tr h="171450">
                <a:tc>
                  <a:txBody>
                    <a:bodyPr/>
                    <a:lstStyle/>
                    <a:p>
                      <a:pPr algn="r" fontAlgn="ctr"/>
                      <a:r>
                        <a:rPr lang="es-CO" sz="1000" b="0" i="0" u="none" strike="noStrike">
                          <a:solidFill>
                            <a:srgbClr val="404040"/>
                          </a:solidFill>
                          <a:effectLst/>
                          <a:latin typeface="Franklin Gothic Book"/>
                        </a:rPr>
                        <a:t> No tiene computador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8"/>
                  </a:ext>
                </a:extLst>
              </a:tr>
              <a:tr h="171450">
                <a:tc>
                  <a:txBody>
                    <a:bodyPr/>
                    <a:lstStyle/>
                    <a:p>
                      <a:pPr algn="r" fontAlgn="ctr"/>
                      <a:r>
                        <a:rPr lang="es-CO" sz="1000" b="0" i="0" u="none" strike="noStrike">
                          <a:solidFill>
                            <a:srgbClr val="404040"/>
                          </a:solidFill>
                          <a:effectLst/>
                          <a:latin typeface="Franklin Gothic Book"/>
                        </a:rPr>
                        <a:t> El celular no tiene aplicaciones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9"/>
                  </a:ext>
                </a:extLst>
              </a:tr>
              <a:tr h="171450">
                <a:tc>
                  <a:txBody>
                    <a:bodyPr/>
                    <a:lstStyle/>
                    <a:p>
                      <a:pPr algn="r" fontAlgn="ctr"/>
                      <a:r>
                        <a:rPr lang="es-CO" sz="1000" b="0" i="0" u="none" strike="noStrike">
                          <a:solidFill>
                            <a:srgbClr val="404040"/>
                          </a:solidFill>
                          <a:effectLst/>
                          <a:latin typeface="Franklin Gothic Book"/>
                        </a:rPr>
                        <a:t> No hay privacidad para hablar en la casa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0"/>
                  </a:ext>
                </a:extLst>
              </a:tr>
              <a:tr h="171450">
                <a:tc>
                  <a:txBody>
                    <a:bodyPr/>
                    <a:lstStyle/>
                    <a:p>
                      <a:pPr algn="r" fontAlgn="ctr"/>
                      <a:r>
                        <a:rPr lang="es-CO" sz="1000" b="0" i="0" u="none" strike="noStrike">
                          <a:solidFill>
                            <a:srgbClr val="404040"/>
                          </a:solidFill>
                          <a:effectLst/>
                          <a:latin typeface="Franklin Gothic Book"/>
                        </a:rPr>
                        <a:t> Comparte el celular con otra persona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1"/>
                  </a:ext>
                </a:extLst>
              </a:tr>
              <a:tr h="171450">
                <a:tc>
                  <a:txBody>
                    <a:bodyPr/>
                    <a:lstStyle/>
                    <a:p>
                      <a:pPr algn="r" fontAlgn="ctr"/>
                      <a:r>
                        <a:rPr lang="es-CO" sz="1000" b="0" i="0" u="none" strike="noStrike">
                          <a:solidFill>
                            <a:srgbClr val="404040"/>
                          </a:solidFill>
                          <a:effectLst/>
                          <a:latin typeface="Franklin Gothic Book"/>
                        </a:rPr>
                        <a:t> Otra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2"/>
                  </a:ext>
                </a:extLst>
              </a:tr>
              <a:tr h="171450">
                <a:tc>
                  <a:txBody>
                    <a:bodyPr/>
                    <a:lstStyle/>
                    <a:p>
                      <a:pPr algn="r" fontAlgn="ctr"/>
                      <a:r>
                        <a:rPr lang="es-CO" sz="1000" b="0" i="0" u="none" strike="noStrike">
                          <a:solidFill>
                            <a:srgbClr val="404040"/>
                          </a:solidFill>
                          <a:effectLst/>
                          <a:latin typeface="Franklin Gothic Book"/>
                        </a:rPr>
                        <a:t> No aplica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15%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17%</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17%</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15%</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3"/>
                  </a:ext>
                </a:extLst>
              </a:tr>
              <a:tr h="171450">
                <a:tc>
                  <a:txBody>
                    <a:bodyPr/>
                    <a:lstStyle/>
                    <a:p>
                      <a:pPr algn="r" fontAlgn="ctr"/>
                      <a:r>
                        <a:rPr lang="es-CO" sz="1000" b="0" i="0" u="none" strike="noStrike">
                          <a:solidFill>
                            <a:srgbClr val="404040"/>
                          </a:solidFill>
                          <a:effectLst/>
                          <a:latin typeface="Franklin Gothic Book"/>
                        </a:rPr>
                        <a:t> Ninguno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4"/>
                  </a:ext>
                </a:extLst>
              </a:tr>
              <a:tr h="171450">
                <a:tc>
                  <a:txBody>
                    <a:bodyPr/>
                    <a:lstStyle/>
                    <a:p>
                      <a:pPr algn="r" fontAlgn="ctr"/>
                      <a:r>
                        <a:rPr lang="es-CO" sz="1000" b="0" i="0" u="none" strike="noStrike">
                          <a:solidFill>
                            <a:srgbClr val="404040"/>
                          </a:solidFill>
                          <a:effectLst/>
                          <a:latin typeface="Franklin Gothic Book"/>
                        </a:rPr>
                        <a:t> No responde</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6%</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
        <p:nvSpPr>
          <p:cNvPr id="4" name="3 Rectángulo"/>
          <p:cNvSpPr/>
          <p:nvPr/>
        </p:nvSpPr>
        <p:spPr>
          <a:xfrm>
            <a:off x="2534588" y="570464"/>
            <a:ext cx="7089804" cy="584775"/>
          </a:xfrm>
          <a:prstGeom prst="rect">
            <a:avLst/>
          </a:prstGeom>
        </p:spPr>
        <p:txBody>
          <a:bodyPr wrap="square">
            <a:spAutoFit/>
          </a:bodyPr>
          <a:lstStyle/>
          <a:p>
            <a:pPr algn="ctr"/>
            <a:r>
              <a:rPr lang="es-CO" sz="1600" b="1" dirty="0">
                <a:solidFill>
                  <a:prstClr val="black"/>
                </a:solidFill>
              </a:rPr>
              <a:t> 24) ¿Qué obstáculos tendría usted para recibir apoyo profesional a través  de línea telefónica, </a:t>
            </a:r>
            <a:r>
              <a:rPr lang="es-CO" sz="1600" b="1" dirty="0" err="1">
                <a:solidFill>
                  <a:prstClr val="black"/>
                </a:solidFill>
              </a:rPr>
              <a:t>whatsapp</a:t>
            </a:r>
            <a:r>
              <a:rPr lang="es-CO" sz="1600" b="1" dirty="0">
                <a:solidFill>
                  <a:prstClr val="black"/>
                </a:solidFill>
              </a:rPr>
              <a:t> o de redes sociales? </a:t>
            </a:r>
            <a:endParaRPr lang="es-CO" sz="1600" dirty="0">
              <a:solidFill>
                <a:prstClr val="black"/>
              </a:solidFill>
            </a:endParaRPr>
          </a:p>
        </p:txBody>
      </p:sp>
    </p:spTree>
    <p:extLst>
      <p:ext uri="{BB962C8B-B14F-4D97-AF65-F5344CB8AC3E}">
        <p14:creationId xmlns:p14="http://schemas.microsoft.com/office/powerpoint/2010/main" val="35974963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2232602" y="4785372"/>
            <a:ext cx="7726795" cy="830997"/>
          </a:xfrm>
          <a:prstGeom prst="rect">
            <a:avLst/>
          </a:prstGeom>
          <a:noFill/>
        </p:spPr>
        <p:txBody>
          <a:bodyPr wrap="none" rtlCol="0">
            <a:spAutoFit/>
          </a:bodyPr>
          <a:lstStyle/>
          <a:p>
            <a:r>
              <a:rPr lang="es-CO" sz="4800" b="1" dirty="0">
                <a:solidFill>
                  <a:prstClr val="white"/>
                </a:solidFill>
                <a:latin typeface="Tahoma" panose="020B0604030504040204" pitchFamily="34" charset="0"/>
                <a:ea typeface="Tahoma" panose="020B0604030504040204" pitchFamily="34" charset="0"/>
                <a:cs typeface="Tahoma" panose="020B0604030504040204" pitchFamily="34" charset="0"/>
              </a:rPr>
              <a:t>Verificación de hipótesis</a:t>
            </a:r>
          </a:p>
        </p:txBody>
      </p:sp>
    </p:spTree>
    <p:extLst>
      <p:ext uri="{BB962C8B-B14F-4D97-AF65-F5344CB8AC3E}">
        <p14:creationId xmlns:p14="http://schemas.microsoft.com/office/powerpoint/2010/main" val="1977120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C81587F-E5B4-46D0-A442-8A17C25F4D67}"/>
              </a:ext>
            </a:extLst>
          </p:cNvPr>
          <p:cNvSpPr txBox="1"/>
          <p:nvPr/>
        </p:nvSpPr>
        <p:spPr>
          <a:xfrm>
            <a:off x="587055" y="314737"/>
            <a:ext cx="10667099" cy="646331"/>
          </a:xfrm>
          <a:prstGeom prst="rect">
            <a:avLst/>
          </a:prstGeom>
          <a:noFill/>
        </p:spPr>
        <p:txBody>
          <a:bodyPr wrap="square" rtlCol="0">
            <a:spAutoFit/>
          </a:bodyPr>
          <a:lstStyle/>
          <a:p>
            <a:r>
              <a:rPr lang="es-CO" b="1" dirty="0"/>
              <a:t>Hipótesis: </a:t>
            </a:r>
            <a:r>
              <a:rPr lang="es-CO" b="1" i="0" dirty="0">
                <a:solidFill>
                  <a:srgbClr val="000000"/>
                </a:solidFill>
                <a:effectLst/>
                <a:latin typeface="docs-Calibri"/>
              </a:rPr>
              <a:t>¿Las personas que tienen hijos responden diferente a las que no tienen en la disponibilidad de los agresores a pedir apoyo? y en las razones para pedir apoyo?</a:t>
            </a:r>
            <a:endParaRPr lang="es-CO" b="1" dirty="0"/>
          </a:p>
        </p:txBody>
      </p:sp>
      <p:graphicFrame>
        <p:nvGraphicFramePr>
          <p:cNvPr id="5" name="Gráfico 4">
            <a:extLst>
              <a:ext uri="{FF2B5EF4-FFF2-40B4-BE49-F238E27FC236}">
                <a16:creationId xmlns:a16="http://schemas.microsoft.com/office/drawing/2014/main" id="{D5A48867-5F6F-46F7-BD24-2A99FBE7A7E6}"/>
              </a:ext>
            </a:extLst>
          </p:cNvPr>
          <p:cNvGraphicFramePr>
            <a:graphicFrameLocks/>
          </p:cNvGraphicFramePr>
          <p:nvPr>
            <p:extLst>
              <p:ext uri="{D42A27DB-BD31-4B8C-83A1-F6EECF244321}">
                <p14:modId xmlns:p14="http://schemas.microsoft.com/office/powerpoint/2010/main" val="2146339671"/>
              </p:ext>
            </p:extLst>
          </p:nvPr>
        </p:nvGraphicFramePr>
        <p:xfrm>
          <a:off x="1981200" y="1607232"/>
          <a:ext cx="8229600" cy="45684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974640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C81587F-E5B4-46D0-A442-8A17C25F4D67}"/>
              </a:ext>
            </a:extLst>
          </p:cNvPr>
          <p:cNvSpPr txBox="1"/>
          <p:nvPr/>
        </p:nvSpPr>
        <p:spPr>
          <a:xfrm>
            <a:off x="587055" y="314737"/>
            <a:ext cx="10667099" cy="646331"/>
          </a:xfrm>
          <a:prstGeom prst="rect">
            <a:avLst/>
          </a:prstGeom>
          <a:noFill/>
        </p:spPr>
        <p:txBody>
          <a:bodyPr wrap="square" rtlCol="0">
            <a:spAutoFit/>
          </a:bodyPr>
          <a:lstStyle/>
          <a:p>
            <a:r>
              <a:rPr lang="es-CO" b="1" dirty="0"/>
              <a:t>Hipótesis: </a:t>
            </a:r>
            <a:r>
              <a:rPr lang="es-CO" b="1" i="0" dirty="0">
                <a:solidFill>
                  <a:srgbClr val="000000"/>
                </a:solidFill>
                <a:effectLst/>
                <a:latin typeface="docs-Calibri"/>
              </a:rPr>
              <a:t>¿Las personas que tienen hijos responden diferente a las que no tienen en la disponibilidad de los agresores a pedir apoyo? y en las razones para pedir apoyo?</a:t>
            </a:r>
            <a:endParaRPr lang="es-CO" b="1" dirty="0"/>
          </a:p>
        </p:txBody>
      </p:sp>
      <p:graphicFrame>
        <p:nvGraphicFramePr>
          <p:cNvPr id="6" name="Gráfico 5">
            <a:extLst>
              <a:ext uri="{FF2B5EF4-FFF2-40B4-BE49-F238E27FC236}">
                <a16:creationId xmlns:a16="http://schemas.microsoft.com/office/drawing/2014/main" id="{FB9C799C-6B45-4276-96C5-EA1DF0633CFF}"/>
              </a:ext>
            </a:extLst>
          </p:cNvPr>
          <p:cNvGraphicFramePr>
            <a:graphicFrameLocks/>
          </p:cNvGraphicFramePr>
          <p:nvPr>
            <p:extLst>
              <p:ext uri="{D42A27DB-BD31-4B8C-83A1-F6EECF244321}">
                <p14:modId xmlns:p14="http://schemas.microsoft.com/office/powerpoint/2010/main" val="2808341174"/>
              </p:ext>
            </p:extLst>
          </p:nvPr>
        </p:nvGraphicFramePr>
        <p:xfrm>
          <a:off x="1446627" y="1336431"/>
          <a:ext cx="9298745" cy="49377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6391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25 Rectángulo redondeado"/>
          <p:cNvSpPr/>
          <p:nvPr/>
        </p:nvSpPr>
        <p:spPr>
          <a:xfrm>
            <a:off x="7425337" y="5866508"/>
            <a:ext cx="3513596" cy="27469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2" name="3 Rectángulo">
            <a:extLst>
              <a:ext uri="{FF2B5EF4-FFF2-40B4-BE49-F238E27FC236}">
                <a16:creationId xmlns:a16="http://schemas.microsoft.com/office/drawing/2014/main" id="{44362B28-95B4-4E20-855F-2FF5E79AF0CF}"/>
              </a:ext>
            </a:extLst>
          </p:cNvPr>
          <p:cNvSpPr/>
          <p:nvPr/>
        </p:nvSpPr>
        <p:spPr>
          <a:xfrm>
            <a:off x="3013764" y="529021"/>
            <a:ext cx="6164470" cy="375552"/>
          </a:xfrm>
          <a:prstGeom prst="rect">
            <a:avLst/>
          </a:prstGeom>
        </p:spPr>
        <p:txBody>
          <a:bodyPr wrap="square">
            <a:spAutoFit/>
          </a:bodyPr>
          <a:lstStyle/>
          <a:p>
            <a:pPr algn="ctr">
              <a:lnSpc>
                <a:spcPct val="107000"/>
              </a:lnSpc>
            </a:pPr>
            <a:r>
              <a:rPr lang="es-CO" b="1" dirty="0">
                <a:solidFill>
                  <a:prstClr val="black"/>
                </a:solidFill>
              </a:rPr>
              <a:t> 7) </a:t>
            </a:r>
            <a:r>
              <a:rPr lang="es-CO" dirty="0">
                <a:solidFill>
                  <a:prstClr val="black"/>
                </a:solidFill>
              </a:rPr>
              <a:t>¿Cuándo fue la última vez que peleó con su pareja? </a:t>
            </a:r>
            <a:endParaRPr lang="es-CO" sz="2800" dirty="0">
              <a:solidFill>
                <a:prstClr val="black"/>
              </a:solidFill>
              <a:ea typeface="Calibri"/>
              <a:cs typeface="Times New Roman"/>
            </a:endParaRPr>
          </a:p>
        </p:txBody>
      </p:sp>
      <p:graphicFrame>
        <p:nvGraphicFramePr>
          <p:cNvPr id="9" name="Gráfico 8">
            <a:extLst>
              <a:ext uri="{FF2B5EF4-FFF2-40B4-BE49-F238E27FC236}">
                <a16:creationId xmlns:a16="http://schemas.microsoft.com/office/drawing/2014/main" id="{00000000-0008-0000-0200-000004000000}"/>
              </a:ext>
            </a:extLst>
          </p:cNvPr>
          <p:cNvGraphicFramePr>
            <a:graphicFrameLocks/>
          </p:cNvGraphicFramePr>
          <p:nvPr>
            <p:extLst>
              <p:ext uri="{D42A27DB-BD31-4B8C-83A1-F6EECF244321}">
                <p14:modId xmlns:p14="http://schemas.microsoft.com/office/powerpoint/2010/main" val="2756905749"/>
              </p:ext>
            </p:extLst>
          </p:nvPr>
        </p:nvGraphicFramePr>
        <p:xfrm>
          <a:off x="1318591" y="1589432"/>
          <a:ext cx="9554817" cy="42770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048900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C81587F-E5B4-46D0-A442-8A17C25F4D67}"/>
              </a:ext>
            </a:extLst>
          </p:cNvPr>
          <p:cNvSpPr txBox="1"/>
          <p:nvPr/>
        </p:nvSpPr>
        <p:spPr>
          <a:xfrm>
            <a:off x="587055" y="314737"/>
            <a:ext cx="10667099" cy="646331"/>
          </a:xfrm>
          <a:prstGeom prst="rect">
            <a:avLst/>
          </a:prstGeom>
          <a:noFill/>
        </p:spPr>
        <p:txBody>
          <a:bodyPr wrap="square" rtlCol="0">
            <a:spAutoFit/>
          </a:bodyPr>
          <a:lstStyle/>
          <a:p>
            <a:r>
              <a:rPr lang="es-CO" b="1" dirty="0"/>
              <a:t>Hipótesis: </a:t>
            </a:r>
            <a:r>
              <a:rPr lang="es-CO" b="1" i="0" dirty="0">
                <a:solidFill>
                  <a:srgbClr val="000000"/>
                </a:solidFill>
                <a:effectLst/>
                <a:latin typeface="docs-Calibri"/>
              </a:rPr>
              <a:t>¿Tiene alguna relación el haber vivido agresiones con la pareja actual con haber sido víctima de violencias en otra ocasión?</a:t>
            </a:r>
            <a:r>
              <a:rPr lang="es-CO" b="1" dirty="0"/>
              <a:t> </a:t>
            </a:r>
          </a:p>
        </p:txBody>
      </p:sp>
      <p:sp>
        <p:nvSpPr>
          <p:cNvPr id="6" name="CuadroTexto 5">
            <a:extLst>
              <a:ext uri="{FF2B5EF4-FFF2-40B4-BE49-F238E27FC236}">
                <a16:creationId xmlns:a16="http://schemas.microsoft.com/office/drawing/2014/main" id="{90331F19-C768-4570-A9D7-3C1ECC4BBB51}"/>
              </a:ext>
            </a:extLst>
          </p:cNvPr>
          <p:cNvSpPr txBox="1"/>
          <p:nvPr/>
        </p:nvSpPr>
        <p:spPr>
          <a:xfrm>
            <a:off x="587055" y="1015529"/>
            <a:ext cx="9735486" cy="369332"/>
          </a:xfrm>
          <a:prstGeom prst="rect">
            <a:avLst/>
          </a:prstGeom>
          <a:noFill/>
        </p:spPr>
        <p:txBody>
          <a:bodyPr wrap="none" rtlCol="0">
            <a:spAutoFit/>
          </a:bodyPr>
          <a:lstStyle/>
          <a:p>
            <a:r>
              <a:rPr lang="es-CO" dirty="0"/>
              <a:t>Los porcentajes más altos muestran mayores relaciones condicionales entre las opciones de respuesta</a:t>
            </a:r>
          </a:p>
        </p:txBody>
      </p:sp>
      <p:pic>
        <p:nvPicPr>
          <p:cNvPr id="7" name="Imagen 6">
            <a:extLst>
              <a:ext uri="{FF2B5EF4-FFF2-40B4-BE49-F238E27FC236}">
                <a16:creationId xmlns:a16="http://schemas.microsoft.com/office/drawing/2014/main" id="{C8492BC3-0D7C-4322-A346-E3D78E3A1ED8}"/>
              </a:ext>
            </a:extLst>
          </p:cNvPr>
          <p:cNvPicPr>
            <a:picLocks noChangeAspect="1"/>
          </p:cNvPicPr>
          <p:nvPr/>
        </p:nvPicPr>
        <p:blipFill>
          <a:blip r:embed="rId2"/>
          <a:stretch>
            <a:fillRect/>
          </a:stretch>
        </p:blipFill>
        <p:spPr>
          <a:xfrm>
            <a:off x="1195048" y="1780543"/>
            <a:ext cx="9801904" cy="4762720"/>
          </a:xfrm>
          <a:prstGeom prst="rect">
            <a:avLst/>
          </a:prstGeom>
        </p:spPr>
      </p:pic>
    </p:spTree>
    <p:extLst>
      <p:ext uri="{BB962C8B-B14F-4D97-AF65-F5344CB8AC3E}">
        <p14:creationId xmlns:p14="http://schemas.microsoft.com/office/powerpoint/2010/main" val="13833713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C81587F-E5B4-46D0-A442-8A17C25F4D67}"/>
              </a:ext>
            </a:extLst>
          </p:cNvPr>
          <p:cNvSpPr txBox="1"/>
          <p:nvPr/>
        </p:nvSpPr>
        <p:spPr>
          <a:xfrm>
            <a:off x="587055" y="314737"/>
            <a:ext cx="10667099" cy="646331"/>
          </a:xfrm>
          <a:prstGeom prst="rect">
            <a:avLst/>
          </a:prstGeom>
          <a:noFill/>
        </p:spPr>
        <p:txBody>
          <a:bodyPr wrap="square" rtlCol="0">
            <a:spAutoFit/>
          </a:bodyPr>
          <a:lstStyle/>
          <a:p>
            <a:r>
              <a:rPr lang="es-CO" b="1" dirty="0"/>
              <a:t>Hipótesis: </a:t>
            </a:r>
            <a:r>
              <a:rPr lang="es-CO" b="1" i="0" dirty="0">
                <a:solidFill>
                  <a:srgbClr val="000000"/>
                </a:solidFill>
                <a:effectLst/>
                <a:latin typeface="docs-Calibri"/>
              </a:rPr>
              <a:t>¿Tiene alguna relación el haber vivido agresiones con la pareja actual con haber sido víctima de violencias en otra ocasión?</a:t>
            </a:r>
            <a:r>
              <a:rPr lang="es-CO" b="1" dirty="0"/>
              <a:t> </a:t>
            </a:r>
          </a:p>
        </p:txBody>
      </p:sp>
      <p:sp>
        <p:nvSpPr>
          <p:cNvPr id="6" name="CuadroTexto 5">
            <a:extLst>
              <a:ext uri="{FF2B5EF4-FFF2-40B4-BE49-F238E27FC236}">
                <a16:creationId xmlns:a16="http://schemas.microsoft.com/office/drawing/2014/main" id="{90331F19-C768-4570-A9D7-3C1ECC4BBB51}"/>
              </a:ext>
            </a:extLst>
          </p:cNvPr>
          <p:cNvSpPr txBox="1"/>
          <p:nvPr/>
        </p:nvSpPr>
        <p:spPr>
          <a:xfrm>
            <a:off x="587055" y="1015529"/>
            <a:ext cx="9735486" cy="369332"/>
          </a:xfrm>
          <a:prstGeom prst="rect">
            <a:avLst/>
          </a:prstGeom>
          <a:noFill/>
        </p:spPr>
        <p:txBody>
          <a:bodyPr wrap="none" rtlCol="0">
            <a:spAutoFit/>
          </a:bodyPr>
          <a:lstStyle/>
          <a:p>
            <a:r>
              <a:rPr lang="es-CO" dirty="0"/>
              <a:t>Los porcentajes más altos muestran mayores relaciones condicionales entre las opciones de respuesta</a:t>
            </a:r>
          </a:p>
        </p:txBody>
      </p:sp>
      <p:pic>
        <p:nvPicPr>
          <p:cNvPr id="3" name="Imagen 2">
            <a:extLst>
              <a:ext uri="{FF2B5EF4-FFF2-40B4-BE49-F238E27FC236}">
                <a16:creationId xmlns:a16="http://schemas.microsoft.com/office/drawing/2014/main" id="{70EF574D-B91C-4FB5-AD62-4B5C8A050DB6}"/>
              </a:ext>
            </a:extLst>
          </p:cNvPr>
          <p:cNvPicPr>
            <a:picLocks noChangeAspect="1"/>
          </p:cNvPicPr>
          <p:nvPr/>
        </p:nvPicPr>
        <p:blipFill>
          <a:blip r:embed="rId2"/>
          <a:stretch>
            <a:fillRect/>
          </a:stretch>
        </p:blipFill>
        <p:spPr>
          <a:xfrm>
            <a:off x="1196460" y="1624012"/>
            <a:ext cx="9830857" cy="4776788"/>
          </a:xfrm>
          <a:prstGeom prst="rect">
            <a:avLst/>
          </a:prstGeom>
        </p:spPr>
      </p:pic>
    </p:spTree>
    <p:extLst>
      <p:ext uri="{BB962C8B-B14F-4D97-AF65-F5344CB8AC3E}">
        <p14:creationId xmlns:p14="http://schemas.microsoft.com/office/powerpoint/2010/main" val="32187112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C81587F-E5B4-46D0-A442-8A17C25F4D67}"/>
              </a:ext>
            </a:extLst>
          </p:cNvPr>
          <p:cNvSpPr txBox="1"/>
          <p:nvPr/>
        </p:nvSpPr>
        <p:spPr>
          <a:xfrm>
            <a:off x="587055" y="314737"/>
            <a:ext cx="10667099" cy="646331"/>
          </a:xfrm>
          <a:prstGeom prst="rect">
            <a:avLst/>
          </a:prstGeom>
          <a:noFill/>
        </p:spPr>
        <p:txBody>
          <a:bodyPr wrap="square" rtlCol="0">
            <a:spAutoFit/>
          </a:bodyPr>
          <a:lstStyle/>
          <a:p>
            <a:r>
              <a:rPr lang="es-CO" b="1" dirty="0"/>
              <a:t>Hipótesis: </a:t>
            </a:r>
            <a:r>
              <a:rPr lang="es-CO" b="1" i="0" dirty="0">
                <a:solidFill>
                  <a:srgbClr val="000000"/>
                </a:solidFill>
                <a:effectLst/>
                <a:latin typeface="docs-Calibri"/>
              </a:rPr>
              <a:t>¿Tiene alguna relación el haber vivido agresiones con la pareja actual con haber sido agresor de la pareja otra ocasión?</a:t>
            </a:r>
            <a:endParaRPr lang="es-CO" b="1" dirty="0"/>
          </a:p>
        </p:txBody>
      </p:sp>
      <p:sp>
        <p:nvSpPr>
          <p:cNvPr id="6" name="CuadroTexto 5">
            <a:extLst>
              <a:ext uri="{FF2B5EF4-FFF2-40B4-BE49-F238E27FC236}">
                <a16:creationId xmlns:a16="http://schemas.microsoft.com/office/drawing/2014/main" id="{90331F19-C768-4570-A9D7-3C1ECC4BBB51}"/>
              </a:ext>
            </a:extLst>
          </p:cNvPr>
          <p:cNvSpPr txBox="1"/>
          <p:nvPr/>
        </p:nvSpPr>
        <p:spPr>
          <a:xfrm>
            <a:off x="587055" y="1015529"/>
            <a:ext cx="9735486" cy="369332"/>
          </a:xfrm>
          <a:prstGeom prst="rect">
            <a:avLst/>
          </a:prstGeom>
          <a:noFill/>
        </p:spPr>
        <p:txBody>
          <a:bodyPr wrap="none" rtlCol="0">
            <a:spAutoFit/>
          </a:bodyPr>
          <a:lstStyle/>
          <a:p>
            <a:r>
              <a:rPr lang="es-CO" dirty="0"/>
              <a:t>Los porcentajes más altos muestran mayores relaciones condicionales entre las opciones de respuesta</a:t>
            </a:r>
          </a:p>
        </p:txBody>
      </p:sp>
      <p:pic>
        <p:nvPicPr>
          <p:cNvPr id="2" name="Imagen 1">
            <a:extLst>
              <a:ext uri="{FF2B5EF4-FFF2-40B4-BE49-F238E27FC236}">
                <a16:creationId xmlns:a16="http://schemas.microsoft.com/office/drawing/2014/main" id="{2D1EDC9F-4E43-4BF6-B489-E8D1C30FA52C}"/>
              </a:ext>
            </a:extLst>
          </p:cNvPr>
          <p:cNvPicPr>
            <a:picLocks noChangeAspect="1"/>
          </p:cNvPicPr>
          <p:nvPr/>
        </p:nvPicPr>
        <p:blipFill>
          <a:blip r:embed="rId2"/>
          <a:stretch>
            <a:fillRect/>
          </a:stretch>
        </p:blipFill>
        <p:spPr>
          <a:xfrm>
            <a:off x="90487" y="1835027"/>
            <a:ext cx="12011025" cy="3609975"/>
          </a:xfrm>
          <a:prstGeom prst="rect">
            <a:avLst/>
          </a:prstGeom>
        </p:spPr>
      </p:pic>
    </p:spTree>
    <p:extLst>
      <p:ext uri="{BB962C8B-B14F-4D97-AF65-F5344CB8AC3E}">
        <p14:creationId xmlns:p14="http://schemas.microsoft.com/office/powerpoint/2010/main" val="37300539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C81587F-E5B4-46D0-A442-8A17C25F4D67}"/>
              </a:ext>
            </a:extLst>
          </p:cNvPr>
          <p:cNvSpPr txBox="1"/>
          <p:nvPr/>
        </p:nvSpPr>
        <p:spPr>
          <a:xfrm>
            <a:off x="762450" y="202195"/>
            <a:ext cx="10667099" cy="646331"/>
          </a:xfrm>
          <a:prstGeom prst="rect">
            <a:avLst/>
          </a:prstGeom>
          <a:noFill/>
        </p:spPr>
        <p:txBody>
          <a:bodyPr wrap="square" rtlCol="0">
            <a:spAutoFit/>
          </a:bodyPr>
          <a:lstStyle/>
          <a:p>
            <a:r>
              <a:rPr lang="es-CO" b="1" dirty="0"/>
              <a:t>Hipótesis: </a:t>
            </a:r>
            <a:r>
              <a:rPr lang="es-CO" b="1" i="0" dirty="0">
                <a:solidFill>
                  <a:srgbClr val="000000"/>
                </a:solidFill>
                <a:effectLst/>
                <a:latin typeface="docs-Calibri"/>
              </a:rPr>
              <a:t>Las normas sociales sobre el comportamiento ideal de un hombre tiene alguna relación con haber sido víctima de violencias de pareja?</a:t>
            </a:r>
            <a:endParaRPr lang="es-CO" b="1" dirty="0"/>
          </a:p>
        </p:txBody>
      </p:sp>
      <p:graphicFrame>
        <p:nvGraphicFramePr>
          <p:cNvPr id="7" name="Gráfico 6">
            <a:extLst>
              <a:ext uri="{FF2B5EF4-FFF2-40B4-BE49-F238E27FC236}">
                <a16:creationId xmlns:a16="http://schemas.microsoft.com/office/drawing/2014/main" id="{B1A63868-9A1D-402A-803B-74B930A53F8E}"/>
              </a:ext>
            </a:extLst>
          </p:cNvPr>
          <p:cNvGraphicFramePr>
            <a:graphicFrameLocks/>
          </p:cNvGraphicFramePr>
          <p:nvPr>
            <p:extLst>
              <p:ext uri="{D42A27DB-BD31-4B8C-83A1-F6EECF244321}">
                <p14:modId xmlns:p14="http://schemas.microsoft.com/office/powerpoint/2010/main" val="4000978925"/>
              </p:ext>
            </p:extLst>
          </p:nvPr>
        </p:nvGraphicFramePr>
        <p:xfrm>
          <a:off x="1041009" y="1730327"/>
          <a:ext cx="10114671" cy="3798276"/>
        </p:xfrm>
        <a:graphic>
          <a:graphicData uri="http://schemas.openxmlformats.org/drawingml/2006/chart">
            <c:chart xmlns:c="http://schemas.openxmlformats.org/drawingml/2006/chart" xmlns:r="http://schemas.openxmlformats.org/officeDocument/2006/relationships" r:id="rId2"/>
          </a:graphicData>
        </a:graphic>
      </p:graphicFrame>
      <p:sp>
        <p:nvSpPr>
          <p:cNvPr id="10" name="CuadroTexto 9">
            <a:extLst>
              <a:ext uri="{FF2B5EF4-FFF2-40B4-BE49-F238E27FC236}">
                <a16:creationId xmlns:a16="http://schemas.microsoft.com/office/drawing/2014/main" id="{878B9872-CDC5-4004-AF46-524FD770E64E}"/>
              </a:ext>
            </a:extLst>
          </p:cNvPr>
          <p:cNvSpPr txBox="1"/>
          <p:nvPr/>
        </p:nvSpPr>
        <p:spPr>
          <a:xfrm>
            <a:off x="812139" y="1015529"/>
            <a:ext cx="2932213" cy="369332"/>
          </a:xfrm>
          <a:prstGeom prst="rect">
            <a:avLst/>
          </a:prstGeom>
          <a:noFill/>
        </p:spPr>
        <p:txBody>
          <a:bodyPr wrap="none" rtlCol="0">
            <a:spAutoFit/>
          </a:bodyPr>
          <a:lstStyle/>
          <a:p>
            <a:r>
              <a:rPr lang="es-CO" dirty="0"/>
              <a:t>Acuerdo con las afirmaciones</a:t>
            </a:r>
          </a:p>
        </p:txBody>
      </p:sp>
    </p:spTree>
    <p:extLst>
      <p:ext uri="{BB962C8B-B14F-4D97-AF65-F5344CB8AC3E}">
        <p14:creationId xmlns:p14="http://schemas.microsoft.com/office/powerpoint/2010/main" val="7591732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C81587F-E5B4-46D0-A442-8A17C25F4D67}"/>
              </a:ext>
            </a:extLst>
          </p:cNvPr>
          <p:cNvSpPr txBox="1"/>
          <p:nvPr/>
        </p:nvSpPr>
        <p:spPr>
          <a:xfrm>
            <a:off x="762450" y="202195"/>
            <a:ext cx="10667099" cy="646331"/>
          </a:xfrm>
          <a:prstGeom prst="rect">
            <a:avLst/>
          </a:prstGeom>
          <a:noFill/>
        </p:spPr>
        <p:txBody>
          <a:bodyPr wrap="square" rtlCol="0">
            <a:spAutoFit/>
          </a:bodyPr>
          <a:lstStyle/>
          <a:p>
            <a:r>
              <a:rPr lang="es-CO" b="1" dirty="0"/>
              <a:t>Hipótesis: </a:t>
            </a:r>
            <a:r>
              <a:rPr lang="es-CO" b="1" i="0" dirty="0">
                <a:solidFill>
                  <a:srgbClr val="000000"/>
                </a:solidFill>
                <a:effectLst/>
                <a:latin typeface="docs-Calibri"/>
              </a:rPr>
              <a:t>Las normas sociales sobre el comportamiento ideal de un hombre tiene alguna relación con haber sido víctima de violencias de pareja?</a:t>
            </a:r>
            <a:endParaRPr lang="es-CO" b="1" dirty="0"/>
          </a:p>
        </p:txBody>
      </p:sp>
      <p:graphicFrame>
        <p:nvGraphicFramePr>
          <p:cNvPr id="5" name="Gráfico 4">
            <a:extLst>
              <a:ext uri="{FF2B5EF4-FFF2-40B4-BE49-F238E27FC236}">
                <a16:creationId xmlns:a16="http://schemas.microsoft.com/office/drawing/2014/main" id="{A67D2E60-4FFD-417A-B321-8DAE81A19FC5}"/>
              </a:ext>
            </a:extLst>
          </p:cNvPr>
          <p:cNvGraphicFramePr>
            <a:graphicFrameLocks/>
          </p:cNvGraphicFramePr>
          <p:nvPr>
            <p:extLst>
              <p:ext uri="{D42A27DB-BD31-4B8C-83A1-F6EECF244321}">
                <p14:modId xmlns:p14="http://schemas.microsoft.com/office/powerpoint/2010/main" val="1756989694"/>
              </p:ext>
            </p:extLst>
          </p:nvPr>
        </p:nvGraphicFramePr>
        <p:xfrm>
          <a:off x="1083212" y="1719774"/>
          <a:ext cx="10086536" cy="4005775"/>
        </p:xfrm>
        <a:graphic>
          <a:graphicData uri="http://schemas.openxmlformats.org/drawingml/2006/chart">
            <c:chart xmlns:c="http://schemas.openxmlformats.org/drawingml/2006/chart" xmlns:r="http://schemas.openxmlformats.org/officeDocument/2006/relationships" r:id="rId2"/>
          </a:graphicData>
        </a:graphic>
      </p:graphicFrame>
      <p:sp>
        <p:nvSpPr>
          <p:cNvPr id="2" name="CuadroTexto 1">
            <a:extLst>
              <a:ext uri="{FF2B5EF4-FFF2-40B4-BE49-F238E27FC236}">
                <a16:creationId xmlns:a16="http://schemas.microsoft.com/office/drawing/2014/main" id="{F230D814-BDDD-4A52-885E-C4AD2FEDDE92}"/>
              </a:ext>
            </a:extLst>
          </p:cNvPr>
          <p:cNvSpPr txBox="1"/>
          <p:nvPr/>
        </p:nvSpPr>
        <p:spPr>
          <a:xfrm>
            <a:off x="812139" y="1015529"/>
            <a:ext cx="2932213" cy="369332"/>
          </a:xfrm>
          <a:prstGeom prst="rect">
            <a:avLst/>
          </a:prstGeom>
          <a:noFill/>
        </p:spPr>
        <p:txBody>
          <a:bodyPr wrap="none" rtlCol="0">
            <a:spAutoFit/>
          </a:bodyPr>
          <a:lstStyle/>
          <a:p>
            <a:r>
              <a:rPr lang="es-CO" dirty="0"/>
              <a:t>Acuerdo con las afirmaciones</a:t>
            </a:r>
          </a:p>
        </p:txBody>
      </p:sp>
    </p:spTree>
    <p:extLst>
      <p:ext uri="{BB962C8B-B14F-4D97-AF65-F5344CB8AC3E}">
        <p14:creationId xmlns:p14="http://schemas.microsoft.com/office/powerpoint/2010/main" val="39111940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C81587F-E5B4-46D0-A442-8A17C25F4D67}"/>
              </a:ext>
            </a:extLst>
          </p:cNvPr>
          <p:cNvSpPr txBox="1"/>
          <p:nvPr/>
        </p:nvSpPr>
        <p:spPr>
          <a:xfrm>
            <a:off x="762450" y="202195"/>
            <a:ext cx="10667099" cy="646331"/>
          </a:xfrm>
          <a:prstGeom prst="rect">
            <a:avLst/>
          </a:prstGeom>
          <a:noFill/>
        </p:spPr>
        <p:txBody>
          <a:bodyPr wrap="square" rtlCol="0">
            <a:spAutoFit/>
          </a:bodyPr>
          <a:lstStyle/>
          <a:p>
            <a:r>
              <a:rPr lang="es-CO" b="1" dirty="0"/>
              <a:t>Hipótesis: </a:t>
            </a:r>
            <a:r>
              <a:rPr lang="es-CO" b="1" i="0" dirty="0">
                <a:solidFill>
                  <a:srgbClr val="000000"/>
                </a:solidFill>
                <a:effectLst/>
                <a:latin typeface="docs-Calibri"/>
              </a:rPr>
              <a:t>Las normas sociales sobre el comportamiento ideal de un hombre tiene alguna relación con haber sido agresor de su pareja?</a:t>
            </a:r>
            <a:endParaRPr lang="es-CO" b="1" dirty="0"/>
          </a:p>
        </p:txBody>
      </p:sp>
      <p:sp>
        <p:nvSpPr>
          <p:cNvPr id="2" name="CuadroTexto 1">
            <a:extLst>
              <a:ext uri="{FF2B5EF4-FFF2-40B4-BE49-F238E27FC236}">
                <a16:creationId xmlns:a16="http://schemas.microsoft.com/office/drawing/2014/main" id="{F230D814-BDDD-4A52-885E-C4AD2FEDDE92}"/>
              </a:ext>
            </a:extLst>
          </p:cNvPr>
          <p:cNvSpPr txBox="1"/>
          <p:nvPr/>
        </p:nvSpPr>
        <p:spPr>
          <a:xfrm>
            <a:off x="812139" y="1015529"/>
            <a:ext cx="2932213" cy="369332"/>
          </a:xfrm>
          <a:prstGeom prst="rect">
            <a:avLst/>
          </a:prstGeom>
          <a:noFill/>
        </p:spPr>
        <p:txBody>
          <a:bodyPr wrap="none" rtlCol="0">
            <a:spAutoFit/>
          </a:bodyPr>
          <a:lstStyle/>
          <a:p>
            <a:r>
              <a:rPr lang="es-CO" dirty="0"/>
              <a:t>Acuerdo con las afirmaciones</a:t>
            </a:r>
          </a:p>
        </p:txBody>
      </p:sp>
      <p:graphicFrame>
        <p:nvGraphicFramePr>
          <p:cNvPr id="6" name="Gráfico 5">
            <a:extLst>
              <a:ext uri="{FF2B5EF4-FFF2-40B4-BE49-F238E27FC236}">
                <a16:creationId xmlns:a16="http://schemas.microsoft.com/office/drawing/2014/main" id="{E00271FE-57E0-4778-BCCA-DD1EEBCAF5BF}"/>
              </a:ext>
            </a:extLst>
          </p:cNvPr>
          <p:cNvGraphicFramePr>
            <a:graphicFrameLocks/>
          </p:cNvGraphicFramePr>
          <p:nvPr>
            <p:extLst>
              <p:ext uri="{D42A27DB-BD31-4B8C-83A1-F6EECF244321}">
                <p14:modId xmlns:p14="http://schemas.microsoft.com/office/powerpoint/2010/main" val="2420604466"/>
              </p:ext>
            </p:extLst>
          </p:nvPr>
        </p:nvGraphicFramePr>
        <p:xfrm>
          <a:off x="1041008" y="1551864"/>
          <a:ext cx="10128739" cy="49737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664544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C81587F-E5B4-46D0-A442-8A17C25F4D67}"/>
              </a:ext>
            </a:extLst>
          </p:cNvPr>
          <p:cNvSpPr txBox="1"/>
          <p:nvPr/>
        </p:nvSpPr>
        <p:spPr>
          <a:xfrm>
            <a:off x="762450" y="202195"/>
            <a:ext cx="10667099" cy="646331"/>
          </a:xfrm>
          <a:prstGeom prst="rect">
            <a:avLst/>
          </a:prstGeom>
          <a:noFill/>
        </p:spPr>
        <p:txBody>
          <a:bodyPr wrap="square" rtlCol="0">
            <a:spAutoFit/>
          </a:bodyPr>
          <a:lstStyle/>
          <a:p>
            <a:r>
              <a:rPr lang="es-CO" b="1" dirty="0"/>
              <a:t>Hipótesis: </a:t>
            </a:r>
            <a:r>
              <a:rPr lang="es-CO" b="1" i="0" dirty="0">
                <a:solidFill>
                  <a:srgbClr val="000000"/>
                </a:solidFill>
                <a:effectLst/>
                <a:latin typeface="docs-Calibri"/>
              </a:rPr>
              <a:t>Las normas sociales sobre el comportamiento ideal de un hombre tiene alguna relación con haber sido agresor de su pareja?</a:t>
            </a:r>
            <a:endParaRPr lang="es-CO" b="1" dirty="0"/>
          </a:p>
        </p:txBody>
      </p:sp>
      <p:sp>
        <p:nvSpPr>
          <p:cNvPr id="2" name="CuadroTexto 1">
            <a:extLst>
              <a:ext uri="{FF2B5EF4-FFF2-40B4-BE49-F238E27FC236}">
                <a16:creationId xmlns:a16="http://schemas.microsoft.com/office/drawing/2014/main" id="{F230D814-BDDD-4A52-885E-C4AD2FEDDE92}"/>
              </a:ext>
            </a:extLst>
          </p:cNvPr>
          <p:cNvSpPr txBox="1"/>
          <p:nvPr/>
        </p:nvSpPr>
        <p:spPr>
          <a:xfrm>
            <a:off x="812139" y="1015529"/>
            <a:ext cx="2932213" cy="369332"/>
          </a:xfrm>
          <a:prstGeom prst="rect">
            <a:avLst/>
          </a:prstGeom>
          <a:noFill/>
        </p:spPr>
        <p:txBody>
          <a:bodyPr wrap="none" rtlCol="0">
            <a:spAutoFit/>
          </a:bodyPr>
          <a:lstStyle/>
          <a:p>
            <a:r>
              <a:rPr lang="es-CO" dirty="0"/>
              <a:t>Acuerdo con las afirmaciones</a:t>
            </a:r>
          </a:p>
        </p:txBody>
      </p:sp>
      <p:graphicFrame>
        <p:nvGraphicFramePr>
          <p:cNvPr id="5" name="Gráfico 4">
            <a:extLst>
              <a:ext uri="{FF2B5EF4-FFF2-40B4-BE49-F238E27FC236}">
                <a16:creationId xmlns:a16="http://schemas.microsoft.com/office/drawing/2014/main" id="{642168CC-7FE6-4EA2-B368-93324F745C62}"/>
              </a:ext>
            </a:extLst>
          </p:cNvPr>
          <p:cNvGraphicFramePr>
            <a:graphicFrameLocks/>
          </p:cNvGraphicFramePr>
          <p:nvPr>
            <p:extLst>
              <p:ext uri="{D42A27DB-BD31-4B8C-83A1-F6EECF244321}">
                <p14:modId xmlns:p14="http://schemas.microsoft.com/office/powerpoint/2010/main" val="3353215221"/>
              </p:ext>
            </p:extLst>
          </p:nvPr>
        </p:nvGraphicFramePr>
        <p:xfrm>
          <a:off x="1055077" y="1969477"/>
          <a:ext cx="10086535" cy="41499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520261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C81587F-E5B4-46D0-A442-8A17C25F4D67}"/>
              </a:ext>
            </a:extLst>
          </p:cNvPr>
          <p:cNvSpPr txBox="1"/>
          <p:nvPr/>
        </p:nvSpPr>
        <p:spPr>
          <a:xfrm>
            <a:off x="762450" y="202195"/>
            <a:ext cx="10667099" cy="646331"/>
          </a:xfrm>
          <a:prstGeom prst="rect">
            <a:avLst/>
          </a:prstGeom>
          <a:noFill/>
        </p:spPr>
        <p:txBody>
          <a:bodyPr wrap="square" rtlCol="0">
            <a:spAutoFit/>
          </a:bodyPr>
          <a:lstStyle/>
          <a:p>
            <a:r>
              <a:rPr lang="es-CO" b="1" dirty="0"/>
              <a:t>Hipótesis: </a:t>
            </a:r>
            <a:r>
              <a:rPr lang="es-CO" b="1" i="0" dirty="0">
                <a:solidFill>
                  <a:srgbClr val="000000"/>
                </a:solidFill>
                <a:effectLst/>
                <a:latin typeface="docs-Calibri"/>
              </a:rPr>
              <a:t>Las normas sociales sobre el comportamiento ideal de un hombre tiene alguna relación con los motivos de haber sido víctima de violencias de pareja?</a:t>
            </a:r>
            <a:endParaRPr lang="es-CO" b="1" dirty="0"/>
          </a:p>
        </p:txBody>
      </p:sp>
      <p:sp>
        <p:nvSpPr>
          <p:cNvPr id="3" name="CuadroTexto 2">
            <a:extLst>
              <a:ext uri="{FF2B5EF4-FFF2-40B4-BE49-F238E27FC236}">
                <a16:creationId xmlns:a16="http://schemas.microsoft.com/office/drawing/2014/main" id="{136FA671-4C8C-4755-B00F-832A1E2EFF89}"/>
              </a:ext>
            </a:extLst>
          </p:cNvPr>
          <p:cNvSpPr txBox="1"/>
          <p:nvPr/>
        </p:nvSpPr>
        <p:spPr>
          <a:xfrm>
            <a:off x="762450" y="1015529"/>
            <a:ext cx="9735486" cy="369332"/>
          </a:xfrm>
          <a:prstGeom prst="rect">
            <a:avLst/>
          </a:prstGeom>
          <a:noFill/>
        </p:spPr>
        <p:txBody>
          <a:bodyPr wrap="none" rtlCol="0">
            <a:spAutoFit/>
          </a:bodyPr>
          <a:lstStyle/>
          <a:p>
            <a:r>
              <a:rPr lang="es-CO" dirty="0"/>
              <a:t>Los porcentajes más altos muestran mayores relaciones condicionales entre las opciones de respuesta</a:t>
            </a:r>
          </a:p>
        </p:txBody>
      </p:sp>
      <p:pic>
        <p:nvPicPr>
          <p:cNvPr id="7" name="Imagen 6">
            <a:extLst>
              <a:ext uri="{FF2B5EF4-FFF2-40B4-BE49-F238E27FC236}">
                <a16:creationId xmlns:a16="http://schemas.microsoft.com/office/drawing/2014/main" id="{5517455E-C79C-48B6-B930-4FD6AB928C7F}"/>
              </a:ext>
            </a:extLst>
          </p:cNvPr>
          <p:cNvPicPr>
            <a:picLocks noChangeAspect="1"/>
          </p:cNvPicPr>
          <p:nvPr/>
        </p:nvPicPr>
        <p:blipFill>
          <a:blip r:embed="rId2"/>
          <a:stretch>
            <a:fillRect/>
          </a:stretch>
        </p:blipFill>
        <p:spPr>
          <a:xfrm>
            <a:off x="1124977" y="1520210"/>
            <a:ext cx="9949735" cy="5162390"/>
          </a:xfrm>
          <a:prstGeom prst="rect">
            <a:avLst/>
          </a:prstGeom>
        </p:spPr>
      </p:pic>
    </p:spTree>
    <p:extLst>
      <p:ext uri="{BB962C8B-B14F-4D97-AF65-F5344CB8AC3E}">
        <p14:creationId xmlns:p14="http://schemas.microsoft.com/office/powerpoint/2010/main" val="22349059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C81587F-E5B4-46D0-A442-8A17C25F4D67}"/>
              </a:ext>
            </a:extLst>
          </p:cNvPr>
          <p:cNvSpPr txBox="1"/>
          <p:nvPr/>
        </p:nvSpPr>
        <p:spPr>
          <a:xfrm>
            <a:off x="762450" y="202195"/>
            <a:ext cx="10667099" cy="646331"/>
          </a:xfrm>
          <a:prstGeom prst="rect">
            <a:avLst/>
          </a:prstGeom>
          <a:noFill/>
        </p:spPr>
        <p:txBody>
          <a:bodyPr wrap="square" rtlCol="0">
            <a:spAutoFit/>
          </a:bodyPr>
          <a:lstStyle/>
          <a:p>
            <a:r>
              <a:rPr lang="es-CO" b="1" dirty="0"/>
              <a:t>Hipótesis: </a:t>
            </a:r>
            <a:r>
              <a:rPr lang="es-CO" b="1" i="0" dirty="0">
                <a:solidFill>
                  <a:srgbClr val="000000"/>
                </a:solidFill>
                <a:effectLst/>
                <a:latin typeface="docs-Calibri"/>
              </a:rPr>
              <a:t>Las normas sociales sobre el comportamiento ideal de un hombre tiene alguna relación con los motivos de haber sido víctima de violencias de pareja?</a:t>
            </a:r>
            <a:endParaRPr lang="es-CO" b="1" dirty="0"/>
          </a:p>
        </p:txBody>
      </p:sp>
      <p:sp>
        <p:nvSpPr>
          <p:cNvPr id="3" name="CuadroTexto 2">
            <a:extLst>
              <a:ext uri="{FF2B5EF4-FFF2-40B4-BE49-F238E27FC236}">
                <a16:creationId xmlns:a16="http://schemas.microsoft.com/office/drawing/2014/main" id="{136FA671-4C8C-4755-B00F-832A1E2EFF89}"/>
              </a:ext>
            </a:extLst>
          </p:cNvPr>
          <p:cNvSpPr txBox="1"/>
          <p:nvPr/>
        </p:nvSpPr>
        <p:spPr>
          <a:xfrm>
            <a:off x="762450" y="1015529"/>
            <a:ext cx="9735486" cy="369332"/>
          </a:xfrm>
          <a:prstGeom prst="rect">
            <a:avLst/>
          </a:prstGeom>
          <a:noFill/>
        </p:spPr>
        <p:txBody>
          <a:bodyPr wrap="none" rtlCol="0">
            <a:spAutoFit/>
          </a:bodyPr>
          <a:lstStyle/>
          <a:p>
            <a:r>
              <a:rPr lang="es-CO" dirty="0"/>
              <a:t>Los porcentajes más altos muestran mayores relaciones condicionales entre las opciones de respuesta</a:t>
            </a:r>
          </a:p>
        </p:txBody>
      </p:sp>
      <p:pic>
        <p:nvPicPr>
          <p:cNvPr id="2" name="Imagen 1">
            <a:extLst>
              <a:ext uri="{FF2B5EF4-FFF2-40B4-BE49-F238E27FC236}">
                <a16:creationId xmlns:a16="http://schemas.microsoft.com/office/drawing/2014/main" id="{224AFC2C-3A2A-4C37-A9D8-396D82778B7F}"/>
              </a:ext>
            </a:extLst>
          </p:cNvPr>
          <p:cNvPicPr>
            <a:picLocks noChangeAspect="1"/>
          </p:cNvPicPr>
          <p:nvPr/>
        </p:nvPicPr>
        <p:blipFill>
          <a:blip r:embed="rId2"/>
          <a:stretch>
            <a:fillRect/>
          </a:stretch>
        </p:blipFill>
        <p:spPr>
          <a:xfrm>
            <a:off x="697065" y="1551864"/>
            <a:ext cx="10732484" cy="5103941"/>
          </a:xfrm>
          <a:prstGeom prst="rect">
            <a:avLst/>
          </a:prstGeom>
        </p:spPr>
      </p:pic>
    </p:spTree>
    <p:extLst>
      <p:ext uri="{BB962C8B-B14F-4D97-AF65-F5344CB8AC3E}">
        <p14:creationId xmlns:p14="http://schemas.microsoft.com/office/powerpoint/2010/main" val="34980735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C81587F-E5B4-46D0-A442-8A17C25F4D67}"/>
              </a:ext>
            </a:extLst>
          </p:cNvPr>
          <p:cNvSpPr txBox="1"/>
          <p:nvPr/>
        </p:nvSpPr>
        <p:spPr>
          <a:xfrm>
            <a:off x="762450" y="202195"/>
            <a:ext cx="10667099" cy="646331"/>
          </a:xfrm>
          <a:prstGeom prst="rect">
            <a:avLst/>
          </a:prstGeom>
          <a:noFill/>
        </p:spPr>
        <p:txBody>
          <a:bodyPr wrap="square" rtlCol="0">
            <a:spAutoFit/>
          </a:bodyPr>
          <a:lstStyle/>
          <a:p>
            <a:r>
              <a:rPr lang="es-CO" b="1" dirty="0"/>
              <a:t>Hipótesis: </a:t>
            </a:r>
            <a:r>
              <a:rPr lang="es-CO" b="1" i="0" dirty="0">
                <a:solidFill>
                  <a:srgbClr val="000000"/>
                </a:solidFill>
                <a:effectLst/>
                <a:latin typeface="docs-Calibri"/>
              </a:rPr>
              <a:t>Las normas sociales sobre el comportamiento ideal de un hombre tiene alguna </a:t>
            </a:r>
            <a:r>
              <a:rPr lang="es-CO" b="1" i="0" dirty="0" err="1">
                <a:solidFill>
                  <a:srgbClr val="000000"/>
                </a:solidFill>
                <a:effectLst/>
                <a:latin typeface="docs-Calibri"/>
              </a:rPr>
              <a:t>realción</a:t>
            </a:r>
            <a:r>
              <a:rPr lang="es-CO" b="1" i="0" dirty="0">
                <a:solidFill>
                  <a:srgbClr val="000000"/>
                </a:solidFill>
                <a:effectLst/>
                <a:latin typeface="docs-Calibri"/>
              </a:rPr>
              <a:t> con los motivos de haber agredido a su pareja?</a:t>
            </a:r>
            <a:endParaRPr lang="es-CO" b="1" dirty="0"/>
          </a:p>
        </p:txBody>
      </p:sp>
      <p:sp>
        <p:nvSpPr>
          <p:cNvPr id="3" name="CuadroTexto 2">
            <a:extLst>
              <a:ext uri="{FF2B5EF4-FFF2-40B4-BE49-F238E27FC236}">
                <a16:creationId xmlns:a16="http://schemas.microsoft.com/office/drawing/2014/main" id="{136FA671-4C8C-4755-B00F-832A1E2EFF89}"/>
              </a:ext>
            </a:extLst>
          </p:cNvPr>
          <p:cNvSpPr txBox="1"/>
          <p:nvPr/>
        </p:nvSpPr>
        <p:spPr>
          <a:xfrm>
            <a:off x="762450" y="1015529"/>
            <a:ext cx="9735486" cy="369332"/>
          </a:xfrm>
          <a:prstGeom prst="rect">
            <a:avLst/>
          </a:prstGeom>
          <a:noFill/>
        </p:spPr>
        <p:txBody>
          <a:bodyPr wrap="none" rtlCol="0">
            <a:spAutoFit/>
          </a:bodyPr>
          <a:lstStyle/>
          <a:p>
            <a:r>
              <a:rPr lang="es-CO" dirty="0"/>
              <a:t>Los porcentajes más altos muestran mayores relaciones condicionales entre las opciones de respuesta</a:t>
            </a:r>
          </a:p>
        </p:txBody>
      </p:sp>
      <p:pic>
        <p:nvPicPr>
          <p:cNvPr id="5" name="Imagen 4">
            <a:extLst>
              <a:ext uri="{FF2B5EF4-FFF2-40B4-BE49-F238E27FC236}">
                <a16:creationId xmlns:a16="http://schemas.microsoft.com/office/drawing/2014/main" id="{511C96AA-F4A3-4DC3-B6C0-427E89AC23AF}"/>
              </a:ext>
            </a:extLst>
          </p:cNvPr>
          <p:cNvPicPr>
            <a:picLocks noChangeAspect="1"/>
          </p:cNvPicPr>
          <p:nvPr/>
        </p:nvPicPr>
        <p:blipFill>
          <a:blip r:embed="rId2"/>
          <a:stretch>
            <a:fillRect/>
          </a:stretch>
        </p:blipFill>
        <p:spPr>
          <a:xfrm>
            <a:off x="0" y="1736441"/>
            <a:ext cx="12192000" cy="4229180"/>
          </a:xfrm>
          <a:prstGeom prst="rect">
            <a:avLst/>
          </a:prstGeom>
        </p:spPr>
      </p:pic>
    </p:spTree>
    <p:extLst>
      <p:ext uri="{BB962C8B-B14F-4D97-AF65-F5344CB8AC3E}">
        <p14:creationId xmlns:p14="http://schemas.microsoft.com/office/powerpoint/2010/main" val="2158004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3900547807"/>
              </p:ext>
            </p:extLst>
          </p:nvPr>
        </p:nvGraphicFramePr>
        <p:xfrm>
          <a:off x="1580461" y="1075372"/>
          <a:ext cx="9031078" cy="4707255"/>
        </p:xfrm>
        <a:graphic>
          <a:graphicData uri="http://schemas.openxmlformats.org/drawingml/2006/table">
            <a:tbl>
              <a:tblPr/>
              <a:tblGrid>
                <a:gridCol w="2569304">
                  <a:extLst>
                    <a:ext uri="{9D8B030D-6E8A-4147-A177-3AD203B41FA5}">
                      <a16:colId xmlns:a16="http://schemas.microsoft.com/office/drawing/2014/main" val="20000"/>
                    </a:ext>
                  </a:extLst>
                </a:gridCol>
                <a:gridCol w="118958">
                  <a:extLst>
                    <a:ext uri="{9D8B030D-6E8A-4147-A177-3AD203B41FA5}">
                      <a16:colId xmlns:a16="http://schemas.microsoft.com/office/drawing/2014/main" val="20001"/>
                    </a:ext>
                  </a:extLst>
                </a:gridCol>
                <a:gridCol w="637869">
                  <a:extLst>
                    <a:ext uri="{9D8B030D-6E8A-4147-A177-3AD203B41FA5}">
                      <a16:colId xmlns:a16="http://schemas.microsoft.com/office/drawing/2014/main" val="20002"/>
                    </a:ext>
                  </a:extLst>
                </a:gridCol>
                <a:gridCol w="633883">
                  <a:extLst>
                    <a:ext uri="{9D8B030D-6E8A-4147-A177-3AD203B41FA5}">
                      <a16:colId xmlns:a16="http://schemas.microsoft.com/office/drawing/2014/main" val="20003"/>
                    </a:ext>
                  </a:extLst>
                </a:gridCol>
                <a:gridCol w="633883">
                  <a:extLst>
                    <a:ext uri="{9D8B030D-6E8A-4147-A177-3AD203B41FA5}">
                      <a16:colId xmlns:a16="http://schemas.microsoft.com/office/drawing/2014/main" val="20004"/>
                    </a:ext>
                  </a:extLst>
                </a:gridCol>
                <a:gridCol w="633883">
                  <a:extLst>
                    <a:ext uri="{9D8B030D-6E8A-4147-A177-3AD203B41FA5}">
                      <a16:colId xmlns:a16="http://schemas.microsoft.com/office/drawing/2014/main" val="20005"/>
                    </a:ext>
                  </a:extLst>
                </a:gridCol>
                <a:gridCol w="633883">
                  <a:extLst>
                    <a:ext uri="{9D8B030D-6E8A-4147-A177-3AD203B41FA5}">
                      <a16:colId xmlns:a16="http://schemas.microsoft.com/office/drawing/2014/main" val="20006"/>
                    </a:ext>
                  </a:extLst>
                </a:gridCol>
                <a:gridCol w="633883">
                  <a:extLst>
                    <a:ext uri="{9D8B030D-6E8A-4147-A177-3AD203B41FA5}">
                      <a16:colId xmlns:a16="http://schemas.microsoft.com/office/drawing/2014/main" val="20007"/>
                    </a:ext>
                  </a:extLst>
                </a:gridCol>
                <a:gridCol w="633883">
                  <a:extLst>
                    <a:ext uri="{9D8B030D-6E8A-4147-A177-3AD203B41FA5}">
                      <a16:colId xmlns:a16="http://schemas.microsoft.com/office/drawing/2014/main" val="20008"/>
                    </a:ext>
                  </a:extLst>
                </a:gridCol>
                <a:gridCol w="633883">
                  <a:extLst>
                    <a:ext uri="{9D8B030D-6E8A-4147-A177-3AD203B41FA5}">
                      <a16:colId xmlns:a16="http://schemas.microsoft.com/office/drawing/2014/main" val="20009"/>
                    </a:ext>
                  </a:extLst>
                </a:gridCol>
                <a:gridCol w="633883">
                  <a:extLst>
                    <a:ext uri="{9D8B030D-6E8A-4147-A177-3AD203B41FA5}">
                      <a16:colId xmlns:a16="http://schemas.microsoft.com/office/drawing/2014/main" val="20010"/>
                    </a:ext>
                  </a:extLst>
                </a:gridCol>
                <a:gridCol w="633883">
                  <a:extLst>
                    <a:ext uri="{9D8B030D-6E8A-4147-A177-3AD203B41FA5}">
                      <a16:colId xmlns:a16="http://schemas.microsoft.com/office/drawing/2014/main" val="20011"/>
                    </a:ext>
                  </a:extLst>
                </a:gridCol>
              </a:tblGrid>
              <a:tr h="171450">
                <a:tc>
                  <a:txBody>
                    <a:bodyPr/>
                    <a:lstStyle/>
                    <a:p>
                      <a:pPr algn="r" fontAlgn="ctr"/>
                      <a:endParaRPr lang="es-CO" sz="1400" b="1" i="0" u="none" strike="noStrike" dirty="0">
                        <a:solidFill>
                          <a:srgbClr val="404040"/>
                        </a:solidFill>
                        <a:effectLst/>
                        <a:latin typeface="Franklin Gothic Book"/>
                      </a:endParaRPr>
                    </a:p>
                  </a:txBody>
                  <a:tcPr marL="9525" marR="9525" marT="9525" marB="0" anchor="ctr">
                    <a:lnL>
                      <a:noFill/>
                    </a:lnL>
                    <a:lnR>
                      <a:noFill/>
                    </a:lnR>
                    <a:lnT>
                      <a:noFill/>
                    </a:lnT>
                    <a:lnB>
                      <a:noFill/>
                    </a:lnB>
                  </a:tcPr>
                </a:tc>
                <a:tc>
                  <a:txBody>
                    <a:bodyPr/>
                    <a:lstStyle/>
                    <a:p>
                      <a:pPr algn="l" fontAlgn="ctr"/>
                      <a:r>
                        <a:rPr lang="es-CO" sz="14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a:noFill/>
                    </a:lnB>
                  </a:tcPr>
                </a:tc>
                <a:tc rowSpan="2">
                  <a:txBody>
                    <a:bodyPr/>
                    <a:lstStyle/>
                    <a:p>
                      <a:pPr algn="ctr" fontAlgn="ctr"/>
                      <a:r>
                        <a:rPr lang="es-CO" sz="1400" b="1" i="0" u="none" strike="noStrike" dirty="0">
                          <a:solidFill>
                            <a:schemeClr val="bg1"/>
                          </a:solidFill>
                          <a:effectLst/>
                          <a:latin typeface="Franklin Gothic Book"/>
                        </a:rPr>
                        <a:t>TOTAL</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DA0F2B"/>
                    </a:solidFill>
                  </a:tcPr>
                </a:tc>
                <a:tc gridSpan="2">
                  <a:txBody>
                    <a:bodyPr/>
                    <a:lstStyle/>
                    <a:p>
                      <a:pPr algn="ctr" fontAlgn="ctr"/>
                      <a:r>
                        <a:rPr lang="es-CO" sz="1400" b="1" i="0" u="none" strike="noStrike" dirty="0">
                          <a:solidFill>
                            <a:srgbClr val="404040"/>
                          </a:solidFill>
                          <a:effectLst/>
                          <a:latin typeface="Franklin Gothic Book"/>
                        </a:rPr>
                        <a:t>GÉNERO</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000"/>
                    </a:solidFill>
                  </a:tcPr>
                </a:tc>
                <a:tc hMerge="1">
                  <a:txBody>
                    <a:bodyPr/>
                    <a:lstStyle/>
                    <a:p>
                      <a:endParaRPr lang="es-CO"/>
                    </a:p>
                  </a:txBody>
                  <a:tcPr/>
                </a:tc>
                <a:tc gridSpan="4">
                  <a:txBody>
                    <a:bodyPr/>
                    <a:lstStyle/>
                    <a:p>
                      <a:pPr algn="ctr" fontAlgn="ctr"/>
                      <a:r>
                        <a:rPr lang="es-CO" sz="1400" b="1" i="0" u="none" strike="noStrike" dirty="0">
                          <a:solidFill>
                            <a:srgbClr val="404040"/>
                          </a:solidFill>
                          <a:effectLst/>
                          <a:latin typeface="Franklin Gothic Book"/>
                        </a:rPr>
                        <a:t>EDAD</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C66"/>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3">
                  <a:txBody>
                    <a:bodyPr/>
                    <a:lstStyle/>
                    <a:p>
                      <a:pPr algn="ctr" fontAlgn="ctr"/>
                      <a:r>
                        <a:rPr lang="es-CO" sz="1400" b="1" i="0" u="none" strike="noStrike" dirty="0">
                          <a:solidFill>
                            <a:srgbClr val="404040"/>
                          </a:solidFill>
                          <a:effectLst/>
                          <a:latin typeface="Franklin Gothic Book"/>
                        </a:rPr>
                        <a:t>ESTRATO</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ECC5"/>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326231">
                <a:tc>
                  <a:txBody>
                    <a:bodyPr/>
                    <a:lstStyle/>
                    <a:p>
                      <a:pPr algn="r" fontAlgn="ctr"/>
                      <a:endParaRPr lang="es-CO" sz="1400" b="1" i="0" u="none" strike="noStrike" dirty="0">
                        <a:solidFill>
                          <a:srgbClr val="404040"/>
                        </a:solidFill>
                        <a:effectLst/>
                        <a:latin typeface="Franklin Gothic Book"/>
                      </a:endParaRP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14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vMerge="1">
                  <a:txBody>
                    <a:bodyPr/>
                    <a:lstStyle/>
                    <a:p>
                      <a:endParaRPr lang="es-CO"/>
                    </a:p>
                  </a:txBody>
                  <a:tcPr/>
                </a:tc>
                <a:tc>
                  <a:txBody>
                    <a:bodyPr/>
                    <a:lstStyle/>
                    <a:p>
                      <a:pPr algn="ctr" fontAlgn="ctr"/>
                      <a:r>
                        <a:rPr lang="es-CO" sz="1400" b="0" i="0" u="none" strike="noStrike" dirty="0">
                          <a:solidFill>
                            <a:srgbClr val="404040"/>
                          </a:solidFill>
                          <a:effectLst/>
                          <a:latin typeface="Franklin Gothic Book"/>
                        </a:rPr>
                        <a:t>Masculino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Femenino</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400" b="0" i="0" u="none" strike="noStrike" dirty="0">
                          <a:solidFill>
                            <a:srgbClr val="404040"/>
                          </a:solidFill>
                          <a:effectLst/>
                          <a:latin typeface="Franklin Gothic Book"/>
                        </a:rPr>
                        <a:t>18 a 25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26 a 40</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41 a 55</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56 o más</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400" b="0" i="0" u="none" strike="noStrike" dirty="0">
                          <a:solidFill>
                            <a:srgbClr val="404040"/>
                          </a:solidFill>
                          <a:effectLst/>
                          <a:latin typeface="Franklin Gothic Book"/>
                        </a:rPr>
                        <a:t>ALTO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MEDIO</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BAJO</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171450">
                <a:tc>
                  <a:txBody>
                    <a:bodyPr/>
                    <a:lstStyle/>
                    <a:p>
                      <a:pPr algn="r" fontAlgn="ctr"/>
                      <a:r>
                        <a:rPr lang="es-CO" sz="1050" b="1" i="0" u="none" strike="noStrike" dirty="0">
                          <a:solidFill>
                            <a:srgbClr val="404040"/>
                          </a:solidFill>
                          <a:effectLst/>
                          <a:latin typeface="Franklin Gothic Book"/>
                        </a:rPr>
                        <a:t> Base: Total Encuestados</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1050" b="1" i="0" u="none" strike="noStrike" dirty="0">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50" b="1" i="0" u="none" strike="noStrike" dirty="0">
                          <a:solidFill>
                            <a:srgbClr val="404040"/>
                          </a:solidFill>
                          <a:effectLst/>
                          <a:latin typeface="Franklin Gothic Book"/>
                        </a:rPr>
                        <a:t>529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50" b="1" i="0" u="none" strike="noStrike" dirty="0">
                          <a:solidFill>
                            <a:srgbClr val="404040"/>
                          </a:solidFill>
                          <a:effectLst/>
                          <a:latin typeface="Franklin Gothic Book"/>
                        </a:rPr>
                        <a:t>226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50" b="1" i="0" u="none" strike="noStrike" dirty="0">
                          <a:solidFill>
                            <a:srgbClr val="404040"/>
                          </a:solidFill>
                          <a:effectLst/>
                          <a:latin typeface="Franklin Gothic Book"/>
                        </a:rPr>
                        <a:t>303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50" b="1" i="0" u="none" strike="noStrike" dirty="0">
                          <a:solidFill>
                            <a:srgbClr val="404040"/>
                          </a:solidFill>
                          <a:effectLst/>
                          <a:latin typeface="Franklin Gothic Book"/>
                        </a:rPr>
                        <a:t>79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50" b="1" i="0" u="none" strike="noStrike">
                          <a:solidFill>
                            <a:srgbClr val="404040"/>
                          </a:solidFill>
                          <a:effectLst/>
                          <a:latin typeface="Franklin Gothic Book"/>
                        </a:rPr>
                        <a:t>150</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50" b="1" i="0" u="none" strike="noStrike" dirty="0">
                          <a:solidFill>
                            <a:srgbClr val="404040"/>
                          </a:solidFill>
                          <a:effectLst/>
                          <a:latin typeface="Franklin Gothic Book"/>
                        </a:rPr>
                        <a:t>156</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50" b="1" i="0" u="none" strike="noStrike" dirty="0">
                          <a:solidFill>
                            <a:srgbClr val="404040"/>
                          </a:solidFill>
                          <a:effectLst/>
                          <a:latin typeface="Franklin Gothic Book"/>
                        </a:rPr>
                        <a:t>144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50" b="1" i="0" u="none" strike="noStrike" dirty="0">
                          <a:solidFill>
                            <a:srgbClr val="404040"/>
                          </a:solidFill>
                          <a:effectLst/>
                          <a:latin typeface="Franklin Gothic Book"/>
                        </a:rPr>
                        <a:t>151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50" b="1" i="0" u="none" strike="noStrike" dirty="0">
                          <a:solidFill>
                            <a:srgbClr val="404040"/>
                          </a:solidFill>
                          <a:effectLst/>
                          <a:latin typeface="Franklin Gothic Book"/>
                        </a:rPr>
                        <a:t>133</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50" b="1" i="0" u="none" strike="noStrike" dirty="0">
                          <a:solidFill>
                            <a:srgbClr val="404040"/>
                          </a:solidFill>
                          <a:effectLst/>
                          <a:latin typeface="Franklin Gothic Book"/>
                        </a:rPr>
                        <a:t>245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171450">
                <a:tc>
                  <a:txBody>
                    <a:bodyPr/>
                    <a:lstStyle/>
                    <a:p>
                      <a:pPr algn="r" fontAlgn="ctr"/>
                      <a:r>
                        <a:rPr lang="es-CO" sz="1400" b="1" i="0" u="none" strike="noStrike" dirty="0">
                          <a:solidFill>
                            <a:srgbClr val="404040"/>
                          </a:solidFill>
                          <a:effectLst/>
                          <a:latin typeface="Franklin Gothic Book"/>
                        </a:rPr>
                        <a:t> 6) ¿Tiene o ha tenido pareja?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l" fontAlgn="ctr"/>
                      <a:r>
                        <a:rPr lang="es-CO" sz="14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400" b="1" i="0" u="none" strike="noStrike" dirty="0">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400" b="0" i="0" u="none" strike="noStrike" dirty="0">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4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4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400" b="0" i="0" u="none" strike="noStrike" dirty="0">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4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4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4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400" b="0" i="0" u="none" strike="noStrike" dirty="0">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4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extLst>
                  <a:ext uri="{0D108BD9-81ED-4DB2-BD59-A6C34878D82A}">
                    <a16:rowId xmlns:a16="http://schemas.microsoft.com/office/drawing/2014/main" val="10003"/>
                  </a:ext>
                </a:extLst>
              </a:tr>
              <a:tr h="171450">
                <a:tc>
                  <a:txBody>
                    <a:bodyPr/>
                    <a:lstStyle/>
                    <a:p>
                      <a:pPr algn="r" fontAlgn="ctr"/>
                      <a:r>
                        <a:rPr lang="es-CO" sz="1400" b="0" i="0" u="none" strike="noStrike" dirty="0">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a:noFill/>
                    </a:lnB>
                  </a:tcPr>
                </a:tc>
                <a:tc>
                  <a:txBody>
                    <a:bodyPr/>
                    <a:lstStyle/>
                    <a:p>
                      <a:pPr algn="l" fontAlgn="ctr"/>
                      <a:r>
                        <a:rPr lang="es-CO" sz="14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a:noFill/>
                    </a:lnB>
                  </a:tcPr>
                </a:tc>
                <a:tc>
                  <a:txBody>
                    <a:bodyPr/>
                    <a:lstStyle/>
                    <a:p>
                      <a:pPr algn="ctr" fontAlgn="ctr"/>
                      <a:r>
                        <a:rPr lang="es-CO" sz="1400" b="1" i="0" u="none" strike="noStrike" dirty="0">
                          <a:solidFill>
                            <a:srgbClr val="404040"/>
                          </a:solidFill>
                          <a:effectLst/>
                          <a:latin typeface="Franklin Gothic Book"/>
                        </a:rPr>
                        <a:t>81%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a:noFill/>
                    </a:lnB>
                  </a:tcPr>
                </a:tc>
                <a:tc>
                  <a:txBody>
                    <a:bodyPr/>
                    <a:lstStyle/>
                    <a:p>
                      <a:pPr algn="ctr" fontAlgn="ctr"/>
                      <a:r>
                        <a:rPr lang="es-CO" sz="1400" b="0" i="0" u="none" strike="noStrike">
                          <a:solidFill>
                            <a:srgbClr val="404040"/>
                          </a:solidFill>
                          <a:effectLst/>
                          <a:latin typeface="Franklin Gothic Book"/>
                        </a:rPr>
                        <a:t>78%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a:noFill/>
                    </a:lnB>
                  </a:tcPr>
                </a:tc>
                <a:tc>
                  <a:txBody>
                    <a:bodyPr/>
                    <a:lstStyle/>
                    <a:p>
                      <a:pPr algn="ctr" fontAlgn="ctr"/>
                      <a:r>
                        <a:rPr lang="es-CO" sz="1400" b="0" i="0" u="none" strike="noStrike">
                          <a:solidFill>
                            <a:srgbClr val="404040"/>
                          </a:solidFill>
                          <a:effectLst/>
                          <a:latin typeface="Franklin Gothic Book"/>
                        </a:rPr>
                        <a:t>82%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a:noFill/>
                    </a:lnB>
                  </a:tcPr>
                </a:tc>
                <a:tc>
                  <a:txBody>
                    <a:bodyPr/>
                    <a:lstStyle/>
                    <a:p>
                      <a:pPr algn="ctr" fontAlgn="ctr"/>
                      <a:r>
                        <a:rPr lang="es-CO" sz="1400" b="0" i="0" u="none" strike="noStrike">
                          <a:solidFill>
                            <a:srgbClr val="404040"/>
                          </a:solidFill>
                          <a:effectLst/>
                          <a:latin typeface="Franklin Gothic Book"/>
                        </a:rPr>
                        <a:t>69%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a:noFill/>
                    </a:lnB>
                  </a:tcPr>
                </a:tc>
                <a:tc>
                  <a:txBody>
                    <a:bodyPr/>
                    <a:lstStyle/>
                    <a:p>
                      <a:pPr algn="ctr" fontAlgn="ctr"/>
                      <a:r>
                        <a:rPr lang="es-CO" sz="1400" b="0" i="0" u="none" strike="noStrike" dirty="0">
                          <a:solidFill>
                            <a:srgbClr val="404040"/>
                          </a:solidFill>
                          <a:effectLst/>
                          <a:latin typeface="Franklin Gothic Book"/>
                        </a:rPr>
                        <a:t>80%</a:t>
                      </a:r>
                    </a:p>
                  </a:txBody>
                  <a:tcPr marL="9525" marR="9525" marT="9525" marB="0" anchor="ctr">
                    <a:lnL>
                      <a:noFill/>
                    </a:lnL>
                    <a:lnR>
                      <a:noFill/>
                    </a:lnR>
                    <a:lnT>
                      <a:noFill/>
                    </a:lnT>
                    <a:lnB>
                      <a:noFill/>
                    </a:lnB>
                  </a:tcPr>
                </a:tc>
                <a:tc>
                  <a:txBody>
                    <a:bodyPr/>
                    <a:lstStyle/>
                    <a:p>
                      <a:pPr algn="ctr" fontAlgn="ctr"/>
                      <a:r>
                        <a:rPr lang="es-CO" sz="1400" b="0" i="0" u="none" strike="noStrike">
                          <a:solidFill>
                            <a:srgbClr val="404040"/>
                          </a:solidFill>
                          <a:effectLst/>
                          <a:latin typeface="Franklin Gothic Book"/>
                        </a:rPr>
                        <a:t>84%</a:t>
                      </a:r>
                    </a:p>
                  </a:txBody>
                  <a:tcPr marL="9525" marR="9525" marT="9525" marB="0" anchor="ctr">
                    <a:lnL>
                      <a:noFill/>
                    </a:lnL>
                    <a:lnR>
                      <a:noFill/>
                    </a:lnR>
                    <a:lnT>
                      <a:noFill/>
                    </a:lnT>
                    <a:lnB>
                      <a:noFill/>
                    </a:lnB>
                  </a:tcPr>
                </a:tc>
                <a:tc>
                  <a:txBody>
                    <a:bodyPr/>
                    <a:lstStyle/>
                    <a:p>
                      <a:pPr algn="ctr" fontAlgn="ctr"/>
                      <a:r>
                        <a:rPr lang="es-CO" sz="1400" b="0" i="0" u="none" strike="noStrike">
                          <a:solidFill>
                            <a:srgbClr val="404040"/>
                          </a:solidFill>
                          <a:effectLst/>
                          <a:latin typeface="Franklin Gothic Book"/>
                        </a:rPr>
                        <a:t>86%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a:noFill/>
                    </a:lnB>
                  </a:tcPr>
                </a:tc>
                <a:tc>
                  <a:txBody>
                    <a:bodyPr/>
                    <a:lstStyle/>
                    <a:p>
                      <a:pPr algn="ctr" fontAlgn="ctr"/>
                      <a:r>
                        <a:rPr lang="es-CO" sz="1400" b="0" i="0" u="none" strike="noStrike">
                          <a:solidFill>
                            <a:srgbClr val="404040"/>
                          </a:solidFill>
                          <a:effectLst/>
                          <a:latin typeface="Franklin Gothic Book"/>
                        </a:rPr>
                        <a:t>86%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a:noFill/>
                    </a:lnB>
                  </a:tcPr>
                </a:tc>
                <a:tc>
                  <a:txBody>
                    <a:bodyPr/>
                    <a:lstStyle/>
                    <a:p>
                      <a:pPr algn="ctr" fontAlgn="ctr"/>
                      <a:r>
                        <a:rPr lang="es-CO" sz="1400" b="0" i="0" u="none" strike="noStrike" dirty="0">
                          <a:solidFill>
                            <a:srgbClr val="404040"/>
                          </a:solidFill>
                          <a:effectLst/>
                          <a:latin typeface="Franklin Gothic Book"/>
                        </a:rPr>
                        <a:t>78%</a:t>
                      </a:r>
                    </a:p>
                  </a:txBody>
                  <a:tcPr marL="9525" marR="9525" marT="9525" marB="0" anchor="ctr">
                    <a:lnL>
                      <a:noFill/>
                    </a:lnL>
                    <a:lnR>
                      <a:noFill/>
                    </a:lnR>
                    <a:lnT>
                      <a:noFill/>
                    </a:lnT>
                    <a:lnB>
                      <a:noFill/>
                    </a:lnB>
                  </a:tcPr>
                </a:tc>
                <a:tc>
                  <a:txBody>
                    <a:bodyPr/>
                    <a:lstStyle/>
                    <a:p>
                      <a:pPr algn="ctr" fontAlgn="ctr"/>
                      <a:r>
                        <a:rPr lang="es-CO" sz="1400" b="0" i="0" u="none" strike="noStrike">
                          <a:solidFill>
                            <a:srgbClr val="404040"/>
                          </a:solidFill>
                          <a:effectLst/>
                          <a:latin typeface="Franklin Gothic Book"/>
                        </a:rPr>
                        <a:t>80%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171450">
                <a:tc>
                  <a:txBody>
                    <a:bodyPr/>
                    <a:lstStyle/>
                    <a:p>
                      <a:pPr algn="r" fontAlgn="ctr"/>
                      <a:r>
                        <a:rPr lang="es-CO" sz="1400" b="0" i="0" u="none" strike="noStrike" dirty="0">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a:noFill/>
                    </a:lnB>
                  </a:tcPr>
                </a:tc>
                <a:tc>
                  <a:txBody>
                    <a:bodyPr/>
                    <a:lstStyle/>
                    <a:p>
                      <a:pPr algn="l" fontAlgn="ctr"/>
                      <a:r>
                        <a:rPr lang="es-CO" sz="14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a:noFill/>
                    </a:lnB>
                  </a:tcPr>
                </a:tc>
                <a:tc>
                  <a:txBody>
                    <a:bodyPr/>
                    <a:lstStyle/>
                    <a:p>
                      <a:pPr algn="ctr" fontAlgn="ctr"/>
                      <a:r>
                        <a:rPr lang="es-CO" sz="1400" b="1" i="0" u="none" strike="noStrike" dirty="0">
                          <a:solidFill>
                            <a:srgbClr val="404040"/>
                          </a:solidFill>
                          <a:effectLst/>
                          <a:latin typeface="Franklin Gothic Book"/>
                        </a:rPr>
                        <a:t>19%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a:noFill/>
                    </a:lnB>
                  </a:tcPr>
                </a:tc>
                <a:tc>
                  <a:txBody>
                    <a:bodyPr/>
                    <a:lstStyle/>
                    <a:p>
                      <a:pPr algn="ctr" fontAlgn="ctr"/>
                      <a:r>
                        <a:rPr lang="es-CO" sz="1400" b="0" i="0" u="none" strike="noStrike">
                          <a:solidFill>
                            <a:srgbClr val="404040"/>
                          </a:solidFill>
                          <a:effectLst/>
                          <a:latin typeface="Franklin Gothic Book"/>
                        </a:rPr>
                        <a:t>21%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a:noFill/>
                    </a:lnB>
                  </a:tcPr>
                </a:tc>
                <a:tc>
                  <a:txBody>
                    <a:bodyPr/>
                    <a:lstStyle/>
                    <a:p>
                      <a:pPr algn="ctr" fontAlgn="ctr"/>
                      <a:r>
                        <a:rPr lang="es-CO" sz="1400" b="0" i="0" u="none" strike="noStrike" dirty="0">
                          <a:solidFill>
                            <a:srgbClr val="404040"/>
                          </a:solidFill>
                          <a:effectLst/>
                          <a:latin typeface="Franklin Gothic Book"/>
                        </a:rPr>
                        <a:t>18%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a:noFill/>
                    </a:lnB>
                  </a:tcPr>
                </a:tc>
                <a:tc>
                  <a:txBody>
                    <a:bodyPr/>
                    <a:lstStyle/>
                    <a:p>
                      <a:pPr algn="ctr" fontAlgn="ctr"/>
                      <a:r>
                        <a:rPr lang="es-CO" sz="1400" b="0" i="0" u="none" strike="noStrike">
                          <a:solidFill>
                            <a:srgbClr val="404040"/>
                          </a:solidFill>
                          <a:effectLst/>
                          <a:latin typeface="Franklin Gothic Book"/>
                        </a:rPr>
                        <a:t>29%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a:noFill/>
                    </a:lnB>
                  </a:tcPr>
                </a:tc>
                <a:tc>
                  <a:txBody>
                    <a:bodyPr/>
                    <a:lstStyle/>
                    <a:p>
                      <a:pPr algn="ctr" fontAlgn="ctr"/>
                      <a:r>
                        <a:rPr lang="es-CO" sz="1400" b="0" i="0" u="none" strike="noStrike">
                          <a:solidFill>
                            <a:srgbClr val="404040"/>
                          </a:solidFill>
                          <a:effectLst/>
                          <a:latin typeface="Franklin Gothic Book"/>
                        </a:rPr>
                        <a:t>20%</a:t>
                      </a:r>
                    </a:p>
                  </a:txBody>
                  <a:tcPr marL="9525" marR="9525" marT="9525" marB="0" anchor="ctr">
                    <a:lnL>
                      <a:noFill/>
                    </a:lnL>
                    <a:lnR>
                      <a:noFill/>
                    </a:lnR>
                    <a:lnT>
                      <a:noFill/>
                    </a:lnT>
                    <a:lnB>
                      <a:noFill/>
                    </a:lnB>
                  </a:tcPr>
                </a:tc>
                <a:tc>
                  <a:txBody>
                    <a:bodyPr/>
                    <a:lstStyle/>
                    <a:p>
                      <a:pPr algn="ctr" fontAlgn="ctr"/>
                      <a:r>
                        <a:rPr lang="es-CO" sz="1400" b="0" i="0" u="none" strike="noStrike">
                          <a:solidFill>
                            <a:srgbClr val="404040"/>
                          </a:solidFill>
                          <a:effectLst/>
                          <a:latin typeface="Franklin Gothic Book"/>
                        </a:rPr>
                        <a:t>16%</a:t>
                      </a:r>
                    </a:p>
                  </a:txBody>
                  <a:tcPr marL="9525" marR="9525" marT="9525" marB="0" anchor="ctr">
                    <a:lnL>
                      <a:noFill/>
                    </a:lnL>
                    <a:lnR>
                      <a:noFill/>
                    </a:lnR>
                    <a:lnT>
                      <a:noFill/>
                    </a:lnT>
                    <a:lnB>
                      <a:noFill/>
                    </a:lnB>
                  </a:tcPr>
                </a:tc>
                <a:tc>
                  <a:txBody>
                    <a:bodyPr/>
                    <a:lstStyle/>
                    <a:p>
                      <a:pPr algn="ctr" fontAlgn="ctr"/>
                      <a:r>
                        <a:rPr lang="es-CO" sz="1400" b="0" i="0" u="none" strike="noStrike">
                          <a:solidFill>
                            <a:srgbClr val="404040"/>
                          </a:solidFill>
                          <a:effectLst/>
                          <a:latin typeface="Franklin Gothic Book"/>
                        </a:rPr>
                        <a:t>14%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a:noFill/>
                    </a:lnB>
                  </a:tcPr>
                </a:tc>
                <a:tc>
                  <a:txBody>
                    <a:bodyPr/>
                    <a:lstStyle/>
                    <a:p>
                      <a:pPr algn="ctr" fontAlgn="ctr"/>
                      <a:r>
                        <a:rPr lang="es-CO" sz="1400" b="0" i="0" u="none" strike="noStrike">
                          <a:solidFill>
                            <a:srgbClr val="404040"/>
                          </a:solidFill>
                          <a:effectLst/>
                          <a:latin typeface="Franklin Gothic Book"/>
                        </a:rPr>
                        <a:t>14%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a:noFill/>
                    </a:lnB>
                  </a:tcPr>
                </a:tc>
                <a:tc>
                  <a:txBody>
                    <a:bodyPr/>
                    <a:lstStyle/>
                    <a:p>
                      <a:pPr algn="ctr" fontAlgn="ctr"/>
                      <a:r>
                        <a:rPr lang="es-CO" sz="1400" b="0" i="0" u="none" strike="noStrike">
                          <a:solidFill>
                            <a:srgbClr val="404040"/>
                          </a:solidFill>
                          <a:effectLst/>
                          <a:latin typeface="Franklin Gothic Book"/>
                        </a:rPr>
                        <a:t>21%</a:t>
                      </a:r>
                    </a:p>
                  </a:txBody>
                  <a:tcPr marL="9525" marR="9525" marT="9525" marB="0" anchor="ctr">
                    <a:lnL>
                      <a:noFill/>
                    </a:lnL>
                    <a:lnR>
                      <a:noFill/>
                    </a:lnR>
                    <a:lnT>
                      <a:noFill/>
                    </a:lnT>
                    <a:lnB>
                      <a:noFill/>
                    </a:lnB>
                  </a:tcPr>
                </a:tc>
                <a:tc>
                  <a:txBody>
                    <a:bodyPr/>
                    <a:lstStyle/>
                    <a:p>
                      <a:pPr algn="ctr" fontAlgn="ctr"/>
                      <a:r>
                        <a:rPr lang="es-CO" sz="1400" b="0" i="0" u="none" strike="noStrike" dirty="0">
                          <a:solidFill>
                            <a:srgbClr val="404040"/>
                          </a:solidFill>
                          <a:effectLst/>
                          <a:latin typeface="Franklin Gothic Book"/>
                        </a:rPr>
                        <a:t>20%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171450">
                <a:tc>
                  <a:txBody>
                    <a:bodyPr/>
                    <a:lstStyle/>
                    <a:p>
                      <a:pPr algn="r" fontAlgn="ctr"/>
                      <a:r>
                        <a:rPr lang="es-CO" sz="1400" b="0" i="0" u="none" strike="noStrike" dirty="0">
                          <a:solidFill>
                            <a:srgbClr val="404040"/>
                          </a:solidFill>
                          <a:effectLst/>
                          <a:latin typeface="Franklin Gothic Book"/>
                        </a:rPr>
                        <a:t> </a:t>
                      </a:r>
                      <a:r>
                        <a:rPr lang="es-CO" sz="1400" b="0" i="0" u="none" strike="noStrike" dirty="0" err="1">
                          <a:solidFill>
                            <a:srgbClr val="404040"/>
                          </a:solidFill>
                          <a:effectLst/>
                          <a:latin typeface="Franklin Gothic Book"/>
                        </a:rPr>
                        <a:t>Ns</a:t>
                      </a:r>
                      <a:r>
                        <a:rPr lang="es-CO" sz="1400" b="0" i="0" u="none" strike="noStrike" dirty="0">
                          <a:solidFill>
                            <a:srgbClr val="404040"/>
                          </a:solidFill>
                          <a:effectLst/>
                          <a:latin typeface="Franklin Gothic Book"/>
                        </a:rPr>
                        <a:t>/</a:t>
                      </a:r>
                      <a:r>
                        <a:rPr lang="es-CO" sz="1400" b="0" i="0" u="none" strike="noStrike" dirty="0" err="1">
                          <a:solidFill>
                            <a:srgbClr val="404040"/>
                          </a:solidFill>
                          <a:effectLst/>
                          <a:latin typeface="Franklin Gothic Book"/>
                        </a:rPr>
                        <a:t>Nr</a:t>
                      </a:r>
                      <a:endParaRPr lang="es-CO" sz="1400" b="0" i="0" u="none" strike="noStrike" dirty="0">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1400" b="0" i="0" u="none" strike="noStrike" dirty="0">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400" b="1" i="0" u="none" strike="noStrike" dirty="0">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400" b="0" i="0" u="none" strike="noStrike" dirty="0">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400" b="0" i="0" u="none" strike="noStrike" dirty="0">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400" b="0" i="0" u="none" strike="noStrike" dirty="0">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400" b="0" i="0" u="none" strike="noStrike" dirty="0">
                          <a:solidFill>
                            <a:srgbClr val="404040"/>
                          </a:solidFill>
                          <a:effectLst/>
                          <a:latin typeface="Franklin Gothic Book"/>
                        </a:rPr>
                        <a:t>-</a:t>
                      </a: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400" b="0" i="0" u="none" strike="noStrike" dirty="0">
                          <a:solidFill>
                            <a:srgbClr val="404040"/>
                          </a:solidFill>
                          <a:effectLst/>
                          <a:latin typeface="Franklin Gothic Book"/>
                        </a:rPr>
                        <a:t>-</a:t>
                      </a: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400" b="0" i="0" u="none" strike="noStrike" dirty="0">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400" b="0" i="0" u="none" strike="noStrike" dirty="0">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400" b="0" i="0" u="none" strike="noStrike" dirty="0">
                          <a:solidFill>
                            <a:srgbClr val="404040"/>
                          </a:solidFill>
                          <a:effectLst/>
                          <a:latin typeface="Franklin Gothic Book"/>
                        </a:rPr>
                        <a:t>1%</a:t>
                      </a: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400" b="0" i="0" u="none" strike="noStrike" dirty="0">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6"/>
                  </a:ext>
                </a:extLst>
              </a:tr>
              <a:tr h="171450">
                <a:tc>
                  <a:txBody>
                    <a:bodyPr/>
                    <a:lstStyle/>
                    <a:p>
                      <a:pPr algn="r" fontAlgn="ctr"/>
                      <a:endParaRPr lang="es-CO" sz="14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s-CO" sz="1400" b="0" i="0" u="none" strike="noStrike" dirty="0">
                        <a:solidFill>
                          <a:srgbClr val="404040"/>
                        </a:solidFill>
                        <a:effectLst/>
                        <a:latin typeface="Franklin Gothic Book"/>
                      </a:endParaRPr>
                    </a:p>
                  </a:txBody>
                  <a:tcPr marL="9525" marR="9525" marT="9525" marB="0" anchor="ctr">
                    <a:lnL>
                      <a:noFill/>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CO" sz="1400" b="1"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CO" sz="14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CO" sz="1400" b="0" i="0" u="none" strike="noStrike" dirty="0">
                        <a:solidFill>
                          <a:srgbClr val="404040"/>
                        </a:solidFill>
                        <a:effectLst/>
                        <a:latin typeface="Franklin Gothic Book"/>
                      </a:endParaRPr>
                    </a:p>
                  </a:txBody>
                  <a:tcPr marL="9525" marR="9525" marT="9525" marB="0" anchor="ctr">
                    <a:lnL>
                      <a:noFill/>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CO" sz="14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CO" sz="1400" b="0" i="0" u="none" strike="noStrike" dirty="0">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CO" sz="1400" b="0" i="0" u="none" strike="noStrike" dirty="0">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CO" sz="1400" b="0" i="0" u="none" strike="noStrike" dirty="0">
                        <a:solidFill>
                          <a:srgbClr val="404040"/>
                        </a:solidFill>
                        <a:effectLst/>
                        <a:latin typeface="Franklin Gothic Book"/>
                      </a:endParaRPr>
                    </a:p>
                  </a:txBody>
                  <a:tcPr marL="9525" marR="9525" marT="9525" marB="0" anchor="ctr">
                    <a:lnL>
                      <a:noFill/>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CO" sz="14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CO" sz="1400" b="0" i="0" u="none" strike="noStrike" dirty="0">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CO" sz="1400" b="0" i="0" u="none" strike="noStrike" dirty="0">
                        <a:solidFill>
                          <a:srgbClr val="404040"/>
                        </a:solidFill>
                        <a:effectLst/>
                        <a:latin typeface="Franklin Gothic Book"/>
                      </a:endParaRPr>
                    </a:p>
                  </a:txBody>
                  <a:tcPr marL="9525" marR="9525" marT="9525" marB="0" anchor="ctr">
                    <a:lnL>
                      <a:noFill/>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71450">
                <a:tc>
                  <a:txBody>
                    <a:bodyPr/>
                    <a:lstStyle/>
                    <a:p>
                      <a:pPr algn="r" fontAlgn="ctr"/>
                      <a:r>
                        <a:rPr lang="es-CO" sz="1050" b="1" i="0" u="none" strike="noStrike" dirty="0">
                          <a:solidFill>
                            <a:srgbClr val="404040"/>
                          </a:solidFill>
                          <a:effectLst/>
                          <a:latin typeface="Franklin Gothic Book"/>
                        </a:rPr>
                        <a:t> Base: ENCUESTADOS QUE TIENEN O HAN TENIDO PAREJA</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l" fontAlgn="ctr"/>
                      <a:r>
                        <a:rPr lang="es-CO" sz="1050" b="1"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50" b="1" i="0" u="none" strike="noStrike">
                          <a:solidFill>
                            <a:srgbClr val="404040"/>
                          </a:solidFill>
                          <a:effectLst/>
                          <a:latin typeface="Franklin Gothic Book"/>
                        </a:rPr>
                        <a:t>433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50" b="1" i="0" u="none" strike="noStrike">
                          <a:solidFill>
                            <a:srgbClr val="404040"/>
                          </a:solidFill>
                          <a:effectLst/>
                          <a:latin typeface="Franklin Gothic Book"/>
                        </a:rPr>
                        <a:t>184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50" b="1" i="0" u="none" strike="noStrike">
                          <a:solidFill>
                            <a:srgbClr val="404040"/>
                          </a:solidFill>
                          <a:effectLst/>
                          <a:latin typeface="Franklin Gothic Book"/>
                        </a:rPr>
                        <a:t>249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50" b="1" i="0" u="none" strike="noStrike">
                          <a:solidFill>
                            <a:srgbClr val="404040"/>
                          </a:solidFill>
                          <a:effectLst/>
                          <a:latin typeface="Franklin Gothic Book"/>
                        </a:rPr>
                        <a:t>54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50" b="1" i="0" u="none" strike="noStrike">
                          <a:solidFill>
                            <a:srgbClr val="404040"/>
                          </a:solidFill>
                          <a:effectLst/>
                          <a:latin typeface="Franklin Gothic Book"/>
                        </a:rPr>
                        <a:t>121</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50" b="1" i="0" u="none" strike="noStrike">
                          <a:solidFill>
                            <a:srgbClr val="404040"/>
                          </a:solidFill>
                          <a:effectLst/>
                          <a:latin typeface="Franklin Gothic Book"/>
                        </a:rPr>
                        <a:t>132</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50" b="1" i="0" u="none" strike="noStrike">
                          <a:solidFill>
                            <a:srgbClr val="404040"/>
                          </a:solidFill>
                          <a:effectLst/>
                          <a:latin typeface="Franklin Gothic Book"/>
                        </a:rPr>
                        <a:t>126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50" b="1" i="0" u="none" strike="noStrike">
                          <a:solidFill>
                            <a:srgbClr val="404040"/>
                          </a:solidFill>
                          <a:effectLst/>
                          <a:latin typeface="Franklin Gothic Book"/>
                        </a:rPr>
                        <a:t>130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50" b="1" i="0" u="none" strike="noStrike">
                          <a:solidFill>
                            <a:srgbClr val="404040"/>
                          </a:solidFill>
                          <a:effectLst/>
                          <a:latin typeface="Franklin Gothic Book"/>
                        </a:rPr>
                        <a:t>105</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50" b="1" i="0" u="none" strike="noStrike" dirty="0">
                          <a:solidFill>
                            <a:srgbClr val="404040"/>
                          </a:solidFill>
                          <a:effectLst/>
                          <a:latin typeface="Franklin Gothic Book"/>
                        </a:rPr>
                        <a:t>198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10008"/>
                  </a:ext>
                </a:extLst>
              </a:tr>
              <a:tr h="171450">
                <a:tc>
                  <a:txBody>
                    <a:bodyPr/>
                    <a:lstStyle/>
                    <a:p>
                      <a:pPr algn="r" fontAlgn="ctr"/>
                      <a:r>
                        <a:rPr lang="es-CO" sz="1400" b="1" i="0" u="none" strike="noStrike" dirty="0">
                          <a:solidFill>
                            <a:srgbClr val="404040"/>
                          </a:solidFill>
                          <a:effectLst/>
                          <a:latin typeface="Franklin Gothic Book"/>
                        </a:rPr>
                        <a:t> 7) ¿Cuándo fue la última vez que peleó con su pareja?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ctr"/>
                      <a:r>
                        <a:rPr lang="es-CO" sz="14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endParaRPr lang="es-CO" sz="14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endParaRPr lang="es-CO" sz="14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endParaRPr lang="es-CO" sz="14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endParaRPr lang="es-CO" sz="14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endParaRPr lang="es-CO" sz="1400" b="0" i="0" u="none" strike="noStrike">
                        <a:solidFill>
                          <a:srgbClr val="404040"/>
                        </a:solidFill>
                        <a:effectLst/>
                        <a:latin typeface="Franklin Gothic Book"/>
                      </a:endParaRP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endParaRPr lang="es-CO" sz="1400" b="0" i="0" u="none" strike="noStrike">
                        <a:solidFill>
                          <a:srgbClr val="404040"/>
                        </a:solidFill>
                        <a:effectLst/>
                        <a:latin typeface="Franklin Gothic Book"/>
                      </a:endParaRP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endParaRPr lang="es-CO" sz="14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endParaRPr lang="es-CO" sz="14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endParaRPr lang="es-CO" sz="1400" b="0" i="0" u="none" strike="noStrike">
                        <a:solidFill>
                          <a:srgbClr val="404040"/>
                        </a:solidFill>
                        <a:effectLst/>
                        <a:latin typeface="Franklin Gothic Book"/>
                      </a:endParaRP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endParaRPr lang="es-CO" sz="14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extLst>
                  <a:ext uri="{0D108BD9-81ED-4DB2-BD59-A6C34878D82A}">
                    <a16:rowId xmlns:a16="http://schemas.microsoft.com/office/drawing/2014/main" val="10009"/>
                  </a:ext>
                </a:extLst>
              </a:tr>
              <a:tr h="171450">
                <a:tc>
                  <a:txBody>
                    <a:bodyPr/>
                    <a:lstStyle/>
                    <a:p>
                      <a:pPr algn="r" fontAlgn="ctr"/>
                      <a:r>
                        <a:rPr lang="es-CO" sz="1400" b="0" i="0" u="none" strike="noStrike" dirty="0">
                          <a:solidFill>
                            <a:srgbClr val="404040"/>
                          </a:solidFill>
                          <a:effectLst/>
                          <a:latin typeface="Franklin Gothic Book"/>
                        </a:rPr>
                        <a:t> Hoy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ctr"/>
                      <a:r>
                        <a:rPr lang="es-CO" sz="14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400" b="1"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3%</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2%</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1%</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extLst>
                  <a:ext uri="{0D108BD9-81ED-4DB2-BD59-A6C34878D82A}">
                    <a16:rowId xmlns:a16="http://schemas.microsoft.com/office/drawing/2014/main" val="10010"/>
                  </a:ext>
                </a:extLst>
              </a:tr>
              <a:tr h="171450">
                <a:tc>
                  <a:txBody>
                    <a:bodyPr/>
                    <a:lstStyle/>
                    <a:p>
                      <a:pPr algn="r" fontAlgn="ctr"/>
                      <a:r>
                        <a:rPr lang="es-CO" sz="1400" b="0" i="0" u="none" strike="noStrike" dirty="0">
                          <a:solidFill>
                            <a:srgbClr val="404040"/>
                          </a:solidFill>
                          <a:effectLst/>
                          <a:latin typeface="Franklin Gothic Book"/>
                        </a:rPr>
                        <a:t> Hace una semana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ctr"/>
                      <a:r>
                        <a:rPr lang="es-CO" sz="14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400" b="1" i="0" u="none" strike="noStrike">
                          <a:solidFill>
                            <a:srgbClr val="404040"/>
                          </a:solidFill>
                          <a:effectLst/>
                          <a:latin typeface="Franklin Gothic Book"/>
                        </a:rPr>
                        <a:t>14%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14%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13%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16%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17%</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13%</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14%</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17%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extLst>
                  <a:ext uri="{0D108BD9-81ED-4DB2-BD59-A6C34878D82A}">
                    <a16:rowId xmlns:a16="http://schemas.microsoft.com/office/drawing/2014/main" val="10011"/>
                  </a:ext>
                </a:extLst>
              </a:tr>
              <a:tr h="171450">
                <a:tc>
                  <a:txBody>
                    <a:bodyPr/>
                    <a:lstStyle/>
                    <a:p>
                      <a:pPr algn="r" fontAlgn="ctr"/>
                      <a:r>
                        <a:rPr lang="es-CO" sz="1400" b="0" i="0" u="none" strike="noStrike" dirty="0">
                          <a:solidFill>
                            <a:srgbClr val="404040"/>
                          </a:solidFill>
                          <a:effectLst/>
                          <a:latin typeface="Franklin Gothic Book"/>
                        </a:rPr>
                        <a:t> Hace 2 semanas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ctr"/>
                      <a:r>
                        <a:rPr lang="es-CO" sz="14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400" b="1" i="0" u="none" strike="noStrike">
                          <a:solidFill>
                            <a:srgbClr val="404040"/>
                          </a:solidFill>
                          <a:effectLst/>
                          <a:latin typeface="Franklin Gothic Book"/>
                        </a:rPr>
                        <a:t>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3%</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4%</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6%</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extLst>
                  <a:ext uri="{0D108BD9-81ED-4DB2-BD59-A6C34878D82A}">
                    <a16:rowId xmlns:a16="http://schemas.microsoft.com/office/drawing/2014/main" val="10012"/>
                  </a:ext>
                </a:extLst>
              </a:tr>
              <a:tr h="171450">
                <a:tc>
                  <a:txBody>
                    <a:bodyPr/>
                    <a:lstStyle/>
                    <a:p>
                      <a:pPr algn="r" fontAlgn="ctr"/>
                      <a:r>
                        <a:rPr lang="es-CO" sz="1400" b="0" i="0" u="none" strike="noStrike" dirty="0">
                          <a:solidFill>
                            <a:srgbClr val="404040"/>
                          </a:solidFill>
                          <a:effectLst/>
                          <a:latin typeface="Franklin Gothic Book"/>
                        </a:rPr>
                        <a:t> Hace 1 mes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ctr"/>
                      <a:r>
                        <a:rPr lang="es-CO" sz="14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400" b="1" i="0" u="none" strike="noStrike">
                          <a:solidFill>
                            <a:srgbClr val="404040"/>
                          </a:solidFill>
                          <a:effectLst/>
                          <a:latin typeface="Franklin Gothic Book"/>
                        </a:rPr>
                        <a:t>16%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16%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16%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16%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20%</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12%</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14%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10%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21%</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15%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extLst>
                  <a:ext uri="{0D108BD9-81ED-4DB2-BD59-A6C34878D82A}">
                    <a16:rowId xmlns:a16="http://schemas.microsoft.com/office/drawing/2014/main" val="10013"/>
                  </a:ext>
                </a:extLst>
              </a:tr>
              <a:tr h="171450">
                <a:tc>
                  <a:txBody>
                    <a:bodyPr/>
                    <a:lstStyle/>
                    <a:p>
                      <a:pPr algn="r" fontAlgn="ctr"/>
                      <a:r>
                        <a:rPr lang="es-CO" sz="1400" b="0" i="0" u="none" strike="noStrike" dirty="0">
                          <a:solidFill>
                            <a:srgbClr val="404040"/>
                          </a:solidFill>
                          <a:effectLst/>
                          <a:latin typeface="Franklin Gothic Book"/>
                        </a:rPr>
                        <a:t> Hace menos de un año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ctr"/>
                      <a:r>
                        <a:rPr lang="es-CO" sz="14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400" b="1" i="0" u="none" strike="noStrike">
                          <a:solidFill>
                            <a:srgbClr val="404040"/>
                          </a:solidFill>
                          <a:effectLst/>
                          <a:latin typeface="Franklin Gothic Book"/>
                        </a:rPr>
                        <a:t>18%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21%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16%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23%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21%</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18%</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11%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23%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15%</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18%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extLst>
                  <a:ext uri="{0D108BD9-81ED-4DB2-BD59-A6C34878D82A}">
                    <a16:rowId xmlns:a16="http://schemas.microsoft.com/office/drawing/2014/main" val="10014"/>
                  </a:ext>
                </a:extLst>
              </a:tr>
              <a:tr h="171450">
                <a:tc>
                  <a:txBody>
                    <a:bodyPr/>
                    <a:lstStyle/>
                    <a:p>
                      <a:pPr algn="r" fontAlgn="ctr"/>
                      <a:r>
                        <a:rPr lang="es-CO" sz="1400" b="0" i="0" u="none" strike="noStrike" dirty="0">
                          <a:solidFill>
                            <a:srgbClr val="404040"/>
                          </a:solidFill>
                          <a:effectLst/>
                          <a:latin typeface="Franklin Gothic Book"/>
                        </a:rPr>
                        <a:t> Hace más de un año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ctr"/>
                      <a:r>
                        <a:rPr lang="es-CO" sz="14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400" b="1" i="0" u="none" strike="noStrike">
                          <a:solidFill>
                            <a:srgbClr val="404040"/>
                          </a:solidFill>
                          <a:effectLst/>
                          <a:latin typeface="Franklin Gothic Book"/>
                        </a:rPr>
                        <a:t>30%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31%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29%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24%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25%</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34%</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37%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34%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29%</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28%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extLst>
                  <a:ext uri="{0D108BD9-81ED-4DB2-BD59-A6C34878D82A}">
                    <a16:rowId xmlns:a16="http://schemas.microsoft.com/office/drawing/2014/main" val="10015"/>
                  </a:ext>
                </a:extLst>
              </a:tr>
              <a:tr h="171450">
                <a:tc>
                  <a:txBody>
                    <a:bodyPr/>
                    <a:lstStyle/>
                    <a:p>
                      <a:pPr algn="r" fontAlgn="ctr"/>
                      <a:r>
                        <a:rPr lang="es-CO" sz="1400" b="0" i="0" u="none" strike="noStrike" dirty="0">
                          <a:solidFill>
                            <a:srgbClr val="404040"/>
                          </a:solidFill>
                          <a:effectLst/>
                          <a:latin typeface="Franklin Gothic Book"/>
                        </a:rPr>
                        <a:t> Nunca he tenido un conflicto con mi pareja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ctr"/>
                      <a:r>
                        <a:rPr lang="es-CO" sz="14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400" b="1" i="0" u="none" strike="noStrike">
                          <a:solidFill>
                            <a:srgbClr val="404040"/>
                          </a:solidFill>
                          <a:effectLst/>
                          <a:latin typeface="Franklin Gothic Book"/>
                        </a:rPr>
                        <a:t>14%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12%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15%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16%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9%</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14%</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18%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15%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14%</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13%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extLst>
                  <a:ext uri="{0D108BD9-81ED-4DB2-BD59-A6C34878D82A}">
                    <a16:rowId xmlns:a16="http://schemas.microsoft.com/office/drawing/2014/main" val="10016"/>
                  </a:ext>
                </a:extLst>
              </a:tr>
              <a:tr h="171450">
                <a:tc>
                  <a:txBody>
                    <a:bodyPr/>
                    <a:lstStyle/>
                    <a:p>
                      <a:pPr algn="r" fontAlgn="ctr"/>
                      <a:r>
                        <a:rPr lang="es-CO" sz="1400" b="0" i="0" u="none" strike="noStrike" dirty="0">
                          <a:solidFill>
                            <a:srgbClr val="404040"/>
                          </a:solidFill>
                          <a:effectLst/>
                          <a:latin typeface="Franklin Gothic Book"/>
                        </a:rPr>
                        <a:t> NS/NR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14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400" b="1"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2%</a:t>
                      </a: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3%</a:t>
                      </a: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4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400" b="0" i="0" u="none" strike="noStrike" dirty="0">
                          <a:solidFill>
                            <a:srgbClr val="404040"/>
                          </a:solidFill>
                          <a:effectLst/>
                          <a:latin typeface="Franklin Gothic Book"/>
                        </a:rPr>
                        <a:t>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213793370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C81587F-E5B4-46D0-A442-8A17C25F4D67}"/>
              </a:ext>
            </a:extLst>
          </p:cNvPr>
          <p:cNvSpPr txBox="1"/>
          <p:nvPr/>
        </p:nvSpPr>
        <p:spPr>
          <a:xfrm>
            <a:off x="762450" y="202195"/>
            <a:ext cx="10667099" cy="646331"/>
          </a:xfrm>
          <a:prstGeom prst="rect">
            <a:avLst/>
          </a:prstGeom>
          <a:noFill/>
        </p:spPr>
        <p:txBody>
          <a:bodyPr wrap="square" rtlCol="0">
            <a:spAutoFit/>
          </a:bodyPr>
          <a:lstStyle/>
          <a:p>
            <a:r>
              <a:rPr lang="es-CO" b="1" dirty="0"/>
              <a:t>Hipótesis: </a:t>
            </a:r>
            <a:r>
              <a:rPr lang="es-CO" b="1" i="0" dirty="0">
                <a:solidFill>
                  <a:srgbClr val="000000"/>
                </a:solidFill>
                <a:effectLst/>
                <a:latin typeface="docs-Calibri"/>
              </a:rPr>
              <a:t>Las normas sociales sobre el ser hombre de verdad tiene alguna relación con la norma social sobre los hombres como agresores?</a:t>
            </a:r>
            <a:endParaRPr lang="es-CO" b="1" dirty="0"/>
          </a:p>
        </p:txBody>
      </p:sp>
      <p:sp>
        <p:nvSpPr>
          <p:cNvPr id="3" name="CuadroTexto 2">
            <a:extLst>
              <a:ext uri="{FF2B5EF4-FFF2-40B4-BE49-F238E27FC236}">
                <a16:creationId xmlns:a16="http://schemas.microsoft.com/office/drawing/2014/main" id="{136FA671-4C8C-4755-B00F-832A1E2EFF89}"/>
              </a:ext>
            </a:extLst>
          </p:cNvPr>
          <p:cNvSpPr txBox="1"/>
          <p:nvPr/>
        </p:nvSpPr>
        <p:spPr>
          <a:xfrm>
            <a:off x="762450" y="1015529"/>
            <a:ext cx="9735486" cy="369332"/>
          </a:xfrm>
          <a:prstGeom prst="rect">
            <a:avLst/>
          </a:prstGeom>
          <a:noFill/>
        </p:spPr>
        <p:txBody>
          <a:bodyPr wrap="none" rtlCol="0">
            <a:spAutoFit/>
          </a:bodyPr>
          <a:lstStyle/>
          <a:p>
            <a:r>
              <a:rPr lang="es-CO" dirty="0"/>
              <a:t>Los porcentajes más altos muestran mayores relaciones condicionales entre las opciones de respuesta</a:t>
            </a:r>
          </a:p>
        </p:txBody>
      </p:sp>
      <p:pic>
        <p:nvPicPr>
          <p:cNvPr id="2" name="Imagen 1">
            <a:extLst>
              <a:ext uri="{FF2B5EF4-FFF2-40B4-BE49-F238E27FC236}">
                <a16:creationId xmlns:a16="http://schemas.microsoft.com/office/drawing/2014/main" id="{B11BAE6D-F329-4302-AD02-F7C33EB9CB6E}"/>
              </a:ext>
            </a:extLst>
          </p:cNvPr>
          <p:cNvPicPr>
            <a:picLocks noChangeAspect="1"/>
          </p:cNvPicPr>
          <p:nvPr/>
        </p:nvPicPr>
        <p:blipFill>
          <a:blip r:embed="rId2"/>
          <a:stretch>
            <a:fillRect/>
          </a:stretch>
        </p:blipFill>
        <p:spPr>
          <a:xfrm>
            <a:off x="206219" y="1537796"/>
            <a:ext cx="11773238" cy="5103941"/>
          </a:xfrm>
          <a:prstGeom prst="rect">
            <a:avLst/>
          </a:prstGeom>
        </p:spPr>
      </p:pic>
    </p:spTree>
    <p:extLst>
      <p:ext uri="{BB962C8B-B14F-4D97-AF65-F5344CB8AC3E}">
        <p14:creationId xmlns:p14="http://schemas.microsoft.com/office/powerpoint/2010/main" val="18492751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C81587F-E5B4-46D0-A442-8A17C25F4D67}"/>
              </a:ext>
            </a:extLst>
          </p:cNvPr>
          <p:cNvSpPr txBox="1"/>
          <p:nvPr/>
        </p:nvSpPr>
        <p:spPr>
          <a:xfrm>
            <a:off x="762450" y="202195"/>
            <a:ext cx="10667099" cy="646331"/>
          </a:xfrm>
          <a:prstGeom prst="rect">
            <a:avLst/>
          </a:prstGeom>
          <a:noFill/>
        </p:spPr>
        <p:txBody>
          <a:bodyPr wrap="square" rtlCol="0">
            <a:spAutoFit/>
          </a:bodyPr>
          <a:lstStyle/>
          <a:p>
            <a:r>
              <a:rPr lang="es-CO" b="1" dirty="0"/>
              <a:t>Hipótesis: ¿</a:t>
            </a:r>
            <a:r>
              <a:rPr lang="es-CO" b="1" i="0" dirty="0">
                <a:solidFill>
                  <a:srgbClr val="000000"/>
                </a:solidFill>
                <a:effectLst/>
                <a:latin typeface="docs-Calibri"/>
              </a:rPr>
              <a:t>Hay diferencias entre lo que se espera de una mujer de lo que se esper de un hombre en sus reacciones violentas?</a:t>
            </a:r>
            <a:endParaRPr lang="es-CO" b="1" dirty="0"/>
          </a:p>
        </p:txBody>
      </p:sp>
      <p:sp>
        <p:nvSpPr>
          <p:cNvPr id="3" name="CuadroTexto 2">
            <a:extLst>
              <a:ext uri="{FF2B5EF4-FFF2-40B4-BE49-F238E27FC236}">
                <a16:creationId xmlns:a16="http://schemas.microsoft.com/office/drawing/2014/main" id="{136FA671-4C8C-4755-B00F-832A1E2EFF89}"/>
              </a:ext>
            </a:extLst>
          </p:cNvPr>
          <p:cNvSpPr txBox="1"/>
          <p:nvPr/>
        </p:nvSpPr>
        <p:spPr>
          <a:xfrm>
            <a:off x="762450" y="1015529"/>
            <a:ext cx="9735486" cy="369332"/>
          </a:xfrm>
          <a:prstGeom prst="rect">
            <a:avLst/>
          </a:prstGeom>
          <a:noFill/>
        </p:spPr>
        <p:txBody>
          <a:bodyPr wrap="none" rtlCol="0">
            <a:spAutoFit/>
          </a:bodyPr>
          <a:lstStyle/>
          <a:p>
            <a:r>
              <a:rPr lang="es-CO" dirty="0"/>
              <a:t>Los porcentajes más altos muestran mayores relaciones condicionales entre las opciones de respuesta</a:t>
            </a:r>
          </a:p>
        </p:txBody>
      </p:sp>
      <p:pic>
        <p:nvPicPr>
          <p:cNvPr id="5" name="Imagen 4">
            <a:extLst>
              <a:ext uri="{FF2B5EF4-FFF2-40B4-BE49-F238E27FC236}">
                <a16:creationId xmlns:a16="http://schemas.microsoft.com/office/drawing/2014/main" id="{EB837D5C-75AA-476E-B1D9-1F163DD65CE1}"/>
              </a:ext>
            </a:extLst>
          </p:cNvPr>
          <p:cNvPicPr>
            <a:picLocks noChangeAspect="1"/>
          </p:cNvPicPr>
          <p:nvPr/>
        </p:nvPicPr>
        <p:blipFill>
          <a:blip r:embed="rId2"/>
          <a:stretch>
            <a:fillRect/>
          </a:stretch>
        </p:blipFill>
        <p:spPr>
          <a:xfrm>
            <a:off x="1131386" y="1551864"/>
            <a:ext cx="9929227" cy="5227604"/>
          </a:xfrm>
          <a:prstGeom prst="rect">
            <a:avLst/>
          </a:prstGeom>
        </p:spPr>
      </p:pic>
    </p:spTree>
    <p:extLst>
      <p:ext uri="{BB962C8B-B14F-4D97-AF65-F5344CB8AC3E}">
        <p14:creationId xmlns:p14="http://schemas.microsoft.com/office/powerpoint/2010/main" val="297478405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C81587F-E5B4-46D0-A442-8A17C25F4D67}"/>
              </a:ext>
            </a:extLst>
          </p:cNvPr>
          <p:cNvSpPr txBox="1"/>
          <p:nvPr/>
        </p:nvSpPr>
        <p:spPr>
          <a:xfrm>
            <a:off x="762450" y="202195"/>
            <a:ext cx="10667099" cy="646331"/>
          </a:xfrm>
          <a:prstGeom prst="rect">
            <a:avLst/>
          </a:prstGeom>
          <a:noFill/>
        </p:spPr>
        <p:txBody>
          <a:bodyPr wrap="square" rtlCol="0">
            <a:spAutoFit/>
          </a:bodyPr>
          <a:lstStyle/>
          <a:p>
            <a:r>
              <a:rPr lang="es-CO" b="1" dirty="0"/>
              <a:t>Hipótesis: Las normas sociales sobre la agresividad de hombres y mujeres tienen relación con haber sido víctimas o agresores?</a:t>
            </a:r>
          </a:p>
        </p:txBody>
      </p:sp>
      <p:graphicFrame>
        <p:nvGraphicFramePr>
          <p:cNvPr id="6" name="Gráfico 5">
            <a:extLst>
              <a:ext uri="{FF2B5EF4-FFF2-40B4-BE49-F238E27FC236}">
                <a16:creationId xmlns:a16="http://schemas.microsoft.com/office/drawing/2014/main" id="{28106856-3F46-4C0C-8CC4-1690FB3ADFE6}"/>
              </a:ext>
            </a:extLst>
          </p:cNvPr>
          <p:cNvGraphicFramePr>
            <a:graphicFrameLocks/>
          </p:cNvGraphicFramePr>
          <p:nvPr>
            <p:extLst>
              <p:ext uri="{D42A27DB-BD31-4B8C-83A1-F6EECF244321}">
                <p14:modId xmlns:p14="http://schemas.microsoft.com/office/powerpoint/2010/main" val="2245879714"/>
              </p:ext>
            </p:extLst>
          </p:nvPr>
        </p:nvGraphicFramePr>
        <p:xfrm>
          <a:off x="337625" y="1659987"/>
          <a:ext cx="11521440" cy="42203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698597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C81587F-E5B4-46D0-A442-8A17C25F4D67}"/>
              </a:ext>
            </a:extLst>
          </p:cNvPr>
          <p:cNvSpPr txBox="1"/>
          <p:nvPr/>
        </p:nvSpPr>
        <p:spPr>
          <a:xfrm>
            <a:off x="762450" y="202195"/>
            <a:ext cx="10667099" cy="646331"/>
          </a:xfrm>
          <a:prstGeom prst="rect">
            <a:avLst/>
          </a:prstGeom>
          <a:noFill/>
        </p:spPr>
        <p:txBody>
          <a:bodyPr wrap="square" rtlCol="0">
            <a:spAutoFit/>
          </a:bodyPr>
          <a:lstStyle/>
          <a:p>
            <a:r>
              <a:rPr lang="es-CO" b="1" dirty="0"/>
              <a:t>Hipótesis: Las normas sociales sobre la agresividad de hombres y mujeres tienen relación con haber sido víctimas o agresores?</a:t>
            </a:r>
          </a:p>
        </p:txBody>
      </p:sp>
      <p:graphicFrame>
        <p:nvGraphicFramePr>
          <p:cNvPr id="5" name="Gráfico 4">
            <a:extLst>
              <a:ext uri="{FF2B5EF4-FFF2-40B4-BE49-F238E27FC236}">
                <a16:creationId xmlns:a16="http://schemas.microsoft.com/office/drawing/2014/main" id="{9F5B63CE-7198-4A9F-87B0-877D290C1026}"/>
              </a:ext>
            </a:extLst>
          </p:cNvPr>
          <p:cNvGraphicFramePr>
            <a:graphicFrameLocks/>
          </p:cNvGraphicFramePr>
          <p:nvPr>
            <p:extLst>
              <p:ext uri="{D42A27DB-BD31-4B8C-83A1-F6EECF244321}">
                <p14:modId xmlns:p14="http://schemas.microsoft.com/office/powerpoint/2010/main" val="2685475257"/>
              </p:ext>
            </p:extLst>
          </p:nvPr>
        </p:nvGraphicFramePr>
        <p:xfrm>
          <a:off x="323557" y="1505243"/>
          <a:ext cx="11521439" cy="42203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527013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C81587F-E5B4-46D0-A442-8A17C25F4D67}"/>
              </a:ext>
            </a:extLst>
          </p:cNvPr>
          <p:cNvSpPr txBox="1"/>
          <p:nvPr/>
        </p:nvSpPr>
        <p:spPr>
          <a:xfrm>
            <a:off x="762450" y="202195"/>
            <a:ext cx="10667099" cy="646331"/>
          </a:xfrm>
          <a:prstGeom prst="rect">
            <a:avLst/>
          </a:prstGeom>
          <a:noFill/>
        </p:spPr>
        <p:txBody>
          <a:bodyPr wrap="square" rtlCol="0">
            <a:spAutoFit/>
          </a:bodyPr>
          <a:lstStyle/>
          <a:p>
            <a:r>
              <a:rPr lang="es-CO" b="1" dirty="0"/>
              <a:t>Hipótesis: Las normas sociales sobre la agresividad de hombres y mujeres tienen relación con haber sido víctimas o agresores?</a:t>
            </a:r>
          </a:p>
        </p:txBody>
      </p:sp>
      <p:graphicFrame>
        <p:nvGraphicFramePr>
          <p:cNvPr id="5" name="Gráfico 4">
            <a:extLst>
              <a:ext uri="{FF2B5EF4-FFF2-40B4-BE49-F238E27FC236}">
                <a16:creationId xmlns:a16="http://schemas.microsoft.com/office/drawing/2014/main" id="{3E1E2BA2-C795-4A73-B1EE-2703125D7B57}"/>
              </a:ext>
            </a:extLst>
          </p:cNvPr>
          <p:cNvGraphicFramePr>
            <a:graphicFrameLocks/>
          </p:cNvGraphicFramePr>
          <p:nvPr>
            <p:extLst>
              <p:ext uri="{D42A27DB-BD31-4B8C-83A1-F6EECF244321}">
                <p14:modId xmlns:p14="http://schemas.microsoft.com/office/powerpoint/2010/main" val="2000337086"/>
              </p:ext>
            </p:extLst>
          </p:nvPr>
        </p:nvGraphicFramePr>
        <p:xfrm>
          <a:off x="337625" y="1603717"/>
          <a:ext cx="11535507" cy="44031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894911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C81587F-E5B4-46D0-A442-8A17C25F4D67}"/>
              </a:ext>
            </a:extLst>
          </p:cNvPr>
          <p:cNvSpPr txBox="1"/>
          <p:nvPr/>
        </p:nvSpPr>
        <p:spPr>
          <a:xfrm>
            <a:off x="762450" y="202195"/>
            <a:ext cx="10667099" cy="646331"/>
          </a:xfrm>
          <a:prstGeom prst="rect">
            <a:avLst/>
          </a:prstGeom>
          <a:noFill/>
        </p:spPr>
        <p:txBody>
          <a:bodyPr wrap="square" rtlCol="0">
            <a:spAutoFit/>
          </a:bodyPr>
          <a:lstStyle/>
          <a:p>
            <a:r>
              <a:rPr lang="es-CO" b="1" dirty="0"/>
              <a:t>Hipótesis: Las normas sociales sobre la agresividad de hombres y mujeres tienen relación con haber sido víctimas o agresores?</a:t>
            </a:r>
          </a:p>
        </p:txBody>
      </p:sp>
      <p:graphicFrame>
        <p:nvGraphicFramePr>
          <p:cNvPr id="6" name="Gráfico 5">
            <a:extLst>
              <a:ext uri="{FF2B5EF4-FFF2-40B4-BE49-F238E27FC236}">
                <a16:creationId xmlns:a16="http://schemas.microsoft.com/office/drawing/2014/main" id="{E38CE63D-D15A-4047-9E5A-90585E9D05E9}"/>
              </a:ext>
            </a:extLst>
          </p:cNvPr>
          <p:cNvGraphicFramePr>
            <a:graphicFrameLocks/>
          </p:cNvGraphicFramePr>
          <p:nvPr>
            <p:extLst>
              <p:ext uri="{D42A27DB-BD31-4B8C-83A1-F6EECF244321}">
                <p14:modId xmlns:p14="http://schemas.microsoft.com/office/powerpoint/2010/main" val="953954473"/>
              </p:ext>
            </p:extLst>
          </p:nvPr>
        </p:nvGraphicFramePr>
        <p:xfrm>
          <a:off x="377483" y="1888588"/>
          <a:ext cx="11467514" cy="40339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689473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C81587F-E5B4-46D0-A442-8A17C25F4D67}"/>
              </a:ext>
            </a:extLst>
          </p:cNvPr>
          <p:cNvSpPr txBox="1"/>
          <p:nvPr/>
        </p:nvSpPr>
        <p:spPr>
          <a:xfrm>
            <a:off x="762450" y="202195"/>
            <a:ext cx="10667099" cy="646331"/>
          </a:xfrm>
          <a:prstGeom prst="rect">
            <a:avLst/>
          </a:prstGeom>
          <a:noFill/>
        </p:spPr>
        <p:txBody>
          <a:bodyPr wrap="square" rtlCol="0">
            <a:spAutoFit/>
          </a:bodyPr>
          <a:lstStyle/>
          <a:p>
            <a:r>
              <a:rPr lang="es-CO" b="1" dirty="0"/>
              <a:t>Hipótesis: Las normas sociales sobre la agresividad de hombres y mujeres tienen relación con haber sido víctimas o agresores?</a:t>
            </a:r>
          </a:p>
        </p:txBody>
      </p:sp>
      <p:graphicFrame>
        <p:nvGraphicFramePr>
          <p:cNvPr id="6" name="Gráfico 5">
            <a:extLst>
              <a:ext uri="{FF2B5EF4-FFF2-40B4-BE49-F238E27FC236}">
                <a16:creationId xmlns:a16="http://schemas.microsoft.com/office/drawing/2014/main" id="{E38CE63D-D15A-4047-9E5A-90585E9D05E9}"/>
              </a:ext>
            </a:extLst>
          </p:cNvPr>
          <p:cNvGraphicFramePr>
            <a:graphicFrameLocks/>
          </p:cNvGraphicFramePr>
          <p:nvPr/>
        </p:nvGraphicFramePr>
        <p:xfrm>
          <a:off x="377483" y="1888588"/>
          <a:ext cx="11467514" cy="40339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9619762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C81587F-E5B4-46D0-A442-8A17C25F4D67}"/>
              </a:ext>
            </a:extLst>
          </p:cNvPr>
          <p:cNvSpPr txBox="1"/>
          <p:nvPr/>
        </p:nvSpPr>
        <p:spPr>
          <a:xfrm>
            <a:off x="762450" y="202195"/>
            <a:ext cx="10667099" cy="646331"/>
          </a:xfrm>
          <a:prstGeom prst="rect">
            <a:avLst/>
          </a:prstGeom>
          <a:noFill/>
        </p:spPr>
        <p:txBody>
          <a:bodyPr wrap="square" rtlCol="0">
            <a:spAutoFit/>
          </a:bodyPr>
          <a:lstStyle/>
          <a:p>
            <a:r>
              <a:rPr lang="es-CO" b="1" dirty="0"/>
              <a:t>Hipótesis: Las actividades de los hombres con sus amigos tiene alguna relación con la norma social sobre el ideal de ser hombre? </a:t>
            </a:r>
          </a:p>
        </p:txBody>
      </p:sp>
      <p:sp>
        <p:nvSpPr>
          <p:cNvPr id="3" name="CuadroTexto 2">
            <a:extLst>
              <a:ext uri="{FF2B5EF4-FFF2-40B4-BE49-F238E27FC236}">
                <a16:creationId xmlns:a16="http://schemas.microsoft.com/office/drawing/2014/main" id="{136FA671-4C8C-4755-B00F-832A1E2EFF89}"/>
              </a:ext>
            </a:extLst>
          </p:cNvPr>
          <p:cNvSpPr txBox="1"/>
          <p:nvPr/>
        </p:nvSpPr>
        <p:spPr>
          <a:xfrm>
            <a:off x="762450" y="1015529"/>
            <a:ext cx="9735486" cy="369332"/>
          </a:xfrm>
          <a:prstGeom prst="rect">
            <a:avLst/>
          </a:prstGeom>
          <a:noFill/>
        </p:spPr>
        <p:txBody>
          <a:bodyPr wrap="none" rtlCol="0">
            <a:spAutoFit/>
          </a:bodyPr>
          <a:lstStyle/>
          <a:p>
            <a:r>
              <a:rPr lang="es-CO" dirty="0"/>
              <a:t>Los porcentajes más altos muestran mayores relaciones condicionales entre las opciones de respuesta</a:t>
            </a:r>
          </a:p>
        </p:txBody>
      </p:sp>
      <p:pic>
        <p:nvPicPr>
          <p:cNvPr id="2" name="Imagen 1">
            <a:extLst>
              <a:ext uri="{FF2B5EF4-FFF2-40B4-BE49-F238E27FC236}">
                <a16:creationId xmlns:a16="http://schemas.microsoft.com/office/drawing/2014/main" id="{4B9CF125-3F1D-4921-A85C-97F955C5E9BE}"/>
              </a:ext>
            </a:extLst>
          </p:cNvPr>
          <p:cNvPicPr>
            <a:picLocks noChangeAspect="1"/>
          </p:cNvPicPr>
          <p:nvPr/>
        </p:nvPicPr>
        <p:blipFill>
          <a:blip r:embed="rId2"/>
          <a:stretch>
            <a:fillRect/>
          </a:stretch>
        </p:blipFill>
        <p:spPr>
          <a:xfrm>
            <a:off x="468436" y="1551864"/>
            <a:ext cx="11255127" cy="5103941"/>
          </a:xfrm>
          <a:prstGeom prst="rect">
            <a:avLst/>
          </a:prstGeom>
        </p:spPr>
      </p:pic>
    </p:spTree>
    <p:extLst>
      <p:ext uri="{BB962C8B-B14F-4D97-AF65-F5344CB8AC3E}">
        <p14:creationId xmlns:p14="http://schemas.microsoft.com/office/powerpoint/2010/main" val="17475448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C81587F-E5B4-46D0-A442-8A17C25F4D67}"/>
              </a:ext>
            </a:extLst>
          </p:cNvPr>
          <p:cNvSpPr txBox="1"/>
          <p:nvPr/>
        </p:nvSpPr>
        <p:spPr>
          <a:xfrm>
            <a:off x="762450" y="202195"/>
            <a:ext cx="10667099" cy="646331"/>
          </a:xfrm>
          <a:prstGeom prst="rect">
            <a:avLst/>
          </a:prstGeom>
          <a:noFill/>
        </p:spPr>
        <p:txBody>
          <a:bodyPr wrap="square" rtlCol="0">
            <a:spAutoFit/>
          </a:bodyPr>
          <a:lstStyle/>
          <a:p>
            <a:r>
              <a:rPr lang="es-CO" b="1" dirty="0"/>
              <a:t>Hipótesis: Haber recibido matoneo en la infancia adolescencia a y adultez tiene alguna </a:t>
            </a:r>
            <a:r>
              <a:rPr lang="es-CO" b="1" dirty="0" err="1"/>
              <a:t>relaicón</a:t>
            </a:r>
            <a:r>
              <a:rPr lang="es-CO" b="1" dirty="0"/>
              <a:t> con haber sido agresor?</a:t>
            </a:r>
          </a:p>
        </p:txBody>
      </p:sp>
      <p:graphicFrame>
        <p:nvGraphicFramePr>
          <p:cNvPr id="5" name="Gráfico 4">
            <a:extLst>
              <a:ext uri="{FF2B5EF4-FFF2-40B4-BE49-F238E27FC236}">
                <a16:creationId xmlns:a16="http://schemas.microsoft.com/office/drawing/2014/main" id="{03133E60-E205-472D-8FA1-B74DBA86882A}"/>
              </a:ext>
            </a:extLst>
          </p:cNvPr>
          <p:cNvGraphicFramePr>
            <a:graphicFrameLocks/>
          </p:cNvGraphicFramePr>
          <p:nvPr>
            <p:extLst>
              <p:ext uri="{D42A27DB-BD31-4B8C-83A1-F6EECF244321}">
                <p14:modId xmlns:p14="http://schemas.microsoft.com/office/powerpoint/2010/main" val="2662476594"/>
              </p:ext>
            </p:extLst>
          </p:nvPr>
        </p:nvGraphicFramePr>
        <p:xfrm>
          <a:off x="323555" y="1406769"/>
          <a:ext cx="11563643" cy="45860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2275262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C81587F-E5B4-46D0-A442-8A17C25F4D67}"/>
              </a:ext>
            </a:extLst>
          </p:cNvPr>
          <p:cNvSpPr txBox="1"/>
          <p:nvPr/>
        </p:nvSpPr>
        <p:spPr>
          <a:xfrm>
            <a:off x="762450" y="202195"/>
            <a:ext cx="10667099" cy="646331"/>
          </a:xfrm>
          <a:prstGeom prst="rect">
            <a:avLst/>
          </a:prstGeom>
          <a:noFill/>
        </p:spPr>
        <p:txBody>
          <a:bodyPr wrap="square" rtlCol="0">
            <a:spAutoFit/>
          </a:bodyPr>
          <a:lstStyle/>
          <a:p>
            <a:r>
              <a:rPr lang="es-CO" b="1" dirty="0"/>
              <a:t>Hipótesis: Haber recibido matoneo en la infancia adolescencia a y adultez tiene alguna </a:t>
            </a:r>
            <a:r>
              <a:rPr lang="es-CO" b="1" dirty="0" err="1"/>
              <a:t>relaicón</a:t>
            </a:r>
            <a:r>
              <a:rPr lang="es-CO" b="1" dirty="0"/>
              <a:t> con haber sido agresor?</a:t>
            </a:r>
          </a:p>
        </p:txBody>
      </p:sp>
      <p:graphicFrame>
        <p:nvGraphicFramePr>
          <p:cNvPr id="6" name="Gráfico 5">
            <a:extLst>
              <a:ext uri="{FF2B5EF4-FFF2-40B4-BE49-F238E27FC236}">
                <a16:creationId xmlns:a16="http://schemas.microsoft.com/office/drawing/2014/main" id="{B320A55A-F2BF-41A2-B026-79BF82945C29}"/>
              </a:ext>
            </a:extLst>
          </p:cNvPr>
          <p:cNvGraphicFramePr>
            <a:graphicFrameLocks/>
          </p:cNvGraphicFramePr>
          <p:nvPr>
            <p:extLst>
              <p:ext uri="{D42A27DB-BD31-4B8C-83A1-F6EECF244321}">
                <p14:modId xmlns:p14="http://schemas.microsoft.com/office/powerpoint/2010/main" val="3593647519"/>
              </p:ext>
            </p:extLst>
          </p:nvPr>
        </p:nvGraphicFramePr>
        <p:xfrm>
          <a:off x="379827" y="1674055"/>
          <a:ext cx="11479237" cy="44031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7839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Group 6">
            <a:extLst>
              <a:ext uri="{FF2B5EF4-FFF2-40B4-BE49-F238E27FC236}">
                <a16:creationId xmlns:a16="http://schemas.microsoft.com/office/drawing/2014/main" id="{0DA119C3-05D3-4634-98DA-6F5B3E4A5355}"/>
              </a:ext>
            </a:extLst>
          </p:cNvPr>
          <p:cNvGraphicFramePr>
            <a:graphicFrameLocks noGrp="1"/>
          </p:cNvGraphicFramePr>
          <p:nvPr>
            <p:extLst>
              <p:ext uri="{D42A27DB-BD31-4B8C-83A1-F6EECF244321}">
                <p14:modId xmlns:p14="http://schemas.microsoft.com/office/powerpoint/2010/main" val="21847549"/>
              </p:ext>
            </p:extLst>
          </p:nvPr>
        </p:nvGraphicFramePr>
        <p:xfrm>
          <a:off x="2667000" y="1219209"/>
          <a:ext cx="6584951" cy="4529655"/>
        </p:xfrm>
        <a:graphic>
          <a:graphicData uri="http://schemas.openxmlformats.org/drawingml/2006/table">
            <a:tbl>
              <a:tblPr/>
              <a:tblGrid>
                <a:gridCol w="2848778">
                  <a:extLst>
                    <a:ext uri="{9D8B030D-6E8A-4147-A177-3AD203B41FA5}">
                      <a16:colId xmlns:a16="http://schemas.microsoft.com/office/drawing/2014/main" val="20000"/>
                    </a:ext>
                  </a:extLst>
                </a:gridCol>
                <a:gridCol w="3736173">
                  <a:extLst>
                    <a:ext uri="{9D8B030D-6E8A-4147-A177-3AD203B41FA5}">
                      <a16:colId xmlns:a16="http://schemas.microsoft.com/office/drawing/2014/main" val="20002"/>
                    </a:ext>
                  </a:extLst>
                </a:gridCol>
              </a:tblGrid>
              <a:tr h="301977">
                <a:tc>
                  <a:txBody>
                    <a:bodyPr/>
                    <a:lstStyle/>
                    <a:p>
                      <a:pPr algn="r" fontAlgn="ctr">
                        <a:lnSpc>
                          <a:spcPts val="1000"/>
                        </a:lnSpc>
                      </a:pPr>
                      <a:r>
                        <a:rPr lang="es-CO" sz="1100" b="0" i="0" u="none" strike="noStrike" dirty="0">
                          <a:solidFill>
                            <a:srgbClr val="404040"/>
                          </a:solidFill>
                          <a:effectLst/>
                          <a:latin typeface="Franklin Gothic Book"/>
                        </a:rPr>
                        <a:t> Por desacuerdo en los puntos de vista </a:t>
                      </a:r>
                    </a:p>
                  </a:txBody>
                  <a:tcPr marL="9525" marR="9525" marT="9525" marB="0" anchor="ctr">
                    <a:lnL cap="flat">
                      <a:noFill/>
                    </a:lnL>
                    <a:lnR>
                      <a:noFill/>
                    </a:lnR>
                    <a:lnT cap="flat">
                      <a:noFill/>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000"/>
                        </a:lnSpc>
                      </a:pPr>
                      <a:endParaRPr lang="es-CO" sz="10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cap="flat">
                      <a:noFill/>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1977">
                <a:tc>
                  <a:txBody>
                    <a:bodyPr/>
                    <a:lstStyle/>
                    <a:p>
                      <a:pPr algn="r" fontAlgn="ctr">
                        <a:lnSpc>
                          <a:spcPts val="1000"/>
                        </a:lnSpc>
                      </a:pPr>
                      <a:r>
                        <a:rPr lang="es-CO" sz="1100" b="0" i="0" u="none" strike="noStrike" dirty="0">
                          <a:solidFill>
                            <a:srgbClr val="404040"/>
                          </a:solidFill>
                          <a:effectLst/>
                          <a:latin typeface="Franklin Gothic Book"/>
                        </a:rPr>
                        <a:t> Por temas de dinero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000"/>
                        </a:lnSpc>
                      </a:pPr>
                      <a:endParaRPr lang="es-CO" sz="10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1977">
                <a:tc>
                  <a:txBody>
                    <a:bodyPr/>
                    <a:lstStyle/>
                    <a:p>
                      <a:pPr algn="r" fontAlgn="ctr">
                        <a:lnSpc>
                          <a:spcPts val="1000"/>
                        </a:lnSpc>
                      </a:pPr>
                      <a:r>
                        <a:rPr lang="es-CO" sz="1100" b="0" i="0" u="none" strike="noStrike" dirty="0">
                          <a:solidFill>
                            <a:srgbClr val="404040"/>
                          </a:solidFill>
                          <a:effectLst/>
                          <a:latin typeface="Franklin Gothic Book"/>
                        </a:rPr>
                        <a:t> Por celos o desconfianza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000"/>
                        </a:lnSpc>
                      </a:pPr>
                      <a:endParaRPr lang="es-CO" sz="10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1977">
                <a:tc>
                  <a:txBody>
                    <a:bodyPr/>
                    <a:lstStyle/>
                    <a:p>
                      <a:pPr algn="r" fontAlgn="ctr">
                        <a:lnSpc>
                          <a:spcPts val="1000"/>
                        </a:lnSpc>
                      </a:pPr>
                      <a:r>
                        <a:rPr lang="es-CO" sz="1100" b="0" i="0" u="none" strike="noStrike" dirty="0">
                          <a:solidFill>
                            <a:srgbClr val="404040"/>
                          </a:solidFill>
                          <a:effectLst/>
                          <a:latin typeface="Franklin Gothic Book"/>
                        </a:rPr>
                        <a:t> Por indiferencia o descuido de la relación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000"/>
                        </a:lnSpc>
                      </a:pPr>
                      <a:endParaRPr lang="es-CO" sz="10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1977">
                <a:tc>
                  <a:txBody>
                    <a:bodyPr/>
                    <a:lstStyle/>
                    <a:p>
                      <a:pPr algn="r" fontAlgn="ctr">
                        <a:lnSpc>
                          <a:spcPts val="1000"/>
                        </a:lnSpc>
                      </a:pPr>
                      <a:r>
                        <a:rPr lang="es-CO" sz="1100" b="0" i="0" u="none" strike="noStrike" dirty="0">
                          <a:solidFill>
                            <a:srgbClr val="404040"/>
                          </a:solidFill>
                          <a:effectLst/>
                          <a:latin typeface="Franklin Gothic Book"/>
                        </a:rPr>
                        <a:t> Por la distribución de las labores domésticas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000"/>
                        </a:lnSpc>
                      </a:pPr>
                      <a:endParaRPr lang="es-CO" sz="10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1977">
                <a:tc>
                  <a:txBody>
                    <a:bodyPr/>
                    <a:lstStyle/>
                    <a:p>
                      <a:pPr algn="r" fontAlgn="ctr">
                        <a:lnSpc>
                          <a:spcPts val="1000"/>
                        </a:lnSpc>
                      </a:pPr>
                      <a:r>
                        <a:rPr lang="es-CO" sz="1100" b="0" i="0" u="none" strike="noStrike" dirty="0">
                          <a:solidFill>
                            <a:srgbClr val="404040"/>
                          </a:solidFill>
                          <a:effectLst/>
                          <a:latin typeface="Franklin Gothic Book"/>
                        </a:rPr>
                        <a:t> Por infidelidad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000"/>
                        </a:lnSpc>
                      </a:pPr>
                      <a:endParaRPr lang="es-CO" sz="10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01977">
                <a:tc>
                  <a:txBody>
                    <a:bodyPr/>
                    <a:lstStyle/>
                    <a:p>
                      <a:pPr algn="r" fontAlgn="ctr">
                        <a:lnSpc>
                          <a:spcPts val="1000"/>
                        </a:lnSpc>
                      </a:pPr>
                      <a:r>
                        <a:rPr lang="es-CO" sz="1100" b="0" i="0" u="none" strike="noStrike" dirty="0">
                          <a:solidFill>
                            <a:srgbClr val="404040"/>
                          </a:solidFill>
                          <a:effectLst/>
                          <a:latin typeface="Franklin Gothic Book"/>
                        </a:rPr>
                        <a:t> Convivencia</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000"/>
                        </a:lnSpc>
                      </a:pPr>
                      <a:endParaRPr lang="es-CO" sz="10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01977">
                <a:tc>
                  <a:txBody>
                    <a:bodyPr/>
                    <a:lstStyle/>
                    <a:p>
                      <a:pPr algn="r" fontAlgn="ctr">
                        <a:lnSpc>
                          <a:spcPts val="1000"/>
                        </a:lnSpc>
                      </a:pPr>
                      <a:r>
                        <a:rPr lang="es-CO" sz="1100" b="0" i="0" u="none" strike="noStrike" dirty="0">
                          <a:solidFill>
                            <a:srgbClr val="404040"/>
                          </a:solidFill>
                          <a:effectLst/>
                          <a:latin typeface="Franklin Gothic Book"/>
                        </a:rPr>
                        <a:t> Po el cuidado de los hijos y de las hijas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000"/>
                        </a:lnSpc>
                      </a:pPr>
                      <a:endParaRPr lang="es-CO" sz="10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01977">
                <a:tc>
                  <a:txBody>
                    <a:bodyPr/>
                    <a:lstStyle/>
                    <a:p>
                      <a:pPr algn="r" fontAlgn="ctr">
                        <a:lnSpc>
                          <a:spcPts val="1000"/>
                        </a:lnSpc>
                      </a:pPr>
                      <a:r>
                        <a:rPr lang="es-CO" sz="1100" b="0" i="0" u="none" strike="noStrike" dirty="0">
                          <a:solidFill>
                            <a:srgbClr val="404040"/>
                          </a:solidFill>
                          <a:effectLst/>
                          <a:latin typeface="Franklin Gothic Book"/>
                        </a:rPr>
                        <a:t> Por irrespeto o burla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000"/>
                        </a:lnSpc>
                      </a:pPr>
                      <a:endParaRPr lang="es-CO" sz="10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1977">
                <a:tc>
                  <a:txBody>
                    <a:bodyPr/>
                    <a:lstStyle/>
                    <a:p>
                      <a:pPr algn="r" fontAlgn="ctr">
                        <a:lnSpc>
                          <a:spcPts val="1000"/>
                        </a:lnSpc>
                      </a:pPr>
                      <a:r>
                        <a:rPr lang="es-CO" sz="1100" b="0" i="0" u="none" strike="noStrike">
                          <a:solidFill>
                            <a:srgbClr val="404040"/>
                          </a:solidFill>
                          <a:effectLst/>
                          <a:latin typeface="Franklin Gothic Book"/>
                        </a:rPr>
                        <a:t> Por alguno de los dos quería terminar la relación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000"/>
                        </a:lnSpc>
                      </a:pPr>
                      <a:endParaRPr lang="es-CO" sz="10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01977">
                <a:tc>
                  <a:txBody>
                    <a:bodyPr/>
                    <a:lstStyle/>
                    <a:p>
                      <a:pPr algn="r" fontAlgn="ctr">
                        <a:lnSpc>
                          <a:spcPts val="1000"/>
                        </a:lnSpc>
                      </a:pPr>
                      <a:r>
                        <a:rPr lang="es-CO" sz="1100" b="0" i="0" u="none" strike="noStrike">
                          <a:solidFill>
                            <a:srgbClr val="404040"/>
                          </a:solidFill>
                          <a:effectLst/>
                          <a:latin typeface="Franklin Gothic Book"/>
                        </a:rPr>
                        <a:t> Consumo de alcohol</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000"/>
                        </a:lnSpc>
                      </a:pPr>
                      <a:endParaRPr lang="es-CO" sz="10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01977">
                <a:tc>
                  <a:txBody>
                    <a:bodyPr/>
                    <a:lstStyle/>
                    <a:p>
                      <a:pPr algn="r" fontAlgn="ctr">
                        <a:lnSpc>
                          <a:spcPts val="1000"/>
                        </a:lnSpc>
                      </a:pPr>
                      <a:r>
                        <a:rPr lang="es-CO" sz="1100" b="0" i="0" u="none" strike="noStrike">
                          <a:solidFill>
                            <a:srgbClr val="404040"/>
                          </a:solidFill>
                          <a:effectLst/>
                          <a:latin typeface="Franklin Gothic Book"/>
                        </a:rPr>
                        <a:t> Por desautorizar al otro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000"/>
                        </a:lnSpc>
                      </a:pPr>
                      <a:endParaRPr lang="es-CO" sz="10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01977">
                <a:tc>
                  <a:txBody>
                    <a:bodyPr/>
                    <a:lstStyle/>
                    <a:p>
                      <a:pPr algn="r" fontAlgn="ctr">
                        <a:lnSpc>
                          <a:spcPts val="1000"/>
                        </a:lnSpc>
                      </a:pPr>
                      <a:r>
                        <a:rPr lang="es-CO" sz="1100" b="0" i="0" u="none" strike="noStrike" dirty="0">
                          <a:solidFill>
                            <a:srgbClr val="404040"/>
                          </a:solidFill>
                          <a:effectLst/>
                          <a:latin typeface="Franklin Gothic Book"/>
                        </a:rPr>
                        <a:t> Otro</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000"/>
                        </a:lnSpc>
                      </a:pPr>
                      <a:endParaRPr lang="es-CO" sz="10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301977">
                <a:tc>
                  <a:txBody>
                    <a:bodyPr/>
                    <a:lstStyle/>
                    <a:p>
                      <a:pPr algn="r" fontAlgn="ctr">
                        <a:lnSpc>
                          <a:spcPts val="1000"/>
                        </a:lnSpc>
                      </a:pPr>
                      <a:r>
                        <a:rPr lang="es-CO" sz="1100" b="0" i="0" u="none" strike="noStrike">
                          <a:solidFill>
                            <a:srgbClr val="404040"/>
                          </a:solidFill>
                          <a:effectLst/>
                          <a:latin typeface="Franklin Gothic Book"/>
                        </a:rPr>
                        <a:t> Ninguna de las anteriores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000"/>
                        </a:lnSpc>
                      </a:pPr>
                      <a:endParaRPr lang="es-CO" sz="10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1977">
                <a:tc>
                  <a:txBody>
                    <a:bodyPr/>
                    <a:lstStyle/>
                    <a:p>
                      <a:pPr algn="r" fontAlgn="ctr">
                        <a:lnSpc>
                          <a:spcPts val="1000"/>
                        </a:lnSpc>
                      </a:pPr>
                      <a:r>
                        <a:rPr lang="es-CO" sz="1100" b="0" i="0" u="none" strike="noStrike" dirty="0">
                          <a:solidFill>
                            <a:srgbClr val="404040"/>
                          </a:solidFill>
                          <a:effectLst/>
                          <a:latin typeface="Franklin Gothic Book"/>
                        </a:rPr>
                        <a:t> No responde</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000"/>
                        </a:lnSpc>
                      </a:pPr>
                      <a:endParaRPr lang="es-CO" sz="10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7 Gráfico"/>
          <p:cNvGraphicFramePr/>
          <p:nvPr>
            <p:extLst>
              <p:ext uri="{D42A27DB-BD31-4B8C-83A1-F6EECF244321}">
                <p14:modId xmlns:p14="http://schemas.microsoft.com/office/powerpoint/2010/main" val="3168179274"/>
              </p:ext>
            </p:extLst>
          </p:nvPr>
        </p:nvGraphicFramePr>
        <p:xfrm>
          <a:off x="5503495" y="990603"/>
          <a:ext cx="3748455" cy="5557414"/>
        </p:xfrm>
        <a:graphic>
          <a:graphicData uri="http://schemas.openxmlformats.org/drawingml/2006/chart">
            <c:chart xmlns:c="http://schemas.openxmlformats.org/drawingml/2006/chart" xmlns:r="http://schemas.openxmlformats.org/officeDocument/2006/relationships" r:id="rId2"/>
          </a:graphicData>
        </a:graphic>
      </p:graphicFrame>
      <p:sp>
        <p:nvSpPr>
          <p:cNvPr id="10" name="9 Rectángulo"/>
          <p:cNvSpPr/>
          <p:nvPr/>
        </p:nvSpPr>
        <p:spPr>
          <a:xfrm>
            <a:off x="2534588" y="604332"/>
            <a:ext cx="7089804" cy="369332"/>
          </a:xfrm>
          <a:prstGeom prst="rect">
            <a:avLst/>
          </a:prstGeom>
        </p:spPr>
        <p:txBody>
          <a:bodyPr wrap="square">
            <a:spAutoFit/>
          </a:bodyPr>
          <a:lstStyle/>
          <a:p>
            <a:pPr algn="ctr"/>
            <a:r>
              <a:rPr lang="es-CO" b="1" dirty="0">
                <a:solidFill>
                  <a:prstClr val="black"/>
                </a:solidFill>
              </a:rPr>
              <a:t> 8) ¿Recuerda usted la razón principal por qué se dio esta pelea? </a:t>
            </a:r>
            <a:endParaRPr lang="es-CO" dirty="0">
              <a:solidFill>
                <a:prstClr val="black"/>
              </a:solidFill>
            </a:endParaRPr>
          </a:p>
        </p:txBody>
      </p:sp>
      <p:sp>
        <p:nvSpPr>
          <p:cNvPr id="11" name="10 Rectángulo redondeado"/>
          <p:cNvSpPr/>
          <p:nvPr/>
        </p:nvSpPr>
        <p:spPr>
          <a:xfrm>
            <a:off x="4231382" y="6204855"/>
            <a:ext cx="3701862" cy="287174"/>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aphicFrame>
        <p:nvGraphicFramePr>
          <p:cNvPr id="14" name="13 Tabla"/>
          <p:cNvGraphicFramePr>
            <a:graphicFrameLocks noGrp="1"/>
          </p:cNvGraphicFramePr>
          <p:nvPr>
            <p:extLst>
              <p:ext uri="{D42A27DB-BD31-4B8C-83A1-F6EECF244321}">
                <p14:modId xmlns:p14="http://schemas.microsoft.com/office/powerpoint/2010/main" val="77673774"/>
              </p:ext>
            </p:extLst>
          </p:nvPr>
        </p:nvGraphicFramePr>
        <p:xfrm>
          <a:off x="4385975" y="6215804"/>
          <a:ext cx="3585210" cy="259080"/>
        </p:xfrm>
        <a:graphic>
          <a:graphicData uri="http://schemas.openxmlformats.org/drawingml/2006/table">
            <a:tbl>
              <a:tblPr firstRow="1" bandRow="1">
                <a:tableStyleId>{5C22544A-7EE6-4342-B048-85BDC9FD1C3A}</a:tableStyleId>
              </a:tblPr>
              <a:tblGrid>
                <a:gridCol w="3046730">
                  <a:extLst>
                    <a:ext uri="{9D8B030D-6E8A-4147-A177-3AD203B41FA5}">
                      <a16:colId xmlns:a16="http://schemas.microsoft.com/office/drawing/2014/main" val="20000"/>
                    </a:ext>
                  </a:extLst>
                </a:gridCol>
                <a:gridCol w="538480">
                  <a:extLst>
                    <a:ext uri="{9D8B030D-6E8A-4147-A177-3AD203B41FA5}">
                      <a16:colId xmlns:a16="http://schemas.microsoft.com/office/drawing/2014/main" val="20001"/>
                    </a:ext>
                  </a:extLst>
                </a:gridCol>
              </a:tblGrid>
              <a:tr h="144016">
                <a:tc>
                  <a:txBody>
                    <a:bodyPr/>
                    <a:lstStyle/>
                    <a:p>
                      <a:pPr algn="r"/>
                      <a:r>
                        <a:rPr lang="es-CO" sz="1100" dirty="0">
                          <a:solidFill>
                            <a:schemeClr val="tx1"/>
                          </a:solidFill>
                        </a:rPr>
                        <a:t>Base:</a:t>
                      </a:r>
                      <a:r>
                        <a:rPr lang="es-CO" sz="1100" baseline="0" dirty="0">
                          <a:solidFill>
                            <a:schemeClr val="tx1"/>
                          </a:solidFill>
                        </a:rPr>
                        <a:t> </a:t>
                      </a:r>
                      <a:r>
                        <a:rPr lang="es-CO" sz="1100" b="0" baseline="0" dirty="0">
                          <a:solidFill>
                            <a:schemeClr val="tx1"/>
                          </a:solidFill>
                        </a:rPr>
                        <a:t>Encuestados que tienen o han tenido pareja</a:t>
                      </a:r>
                      <a:endParaRPr lang="es-CO" sz="1100" b="0" dirty="0">
                        <a:solidFill>
                          <a:schemeClr val="tx1"/>
                        </a:solidFill>
                      </a:endParaRP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s-CO" sz="1100" dirty="0">
                          <a:solidFill>
                            <a:schemeClr val="tx1"/>
                          </a:solidFill>
                        </a:rPr>
                        <a:t>433</a:t>
                      </a:r>
                    </a:p>
                  </a:txBody>
                  <a:tcPr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9890176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1885626" y="2140646"/>
            <a:ext cx="9551013" cy="1938992"/>
          </a:xfrm>
          <a:prstGeom prst="rect">
            <a:avLst/>
          </a:prstGeom>
          <a:noFill/>
        </p:spPr>
        <p:txBody>
          <a:bodyPr wrap="none" rtlCol="0">
            <a:spAutoFit/>
          </a:bodyPr>
          <a:lstStyle/>
          <a:p>
            <a:r>
              <a:rPr lang="es-CO" sz="6000" b="1" dirty="0">
                <a:solidFill>
                  <a:prstClr val="white"/>
                </a:solidFill>
                <a:latin typeface="Tahoma" panose="020B0604030504040204" pitchFamily="34" charset="0"/>
                <a:ea typeface="Tahoma" panose="020B0604030504040204" pitchFamily="34" charset="0"/>
                <a:cs typeface="Tahoma" panose="020B0604030504040204" pitchFamily="34" charset="0"/>
              </a:rPr>
              <a:t>II. Modulo de preguntas</a:t>
            </a:r>
          </a:p>
          <a:p>
            <a:r>
              <a:rPr lang="es-CO" sz="6000" b="1" dirty="0">
                <a:solidFill>
                  <a:prstClr val="white"/>
                </a:solidFill>
                <a:latin typeface="Tahoma" panose="020B0604030504040204" pitchFamily="34" charset="0"/>
                <a:ea typeface="Tahoma" panose="020B0604030504040204" pitchFamily="34" charset="0"/>
                <a:cs typeface="Tahoma" panose="020B0604030504040204" pitchFamily="34" charset="0"/>
              </a:rPr>
              <a:t>para los hombre</a:t>
            </a:r>
          </a:p>
        </p:txBody>
      </p:sp>
    </p:spTree>
    <p:extLst>
      <p:ext uri="{BB962C8B-B14F-4D97-AF65-F5344CB8AC3E}">
        <p14:creationId xmlns:p14="http://schemas.microsoft.com/office/powerpoint/2010/main" val="190817844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Group 6">
            <a:extLst>
              <a:ext uri="{FF2B5EF4-FFF2-40B4-BE49-F238E27FC236}">
                <a16:creationId xmlns:a16="http://schemas.microsoft.com/office/drawing/2014/main" id="{0DA119C3-05D3-4634-98DA-6F5B3E4A5355}"/>
              </a:ext>
            </a:extLst>
          </p:cNvPr>
          <p:cNvGraphicFramePr>
            <a:graphicFrameLocks noGrp="1"/>
          </p:cNvGraphicFramePr>
          <p:nvPr>
            <p:extLst>
              <p:ext uri="{D42A27DB-BD31-4B8C-83A1-F6EECF244321}">
                <p14:modId xmlns:p14="http://schemas.microsoft.com/office/powerpoint/2010/main" val="91833309"/>
              </p:ext>
            </p:extLst>
          </p:nvPr>
        </p:nvGraphicFramePr>
        <p:xfrm>
          <a:off x="2667000" y="2065338"/>
          <a:ext cx="6584951" cy="2971116"/>
        </p:xfrm>
        <a:graphic>
          <a:graphicData uri="http://schemas.openxmlformats.org/drawingml/2006/table">
            <a:tbl>
              <a:tblPr/>
              <a:tblGrid>
                <a:gridCol w="2848778">
                  <a:extLst>
                    <a:ext uri="{9D8B030D-6E8A-4147-A177-3AD203B41FA5}">
                      <a16:colId xmlns:a16="http://schemas.microsoft.com/office/drawing/2014/main" val="20000"/>
                    </a:ext>
                  </a:extLst>
                </a:gridCol>
                <a:gridCol w="3736173">
                  <a:extLst>
                    <a:ext uri="{9D8B030D-6E8A-4147-A177-3AD203B41FA5}">
                      <a16:colId xmlns:a16="http://schemas.microsoft.com/office/drawing/2014/main" val="20002"/>
                    </a:ext>
                  </a:extLst>
                </a:gridCol>
              </a:tblGrid>
              <a:tr h="330124">
                <a:tc>
                  <a:txBody>
                    <a:bodyPr/>
                    <a:lstStyle/>
                    <a:p>
                      <a:pPr algn="r" fontAlgn="ctr"/>
                      <a:r>
                        <a:rPr lang="es-CO" sz="1200" b="0" i="0" u="none" strike="noStrike" dirty="0">
                          <a:solidFill>
                            <a:srgbClr val="404040"/>
                          </a:solidFill>
                          <a:effectLst/>
                          <a:latin typeface="Franklin Gothic Book"/>
                        </a:rPr>
                        <a:t> Ver o jugar fútbol u otros deportes </a:t>
                      </a:r>
                    </a:p>
                  </a:txBody>
                  <a:tcPr marL="9525" marR="9525" marT="9525" marB="0" anchor="ctr">
                    <a:lnL cap="flat">
                      <a:noFill/>
                    </a:lnL>
                    <a:lnR>
                      <a:noFill/>
                    </a:lnR>
                    <a:lnT cap="flat">
                      <a:noFill/>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200"/>
                        </a:lnSpc>
                      </a:pPr>
                      <a:endParaRPr lang="es-CO" sz="11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cap="flat">
                      <a:noFill/>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0124">
                <a:tc>
                  <a:txBody>
                    <a:bodyPr/>
                    <a:lstStyle/>
                    <a:p>
                      <a:pPr algn="r" fontAlgn="ctr"/>
                      <a:r>
                        <a:rPr lang="es-CO" sz="1200" b="0" i="0" u="none" strike="noStrike">
                          <a:solidFill>
                            <a:srgbClr val="404040"/>
                          </a:solidFill>
                          <a:effectLst/>
                          <a:latin typeface="Franklin Gothic Book"/>
                        </a:rPr>
                        <a:t> Hablar de política o de temas filosóficos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200"/>
                        </a:lnSpc>
                      </a:pPr>
                      <a:endParaRPr lang="es-CO" sz="11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0124">
                <a:tc>
                  <a:txBody>
                    <a:bodyPr/>
                    <a:lstStyle/>
                    <a:p>
                      <a:pPr algn="r" fontAlgn="ctr"/>
                      <a:r>
                        <a:rPr lang="es-CO" sz="1200" b="0" i="0" u="none" strike="noStrike">
                          <a:solidFill>
                            <a:srgbClr val="404040"/>
                          </a:solidFill>
                          <a:effectLst/>
                          <a:latin typeface="Franklin Gothic Book"/>
                        </a:rPr>
                        <a:t> Hablar de temas de trabajo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200"/>
                        </a:lnSpc>
                      </a:pPr>
                      <a:endParaRPr lang="es-CO" sz="11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0124">
                <a:tc>
                  <a:txBody>
                    <a:bodyPr/>
                    <a:lstStyle/>
                    <a:p>
                      <a:pPr algn="r" fontAlgn="ctr"/>
                      <a:r>
                        <a:rPr lang="es-CO" sz="1200" b="0" i="0" u="none" strike="noStrike">
                          <a:solidFill>
                            <a:srgbClr val="404040"/>
                          </a:solidFill>
                          <a:effectLst/>
                          <a:latin typeface="Franklin Gothic Book"/>
                        </a:rPr>
                        <a:t> Ver películas o jugar videojuegos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200"/>
                        </a:lnSpc>
                      </a:pPr>
                      <a:endParaRPr lang="es-CO" sz="11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0124">
                <a:tc>
                  <a:txBody>
                    <a:bodyPr/>
                    <a:lstStyle/>
                    <a:p>
                      <a:pPr algn="r" fontAlgn="ctr"/>
                      <a:r>
                        <a:rPr lang="es-CO" sz="1200" b="0" i="0" u="none" strike="noStrike">
                          <a:solidFill>
                            <a:srgbClr val="404040"/>
                          </a:solidFill>
                          <a:effectLst/>
                          <a:latin typeface="Franklin Gothic Book"/>
                        </a:rPr>
                        <a:t> Molestarse o burlarse los unos de los otros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200"/>
                        </a:lnSpc>
                      </a:pPr>
                      <a:endParaRPr lang="es-CO" sz="11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0124">
                <a:tc>
                  <a:txBody>
                    <a:bodyPr/>
                    <a:lstStyle/>
                    <a:p>
                      <a:pPr algn="r" fontAlgn="ctr"/>
                      <a:r>
                        <a:rPr lang="es-CO" sz="1200" b="0" i="0" u="none" strike="noStrike">
                          <a:solidFill>
                            <a:srgbClr val="404040"/>
                          </a:solidFill>
                          <a:effectLst/>
                          <a:latin typeface="Franklin Gothic Book"/>
                        </a:rPr>
                        <a:t> Hablar de relaciones y de sus emociones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200"/>
                        </a:lnSpc>
                      </a:pPr>
                      <a:endParaRPr lang="es-CO" sz="11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0124">
                <a:tc>
                  <a:txBody>
                    <a:bodyPr/>
                    <a:lstStyle/>
                    <a:p>
                      <a:pPr algn="r" fontAlgn="ctr"/>
                      <a:r>
                        <a:rPr lang="es-CO" sz="1200" b="0" i="0" u="none" strike="noStrike">
                          <a:solidFill>
                            <a:srgbClr val="404040"/>
                          </a:solidFill>
                          <a:effectLst/>
                          <a:latin typeface="Franklin Gothic Book"/>
                        </a:rPr>
                        <a:t> Tomarse algo (trago, tinto)</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200"/>
                        </a:lnSpc>
                      </a:pPr>
                      <a:endParaRPr lang="es-CO" sz="11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0124">
                <a:tc>
                  <a:txBody>
                    <a:bodyPr/>
                    <a:lstStyle/>
                    <a:p>
                      <a:pPr algn="r" fontAlgn="ctr"/>
                      <a:r>
                        <a:rPr lang="es-CO" sz="1200" b="0" i="0" u="none" strike="noStrike">
                          <a:solidFill>
                            <a:srgbClr val="404040"/>
                          </a:solidFill>
                          <a:effectLst/>
                          <a:latin typeface="Franklin Gothic Book"/>
                        </a:rPr>
                        <a:t> Hablar de sexo o hacer chistes sobre sexo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200"/>
                        </a:lnSpc>
                      </a:pPr>
                      <a:endParaRPr lang="es-CO" sz="11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0124">
                <a:tc>
                  <a:txBody>
                    <a:bodyPr/>
                    <a:lstStyle/>
                    <a:p>
                      <a:pPr algn="r" fontAlgn="ctr"/>
                      <a:r>
                        <a:rPr lang="es-CO" sz="1200" b="0" i="0" u="none" strike="noStrike" dirty="0">
                          <a:solidFill>
                            <a:srgbClr val="404040"/>
                          </a:solidFill>
                          <a:effectLst/>
                          <a:latin typeface="Franklin Gothic Book"/>
                        </a:rPr>
                        <a:t> Expresarse cariño abierta o físicamente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lnSpc>
                          <a:spcPts val="1200"/>
                        </a:lnSpc>
                      </a:pPr>
                      <a:endParaRPr lang="es-CO" sz="1100" b="0" i="0" u="none" strike="noStrike" dirty="0">
                        <a:solidFill>
                          <a:srgbClr val="9B5107"/>
                        </a:solidFill>
                        <a:effectLst/>
                        <a:latin typeface="Franklin Gothic Book"/>
                      </a:endParaRPr>
                    </a:p>
                  </a:txBody>
                  <a:tcPr marL="9525" marR="9525" marT="9525" marB="0" anchor="ctr">
                    <a:lnL w="12700" cap="flat" cmpd="sng" algn="ctr">
                      <a:noFill/>
                      <a:prstDash val="solid"/>
                      <a:round/>
                      <a:headEnd type="none" w="med" len="med"/>
                      <a:tailEnd type="none" w="med" len="med"/>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graphicFrame>
        <p:nvGraphicFramePr>
          <p:cNvPr id="8" name="7 Gráfico"/>
          <p:cNvGraphicFramePr/>
          <p:nvPr>
            <p:extLst>
              <p:ext uri="{D42A27DB-BD31-4B8C-83A1-F6EECF244321}">
                <p14:modId xmlns:p14="http://schemas.microsoft.com/office/powerpoint/2010/main" val="2803422240"/>
              </p:ext>
            </p:extLst>
          </p:nvPr>
        </p:nvGraphicFramePr>
        <p:xfrm>
          <a:off x="5503495" y="1836732"/>
          <a:ext cx="3748455" cy="5021268"/>
        </p:xfrm>
        <a:graphic>
          <a:graphicData uri="http://schemas.openxmlformats.org/drawingml/2006/chart">
            <c:chart xmlns:c="http://schemas.openxmlformats.org/drawingml/2006/chart" xmlns:r="http://schemas.openxmlformats.org/officeDocument/2006/relationships" r:id="rId2"/>
          </a:graphicData>
        </a:graphic>
      </p:graphicFrame>
      <p:sp>
        <p:nvSpPr>
          <p:cNvPr id="10" name="9 Rectángulo"/>
          <p:cNvSpPr/>
          <p:nvPr/>
        </p:nvSpPr>
        <p:spPr>
          <a:xfrm>
            <a:off x="2534588" y="570464"/>
            <a:ext cx="7089804" cy="584775"/>
          </a:xfrm>
          <a:prstGeom prst="rect">
            <a:avLst/>
          </a:prstGeom>
        </p:spPr>
        <p:txBody>
          <a:bodyPr wrap="square">
            <a:spAutoFit/>
          </a:bodyPr>
          <a:lstStyle/>
          <a:p>
            <a:pPr algn="ctr"/>
            <a:r>
              <a:rPr lang="es-CO" sz="1600" b="1" dirty="0">
                <a:solidFill>
                  <a:prstClr val="black"/>
                </a:solidFill>
              </a:rPr>
              <a:t>25) Piense en su relación con sus amigos ¿qué hacen principalmente cuando  se encuentran virtual o físicamente? </a:t>
            </a:r>
            <a:endParaRPr lang="es-CO" sz="1600" dirty="0">
              <a:solidFill>
                <a:prstClr val="black"/>
              </a:solidFill>
            </a:endParaRPr>
          </a:p>
        </p:txBody>
      </p:sp>
      <p:sp>
        <p:nvSpPr>
          <p:cNvPr id="11" name="10 Rectángulo redondeado"/>
          <p:cNvSpPr/>
          <p:nvPr/>
        </p:nvSpPr>
        <p:spPr>
          <a:xfrm>
            <a:off x="5046455" y="5950225"/>
            <a:ext cx="2062971" cy="27469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aphicFrame>
        <p:nvGraphicFramePr>
          <p:cNvPr id="12" name="11 Tabla"/>
          <p:cNvGraphicFramePr>
            <a:graphicFrameLocks noGrp="1"/>
          </p:cNvGraphicFramePr>
          <p:nvPr>
            <p:extLst>
              <p:ext uri="{D42A27DB-BD31-4B8C-83A1-F6EECF244321}">
                <p14:modId xmlns:p14="http://schemas.microsoft.com/office/powerpoint/2010/main" val="3962268127"/>
              </p:ext>
            </p:extLst>
          </p:nvPr>
        </p:nvGraphicFramePr>
        <p:xfrm>
          <a:off x="5175544" y="5960989"/>
          <a:ext cx="1799459" cy="259080"/>
        </p:xfrm>
        <a:graphic>
          <a:graphicData uri="http://schemas.openxmlformats.org/drawingml/2006/table">
            <a:tbl>
              <a:tblPr firstRow="1" bandRow="1">
                <a:tableStyleId>{5C22544A-7EE6-4342-B048-85BDC9FD1C3A}</a:tableStyleId>
              </a:tblPr>
              <a:tblGrid>
                <a:gridCol w="1390967">
                  <a:extLst>
                    <a:ext uri="{9D8B030D-6E8A-4147-A177-3AD203B41FA5}">
                      <a16:colId xmlns:a16="http://schemas.microsoft.com/office/drawing/2014/main" val="20000"/>
                    </a:ext>
                  </a:extLst>
                </a:gridCol>
                <a:gridCol w="408492">
                  <a:extLst>
                    <a:ext uri="{9D8B030D-6E8A-4147-A177-3AD203B41FA5}">
                      <a16:colId xmlns:a16="http://schemas.microsoft.com/office/drawing/2014/main" val="20001"/>
                    </a:ext>
                  </a:extLst>
                </a:gridCol>
              </a:tblGrid>
              <a:tr h="144016">
                <a:tc>
                  <a:txBody>
                    <a:bodyPr/>
                    <a:lstStyle/>
                    <a:p>
                      <a:pPr algn="r"/>
                      <a:r>
                        <a:rPr lang="es-CO" sz="1100" dirty="0">
                          <a:solidFill>
                            <a:schemeClr val="tx1"/>
                          </a:solidFill>
                        </a:rPr>
                        <a:t>Base:</a:t>
                      </a:r>
                      <a:r>
                        <a:rPr lang="es-CO" sz="1100" baseline="0" dirty="0">
                          <a:solidFill>
                            <a:schemeClr val="tx1"/>
                          </a:solidFill>
                        </a:rPr>
                        <a:t> </a:t>
                      </a:r>
                      <a:r>
                        <a:rPr lang="es-CO" sz="1100" b="0" baseline="0" dirty="0">
                          <a:solidFill>
                            <a:schemeClr val="tx1"/>
                          </a:solidFill>
                        </a:rPr>
                        <a:t>Total Hombres</a:t>
                      </a:r>
                      <a:endParaRPr lang="es-CO" sz="1100" b="0" dirty="0">
                        <a:solidFill>
                          <a:schemeClr val="tx1"/>
                        </a:solidFill>
                      </a:endParaRP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es-CO" sz="1050" b="1" i="0" u="none" strike="noStrike" dirty="0">
                          <a:solidFill>
                            <a:srgbClr val="000000"/>
                          </a:solidFill>
                          <a:effectLst/>
                          <a:latin typeface="Calibri" panose="020F0502020204030204" pitchFamily="34" charset="0"/>
                        </a:rPr>
                        <a:t>226</a:t>
                      </a:r>
                      <a:endParaRPr lang="es-CO" sz="1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8593589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3252394944"/>
              </p:ext>
            </p:extLst>
          </p:nvPr>
        </p:nvGraphicFramePr>
        <p:xfrm>
          <a:off x="1753579" y="2613025"/>
          <a:ext cx="9031078" cy="2212181"/>
        </p:xfrm>
        <a:graphic>
          <a:graphicData uri="http://schemas.openxmlformats.org/drawingml/2006/table">
            <a:tbl>
              <a:tblPr/>
              <a:tblGrid>
                <a:gridCol w="2569304">
                  <a:extLst>
                    <a:ext uri="{9D8B030D-6E8A-4147-A177-3AD203B41FA5}">
                      <a16:colId xmlns:a16="http://schemas.microsoft.com/office/drawing/2014/main" val="20000"/>
                    </a:ext>
                  </a:extLst>
                </a:gridCol>
                <a:gridCol w="118958">
                  <a:extLst>
                    <a:ext uri="{9D8B030D-6E8A-4147-A177-3AD203B41FA5}">
                      <a16:colId xmlns:a16="http://schemas.microsoft.com/office/drawing/2014/main" val="20001"/>
                    </a:ext>
                  </a:extLst>
                </a:gridCol>
                <a:gridCol w="637869">
                  <a:extLst>
                    <a:ext uri="{9D8B030D-6E8A-4147-A177-3AD203B41FA5}">
                      <a16:colId xmlns:a16="http://schemas.microsoft.com/office/drawing/2014/main" val="20002"/>
                    </a:ext>
                  </a:extLst>
                </a:gridCol>
                <a:gridCol w="633883">
                  <a:extLst>
                    <a:ext uri="{9D8B030D-6E8A-4147-A177-3AD203B41FA5}">
                      <a16:colId xmlns:a16="http://schemas.microsoft.com/office/drawing/2014/main" val="20003"/>
                    </a:ext>
                  </a:extLst>
                </a:gridCol>
                <a:gridCol w="633883">
                  <a:extLst>
                    <a:ext uri="{9D8B030D-6E8A-4147-A177-3AD203B41FA5}">
                      <a16:colId xmlns:a16="http://schemas.microsoft.com/office/drawing/2014/main" val="20004"/>
                    </a:ext>
                  </a:extLst>
                </a:gridCol>
                <a:gridCol w="633883">
                  <a:extLst>
                    <a:ext uri="{9D8B030D-6E8A-4147-A177-3AD203B41FA5}">
                      <a16:colId xmlns:a16="http://schemas.microsoft.com/office/drawing/2014/main" val="20005"/>
                    </a:ext>
                  </a:extLst>
                </a:gridCol>
                <a:gridCol w="633883">
                  <a:extLst>
                    <a:ext uri="{9D8B030D-6E8A-4147-A177-3AD203B41FA5}">
                      <a16:colId xmlns:a16="http://schemas.microsoft.com/office/drawing/2014/main" val="20006"/>
                    </a:ext>
                  </a:extLst>
                </a:gridCol>
                <a:gridCol w="633883">
                  <a:extLst>
                    <a:ext uri="{9D8B030D-6E8A-4147-A177-3AD203B41FA5}">
                      <a16:colId xmlns:a16="http://schemas.microsoft.com/office/drawing/2014/main" val="20007"/>
                    </a:ext>
                  </a:extLst>
                </a:gridCol>
                <a:gridCol w="633883">
                  <a:extLst>
                    <a:ext uri="{9D8B030D-6E8A-4147-A177-3AD203B41FA5}">
                      <a16:colId xmlns:a16="http://schemas.microsoft.com/office/drawing/2014/main" val="20008"/>
                    </a:ext>
                  </a:extLst>
                </a:gridCol>
                <a:gridCol w="633883">
                  <a:extLst>
                    <a:ext uri="{9D8B030D-6E8A-4147-A177-3AD203B41FA5}">
                      <a16:colId xmlns:a16="http://schemas.microsoft.com/office/drawing/2014/main" val="20009"/>
                    </a:ext>
                  </a:extLst>
                </a:gridCol>
                <a:gridCol w="633883">
                  <a:extLst>
                    <a:ext uri="{9D8B030D-6E8A-4147-A177-3AD203B41FA5}">
                      <a16:colId xmlns:a16="http://schemas.microsoft.com/office/drawing/2014/main" val="20010"/>
                    </a:ext>
                  </a:extLst>
                </a:gridCol>
                <a:gridCol w="633883">
                  <a:extLst>
                    <a:ext uri="{9D8B030D-6E8A-4147-A177-3AD203B41FA5}">
                      <a16:colId xmlns:a16="http://schemas.microsoft.com/office/drawing/2014/main" val="20011"/>
                    </a:ext>
                  </a:extLst>
                </a:gridCol>
              </a:tblGrid>
              <a:tr h="171450">
                <a:tc>
                  <a:txBody>
                    <a:bodyPr/>
                    <a:lstStyle/>
                    <a:p>
                      <a:pPr algn="r" fontAlgn="ctr"/>
                      <a:endParaRPr lang="es-CO" sz="1000" b="1" i="0" u="none" strike="noStrike" dirty="0">
                        <a:solidFill>
                          <a:srgbClr val="404040"/>
                        </a:solidFill>
                        <a:effectLst/>
                        <a:latin typeface="Franklin Gothic Book"/>
                      </a:endParaRPr>
                    </a:p>
                  </a:txBody>
                  <a:tcPr marL="9525" marR="9525" marT="9525" marB="0" anchor="ctr">
                    <a:lnL>
                      <a:noFill/>
                    </a:lnL>
                    <a:lnR>
                      <a:noFill/>
                    </a:lnR>
                    <a:lnT>
                      <a:noFill/>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a:noFill/>
                    </a:lnB>
                  </a:tcPr>
                </a:tc>
                <a:tc rowSpan="2">
                  <a:txBody>
                    <a:bodyPr/>
                    <a:lstStyle/>
                    <a:p>
                      <a:pPr algn="ctr" fontAlgn="ctr"/>
                      <a:r>
                        <a:rPr lang="es-CO" sz="1000" b="1" i="0" u="none" strike="noStrike" dirty="0">
                          <a:solidFill>
                            <a:schemeClr val="bg1"/>
                          </a:solidFill>
                          <a:effectLst/>
                          <a:latin typeface="Franklin Gothic Book"/>
                        </a:rPr>
                        <a:t>TOTAL</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DA0F2B"/>
                    </a:solidFill>
                  </a:tcPr>
                </a:tc>
                <a:tc gridSpan="2">
                  <a:txBody>
                    <a:bodyPr/>
                    <a:lstStyle/>
                    <a:p>
                      <a:pPr algn="ctr" fontAlgn="ctr"/>
                      <a:r>
                        <a:rPr lang="es-CO" sz="1000" b="1" i="0" u="none" strike="noStrike" dirty="0">
                          <a:solidFill>
                            <a:srgbClr val="404040"/>
                          </a:solidFill>
                          <a:effectLst/>
                          <a:latin typeface="Franklin Gothic Book"/>
                        </a:rPr>
                        <a:t>GÉNERO</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000"/>
                    </a:solidFill>
                  </a:tcPr>
                </a:tc>
                <a:tc hMerge="1">
                  <a:txBody>
                    <a:bodyPr/>
                    <a:lstStyle/>
                    <a:p>
                      <a:endParaRPr lang="es-CO"/>
                    </a:p>
                  </a:txBody>
                  <a:tcPr/>
                </a:tc>
                <a:tc gridSpan="4">
                  <a:txBody>
                    <a:bodyPr/>
                    <a:lstStyle/>
                    <a:p>
                      <a:pPr algn="ctr" fontAlgn="ctr"/>
                      <a:r>
                        <a:rPr lang="es-CO" sz="1000" b="1" i="0" u="none" strike="noStrike" dirty="0">
                          <a:solidFill>
                            <a:srgbClr val="404040"/>
                          </a:solidFill>
                          <a:effectLst/>
                          <a:latin typeface="Franklin Gothic Book"/>
                        </a:rPr>
                        <a:t>EDAD</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C66"/>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3">
                  <a:txBody>
                    <a:bodyPr/>
                    <a:lstStyle/>
                    <a:p>
                      <a:pPr algn="ctr" fontAlgn="ctr"/>
                      <a:r>
                        <a:rPr lang="es-CO" sz="1000" b="1" i="0" u="none" strike="noStrike" dirty="0">
                          <a:solidFill>
                            <a:srgbClr val="404040"/>
                          </a:solidFill>
                          <a:effectLst/>
                          <a:latin typeface="Franklin Gothic Book"/>
                        </a:rPr>
                        <a:t>ESTRATO</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ECC5"/>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326231">
                <a:tc>
                  <a:txBody>
                    <a:bodyPr/>
                    <a:lstStyle/>
                    <a:p>
                      <a:pPr algn="r" fontAlgn="ctr"/>
                      <a:endParaRPr lang="es-CO" sz="1000" b="1" i="0" u="none" strike="noStrike" dirty="0">
                        <a:solidFill>
                          <a:srgbClr val="404040"/>
                        </a:solidFill>
                        <a:effectLst/>
                        <a:latin typeface="Franklin Gothic Book"/>
                      </a:endParaRP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vMerge="1">
                  <a:txBody>
                    <a:bodyPr/>
                    <a:lstStyle/>
                    <a:p>
                      <a:endParaRPr lang="es-CO"/>
                    </a:p>
                  </a:txBody>
                  <a:tcPr/>
                </a:tc>
                <a:tc>
                  <a:txBody>
                    <a:bodyPr/>
                    <a:lstStyle/>
                    <a:p>
                      <a:pPr algn="ctr" fontAlgn="ctr"/>
                      <a:r>
                        <a:rPr lang="es-CO" sz="1000" b="0" i="0" u="none" strike="noStrike" dirty="0">
                          <a:solidFill>
                            <a:srgbClr val="404040"/>
                          </a:solidFill>
                          <a:effectLst/>
                          <a:latin typeface="Franklin Gothic Book"/>
                        </a:rPr>
                        <a:t>Masculino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Femenino</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18 a 25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26 a 40</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41 a 55</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56 o más</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ALTO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MEDIO</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BAJO</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171450">
                <a:tc>
                  <a:txBody>
                    <a:bodyPr/>
                    <a:lstStyle/>
                    <a:p>
                      <a:pPr algn="r" fontAlgn="ctr"/>
                      <a:r>
                        <a:rPr lang="es-CO" sz="700" b="1" i="0" u="none" strike="noStrike" dirty="0">
                          <a:solidFill>
                            <a:srgbClr val="404040"/>
                          </a:solidFill>
                          <a:effectLst/>
                          <a:latin typeface="Franklin Gothic Book"/>
                        </a:rPr>
                        <a:t> Base: TOTAL HOMBRES</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700" b="1"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226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226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39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64</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64</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59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68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55</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dirty="0">
                          <a:solidFill>
                            <a:srgbClr val="404040"/>
                          </a:solidFill>
                          <a:effectLst/>
                          <a:latin typeface="Franklin Gothic Book"/>
                        </a:rPr>
                        <a:t>103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171450">
                <a:tc>
                  <a:txBody>
                    <a:bodyPr/>
                    <a:lstStyle/>
                    <a:p>
                      <a:pPr algn="r" fontAlgn="ctr"/>
                      <a:r>
                        <a:rPr lang="es-CO" sz="1000" b="0" i="0" u="none" strike="noStrike" dirty="0">
                          <a:solidFill>
                            <a:srgbClr val="404040"/>
                          </a:solidFill>
                          <a:effectLst/>
                          <a:latin typeface="Franklin Gothic Book"/>
                        </a:rPr>
                        <a:t> Ver o jugar fútbol u otros deportes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45%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44%</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43%</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49%</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extLst>
                  <a:ext uri="{0D108BD9-81ED-4DB2-BD59-A6C34878D82A}">
                    <a16:rowId xmlns:a16="http://schemas.microsoft.com/office/drawing/2014/main" val="10003"/>
                  </a:ext>
                </a:extLst>
              </a:tr>
              <a:tr h="171450">
                <a:tc>
                  <a:txBody>
                    <a:bodyPr/>
                    <a:lstStyle/>
                    <a:p>
                      <a:pPr algn="r" fontAlgn="ctr"/>
                      <a:r>
                        <a:rPr lang="es-CO" sz="1000" b="0" i="0" u="none" strike="noStrike">
                          <a:solidFill>
                            <a:srgbClr val="404040"/>
                          </a:solidFill>
                          <a:effectLst/>
                          <a:latin typeface="Franklin Gothic Book"/>
                        </a:rPr>
                        <a:t> Hablar de política o de temas filosóficos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29%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25%</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35%</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26%</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4"/>
                  </a:ext>
                </a:extLst>
              </a:tr>
              <a:tr h="171450">
                <a:tc>
                  <a:txBody>
                    <a:bodyPr/>
                    <a:lstStyle/>
                    <a:p>
                      <a:pPr algn="r" fontAlgn="ctr"/>
                      <a:r>
                        <a:rPr lang="es-CO" sz="1000" b="0" i="0" u="none" strike="noStrike">
                          <a:solidFill>
                            <a:srgbClr val="404040"/>
                          </a:solidFill>
                          <a:effectLst/>
                          <a:latin typeface="Franklin Gothic Book"/>
                        </a:rPr>
                        <a:t> Hablar de temas de trabajo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23%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20%</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30%</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19%</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5"/>
                  </a:ext>
                </a:extLst>
              </a:tr>
              <a:tr h="171450">
                <a:tc>
                  <a:txBody>
                    <a:bodyPr/>
                    <a:lstStyle/>
                    <a:p>
                      <a:pPr algn="r" fontAlgn="ctr"/>
                      <a:r>
                        <a:rPr lang="es-CO" sz="1000" b="0" i="0" u="none" strike="noStrike">
                          <a:solidFill>
                            <a:srgbClr val="404040"/>
                          </a:solidFill>
                          <a:effectLst/>
                          <a:latin typeface="Franklin Gothic Book"/>
                        </a:rPr>
                        <a:t> Ver películas o jugar videojuegos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21%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18%</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10%</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18%</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6"/>
                  </a:ext>
                </a:extLst>
              </a:tr>
              <a:tr h="171450">
                <a:tc>
                  <a:txBody>
                    <a:bodyPr/>
                    <a:lstStyle/>
                    <a:p>
                      <a:pPr algn="r" fontAlgn="ctr"/>
                      <a:r>
                        <a:rPr lang="es-CO" sz="1000" b="0" i="0" u="none" strike="noStrike">
                          <a:solidFill>
                            <a:srgbClr val="404040"/>
                          </a:solidFill>
                          <a:effectLst/>
                          <a:latin typeface="Franklin Gothic Book"/>
                        </a:rPr>
                        <a:t> Molestarse o burlarse los unos de los otros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16%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17%</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18%</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18%</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7"/>
                  </a:ext>
                </a:extLst>
              </a:tr>
              <a:tr h="171450">
                <a:tc>
                  <a:txBody>
                    <a:bodyPr/>
                    <a:lstStyle/>
                    <a:p>
                      <a:pPr algn="r" fontAlgn="ctr"/>
                      <a:r>
                        <a:rPr lang="es-CO" sz="1000" b="0" i="0" u="none" strike="noStrike">
                          <a:solidFill>
                            <a:srgbClr val="404040"/>
                          </a:solidFill>
                          <a:effectLst/>
                          <a:latin typeface="Franklin Gothic Book"/>
                        </a:rPr>
                        <a:t> Hablar de relaciones y de sus emociones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13%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16%</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18%</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8"/>
                  </a:ext>
                </a:extLst>
              </a:tr>
              <a:tr h="171450">
                <a:tc>
                  <a:txBody>
                    <a:bodyPr/>
                    <a:lstStyle/>
                    <a:p>
                      <a:pPr algn="r" fontAlgn="ctr"/>
                      <a:r>
                        <a:rPr lang="es-CO" sz="1000" b="0" i="0" u="none" strike="noStrike" dirty="0">
                          <a:solidFill>
                            <a:srgbClr val="404040"/>
                          </a:solidFill>
                          <a:effectLst/>
                          <a:latin typeface="Franklin Gothic Book"/>
                        </a:rPr>
                        <a:t> Tomarse algo (trago, tinto)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9"/>
                  </a:ext>
                </a:extLst>
              </a:tr>
              <a:tr h="171450">
                <a:tc>
                  <a:txBody>
                    <a:bodyPr/>
                    <a:lstStyle/>
                    <a:p>
                      <a:pPr algn="r" fontAlgn="ctr"/>
                      <a:r>
                        <a:rPr lang="es-CO" sz="1000" b="0" i="0" u="none" strike="noStrike" dirty="0">
                          <a:solidFill>
                            <a:srgbClr val="404040"/>
                          </a:solidFill>
                          <a:effectLst/>
                          <a:latin typeface="Franklin Gothic Book"/>
                        </a:rPr>
                        <a:t> Hablar de sexo o hacer chistes sobre sexo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0"/>
                  </a:ext>
                </a:extLst>
              </a:tr>
              <a:tr h="171450">
                <a:tc>
                  <a:txBody>
                    <a:bodyPr/>
                    <a:lstStyle/>
                    <a:p>
                      <a:pPr algn="r" fontAlgn="ctr"/>
                      <a:r>
                        <a:rPr lang="es-CO" sz="1000" b="0" i="0" u="none" strike="noStrike">
                          <a:solidFill>
                            <a:srgbClr val="404040"/>
                          </a:solidFill>
                          <a:effectLst/>
                          <a:latin typeface="Franklin Gothic Book"/>
                        </a:rPr>
                        <a:t> Expresarse cariño abierta o físicamente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dirty="0">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6%</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5" name="4 Rectángulo"/>
          <p:cNvSpPr/>
          <p:nvPr/>
        </p:nvSpPr>
        <p:spPr>
          <a:xfrm>
            <a:off x="2534588" y="1421364"/>
            <a:ext cx="7089804" cy="584775"/>
          </a:xfrm>
          <a:prstGeom prst="rect">
            <a:avLst/>
          </a:prstGeom>
        </p:spPr>
        <p:txBody>
          <a:bodyPr wrap="square">
            <a:spAutoFit/>
          </a:bodyPr>
          <a:lstStyle/>
          <a:p>
            <a:pPr algn="ctr"/>
            <a:r>
              <a:rPr lang="es-CO" sz="1600" b="1" dirty="0">
                <a:solidFill>
                  <a:prstClr val="black"/>
                </a:solidFill>
              </a:rPr>
              <a:t>25) Piense en su relación con sus amigos ¿qué hacen principalmente cuando  se encuentran virtual o físicamente? </a:t>
            </a:r>
            <a:endParaRPr lang="es-CO" sz="1600" dirty="0">
              <a:solidFill>
                <a:prstClr val="black"/>
              </a:solidFill>
            </a:endParaRPr>
          </a:p>
        </p:txBody>
      </p:sp>
    </p:spTree>
    <p:extLst>
      <p:ext uri="{BB962C8B-B14F-4D97-AF65-F5344CB8AC3E}">
        <p14:creationId xmlns:p14="http://schemas.microsoft.com/office/powerpoint/2010/main" val="358012862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Group 6">
            <a:extLst>
              <a:ext uri="{FF2B5EF4-FFF2-40B4-BE49-F238E27FC236}">
                <a16:creationId xmlns:a16="http://schemas.microsoft.com/office/drawing/2014/main" id="{FB6DBF8C-ED9E-462F-A5B2-C8D46CEC28EC}"/>
              </a:ext>
            </a:extLst>
          </p:cNvPr>
          <p:cNvGraphicFramePr>
            <a:graphicFrameLocks noGrp="1"/>
          </p:cNvGraphicFramePr>
          <p:nvPr>
            <p:extLst>
              <p:ext uri="{D42A27DB-BD31-4B8C-83A1-F6EECF244321}">
                <p14:modId xmlns:p14="http://schemas.microsoft.com/office/powerpoint/2010/main" val="1591058494"/>
              </p:ext>
            </p:extLst>
          </p:nvPr>
        </p:nvGraphicFramePr>
        <p:xfrm>
          <a:off x="2362200" y="1804096"/>
          <a:ext cx="6248500" cy="4488064"/>
        </p:xfrm>
        <a:graphic>
          <a:graphicData uri="http://schemas.openxmlformats.org/drawingml/2006/table">
            <a:tbl>
              <a:tblPr/>
              <a:tblGrid>
                <a:gridCol w="3264000">
                  <a:extLst>
                    <a:ext uri="{9D8B030D-6E8A-4147-A177-3AD203B41FA5}">
                      <a16:colId xmlns:a16="http://schemas.microsoft.com/office/drawing/2014/main" val="20000"/>
                    </a:ext>
                  </a:extLst>
                </a:gridCol>
                <a:gridCol w="2984500">
                  <a:extLst>
                    <a:ext uri="{9D8B030D-6E8A-4147-A177-3AD203B41FA5}">
                      <a16:colId xmlns:a16="http://schemas.microsoft.com/office/drawing/2014/main" val="20001"/>
                    </a:ext>
                  </a:extLst>
                </a:gridCol>
              </a:tblGrid>
              <a:tr h="320576">
                <a:tc>
                  <a:txBody>
                    <a:bodyPr/>
                    <a:lstStyle/>
                    <a:p>
                      <a:pPr algn="r" fontAlgn="ctr">
                        <a:lnSpc>
                          <a:spcPts val="1200"/>
                        </a:lnSpc>
                      </a:pPr>
                      <a:r>
                        <a:rPr lang="es-CO" sz="1100" b="0" i="0" u="none" strike="noStrike" dirty="0">
                          <a:solidFill>
                            <a:srgbClr val="404040"/>
                          </a:solidFill>
                          <a:effectLst/>
                          <a:latin typeface="Franklin Gothic Book"/>
                        </a:rPr>
                        <a:t> a) Por no haber respondido a una pelea con otro hombre </a:t>
                      </a:r>
                    </a:p>
                  </a:txBody>
                  <a:tcPr marL="9525" marR="9525" marT="9525" marB="0" anchor="ctr">
                    <a:lnL cap="flat">
                      <a:noFill/>
                    </a:lnL>
                    <a:lnR>
                      <a:noFill/>
                    </a:lnR>
                    <a:lnT cap="flat">
                      <a:noFill/>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2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cap="flat">
                      <a:noFill/>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0576">
                <a:tc>
                  <a:txBody>
                    <a:bodyPr/>
                    <a:lstStyle/>
                    <a:p>
                      <a:pPr algn="r" fontAlgn="ctr">
                        <a:lnSpc>
                          <a:spcPts val="1200"/>
                        </a:lnSpc>
                      </a:pPr>
                      <a:r>
                        <a:rPr lang="es-CO" sz="1100" b="0" i="0" u="none" strike="noStrike" dirty="0">
                          <a:solidFill>
                            <a:srgbClr val="404040"/>
                          </a:solidFill>
                          <a:effectLst/>
                          <a:latin typeface="Franklin Gothic Book"/>
                        </a:rPr>
                        <a:t> d) Por no haber asumido algún riesgo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2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0576">
                <a:tc>
                  <a:txBody>
                    <a:bodyPr/>
                    <a:lstStyle/>
                    <a:p>
                      <a:pPr algn="r" fontAlgn="ctr">
                        <a:lnSpc>
                          <a:spcPts val="1200"/>
                        </a:lnSpc>
                      </a:pPr>
                      <a:r>
                        <a:rPr lang="es-CO" sz="1100" b="0" i="0" u="none" strike="noStrike">
                          <a:solidFill>
                            <a:srgbClr val="404040"/>
                          </a:solidFill>
                          <a:effectLst/>
                          <a:latin typeface="Franklin Gothic Book"/>
                        </a:rPr>
                        <a:t> c) Por no ser competitivo o no tener habilidades deportivas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2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0576">
                <a:tc>
                  <a:txBody>
                    <a:bodyPr/>
                    <a:lstStyle/>
                    <a:p>
                      <a:pPr algn="r" fontAlgn="ctr">
                        <a:lnSpc>
                          <a:spcPts val="1200"/>
                        </a:lnSpc>
                      </a:pPr>
                      <a:r>
                        <a:rPr lang="es-CO" sz="1100" b="0" i="0" u="none" strike="noStrike">
                          <a:solidFill>
                            <a:srgbClr val="404040"/>
                          </a:solidFill>
                          <a:effectLst/>
                          <a:latin typeface="Franklin Gothic Book"/>
                        </a:rPr>
                        <a:t> l) Por querer ser fiel a su pareja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2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20576">
                <a:tc>
                  <a:txBody>
                    <a:bodyPr/>
                    <a:lstStyle/>
                    <a:p>
                      <a:pPr algn="r" fontAlgn="ctr">
                        <a:lnSpc>
                          <a:spcPts val="1200"/>
                        </a:lnSpc>
                      </a:pPr>
                      <a:r>
                        <a:rPr lang="es-CO" sz="1100" b="0" i="0" u="none" strike="noStrike">
                          <a:solidFill>
                            <a:srgbClr val="404040"/>
                          </a:solidFill>
                          <a:effectLst/>
                          <a:latin typeface="Franklin Gothic Book"/>
                        </a:rPr>
                        <a:t> h) Por no haber aprovechado una oportunidad de tener una relación sexual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2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20576">
                <a:tc>
                  <a:txBody>
                    <a:bodyPr/>
                    <a:lstStyle/>
                    <a:p>
                      <a:pPr algn="r" fontAlgn="ctr">
                        <a:lnSpc>
                          <a:spcPts val="1200"/>
                        </a:lnSpc>
                      </a:pPr>
                      <a:r>
                        <a:rPr lang="es-CO" sz="1100" b="0" i="0" u="none" strike="noStrike">
                          <a:solidFill>
                            <a:srgbClr val="404040"/>
                          </a:solidFill>
                          <a:effectLst/>
                          <a:latin typeface="Franklin Gothic Book"/>
                        </a:rPr>
                        <a:t> e) Por haberse dejado humillar a alguien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2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20576">
                <a:tc>
                  <a:txBody>
                    <a:bodyPr/>
                    <a:lstStyle/>
                    <a:p>
                      <a:pPr algn="r" fontAlgn="ctr">
                        <a:lnSpc>
                          <a:spcPts val="1200"/>
                        </a:lnSpc>
                      </a:pPr>
                      <a:r>
                        <a:rPr lang="es-CO" sz="1100" b="0" i="0" u="none" strike="noStrike">
                          <a:solidFill>
                            <a:srgbClr val="404040"/>
                          </a:solidFill>
                          <a:effectLst/>
                          <a:latin typeface="Franklin Gothic Book"/>
                        </a:rPr>
                        <a:t> b) Por algún comportamiento afeminado o por pensar que usted era gay""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2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20576">
                <a:tc>
                  <a:txBody>
                    <a:bodyPr/>
                    <a:lstStyle/>
                    <a:p>
                      <a:pPr algn="r" fontAlgn="ctr">
                        <a:lnSpc>
                          <a:spcPts val="1200"/>
                        </a:lnSpc>
                      </a:pPr>
                      <a:r>
                        <a:rPr lang="es-CO" sz="1100" b="0" i="0" u="none" strike="noStrike">
                          <a:solidFill>
                            <a:srgbClr val="404040"/>
                          </a:solidFill>
                          <a:effectLst/>
                          <a:latin typeface="Franklin Gothic Book"/>
                        </a:rPr>
                        <a:t> m) Por expresar dolor físico o enfermedad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2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20576">
                <a:tc>
                  <a:txBody>
                    <a:bodyPr/>
                    <a:lstStyle/>
                    <a:p>
                      <a:pPr algn="r" fontAlgn="ctr">
                        <a:lnSpc>
                          <a:spcPts val="1200"/>
                        </a:lnSpc>
                      </a:pPr>
                      <a:r>
                        <a:rPr lang="es-CO" sz="1100" b="0" i="0" u="none" strike="noStrike">
                          <a:solidFill>
                            <a:srgbClr val="404040"/>
                          </a:solidFill>
                          <a:effectLst/>
                          <a:latin typeface="Franklin Gothic Book"/>
                        </a:rPr>
                        <a:t> g) Por haber llorado o mostrado sus emociones en público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2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20576">
                <a:tc>
                  <a:txBody>
                    <a:bodyPr/>
                    <a:lstStyle/>
                    <a:p>
                      <a:pPr algn="r" fontAlgn="ctr">
                        <a:lnSpc>
                          <a:spcPts val="1200"/>
                        </a:lnSpc>
                      </a:pPr>
                      <a:r>
                        <a:rPr lang="es-CO" sz="1100" b="0" i="0" u="none" strike="noStrike">
                          <a:solidFill>
                            <a:srgbClr val="404040"/>
                          </a:solidFill>
                          <a:effectLst/>
                          <a:latin typeface="Franklin Gothic Book"/>
                        </a:rPr>
                        <a:t> j) Por hacer cosas o tener gustos que normalmente son de las mujeres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2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20576">
                <a:tc>
                  <a:txBody>
                    <a:bodyPr/>
                    <a:lstStyle/>
                    <a:p>
                      <a:pPr algn="r" fontAlgn="ctr">
                        <a:lnSpc>
                          <a:spcPts val="1200"/>
                        </a:lnSpc>
                      </a:pPr>
                      <a:r>
                        <a:rPr lang="es-CO" sz="1100" b="0" i="0" u="none" strike="noStrike">
                          <a:solidFill>
                            <a:srgbClr val="404040"/>
                          </a:solidFill>
                          <a:effectLst/>
                          <a:latin typeface="Franklin Gothic Book"/>
                        </a:rPr>
                        <a:t> f) Por no haber sido proveedor económicamente para su hogar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2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20576">
                <a:tc>
                  <a:txBody>
                    <a:bodyPr/>
                    <a:lstStyle/>
                    <a:p>
                      <a:pPr algn="r" fontAlgn="ctr">
                        <a:lnSpc>
                          <a:spcPts val="1200"/>
                        </a:lnSpc>
                      </a:pPr>
                      <a:r>
                        <a:rPr lang="es-CO" sz="1100" b="0" i="0" u="none" strike="noStrike">
                          <a:solidFill>
                            <a:srgbClr val="404040"/>
                          </a:solidFill>
                          <a:effectLst/>
                          <a:latin typeface="Franklin Gothic Book"/>
                        </a:rPr>
                        <a:t> n) Por dejarse poner los cachos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2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20576">
                <a:tc>
                  <a:txBody>
                    <a:bodyPr/>
                    <a:lstStyle/>
                    <a:p>
                      <a:pPr algn="r" fontAlgn="ctr">
                        <a:lnSpc>
                          <a:spcPts val="1200"/>
                        </a:lnSpc>
                      </a:pPr>
                      <a:r>
                        <a:rPr lang="es-CO" sz="1100" b="0" i="0" u="none" strike="noStrike">
                          <a:solidFill>
                            <a:srgbClr val="404040"/>
                          </a:solidFill>
                          <a:effectLst/>
                          <a:latin typeface="Franklin Gothic Book"/>
                        </a:rPr>
                        <a:t> k) Por haber demostrado cariño hacia otro hombre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2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0576">
                <a:tc>
                  <a:txBody>
                    <a:bodyPr/>
                    <a:lstStyle/>
                    <a:p>
                      <a:pPr algn="r" fontAlgn="ctr">
                        <a:lnSpc>
                          <a:spcPts val="1200"/>
                        </a:lnSpc>
                      </a:pPr>
                      <a:r>
                        <a:rPr lang="es-CO" sz="1100" b="0" i="0" u="none" strike="noStrike" dirty="0">
                          <a:solidFill>
                            <a:srgbClr val="404040"/>
                          </a:solidFill>
                          <a:effectLst/>
                          <a:latin typeface="Franklin Gothic Book"/>
                        </a:rPr>
                        <a:t> i) Por no haber respondido físicamente durante una relación sexual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2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5" name="3 Rectángulo">
            <a:extLst>
              <a:ext uri="{FF2B5EF4-FFF2-40B4-BE49-F238E27FC236}">
                <a16:creationId xmlns:a16="http://schemas.microsoft.com/office/drawing/2014/main" id="{D82EEB86-6159-47A0-B011-B1C58A782C34}"/>
              </a:ext>
            </a:extLst>
          </p:cNvPr>
          <p:cNvSpPr/>
          <p:nvPr/>
        </p:nvSpPr>
        <p:spPr>
          <a:xfrm>
            <a:off x="1135956" y="476529"/>
            <a:ext cx="9894688" cy="584775"/>
          </a:xfrm>
          <a:prstGeom prst="rect">
            <a:avLst/>
          </a:prstGeom>
        </p:spPr>
        <p:txBody>
          <a:bodyPr wrap="square">
            <a:spAutoFit/>
          </a:bodyPr>
          <a:lstStyle/>
          <a:p>
            <a:pPr algn="ctr"/>
            <a:r>
              <a:rPr lang="es-CO" sz="1600" b="1" dirty="0">
                <a:solidFill>
                  <a:prstClr val="black"/>
                </a:solidFill>
              </a:rPr>
              <a:t> 26) ¿Recuerda si en su vida (infancia, adolescencia o adultez) una o  varias personas lo hicieron sentir incómodo, frustrado o humillado por  alguna de estas situaciones? </a:t>
            </a:r>
          </a:p>
        </p:txBody>
      </p:sp>
      <p:graphicFrame>
        <p:nvGraphicFramePr>
          <p:cNvPr id="40" name="39 Gráfico"/>
          <p:cNvGraphicFramePr/>
          <p:nvPr>
            <p:extLst>
              <p:ext uri="{D42A27DB-BD31-4B8C-83A1-F6EECF244321}">
                <p14:modId xmlns:p14="http://schemas.microsoft.com/office/powerpoint/2010/main" val="3427060763"/>
              </p:ext>
            </p:extLst>
          </p:nvPr>
        </p:nvGraphicFramePr>
        <p:xfrm>
          <a:off x="5777880" y="1629624"/>
          <a:ext cx="3185914" cy="48372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5" name="44 Tabla"/>
          <p:cNvGraphicFramePr>
            <a:graphicFrameLocks noGrp="1"/>
          </p:cNvGraphicFramePr>
          <p:nvPr>
            <p:extLst>
              <p:ext uri="{D42A27DB-BD31-4B8C-83A1-F6EECF244321}">
                <p14:modId xmlns:p14="http://schemas.microsoft.com/office/powerpoint/2010/main" val="1894964691"/>
              </p:ext>
            </p:extLst>
          </p:nvPr>
        </p:nvGraphicFramePr>
        <p:xfrm>
          <a:off x="4655840" y="1268760"/>
          <a:ext cx="2340177" cy="253365"/>
        </p:xfrm>
        <a:graphic>
          <a:graphicData uri="http://schemas.openxmlformats.org/drawingml/2006/table">
            <a:tbl>
              <a:tblPr/>
              <a:tblGrid>
                <a:gridCol w="311713">
                  <a:extLst>
                    <a:ext uri="{9D8B030D-6E8A-4147-A177-3AD203B41FA5}">
                      <a16:colId xmlns:a16="http://schemas.microsoft.com/office/drawing/2014/main" val="20001"/>
                    </a:ext>
                  </a:extLst>
                </a:gridCol>
                <a:gridCol w="303775">
                  <a:extLst>
                    <a:ext uri="{9D8B030D-6E8A-4147-A177-3AD203B41FA5}">
                      <a16:colId xmlns:a16="http://schemas.microsoft.com/office/drawing/2014/main" val="20002"/>
                    </a:ext>
                  </a:extLst>
                </a:gridCol>
                <a:gridCol w="311713">
                  <a:extLst>
                    <a:ext uri="{9D8B030D-6E8A-4147-A177-3AD203B41FA5}">
                      <a16:colId xmlns:a16="http://schemas.microsoft.com/office/drawing/2014/main" val="20003"/>
                    </a:ext>
                  </a:extLst>
                </a:gridCol>
                <a:gridCol w="403788">
                  <a:extLst>
                    <a:ext uri="{9D8B030D-6E8A-4147-A177-3AD203B41FA5}">
                      <a16:colId xmlns:a16="http://schemas.microsoft.com/office/drawing/2014/main" val="20004"/>
                    </a:ext>
                  </a:extLst>
                </a:gridCol>
                <a:gridCol w="311713">
                  <a:extLst>
                    <a:ext uri="{9D8B030D-6E8A-4147-A177-3AD203B41FA5}">
                      <a16:colId xmlns:a16="http://schemas.microsoft.com/office/drawing/2014/main" val="20005"/>
                    </a:ext>
                  </a:extLst>
                </a:gridCol>
                <a:gridCol w="697475">
                  <a:extLst>
                    <a:ext uri="{9D8B030D-6E8A-4147-A177-3AD203B41FA5}">
                      <a16:colId xmlns:a16="http://schemas.microsoft.com/office/drawing/2014/main" val="20006"/>
                    </a:ext>
                  </a:extLst>
                </a:gridCol>
              </a:tblGrid>
              <a:tr h="161925">
                <a:tc>
                  <a:txBody>
                    <a:bodyPr/>
                    <a:lstStyle/>
                    <a:p>
                      <a:pPr algn="l" fontAlgn="ctr"/>
                      <a:endParaRPr lang="es-CO" sz="1600" b="0" i="0" u="none" strike="noStrike" dirty="0">
                        <a:solidFill>
                          <a:srgbClr val="000000"/>
                        </a:solidFill>
                        <a:effectLst/>
                        <a:latin typeface="Calibri"/>
                      </a:endParaRPr>
                    </a:p>
                  </a:txBody>
                  <a:tcPr marL="36000" marR="36000"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l" fontAlgn="ctr"/>
                      <a:r>
                        <a:rPr lang="es-CO" sz="1600" b="0" i="0" u="none" strike="noStrike" dirty="0">
                          <a:solidFill>
                            <a:srgbClr val="000000"/>
                          </a:solidFill>
                          <a:effectLst/>
                          <a:latin typeface="Calibri"/>
                        </a:rPr>
                        <a:t> Si</a:t>
                      </a:r>
                    </a:p>
                  </a:txBody>
                  <a:tcPr marL="36000" marR="36000"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l" fontAlgn="ctr"/>
                      <a:endParaRPr lang="es-CO" sz="1600" b="0" i="0" u="none" strike="noStrike" dirty="0">
                        <a:solidFill>
                          <a:srgbClr val="000000"/>
                        </a:solidFill>
                        <a:effectLst/>
                        <a:latin typeface="Calibri"/>
                      </a:endParaRPr>
                    </a:p>
                  </a:txBody>
                  <a:tcPr marL="36000" marR="36000"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l" fontAlgn="ctr"/>
                      <a:r>
                        <a:rPr lang="es-CO" sz="1600" b="0" i="0" u="none" strike="noStrike" dirty="0">
                          <a:solidFill>
                            <a:srgbClr val="000000"/>
                          </a:solidFill>
                          <a:effectLst/>
                          <a:latin typeface="Calibri"/>
                        </a:rPr>
                        <a:t> No</a:t>
                      </a:r>
                    </a:p>
                  </a:txBody>
                  <a:tcPr marL="36000" marR="36000"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l" fontAlgn="ctr"/>
                      <a:endParaRPr lang="es-CO" sz="1600" b="0" i="0" u="none" strike="noStrike" dirty="0">
                        <a:solidFill>
                          <a:srgbClr val="000000"/>
                        </a:solidFill>
                        <a:effectLst/>
                        <a:latin typeface="Calibri"/>
                      </a:endParaRPr>
                    </a:p>
                  </a:txBody>
                  <a:tcPr marL="36000" marR="36000"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l" fontAlgn="ctr"/>
                      <a:r>
                        <a:rPr lang="es-CO" sz="1600" b="0" i="0" u="none" strike="noStrike" dirty="0">
                          <a:solidFill>
                            <a:srgbClr val="000000"/>
                          </a:solidFill>
                          <a:effectLst/>
                          <a:latin typeface="Calibri"/>
                        </a:rPr>
                        <a:t> </a:t>
                      </a:r>
                      <a:r>
                        <a:rPr lang="es-CO" sz="1600" b="0" i="0" u="none" strike="noStrike" dirty="0" err="1">
                          <a:solidFill>
                            <a:srgbClr val="000000"/>
                          </a:solidFill>
                          <a:effectLst/>
                          <a:latin typeface="Calibri"/>
                        </a:rPr>
                        <a:t>Ns</a:t>
                      </a:r>
                      <a:r>
                        <a:rPr lang="es-CO" sz="1600" b="0" i="0" u="none" strike="noStrike" dirty="0">
                          <a:solidFill>
                            <a:srgbClr val="000000"/>
                          </a:solidFill>
                          <a:effectLst/>
                          <a:latin typeface="Calibri"/>
                        </a:rPr>
                        <a:t>/</a:t>
                      </a:r>
                      <a:r>
                        <a:rPr lang="es-CO" sz="1600" b="0" i="0" u="none" strike="noStrike" dirty="0" err="1">
                          <a:solidFill>
                            <a:srgbClr val="000000"/>
                          </a:solidFill>
                          <a:effectLst/>
                          <a:latin typeface="Calibri"/>
                        </a:rPr>
                        <a:t>Mr</a:t>
                      </a:r>
                      <a:endParaRPr lang="es-CO" sz="1600" b="0" i="0" u="none" strike="noStrike" dirty="0">
                        <a:solidFill>
                          <a:srgbClr val="000000"/>
                        </a:solidFill>
                        <a:effectLst/>
                        <a:latin typeface="Calibri"/>
                      </a:endParaRPr>
                    </a:p>
                  </a:txBody>
                  <a:tcPr marL="36000" marR="36000"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10000"/>
                  </a:ext>
                </a:extLst>
              </a:tr>
            </a:tbl>
          </a:graphicData>
        </a:graphic>
      </p:graphicFrame>
      <p:sp>
        <p:nvSpPr>
          <p:cNvPr id="10" name="9 Rectángulo redondeado"/>
          <p:cNvSpPr/>
          <p:nvPr/>
        </p:nvSpPr>
        <p:spPr>
          <a:xfrm>
            <a:off x="5046455" y="6466880"/>
            <a:ext cx="2062971" cy="27469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aphicFrame>
        <p:nvGraphicFramePr>
          <p:cNvPr id="11" name="10 Tabla"/>
          <p:cNvGraphicFramePr>
            <a:graphicFrameLocks noGrp="1"/>
          </p:cNvGraphicFramePr>
          <p:nvPr>
            <p:extLst>
              <p:ext uri="{D42A27DB-BD31-4B8C-83A1-F6EECF244321}">
                <p14:modId xmlns:p14="http://schemas.microsoft.com/office/powerpoint/2010/main" val="721434051"/>
              </p:ext>
            </p:extLst>
          </p:nvPr>
        </p:nvGraphicFramePr>
        <p:xfrm>
          <a:off x="5175544" y="6477644"/>
          <a:ext cx="1799459" cy="259080"/>
        </p:xfrm>
        <a:graphic>
          <a:graphicData uri="http://schemas.openxmlformats.org/drawingml/2006/table">
            <a:tbl>
              <a:tblPr firstRow="1" bandRow="1">
                <a:tableStyleId>{5C22544A-7EE6-4342-B048-85BDC9FD1C3A}</a:tableStyleId>
              </a:tblPr>
              <a:tblGrid>
                <a:gridCol w="1390967">
                  <a:extLst>
                    <a:ext uri="{9D8B030D-6E8A-4147-A177-3AD203B41FA5}">
                      <a16:colId xmlns:a16="http://schemas.microsoft.com/office/drawing/2014/main" val="20000"/>
                    </a:ext>
                  </a:extLst>
                </a:gridCol>
                <a:gridCol w="408492">
                  <a:extLst>
                    <a:ext uri="{9D8B030D-6E8A-4147-A177-3AD203B41FA5}">
                      <a16:colId xmlns:a16="http://schemas.microsoft.com/office/drawing/2014/main" val="20001"/>
                    </a:ext>
                  </a:extLst>
                </a:gridCol>
              </a:tblGrid>
              <a:tr h="144016">
                <a:tc>
                  <a:txBody>
                    <a:bodyPr/>
                    <a:lstStyle/>
                    <a:p>
                      <a:pPr algn="r"/>
                      <a:r>
                        <a:rPr lang="es-CO" sz="1100" dirty="0">
                          <a:solidFill>
                            <a:schemeClr val="tx1"/>
                          </a:solidFill>
                        </a:rPr>
                        <a:t>Base:</a:t>
                      </a:r>
                      <a:r>
                        <a:rPr lang="es-CO" sz="1100" baseline="0" dirty="0">
                          <a:solidFill>
                            <a:schemeClr val="tx1"/>
                          </a:solidFill>
                        </a:rPr>
                        <a:t> </a:t>
                      </a:r>
                      <a:r>
                        <a:rPr lang="es-CO" sz="1100" b="0" baseline="0" dirty="0">
                          <a:solidFill>
                            <a:schemeClr val="tx1"/>
                          </a:solidFill>
                        </a:rPr>
                        <a:t>Total Hombres</a:t>
                      </a:r>
                      <a:endParaRPr lang="es-CO" sz="1100" b="0" dirty="0">
                        <a:solidFill>
                          <a:schemeClr val="tx1"/>
                        </a:solidFill>
                      </a:endParaRP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es-CO" sz="1050" b="1" i="0" u="none" strike="noStrike" dirty="0">
                          <a:solidFill>
                            <a:srgbClr val="000000"/>
                          </a:solidFill>
                          <a:effectLst/>
                          <a:latin typeface="Calibri" panose="020F0502020204030204" pitchFamily="34" charset="0"/>
                        </a:rPr>
                        <a:t>226</a:t>
                      </a:r>
                      <a:endParaRPr lang="es-CO" sz="1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6264049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2609993411"/>
              </p:ext>
            </p:extLst>
          </p:nvPr>
        </p:nvGraphicFramePr>
        <p:xfrm>
          <a:off x="1753579" y="1086800"/>
          <a:ext cx="9031078" cy="5623560"/>
        </p:xfrm>
        <a:graphic>
          <a:graphicData uri="http://schemas.openxmlformats.org/drawingml/2006/table">
            <a:tbl>
              <a:tblPr/>
              <a:tblGrid>
                <a:gridCol w="2569304">
                  <a:extLst>
                    <a:ext uri="{9D8B030D-6E8A-4147-A177-3AD203B41FA5}">
                      <a16:colId xmlns:a16="http://schemas.microsoft.com/office/drawing/2014/main" val="20000"/>
                    </a:ext>
                  </a:extLst>
                </a:gridCol>
                <a:gridCol w="118958">
                  <a:extLst>
                    <a:ext uri="{9D8B030D-6E8A-4147-A177-3AD203B41FA5}">
                      <a16:colId xmlns:a16="http://schemas.microsoft.com/office/drawing/2014/main" val="20001"/>
                    </a:ext>
                  </a:extLst>
                </a:gridCol>
                <a:gridCol w="637869">
                  <a:extLst>
                    <a:ext uri="{9D8B030D-6E8A-4147-A177-3AD203B41FA5}">
                      <a16:colId xmlns:a16="http://schemas.microsoft.com/office/drawing/2014/main" val="20002"/>
                    </a:ext>
                  </a:extLst>
                </a:gridCol>
                <a:gridCol w="633883">
                  <a:extLst>
                    <a:ext uri="{9D8B030D-6E8A-4147-A177-3AD203B41FA5}">
                      <a16:colId xmlns:a16="http://schemas.microsoft.com/office/drawing/2014/main" val="20003"/>
                    </a:ext>
                  </a:extLst>
                </a:gridCol>
                <a:gridCol w="633883">
                  <a:extLst>
                    <a:ext uri="{9D8B030D-6E8A-4147-A177-3AD203B41FA5}">
                      <a16:colId xmlns:a16="http://schemas.microsoft.com/office/drawing/2014/main" val="20004"/>
                    </a:ext>
                  </a:extLst>
                </a:gridCol>
                <a:gridCol w="633883">
                  <a:extLst>
                    <a:ext uri="{9D8B030D-6E8A-4147-A177-3AD203B41FA5}">
                      <a16:colId xmlns:a16="http://schemas.microsoft.com/office/drawing/2014/main" val="20005"/>
                    </a:ext>
                  </a:extLst>
                </a:gridCol>
                <a:gridCol w="633883">
                  <a:extLst>
                    <a:ext uri="{9D8B030D-6E8A-4147-A177-3AD203B41FA5}">
                      <a16:colId xmlns:a16="http://schemas.microsoft.com/office/drawing/2014/main" val="20006"/>
                    </a:ext>
                  </a:extLst>
                </a:gridCol>
                <a:gridCol w="633883">
                  <a:extLst>
                    <a:ext uri="{9D8B030D-6E8A-4147-A177-3AD203B41FA5}">
                      <a16:colId xmlns:a16="http://schemas.microsoft.com/office/drawing/2014/main" val="20007"/>
                    </a:ext>
                  </a:extLst>
                </a:gridCol>
                <a:gridCol w="633883">
                  <a:extLst>
                    <a:ext uri="{9D8B030D-6E8A-4147-A177-3AD203B41FA5}">
                      <a16:colId xmlns:a16="http://schemas.microsoft.com/office/drawing/2014/main" val="20008"/>
                    </a:ext>
                  </a:extLst>
                </a:gridCol>
                <a:gridCol w="633883">
                  <a:extLst>
                    <a:ext uri="{9D8B030D-6E8A-4147-A177-3AD203B41FA5}">
                      <a16:colId xmlns:a16="http://schemas.microsoft.com/office/drawing/2014/main" val="20009"/>
                    </a:ext>
                  </a:extLst>
                </a:gridCol>
                <a:gridCol w="633883">
                  <a:extLst>
                    <a:ext uri="{9D8B030D-6E8A-4147-A177-3AD203B41FA5}">
                      <a16:colId xmlns:a16="http://schemas.microsoft.com/office/drawing/2014/main" val="20010"/>
                    </a:ext>
                  </a:extLst>
                </a:gridCol>
                <a:gridCol w="633883">
                  <a:extLst>
                    <a:ext uri="{9D8B030D-6E8A-4147-A177-3AD203B41FA5}">
                      <a16:colId xmlns:a16="http://schemas.microsoft.com/office/drawing/2014/main" val="20011"/>
                    </a:ext>
                  </a:extLst>
                </a:gridCol>
              </a:tblGrid>
              <a:tr h="89343">
                <a:tc>
                  <a:txBody>
                    <a:bodyPr/>
                    <a:lstStyle/>
                    <a:p>
                      <a:pPr algn="r" fontAlgn="ctr"/>
                      <a:endParaRPr lang="es-CO" sz="1000" b="1" i="0" u="none" strike="noStrike" dirty="0">
                        <a:solidFill>
                          <a:srgbClr val="404040"/>
                        </a:solidFill>
                        <a:effectLst/>
                        <a:latin typeface="Franklin Gothic Book"/>
                      </a:endParaRPr>
                    </a:p>
                  </a:txBody>
                  <a:tcPr marL="9525" marR="9525" marT="9525" marB="0" anchor="ctr">
                    <a:lnL>
                      <a:noFill/>
                    </a:lnL>
                    <a:lnR>
                      <a:noFill/>
                    </a:lnR>
                    <a:lnT>
                      <a:noFill/>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a:noFill/>
                    </a:lnB>
                  </a:tcPr>
                </a:tc>
                <a:tc rowSpan="2">
                  <a:txBody>
                    <a:bodyPr/>
                    <a:lstStyle/>
                    <a:p>
                      <a:pPr algn="ctr" fontAlgn="ctr"/>
                      <a:r>
                        <a:rPr lang="es-CO" sz="1000" b="1" i="0" u="none" strike="noStrike" dirty="0">
                          <a:solidFill>
                            <a:schemeClr val="bg1"/>
                          </a:solidFill>
                          <a:effectLst/>
                          <a:latin typeface="Franklin Gothic Book"/>
                        </a:rPr>
                        <a:t>TOTAL</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DA0F2B"/>
                    </a:solidFill>
                  </a:tcPr>
                </a:tc>
                <a:tc gridSpan="2">
                  <a:txBody>
                    <a:bodyPr/>
                    <a:lstStyle/>
                    <a:p>
                      <a:pPr algn="ctr" fontAlgn="ctr"/>
                      <a:r>
                        <a:rPr lang="es-CO" sz="1000" b="1" i="0" u="none" strike="noStrike" dirty="0">
                          <a:solidFill>
                            <a:srgbClr val="404040"/>
                          </a:solidFill>
                          <a:effectLst/>
                          <a:latin typeface="Franklin Gothic Book"/>
                        </a:rPr>
                        <a:t>GÉNERO</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000"/>
                    </a:solidFill>
                  </a:tcPr>
                </a:tc>
                <a:tc hMerge="1">
                  <a:txBody>
                    <a:bodyPr/>
                    <a:lstStyle/>
                    <a:p>
                      <a:endParaRPr lang="es-CO"/>
                    </a:p>
                  </a:txBody>
                  <a:tcPr/>
                </a:tc>
                <a:tc gridSpan="4">
                  <a:txBody>
                    <a:bodyPr/>
                    <a:lstStyle/>
                    <a:p>
                      <a:pPr algn="ctr" fontAlgn="ctr"/>
                      <a:r>
                        <a:rPr lang="es-CO" sz="1000" b="1" i="0" u="none" strike="noStrike" dirty="0">
                          <a:solidFill>
                            <a:srgbClr val="404040"/>
                          </a:solidFill>
                          <a:effectLst/>
                          <a:latin typeface="Franklin Gothic Book"/>
                        </a:rPr>
                        <a:t>EDAD</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C66"/>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3">
                  <a:txBody>
                    <a:bodyPr/>
                    <a:lstStyle/>
                    <a:p>
                      <a:pPr algn="ctr" fontAlgn="ctr"/>
                      <a:r>
                        <a:rPr lang="es-CO" sz="1000" b="1" i="0" u="none" strike="noStrike" dirty="0">
                          <a:solidFill>
                            <a:srgbClr val="404040"/>
                          </a:solidFill>
                          <a:effectLst/>
                          <a:latin typeface="Franklin Gothic Book"/>
                        </a:rPr>
                        <a:t>ESTRATO</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ECC5"/>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89343">
                <a:tc>
                  <a:txBody>
                    <a:bodyPr/>
                    <a:lstStyle/>
                    <a:p>
                      <a:pPr algn="r" fontAlgn="ctr"/>
                      <a:endParaRPr lang="es-CO" sz="1000" b="1" i="0" u="none" strike="noStrike" dirty="0">
                        <a:solidFill>
                          <a:srgbClr val="404040"/>
                        </a:solidFill>
                        <a:effectLst/>
                        <a:latin typeface="Franklin Gothic Book"/>
                      </a:endParaRP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vMerge="1">
                  <a:txBody>
                    <a:bodyPr/>
                    <a:lstStyle/>
                    <a:p>
                      <a:endParaRPr lang="es-CO"/>
                    </a:p>
                  </a:txBody>
                  <a:tcPr/>
                </a:tc>
                <a:tc>
                  <a:txBody>
                    <a:bodyPr/>
                    <a:lstStyle/>
                    <a:p>
                      <a:pPr algn="ctr" fontAlgn="ctr"/>
                      <a:r>
                        <a:rPr lang="es-CO" sz="1000" b="0" i="0" u="none" strike="noStrike" dirty="0">
                          <a:solidFill>
                            <a:srgbClr val="404040"/>
                          </a:solidFill>
                          <a:effectLst/>
                          <a:latin typeface="Franklin Gothic Book"/>
                        </a:rPr>
                        <a:t>Masculino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Femenino</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18 a 25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26 a 40</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41 a 55</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56 o más</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ALTO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MEDIO</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BAJO</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64116">
                <a:tc>
                  <a:txBody>
                    <a:bodyPr/>
                    <a:lstStyle/>
                    <a:p>
                      <a:pPr algn="r" fontAlgn="ctr"/>
                      <a:r>
                        <a:rPr lang="es-CO" sz="700" b="1" i="0" u="none" strike="noStrike" dirty="0">
                          <a:solidFill>
                            <a:srgbClr val="404040"/>
                          </a:solidFill>
                          <a:effectLst/>
                          <a:latin typeface="Franklin Gothic Book"/>
                        </a:rPr>
                        <a:t> Base: TOTAL HOMBRES</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700" b="1"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226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226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39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64</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64</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59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68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55</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dirty="0">
                          <a:solidFill>
                            <a:srgbClr val="404040"/>
                          </a:solidFill>
                          <a:effectLst/>
                          <a:latin typeface="Franklin Gothic Book"/>
                        </a:rPr>
                        <a:t>103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156612">
                <a:tc>
                  <a:txBody>
                    <a:bodyPr/>
                    <a:lstStyle/>
                    <a:p>
                      <a:pPr algn="r" fontAlgn="ctr"/>
                      <a:r>
                        <a:rPr lang="es-CO" sz="900" b="1" i="0" u="none" strike="noStrike" dirty="0">
                          <a:solidFill>
                            <a:srgbClr val="404040"/>
                          </a:solidFill>
                          <a:effectLst/>
                          <a:latin typeface="Franklin Gothic Book"/>
                        </a:rPr>
                        <a:t> a) Por no haber respondido a una pelea con otro hombre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extLst>
                  <a:ext uri="{0D108BD9-81ED-4DB2-BD59-A6C34878D82A}">
                    <a16:rowId xmlns:a16="http://schemas.microsoft.com/office/drawing/2014/main" val="10003"/>
                  </a:ext>
                </a:extLst>
              </a:tr>
              <a:tr h="89343">
                <a:tc>
                  <a:txBody>
                    <a:bodyPr/>
                    <a:lstStyle/>
                    <a:p>
                      <a:pPr algn="r" fontAlgn="ctr"/>
                      <a:r>
                        <a:rPr lang="es-CO" sz="900" b="0" i="0" u="none" strike="noStrike" dirty="0">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34%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43%</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26%</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44%</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4"/>
                  </a:ext>
                </a:extLst>
              </a:tr>
              <a:tr h="89343">
                <a:tc>
                  <a:txBody>
                    <a:bodyPr/>
                    <a:lstStyle/>
                    <a:p>
                      <a:pPr algn="r" fontAlgn="ctr"/>
                      <a:r>
                        <a:rPr lang="es-CO" sz="9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66%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57%</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74%</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56%</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5"/>
                  </a:ext>
                </a:extLst>
              </a:tr>
              <a:tr h="89343">
                <a:tc>
                  <a:txBody>
                    <a:bodyPr/>
                    <a:lstStyle/>
                    <a:p>
                      <a:pPr algn="r" fontAlgn="ctr"/>
                      <a:r>
                        <a:rPr lang="es-CO" sz="900" b="0" i="0" u="none" strike="noStrike">
                          <a:solidFill>
                            <a:srgbClr val="404040"/>
                          </a:solidFill>
                          <a:effectLst/>
                          <a:latin typeface="Franklin Gothic Book"/>
                        </a:rPr>
                        <a:t> Ns/Nr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6"/>
                  </a:ext>
                </a:extLst>
              </a:tr>
              <a:tr h="89343">
                <a:tc>
                  <a:txBody>
                    <a:bodyPr/>
                    <a:lstStyle/>
                    <a:p>
                      <a:pPr algn="r" fontAlgn="ctr"/>
                      <a:endParaRPr lang="es-CO" sz="900" b="1"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7"/>
                  </a:ext>
                </a:extLst>
              </a:tr>
              <a:tr h="156612">
                <a:tc>
                  <a:txBody>
                    <a:bodyPr/>
                    <a:lstStyle/>
                    <a:p>
                      <a:pPr algn="r" fontAlgn="ctr"/>
                      <a:r>
                        <a:rPr lang="es-CO" sz="900" b="1" i="0" u="none" strike="noStrike">
                          <a:solidFill>
                            <a:srgbClr val="404040"/>
                          </a:solidFill>
                          <a:effectLst/>
                          <a:latin typeface="Franklin Gothic Book"/>
                        </a:rPr>
                        <a:t> b) Por algún comportamiento afeminado o por pensar que usted era gay""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extLst>
                  <a:ext uri="{0D108BD9-81ED-4DB2-BD59-A6C34878D82A}">
                    <a16:rowId xmlns:a16="http://schemas.microsoft.com/office/drawing/2014/main" val="10008"/>
                  </a:ext>
                </a:extLst>
              </a:tr>
              <a:tr h="89343">
                <a:tc>
                  <a:txBody>
                    <a:bodyPr/>
                    <a:lstStyle/>
                    <a:p>
                      <a:pPr algn="r" fontAlgn="ctr"/>
                      <a:r>
                        <a:rPr lang="es-CO" sz="900" b="0" i="0" u="none" strike="noStrike" dirty="0">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19%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25%</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16%</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28%</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9"/>
                  </a:ext>
                </a:extLst>
              </a:tr>
              <a:tr h="89343">
                <a:tc>
                  <a:txBody>
                    <a:bodyPr/>
                    <a:lstStyle/>
                    <a:p>
                      <a:pPr algn="r" fontAlgn="ctr"/>
                      <a:r>
                        <a:rPr lang="es-CO" sz="9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81%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75%</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84%</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72%</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0"/>
                  </a:ext>
                </a:extLst>
              </a:tr>
              <a:tr h="89343">
                <a:tc>
                  <a:txBody>
                    <a:bodyPr/>
                    <a:lstStyle/>
                    <a:p>
                      <a:pPr algn="r" fontAlgn="ctr"/>
                      <a:r>
                        <a:rPr lang="es-CO" sz="900" b="0" i="0" u="none" strike="noStrike" dirty="0">
                          <a:solidFill>
                            <a:srgbClr val="404040"/>
                          </a:solidFill>
                          <a:effectLst/>
                          <a:latin typeface="Franklin Gothic Book"/>
                        </a:rPr>
                        <a:t> </a:t>
                      </a:r>
                      <a:r>
                        <a:rPr lang="es-CO" sz="900" b="0" i="0" u="none" strike="noStrike" dirty="0" err="1">
                          <a:solidFill>
                            <a:srgbClr val="404040"/>
                          </a:solidFill>
                          <a:effectLst/>
                          <a:latin typeface="Franklin Gothic Book"/>
                        </a:rPr>
                        <a:t>Ns</a:t>
                      </a:r>
                      <a:r>
                        <a:rPr lang="es-CO" sz="900" b="0" i="0" u="none" strike="noStrike" dirty="0">
                          <a:solidFill>
                            <a:srgbClr val="404040"/>
                          </a:solidFill>
                          <a:effectLst/>
                          <a:latin typeface="Franklin Gothic Book"/>
                        </a:rPr>
                        <a:t>/</a:t>
                      </a:r>
                      <a:r>
                        <a:rPr lang="es-CO" sz="900" b="0" i="0" u="none" strike="noStrike" dirty="0" err="1">
                          <a:solidFill>
                            <a:srgbClr val="404040"/>
                          </a:solidFill>
                          <a:effectLst/>
                          <a:latin typeface="Franklin Gothic Book"/>
                        </a:rPr>
                        <a:t>Nr</a:t>
                      </a:r>
                      <a:endParaRPr lang="es-CO" sz="900" b="0" i="0" u="none" strike="noStrike" dirty="0">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1"/>
                  </a:ext>
                </a:extLst>
              </a:tr>
              <a:tr h="89343">
                <a:tc>
                  <a:txBody>
                    <a:bodyPr/>
                    <a:lstStyle/>
                    <a:p>
                      <a:pPr algn="r" fontAlgn="ctr"/>
                      <a:endParaRPr lang="es-CO" sz="900" b="1"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2"/>
                  </a:ext>
                </a:extLst>
              </a:tr>
              <a:tr h="156612">
                <a:tc>
                  <a:txBody>
                    <a:bodyPr/>
                    <a:lstStyle/>
                    <a:p>
                      <a:pPr algn="r" fontAlgn="ctr"/>
                      <a:r>
                        <a:rPr lang="es-CO" sz="900" b="1" i="0" u="none" strike="noStrike" dirty="0">
                          <a:solidFill>
                            <a:srgbClr val="404040"/>
                          </a:solidFill>
                          <a:effectLst/>
                          <a:latin typeface="Franklin Gothic Book"/>
                        </a:rPr>
                        <a:t> c) Por no ser competitivo o no tener habilidades deportivas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extLst>
                  <a:ext uri="{0D108BD9-81ED-4DB2-BD59-A6C34878D82A}">
                    <a16:rowId xmlns:a16="http://schemas.microsoft.com/office/drawing/2014/main" val="10013"/>
                  </a:ext>
                </a:extLst>
              </a:tr>
              <a:tr h="89343">
                <a:tc>
                  <a:txBody>
                    <a:bodyPr/>
                    <a:lstStyle/>
                    <a:p>
                      <a:pPr algn="r" fontAlgn="ctr"/>
                      <a:r>
                        <a:rPr lang="es-CO" sz="9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26%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26%</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29%</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33%</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4"/>
                  </a:ext>
                </a:extLst>
              </a:tr>
              <a:tr h="89343">
                <a:tc>
                  <a:txBody>
                    <a:bodyPr/>
                    <a:lstStyle/>
                    <a:p>
                      <a:pPr algn="r" fontAlgn="ctr"/>
                      <a:r>
                        <a:rPr lang="es-CO" sz="9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74%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74%</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71%</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67%</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5"/>
                  </a:ext>
                </a:extLst>
              </a:tr>
              <a:tr h="89343">
                <a:tc>
                  <a:txBody>
                    <a:bodyPr/>
                    <a:lstStyle/>
                    <a:p>
                      <a:pPr algn="r" fontAlgn="ctr"/>
                      <a:r>
                        <a:rPr lang="es-CO" sz="900" b="0" i="0" u="none" strike="noStrike" dirty="0">
                          <a:solidFill>
                            <a:srgbClr val="404040"/>
                          </a:solidFill>
                          <a:effectLst/>
                          <a:latin typeface="Franklin Gothic Book"/>
                        </a:rPr>
                        <a:t> </a:t>
                      </a:r>
                      <a:r>
                        <a:rPr lang="es-CO" sz="900" b="0" i="0" u="none" strike="noStrike" dirty="0" err="1">
                          <a:solidFill>
                            <a:srgbClr val="404040"/>
                          </a:solidFill>
                          <a:effectLst/>
                          <a:latin typeface="Franklin Gothic Book"/>
                        </a:rPr>
                        <a:t>Ns</a:t>
                      </a:r>
                      <a:r>
                        <a:rPr lang="es-CO" sz="900" b="0" i="0" u="none" strike="noStrike" dirty="0">
                          <a:solidFill>
                            <a:srgbClr val="404040"/>
                          </a:solidFill>
                          <a:effectLst/>
                          <a:latin typeface="Franklin Gothic Book"/>
                        </a:rPr>
                        <a:t>/</a:t>
                      </a:r>
                      <a:r>
                        <a:rPr lang="es-CO" sz="900" b="0" i="0" u="none" strike="noStrike" dirty="0" err="1">
                          <a:solidFill>
                            <a:srgbClr val="404040"/>
                          </a:solidFill>
                          <a:effectLst/>
                          <a:latin typeface="Franklin Gothic Book"/>
                        </a:rPr>
                        <a:t>Nr</a:t>
                      </a:r>
                      <a:endParaRPr lang="es-CO" sz="900" b="0" i="0" u="none" strike="noStrike" dirty="0">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6"/>
                  </a:ext>
                </a:extLst>
              </a:tr>
              <a:tr h="89343">
                <a:tc>
                  <a:txBody>
                    <a:bodyPr/>
                    <a:lstStyle/>
                    <a:p>
                      <a:pPr algn="r" fontAlgn="ctr"/>
                      <a:endParaRPr lang="es-CO" sz="9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7"/>
                  </a:ext>
                </a:extLst>
              </a:tr>
              <a:tr h="89343">
                <a:tc>
                  <a:txBody>
                    <a:bodyPr/>
                    <a:lstStyle/>
                    <a:p>
                      <a:pPr algn="r" fontAlgn="ctr"/>
                      <a:r>
                        <a:rPr lang="es-CO" sz="900" b="1" i="0" u="none" strike="noStrike">
                          <a:solidFill>
                            <a:srgbClr val="404040"/>
                          </a:solidFill>
                          <a:effectLst/>
                          <a:latin typeface="Franklin Gothic Book"/>
                        </a:rPr>
                        <a:t> d) Por no haber asumido algún riesgo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extLst>
                  <a:ext uri="{0D108BD9-81ED-4DB2-BD59-A6C34878D82A}">
                    <a16:rowId xmlns:a16="http://schemas.microsoft.com/office/drawing/2014/main" val="10018"/>
                  </a:ext>
                </a:extLst>
              </a:tr>
              <a:tr h="89343">
                <a:tc>
                  <a:txBody>
                    <a:bodyPr/>
                    <a:lstStyle/>
                    <a:p>
                      <a:pPr algn="r" fontAlgn="ctr"/>
                      <a:r>
                        <a:rPr lang="es-CO" sz="900" b="0" i="0" u="none" strike="noStrike" dirty="0">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34%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43%</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33%</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36%</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9"/>
                  </a:ext>
                </a:extLst>
              </a:tr>
              <a:tr h="89343">
                <a:tc>
                  <a:txBody>
                    <a:bodyPr/>
                    <a:lstStyle/>
                    <a:p>
                      <a:pPr algn="r" fontAlgn="ctr"/>
                      <a:r>
                        <a:rPr lang="es-CO" sz="900" b="0" i="0" u="none" strike="noStrike" dirty="0">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66%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57%</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67%</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64%</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20"/>
                  </a:ext>
                </a:extLst>
              </a:tr>
              <a:tr h="89343">
                <a:tc>
                  <a:txBody>
                    <a:bodyPr/>
                    <a:lstStyle/>
                    <a:p>
                      <a:pPr algn="r" fontAlgn="ctr"/>
                      <a:r>
                        <a:rPr lang="es-CO" sz="900" b="0" i="0" u="none" strike="noStrike">
                          <a:solidFill>
                            <a:srgbClr val="404040"/>
                          </a:solidFill>
                          <a:effectLst/>
                          <a:latin typeface="Franklin Gothic Book"/>
                        </a:rPr>
                        <a:t> Ns/Nr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21"/>
                  </a:ext>
                </a:extLst>
              </a:tr>
              <a:tr h="89343">
                <a:tc>
                  <a:txBody>
                    <a:bodyPr/>
                    <a:lstStyle/>
                    <a:p>
                      <a:pPr algn="r" fontAlgn="ctr"/>
                      <a:endParaRPr lang="es-CO" sz="9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22"/>
                  </a:ext>
                </a:extLst>
              </a:tr>
              <a:tr h="89343">
                <a:tc>
                  <a:txBody>
                    <a:bodyPr/>
                    <a:lstStyle/>
                    <a:p>
                      <a:pPr algn="r" fontAlgn="ctr"/>
                      <a:r>
                        <a:rPr lang="es-CO" sz="900" b="1" i="0" u="none" strike="noStrike">
                          <a:solidFill>
                            <a:srgbClr val="404040"/>
                          </a:solidFill>
                          <a:effectLst/>
                          <a:latin typeface="Franklin Gothic Book"/>
                        </a:rPr>
                        <a:t> e) Por haberse dejado humillar a alguien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extLst>
                  <a:ext uri="{0D108BD9-81ED-4DB2-BD59-A6C34878D82A}">
                    <a16:rowId xmlns:a16="http://schemas.microsoft.com/office/drawing/2014/main" val="10023"/>
                  </a:ext>
                </a:extLst>
              </a:tr>
              <a:tr h="89343">
                <a:tc>
                  <a:txBody>
                    <a:bodyPr/>
                    <a:lstStyle/>
                    <a:p>
                      <a:pPr algn="r" fontAlgn="ctr"/>
                      <a:r>
                        <a:rPr lang="es-CO" sz="9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22%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23%</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26%</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27%</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extLst>
                  <a:ext uri="{0D108BD9-81ED-4DB2-BD59-A6C34878D82A}">
                    <a16:rowId xmlns:a16="http://schemas.microsoft.com/office/drawing/2014/main" val="10024"/>
                  </a:ext>
                </a:extLst>
              </a:tr>
              <a:tr h="89343">
                <a:tc>
                  <a:txBody>
                    <a:bodyPr/>
                    <a:lstStyle/>
                    <a:p>
                      <a:pPr algn="r" fontAlgn="ctr"/>
                      <a:r>
                        <a:rPr lang="es-CO" sz="900" b="0" i="0" u="none" strike="noStrike" dirty="0">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78%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78%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69%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77%</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74%</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73%</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78%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extLst>
                  <a:ext uri="{0D108BD9-81ED-4DB2-BD59-A6C34878D82A}">
                    <a16:rowId xmlns:a16="http://schemas.microsoft.com/office/drawing/2014/main" val="10025"/>
                  </a:ext>
                </a:extLst>
              </a:tr>
              <a:tr h="89343">
                <a:tc>
                  <a:txBody>
                    <a:bodyPr/>
                    <a:lstStyle/>
                    <a:p>
                      <a:pPr algn="r" fontAlgn="ctr"/>
                      <a:r>
                        <a:rPr lang="es-CO" sz="900" b="0" i="0" u="none" strike="noStrike">
                          <a:solidFill>
                            <a:srgbClr val="404040"/>
                          </a:solidFill>
                          <a:effectLst/>
                          <a:latin typeface="Franklin Gothic Book"/>
                        </a:rPr>
                        <a:t> Ns/Nr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26"/>
                  </a:ext>
                </a:extLst>
              </a:tr>
              <a:tr h="89343">
                <a:tc>
                  <a:txBody>
                    <a:bodyPr/>
                    <a:lstStyle/>
                    <a:p>
                      <a:pPr algn="r" fontAlgn="ctr"/>
                      <a:endParaRPr lang="es-CO" sz="900" b="1"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27"/>
                  </a:ext>
                </a:extLst>
              </a:tr>
              <a:tr h="156612">
                <a:tc>
                  <a:txBody>
                    <a:bodyPr/>
                    <a:lstStyle/>
                    <a:p>
                      <a:pPr algn="r" fontAlgn="ctr"/>
                      <a:r>
                        <a:rPr lang="es-CO" sz="900" b="1" i="0" u="none" strike="noStrike" dirty="0">
                          <a:solidFill>
                            <a:srgbClr val="404040"/>
                          </a:solidFill>
                          <a:effectLst/>
                          <a:latin typeface="Franklin Gothic Book"/>
                        </a:rPr>
                        <a:t> f) Por no haber sido proveedor económicamente para su hogar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10028"/>
                  </a:ext>
                </a:extLst>
              </a:tr>
              <a:tr h="89343">
                <a:tc>
                  <a:txBody>
                    <a:bodyPr/>
                    <a:lstStyle/>
                    <a:p>
                      <a:pPr algn="r" fontAlgn="ctr"/>
                      <a:r>
                        <a:rPr lang="es-CO" sz="900" b="0" i="0" u="none" strike="noStrike" dirty="0">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11%</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14%</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11%</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extLst>
                  <a:ext uri="{0D108BD9-81ED-4DB2-BD59-A6C34878D82A}">
                    <a16:rowId xmlns:a16="http://schemas.microsoft.com/office/drawing/2014/main" val="10029"/>
                  </a:ext>
                </a:extLst>
              </a:tr>
              <a:tr h="89343">
                <a:tc>
                  <a:txBody>
                    <a:bodyPr/>
                    <a:lstStyle/>
                    <a:p>
                      <a:pPr algn="r" fontAlgn="ctr"/>
                      <a:r>
                        <a:rPr lang="es-CO" sz="900" b="0" i="0" u="none" strike="noStrike" dirty="0">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90%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89%</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86%</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89%</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extLst>
                  <a:ext uri="{0D108BD9-81ED-4DB2-BD59-A6C34878D82A}">
                    <a16:rowId xmlns:a16="http://schemas.microsoft.com/office/drawing/2014/main" val="10030"/>
                  </a:ext>
                </a:extLst>
              </a:tr>
              <a:tr h="89343">
                <a:tc>
                  <a:txBody>
                    <a:bodyPr/>
                    <a:lstStyle/>
                    <a:p>
                      <a:pPr algn="r" fontAlgn="ctr"/>
                      <a:r>
                        <a:rPr lang="es-CO" sz="900" b="0" i="0" u="none" strike="noStrike" dirty="0">
                          <a:solidFill>
                            <a:srgbClr val="404040"/>
                          </a:solidFill>
                          <a:effectLst/>
                          <a:latin typeface="Franklin Gothic Book"/>
                        </a:rPr>
                        <a:t> </a:t>
                      </a:r>
                      <a:r>
                        <a:rPr lang="es-CO" sz="900" b="0" i="0" u="none" strike="noStrike" dirty="0" err="1">
                          <a:solidFill>
                            <a:srgbClr val="404040"/>
                          </a:solidFill>
                          <a:effectLst/>
                          <a:latin typeface="Franklin Gothic Book"/>
                        </a:rPr>
                        <a:t>Ns</a:t>
                      </a:r>
                      <a:r>
                        <a:rPr lang="es-CO" sz="900" b="0" i="0" u="none" strike="noStrike" dirty="0">
                          <a:solidFill>
                            <a:srgbClr val="404040"/>
                          </a:solidFill>
                          <a:effectLst/>
                          <a:latin typeface="Franklin Gothic Book"/>
                        </a:rPr>
                        <a:t>/</a:t>
                      </a:r>
                      <a:r>
                        <a:rPr lang="es-CO" sz="900" b="0" i="0" u="none" strike="noStrike" dirty="0" err="1">
                          <a:solidFill>
                            <a:srgbClr val="404040"/>
                          </a:solidFill>
                          <a:effectLst/>
                          <a:latin typeface="Franklin Gothic Book"/>
                        </a:rPr>
                        <a:t>Nr</a:t>
                      </a:r>
                      <a:endParaRPr lang="es-CO" sz="900" b="0" i="0" u="none" strike="noStrike" dirty="0">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31"/>
                  </a:ext>
                </a:extLst>
              </a:tr>
            </a:tbl>
          </a:graphicData>
        </a:graphic>
      </p:graphicFrame>
      <p:sp>
        <p:nvSpPr>
          <p:cNvPr id="4" name="3 Rectángulo">
            <a:extLst>
              <a:ext uri="{FF2B5EF4-FFF2-40B4-BE49-F238E27FC236}">
                <a16:creationId xmlns:a16="http://schemas.microsoft.com/office/drawing/2014/main" id="{D82EEB86-6159-47A0-B011-B1C58A782C34}"/>
              </a:ext>
            </a:extLst>
          </p:cNvPr>
          <p:cNvSpPr/>
          <p:nvPr/>
        </p:nvSpPr>
        <p:spPr>
          <a:xfrm>
            <a:off x="1135956" y="476529"/>
            <a:ext cx="9894688" cy="584775"/>
          </a:xfrm>
          <a:prstGeom prst="rect">
            <a:avLst/>
          </a:prstGeom>
        </p:spPr>
        <p:txBody>
          <a:bodyPr wrap="square">
            <a:spAutoFit/>
          </a:bodyPr>
          <a:lstStyle/>
          <a:p>
            <a:pPr algn="ctr"/>
            <a:r>
              <a:rPr lang="es-CO" sz="1600" b="1" dirty="0">
                <a:solidFill>
                  <a:prstClr val="black"/>
                </a:solidFill>
              </a:rPr>
              <a:t> 26) ¿Recuerda si en su vida (infancia, adolescencia o adultez) una o  varias personas lo hicieron sentir incómodo, frustrado o humillado por  alguna de estas situaciones? </a:t>
            </a:r>
          </a:p>
        </p:txBody>
      </p:sp>
    </p:spTree>
    <p:extLst>
      <p:ext uri="{BB962C8B-B14F-4D97-AF65-F5344CB8AC3E}">
        <p14:creationId xmlns:p14="http://schemas.microsoft.com/office/powerpoint/2010/main" val="293342406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875530258"/>
              </p:ext>
            </p:extLst>
          </p:nvPr>
        </p:nvGraphicFramePr>
        <p:xfrm>
          <a:off x="1753579" y="1086800"/>
          <a:ext cx="9031078" cy="5623560"/>
        </p:xfrm>
        <a:graphic>
          <a:graphicData uri="http://schemas.openxmlformats.org/drawingml/2006/table">
            <a:tbl>
              <a:tblPr/>
              <a:tblGrid>
                <a:gridCol w="2569304">
                  <a:extLst>
                    <a:ext uri="{9D8B030D-6E8A-4147-A177-3AD203B41FA5}">
                      <a16:colId xmlns:a16="http://schemas.microsoft.com/office/drawing/2014/main" val="20000"/>
                    </a:ext>
                  </a:extLst>
                </a:gridCol>
                <a:gridCol w="118958">
                  <a:extLst>
                    <a:ext uri="{9D8B030D-6E8A-4147-A177-3AD203B41FA5}">
                      <a16:colId xmlns:a16="http://schemas.microsoft.com/office/drawing/2014/main" val="20001"/>
                    </a:ext>
                  </a:extLst>
                </a:gridCol>
                <a:gridCol w="637869">
                  <a:extLst>
                    <a:ext uri="{9D8B030D-6E8A-4147-A177-3AD203B41FA5}">
                      <a16:colId xmlns:a16="http://schemas.microsoft.com/office/drawing/2014/main" val="20002"/>
                    </a:ext>
                  </a:extLst>
                </a:gridCol>
                <a:gridCol w="633883">
                  <a:extLst>
                    <a:ext uri="{9D8B030D-6E8A-4147-A177-3AD203B41FA5}">
                      <a16:colId xmlns:a16="http://schemas.microsoft.com/office/drawing/2014/main" val="20003"/>
                    </a:ext>
                  </a:extLst>
                </a:gridCol>
                <a:gridCol w="633883">
                  <a:extLst>
                    <a:ext uri="{9D8B030D-6E8A-4147-A177-3AD203B41FA5}">
                      <a16:colId xmlns:a16="http://schemas.microsoft.com/office/drawing/2014/main" val="20004"/>
                    </a:ext>
                  </a:extLst>
                </a:gridCol>
                <a:gridCol w="633883">
                  <a:extLst>
                    <a:ext uri="{9D8B030D-6E8A-4147-A177-3AD203B41FA5}">
                      <a16:colId xmlns:a16="http://schemas.microsoft.com/office/drawing/2014/main" val="20005"/>
                    </a:ext>
                  </a:extLst>
                </a:gridCol>
                <a:gridCol w="633883">
                  <a:extLst>
                    <a:ext uri="{9D8B030D-6E8A-4147-A177-3AD203B41FA5}">
                      <a16:colId xmlns:a16="http://schemas.microsoft.com/office/drawing/2014/main" val="20006"/>
                    </a:ext>
                  </a:extLst>
                </a:gridCol>
                <a:gridCol w="633883">
                  <a:extLst>
                    <a:ext uri="{9D8B030D-6E8A-4147-A177-3AD203B41FA5}">
                      <a16:colId xmlns:a16="http://schemas.microsoft.com/office/drawing/2014/main" val="20007"/>
                    </a:ext>
                  </a:extLst>
                </a:gridCol>
                <a:gridCol w="633883">
                  <a:extLst>
                    <a:ext uri="{9D8B030D-6E8A-4147-A177-3AD203B41FA5}">
                      <a16:colId xmlns:a16="http://schemas.microsoft.com/office/drawing/2014/main" val="20008"/>
                    </a:ext>
                  </a:extLst>
                </a:gridCol>
                <a:gridCol w="633883">
                  <a:extLst>
                    <a:ext uri="{9D8B030D-6E8A-4147-A177-3AD203B41FA5}">
                      <a16:colId xmlns:a16="http://schemas.microsoft.com/office/drawing/2014/main" val="20009"/>
                    </a:ext>
                  </a:extLst>
                </a:gridCol>
                <a:gridCol w="633883">
                  <a:extLst>
                    <a:ext uri="{9D8B030D-6E8A-4147-A177-3AD203B41FA5}">
                      <a16:colId xmlns:a16="http://schemas.microsoft.com/office/drawing/2014/main" val="20010"/>
                    </a:ext>
                  </a:extLst>
                </a:gridCol>
                <a:gridCol w="633883">
                  <a:extLst>
                    <a:ext uri="{9D8B030D-6E8A-4147-A177-3AD203B41FA5}">
                      <a16:colId xmlns:a16="http://schemas.microsoft.com/office/drawing/2014/main" val="20011"/>
                    </a:ext>
                  </a:extLst>
                </a:gridCol>
              </a:tblGrid>
              <a:tr h="89343">
                <a:tc>
                  <a:txBody>
                    <a:bodyPr/>
                    <a:lstStyle/>
                    <a:p>
                      <a:pPr algn="r" fontAlgn="ctr"/>
                      <a:endParaRPr lang="es-CO" sz="1000" b="1" i="0" u="none" strike="noStrike" dirty="0">
                        <a:solidFill>
                          <a:srgbClr val="404040"/>
                        </a:solidFill>
                        <a:effectLst/>
                        <a:latin typeface="Franklin Gothic Book"/>
                      </a:endParaRPr>
                    </a:p>
                  </a:txBody>
                  <a:tcPr marL="9525" marR="9525" marT="9525" marB="0" anchor="ctr">
                    <a:lnL>
                      <a:noFill/>
                    </a:lnL>
                    <a:lnR>
                      <a:noFill/>
                    </a:lnR>
                    <a:lnT>
                      <a:noFill/>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a:noFill/>
                    </a:lnB>
                  </a:tcPr>
                </a:tc>
                <a:tc rowSpan="2">
                  <a:txBody>
                    <a:bodyPr/>
                    <a:lstStyle/>
                    <a:p>
                      <a:pPr algn="ctr" fontAlgn="ctr"/>
                      <a:r>
                        <a:rPr lang="es-CO" sz="1000" b="1" i="0" u="none" strike="noStrike" dirty="0">
                          <a:solidFill>
                            <a:schemeClr val="bg1"/>
                          </a:solidFill>
                          <a:effectLst/>
                          <a:latin typeface="Franklin Gothic Book"/>
                        </a:rPr>
                        <a:t>TOTAL</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DA0F2B"/>
                    </a:solidFill>
                  </a:tcPr>
                </a:tc>
                <a:tc gridSpan="2">
                  <a:txBody>
                    <a:bodyPr/>
                    <a:lstStyle/>
                    <a:p>
                      <a:pPr algn="ctr" fontAlgn="ctr"/>
                      <a:r>
                        <a:rPr lang="es-CO" sz="1000" b="1" i="0" u="none" strike="noStrike" dirty="0">
                          <a:solidFill>
                            <a:srgbClr val="404040"/>
                          </a:solidFill>
                          <a:effectLst/>
                          <a:latin typeface="Franklin Gothic Book"/>
                        </a:rPr>
                        <a:t>GÉNERO</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000"/>
                    </a:solidFill>
                  </a:tcPr>
                </a:tc>
                <a:tc hMerge="1">
                  <a:txBody>
                    <a:bodyPr/>
                    <a:lstStyle/>
                    <a:p>
                      <a:endParaRPr lang="es-CO"/>
                    </a:p>
                  </a:txBody>
                  <a:tcPr/>
                </a:tc>
                <a:tc gridSpan="4">
                  <a:txBody>
                    <a:bodyPr/>
                    <a:lstStyle/>
                    <a:p>
                      <a:pPr algn="ctr" fontAlgn="ctr"/>
                      <a:r>
                        <a:rPr lang="es-CO" sz="1000" b="1" i="0" u="none" strike="noStrike" dirty="0">
                          <a:solidFill>
                            <a:srgbClr val="404040"/>
                          </a:solidFill>
                          <a:effectLst/>
                          <a:latin typeface="Franklin Gothic Book"/>
                        </a:rPr>
                        <a:t>EDAD</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C66"/>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3">
                  <a:txBody>
                    <a:bodyPr/>
                    <a:lstStyle/>
                    <a:p>
                      <a:pPr algn="ctr" fontAlgn="ctr"/>
                      <a:r>
                        <a:rPr lang="es-CO" sz="1000" b="1" i="0" u="none" strike="noStrike" dirty="0">
                          <a:solidFill>
                            <a:srgbClr val="404040"/>
                          </a:solidFill>
                          <a:effectLst/>
                          <a:latin typeface="Franklin Gothic Book"/>
                        </a:rPr>
                        <a:t>ESTRATO</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ECC5"/>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89343">
                <a:tc>
                  <a:txBody>
                    <a:bodyPr/>
                    <a:lstStyle/>
                    <a:p>
                      <a:pPr algn="r" fontAlgn="ctr"/>
                      <a:endParaRPr lang="es-CO" sz="1000" b="1" i="0" u="none" strike="noStrike" dirty="0">
                        <a:solidFill>
                          <a:srgbClr val="404040"/>
                        </a:solidFill>
                        <a:effectLst/>
                        <a:latin typeface="Franklin Gothic Book"/>
                      </a:endParaRP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vMerge="1">
                  <a:txBody>
                    <a:bodyPr/>
                    <a:lstStyle/>
                    <a:p>
                      <a:endParaRPr lang="es-CO"/>
                    </a:p>
                  </a:txBody>
                  <a:tcPr/>
                </a:tc>
                <a:tc>
                  <a:txBody>
                    <a:bodyPr/>
                    <a:lstStyle/>
                    <a:p>
                      <a:pPr algn="ctr" fontAlgn="ctr"/>
                      <a:r>
                        <a:rPr lang="es-CO" sz="1000" b="0" i="0" u="none" strike="noStrike" dirty="0">
                          <a:solidFill>
                            <a:srgbClr val="404040"/>
                          </a:solidFill>
                          <a:effectLst/>
                          <a:latin typeface="Franklin Gothic Book"/>
                        </a:rPr>
                        <a:t>Masculino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Femenino</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18 a 25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26 a 40</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41 a 55</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56 o más</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ALTO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MEDIO</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BAJO</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64116">
                <a:tc>
                  <a:txBody>
                    <a:bodyPr/>
                    <a:lstStyle/>
                    <a:p>
                      <a:pPr algn="r" fontAlgn="ctr"/>
                      <a:r>
                        <a:rPr lang="es-CO" sz="700" b="1" i="0" u="none" strike="noStrike" dirty="0">
                          <a:solidFill>
                            <a:srgbClr val="404040"/>
                          </a:solidFill>
                          <a:effectLst/>
                          <a:latin typeface="Franklin Gothic Book"/>
                        </a:rPr>
                        <a:t> Base: TOTAL HOMBRES</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700" b="1"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226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226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39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64</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64</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59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68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55</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dirty="0">
                          <a:solidFill>
                            <a:srgbClr val="404040"/>
                          </a:solidFill>
                          <a:effectLst/>
                          <a:latin typeface="Franklin Gothic Book"/>
                        </a:rPr>
                        <a:t>103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156612">
                <a:tc>
                  <a:txBody>
                    <a:bodyPr/>
                    <a:lstStyle/>
                    <a:p>
                      <a:pPr algn="r" fontAlgn="ctr"/>
                      <a:r>
                        <a:rPr lang="es-CO" sz="900" b="1" i="0" u="none" strike="noStrike" dirty="0">
                          <a:solidFill>
                            <a:srgbClr val="404040"/>
                          </a:solidFill>
                          <a:effectLst/>
                          <a:latin typeface="Franklin Gothic Book"/>
                        </a:rPr>
                        <a:t> g) Por haber llorado o mostrado sus emociones en público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extLst>
                  <a:ext uri="{0D108BD9-81ED-4DB2-BD59-A6C34878D82A}">
                    <a16:rowId xmlns:a16="http://schemas.microsoft.com/office/drawing/2014/main" val="10003"/>
                  </a:ext>
                </a:extLst>
              </a:tr>
              <a:tr h="89343">
                <a:tc>
                  <a:txBody>
                    <a:bodyPr/>
                    <a:lstStyle/>
                    <a:p>
                      <a:pPr algn="r" fontAlgn="ctr"/>
                      <a:r>
                        <a:rPr lang="es-CO" sz="9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17%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17%</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18%</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14%</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4"/>
                  </a:ext>
                </a:extLst>
              </a:tr>
              <a:tr h="89343">
                <a:tc>
                  <a:txBody>
                    <a:bodyPr/>
                    <a:lstStyle/>
                    <a:p>
                      <a:pPr algn="r" fontAlgn="ctr"/>
                      <a:r>
                        <a:rPr lang="es-CO" sz="900" b="0" i="0" u="none" strike="noStrike" dirty="0">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83%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83%</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82%</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86%</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5"/>
                  </a:ext>
                </a:extLst>
              </a:tr>
              <a:tr h="89343">
                <a:tc>
                  <a:txBody>
                    <a:bodyPr/>
                    <a:lstStyle/>
                    <a:p>
                      <a:pPr algn="r" fontAlgn="ctr"/>
                      <a:r>
                        <a:rPr lang="es-CO" sz="900" b="0" i="0" u="none" strike="noStrike">
                          <a:solidFill>
                            <a:srgbClr val="404040"/>
                          </a:solidFill>
                          <a:effectLst/>
                          <a:latin typeface="Franklin Gothic Book"/>
                        </a:rPr>
                        <a:t> Ns/Nr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6"/>
                  </a:ext>
                </a:extLst>
              </a:tr>
              <a:tr h="89343">
                <a:tc>
                  <a:txBody>
                    <a:bodyPr/>
                    <a:lstStyle/>
                    <a:p>
                      <a:pPr algn="r" fontAlgn="ctr"/>
                      <a:endParaRPr lang="es-CO" sz="9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7"/>
                  </a:ext>
                </a:extLst>
              </a:tr>
              <a:tr h="156612">
                <a:tc>
                  <a:txBody>
                    <a:bodyPr/>
                    <a:lstStyle/>
                    <a:p>
                      <a:pPr algn="r" fontAlgn="ctr"/>
                      <a:r>
                        <a:rPr lang="es-CO" sz="900" b="1" i="0" u="none" strike="noStrike" dirty="0">
                          <a:solidFill>
                            <a:srgbClr val="404040"/>
                          </a:solidFill>
                          <a:effectLst/>
                          <a:latin typeface="Franklin Gothic Book"/>
                        </a:rPr>
                        <a:t> h) Por no haber aprovechado una oportunidad de tener una relación sexual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extLst>
                  <a:ext uri="{0D108BD9-81ED-4DB2-BD59-A6C34878D82A}">
                    <a16:rowId xmlns:a16="http://schemas.microsoft.com/office/drawing/2014/main" val="10008"/>
                  </a:ext>
                </a:extLst>
              </a:tr>
              <a:tr h="89343">
                <a:tc>
                  <a:txBody>
                    <a:bodyPr/>
                    <a:lstStyle/>
                    <a:p>
                      <a:pPr algn="r" fontAlgn="ctr"/>
                      <a:r>
                        <a:rPr lang="es-CO" sz="900" b="0" i="0" u="none" strike="noStrike" dirty="0">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24%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39%</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10%</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32%</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9"/>
                  </a:ext>
                </a:extLst>
              </a:tr>
              <a:tr h="89343">
                <a:tc>
                  <a:txBody>
                    <a:bodyPr/>
                    <a:lstStyle/>
                    <a:p>
                      <a:pPr algn="r" fontAlgn="ctr"/>
                      <a:r>
                        <a:rPr lang="es-CO" sz="9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76%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61%</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90%</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68%</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0"/>
                  </a:ext>
                </a:extLst>
              </a:tr>
              <a:tr h="89343">
                <a:tc>
                  <a:txBody>
                    <a:bodyPr/>
                    <a:lstStyle/>
                    <a:p>
                      <a:pPr algn="r" fontAlgn="ctr"/>
                      <a:r>
                        <a:rPr lang="es-CO" sz="900" b="0" i="0" u="none" strike="noStrike" dirty="0">
                          <a:solidFill>
                            <a:srgbClr val="404040"/>
                          </a:solidFill>
                          <a:effectLst/>
                          <a:latin typeface="Franklin Gothic Book"/>
                        </a:rPr>
                        <a:t> </a:t>
                      </a:r>
                      <a:r>
                        <a:rPr lang="es-CO" sz="900" b="0" i="0" u="none" strike="noStrike" dirty="0" err="1">
                          <a:solidFill>
                            <a:srgbClr val="404040"/>
                          </a:solidFill>
                          <a:effectLst/>
                          <a:latin typeface="Franklin Gothic Book"/>
                        </a:rPr>
                        <a:t>Ns</a:t>
                      </a:r>
                      <a:r>
                        <a:rPr lang="es-CO" sz="900" b="0" i="0" u="none" strike="noStrike" dirty="0">
                          <a:solidFill>
                            <a:srgbClr val="404040"/>
                          </a:solidFill>
                          <a:effectLst/>
                          <a:latin typeface="Franklin Gothic Book"/>
                        </a:rPr>
                        <a:t>/</a:t>
                      </a:r>
                      <a:r>
                        <a:rPr lang="es-CO" sz="900" b="0" i="0" u="none" strike="noStrike" dirty="0" err="1">
                          <a:solidFill>
                            <a:srgbClr val="404040"/>
                          </a:solidFill>
                          <a:effectLst/>
                          <a:latin typeface="Franklin Gothic Book"/>
                        </a:rPr>
                        <a:t>Nr</a:t>
                      </a:r>
                      <a:endParaRPr lang="es-CO" sz="900" b="0" i="0" u="none" strike="noStrike" dirty="0">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1"/>
                  </a:ext>
                </a:extLst>
              </a:tr>
              <a:tr h="89343">
                <a:tc>
                  <a:txBody>
                    <a:bodyPr/>
                    <a:lstStyle/>
                    <a:p>
                      <a:pPr algn="r" fontAlgn="ctr"/>
                      <a:endParaRPr lang="es-CO" sz="9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2"/>
                  </a:ext>
                </a:extLst>
              </a:tr>
              <a:tr h="156612">
                <a:tc>
                  <a:txBody>
                    <a:bodyPr/>
                    <a:lstStyle/>
                    <a:p>
                      <a:pPr algn="r" fontAlgn="ctr"/>
                      <a:r>
                        <a:rPr lang="es-CO" sz="900" b="1" i="0" u="none" strike="noStrike">
                          <a:solidFill>
                            <a:srgbClr val="404040"/>
                          </a:solidFill>
                          <a:effectLst/>
                          <a:latin typeface="Franklin Gothic Book"/>
                        </a:rPr>
                        <a:t> i) Por no haber respondido físicamente durante una relación sexual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extLst>
                  <a:ext uri="{0D108BD9-81ED-4DB2-BD59-A6C34878D82A}">
                    <a16:rowId xmlns:a16="http://schemas.microsoft.com/office/drawing/2014/main" val="10013"/>
                  </a:ext>
                </a:extLst>
              </a:tr>
              <a:tr h="89343">
                <a:tc>
                  <a:txBody>
                    <a:bodyPr/>
                    <a:lstStyle/>
                    <a:p>
                      <a:pPr algn="r" fontAlgn="ctr"/>
                      <a:r>
                        <a:rPr lang="es-CO" sz="900" b="0" i="0" u="none" strike="noStrike" dirty="0">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4"/>
                  </a:ext>
                </a:extLst>
              </a:tr>
              <a:tr h="89343">
                <a:tc>
                  <a:txBody>
                    <a:bodyPr/>
                    <a:lstStyle/>
                    <a:p>
                      <a:pPr algn="r" fontAlgn="ctr"/>
                      <a:r>
                        <a:rPr lang="es-CO" sz="9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94%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91%</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93%</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97%</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5"/>
                  </a:ext>
                </a:extLst>
              </a:tr>
              <a:tr h="89343">
                <a:tc>
                  <a:txBody>
                    <a:bodyPr/>
                    <a:lstStyle/>
                    <a:p>
                      <a:pPr algn="r" fontAlgn="ctr"/>
                      <a:r>
                        <a:rPr lang="es-CO" sz="900" b="0" i="0" u="none" strike="noStrike">
                          <a:solidFill>
                            <a:srgbClr val="404040"/>
                          </a:solidFill>
                          <a:effectLst/>
                          <a:latin typeface="Franklin Gothic Book"/>
                        </a:rPr>
                        <a:t> Ns/Nr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6"/>
                  </a:ext>
                </a:extLst>
              </a:tr>
              <a:tr h="89343">
                <a:tc>
                  <a:txBody>
                    <a:bodyPr/>
                    <a:lstStyle/>
                    <a:p>
                      <a:pPr algn="r" fontAlgn="ctr"/>
                      <a:endParaRPr lang="es-CO" sz="900" b="1"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7"/>
                  </a:ext>
                </a:extLst>
              </a:tr>
              <a:tr h="89343">
                <a:tc>
                  <a:txBody>
                    <a:bodyPr/>
                    <a:lstStyle/>
                    <a:p>
                      <a:pPr algn="r" fontAlgn="ctr"/>
                      <a:r>
                        <a:rPr lang="es-CO" sz="900" b="1" i="0" u="none" strike="noStrike" dirty="0">
                          <a:solidFill>
                            <a:srgbClr val="404040"/>
                          </a:solidFill>
                          <a:effectLst/>
                          <a:latin typeface="Franklin Gothic Book"/>
                        </a:rPr>
                        <a:t> j) Por hacer cosas o tener gustos que normalmente son de las mujeres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extLst>
                  <a:ext uri="{0D108BD9-81ED-4DB2-BD59-A6C34878D82A}">
                    <a16:rowId xmlns:a16="http://schemas.microsoft.com/office/drawing/2014/main" val="10018"/>
                  </a:ext>
                </a:extLst>
              </a:tr>
              <a:tr h="89343">
                <a:tc>
                  <a:txBody>
                    <a:bodyPr/>
                    <a:lstStyle/>
                    <a:p>
                      <a:pPr algn="r" fontAlgn="ctr"/>
                      <a:r>
                        <a:rPr lang="es-CO" sz="900" b="0" i="0" u="none" strike="noStrike" dirty="0">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11%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11%</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9"/>
                  </a:ext>
                </a:extLst>
              </a:tr>
              <a:tr h="89343">
                <a:tc>
                  <a:txBody>
                    <a:bodyPr/>
                    <a:lstStyle/>
                    <a:p>
                      <a:pPr algn="r" fontAlgn="ctr"/>
                      <a:r>
                        <a:rPr lang="es-CO" sz="9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89%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89%</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92%</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93%</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20"/>
                  </a:ext>
                </a:extLst>
              </a:tr>
              <a:tr h="89343">
                <a:tc>
                  <a:txBody>
                    <a:bodyPr/>
                    <a:lstStyle/>
                    <a:p>
                      <a:pPr algn="r" fontAlgn="ctr"/>
                      <a:r>
                        <a:rPr lang="es-CO" sz="900" b="0" i="0" u="none" strike="noStrike" dirty="0">
                          <a:solidFill>
                            <a:srgbClr val="404040"/>
                          </a:solidFill>
                          <a:effectLst/>
                          <a:latin typeface="Franklin Gothic Book"/>
                        </a:rPr>
                        <a:t> </a:t>
                      </a:r>
                      <a:r>
                        <a:rPr lang="es-CO" sz="900" b="0" i="0" u="none" strike="noStrike" dirty="0" err="1">
                          <a:solidFill>
                            <a:srgbClr val="404040"/>
                          </a:solidFill>
                          <a:effectLst/>
                          <a:latin typeface="Franklin Gothic Book"/>
                        </a:rPr>
                        <a:t>Ns</a:t>
                      </a:r>
                      <a:r>
                        <a:rPr lang="es-CO" sz="900" b="0" i="0" u="none" strike="noStrike" dirty="0">
                          <a:solidFill>
                            <a:srgbClr val="404040"/>
                          </a:solidFill>
                          <a:effectLst/>
                          <a:latin typeface="Franklin Gothic Book"/>
                        </a:rPr>
                        <a:t>/</a:t>
                      </a:r>
                      <a:r>
                        <a:rPr lang="es-CO" sz="900" b="0" i="0" u="none" strike="noStrike" dirty="0" err="1">
                          <a:solidFill>
                            <a:srgbClr val="404040"/>
                          </a:solidFill>
                          <a:effectLst/>
                          <a:latin typeface="Franklin Gothic Book"/>
                        </a:rPr>
                        <a:t>Nr</a:t>
                      </a:r>
                      <a:endParaRPr lang="es-CO" sz="900" b="0" i="0" u="none" strike="noStrike" dirty="0">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21"/>
                  </a:ext>
                </a:extLst>
              </a:tr>
              <a:tr h="89343">
                <a:tc>
                  <a:txBody>
                    <a:bodyPr/>
                    <a:lstStyle/>
                    <a:p>
                      <a:pPr algn="r" fontAlgn="ctr"/>
                      <a:endParaRPr lang="es-CO" sz="9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22"/>
                  </a:ext>
                </a:extLst>
              </a:tr>
              <a:tr h="89343">
                <a:tc>
                  <a:txBody>
                    <a:bodyPr/>
                    <a:lstStyle/>
                    <a:p>
                      <a:pPr algn="r" fontAlgn="ctr"/>
                      <a:r>
                        <a:rPr lang="es-CO" sz="900" b="1" i="0" u="none" strike="noStrike" dirty="0">
                          <a:solidFill>
                            <a:srgbClr val="404040"/>
                          </a:solidFill>
                          <a:effectLst/>
                          <a:latin typeface="Franklin Gothic Book"/>
                        </a:rPr>
                        <a:t> k) Por haber demostrado cariño hacia otro hombre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extLst>
                  <a:ext uri="{0D108BD9-81ED-4DB2-BD59-A6C34878D82A}">
                    <a16:rowId xmlns:a16="http://schemas.microsoft.com/office/drawing/2014/main" val="10023"/>
                  </a:ext>
                </a:extLst>
              </a:tr>
              <a:tr h="89343">
                <a:tc>
                  <a:txBody>
                    <a:bodyPr/>
                    <a:lstStyle/>
                    <a:p>
                      <a:pPr algn="r" fontAlgn="ctr"/>
                      <a:r>
                        <a:rPr lang="es-CO" sz="900" b="0" i="0" u="none" strike="noStrike" dirty="0">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11%</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7%</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extLst>
                  <a:ext uri="{0D108BD9-81ED-4DB2-BD59-A6C34878D82A}">
                    <a16:rowId xmlns:a16="http://schemas.microsoft.com/office/drawing/2014/main" val="10024"/>
                  </a:ext>
                </a:extLst>
              </a:tr>
              <a:tr h="89343">
                <a:tc>
                  <a:txBody>
                    <a:bodyPr/>
                    <a:lstStyle/>
                    <a:p>
                      <a:pPr algn="r" fontAlgn="ctr"/>
                      <a:r>
                        <a:rPr lang="es-CO" sz="9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93%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89%</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96%</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100%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93%</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extLst>
                  <a:ext uri="{0D108BD9-81ED-4DB2-BD59-A6C34878D82A}">
                    <a16:rowId xmlns:a16="http://schemas.microsoft.com/office/drawing/2014/main" val="10025"/>
                  </a:ext>
                </a:extLst>
              </a:tr>
              <a:tr h="89343">
                <a:tc>
                  <a:txBody>
                    <a:bodyPr/>
                    <a:lstStyle/>
                    <a:p>
                      <a:pPr algn="r" fontAlgn="ctr"/>
                      <a:r>
                        <a:rPr lang="es-CO" sz="900" b="0" i="0" u="none" strike="noStrike">
                          <a:solidFill>
                            <a:srgbClr val="404040"/>
                          </a:solidFill>
                          <a:effectLst/>
                          <a:latin typeface="Franklin Gothic Book"/>
                        </a:rPr>
                        <a:t> Ns/Nr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26"/>
                  </a:ext>
                </a:extLst>
              </a:tr>
              <a:tr h="89343">
                <a:tc>
                  <a:txBody>
                    <a:bodyPr/>
                    <a:lstStyle/>
                    <a:p>
                      <a:pPr algn="r" fontAlgn="ctr"/>
                      <a:endParaRPr lang="es-CO" sz="900" b="1"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27"/>
                  </a:ext>
                </a:extLst>
              </a:tr>
              <a:tr h="156612">
                <a:tc>
                  <a:txBody>
                    <a:bodyPr/>
                    <a:lstStyle/>
                    <a:p>
                      <a:pPr algn="r" fontAlgn="ctr"/>
                      <a:r>
                        <a:rPr lang="es-CO" sz="900" b="1" i="0" u="none" strike="noStrike" dirty="0">
                          <a:solidFill>
                            <a:srgbClr val="404040"/>
                          </a:solidFill>
                          <a:effectLst/>
                          <a:latin typeface="Franklin Gothic Book"/>
                        </a:rPr>
                        <a:t> l) Por querer ser fiel a su pareja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10028"/>
                  </a:ext>
                </a:extLst>
              </a:tr>
              <a:tr h="89343">
                <a:tc>
                  <a:txBody>
                    <a:bodyPr/>
                    <a:lstStyle/>
                    <a:p>
                      <a:pPr algn="r" fontAlgn="ctr"/>
                      <a:r>
                        <a:rPr lang="es-CO" sz="9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26%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25%</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31%</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32%</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extLst>
                  <a:ext uri="{0D108BD9-81ED-4DB2-BD59-A6C34878D82A}">
                    <a16:rowId xmlns:a16="http://schemas.microsoft.com/office/drawing/2014/main" val="10029"/>
                  </a:ext>
                </a:extLst>
              </a:tr>
              <a:tr h="89343">
                <a:tc>
                  <a:txBody>
                    <a:bodyPr/>
                    <a:lstStyle/>
                    <a:p>
                      <a:pPr algn="r" fontAlgn="ctr"/>
                      <a:r>
                        <a:rPr lang="es-CO" sz="900" b="0" i="0" u="none" strike="noStrike" dirty="0">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74%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74%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75%</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69%</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68%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78%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68%</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76%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extLst>
                  <a:ext uri="{0D108BD9-81ED-4DB2-BD59-A6C34878D82A}">
                    <a16:rowId xmlns:a16="http://schemas.microsoft.com/office/drawing/2014/main" val="10030"/>
                  </a:ext>
                </a:extLst>
              </a:tr>
              <a:tr h="89343">
                <a:tc>
                  <a:txBody>
                    <a:bodyPr/>
                    <a:lstStyle/>
                    <a:p>
                      <a:pPr algn="r" fontAlgn="ctr"/>
                      <a:r>
                        <a:rPr lang="es-CO" sz="900" b="0" i="0" u="none" strike="noStrike" dirty="0">
                          <a:solidFill>
                            <a:srgbClr val="404040"/>
                          </a:solidFill>
                          <a:effectLst/>
                          <a:latin typeface="Franklin Gothic Book"/>
                        </a:rPr>
                        <a:t> </a:t>
                      </a:r>
                      <a:r>
                        <a:rPr lang="es-CO" sz="900" b="0" i="0" u="none" strike="noStrike" dirty="0" err="1">
                          <a:solidFill>
                            <a:srgbClr val="404040"/>
                          </a:solidFill>
                          <a:effectLst/>
                          <a:latin typeface="Franklin Gothic Book"/>
                        </a:rPr>
                        <a:t>Ns</a:t>
                      </a:r>
                      <a:r>
                        <a:rPr lang="es-CO" sz="900" b="0" i="0" u="none" strike="noStrike" dirty="0">
                          <a:solidFill>
                            <a:srgbClr val="404040"/>
                          </a:solidFill>
                          <a:effectLst/>
                          <a:latin typeface="Franklin Gothic Book"/>
                        </a:rPr>
                        <a:t>/</a:t>
                      </a:r>
                      <a:r>
                        <a:rPr lang="es-CO" sz="900" b="0" i="0" u="none" strike="noStrike" dirty="0" err="1">
                          <a:solidFill>
                            <a:srgbClr val="404040"/>
                          </a:solidFill>
                          <a:effectLst/>
                          <a:latin typeface="Franklin Gothic Book"/>
                        </a:rPr>
                        <a:t>Nr</a:t>
                      </a:r>
                      <a:endParaRPr lang="es-CO" sz="900" b="0" i="0" u="none" strike="noStrike" dirty="0">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31"/>
                  </a:ext>
                </a:extLst>
              </a:tr>
            </a:tbl>
          </a:graphicData>
        </a:graphic>
      </p:graphicFrame>
      <p:sp>
        <p:nvSpPr>
          <p:cNvPr id="4" name="3 Rectángulo">
            <a:extLst>
              <a:ext uri="{FF2B5EF4-FFF2-40B4-BE49-F238E27FC236}">
                <a16:creationId xmlns:a16="http://schemas.microsoft.com/office/drawing/2014/main" id="{D82EEB86-6159-47A0-B011-B1C58A782C34}"/>
              </a:ext>
            </a:extLst>
          </p:cNvPr>
          <p:cNvSpPr/>
          <p:nvPr/>
        </p:nvSpPr>
        <p:spPr>
          <a:xfrm>
            <a:off x="1135956" y="476529"/>
            <a:ext cx="9894688" cy="584775"/>
          </a:xfrm>
          <a:prstGeom prst="rect">
            <a:avLst/>
          </a:prstGeom>
        </p:spPr>
        <p:txBody>
          <a:bodyPr wrap="square">
            <a:spAutoFit/>
          </a:bodyPr>
          <a:lstStyle/>
          <a:p>
            <a:pPr algn="ctr"/>
            <a:r>
              <a:rPr lang="es-CO" sz="1600" b="1" dirty="0">
                <a:solidFill>
                  <a:prstClr val="black"/>
                </a:solidFill>
              </a:rPr>
              <a:t> 26) ¿Recuerda si en su vida (infancia, adolescencia o adultez) una o  varias personas lo hicieron sentir incómodo, frustrado o humillado por  alguna de estas situaciones? </a:t>
            </a:r>
          </a:p>
        </p:txBody>
      </p:sp>
    </p:spTree>
    <p:extLst>
      <p:ext uri="{BB962C8B-B14F-4D97-AF65-F5344CB8AC3E}">
        <p14:creationId xmlns:p14="http://schemas.microsoft.com/office/powerpoint/2010/main" val="165245085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3955726052"/>
              </p:ext>
            </p:extLst>
          </p:nvPr>
        </p:nvGraphicFramePr>
        <p:xfrm>
          <a:off x="1753579" y="2217331"/>
          <a:ext cx="9031078" cy="1897380"/>
        </p:xfrm>
        <a:graphic>
          <a:graphicData uri="http://schemas.openxmlformats.org/drawingml/2006/table">
            <a:tbl>
              <a:tblPr/>
              <a:tblGrid>
                <a:gridCol w="2569304">
                  <a:extLst>
                    <a:ext uri="{9D8B030D-6E8A-4147-A177-3AD203B41FA5}">
                      <a16:colId xmlns:a16="http://schemas.microsoft.com/office/drawing/2014/main" val="20000"/>
                    </a:ext>
                  </a:extLst>
                </a:gridCol>
                <a:gridCol w="118958">
                  <a:extLst>
                    <a:ext uri="{9D8B030D-6E8A-4147-A177-3AD203B41FA5}">
                      <a16:colId xmlns:a16="http://schemas.microsoft.com/office/drawing/2014/main" val="20001"/>
                    </a:ext>
                  </a:extLst>
                </a:gridCol>
                <a:gridCol w="637869">
                  <a:extLst>
                    <a:ext uri="{9D8B030D-6E8A-4147-A177-3AD203B41FA5}">
                      <a16:colId xmlns:a16="http://schemas.microsoft.com/office/drawing/2014/main" val="20002"/>
                    </a:ext>
                  </a:extLst>
                </a:gridCol>
                <a:gridCol w="633883">
                  <a:extLst>
                    <a:ext uri="{9D8B030D-6E8A-4147-A177-3AD203B41FA5}">
                      <a16:colId xmlns:a16="http://schemas.microsoft.com/office/drawing/2014/main" val="20003"/>
                    </a:ext>
                  </a:extLst>
                </a:gridCol>
                <a:gridCol w="633883">
                  <a:extLst>
                    <a:ext uri="{9D8B030D-6E8A-4147-A177-3AD203B41FA5}">
                      <a16:colId xmlns:a16="http://schemas.microsoft.com/office/drawing/2014/main" val="20004"/>
                    </a:ext>
                  </a:extLst>
                </a:gridCol>
                <a:gridCol w="633883">
                  <a:extLst>
                    <a:ext uri="{9D8B030D-6E8A-4147-A177-3AD203B41FA5}">
                      <a16:colId xmlns:a16="http://schemas.microsoft.com/office/drawing/2014/main" val="20005"/>
                    </a:ext>
                  </a:extLst>
                </a:gridCol>
                <a:gridCol w="633883">
                  <a:extLst>
                    <a:ext uri="{9D8B030D-6E8A-4147-A177-3AD203B41FA5}">
                      <a16:colId xmlns:a16="http://schemas.microsoft.com/office/drawing/2014/main" val="20006"/>
                    </a:ext>
                  </a:extLst>
                </a:gridCol>
                <a:gridCol w="633883">
                  <a:extLst>
                    <a:ext uri="{9D8B030D-6E8A-4147-A177-3AD203B41FA5}">
                      <a16:colId xmlns:a16="http://schemas.microsoft.com/office/drawing/2014/main" val="20007"/>
                    </a:ext>
                  </a:extLst>
                </a:gridCol>
                <a:gridCol w="633883">
                  <a:extLst>
                    <a:ext uri="{9D8B030D-6E8A-4147-A177-3AD203B41FA5}">
                      <a16:colId xmlns:a16="http://schemas.microsoft.com/office/drawing/2014/main" val="20008"/>
                    </a:ext>
                  </a:extLst>
                </a:gridCol>
                <a:gridCol w="633883">
                  <a:extLst>
                    <a:ext uri="{9D8B030D-6E8A-4147-A177-3AD203B41FA5}">
                      <a16:colId xmlns:a16="http://schemas.microsoft.com/office/drawing/2014/main" val="20009"/>
                    </a:ext>
                  </a:extLst>
                </a:gridCol>
                <a:gridCol w="633883">
                  <a:extLst>
                    <a:ext uri="{9D8B030D-6E8A-4147-A177-3AD203B41FA5}">
                      <a16:colId xmlns:a16="http://schemas.microsoft.com/office/drawing/2014/main" val="20010"/>
                    </a:ext>
                  </a:extLst>
                </a:gridCol>
                <a:gridCol w="633883">
                  <a:extLst>
                    <a:ext uri="{9D8B030D-6E8A-4147-A177-3AD203B41FA5}">
                      <a16:colId xmlns:a16="http://schemas.microsoft.com/office/drawing/2014/main" val="20011"/>
                    </a:ext>
                  </a:extLst>
                </a:gridCol>
              </a:tblGrid>
              <a:tr h="89343">
                <a:tc>
                  <a:txBody>
                    <a:bodyPr/>
                    <a:lstStyle/>
                    <a:p>
                      <a:pPr algn="r" fontAlgn="ctr"/>
                      <a:endParaRPr lang="es-CO" sz="1000" b="1" i="0" u="none" strike="noStrike" dirty="0">
                        <a:solidFill>
                          <a:srgbClr val="404040"/>
                        </a:solidFill>
                        <a:effectLst/>
                        <a:latin typeface="Franklin Gothic Book"/>
                      </a:endParaRPr>
                    </a:p>
                  </a:txBody>
                  <a:tcPr marL="9525" marR="9525" marT="9525" marB="0" anchor="ctr">
                    <a:lnL>
                      <a:noFill/>
                    </a:lnL>
                    <a:lnR>
                      <a:noFill/>
                    </a:lnR>
                    <a:lnT>
                      <a:noFill/>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a:noFill/>
                    </a:lnB>
                  </a:tcPr>
                </a:tc>
                <a:tc rowSpan="2">
                  <a:txBody>
                    <a:bodyPr/>
                    <a:lstStyle/>
                    <a:p>
                      <a:pPr algn="ctr" fontAlgn="ctr"/>
                      <a:r>
                        <a:rPr lang="es-CO" sz="1000" b="1" i="0" u="none" strike="noStrike" dirty="0">
                          <a:solidFill>
                            <a:schemeClr val="bg1"/>
                          </a:solidFill>
                          <a:effectLst/>
                          <a:latin typeface="Franklin Gothic Book"/>
                        </a:rPr>
                        <a:t>TOTAL</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DA0F2B"/>
                    </a:solidFill>
                  </a:tcPr>
                </a:tc>
                <a:tc gridSpan="2">
                  <a:txBody>
                    <a:bodyPr/>
                    <a:lstStyle/>
                    <a:p>
                      <a:pPr algn="ctr" fontAlgn="ctr"/>
                      <a:r>
                        <a:rPr lang="es-CO" sz="1000" b="1" i="0" u="none" strike="noStrike" dirty="0">
                          <a:solidFill>
                            <a:srgbClr val="404040"/>
                          </a:solidFill>
                          <a:effectLst/>
                          <a:latin typeface="Franklin Gothic Book"/>
                        </a:rPr>
                        <a:t>GÉNERO</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000"/>
                    </a:solidFill>
                  </a:tcPr>
                </a:tc>
                <a:tc hMerge="1">
                  <a:txBody>
                    <a:bodyPr/>
                    <a:lstStyle/>
                    <a:p>
                      <a:endParaRPr lang="es-CO"/>
                    </a:p>
                  </a:txBody>
                  <a:tcPr/>
                </a:tc>
                <a:tc gridSpan="4">
                  <a:txBody>
                    <a:bodyPr/>
                    <a:lstStyle/>
                    <a:p>
                      <a:pPr algn="ctr" fontAlgn="ctr"/>
                      <a:r>
                        <a:rPr lang="es-CO" sz="1000" b="1" i="0" u="none" strike="noStrike" dirty="0">
                          <a:solidFill>
                            <a:srgbClr val="404040"/>
                          </a:solidFill>
                          <a:effectLst/>
                          <a:latin typeface="Franklin Gothic Book"/>
                        </a:rPr>
                        <a:t>EDAD</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C66"/>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3">
                  <a:txBody>
                    <a:bodyPr/>
                    <a:lstStyle/>
                    <a:p>
                      <a:pPr algn="ctr" fontAlgn="ctr"/>
                      <a:r>
                        <a:rPr lang="es-CO" sz="1000" b="1" i="0" u="none" strike="noStrike" dirty="0">
                          <a:solidFill>
                            <a:srgbClr val="404040"/>
                          </a:solidFill>
                          <a:effectLst/>
                          <a:latin typeface="Franklin Gothic Book"/>
                        </a:rPr>
                        <a:t>ESTRATO</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ECC5"/>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89343">
                <a:tc>
                  <a:txBody>
                    <a:bodyPr/>
                    <a:lstStyle/>
                    <a:p>
                      <a:pPr algn="r" fontAlgn="ctr"/>
                      <a:endParaRPr lang="es-CO" sz="1000" b="1" i="0" u="none" strike="noStrike" dirty="0">
                        <a:solidFill>
                          <a:srgbClr val="404040"/>
                        </a:solidFill>
                        <a:effectLst/>
                        <a:latin typeface="Franklin Gothic Book"/>
                      </a:endParaRP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vMerge="1">
                  <a:txBody>
                    <a:bodyPr/>
                    <a:lstStyle/>
                    <a:p>
                      <a:endParaRPr lang="es-CO"/>
                    </a:p>
                  </a:txBody>
                  <a:tcPr/>
                </a:tc>
                <a:tc>
                  <a:txBody>
                    <a:bodyPr/>
                    <a:lstStyle/>
                    <a:p>
                      <a:pPr algn="ctr" fontAlgn="ctr"/>
                      <a:r>
                        <a:rPr lang="es-CO" sz="1000" b="0" i="0" u="none" strike="noStrike" dirty="0">
                          <a:solidFill>
                            <a:srgbClr val="404040"/>
                          </a:solidFill>
                          <a:effectLst/>
                          <a:latin typeface="Franklin Gothic Book"/>
                        </a:rPr>
                        <a:t>Masculino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Femenino</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18 a 25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26 a 40</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41 a 55</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56 o más</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ALTO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MEDIO</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BAJO</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64116">
                <a:tc>
                  <a:txBody>
                    <a:bodyPr/>
                    <a:lstStyle/>
                    <a:p>
                      <a:pPr algn="r" fontAlgn="ctr"/>
                      <a:r>
                        <a:rPr lang="es-CO" sz="700" b="1" i="0" u="none" strike="noStrike" dirty="0">
                          <a:solidFill>
                            <a:srgbClr val="404040"/>
                          </a:solidFill>
                          <a:effectLst/>
                          <a:latin typeface="Franklin Gothic Book"/>
                        </a:rPr>
                        <a:t> Base: TOTAL HOMBRES</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700" b="1"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226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226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39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64</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64</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59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68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55</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dirty="0">
                          <a:solidFill>
                            <a:srgbClr val="404040"/>
                          </a:solidFill>
                          <a:effectLst/>
                          <a:latin typeface="Franklin Gothic Book"/>
                        </a:rPr>
                        <a:t>103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156612">
                <a:tc>
                  <a:txBody>
                    <a:bodyPr/>
                    <a:lstStyle/>
                    <a:p>
                      <a:pPr algn="r" fontAlgn="ctr"/>
                      <a:r>
                        <a:rPr lang="es-CO" sz="1000" b="1" i="0" u="none" strike="noStrike" dirty="0">
                          <a:solidFill>
                            <a:srgbClr val="404040"/>
                          </a:solidFill>
                          <a:effectLst/>
                          <a:latin typeface="Franklin Gothic Book"/>
                        </a:rPr>
                        <a:t> m) Por expresar dolor físico o enfermedad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extLst>
                  <a:ext uri="{0D108BD9-81ED-4DB2-BD59-A6C34878D82A}">
                    <a16:rowId xmlns:a16="http://schemas.microsoft.com/office/drawing/2014/main" val="10003"/>
                  </a:ext>
                </a:extLst>
              </a:tr>
              <a:tr h="89343">
                <a:tc>
                  <a:txBody>
                    <a:bodyPr/>
                    <a:lstStyle/>
                    <a:p>
                      <a:pPr algn="r" fontAlgn="ctr"/>
                      <a:r>
                        <a:rPr lang="es-CO" sz="10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19%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23%</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14%</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23%</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4"/>
                  </a:ext>
                </a:extLst>
              </a:tr>
              <a:tr h="89343">
                <a:tc>
                  <a:txBody>
                    <a:bodyPr/>
                    <a:lstStyle/>
                    <a:p>
                      <a:pPr algn="r" fontAlgn="ctr"/>
                      <a:r>
                        <a:rPr lang="es-CO" sz="10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81%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77%</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86%</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77%</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5"/>
                  </a:ext>
                </a:extLst>
              </a:tr>
              <a:tr h="89343">
                <a:tc>
                  <a:txBody>
                    <a:bodyPr/>
                    <a:lstStyle/>
                    <a:p>
                      <a:pPr algn="r" fontAlgn="ctr"/>
                      <a:r>
                        <a:rPr lang="es-CO" sz="1000" b="0" i="0" u="none" strike="noStrike">
                          <a:solidFill>
                            <a:srgbClr val="404040"/>
                          </a:solidFill>
                          <a:effectLst/>
                          <a:latin typeface="Franklin Gothic Book"/>
                        </a:rPr>
                        <a:t> Ns/Nr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6"/>
                  </a:ext>
                </a:extLst>
              </a:tr>
              <a:tr h="89343">
                <a:tc>
                  <a:txBody>
                    <a:bodyPr/>
                    <a:lstStyle/>
                    <a:p>
                      <a:pPr algn="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7"/>
                  </a:ext>
                </a:extLst>
              </a:tr>
              <a:tr h="156612">
                <a:tc>
                  <a:txBody>
                    <a:bodyPr/>
                    <a:lstStyle/>
                    <a:p>
                      <a:pPr algn="r" fontAlgn="ctr"/>
                      <a:r>
                        <a:rPr lang="es-CO" sz="1000" b="1" i="0" u="none" strike="noStrike">
                          <a:solidFill>
                            <a:srgbClr val="404040"/>
                          </a:solidFill>
                          <a:effectLst/>
                          <a:latin typeface="Franklin Gothic Book"/>
                        </a:rPr>
                        <a:t> n) Por dejarse poner los cachos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extLst>
                  <a:ext uri="{0D108BD9-81ED-4DB2-BD59-A6C34878D82A}">
                    <a16:rowId xmlns:a16="http://schemas.microsoft.com/office/drawing/2014/main" val="10008"/>
                  </a:ext>
                </a:extLst>
              </a:tr>
              <a:tr h="89343">
                <a:tc>
                  <a:txBody>
                    <a:bodyPr/>
                    <a:lstStyle/>
                    <a:p>
                      <a:pPr algn="r" fontAlgn="ctr"/>
                      <a:r>
                        <a:rPr lang="es-CO" sz="10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17%</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10%</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10%</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9"/>
                  </a:ext>
                </a:extLst>
              </a:tr>
              <a:tr h="89343">
                <a:tc>
                  <a:txBody>
                    <a:bodyPr/>
                    <a:lstStyle/>
                    <a:p>
                      <a:pPr algn="r" fontAlgn="ctr"/>
                      <a:r>
                        <a:rPr lang="es-CO" sz="10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91%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83%</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90%</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90%</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0"/>
                  </a:ext>
                </a:extLst>
              </a:tr>
              <a:tr h="89343">
                <a:tc>
                  <a:txBody>
                    <a:bodyPr/>
                    <a:lstStyle/>
                    <a:p>
                      <a:pPr algn="r" fontAlgn="ctr"/>
                      <a:r>
                        <a:rPr lang="es-CO" sz="1000" b="0" i="0" u="none" strike="noStrike">
                          <a:solidFill>
                            <a:srgbClr val="404040"/>
                          </a:solidFill>
                          <a:effectLst/>
                          <a:latin typeface="Franklin Gothic Book"/>
                        </a:rPr>
                        <a:t> Ns/Nr</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4" name="3 Rectángulo">
            <a:extLst>
              <a:ext uri="{FF2B5EF4-FFF2-40B4-BE49-F238E27FC236}">
                <a16:creationId xmlns:a16="http://schemas.microsoft.com/office/drawing/2014/main" id="{D82EEB86-6159-47A0-B011-B1C58A782C34}"/>
              </a:ext>
            </a:extLst>
          </p:cNvPr>
          <p:cNvSpPr/>
          <p:nvPr/>
        </p:nvSpPr>
        <p:spPr>
          <a:xfrm>
            <a:off x="1135956" y="1177350"/>
            <a:ext cx="9894688" cy="584775"/>
          </a:xfrm>
          <a:prstGeom prst="rect">
            <a:avLst/>
          </a:prstGeom>
        </p:spPr>
        <p:txBody>
          <a:bodyPr wrap="square">
            <a:spAutoFit/>
          </a:bodyPr>
          <a:lstStyle/>
          <a:p>
            <a:pPr algn="ctr"/>
            <a:r>
              <a:rPr lang="es-CO" sz="1600" b="1" dirty="0">
                <a:solidFill>
                  <a:prstClr val="black"/>
                </a:solidFill>
              </a:rPr>
              <a:t> 26) ¿Recuerda si en su vida (infancia, adolescencia o adultez) una o  varias personas lo hicieron sentir incómodo, frustrado o humillado por  alguna de estas situaciones? </a:t>
            </a:r>
          </a:p>
        </p:txBody>
      </p:sp>
    </p:spTree>
    <p:extLst>
      <p:ext uri="{BB962C8B-B14F-4D97-AF65-F5344CB8AC3E}">
        <p14:creationId xmlns:p14="http://schemas.microsoft.com/office/powerpoint/2010/main" val="114216250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Group 6">
            <a:extLst>
              <a:ext uri="{FF2B5EF4-FFF2-40B4-BE49-F238E27FC236}">
                <a16:creationId xmlns:a16="http://schemas.microsoft.com/office/drawing/2014/main" id="{FB6DBF8C-ED9E-462F-A5B2-C8D46CEC28EC}"/>
              </a:ext>
            </a:extLst>
          </p:cNvPr>
          <p:cNvGraphicFramePr>
            <a:graphicFrameLocks noGrp="1"/>
          </p:cNvGraphicFramePr>
          <p:nvPr>
            <p:extLst>
              <p:ext uri="{D42A27DB-BD31-4B8C-83A1-F6EECF244321}">
                <p14:modId xmlns:p14="http://schemas.microsoft.com/office/powerpoint/2010/main" val="1328700123"/>
              </p:ext>
            </p:extLst>
          </p:nvPr>
        </p:nvGraphicFramePr>
        <p:xfrm>
          <a:off x="605827" y="1804096"/>
          <a:ext cx="6248500" cy="4053492"/>
        </p:xfrm>
        <a:graphic>
          <a:graphicData uri="http://schemas.openxmlformats.org/drawingml/2006/table">
            <a:tbl>
              <a:tblPr/>
              <a:tblGrid>
                <a:gridCol w="3264000">
                  <a:extLst>
                    <a:ext uri="{9D8B030D-6E8A-4147-A177-3AD203B41FA5}">
                      <a16:colId xmlns:a16="http://schemas.microsoft.com/office/drawing/2014/main" val="20000"/>
                    </a:ext>
                  </a:extLst>
                </a:gridCol>
                <a:gridCol w="2984500">
                  <a:extLst>
                    <a:ext uri="{9D8B030D-6E8A-4147-A177-3AD203B41FA5}">
                      <a16:colId xmlns:a16="http://schemas.microsoft.com/office/drawing/2014/main" val="20001"/>
                    </a:ext>
                  </a:extLst>
                </a:gridCol>
              </a:tblGrid>
              <a:tr h="337791">
                <a:tc>
                  <a:txBody>
                    <a:bodyPr/>
                    <a:lstStyle/>
                    <a:p>
                      <a:pPr algn="r" fontAlgn="ctr"/>
                      <a:r>
                        <a:rPr lang="es-CO" sz="1200" b="0" i="0" u="none" strike="noStrike" dirty="0">
                          <a:solidFill>
                            <a:srgbClr val="404040"/>
                          </a:solidFill>
                          <a:effectLst/>
                          <a:latin typeface="Franklin Gothic Book"/>
                        </a:rPr>
                        <a:t> a) Un amigo o grupo de amigos hombres </a:t>
                      </a:r>
                    </a:p>
                  </a:txBody>
                  <a:tcPr marL="9525" marR="9525" marT="9525" marB="0" anchor="ctr">
                    <a:lnL cap="flat">
                      <a:noFill/>
                    </a:lnL>
                    <a:lnR>
                      <a:noFill/>
                    </a:lnR>
                    <a:lnT cap="flat">
                      <a:noFill/>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2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cap="flat">
                      <a:noFill/>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7791">
                <a:tc>
                  <a:txBody>
                    <a:bodyPr/>
                    <a:lstStyle/>
                    <a:p>
                      <a:pPr algn="r" fontAlgn="ctr"/>
                      <a:r>
                        <a:rPr lang="es-CO" sz="1200" b="0" i="0" u="none" strike="noStrike">
                          <a:solidFill>
                            <a:srgbClr val="404040"/>
                          </a:solidFill>
                          <a:effectLst/>
                          <a:latin typeface="Franklin Gothic Book"/>
                        </a:rPr>
                        <a:t> b) Una amiga o grupo de amigas mujeres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2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7791">
                <a:tc>
                  <a:txBody>
                    <a:bodyPr/>
                    <a:lstStyle/>
                    <a:p>
                      <a:pPr algn="r" fontAlgn="ctr"/>
                      <a:r>
                        <a:rPr lang="es-CO" sz="1200" b="0" i="0" u="none" strike="noStrike">
                          <a:solidFill>
                            <a:srgbClr val="404040"/>
                          </a:solidFill>
                          <a:effectLst/>
                          <a:latin typeface="Franklin Gothic Book"/>
                        </a:rPr>
                        <a:t> i) Su pareja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2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7791">
                <a:tc>
                  <a:txBody>
                    <a:bodyPr/>
                    <a:lstStyle/>
                    <a:p>
                      <a:pPr algn="r" fontAlgn="ctr"/>
                      <a:r>
                        <a:rPr lang="es-CO" sz="1200" b="0" i="0" u="none" strike="noStrike">
                          <a:solidFill>
                            <a:srgbClr val="404040"/>
                          </a:solidFill>
                          <a:effectLst/>
                          <a:latin typeface="Franklin Gothic Book"/>
                        </a:rPr>
                        <a:t> c) Su padre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2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7791">
                <a:tc>
                  <a:txBody>
                    <a:bodyPr/>
                    <a:lstStyle/>
                    <a:p>
                      <a:pPr algn="r" fontAlgn="ctr"/>
                      <a:r>
                        <a:rPr lang="es-CO" sz="1200" b="0" i="0" u="none" strike="noStrike">
                          <a:solidFill>
                            <a:srgbClr val="404040"/>
                          </a:solidFill>
                          <a:effectLst/>
                          <a:latin typeface="Franklin Gothic Book"/>
                        </a:rPr>
                        <a:t> e) Su hermano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2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7791">
                <a:tc>
                  <a:txBody>
                    <a:bodyPr/>
                    <a:lstStyle/>
                    <a:p>
                      <a:pPr algn="r" fontAlgn="ctr"/>
                      <a:r>
                        <a:rPr lang="es-CO" sz="1200" b="0" i="0" u="none" strike="noStrike">
                          <a:solidFill>
                            <a:srgbClr val="404040"/>
                          </a:solidFill>
                          <a:effectLst/>
                          <a:latin typeface="Franklin Gothic Book"/>
                        </a:rPr>
                        <a:t> g) Un profesor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2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7791">
                <a:tc>
                  <a:txBody>
                    <a:bodyPr/>
                    <a:lstStyle/>
                    <a:p>
                      <a:pPr algn="r" fontAlgn="ctr"/>
                      <a:r>
                        <a:rPr lang="es-CO" sz="1200" b="0" i="0" u="none" strike="noStrike">
                          <a:solidFill>
                            <a:srgbClr val="404040"/>
                          </a:solidFill>
                          <a:effectLst/>
                          <a:latin typeface="Franklin Gothic Book"/>
                        </a:rPr>
                        <a:t> k) Su ex pareja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2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7791">
                <a:tc>
                  <a:txBody>
                    <a:bodyPr/>
                    <a:lstStyle/>
                    <a:p>
                      <a:pPr algn="r" fontAlgn="ctr"/>
                      <a:r>
                        <a:rPr lang="es-CO" sz="1200" b="0" i="0" u="none" strike="noStrike">
                          <a:solidFill>
                            <a:srgbClr val="404040"/>
                          </a:solidFill>
                          <a:effectLst/>
                          <a:latin typeface="Franklin Gothic Book"/>
                        </a:rPr>
                        <a:t> j) Su primo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2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7791">
                <a:tc>
                  <a:txBody>
                    <a:bodyPr/>
                    <a:lstStyle/>
                    <a:p>
                      <a:pPr algn="r" fontAlgn="ctr"/>
                      <a:r>
                        <a:rPr lang="es-CO" sz="1200" b="0" i="0" u="none" strike="noStrike">
                          <a:solidFill>
                            <a:srgbClr val="404040"/>
                          </a:solidFill>
                          <a:effectLst/>
                          <a:latin typeface="Franklin Gothic Book"/>
                        </a:rPr>
                        <a:t> d) Su madre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2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7791">
                <a:tc>
                  <a:txBody>
                    <a:bodyPr/>
                    <a:lstStyle/>
                    <a:p>
                      <a:pPr algn="r" fontAlgn="ctr"/>
                      <a:r>
                        <a:rPr lang="es-CO" sz="1200" b="0" i="0" u="none" strike="noStrike">
                          <a:solidFill>
                            <a:srgbClr val="404040"/>
                          </a:solidFill>
                          <a:effectLst/>
                          <a:latin typeface="Franklin Gothic Book"/>
                        </a:rPr>
                        <a:t> f) Su hermana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2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37791">
                <a:tc>
                  <a:txBody>
                    <a:bodyPr/>
                    <a:lstStyle/>
                    <a:p>
                      <a:pPr algn="r" fontAlgn="ctr"/>
                      <a:r>
                        <a:rPr lang="es-CO" sz="1200" b="0" i="0" u="none" strike="noStrike">
                          <a:solidFill>
                            <a:srgbClr val="404040"/>
                          </a:solidFill>
                          <a:effectLst/>
                          <a:latin typeface="Franklin Gothic Book"/>
                        </a:rPr>
                        <a:t> h) Una profesora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2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7791">
                <a:tc>
                  <a:txBody>
                    <a:bodyPr/>
                    <a:lstStyle/>
                    <a:p>
                      <a:pPr algn="r" fontAlgn="ctr"/>
                      <a:r>
                        <a:rPr lang="es-CO" sz="1200" b="0" i="0" u="none" strike="noStrike" dirty="0">
                          <a:solidFill>
                            <a:srgbClr val="404040"/>
                          </a:solidFill>
                          <a:effectLst/>
                          <a:latin typeface="Franklin Gothic Book"/>
                        </a:rPr>
                        <a:t> l) Otro/Otra </a:t>
                      </a:r>
                    </a:p>
                  </a:txBody>
                  <a:tcPr marL="9525" marR="9525" marT="9525" marB="0" anchor="ctr">
                    <a:lnL cap="flat">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ts val="1200"/>
                        </a:lnSpc>
                        <a:spcBef>
                          <a:spcPct val="0"/>
                        </a:spcBef>
                        <a:spcAft>
                          <a:spcPct val="0"/>
                        </a:spcAft>
                        <a:buClrTx/>
                        <a:buSzTx/>
                        <a:buFontTx/>
                        <a:buNone/>
                        <a:tabLst/>
                      </a:pPr>
                      <a:endParaRPr kumimoji="0" lang="es-ES" sz="1600" b="0" i="0" u="none" strike="noStrike" cap="none" normalizeH="0" baseline="0" dirty="0">
                        <a:ln>
                          <a:noFill/>
                        </a:ln>
                        <a:solidFill>
                          <a:srgbClr val="4D4D4D"/>
                        </a:solidFill>
                        <a:effectLst/>
                        <a:latin typeface="+mj-lt"/>
                        <a:cs typeface="Arial" charset="0"/>
                      </a:endParaRPr>
                    </a:p>
                  </a:txBody>
                  <a:tcPr marL="36000" marR="36000" marT="18000" marB="18000" anchor="ctr" horzOverflow="overflow">
                    <a:lnL>
                      <a:noFill/>
                    </a:lnL>
                    <a:lnR w="6350" cap="flat" cmpd="sng" algn="ctr">
                      <a:noFill/>
                      <a:prstDash val="sysDash"/>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35" name="3 Rectángulo">
            <a:extLst>
              <a:ext uri="{FF2B5EF4-FFF2-40B4-BE49-F238E27FC236}">
                <a16:creationId xmlns:a16="http://schemas.microsoft.com/office/drawing/2014/main" id="{D82EEB86-6159-47A0-B011-B1C58A782C34}"/>
              </a:ext>
            </a:extLst>
          </p:cNvPr>
          <p:cNvSpPr/>
          <p:nvPr/>
        </p:nvSpPr>
        <p:spPr>
          <a:xfrm>
            <a:off x="1135956" y="476529"/>
            <a:ext cx="9894688" cy="338554"/>
          </a:xfrm>
          <a:prstGeom prst="rect">
            <a:avLst/>
          </a:prstGeom>
        </p:spPr>
        <p:txBody>
          <a:bodyPr wrap="square">
            <a:spAutoFit/>
          </a:bodyPr>
          <a:lstStyle/>
          <a:p>
            <a:pPr algn="ctr"/>
            <a:r>
              <a:rPr lang="es-CO" sz="1600" b="1" dirty="0">
                <a:solidFill>
                  <a:prstClr val="black"/>
                </a:solidFill>
              </a:rPr>
              <a:t> 27) ¿Recuerda quién o quiénes lo hicieron sentir así? </a:t>
            </a:r>
          </a:p>
        </p:txBody>
      </p:sp>
      <p:graphicFrame>
        <p:nvGraphicFramePr>
          <p:cNvPr id="40" name="39 Gráfico"/>
          <p:cNvGraphicFramePr/>
          <p:nvPr>
            <p:extLst>
              <p:ext uri="{D42A27DB-BD31-4B8C-83A1-F6EECF244321}">
                <p14:modId xmlns:p14="http://schemas.microsoft.com/office/powerpoint/2010/main" val="4201316077"/>
              </p:ext>
            </p:extLst>
          </p:nvPr>
        </p:nvGraphicFramePr>
        <p:xfrm>
          <a:off x="4021507" y="1629623"/>
          <a:ext cx="3185914" cy="50970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5" name="44 Tabla"/>
          <p:cNvGraphicFramePr>
            <a:graphicFrameLocks noGrp="1"/>
          </p:cNvGraphicFramePr>
          <p:nvPr>
            <p:extLst>
              <p:ext uri="{D42A27DB-BD31-4B8C-83A1-F6EECF244321}">
                <p14:modId xmlns:p14="http://schemas.microsoft.com/office/powerpoint/2010/main" val="1214211059"/>
              </p:ext>
            </p:extLst>
          </p:nvPr>
        </p:nvGraphicFramePr>
        <p:xfrm>
          <a:off x="4907851" y="1268760"/>
          <a:ext cx="2340177" cy="253365"/>
        </p:xfrm>
        <a:graphic>
          <a:graphicData uri="http://schemas.openxmlformats.org/drawingml/2006/table">
            <a:tbl>
              <a:tblPr/>
              <a:tblGrid>
                <a:gridCol w="311713">
                  <a:extLst>
                    <a:ext uri="{9D8B030D-6E8A-4147-A177-3AD203B41FA5}">
                      <a16:colId xmlns:a16="http://schemas.microsoft.com/office/drawing/2014/main" val="20001"/>
                    </a:ext>
                  </a:extLst>
                </a:gridCol>
                <a:gridCol w="303775">
                  <a:extLst>
                    <a:ext uri="{9D8B030D-6E8A-4147-A177-3AD203B41FA5}">
                      <a16:colId xmlns:a16="http://schemas.microsoft.com/office/drawing/2014/main" val="20002"/>
                    </a:ext>
                  </a:extLst>
                </a:gridCol>
                <a:gridCol w="311713">
                  <a:extLst>
                    <a:ext uri="{9D8B030D-6E8A-4147-A177-3AD203B41FA5}">
                      <a16:colId xmlns:a16="http://schemas.microsoft.com/office/drawing/2014/main" val="20003"/>
                    </a:ext>
                  </a:extLst>
                </a:gridCol>
                <a:gridCol w="403788">
                  <a:extLst>
                    <a:ext uri="{9D8B030D-6E8A-4147-A177-3AD203B41FA5}">
                      <a16:colId xmlns:a16="http://schemas.microsoft.com/office/drawing/2014/main" val="20004"/>
                    </a:ext>
                  </a:extLst>
                </a:gridCol>
                <a:gridCol w="311713">
                  <a:extLst>
                    <a:ext uri="{9D8B030D-6E8A-4147-A177-3AD203B41FA5}">
                      <a16:colId xmlns:a16="http://schemas.microsoft.com/office/drawing/2014/main" val="20005"/>
                    </a:ext>
                  </a:extLst>
                </a:gridCol>
                <a:gridCol w="697475">
                  <a:extLst>
                    <a:ext uri="{9D8B030D-6E8A-4147-A177-3AD203B41FA5}">
                      <a16:colId xmlns:a16="http://schemas.microsoft.com/office/drawing/2014/main" val="20006"/>
                    </a:ext>
                  </a:extLst>
                </a:gridCol>
              </a:tblGrid>
              <a:tr h="161925">
                <a:tc>
                  <a:txBody>
                    <a:bodyPr/>
                    <a:lstStyle/>
                    <a:p>
                      <a:pPr algn="l" fontAlgn="ctr"/>
                      <a:endParaRPr lang="es-CO" sz="1600" b="0" i="0" u="none" strike="noStrike" dirty="0">
                        <a:solidFill>
                          <a:srgbClr val="000000"/>
                        </a:solidFill>
                        <a:effectLst/>
                        <a:latin typeface="Calibri"/>
                      </a:endParaRPr>
                    </a:p>
                  </a:txBody>
                  <a:tcPr marL="36000" marR="36000"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l" fontAlgn="ctr"/>
                      <a:r>
                        <a:rPr lang="es-CO" sz="1600" b="0" i="0" u="none" strike="noStrike" dirty="0">
                          <a:solidFill>
                            <a:srgbClr val="000000"/>
                          </a:solidFill>
                          <a:effectLst/>
                          <a:latin typeface="Calibri"/>
                        </a:rPr>
                        <a:t> Si</a:t>
                      </a:r>
                    </a:p>
                  </a:txBody>
                  <a:tcPr marL="36000" marR="36000"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l" fontAlgn="ctr"/>
                      <a:endParaRPr lang="es-CO" sz="1600" b="0" i="0" u="none" strike="noStrike" dirty="0">
                        <a:solidFill>
                          <a:srgbClr val="000000"/>
                        </a:solidFill>
                        <a:effectLst/>
                        <a:latin typeface="Calibri"/>
                      </a:endParaRPr>
                    </a:p>
                  </a:txBody>
                  <a:tcPr marL="36000" marR="36000"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l" fontAlgn="ctr"/>
                      <a:r>
                        <a:rPr lang="es-CO" sz="1600" b="0" i="0" u="none" strike="noStrike" dirty="0">
                          <a:solidFill>
                            <a:srgbClr val="000000"/>
                          </a:solidFill>
                          <a:effectLst/>
                          <a:latin typeface="Calibri"/>
                        </a:rPr>
                        <a:t> No</a:t>
                      </a:r>
                    </a:p>
                  </a:txBody>
                  <a:tcPr marL="36000" marR="36000"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tc>
                  <a:txBody>
                    <a:bodyPr/>
                    <a:lstStyle/>
                    <a:p>
                      <a:pPr algn="l" fontAlgn="ctr"/>
                      <a:endParaRPr lang="es-CO" sz="1600" b="0" i="0" u="none" strike="noStrike" dirty="0">
                        <a:solidFill>
                          <a:srgbClr val="000000"/>
                        </a:solidFill>
                        <a:effectLst/>
                        <a:latin typeface="Calibri"/>
                      </a:endParaRPr>
                    </a:p>
                  </a:txBody>
                  <a:tcPr marL="36000" marR="36000"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l" fontAlgn="ctr"/>
                      <a:r>
                        <a:rPr lang="es-CO" sz="1600" b="0" i="0" u="none" strike="noStrike" dirty="0">
                          <a:solidFill>
                            <a:srgbClr val="000000"/>
                          </a:solidFill>
                          <a:effectLst/>
                          <a:latin typeface="Calibri"/>
                        </a:rPr>
                        <a:t> </a:t>
                      </a:r>
                      <a:r>
                        <a:rPr lang="es-CO" sz="1600" b="0" i="0" u="none" strike="noStrike" dirty="0" err="1">
                          <a:solidFill>
                            <a:srgbClr val="000000"/>
                          </a:solidFill>
                          <a:effectLst/>
                          <a:latin typeface="Calibri"/>
                        </a:rPr>
                        <a:t>Ns</a:t>
                      </a:r>
                      <a:r>
                        <a:rPr lang="es-CO" sz="1600" b="0" i="0" u="none" strike="noStrike" dirty="0">
                          <a:solidFill>
                            <a:srgbClr val="000000"/>
                          </a:solidFill>
                          <a:effectLst/>
                          <a:latin typeface="Calibri"/>
                        </a:rPr>
                        <a:t>/</a:t>
                      </a:r>
                      <a:r>
                        <a:rPr lang="es-CO" sz="1600" b="0" i="0" u="none" strike="noStrike" dirty="0" err="1">
                          <a:solidFill>
                            <a:srgbClr val="000000"/>
                          </a:solidFill>
                          <a:effectLst/>
                          <a:latin typeface="Calibri"/>
                        </a:rPr>
                        <a:t>Mr</a:t>
                      </a:r>
                      <a:endParaRPr lang="es-CO" sz="1600" b="0" i="0" u="none" strike="noStrike" dirty="0">
                        <a:solidFill>
                          <a:srgbClr val="000000"/>
                        </a:solidFill>
                        <a:effectLst/>
                        <a:latin typeface="Calibri"/>
                      </a:endParaRPr>
                    </a:p>
                  </a:txBody>
                  <a:tcPr marL="36000" marR="36000"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a:noFill/>
                    </a:lnB>
                  </a:tcPr>
                </a:tc>
                <a:extLst>
                  <a:ext uri="{0D108BD9-81ED-4DB2-BD59-A6C34878D82A}">
                    <a16:rowId xmlns:a16="http://schemas.microsoft.com/office/drawing/2014/main" val="10000"/>
                  </a:ext>
                </a:extLst>
              </a:tr>
            </a:tbl>
          </a:graphicData>
        </a:graphic>
      </p:graphicFrame>
      <p:graphicFrame>
        <p:nvGraphicFramePr>
          <p:cNvPr id="3" name="2 Tabla"/>
          <p:cNvGraphicFramePr>
            <a:graphicFrameLocks noGrp="1"/>
          </p:cNvGraphicFramePr>
          <p:nvPr>
            <p:extLst>
              <p:ext uri="{D42A27DB-BD31-4B8C-83A1-F6EECF244321}">
                <p14:modId xmlns:p14="http://schemas.microsoft.com/office/powerpoint/2010/main" val="2510373031"/>
              </p:ext>
            </p:extLst>
          </p:nvPr>
        </p:nvGraphicFramePr>
        <p:xfrm>
          <a:off x="7826595" y="4792013"/>
          <a:ext cx="2557727" cy="1062990"/>
        </p:xfrm>
        <a:graphic>
          <a:graphicData uri="http://schemas.openxmlformats.org/drawingml/2006/table">
            <a:tbl>
              <a:tblPr/>
              <a:tblGrid>
                <a:gridCol w="1709941">
                  <a:extLst>
                    <a:ext uri="{9D8B030D-6E8A-4147-A177-3AD203B41FA5}">
                      <a16:colId xmlns:a16="http://schemas.microsoft.com/office/drawing/2014/main" val="20000"/>
                    </a:ext>
                  </a:extLst>
                </a:gridCol>
                <a:gridCol w="273016">
                  <a:extLst>
                    <a:ext uri="{9D8B030D-6E8A-4147-A177-3AD203B41FA5}">
                      <a16:colId xmlns:a16="http://schemas.microsoft.com/office/drawing/2014/main" val="20001"/>
                    </a:ext>
                  </a:extLst>
                </a:gridCol>
                <a:gridCol w="574770">
                  <a:extLst>
                    <a:ext uri="{9D8B030D-6E8A-4147-A177-3AD203B41FA5}">
                      <a16:colId xmlns:a16="http://schemas.microsoft.com/office/drawing/2014/main" val="20002"/>
                    </a:ext>
                  </a:extLst>
                </a:gridCol>
              </a:tblGrid>
              <a:tr h="171450">
                <a:tc>
                  <a:txBody>
                    <a:bodyPr/>
                    <a:lstStyle/>
                    <a:p>
                      <a:pPr algn="r" fontAlgn="ctr"/>
                      <a:r>
                        <a:rPr lang="es-CO" sz="1400" b="0" i="0" u="none" strike="noStrike" dirty="0">
                          <a:solidFill>
                            <a:srgbClr val="404040"/>
                          </a:solidFill>
                          <a:effectLst/>
                          <a:latin typeface="Franklin Gothic Book"/>
                        </a:rPr>
                        <a:t> Un desconocido</a:t>
                      </a:r>
                    </a:p>
                  </a:txBody>
                  <a:tcPr marL="9525" marR="9525" marT="9525" marB="0" anchor="ctr">
                    <a:lnL>
                      <a:noFill/>
                    </a:lnL>
                    <a:lnR>
                      <a:noFill/>
                    </a:lnR>
                    <a:lnT>
                      <a:noFill/>
                    </a:lnT>
                    <a:lnB>
                      <a:noFill/>
                    </a:lnB>
                  </a:tcPr>
                </a:tc>
                <a:tc>
                  <a:txBody>
                    <a:bodyPr/>
                    <a:lstStyle/>
                    <a:p>
                      <a:pPr algn="l" fontAlgn="ctr"/>
                      <a:r>
                        <a:rPr lang="es-CO" sz="1400" b="0" i="0" u="none" strike="noStrike">
                          <a:solidFill>
                            <a:srgbClr val="404040"/>
                          </a:solidFill>
                          <a:effectLst/>
                          <a:latin typeface="Franklin Gothic Book"/>
                        </a:rPr>
                        <a:t>  </a:t>
                      </a:r>
                    </a:p>
                  </a:txBody>
                  <a:tcPr marL="9525" marR="9525" marT="9525" marB="0" anchor="ctr">
                    <a:lnL>
                      <a:noFill/>
                    </a:lnL>
                    <a:lnR>
                      <a:noFill/>
                    </a:lnR>
                    <a:lnT>
                      <a:noFill/>
                    </a:lnT>
                    <a:lnB>
                      <a:noFill/>
                    </a:lnB>
                  </a:tcPr>
                </a:tc>
                <a:tc>
                  <a:txBody>
                    <a:bodyPr/>
                    <a:lstStyle/>
                    <a:p>
                      <a:pPr algn="ctr" fontAlgn="ctr"/>
                      <a:r>
                        <a:rPr lang="es-CO" sz="1400" b="1" i="0" u="none" strike="noStrike">
                          <a:solidFill>
                            <a:srgbClr val="404040"/>
                          </a:solidFill>
                          <a:effectLst/>
                          <a:latin typeface="Franklin Gothic Book"/>
                        </a:rPr>
                        <a:t>72%</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171450">
                <a:tc>
                  <a:txBody>
                    <a:bodyPr/>
                    <a:lstStyle/>
                    <a:p>
                      <a:pPr algn="r" fontAlgn="ctr"/>
                      <a:r>
                        <a:rPr lang="es-CO" sz="1400" b="0" i="0" u="none" strike="noStrike" dirty="0">
                          <a:solidFill>
                            <a:srgbClr val="404040"/>
                          </a:solidFill>
                          <a:effectLst/>
                          <a:latin typeface="Franklin Gothic Book"/>
                        </a:rPr>
                        <a:t> Otro</a:t>
                      </a:r>
                    </a:p>
                  </a:txBody>
                  <a:tcPr marL="9525" marR="9525" marT="9525" marB="0" anchor="ctr">
                    <a:lnL>
                      <a:noFill/>
                    </a:lnL>
                    <a:lnR>
                      <a:noFill/>
                    </a:lnR>
                    <a:lnT>
                      <a:noFill/>
                    </a:lnT>
                    <a:lnB>
                      <a:noFill/>
                    </a:lnB>
                  </a:tcPr>
                </a:tc>
                <a:tc>
                  <a:txBody>
                    <a:bodyPr/>
                    <a:lstStyle/>
                    <a:p>
                      <a:pPr algn="l" fontAlgn="ctr"/>
                      <a:r>
                        <a:rPr lang="es-CO" sz="1400" b="0" i="0" u="none" strike="noStrike">
                          <a:solidFill>
                            <a:srgbClr val="404040"/>
                          </a:solidFill>
                          <a:effectLst/>
                          <a:latin typeface="Franklin Gothic Book"/>
                        </a:rPr>
                        <a:t>  </a:t>
                      </a:r>
                    </a:p>
                  </a:txBody>
                  <a:tcPr marL="9525" marR="9525" marT="9525" marB="0" anchor="ctr">
                    <a:lnL>
                      <a:noFill/>
                    </a:lnL>
                    <a:lnR>
                      <a:noFill/>
                    </a:lnR>
                    <a:lnT>
                      <a:noFill/>
                    </a:lnT>
                    <a:lnB>
                      <a:noFill/>
                    </a:lnB>
                  </a:tcPr>
                </a:tc>
                <a:tc>
                  <a:txBody>
                    <a:bodyPr/>
                    <a:lstStyle/>
                    <a:p>
                      <a:pPr algn="ctr" fontAlgn="ctr"/>
                      <a:r>
                        <a:rPr lang="es-CO" sz="1400" b="1" i="0" u="none" strike="noStrike">
                          <a:solidFill>
                            <a:srgbClr val="404040"/>
                          </a:solidFill>
                          <a:effectLst/>
                          <a:latin typeface="Franklin Gothic Book"/>
                        </a:rPr>
                        <a:t>17%</a:t>
                      </a:r>
                    </a:p>
                  </a:txBody>
                  <a:tcPr marL="9525" marR="9525" marT="9525" marB="0" anchor="ctr">
                    <a:lnL>
                      <a:noFill/>
                    </a:lnL>
                    <a:lnR>
                      <a:noFill/>
                    </a:lnR>
                    <a:lnT>
                      <a:noFill/>
                    </a:lnT>
                    <a:lnB>
                      <a:noFill/>
                    </a:lnB>
                  </a:tcPr>
                </a:tc>
                <a:extLst>
                  <a:ext uri="{0D108BD9-81ED-4DB2-BD59-A6C34878D82A}">
                    <a16:rowId xmlns:a16="http://schemas.microsoft.com/office/drawing/2014/main" val="10001"/>
                  </a:ext>
                </a:extLst>
              </a:tr>
              <a:tr h="171450">
                <a:tc>
                  <a:txBody>
                    <a:bodyPr/>
                    <a:lstStyle/>
                    <a:p>
                      <a:pPr algn="r" fontAlgn="ctr"/>
                      <a:r>
                        <a:rPr lang="es-CO" sz="1400" b="0" i="0" u="none" strike="noStrike" dirty="0">
                          <a:solidFill>
                            <a:srgbClr val="404040"/>
                          </a:solidFill>
                          <a:effectLst/>
                          <a:latin typeface="Franklin Gothic Book"/>
                        </a:rPr>
                        <a:t> No responde</a:t>
                      </a: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1400" b="0" i="0" u="none" strike="noStrike">
                          <a:solidFill>
                            <a:srgbClr val="404040"/>
                          </a:solidFill>
                          <a:effectLst/>
                          <a:latin typeface="Franklin Gothic Book"/>
                        </a:rPr>
                        <a:t>  </a:t>
                      </a: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400" b="1" i="0" u="none" strike="noStrike" dirty="0">
                          <a:solidFill>
                            <a:srgbClr val="404040"/>
                          </a:solidFill>
                          <a:effectLst/>
                          <a:latin typeface="Franklin Gothic Book"/>
                        </a:rPr>
                        <a:t>11%</a:t>
                      </a: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171450">
                <a:tc>
                  <a:txBody>
                    <a:bodyPr/>
                    <a:lstStyle/>
                    <a:p>
                      <a:pPr algn="r" fontAlgn="ctr"/>
                      <a:endParaRPr lang="es-CO" sz="1400" b="0" i="0" u="none" strike="noStrike" dirty="0">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l" fontAlgn="ctr"/>
                      <a:endParaRPr lang="es-CO" sz="1400" b="0" i="0" u="none" strike="noStrike" dirty="0">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endParaRPr lang="es-CO" sz="1400" b="1" i="0" u="none" strike="noStrike" dirty="0">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r h="171450">
                <a:tc>
                  <a:txBody>
                    <a:bodyPr/>
                    <a:lstStyle/>
                    <a:p>
                      <a:pPr algn="r" fontAlgn="ctr"/>
                      <a:r>
                        <a:rPr lang="es-CO" sz="700" b="1" i="0" u="none" strike="noStrike" dirty="0">
                          <a:solidFill>
                            <a:srgbClr val="404040"/>
                          </a:solidFill>
                          <a:effectLst/>
                          <a:latin typeface="Franklin Gothic Book"/>
                        </a:rPr>
                        <a:t> Base: RESPONDIERON OTROS</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700" b="1" i="0" u="none" strike="noStrike" dirty="0">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r>
                        <a:rPr lang="es-CO" sz="800" b="1" i="0" u="none" strike="noStrike" dirty="0">
                          <a:solidFill>
                            <a:srgbClr val="404040"/>
                          </a:solidFill>
                          <a:effectLst/>
                          <a:latin typeface="Franklin Gothic Book"/>
                        </a:rPr>
                        <a:t>16</a:t>
                      </a:r>
                      <a:endParaRPr lang="es-CO" sz="1400" b="1" i="0" u="none" strike="noStrike" dirty="0">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extLst>
                  <a:ext uri="{0D108BD9-81ED-4DB2-BD59-A6C34878D82A}">
                    <a16:rowId xmlns:a16="http://schemas.microsoft.com/office/drawing/2014/main" val="10004"/>
                  </a:ext>
                </a:extLst>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4219321428"/>
              </p:ext>
            </p:extLst>
          </p:nvPr>
        </p:nvGraphicFramePr>
        <p:xfrm>
          <a:off x="8011128" y="4465523"/>
          <a:ext cx="1511300" cy="222885"/>
        </p:xfrm>
        <a:graphic>
          <a:graphicData uri="http://schemas.openxmlformats.org/drawingml/2006/table">
            <a:tbl>
              <a:tblPr/>
              <a:tblGrid>
                <a:gridCol w="1511300">
                  <a:extLst>
                    <a:ext uri="{9D8B030D-6E8A-4147-A177-3AD203B41FA5}">
                      <a16:colId xmlns:a16="http://schemas.microsoft.com/office/drawing/2014/main" val="20000"/>
                    </a:ext>
                  </a:extLst>
                </a:gridCol>
              </a:tblGrid>
              <a:tr h="171450">
                <a:tc>
                  <a:txBody>
                    <a:bodyPr/>
                    <a:lstStyle/>
                    <a:p>
                      <a:pPr algn="l" fontAlgn="ctr"/>
                      <a:r>
                        <a:rPr lang="es-CO" sz="1400" b="1" i="0" u="none" strike="noStrike" dirty="0">
                          <a:solidFill>
                            <a:srgbClr val="C00000"/>
                          </a:solidFill>
                          <a:effectLst/>
                          <a:latin typeface="Franklin Gothic Book"/>
                        </a:rPr>
                        <a:t> Otros, Cuál? </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6" name="5 Rectángulo redondeado"/>
          <p:cNvSpPr/>
          <p:nvPr/>
        </p:nvSpPr>
        <p:spPr>
          <a:xfrm>
            <a:off x="7840299" y="4725913"/>
            <a:ext cx="2553077" cy="1149790"/>
          </a:xfrm>
          <a:prstGeom prst="roundRect">
            <a:avLst>
              <a:gd name="adj" fmla="val 11155"/>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cxnSp>
        <p:nvCxnSpPr>
          <p:cNvPr id="8" name="7 Conector angular"/>
          <p:cNvCxnSpPr>
            <a:endCxn id="3" idx="1"/>
          </p:cNvCxnSpPr>
          <p:nvPr/>
        </p:nvCxnSpPr>
        <p:spPr>
          <a:xfrm flipV="1">
            <a:off x="7109426" y="5323508"/>
            <a:ext cx="717169" cy="398282"/>
          </a:xfrm>
          <a:prstGeom prst="bentConnector3">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046266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2014339860"/>
              </p:ext>
            </p:extLst>
          </p:nvPr>
        </p:nvGraphicFramePr>
        <p:xfrm>
          <a:off x="1753579" y="1086800"/>
          <a:ext cx="9031078" cy="4164330"/>
        </p:xfrm>
        <a:graphic>
          <a:graphicData uri="http://schemas.openxmlformats.org/drawingml/2006/table">
            <a:tbl>
              <a:tblPr/>
              <a:tblGrid>
                <a:gridCol w="2569304">
                  <a:extLst>
                    <a:ext uri="{9D8B030D-6E8A-4147-A177-3AD203B41FA5}">
                      <a16:colId xmlns:a16="http://schemas.microsoft.com/office/drawing/2014/main" val="20000"/>
                    </a:ext>
                  </a:extLst>
                </a:gridCol>
                <a:gridCol w="118958">
                  <a:extLst>
                    <a:ext uri="{9D8B030D-6E8A-4147-A177-3AD203B41FA5}">
                      <a16:colId xmlns:a16="http://schemas.microsoft.com/office/drawing/2014/main" val="20001"/>
                    </a:ext>
                  </a:extLst>
                </a:gridCol>
                <a:gridCol w="637869">
                  <a:extLst>
                    <a:ext uri="{9D8B030D-6E8A-4147-A177-3AD203B41FA5}">
                      <a16:colId xmlns:a16="http://schemas.microsoft.com/office/drawing/2014/main" val="20002"/>
                    </a:ext>
                  </a:extLst>
                </a:gridCol>
                <a:gridCol w="633883">
                  <a:extLst>
                    <a:ext uri="{9D8B030D-6E8A-4147-A177-3AD203B41FA5}">
                      <a16:colId xmlns:a16="http://schemas.microsoft.com/office/drawing/2014/main" val="20003"/>
                    </a:ext>
                  </a:extLst>
                </a:gridCol>
                <a:gridCol w="633883">
                  <a:extLst>
                    <a:ext uri="{9D8B030D-6E8A-4147-A177-3AD203B41FA5}">
                      <a16:colId xmlns:a16="http://schemas.microsoft.com/office/drawing/2014/main" val="20004"/>
                    </a:ext>
                  </a:extLst>
                </a:gridCol>
                <a:gridCol w="633883">
                  <a:extLst>
                    <a:ext uri="{9D8B030D-6E8A-4147-A177-3AD203B41FA5}">
                      <a16:colId xmlns:a16="http://schemas.microsoft.com/office/drawing/2014/main" val="20005"/>
                    </a:ext>
                  </a:extLst>
                </a:gridCol>
                <a:gridCol w="633883">
                  <a:extLst>
                    <a:ext uri="{9D8B030D-6E8A-4147-A177-3AD203B41FA5}">
                      <a16:colId xmlns:a16="http://schemas.microsoft.com/office/drawing/2014/main" val="20006"/>
                    </a:ext>
                  </a:extLst>
                </a:gridCol>
                <a:gridCol w="633883">
                  <a:extLst>
                    <a:ext uri="{9D8B030D-6E8A-4147-A177-3AD203B41FA5}">
                      <a16:colId xmlns:a16="http://schemas.microsoft.com/office/drawing/2014/main" val="20007"/>
                    </a:ext>
                  </a:extLst>
                </a:gridCol>
                <a:gridCol w="633883">
                  <a:extLst>
                    <a:ext uri="{9D8B030D-6E8A-4147-A177-3AD203B41FA5}">
                      <a16:colId xmlns:a16="http://schemas.microsoft.com/office/drawing/2014/main" val="20008"/>
                    </a:ext>
                  </a:extLst>
                </a:gridCol>
                <a:gridCol w="633883">
                  <a:extLst>
                    <a:ext uri="{9D8B030D-6E8A-4147-A177-3AD203B41FA5}">
                      <a16:colId xmlns:a16="http://schemas.microsoft.com/office/drawing/2014/main" val="20009"/>
                    </a:ext>
                  </a:extLst>
                </a:gridCol>
                <a:gridCol w="633883">
                  <a:extLst>
                    <a:ext uri="{9D8B030D-6E8A-4147-A177-3AD203B41FA5}">
                      <a16:colId xmlns:a16="http://schemas.microsoft.com/office/drawing/2014/main" val="20010"/>
                    </a:ext>
                  </a:extLst>
                </a:gridCol>
                <a:gridCol w="633883">
                  <a:extLst>
                    <a:ext uri="{9D8B030D-6E8A-4147-A177-3AD203B41FA5}">
                      <a16:colId xmlns:a16="http://schemas.microsoft.com/office/drawing/2014/main" val="20011"/>
                    </a:ext>
                  </a:extLst>
                </a:gridCol>
              </a:tblGrid>
              <a:tr h="89343">
                <a:tc>
                  <a:txBody>
                    <a:bodyPr/>
                    <a:lstStyle/>
                    <a:p>
                      <a:pPr algn="r" fontAlgn="ctr"/>
                      <a:endParaRPr lang="es-CO" sz="1000" b="1" i="0" u="none" strike="noStrike" dirty="0">
                        <a:solidFill>
                          <a:srgbClr val="404040"/>
                        </a:solidFill>
                        <a:effectLst/>
                        <a:latin typeface="Franklin Gothic Book"/>
                      </a:endParaRPr>
                    </a:p>
                  </a:txBody>
                  <a:tcPr marL="9525" marR="9525" marT="9525" marB="0" anchor="ctr">
                    <a:lnL>
                      <a:noFill/>
                    </a:lnL>
                    <a:lnR>
                      <a:noFill/>
                    </a:lnR>
                    <a:lnT>
                      <a:noFill/>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a:noFill/>
                    </a:lnB>
                  </a:tcPr>
                </a:tc>
                <a:tc rowSpan="2">
                  <a:txBody>
                    <a:bodyPr/>
                    <a:lstStyle/>
                    <a:p>
                      <a:pPr algn="ctr" fontAlgn="ctr"/>
                      <a:r>
                        <a:rPr lang="es-CO" sz="1000" b="1" i="0" u="none" strike="noStrike" dirty="0">
                          <a:solidFill>
                            <a:schemeClr val="bg1"/>
                          </a:solidFill>
                          <a:effectLst/>
                          <a:latin typeface="Franklin Gothic Book"/>
                        </a:rPr>
                        <a:t>TOTAL</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DA0F2B"/>
                    </a:solidFill>
                  </a:tcPr>
                </a:tc>
                <a:tc gridSpan="2">
                  <a:txBody>
                    <a:bodyPr/>
                    <a:lstStyle/>
                    <a:p>
                      <a:pPr algn="ctr" fontAlgn="ctr"/>
                      <a:r>
                        <a:rPr lang="es-CO" sz="1000" b="1" i="0" u="none" strike="noStrike" dirty="0">
                          <a:solidFill>
                            <a:srgbClr val="404040"/>
                          </a:solidFill>
                          <a:effectLst/>
                          <a:latin typeface="Franklin Gothic Book"/>
                        </a:rPr>
                        <a:t>GÉNERO</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000"/>
                    </a:solidFill>
                  </a:tcPr>
                </a:tc>
                <a:tc hMerge="1">
                  <a:txBody>
                    <a:bodyPr/>
                    <a:lstStyle/>
                    <a:p>
                      <a:endParaRPr lang="es-CO"/>
                    </a:p>
                  </a:txBody>
                  <a:tcPr/>
                </a:tc>
                <a:tc gridSpan="4">
                  <a:txBody>
                    <a:bodyPr/>
                    <a:lstStyle/>
                    <a:p>
                      <a:pPr algn="ctr" fontAlgn="ctr"/>
                      <a:r>
                        <a:rPr lang="es-CO" sz="1000" b="1" i="0" u="none" strike="noStrike" dirty="0">
                          <a:solidFill>
                            <a:srgbClr val="404040"/>
                          </a:solidFill>
                          <a:effectLst/>
                          <a:latin typeface="Franklin Gothic Book"/>
                        </a:rPr>
                        <a:t>EDAD</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C66"/>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3">
                  <a:txBody>
                    <a:bodyPr/>
                    <a:lstStyle/>
                    <a:p>
                      <a:pPr algn="ctr" fontAlgn="ctr"/>
                      <a:r>
                        <a:rPr lang="es-CO" sz="1000" b="1" i="0" u="none" strike="noStrike" dirty="0">
                          <a:solidFill>
                            <a:srgbClr val="404040"/>
                          </a:solidFill>
                          <a:effectLst/>
                          <a:latin typeface="Franklin Gothic Book"/>
                        </a:rPr>
                        <a:t>ESTRATO</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ECC5"/>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89343">
                <a:tc>
                  <a:txBody>
                    <a:bodyPr/>
                    <a:lstStyle/>
                    <a:p>
                      <a:pPr algn="r" fontAlgn="ctr"/>
                      <a:endParaRPr lang="es-CO" sz="1000" b="1" i="0" u="none" strike="noStrike" dirty="0">
                        <a:solidFill>
                          <a:srgbClr val="404040"/>
                        </a:solidFill>
                        <a:effectLst/>
                        <a:latin typeface="Franklin Gothic Book"/>
                      </a:endParaRP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vMerge="1">
                  <a:txBody>
                    <a:bodyPr/>
                    <a:lstStyle/>
                    <a:p>
                      <a:endParaRPr lang="es-CO"/>
                    </a:p>
                  </a:txBody>
                  <a:tcPr/>
                </a:tc>
                <a:tc>
                  <a:txBody>
                    <a:bodyPr/>
                    <a:lstStyle/>
                    <a:p>
                      <a:pPr algn="ctr" fontAlgn="ctr"/>
                      <a:r>
                        <a:rPr lang="es-CO" sz="1000" b="0" i="0" u="none" strike="noStrike" dirty="0">
                          <a:solidFill>
                            <a:srgbClr val="404040"/>
                          </a:solidFill>
                          <a:effectLst/>
                          <a:latin typeface="Franklin Gothic Book"/>
                        </a:rPr>
                        <a:t>Masculino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Femenino</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18 a 25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26 a 40</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41 a 55</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56 o más</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ALTO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MEDIO</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BAJO</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64116">
                <a:tc>
                  <a:txBody>
                    <a:bodyPr/>
                    <a:lstStyle/>
                    <a:p>
                      <a:pPr algn="r" fontAlgn="ctr"/>
                      <a:r>
                        <a:rPr lang="es-CO" sz="700" b="1" i="0" u="none" strike="noStrike" dirty="0">
                          <a:solidFill>
                            <a:srgbClr val="404040"/>
                          </a:solidFill>
                          <a:effectLst/>
                          <a:latin typeface="Franklin Gothic Book"/>
                        </a:rPr>
                        <a:t> Base: TOTAL HOMBRES</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700" b="1"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226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226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39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64</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64</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59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68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55</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dirty="0">
                          <a:solidFill>
                            <a:srgbClr val="404040"/>
                          </a:solidFill>
                          <a:effectLst/>
                          <a:latin typeface="Franklin Gothic Book"/>
                        </a:rPr>
                        <a:t>103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156612">
                <a:tc>
                  <a:txBody>
                    <a:bodyPr/>
                    <a:lstStyle/>
                    <a:p>
                      <a:pPr algn="r" fontAlgn="ctr"/>
                      <a:r>
                        <a:rPr lang="es-CO" sz="1000" b="1" i="0" u="none" strike="noStrike" dirty="0">
                          <a:solidFill>
                            <a:srgbClr val="404040"/>
                          </a:solidFill>
                          <a:effectLst/>
                          <a:latin typeface="Franklin Gothic Book"/>
                        </a:rPr>
                        <a:t> a) Un amigo o grupo de amigos hombres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extLst>
                  <a:ext uri="{0D108BD9-81ED-4DB2-BD59-A6C34878D82A}">
                    <a16:rowId xmlns:a16="http://schemas.microsoft.com/office/drawing/2014/main" val="10003"/>
                  </a:ext>
                </a:extLst>
              </a:tr>
              <a:tr h="89343">
                <a:tc>
                  <a:txBody>
                    <a:bodyPr/>
                    <a:lstStyle/>
                    <a:p>
                      <a:pPr algn="r" fontAlgn="ctr"/>
                      <a:r>
                        <a:rPr lang="es-CO" sz="10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53%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63%</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55%</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62%</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4"/>
                  </a:ext>
                </a:extLst>
              </a:tr>
              <a:tr h="89343">
                <a:tc>
                  <a:txBody>
                    <a:bodyPr/>
                    <a:lstStyle/>
                    <a:p>
                      <a:pPr algn="r" fontAlgn="ctr"/>
                      <a:r>
                        <a:rPr lang="es-CO" sz="10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47%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50%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37%</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45%</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63%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53%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38%</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52%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5"/>
                  </a:ext>
                </a:extLst>
              </a:tr>
              <a:tr h="89343">
                <a:tc>
                  <a:txBody>
                    <a:bodyPr/>
                    <a:lstStyle/>
                    <a:p>
                      <a:pPr algn="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6"/>
                  </a:ext>
                </a:extLst>
              </a:tr>
              <a:tr h="156612">
                <a:tc>
                  <a:txBody>
                    <a:bodyPr/>
                    <a:lstStyle/>
                    <a:p>
                      <a:pPr algn="r" fontAlgn="ctr"/>
                      <a:r>
                        <a:rPr lang="es-CO" sz="1000" b="1" i="0" u="none" strike="noStrike">
                          <a:solidFill>
                            <a:srgbClr val="404040"/>
                          </a:solidFill>
                          <a:effectLst/>
                          <a:latin typeface="Franklin Gothic Book"/>
                        </a:rPr>
                        <a:t> b) Una amiga o grupo de amigas mujeres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extLst>
                  <a:ext uri="{0D108BD9-81ED-4DB2-BD59-A6C34878D82A}">
                    <a16:rowId xmlns:a16="http://schemas.microsoft.com/office/drawing/2014/main" val="10007"/>
                  </a:ext>
                </a:extLst>
              </a:tr>
              <a:tr h="89343">
                <a:tc>
                  <a:txBody>
                    <a:bodyPr/>
                    <a:lstStyle/>
                    <a:p>
                      <a:pPr algn="r" fontAlgn="ctr"/>
                      <a:r>
                        <a:rPr lang="es-CO" sz="10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16%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21%</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13%</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12%</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8"/>
                  </a:ext>
                </a:extLst>
              </a:tr>
              <a:tr h="89343">
                <a:tc>
                  <a:txBody>
                    <a:bodyPr/>
                    <a:lstStyle/>
                    <a:p>
                      <a:pPr algn="r" fontAlgn="ctr"/>
                      <a:r>
                        <a:rPr lang="es-CO" sz="10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84%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79%</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87%</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88%</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9"/>
                  </a:ext>
                </a:extLst>
              </a:tr>
              <a:tr h="89343">
                <a:tc>
                  <a:txBody>
                    <a:bodyPr/>
                    <a:lstStyle/>
                    <a:p>
                      <a:pPr algn="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0"/>
                  </a:ext>
                </a:extLst>
              </a:tr>
              <a:tr h="156612">
                <a:tc>
                  <a:txBody>
                    <a:bodyPr/>
                    <a:lstStyle/>
                    <a:p>
                      <a:pPr algn="r" fontAlgn="ctr"/>
                      <a:r>
                        <a:rPr lang="es-CO" sz="1000" b="1" i="0" u="none" strike="noStrike">
                          <a:solidFill>
                            <a:srgbClr val="404040"/>
                          </a:solidFill>
                          <a:effectLst/>
                          <a:latin typeface="Franklin Gothic Book"/>
                        </a:rPr>
                        <a:t> c) Su padre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extLst>
                  <a:ext uri="{0D108BD9-81ED-4DB2-BD59-A6C34878D82A}">
                    <a16:rowId xmlns:a16="http://schemas.microsoft.com/office/drawing/2014/main" val="10011"/>
                  </a:ext>
                </a:extLst>
              </a:tr>
              <a:tr h="89343">
                <a:tc>
                  <a:txBody>
                    <a:bodyPr/>
                    <a:lstStyle/>
                    <a:p>
                      <a:pPr algn="r" fontAlgn="ctr"/>
                      <a:r>
                        <a:rPr lang="es-CO" sz="10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13%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11%</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10%</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11%</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2"/>
                  </a:ext>
                </a:extLst>
              </a:tr>
              <a:tr h="89343">
                <a:tc>
                  <a:txBody>
                    <a:bodyPr/>
                    <a:lstStyle/>
                    <a:p>
                      <a:pPr algn="r" fontAlgn="ctr"/>
                      <a:r>
                        <a:rPr lang="es-CO" sz="10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87%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78%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89%</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90%</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89%</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3"/>
                  </a:ext>
                </a:extLst>
              </a:tr>
              <a:tr h="89343">
                <a:tc>
                  <a:txBody>
                    <a:bodyPr/>
                    <a:lstStyle/>
                    <a:p>
                      <a:pPr algn="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4"/>
                  </a:ext>
                </a:extLst>
              </a:tr>
              <a:tr h="89343">
                <a:tc>
                  <a:txBody>
                    <a:bodyPr/>
                    <a:lstStyle/>
                    <a:p>
                      <a:pPr algn="r" fontAlgn="ctr"/>
                      <a:r>
                        <a:rPr lang="es-CO" sz="1000" b="1" i="0" u="none" strike="noStrike">
                          <a:solidFill>
                            <a:srgbClr val="404040"/>
                          </a:solidFill>
                          <a:effectLst/>
                          <a:latin typeface="Franklin Gothic Book"/>
                        </a:rPr>
                        <a:t> d) Su madre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extLst>
                  <a:ext uri="{0D108BD9-81ED-4DB2-BD59-A6C34878D82A}">
                    <a16:rowId xmlns:a16="http://schemas.microsoft.com/office/drawing/2014/main" val="10015"/>
                  </a:ext>
                </a:extLst>
              </a:tr>
              <a:tr h="89343">
                <a:tc>
                  <a:txBody>
                    <a:bodyPr/>
                    <a:lstStyle/>
                    <a:p>
                      <a:pPr algn="r" fontAlgn="ctr"/>
                      <a:r>
                        <a:rPr lang="es-CO" sz="10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8%</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6"/>
                  </a:ext>
                </a:extLst>
              </a:tr>
              <a:tr h="89343">
                <a:tc>
                  <a:txBody>
                    <a:bodyPr/>
                    <a:lstStyle/>
                    <a:p>
                      <a:pPr algn="r" fontAlgn="ctr"/>
                      <a:r>
                        <a:rPr lang="es-CO" sz="10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94%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96%</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92%</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91%</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95%</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7"/>
                  </a:ext>
                </a:extLst>
              </a:tr>
              <a:tr h="89343">
                <a:tc>
                  <a:txBody>
                    <a:bodyPr/>
                    <a:lstStyle/>
                    <a:p>
                      <a:pPr algn="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8"/>
                  </a:ext>
                </a:extLst>
              </a:tr>
              <a:tr h="89343">
                <a:tc>
                  <a:txBody>
                    <a:bodyPr/>
                    <a:lstStyle/>
                    <a:p>
                      <a:pPr algn="r" fontAlgn="ctr"/>
                      <a:r>
                        <a:rPr lang="es-CO" sz="1000" b="1" i="0" u="none" strike="noStrike">
                          <a:solidFill>
                            <a:srgbClr val="404040"/>
                          </a:solidFill>
                          <a:effectLst/>
                          <a:latin typeface="Franklin Gothic Book"/>
                        </a:rPr>
                        <a:t> e) Su hermano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extLst>
                  <a:ext uri="{0D108BD9-81ED-4DB2-BD59-A6C34878D82A}">
                    <a16:rowId xmlns:a16="http://schemas.microsoft.com/office/drawing/2014/main" val="10019"/>
                  </a:ext>
                </a:extLst>
              </a:tr>
              <a:tr h="89343">
                <a:tc>
                  <a:txBody>
                    <a:bodyPr/>
                    <a:lstStyle/>
                    <a:p>
                      <a:pPr algn="r" fontAlgn="ctr"/>
                      <a:r>
                        <a:rPr lang="es-CO" sz="10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12%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14%</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16%</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extLst>
                  <a:ext uri="{0D108BD9-81ED-4DB2-BD59-A6C34878D82A}">
                    <a16:rowId xmlns:a16="http://schemas.microsoft.com/office/drawing/2014/main" val="10020"/>
                  </a:ext>
                </a:extLst>
              </a:tr>
              <a:tr h="89343">
                <a:tc>
                  <a:txBody>
                    <a:bodyPr/>
                    <a:lstStyle/>
                    <a:p>
                      <a:pPr algn="r" fontAlgn="ctr"/>
                      <a:r>
                        <a:rPr lang="es-CO" sz="10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88%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86%</a:t>
                      </a:r>
                    </a:p>
                  </a:txBody>
                  <a:tcPr marL="9525" marR="9525" marT="9525" marB="0" anchor="ctr">
                    <a:lnL>
                      <a:noFill/>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92%</a:t>
                      </a:r>
                    </a:p>
                  </a:txBody>
                  <a:tcPr marL="9525" marR="9525" marT="9525" marB="0" anchor="ctr">
                    <a:lnL>
                      <a:noFill/>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84%</a:t>
                      </a:r>
                    </a:p>
                  </a:txBody>
                  <a:tcPr marL="9525" marR="9525" marT="9525" marB="0" anchor="ctr">
                    <a:lnL>
                      <a:noFill/>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21"/>
                  </a:ext>
                </a:extLst>
              </a:tr>
              <a:tr h="89343">
                <a:tc>
                  <a:txBody>
                    <a:bodyPr/>
                    <a:lstStyle/>
                    <a:p>
                      <a:pPr algn="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22"/>
                  </a:ext>
                </a:extLst>
              </a:tr>
              <a:tr h="156612">
                <a:tc>
                  <a:txBody>
                    <a:bodyPr/>
                    <a:lstStyle/>
                    <a:p>
                      <a:pPr algn="r" fontAlgn="ctr"/>
                      <a:r>
                        <a:rPr lang="es-CO" sz="1000" b="1" i="0" u="none" strike="noStrike">
                          <a:solidFill>
                            <a:srgbClr val="404040"/>
                          </a:solidFill>
                          <a:effectLst/>
                          <a:latin typeface="Franklin Gothic Book"/>
                        </a:rPr>
                        <a:t> f) Su hermana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10023"/>
                  </a:ext>
                </a:extLst>
              </a:tr>
              <a:tr h="89343">
                <a:tc>
                  <a:txBody>
                    <a:bodyPr/>
                    <a:lstStyle/>
                    <a:p>
                      <a:pPr algn="r" fontAlgn="ctr"/>
                      <a:r>
                        <a:rPr lang="es-CO" sz="10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7%</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6%</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6%</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extLst>
                  <a:ext uri="{0D108BD9-81ED-4DB2-BD59-A6C34878D82A}">
                    <a16:rowId xmlns:a16="http://schemas.microsoft.com/office/drawing/2014/main" val="10024"/>
                  </a:ext>
                </a:extLst>
              </a:tr>
              <a:tr h="89343">
                <a:tc>
                  <a:txBody>
                    <a:bodyPr/>
                    <a:lstStyle/>
                    <a:p>
                      <a:pPr algn="r" fontAlgn="ctr"/>
                      <a:r>
                        <a:rPr lang="es-CO" sz="10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94%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93%</a:t>
                      </a: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94%</a:t>
                      </a: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94%</a:t>
                      </a: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94%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25"/>
                  </a:ext>
                </a:extLst>
              </a:tr>
            </a:tbl>
          </a:graphicData>
        </a:graphic>
      </p:graphicFrame>
      <p:sp>
        <p:nvSpPr>
          <p:cNvPr id="5" name="3 Rectángulo">
            <a:extLst>
              <a:ext uri="{FF2B5EF4-FFF2-40B4-BE49-F238E27FC236}">
                <a16:creationId xmlns:a16="http://schemas.microsoft.com/office/drawing/2014/main" id="{D82EEB86-6159-47A0-B011-B1C58A782C34}"/>
              </a:ext>
            </a:extLst>
          </p:cNvPr>
          <p:cNvSpPr/>
          <p:nvPr/>
        </p:nvSpPr>
        <p:spPr>
          <a:xfrm>
            <a:off x="1135956" y="476529"/>
            <a:ext cx="9894688" cy="338554"/>
          </a:xfrm>
          <a:prstGeom prst="rect">
            <a:avLst/>
          </a:prstGeom>
        </p:spPr>
        <p:txBody>
          <a:bodyPr wrap="square">
            <a:spAutoFit/>
          </a:bodyPr>
          <a:lstStyle/>
          <a:p>
            <a:pPr algn="ctr"/>
            <a:r>
              <a:rPr lang="es-CO" sz="1600" b="1" dirty="0">
                <a:solidFill>
                  <a:prstClr val="black"/>
                </a:solidFill>
              </a:rPr>
              <a:t> 27) ¿Recuerda quién o quiénes lo hicieron sentir así? </a:t>
            </a:r>
          </a:p>
        </p:txBody>
      </p:sp>
    </p:spTree>
    <p:extLst>
      <p:ext uri="{BB962C8B-B14F-4D97-AF65-F5344CB8AC3E}">
        <p14:creationId xmlns:p14="http://schemas.microsoft.com/office/powerpoint/2010/main" val="219716382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2116252333"/>
              </p:ext>
            </p:extLst>
          </p:nvPr>
        </p:nvGraphicFramePr>
        <p:xfrm>
          <a:off x="1753579" y="1086800"/>
          <a:ext cx="9031078" cy="4928235"/>
        </p:xfrm>
        <a:graphic>
          <a:graphicData uri="http://schemas.openxmlformats.org/drawingml/2006/table">
            <a:tbl>
              <a:tblPr/>
              <a:tblGrid>
                <a:gridCol w="2569304">
                  <a:extLst>
                    <a:ext uri="{9D8B030D-6E8A-4147-A177-3AD203B41FA5}">
                      <a16:colId xmlns:a16="http://schemas.microsoft.com/office/drawing/2014/main" val="20000"/>
                    </a:ext>
                  </a:extLst>
                </a:gridCol>
                <a:gridCol w="118958">
                  <a:extLst>
                    <a:ext uri="{9D8B030D-6E8A-4147-A177-3AD203B41FA5}">
                      <a16:colId xmlns:a16="http://schemas.microsoft.com/office/drawing/2014/main" val="20001"/>
                    </a:ext>
                  </a:extLst>
                </a:gridCol>
                <a:gridCol w="637869">
                  <a:extLst>
                    <a:ext uri="{9D8B030D-6E8A-4147-A177-3AD203B41FA5}">
                      <a16:colId xmlns:a16="http://schemas.microsoft.com/office/drawing/2014/main" val="20002"/>
                    </a:ext>
                  </a:extLst>
                </a:gridCol>
                <a:gridCol w="633883">
                  <a:extLst>
                    <a:ext uri="{9D8B030D-6E8A-4147-A177-3AD203B41FA5}">
                      <a16:colId xmlns:a16="http://schemas.microsoft.com/office/drawing/2014/main" val="20003"/>
                    </a:ext>
                  </a:extLst>
                </a:gridCol>
                <a:gridCol w="633883">
                  <a:extLst>
                    <a:ext uri="{9D8B030D-6E8A-4147-A177-3AD203B41FA5}">
                      <a16:colId xmlns:a16="http://schemas.microsoft.com/office/drawing/2014/main" val="20004"/>
                    </a:ext>
                  </a:extLst>
                </a:gridCol>
                <a:gridCol w="633883">
                  <a:extLst>
                    <a:ext uri="{9D8B030D-6E8A-4147-A177-3AD203B41FA5}">
                      <a16:colId xmlns:a16="http://schemas.microsoft.com/office/drawing/2014/main" val="20005"/>
                    </a:ext>
                  </a:extLst>
                </a:gridCol>
                <a:gridCol w="633883">
                  <a:extLst>
                    <a:ext uri="{9D8B030D-6E8A-4147-A177-3AD203B41FA5}">
                      <a16:colId xmlns:a16="http://schemas.microsoft.com/office/drawing/2014/main" val="20006"/>
                    </a:ext>
                  </a:extLst>
                </a:gridCol>
                <a:gridCol w="633883">
                  <a:extLst>
                    <a:ext uri="{9D8B030D-6E8A-4147-A177-3AD203B41FA5}">
                      <a16:colId xmlns:a16="http://schemas.microsoft.com/office/drawing/2014/main" val="20007"/>
                    </a:ext>
                  </a:extLst>
                </a:gridCol>
                <a:gridCol w="633883">
                  <a:extLst>
                    <a:ext uri="{9D8B030D-6E8A-4147-A177-3AD203B41FA5}">
                      <a16:colId xmlns:a16="http://schemas.microsoft.com/office/drawing/2014/main" val="20008"/>
                    </a:ext>
                  </a:extLst>
                </a:gridCol>
                <a:gridCol w="633883">
                  <a:extLst>
                    <a:ext uri="{9D8B030D-6E8A-4147-A177-3AD203B41FA5}">
                      <a16:colId xmlns:a16="http://schemas.microsoft.com/office/drawing/2014/main" val="20009"/>
                    </a:ext>
                  </a:extLst>
                </a:gridCol>
                <a:gridCol w="633883">
                  <a:extLst>
                    <a:ext uri="{9D8B030D-6E8A-4147-A177-3AD203B41FA5}">
                      <a16:colId xmlns:a16="http://schemas.microsoft.com/office/drawing/2014/main" val="20010"/>
                    </a:ext>
                  </a:extLst>
                </a:gridCol>
                <a:gridCol w="633883">
                  <a:extLst>
                    <a:ext uri="{9D8B030D-6E8A-4147-A177-3AD203B41FA5}">
                      <a16:colId xmlns:a16="http://schemas.microsoft.com/office/drawing/2014/main" val="20011"/>
                    </a:ext>
                  </a:extLst>
                </a:gridCol>
              </a:tblGrid>
              <a:tr h="89343">
                <a:tc>
                  <a:txBody>
                    <a:bodyPr/>
                    <a:lstStyle/>
                    <a:p>
                      <a:pPr algn="r" fontAlgn="ctr"/>
                      <a:endParaRPr lang="es-CO" sz="1000" b="1" i="0" u="none" strike="noStrike" dirty="0">
                        <a:solidFill>
                          <a:srgbClr val="404040"/>
                        </a:solidFill>
                        <a:effectLst/>
                        <a:latin typeface="Franklin Gothic Book"/>
                      </a:endParaRPr>
                    </a:p>
                  </a:txBody>
                  <a:tcPr marL="9525" marR="9525" marT="9525" marB="0" anchor="ctr">
                    <a:lnL>
                      <a:noFill/>
                    </a:lnL>
                    <a:lnR>
                      <a:noFill/>
                    </a:lnR>
                    <a:lnT>
                      <a:noFill/>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a:noFill/>
                    </a:lnB>
                  </a:tcPr>
                </a:tc>
                <a:tc rowSpan="2">
                  <a:txBody>
                    <a:bodyPr/>
                    <a:lstStyle/>
                    <a:p>
                      <a:pPr algn="ctr" fontAlgn="ctr"/>
                      <a:r>
                        <a:rPr lang="es-CO" sz="1000" b="1" i="0" u="none" strike="noStrike" dirty="0">
                          <a:solidFill>
                            <a:schemeClr val="bg1"/>
                          </a:solidFill>
                          <a:effectLst/>
                          <a:latin typeface="Franklin Gothic Book"/>
                        </a:rPr>
                        <a:t>TOTAL</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DA0F2B"/>
                    </a:solidFill>
                  </a:tcPr>
                </a:tc>
                <a:tc gridSpan="2">
                  <a:txBody>
                    <a:bodyPr/>
                    <a:lstStyle/>
                    <a:p>
                      <a:pPr algn="ctr" fontAlgn="ctr"/>
                      <a:r>
                        <a:rPr lang="es-CO" sz="1000" b="1" i="0" u="none" strike="noStrike" dirty="0">
                          <a:solidFill>
                            <a:srgbClr val="404040"/>
                          </a:solidFill>
                          <a:effectLst/>
                          <a:latin typeface="Franklin Gothic Book"/>
                        </a:rPr>
                        <a:t>GÉNERO</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000"/>
                    </a:solidFill>
                  </a:tcPr>
                </a:tc>
                <a:tc hMerge="1">
                  <a:txBody>
                    <a:bodyPr/>
                    <a:lstStyle/>
                    <a:p>
                      <a:endParaRPr lang="es-CO"/>
                    </a:p>
                  </a:txBody>
                  <a:tcPr/>
                </a:tc>
                <a:tc gridSpan="4">
                  <a:txBody>
                    <a:bodyPr/>
                    <a:lstStyle/>
                    <a:p>
                      <a:pPr algn="ctr" fontAlgn="ctr"/>
                      <a:r>
                        <a:rPr lang="es-CO" sz="1000" b="1" i="0" u="none" strike="noStrike" dirty="0">
                          <a:solidFill>
                            <a:srgbClr val="404040"/>
                          </a:solidFill>
                          <a:effectLst/>
                          <a:latin typeface="Franklin Gothic Book"/>
                        </a:rPr>
                        <a:t>EDAD</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C66"/>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3">
                  <a:txBody>
                    <a:bodyPr/>
                    <a:lstStyle/>
                    <a:p>
                      <a:pPr algn="ctr" fontAlgn="ctr"/>
                      <a:r>
                        <a:rPr lang="es-CO" sz="1000" b="1" i="0" u="none" strike="noStrike" dirty="0">
                          <a:solidFill>
                            <a:srgbClr val="404040"/>
                          </a:solidFill>
                          <a:effectLst/>
                          <a:latin typeface="Franklin Gothic Book"/>
                        </a:rPr>
                        <a:t>ESTRATO</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ECC5"/>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89343">
                <a:tc>
                  <a:txBody>
                    <a:bodyPr/>
                    <a:lstStyle/>
                    <a:p>
                      <a:pPr algn="r" fontAlgn="ctr"/>
                      <a:endParaRPr lang="es-CO" sz="1000" b="1" i="0" u="none" strike="noStrike" dirty="0">
                        <a:solidFill>
                          <a:srgbClr val="404040"/>
                        </a:solidFill>
                        <a:effectLst/>
                        <a:latin typeface="Franklin Gothic Book"/>
                      </a:endParaRPr>
                    </a:p>
                  </a:txBody>
                  <a:tcPr marL="9525" marR="9525" marT="9525" marB="0" anchor="ctr">
                    <a:lnL>
                      <a:noFill/>
                    </a:lnL>
                    <a:lnR>
                      <a:noFill/>
                    </a:lnR>
                    <a:lnT>
                      <a:noFill/>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50000"/>
                        </a:schemeClr>
                      </a:solidFill>
                      <a:prstDash val="solid"/>
                      <a:round/>
                      <a:headEnd type="none" w="med" len="med"/>
                      <a:tailEnd type="none" w="med" len="med"/>
                    </a:lnB>
                  </a:tcPr>
                </a:tc>
                <a:tc vMerge="1">
                  <a:txBody>
                    <a:bodyPr/>
                    <a:lstStyle/>
                    <a:p>
                      <a:endParaRPr lang="es-CO"/>
                    </a:p>
                  </a:txBody>
                  <a:tcPr/>
                </a:tc>
                <a:tc>
                  <a:txBody>
                    <a:bodyPr/>
                    <a:lstStyle/>
                    <a:p>
                      <a:pPr algn="ctr" fontAlgn="ctr"/>
                      <a:r>
                        <a:rPr lang="es-CO" sz="1000" b="0" i="0" u="none" strike="noStrike" dirty="0">
                          <a:solidFill>
                            <a:srgbClr val="404040"/>
                          </a:solidFill>
                          <a:effectLst/>
                          <a:latin typeface="Franklin Gothic Book"/>
                        </a:rPr>
                        <a:t>Masculino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Femenino</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18 a 25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26 a 40</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41 a 55</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56 o más</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ALTO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MEDIO</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BAJO</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64116">
                <a:tc>
                  <a:txBody>
                    <a:bodyPr/>
                    <a:lstStyle/>
                    <a:p>
                      <a:pPr algn="r" fontAlgn="ctr"/>
                      <a:r>
                        <a:rPr lang="es-CO" sz="700" b="1" i="0" u="none" strike="noStrike" dirty="0">
                          <a:solidFill>
                            <a:srgbClr val="404040"/>
                          </a:solidFill>
                          <a:effectLst/>
                          <a:latin typeface="Franklin Gothic Book"/>
                        </a:rPr>
                        <a:t> Base: TOTAL HOMBRES</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l" fontAlgn="ctr"/>
                      <a:r>
                        <a:rPr lang="es-CO" sz="700" b="1"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226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226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39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64</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64</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59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68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55</a:t>
                      </a: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ctr"/>
                      <a:r>
                        <a:rPr lang="es-CO" sz="700" b="1" i="0" u="none" strike="noStrike" dirty="0">
                          <a:solidFill>
                            <a:srgbClr val="404040"/>
                          </a:solidFill>
                          <a:effectLst/>
                          <a:latin typeface="Franklin Gothic Book"/>
                        </a:rPr>
                        <a:t>103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156612">
                <a:tc>
                  <a:txBody>
                    <a:bodyPr/>
                    <a:lstStyle/>
                    <a:p>
                      <a:pPr algn="r" fontAlgn="ctr"/>
                      <a:r>
                        <a:rPr lang="es-CO" sz="1000" b="1" i="0" u="none" strike="noStrike" dirty="0">
                          <a:solidFill>
                            <a:srgbClr val="404040"/>
                          </a:solidFill>
                          <a:effectLst/>
                          <a:latin typeface="Franklin Gothic Book"/>
                        </a:rPr>
                        <a:t> g) Un profesor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50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a:noFill/>
                    </a:lnB>
                  </a:tcPr>
                </a:tc>
                <a:extLst>
                  <a:ext uri="{0D108BD9-81ED-4DB2-BD59-A6C34878D82A}">
                    <a16:rowId xmlns:a16="http://schemas.microsoft.com/office/drawing/2014/main" val="10003"/>
                  </a:ext>
                </a:extLst>
              </a:tr>
              <a:tr h="89343">
                <a:tc>
                  <a:txBody>
                    <a:bodyPr/>
                    <a:lstStyle/>
                    <a:p>
                      <a:pPr algn="r" fontAlgn="ctr"/>
                      <a:r>
                        <a:rPr lang="es-CO" sz="10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12%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11%</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13%</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10%</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4"/>
                  </a:ext>
                </a:extLst>
              </a:tr>
              <a:tr h="89343">
                <a:tc>
                  <a:txBody>
                    <a:bodyPr/>
                    <a:lstStyle/>
                    <a:p>
                      <a:pPr algn="r" fontAlgn="ctr"/>
                      <a:r>
                        <a:rPr lang="es-CO" sz="10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88%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89%</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87%</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90%</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5"/>
                  </a:ext>
                </a:extLst>
              </a:tr>
              <a:tr h="89343">
                <a:tc>
                  <a:txBody>
                    <a:bodyPr/>
                    <a:lstStyle/>
                    <a:p>
                      <a:pPr algn="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6"/>
                  </a:ext>
                </a:extLst>
              </a:tr>
              <a:tr h="156612">
                <a:tc>
                  <a:txBody>
                    <a:bodyPr/>
                    <a:lstStyle/>
                    <a:p>
                      <a:pPr algn="r" fontAlgn="ctr"/>
                      <a:r>
                        <a:rPr lang="es-CO" sz="1000" b="1" i="0" u="none" strike="noStrike">
                          <a:solidFill>
                            <a:srgbClr val="404040"/>
                          </a:solidFill>
                          <a:effectLst/>
                          <a:latin typeface="Franklin Gothic Book"/>
                        </a:rPr>
                        <a:t> h) Una profesora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extLst>
                  <a:ext uri="{0D108BD9-81ED-4DB2-BD59-A6C34878D82A}">
                    <a16:rowId xmlns:a16="http://schemas.microsoft.com/office/drawing/2014/main" val="10007"/>
                  </a:ext>
                </a:extLst>
              </a:tr>
              <a:tr h="89343">
                <a:tc>
                  <a:txBody>
                    <a:bodyPr/>
                    <a:lstStyle/>
                    <a:p>
                      <a:pPr algn="r" fontAlgn="ctr"/>
                      <a:r>
                        <a:rPr lang="es-CO" sz="10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10%</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5%</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08"/>
                  </a:ext>
                </a:extLst>
              </a:tr>
              <a:tr h="89343">
                <a:tc>
                  <a:txBody>
                    <a:bodyPr/>
                    <a:lstStyle/>
                    <a:p>
                      <a:pPr algn="r" fontAlgn="ctr"/>
                      <a:r>
                        <a:rPr lang="es-CO" sz="10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94%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90%</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95%</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98%</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91%</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9"/>
                  </a:ext>
                </a:extLst>
              </a:tr>
              <a:tr h="89343">
                <a:tc>
                  <a:txBody>
                    <a:bodyPr/>
                    <a:lstStyle/>
                    <a:p>
                      <a:pPr algn="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0"/>
                  </a:ext>
                </a:extLst>
              </a:tr>
              <a:tr h="156612">
                <a:tc>
                  <a:txBody>
                    <a:bodyPr/>
                    <a:lstStyle/>
                    <a:p>
                      <a:pPr algn="r" fontAlgn="ctr"/>
                      <a:r>
                        <a:rPr lang="es-CO" sz="1000" b="1" i="0" u="none" strike="noStrike">
                          <a:solidFill>
                            <a:srgbClr val="404040"/>
                          </a:solidFill>
                          <a:effectLst/>
                          <a:latin typeface="Franklin Gothic Book"/>
                        </a:rPr>
                        <a:t> i) Su pareja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extLst>
                  <a:ext uri="{0D108BD9-81ED-4DB2-BD59-A6C34878D82A}">
                    <a16:rowId xmlns:a16="http://schemas.microsoft.com/office/drawing/2014/main" val="10011"/>
                  </a:ext>
                </a:extLst>
              </a:tr>
              <a:tr h="89343">
                <a:tc>
                  <a:txBody>
                    <a:bodyPr/>
                    <a:lstStyle/>
                    <a:p>
                      <a:pPr algn="r" fontAlgn="ctr"/>
                      <a:r>
                        <a:rPr lang="es-CO" sz="10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14%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21%</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11%</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15%</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2"/>
                  </a:ext>
                </a:extLst>
              </a:tr>
              <a:tr h="89343">
                <a:tc>
                  <a:txBody>
                    <a:bodyPr/>
                    <a:lstStyle/>
                    <a:p>
                      <a:pPr algn="r" fontAlgn="ctr"/>
                      <a:r>
                        <a:rPr lang="es-CO" sz="10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86%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79%</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89%</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90%</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85%</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3"/>
                  </a:ext>
                </a:extLst>
              </a:tr>
              <a:tr h="89343">
                <a:tc>
                  <a:txBody>
                    <a:bodyPr/>
                    <a:lstStyle/>
                    <a:p>
                      <a:pPr algn="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4"/>
                  </a:ext>
                </a:extLst>
              </a:tr>
              <a:tr h="89343">
                <a:tc>
                  <a:txBody>
                    <a:bodyPr/>
                    <a:lstStyle/>
                    <a:p>
                      <a:pPr algn="r" fontAlgn="ctr"/>
                      <a:r>
                        <a:rPr lang="es-CO" sz="1000" b="1" i="0" u="none" strike="noStrike">
                          <a:solidFill>
                            <a:srgbClr val="404040"/>
                          </a:solidFill>
                          <a:effectLst/>
                          <a:latin typeface="Franklin Gothic Book"/>
                        </a:rPr>
                        <a:t> j) Su primo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extLst>
                  <a:ext uri="{0D108BD9-81ED-4DB2-BD59-A6C34878D82A}">
                    <a16:rowId xmlns:a16="http://schemas.microsoft.com/office/drawing/2014/main" val="10015"/>
                  </a:ext>
                </a:extLst>
              </a:tr>
              <a:tr h="89343">
                <a:tc>
                  <a:txBody>
                    <a:bodyPr/>
                    <a:lstStyle/>
                    <a:p>
                      <a:pPr algn="r" fontAlgn="ctr"/>
                      <a:r>
                        <a:rPr lang="es-CO" sz="10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1" i="0" u="none" strike="noStrike">
                          <a:solidFill>
                            <a:srgbClr val="404040"/>
                          </a:solidFill>
                          <a:effectLst/>
                          <a:latin typeface="Franklin Gothic Book"/>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9%</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7%</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14%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a:noFill/>
                    </a:lnL>
                    <a:lnR>
                      <a:noFill/>
                    </a:lnR>
                    <a:lnT w="3175" cap="flat" cmpd="sng" algn="ctr">
                      <a:noFill/>
                      <a:prstDash val="solid"/>
                      <a:round/>
                      <a:headEnd type="none" w="med" len="med"/>
                      <a:tailEnd type="none" w="med" len="med"/>
                    </a:lnT>
                    <a:lnB>
                      <a:noFill/>
                    </a:lnB>
                  </a:tcPr>
                </a:tc>
                <a:tc>
                  <a:txBody>
                    <a:bodyPr/>
                    <a:lstStyle/>
                    <a:p>
                      <a:pPr algn="ctr" fontAlgn="ctr"/>
                      <a:r>
                        <a:rPr lang="es-CO" sz="1000" b="0" i="0" u="none" strike="noStrike">
                          <a:solidFill>
                            <a:srgbClr val="404040"/>
                          </a:solidFill>
                          <a:effectLst/>
                          <a:latin typeface="Franklin Gothic Book"/>
                        </a:rPr>
                        <a:t>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a:noFill/>
                    </a:lnB>
                  </a:tcPr>
                </a:tc>
                <a:extLst>
                  <a:ext uri="{0D108BD9-81ED-4DB2-BD59-A6C34878D82A}">
                    <a16:rowId xmlns:a16="http://schemas.microsoft.com/office/drawing/2014/main" val="10016"/>
                  </a:ext>
                </a:extLst>
              </a:tr>
              <a:tr h="89343">
                <a:tc>
                  <a:txBody>
                    <a:bodyPr/>
                    <a:lstStyle/>
                    <a:p>
                      <a:pPr algn="r" fontAlgn="ctr"/>
                      <a:r>
                        <a:rPr lang="es-CO" sz="10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93%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91%</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93%</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100%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97%</a:t>
                      </a:r>
                    </a:p>
                  </a:txBody>
                  <a:tcPr marL="9525" marR="9525" marT="9525" marB="0" anchor="ctr">
                    <a:lnL>
                      <a:noFill/>
                    </a:lnL>
                    <a:lnR>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7"/>
                  </a:ext>
                </a:extLst>
              </a:tr>
              <a:tr h="89343">
                <a:tc>
                  <a:txBody>
                    <a:bodyPr/>
                    <a:lstStyle/>
                    <a:p>
                      <a:pPr algn="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18"/>
                  </a:ext>
                </a:extLst>
              </a:tr>
              <a:tr h="89343">
                <a:tc>
                  <a:txBody>
                    <a:bodyPr/>
                    <a:lstStyle/>
                    <a:p>
                      <a:pPr algn="r" fontAlgn="ctr"/>
                      <a:r>
                        <a:rPr lang="es-CO" sz="1000" b="1" i="0" u="none" strike="noStrike">
                          <a:solidFill>
                            <a:srgbClr val="404040"/>
                          </a:solidFill>
                          <a:effectLst/>
                          <a:latin typeface="Franklin Gothic Book"/>
                        </a:rPr>
                        <a:t> k) Su ex pareja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a:noFill/>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a:noFill/>
                    </a:lnB>
                  </a:tcPr>
                </a:tc>
                <a:extLst>
                  <a:ext uri="{0D108BD9-81ED-4DB2-BD59-A6C34878D82A}">
                    <a16:rowId xmlns:a16="http://schemas.microsoft.com/office/drawing/2014/main" val="10019"/>
                  </a:ext>
                </a:extLst>
              </a:tr>
              <a:tr h="89343">
                <a:tc>
                  <a:txBody>
                    <a:bodyPr/>
                    <a:lstStyle/>
                    <a:p>
                      <a:pPr algn="r" fontAlgn="ctr"/>
                      <a:r>
                        <a:rPr lang="es-CO" sz="1000" b="0" i="0" u="none" strike="noStrike">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12%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17%</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7%</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14%</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5%</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16%</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extLst>
                  <a:ext uri="{0D108BD9-81ED-4DB2-BD59-A6C34878D82A}">
                    <a16:rowId xmlns:a16="http://schemas.microsoft.com/office/drawing/2014/main" val="10020"/>
                  </a:ext>
                </a:extLst>
              </a:tr>
              <a:tr h="89343">
                <a:tc>
                  <a:txBody>
                    <a:bodyPr/>
                    <a:lstStyle/>
                    <a:p>
                      <a:pPr algn="r" fontAlgn="ctr"/>
                      <a:r>
                        <a:rPr lang="es-CO" sz="1000" b="0" i="0" u="none" strike="noStrike">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88%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88%</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83%</a:t>
                      </a:r>
                    </a:p>
                  </a:txBody>
                  <a:tcPr marL="9525" marR="9525" marT="9525" marB="0" anchor="ctr">
                    <a:lnL>
                      <a:noFill/>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93%</a:t>
                      </a:r>
                    </a:p>
                  </a:txBody>
                  <a:tcPr marL="9525" marR="9525" marT="9525" marB="0" anchor="ctr">
                    <a:lnL>
                      <a:noFill/>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95%</a:t>
                      </a:r>
                    </a:p>
                  </a:txBody>
                  <a:tcPr marL="9525" marR="9525" marT="9525" marB="0" anchor="ctr">
                    <a:lnL>
                      <a:noFill/>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84%</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21"/>
                  </a:ext>
                </a:extLst>
              </a:tr>
              <a:tr h="89343">
                <a:tc>
                  <a:txBody>
                    <a:bodyPr/>
                    <a:lstStyle/>
                    <a:p>
                      <a:pPr algn="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22"/>
                  </a:ext>
                </a:extLst>
              </a:tr>
              <a:tr h="156612">
                <a:tc>
                  <a:txBody>
                    <a:bodyPr/>
                    <a:lstStyle/>
                    <a:p>
                      <a:pPr algn="r" fontAlgn="ctr"/>
                      <a:r>
                        <a:rPr lang="es-CO" sz="1000" b="1" i="0" u="none" strike="noStrike" dirty="0">
                          <a:solidFill>
                            <a:srgbClr val="404040"/>
                          </a:solidFill>
                          <a:effectLst/>
                          <a:latin typeface="Franklin Gothic Book"/>
                        </a:rPr>
                        <a:t> l) Otro/Otra </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1"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s-CO" sz="1000" b="0" i="0" u="none" strike="noStrike">
                        <a:solidFill>
                          <a:srgbClr val="404040"/>
                        </a:solidFill>
                        <a:effectLst/>
                        <a:latin typeface="Franklin Gothic Book"/>
                      </a:endParaRP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10023"/>
                  </a:ext>
                </a:extLst>
              </a:tr>
              <a:tr h="89343">
                <a:tc>
                  <a:txBody>
                    <a:bodyPr/>
                    <a:lstStyle/>
                    <a:p>
                      <a:pPr algn="r" fontAlgn="ctr"/>
                      <a:r>
                        <a:rPr lang="es-CO" sz="1000" b="0" i="0" u="none" strike="noStrike" dirty="0">
                          <a:solidFill>
                            <a:srgbClr val="404040"/>
                          </a:solidFill>
                          <a:effectLst/>
                          <a:latin typeface="Franklin Gothic Book"/>
                        </a:rPr>
                        <a:t> Si</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6%</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4%</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extLst>
                  <a:ext uri="{0D108BD9-81ED-4DB2-BD59-A6C34878D82A}">
                    <a16:rowId xmlns:a16="http://schemas.microsoft.com/office/drawing/2014/main" val="10024"/>
                  </a:ext>
                </a:extLst>
              </a:tr>
              <a:tr h="89343">
                <a:tc>
                  <a:txBody>
                    <a:bodyPr/>
                    <a:lstStyle/>
                    <a:p>
                      <a:pPr algn="r" fontAlgn="ctr"/>
                      <a:r>
                        <a:rPr lang="es-CO" sz="1000" b="0" i="0" u="none" strike="noStrike" dirty="0">
                          <a:solidFill>
                            <a:srgbClr val="404040"/>
                          </a:solidFill>
                          <a:effectLst/>
                          <a:latin typeface="Franklin Gothic Book"/>
                        </a:rPr>
                        <a:t> No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dirty="0">
                          <a:solidFill>
                            <a:srgbClr val="404040"/>
                          </a:solidFill>
                          <a:effectLst/>
                          <a:latin typeface="Franklin Gothic Book"/>
                        </a:rPr>
                        <a:t>93%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93%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83%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94%</a:t>
                      </a:r>
                    </a:p>
                  </a:txBody>
                  <a:tcPr marL="9525" marR="9525" marT="9525" marB="0" anchor="ctr">
                    <a:lnL>
                      <a:noFill/>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96%</a:t>
                      </a:r>
                    </a:p>
                  </a:txBody>
                  <a:tcPr marL="9525" marR="9525" marT="9525" marB="0" anchor="ctr">
                    <a:lnL>
                      <a:noFill/>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97%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91%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96%</a:t>
                      </a:r>
                    </a:p>
                  </a:txBody>
                  <a:tcPr marL="9525" marR="9525" marT="9525" marB="0" anchor="ctr">
                    <a:lnL>
                      <a:noFill/>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92%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25"/>
                  </a:ext>
                </a:extLst>
              </a:tr>
              <a:tr h="89343">
                <a:tc>
                  <a:txBody>
                    <a:bodyPr/>
                    <a:lstStyle/>
                    <a:p>
                      <a:pPr algn="r" fontAlgn="ctr"/>
                      <a:endParaRPr lang="es-CO" sz="10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endParaRPr lang="es-CO" sz="10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1"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endParaRPr lang="es-CO" sz="1000" b="0" i="0" u="none" strike="noStrike" dirty="0">
                        <a:solidFill>
                          <a:srgbClr val="404040"/>
                        </a:solidFill>
                        <a:effectLst/>
                        <a:latin typeface="Franklin Gothic Book"/>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26"/>
                  </a:ext>
                </a:extLst>
              </a:tr>
              <a:tr h="89343">
                <a:tc>
                  <a:txBody>
                    <a:bodyPr/>
                    <a:lstStyle/>
                    <a:p>
                      <a:pPr algn="r" fontAlgn="ctr"/>
                      <a:r>
                        <a:rPr lang="es-CO" sz="700" b="1" i="0" u="none" strike="noStrike" dirty="0">
                          <a:solidFill>
                            <a:srgbClr val="404040"/>
                          </a:solidFill>
                          <a:effectLst/>
                          <a:latin typeface="Franklin Gothic Book"/>
                        </a:rPr>
                        <a:t> Base: RESPONDIERON OTROS</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700" b="1"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16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16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4</a:t>
                      </a: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3</a:t>
                      </a: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2</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6</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700" b="1" i="0" u="none" strike="noStrike">
                          <a:solidFill>
                            <a:srgbClr val="404040"/>
                          </a:solidFill>
                          <a:effectLst/>
                          <a:latin typeface="Franklin Gothic Book"/>
                        </a:rPr>
                        <a:t>2</a:t>
                      </a: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700" b="1" i="0" u="none" strike="noStrike" dirty="0">
                          <a:solidFill>
                            <a:srgbClr val="404040"/>
                          </a:solidFill>
                          <a:effectLst/>
                          <a:latin typeface="Franklin Gothic Book"/>
                        </a:rPr>
                        <a:t>8</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27"/>
                  </a:ext>
                </a:extLst>
              </a:tr>
              <a:tr h="89343">
                <a:tc>
                  <a:txBody>
                    <a:bodyPr/>
                    <a:lstStyle/>
                    <a:p>
                      <a:pPr algn="r" fontAlgn="ctr"/>
                      <a:r>
                        <a:rPr lang="es-CO" sz="1000" b="0" i="0" u="none" strike="noStrike" dirty="0">
                          <a:solidFill>
                            <a:srgbClr val="404040"/>
                          </a:solidFill>
                          <a:effectLst/>
                          <a:latin typeface="Franklin Gothic Book"/>
                        </a:rPr>
                        <a:t> Un desconocido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72%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72%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65%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78%</a:t>
                      </a: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67%</a:t>
                      </a: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100%</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63%</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50%</a:t>
                      </a:r>
                    </a:p>
                  </a:txBody>
                  <a:tcPr marL="9525" marR="9525" marT="9525" marB="0" anchor="ctr">
                    <a:lnL>
                      <a:noFill/>
                    </a:lnL>
                    <a:lnR>
                      <a:noFill/>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87%</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10028"/>
                  </a:ext>
                </a:extLst>
              </a:tr>
              <a:tr h="89343">
                <a:tc>
                  <a:txBody>
                    <a:bodyPr/>
                    <a:lstStyle/>
                    <a:p>
                      <a:pPr algn="r" fontAlgn="ctr"/>
                      <a:r>
                        <a:rPr lang="es-CO" sz="1000" b="0" i="0" u="none" strike="noStrike">
                          <a:solidFill>
                            <a:srgbClr val="404040"/>
                          </a:solidFill>
                          <a:effectLst/>
                          <a:latin typeface="Franklin Gothic Book"/>
                        </a:rPr>
                        <a:t> Otro</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17%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17%</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22%</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50%</a:t>
                      </a:r>
                    </a:p>
                  </a:txBody>
                  <a:tcPr marL="9525" marR="9525" marT="9525" marB="0" anchor="ctr">
                    <a:lnL>
                      <a:noFill/>
                    </a:lnL>
                    <a:lnR>
                      <a:noFill/>
                    </a:lnR>
                    <a:lnT>
                      <a:noFill/>
                    </a:lnT>
                    <a:lnB w="3175" cap="flat" cmpd="sng" algn="ctr">
                      <a:no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noFill/>
                      <a:prstDash val="solid"/>
                      <a:round/>
                      <a:headEnd type="none" w="med" len="med"/>
                      <a:tailEnd type="none" w="med" len="med"/>
                    </a:lnB>
                  </a:tcPr>
                </a:tc>
                <a:extLst>
                  <a:ext uri="{0D108BD9-81ED-4DB2-BD59-A6C34878D82A}">
                    <a16:rowId xmlns:a16="http://schemas.microsoft.com/office/drawing/2014/main" val="10029"/>
                  </a:ext>
                </a:extLst>
              </a:tr>
              <a:tr h="89343">
                <a:tc>
                  <a:txBody>
                    <a:bodyPr/>
                    <a:lstStyle/>
                    <a:p>
                      <a:pPr algn="r" fontAlgn="ctr"/>
                      <a:r>
                        <a:rPr lang="es-CO" sz="1000" b="0" i="0" u="none" strike="noStrike">
                          <a:solidFill>
                            <a:srgbClr val="404040"/>
                          </a:solidFill>
                          <a:effectLst/>
                          <a:latin typeface="Franklin Gothic Book"/>
                        </a:rPr>
                        <a:t> No responde</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l" fontAlgn="ctr"/>
                      <a:r>
                        <a:rPr lang="es-CO" sz="1000" b="0" i="0" u="none" strike="noStrike">
                          <a:solidFill>
                            <a:srgbClr val="404040"/>
                          </a:solidFill>
                          <a:effectLst/>
                          <a:latin typeface="Franklin Gothic Book"/>
                        </a:rPr>
                        <a:t>  </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1" i="0" u="none" strike="noStrike">
                          <a:solidFill>
                            <a:srgbClr val="404040"/>
                          </a:solidFill>
                          <a:effectLst/>
                          <a:latin typeface="Franklin Gothic Book"/>
                        </a:rPr>
                        <a:t>11%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11%</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22%</a:t>
                      </a:r>
                    </a:p>
                  </a:txBody>
                  <a:tcPr marL="9525" marR="9525" marT="9525" marB="0" anchor="ctr">
                    <a:lnL>
                      <a:noFill/>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33%</a:t>
                      </a:r>
                    </a:p>
                  </a:txBody>
                  <a:tcPr marL="9525" marR="9525" marT="9525" marB="0" anchor="ctr">
                    <a:lnL>
                      <a:noFill/>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15%</a:t>
                      </a:r>
                    </a:p>
                  </a:txBody>
                  <a:tcPr marL="9525" marR="9525" marT="9525" marB="0" anchor="ctr">
                    <a:lnL w="3175" cap="flat" cmpd="sng" algn="ctr">
                      <a:solidFill>
                        <a:schemeClr val="bg1">
                          <a:lumMod val="50000"/>
                        </a:schemeClr>
                      </a:solidFill>
                      <a:prstDash val="solid"/>
                      <a:round/>
                      <a:headEnd type="none" w="med" len="med"/>
                      <a:tailEnd type="none" w="med" len="med"/>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a:solidFill>
                            <a:srgbClr val="404040"/>
                          </a:solidFill>
                          <a:effectLst/>
                          <a:latin typeface="Franklin Gothic Book"/>
                        </a:rPr>
                        <a:t>-</a:t>
                      </a:r>
                    </a:p>
                  </a:txBody>
                  <a:tcPr marL="9525" marR="9525" marT="9525" marB="0" anchor="ctr">
                    <a:lnL>
                      <a:noFill/>
                    </a:lnL>
                    <a:lnR>
                      <a:noFill/>
                    </a:lnR>
                    <a:lnT>
                      <a:noFill/>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es-CO" sz="1000" b="0" i="0" u="none" strike="noStrike" dirty="0">
                          <a:solidFill>
                            <a:srgbClr val="404040"/>
                          </a:solidFill>
                          <a:effectLst/>
                          <a:latin typeface="Franklin Gothic Book"/>
                        </a:rPr>
                        <a:t>13%</a:t>
                      </a:r>
                    </a:p>
                  </a:txBody>
                  <a:tcPr marL="9525" marR="9525" marT="9525" marB="0" anchor="ctr">
                    <a:lnL>
                      <a:noFill/>
                    </a:lnL>
                    <a:lnR w="3175" cap="flat" cmpd="sng" algn="ctr">
                      <a:solidFill>
                        <a:schemeClr val="bg1">
                          <a:lumMod val="50000"/>
                        </a:schemeClr>
                      </a:solidFill>
                      <a:prstDash val="solid"/>
                      <a:round/>
                      <a:headEnd type="none" w="med" len="med"/>
                      <a:tailEnd type="none" w="med" len="med"/>
                    </a:lnR>
                    <a:lnT>
                      <a:noFill/>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30"/>
                  </a:ext>
                </a:extLst>
              </a:tr>
            </a:tbl>
          </a:graphicData>
        </a:graphic>
      </p:graphicFrame>
      <p:sp>
        <p:nvSpPr>
          <p:cNvPr id="5" name="3 Rectángulo">
            <a:extLst>
              <a:ext uri="{FF2B5EF4-FFF2-40B4-BE49-F238E27FC236}">
                <a16:creationId xmlns:a16="http://schemas.microsoft.com/office/drawing/2014/main" id="{D82EEB86-6159-47A0-B011-B1C58A782C34}"/>
              </a:ext>
            </a:extLst>
          </p:cNvPr>
          <p:cNvSpPr/>
          <p:nvPr/>
        </p:nvSpPr>
        <p:spPr>
          <a:xfrm>
            <a:off x="1135956" y="476529"/>
            <a:ext cx="9894688" cy="338554"/>
          </a:xfrm>
          <a:prstGeom prst="rect">
            <a:avLst/>
          </a:prstGeom>
        </p:spPr>
        <p:txBody>
          <a:bodyPr wrap="square">
            <a:spAutoFit/>
          </a:bodyPr>
          <a:lstStyle/>
          <a:p>
            <a:pPr algn="ctr"/>
            <a:r>
              <a:rPr lang="es-CO" sz="1600" b="1" dirty="0">
                <a:solidFill>
                  <a:prstClr val="black"/>
                </a:solidFill>
              </a:rPr>
              <a:t> 27) ¿Recuerda quién o quiénes lo hicieron sentir así? </a:t>
            </a:r>
          </a:p>
        </p:txBody>
      </p:sp>
    </p:spTree>
    <p:extLst>
      <p:ext uri="{BB962C8B-B14F-4D97-AF65-F5344CB8AC3E}">
        <p14:creationId xmlns:p14="http://schemas.microsoft.com/office/powerpoint/2010/main" val="160203565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99445C066DBEB742A95E02D9B95101DB" ma:contentTypeVersion="10" ma:contentTypeDescription="Crear nuevo documento." ma:contentTypeScope="" ma:versionID="2ceb3df9d9cbe97eb1849c95b0c72b5c">
  <xsd:schema xmlns:xsd="http://www.w3.org/2001/XMLSchema" xmlns:xs="http://www.w3.org/2001/XMLSchema" xmlns:p="http://schemas.microsoft.com/office/2006/metadata/properties" xmlns:ns3="1035972b-4b2d-4a0a-a785-d0d419ed35cf" xmlns:ns4="3797c3b7-e4ee-4a83-929b-e0fd309f91f2" targetNamespace="http://schemas.microsoft.com/office/2006/metadata/properties" ma:root="true" ma:fieldsID="0d215b43d3fe5a2cf5c44ec1e9bb77f7" ns3:_="" ns4:_="">
    <xsd:import namespace="1035972b-4b2d-4a0a-a785-d0d419ed35cf"/>
    <xsd:import namespace="3797c3b7-e4ee-4a83-929b-e0fd309f91f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35972b-4b2d-4a0a-a785-d0d419ed35cf" elementFormDefault="qualified">
    <xsd:import namespace="http://schemas.microsoft.com/office/2006/documentManagement/types"/>
    <xsd:import namespace="http://schemas.microsoft.com/office/infopath/2007/PartnerControls"/>
    <xsd:element name="SharedWithUsers" ma:index="8" nillable="true" ma:displayName="Compartid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description="" ma:internalName="SharedWithDetails" ma:readOnly="true">
      <xsd:simpleType>
        <xsd:restriction base="dms:Note">
          <xsd:maxLength value="255"/>
        </xsd:restriction>
      </xsd:simpleType>
    </xsd:element>
    <xsd:element name="SharingHintHash" ma:index="10" nillable="true" ma:displayName="Hash de la sugerencia para compartir"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97c3b7-e4ee-4a83-929b-e0fd309f91f2"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14B915C-CCC6-4323-8C0A-F1844F9BC7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35972b-4b2d-4a0a-a785-d0d419ed35cf"/>
    <ds:schemaRef ds:uri="3797c3b7-e4ee-4a83-929b-e0fd309f91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3C4EAD-8903-4CC7-9B22-8EB7A76CEA67}">
  <ds:schemaRefs>
    <ds:schemaRef ds:uri="http://schemas.microsoft.com/sharepoint/v3/contenttype/forms"/>
  </ds:schemaRefs>
</ds:datastoreItem>
</file>

<file path=customXml/itemProps3.xml><?xml version="1.0" encoding="utf-8"?>
<ds:datastoreItem xmlns:ds="http://schemas.openxmlformats.org/officeDocument/2006/customXml" ds:itemID="{BFD7C8BA-E865-4602-B66D-913E91BDDFB8}">
  <ds:schemaRefs>
    <ds:schemaRef ds:uri="http://purl.org/dc/elements/1.1/"/>
    <ds:schemaRef ds:uri="http://www.w3.org/XML/1998/namespace"/>
    <ds:schemaRef ds:uri="http://purl.org/dc/dcmitype/"/>
    <ds:schemaRef ds:uri="3797c3b7-e4ee-4a83-929b-e0fd309f91f2"/>
    <ds:schemaRef ds:uri="http://schemas.microsoft.com/office/infopath/2007/PartnerControls"/>
    <ds:schemaRef ds:uri="http://schemas.openxmlformats.org/package/2006/metadata/core-properties"/>
    <ds:schemaRef ds:uri="http://schemas.microsoft.com/office/2006/documentManagement/types"/>
    <ds:schemaRef ds:uri="1035972b-4b2d-4a0a-a785-d0d419ed35cf"/>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3504</TotalTime>
  <Words>17940</Words>
  <Application>Microsoft Office PowerPoint</Application>
  <PresentationFormat>Panorámica</PresentationFormat>
  <Paragraphs>7306</Paragraphs>
  <Slides>113</Slides>
  <Notes>0</Notes>
  <HiddenSlides>0</HiddenSlides>
  <MMClips>0</MMClips>
  <ScaleCrop>false</ScaleCrop>
  <HeadingPairs>
    <vt:vector size="6" baseType="variant">
      <vt:variant>
        <vt:lpstr>Fuentes usadas</vt:lpstr>
      </vt:variant>
      <vt:variant>
        <vt:i4>7</vt:i4>
      </vt:variant>
      <vt:variant>
        <vt:lpstr>Tema</vt:lpstr>
      </vt:variant>
      <vt:variant>
        <vt:i4>6</vt:i4>
      </vt:variant>
      <vt:variant>
        <vt:lpstr>Títulos de diapositiva</vt:lpstr>
      </vt:variant>
      <vt:variant>
        <vt:i4>113</vt:i4>
      </vt:variant>
    </vt:vector>
  </HeadingPairs>
  <TitlesOfParts>
    <vt:vector size="126" baseType="lpstr">
      <vt:lpstr>Arial</vt:lpstr>
      <vt:lpstr>Calibri</vt:lpstr>
      <vt:lpstr>Calibri Light</vt:lpstr>
      <vt:lpstr>Century Gothic</vt:lpstr>
      <vt:lpstr>docs-Calibri</vt:lpstr>
      <vt:lpstr>Franklin Gothic Book</vt:lpstr>
      <vt:lpstr>Tahoma</vt:lpstr>
      <vt:lpstr>Tema de Office</vt:lpstr>
      <vt:lpstr>2_Diseño personalizado</vt:lpstr>
      <vt:lpstr>1_Diseño personalizado</vt:lpstr>
      <vt:lpstr>3_Diseño personalizado</vt:lpstr>
      <vt:lpstr>4_Diseño personalizado</vt:lpstr>
      <vt:lpstr>5_Diseño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ANDREA</dc:creator>
  <cp:lastModifiedBy>Gisela Castrillón</cp:lastModifiedBy>
  <cp:revision>223</cp:revision>
  <dcterms:created xsi:type="dcterms:W3CDTF">2020-03-20T22:43:11Z</dcterms:created>
  <dcterms:modified xsi:type="dcterms:W3CDTF">2021-04-22T14:21:34Z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0x01010099445C066DBEB742A95E02D9B95101DB</vt:lpwstr>
  </property>
</Properties>
</file>