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4.xml"/>
  <Override ContentType="application/vnd.ms-office.chartcolorstyle+xml" PartName="/ppt/charts/colors32.xml"/>
  <Override ContentType="application/vnd.ms-office.chartcolorstyle+xml" PartName="/ppt/charts/colors8.xml"/>
  <Override ContentType="application/vnd.ms-office.chartcolorstyle+xml" PartName="/ppt/charts/colors11.xml"/>
  <Override ContentType="application/vnd.ms-office.chartcolorstyle+xml" PartName="/ppt/charts/colors24.xml"/>
  <Override ContentType="application/vnd.ms-office.chartcolorstyle+xml" PartName="/ppt/charts/colors15.xml"/>
  <Override ContentType="application/vnd.ms-office.chartcolorstyle+xml" PartName="/ppt/charts/colors28.xml"/>
  <Override ContentType="application/vnd.ms-office.chartcolorstyle+xml" PartName="/ppt/charts/colors14.xml"/>
  <Override ContentType="application/vnd.ms-office.chartcolorstyle+xml" PartName="/ppt/charts/colors5.xml"/>
  <Override ContentType="application/vnd.ms-office.chartcolorstyle+xml" PartName="/ppt/charts/colors19.xml"/>
  <Override ContentType="application/vnd.ms-office.chartcolorstyle+xml" PartName="/ppt/charts/colors22.xml"/>
  <Override ContentType="application/vnd.ms-office.chartcolorstyle+xml" PartName="/ppt/charts/colors31.xml"/>
  <Override ContentType="application/vnd.ms-office.chartcolorstyle+xml" PartName="/ppt/charts/colors18.xml"/>
  <Override ContentType="application/vnd.ms-office.chartcolorstyle+xml" PartName="/ppt/charts/colors23.xml"/>
  <Override ContentType="application/vnd.ms-office.chartcolorstyle+xml" PartName="/ppt/charts/colors10.xml"/>
  <Override ContentType="application/vnd.ms-office.chartcolorstyle+xml" PartName="/ppt/charts/colors9.xml"/>
  <Override ContentType="application/vnd.ms-office.chartcolorstyle+xml" PartName="/ppt/charts/colors27.xml"/>
  <Override ContentType="application/vnd.ms-office.chartcolorstyle+xml" PartName="/ppt/charts/colors26.xml"/>
  <Override ContentType="application/vnd.ms-office.chartcolorstyle+xml" PartName="/ppt/charts/colors21.xml"/>
  <Override ContentType="application/vnd.ms-office.chartcolorstyle+xml" PartName="/ppt/charts/colors6.xml"/>
  <Override ContentType="application/vnd.ms-office.chartcolorstyle+xml" PartName="/ppt/charts/colors34.xml"/>
  <Override ContentType="application/vnd.ms-office.chartcolorstyle+xml" PartName="/ppt/charts/colors1.xml"/>
  <Override ContentType="application/vnd.ms-office.chartcolorstyle+xml" PartName="/ppt/charts/colors17.xml"/>
  <Override ContentType="application/vnd.ms-office.chartcolorstyle+xml" PartName="/ppt/charts/colors30.xml"/>
  <Override ContentType="application/vnd.ms-office.chartcolorstyle+xml" PartName="/ppt/charts/colors13.xml"/>
  <Override ContentType="application/vnd.ms-office.chartcolorstyle+xml" PartName="/ppt/charts/colors20.xml"/>
  <Override ContentType="application/vnd.ms-office.chartcolorstyle+xml" PartName="/ppt/charts/colors2.xml"/>
  <Override ContentType="application/vnd.ms-office.chartcolorstyle+xml" PartName="/ppt/charts/colors33.xml"/>
  <Override ContentType="application/vnd.ms-office.chartcolorstyle+xml" PartName="/ppt/charts/colors3.xml"/>
  <Override ContentType="application/vnd.ms-office.chartcolorstyle+xml" PartName="/ppt/charts/colors29.xml"/>
  <Override ContentType="application/vnd.ms-office.chartcolorstyle+xml" PartName="/ppt/charts/colors16.xml"/>
  <Override ContentType="application/vnd.ms-office.chartcolorstyle+xml" PartName="/ppt/charts/colors7.xml"/>
  <Override ContentType="application/vnd.ms-office.chartcolorstyle+xml" PartName="/ppt/charts/colors25.xml"/>
  <Override ContentType="application/vnd.ms-office.chartcolorstyle+xml" PartName="/ppt/charts/colors12.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drawingml.chart+xml" PartName="/ppt/charts/chart20.xml"/>
  <Override ContentType="application/vnd.openxmlformats-officedocument.drawingml.chart+xml" PartName="/ppt/charts/chart25.xml"/>
  <Override ContentType="application/vnd.openxmlformats-officedocument.drawingml.chart+xml" PartName="/ppt/charts/chart9.xml"/>
  <Override ContentType="application/vnd.openxmlformats-officedocument.drawingml.chart+xml" PartName="/ppt/charts/chart4.xml"/>
  <Override ContentType="application/vnd.openxmlformats-officedocument.drawingml.chart+xml" PartName="/ppt/charts/chart33.xml"/>
  <Override ContentType="application/vnd.openxmlformats-officedocument.drawingml.chart+xml" PartName="/ppt/charts/chart16.xml"/>
  <Override ContentType="application/vnd.openxmlformats-officedocument.drawingml.chart+xml" PartName="/ppt/charts/chart12.xml"/>
  <Override ContentType="application/vnd.openxmlformats-officedocument.drawingml.chart+xml" PartName="/ppt/charts/chart29.xml"/>
  <Override ContentType="application/vnd.openxmlformats-officedocument.drawingml.chart+xml" PartName="/ppt/charts/chart32.xml"/>
  <Override ContentType="application/vnd.openxmlformats-officedocument.drawingml.chart+xml" PartName="/ppt/charts/chart8.xml"/>
  <Override ContentType="application/vnd.openxmlformats-officedocument.drawingml.chart+xml" PartName="/ppt/charts/chart5.xml"/>
  <Override ContentType="application/vnd.openxmlformats-officedocument.drawingml.chart+xml" PartName="/ppt/charts/chart28.xml"/>
  <Override ContentType="application/vnd.openxmlformats-officedocument.drawingml.chart+xml" PartName="/ppt/charts/chart11.xml"/>
  <Override ContentType="application/vnd.openxmlformats-officedocument.drawingml.chart+xml" PartName="/ppt/charts/chart24.xml"/>
  <Override ContentType="application/vnd.openxmlformats-officedocument.drawingml.chart+xml" PartName="/ppt/charts/chart15.xml"/>
  <Override ContentType="application/vnd.openxmlformats-officedocument.drawingml.chart+xml" PartName="/ppt/charts/chart19.xml"/>
  <Override ContentType="application/vnd.openxmlformats-officedocument.drawingml.chart+xml" PartName="/ppt/charts/chart36.xml"/>
  <Override ContentType="application/vnd.openxmlformats-officedocument.drawingml.chart+xml" PartName="/ppt/charts/chart2.xml"/>
  <Override ContentType="application/vnd.openxmlformats-officedocument.drawingml.chart+xml" PartName="/ppt/charts/chart7.xml"/>
  <Override ContentType="application/vnd.openxmlformats-officedocument.drawingml.chart+xml" PartName="/ppt/charts/chart31.xml"/>
  <Override ContentType="application/vnd.openxmlformats-officedocument.drawingml.chart+xml" PartName="/ppt/charts/chart6.xml"/>
  <Override ContentType="application/vnd.openxmlformats-officedocument.drawingml.chart+xml" PartName="/ppt/charts/chart1.xml"/>
  <Override ContentType="application/vnd.openxmlformats-officedocument.drawingml.chart+xml" PartName="/ppt/charts/chart10.xml"/>
  <Override ContentType="application/vnd.openxmlformats-officedocument.drawingml.chart+xml" PartName="/ppt/charts/chart23.xml"/>
  <Override ContentType="application/vnd.openxmlformats-officedocument.drawingml.chart+xml" PartName="/ppt/charts/chart14.xml"/>
  <Override ContentType="application/vnd.openxmlformats-officedocument.drawingml.chart+xml" PartName="/ppt/charts/chart27.xml"/>
  <Override ContentType="application/vnd.openxmlformats-officedocument.drawingml.chart+xml" PartName="/ppt/charts/chart3.xml"/>
  <Override ContentType="application/vnd.openxmlformats-officedocument.drawingml.chart+xml" PartName="/ppt/charts/chart18.xml"/>
  <Override ContentType="application/vnd.openxmlformats-officedocument.drawingml.chart+xml" PartName="/ppt/charts/chart21.xml"/>
  <Override ContentType="application/vnd.openxmlformats-officedocument.drawingml.chart+xml" PartName="/ppt/charts/chart30.xml"/>
  <Override ContentType="application/vnd.openxmlformats-officedocument.drawingml.chart+xml" PartName="/ppt/charts/chart34.xml"/>
  <Override ContentType="application/vnd.openxmlformats-officedocument.drawingml.chart+xml" PartName="/ppt/charts/chart35.xml"/>
  <Override ContentType="application/vnd.openxmlformats-officedocument.drawingml.chart+xml" PartName="/ppt/charts/chart22.xml"/>
  <Override ContentType="application/vnd.openxmlformats-officedocument.drawingml.chart+xml" PartName="/ppt/charts/chart17.xml"/>
  <Override ContentType="application/vnd.openxmlformats-officedocument.drawingml.chart+xml" PartName="/ppt/charts/chart26.xml"/>
  <Override ContentType="application/vnd.openxmlformats-officedocument.drawingml.chart+xml" PartName="/ppt/charts/chart13.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drawingml.chartshapes+xml" PartName="/ppt/drawings/drawing7.xml"/>
  <Override ContentType="application/vnd.openxmlformats-officedocument.drawingml.chartshapes+xml" PartName="/ppt/drawings/drawing6.xml"/>
  <Override ContentType="application/vnd.openxmlformats-officedocument.drawingml.chartshapes+xml" PartName="/ppt/drawings/drawing2.xml"/>
  <Override ContentType="application/vnd.openxmlformats-officedocument.drawingml.chartshapes+xml" PartName="/ppt/drawings/drawing5.xml"/>
  <Override ContentType="application/vnd.openxmlformats-officedocument.drawingml.chartshapes+xml" PartName="/ppt/drawings/drawing1.xml"/>
  <Override ContentType="application/vnd.openxmlformats-officedocument.drawingml.chartshapes+xml" PartName="/ppt/drawings/drawing9.xml"/>
  <Override ContentType="application/vnd.openxmlformats-officedocument.drawingml.chartshapes+xml" PartName="/ppt/drawings/drawing3.xml"/>
  <Override ContentType="application/vnd.openxmlformats-officedocument.drawingml.chartshapes+xml" PartName="/ppt/drawings/drawing10.xml"/>
  <Override ContentType="application/vnd.openxmlformats-officedocument.drawingml.chartshapes+xml" PartName="/ppt/drawings/drawing4.xml"/>
  <Override ContentType="application/vnd.openxmlformats-officedocument.drawingml.chartshapes+xml" PartName="/ppt/drawings/drawing8.xml"/>
  <Override ContentType="application/vnd.ms-office.chartstyle+xml" PartName="/ppt/charts/style33.xml"/>
  <Override ContentType="application/vnd.ms-office.chartstyle+xml" PartName="/ppt/charts/style3.xml"/>
  <Override ContentType="application/vnd.ms-office.chartstyle+xml" PartName="/ppt/charts/style8.xml"/>
  <Override ContentType="application/vnd.ms-office.chartstyle+xml" PartName="/ppt/charts/style20.xml"/>
  <Override ContentType="application/vnd.ms-office.chartstyle+xml" PartName="/ppt/charts/style29.xml"/>
  <Override ContentType="application/vnd.ms-office.chartstyle+xml" PartName="/ppt/charts/style12.xml"/>
  <Override ContentType="application/vnd.ms-office.chartstyle+xml" PartName="/ppt/charts/style25.xml"/>
  <Override ContentType="application/vnd.ms-office.chartstyle+xml" PartName="/ppt/charts/style16.xml"/>
  <Override ContentType="application/vnd.ms-office.chartstyle+xml" PartName="/ppt/charts/style9.xml"/>
  <Override ContentType="application/vnd.ms-office.chartstyle+xml" PartName="/ppt/charts/style4.xml"/>
  <Override ContentType="application/vnd.ms-office.chartstyle+xml" PartName="/ppt/charts/style10.xml"/>
  <Override ContentType="application/vnd.ms-office.chartstyle+xml" PartName="/ppt/charts/style32.xml"/>
  <Override ContentType="application/vnd.ms-office.chartstyle+xml" PartName="/ppt/charts/style11.xml"/>
  <Override ContentType="application/vnd.ms-office.chartstyle+xml" PartName="/ppt/charts/style24.xml"/>
  <Override ContentType="application/vnd.ms-office.chartstyle+xml" PartName="/ppt/charts/style15.xml"/>
  <Override ContentType="application/vnd.ms-office.chartstyle+xml" PartName="/ppt/charts/style28.xml"/>
  <Override ContentType="application/vnd.ms-office.chartstyle+xml" PartName="/ppt/charts/style19.xml"/>
  <Override ContentType="application/vnd.ms-office.chartstyle+xml" PartName="/ppt/charts/style5.xml"/>
  <Override ContentType="application/vnd.ms-office.chartstyle+xml" PartName="/ppt/charts/style22.xml"/>
  <Override ContentType="application/vnd.ms-office.chartstyle+xml" PartName="/ppt/charts/style1.xml"/>
  <Override ContentType="application/vnd.ms-office.chartstyle+xml" PartName="/ppt/charts/style18.xml"/>
  <Override ContentType="application/vnd.ms-office.chartstyle+xml" PartName="/ppt/charts/style23.xml"/>
  <Override ContentType="application/vnd.ms-office.chartstyle+xml" PartName="/ppt/charts/style31.xml"/>
  <Override ContentType="application/vnd.ms-office.chartstyle+xml" PartName="/ppt/charts/style27.xml"/>
  <Override ContentType="application/vnd.ms-office.chartstyle+xml" PartName="/ppt/charts/style14.xml"/>
  <Override ContentType="application/vnd.ms-office.chartstyle+xml" PartName="/ppt/charts/style21.xml"/>
  <Override ContentType="application/vnd.ms-office.chartstyle+xml" PartName="/ppt/charts/style26.xml"/>
  <Override ContentType="application/vnd.ms-office.chartstyle+xml" PartName="/ppt/charts/style7.xml"/>
  <Override ContentType="application/vnd.ms-office.chartstyle+xml" PartName="/ppt/charts/style34.xml"/>
  <Override ContentType="application/vnd.ms-office.chartstyle+xml" PartName="/ppt/charts/style17.xml"/>
  <Override ContentType="application/vnd.ms-office.chartstyle+xml" PartName="/ppt/charts/style6.xml"/>
  <Override ContentType="application/vnd.ms-office.chartstyle+xml" PartName="/ppt/charts/style30.xml"/>
  <Override ContentType="application/vnd.ms-office.chartstyle+xml" PartName="/ppt/charts/style2.xml"/>
  <Override ContentType="application/vnd.ms-office.chartstyle+xml" PartName="/ppt/charts/style13.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60" r:id="rId6"/>
    <p:sldMasterId id="2147483672" r:id="rId7"/>
    <p:sldMasterId id="2147483684" r:id="rId8"/>
    <p:sldMasterId id="2147483696" r:id="rId9"/>
  </p:sldMasterIdLst>
  <p:notesMasterIdLst>
    <p:notesMasterId r:id="rId10"/>
  </p:notes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287" r:id="rId42"/>
    <p:sldId id="288" r:id="rId43"/>
    <p:sldId id="289" r:id="rId44"/>
    <p:sldId id="290" r:id="rId45"/>
    <p:sldId id="291" r:id="rId46"/>
    <p:sldId id="292" r:id="rId47"/>
    <p:sldId id="293" r:id="rId48"/>
    <p:sldId id="294" r:id="rId49"/>
    <p:sldId id="295" r:id="rId50"/>
  </p:sldIdLst>
  <p:sldSz cy="6858000" cx="12192000"/>
  <p:notesSz cx="6858000" cy="9144000"/>
  <p:embeddedFontLst>
    <p:embeddedFont>
      <p:font typeface="Libre Franklin"/>
      <p:regular r:id="rId51"/>
      <p:bold r:id="rId52"/>
      <p:italic r:id="rId53"/>
      <p:boldItalic r:id="rId5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820">
          <p15:clr>
            <a:srgbClr val="A4A3A4"/>
          </p15:clr>
        </p15:guide>
        <p15:guide id="2" pos="1232">
          <p15:clr>
            <a:srgbClr val="A4A3A4"/>
          </p15:clr>
        </p15:guide>
        <p15:guide id="3" pos="5000">
          <p15:clr>
            <a:srgbClr val="A4A3A4"/>
          </p15:clr>
        </p15:guide>
        <p15:guide id="4" orient="horz" pos="1110">
          <p15:clr>
            <a:srgbClr val="A4A3A4"/>
          </p15:clr>
        </p15:guide>
        <p15:guide id="5" pos="1982">
          <p15:clr>
            <a:srgbClr val="A4A3A4"/>
          </p15:clr>
        </p15:guide>
        <p15:guide id="6" pos="3832">
          <p15:clr>
            <a:srgbClr val="A4A3A4"/>
          </p15:clr>
        </p15:guide>
        <p15:guide id="7" pos="5828">
          <p15:clr>
            <a:srgbClr val="A4A3A4"/>
          </p15:clr>
        </p15:guide>
        <p15:guide id="8" orient="horz">
          <p15:clr>
            <a:srgbClr val="A4A3A4"/>
          </p15:clr>
        </p15:guide>
        <p15:guide id="9">
          <p15:clr>
            <a:srgbClr val="A4A3A4"/>
          </p15:clr>
        </p15:guide>
        <p15:guide id="10" orient="horz" pos="1849">
          <p15:clr>
            <a:srgbClr val="A4A3A4"/>
          </p15:clr>
        </p15:guide>
        <p15:guide id="11" pos="1627">
          <p15:clr>
            <a:srgbClr val="A4A3A4"/>
          </p15:clr>
        </p15:guide>
        <p15:guide id="12" pos="4808">
          <p15:clr>
            <a:srgbClr val="A4A3A4"/>
          </p15:clr>
        </p15:guide>
        <p15:guide id="13" pos="3843">
          <p15:clr>
            <a:srgbClr val="A4A3A4"/>
          </p15:clr>
        </p15:guide>
        <p15:guide id="14" pos="6022">
          <p15:clr>
            <a:srgbClr val="A4A3A4"/>
          </p15:clr>
        </p15:guide>
        <p15:guide id="15" orient="horz" pos="1904">
          <p15:clr>
            <a:srgbClr val="A4A3A4"/>
          </p15:clr>
        </p15:guide>
        <p15:guide id="16" pos="5842">
          <p15:clr>
            <a:srgbClr val="A4A3A4"/>
          </p15:clr>
        </p15:guide>
        <p15:guide id="17" pos="2157">
          <p15:clr>
            <a:srgbClr val="A4A3A4"/>
          </p15:clr>
        </p15:guide>
      </p15:sldGuideLst>
    </p:ext>
    <p:ext uri="http://customooxmlschemas.google.com/">
      <go:slidesCustomData xmlns:go="http://customooxmlschemas.google.com/" r:id="rId55" roundtripDataSignature="AMtx7mgr5LKOoHFWrKolLdNZYfgNitrof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6BDF248-2ECB-4785-AA9E-3E98F13DF10A}">
  <a:tblStyle styleId="{56BDF248-2ECB-4785-AA9E-3E98F13DF10A}"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634303F8-C94B-4935-B23A-EBA861948120}" styleName="Table_1">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12700">
              <a:solidFill>
                <a:schemeClr val="accent2"/>
              </a:solidFill>
              <a:prstDash val="solid"/>
              <a:round/>
              <a:headEnd len="sm" w="sm" type="none"/>
              <a:tailEnd len="sm" w="sm" type="none"/>
            </a:ln>
          </a:top>
          <a:bottom>
            <a:ln cap="flat" cmpd="sng" w="12700">
              <a:solidFill>
                <a:schemeClr val="accent2"/>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tcStyle>
        <a:fill>
          <a:solidFill>
            <a:schemeClr val="accent2">
              <a:alpha val="20000"/>
            </a:schemeClr>
          </a:solidFill>
        </a:fill>
      </a:tcStyle>
    </a:band1H>
    <a:band2H>
      <a:tcTxStyle/>
    </a:band2H>
    <a:band1V>
      <a:tcTxStyle/>
      <a:tcStyle>
        <a:fill>
          <a:solidFill>
            <a:schemeClr val="accent2">
              <a:alpha val="20000"/>
            </a:schemeClr>
          </a:solidFill>
        </a:fill>
      </a:tcStyle>
    </a:band1V>
    <a:band2V>
      <a:tcTxStyle/>
    </a:band2V>
    <a:lastCol>
      <a:tcTxStyle b="on" i="off"/>
    </a:lastCol>
    <a:firstCol>
      <a:tcTxStyle b="on" i="off"/>
    </a:firstCol>
    <a:lastRow>
      <a:tcTxStyle b="on" i="off"/>
      <a:tcStyle>
        <a:tcBdr>
          <a:top>
            <a:ln cap="flat" cmpd="sng" w="12700">
              <a:solidFill>
                <a:schemeClr val="accent2"/>
              </a:solidFill>
              <a:prstDash val="solid"/>
              <a:round/>
              <a:headEnd len="sm" w="sm" type="none"/>
              <a:tailEnd len="sm" w="sm" type="none"/>
            </a:ln>
          </a:top>
        </a:tcBdr>
        <a:fill>
          <a:solidFill>
            <a:srgbClr val="FFFFFF">
              <a:alpha val="0"/>
            </a:srgbClr>
          </a:solidFill>
        </a:fill>
      </a:tcStyle>
    </a:lastRow>
    <a:seCell>
      <a:tcTxStyle/>
    </a:seCell>
    <a:swCell>
      <a:tcTxStyle/>
    </a:swCell>
    <a:firstRow>
      <a:tcTxStyle b="on" i="off"/>
      <a:tcStyle>
        <a:tcBdr>
          <a:bottom>
            <a:ln cap="flat" cmpd="sng" w="12700">
              <a:solidFill>
                <a:schemeClr val="accent2"/>
              </a:solidFill>
              <a:prstDash val="solid"/>
              <a:round/>
              <a:headEnd len="sm" w="sm" type="none"/>
              <a:tailEnd len="sm" w="sm" type="none"/>
            </a:ln>
          </a:bottom>
        </a:tcBdr>
        <a:fill>
          <a:solidFill>
            <a:srgbClr val="FFFFFF">
              <a:alpha val="0"/>
            </a:srgbClr>
          </a:solidFill>
        </a:fill>
      </a:tcStyle>
    </a:firstRow>
    <a:neCell>
      <a:tcTxStyle/>
    </a:neCell>
    <a:nwCell>
      <a:tcTxStyle/>
    </a:nwCell>
  </a:tblStyle>
  <a:tblStyle styleId="{6B84BE36-BF79-4D0A-9846-5A96A72A3584}" styleName="Table_2">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a:tcStyle>
        <a:fill>
          <a:solidFill>
            <a:srgbClr val="CFD7E7"/>
          </a:solidFill>
        </a:fill>
      </a:tcStyle>
    </a:band1H>
    <a:band2H>
      <a:tcTxStyle/>
    </a:band2H>
    <a:band1V>
      <a:tcTxStyle/>
      <a:tcStyle>
        <a:fill>
          <a:solidFill>
            <a:srgbClr val="CFD7E7"/>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820" orient="horz"/>
        <p:guide pos="1232"/>
        <p:guide pos="5000"/>
        <p:guide pos="1110" orient="horz"/>
        <p:guide pos="1982"/>
        <p:guide pos="3832"/>
        <p:guide pos="5828"/>
        <p:guide orient="horz"/>
        <p:guide/>
        <p:guide pos="1849" orient="horz"/>
        <p:guide pos="1627"/>
        <p:guide pos="4808"/>
        <p:guide pos="3843"/>
        <p:guide pos="6022"/>
        <p:guide pos="1904" orient="horz"/>
        <p:guide pos="5842"/>
        <p:guide pos="2157"/>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0.xml"/><Relationship Id="rId42" Type="http://schemas.openxmlformats.org/officeDocument/2006/relationships/slide" Target="slides/slide32.xml"/><Relationship Id="rId41" Type="http://schemas.openxmlformats.org/officeDocument/2006/relationships/slide" Target="slides/slide31.xml"/><Relationship Id="rId44" Type="http://schemas.openxmlformats.org/officeDocument/2006/relationships/slide" Target="slides/slide34.xml"/><Relationship Id="rId43" Type="http://schemas.openxmlformats.org/officeDocument/2006/relationships/slide" Target="slides/slide33.xml"/><Relationship Id="rId46" Type="http://schemas.openxmlformats.org/officeDocument/2006/relationships/slide" Target="slides/slide36.xml"/><Relationship Id="rId45" Type="http://schemas.openxmlformats.org/officeDocument/2006/relationships/slide" Target="slides/slide35.xml"/><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Master" Target="slideMasters/slideMaster5.xml"/><Relationship Id="rId48" Type="http://schemas.openxmlformats.org/officeDocument/2006/relationships/slide" Target="slides/slide38.xml"/><Relationship Id="rId47" Type="http://schemas.openxmlformats.org/officeDocument/2006/relationships/slide" Target="slides/slide37.xml"/><Relationship Id="rId49" Type="http://schemas.openxmlformats.org/officeDocument/2006/relationships/slide" Target="slides/slide39.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31" Type="http://schemas.openxmlformats.org/officeDocument/2006/relationships/slide" Target="slides/slide21.xml"/><Relationship Id="rId30" Type="http://schemas.openxmlformats.org/officeDocument/2006/relationships/slide" Target="slides/slide20.xml"/><Relationship Id="rId33" Type="http://schemas.openxmlformats.org/officeDocument/2006/relationships/slide" Target="slides/slide23.xml"/><Relationship Id="rId32" Type="http://schemas.openxmlformats.org/officeDocument/2006/relationships/slide" Target="slides/slide22.xml"/><Relationship Id="rId35" Type="http://schemas.openxmlformats.org/officeDocument/2006/relationships/slide" Target="slides/slide25.xml"/><Relationship Id="rId34" Type="http://schemas.openxmlformats.org/officeDocument/2006/relationships/slide" Target="slides/slide24.xml"/><Relationship Id="rId37" Type="http://schemas.openxmlformats.org/officeDocument/2006/relationships/slide" Target="slides/slide27.xml"/><Relationship Id="rId36" Type="http://schemas.openxmlformats.org/officeDocument/2006/relationships/slide" Target="slides/slide26.xml"/><Relationship Id="rId39" Type="http://schemas.openxmlformats.org/officeDocument/2006/relationships/slide" Target="slides/slide29.xml"/><Relationship Id="rId38" Type="http://schemas.openxmlformats.org/officeDocument/2006/relationships/slide" Target="slides/slide28.xml"/><Relationship Id="rId20" Type="http://schemas.openxmlformats.org/officeDocument/2006/relationships/slide" Target="slides/slide10.xml"/><Relationship Id="rId22" Type="http://schemas.openxmlformats.org/officeDocument/2006/relationships/slide" Target="slides/slide12.xml"/><Relationship Id="rId21" Type="http://schemas.openxmlformats.org/officeDocument/2006/relationships/slide" Target="slides/slide11.xml"/><Relationship Id="rId24" Type="http://schemas.openxmlformats.org/officeDocument/2006/relationships/slide" Target="slides/slide14.xml"/><Relationship Id="rId23" Type="http://schemas.openxmlformats.org/officeDocument/2006/relationships/slide" Target="slides/slide13.xml"/><Relationship Id="rId26" Type="http://schemas.openxmlformats.org/officeDocument/2006/relationships/slide" Target="slides/slide16.xml"/><Relationship Id="rId25" Type="http://schemas.openxmlformats.org/officeDocument/2006/relationships/slide" Target="slides/slide15.xml"/><Relationship Id="rId28" Type="http://schemas.openxmlformats.org/officeDocument/2006/relationships/slide" Target="slides/slide18.xml"/><Relationship Id="rId27" Type="http://schemas.openxmlformats.org/officeDocument/2006/relationships/slide" Target="slides/slide17.xml"/><Relationship Id="rId29" Type="http://schemas.openxmlformats.org/officeDocument/2006/relationships/slide" Target="slides/slide19.xml"/><Relationship Id="rId51" Type="http://schemas.openxmlformats.org/officeDocument/2006/relationships/font" Target="fonts/LibreFranklin-regular.fntdata"/><Relationship Id="rId50" Type="http://schemas.openxmlformats.org/officeDocument/2006/relationships/slide" Target="slides/slide40.xml"/><Relationship Id="rId53" Type="http://schemas.openxmlformats.org/officeDocument/2006/relationships/font" Target="fonts/LibreFranklin-italic.fntdata"/><Relationship Id="rId52" Type="http://schemas.openxmlformats.org/officeDocument/2006/relationships/font" Target="fonts/LibreFranklin-bold.fntdata"/><Relationship Id="rId11" Type="http://schemas.openxmlformats.org/officeDocument/2006/relationships/slide" Target="slides/slide1.xml"/><Relationship Id="rId55" Type="http://customschemas.google.com/relationships/presentationmetadata" Target="metadata"/><Relationship Id="rId10" Type="http://schemas.openxmlformats.org/officeDocument/2006/relationships/notesMaster" Target="notesMasters/notesMaster1.xml"/><Relationship Id="rId54" Type="http://schemas.openxmlformats.org/officeDocument/2006/relationships/font" Target="fonts/LibreFranklin-boldItalic.fntdata"/><Relationship Id="rId13" Type="http://schemas.openxmlformats.org/officeDocument/2006/relationships/slide" Target="slides/slide3.xml"/><Relationship Id="rId12" Type="http://schemas.openxmlformats.org/officeDocument/2006/relationships/slide" Target="slides/slide2.xml"/><Relationship Id="rId15" Type="http://schemas.openxmlformats.org/officeDocument/2006/relationships/slide" Target="slides/slide5.xml"/><Relationship Id="rId14" Type="http://schemas.openxmlformats.org/officeDocument/2006/relationships/slide" Target="slides/slide4.xml"/><Relationship Id="rId17" Type="http://schemas.openxmlformats.org/officeDocument/2006/relationships/slide" Target="slides/slide7.xml"/><Relationship Id="rId16" Type="http://schemas.openxmlformats.org/officeDocument/2006/relationships/slide" Target="slides/slide6.xml"/><Relationship Id="rId19" Type="http://schemas.openxmlformats.org/officeDocument/2006/relationships/slide" Target="slides/slide9.xml"/><Relationship Id="rId18"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Sheet1.xlsx"/></Relationships>
</file>

<file path=ppt/charts/_rels/chart10.xml.rels><?xml version="1.0" encoding="UTF-8" standalone="yes"?><Relationships xmlns="http://schemas.openxmlformats.org/package/2006/relationships"><Relationship Id="rId1" Type="http://schemas.microsoft.com/office/2011/relationships/chartStyle" Target="style8.xml"/><Relationship Id="rId2" Type="http://schemas.microsoft.com/office/2011/relationships/chartColorStyle" Target="colors8.xml"/><Relationship Id="rId3" Type="http://schemas.openxmlformats.org/officeDocument/2006/relationships/package" Target="../embeddings/Microsoft_Excel_Sheet10.xlsx"/></Relationships>
</file>

<file path=ppt/charts/_rels/chart11.xml.rels><?xml version="1.0" encoding="UTF-8" standalone="yes"?><Relationships xmlns="http://schemas.openxmlformats.org/package/2006/relationships"><Relationship Id="rId1" Type="http://schemas.microsoft.com/office/2011/relationships/chartStyle" Target="style9.xml"/><Relationship Id="rId2" Type="http://schemas.microsoft.com/office/2011/relationships/chartColorStyle" Target="colors9.xml"/><Relationship Id="rId3" Type="http://schemas.openxmlformats.org/officeDocument/2006/relationships/package" Target="../embeddings/Microsoft_Excel_Sheet11.xlsx"/></Relationships>
</file>

<file path=ppt/charts/_rels/chart12.xml.rels><?xml version="1.0" encoding="UTF-8" standalone="yes"?><Relationships xmlns="http://schemas.openxmlformats.org/package/2006/relationships"><Relationship Id="rId1" Type="http://schemas.microsoft.com/office/2011/relationships/chartStyle" Target="style10.xml"/><Relationship Id="rId2" Type="http://schemas.microsoft.com/office/2011/relationships/chartColorStyle" Target="colors10.xml"/><Relationship Id="rId3" Type="http://schemas.openxmlformats.org/officeDocument/2006/relationships/package" Target="../embeddings/Microsoft_Excel_Sheet12.xlsx"/></Relationships>
</file>

<file path=ppt/charts/_rels/chart13.xml.rels><?xml version="1.0" encoding="UTF-8" standalone="yes"?><Relationships xmlns="http://schemas.openxmlformats.org/package/2006/relationships"><Relationship Id="rId1" Type="http://schemas.microsoft.com/office/2011/relationships/chartStyle" Target="style11.xml"/><Relationship Id="rId2" Type="http://schemas.microsoft.com/office/2011/relationships/chartColorStyle" Target="colors11.xml"/><Relationship Id="rId3" Type="http://schemas.openxmlformats.org/officeDocument/2006/relationships/package" Target="../embeddings/Microsoft_Excel_Sheet13.xlsx"/></Relationships>
</file>

<file path=ppt/charts/_rels/chart14.xml.rels><?xml version="1.0" encoding="UTF-8" standalone="yes"?><Relationships xmlns="http://schemas.openxmlformats.org/package/2006/relationships"><Relationship Id="rId1" Type="http://schemas.microsoft.com/office/2011/relationships/chartStyle" Target="style12.xml"/><Relationship Id="rId2" Type="http://schemas.microsoft.com/office/2011/relationships/chartColorStyle" Target="colors12.xml"/><Relationship Id="rId3" Type="http://schemas.openxmlformats.org/officeDocument/2006/relationships/package" Target="../embeddings/Microsoft_Excel_Sheet14.xlsx"/></Relationships>
</file>

<file path=ppt/charts/_rels/chart15.xml.rels><?xml version="1.0" encoding="UTF-8" standalone="yes"?><Relationships xmlns="http://schemas.openxmlformats.org/package/2006/relationships"><Relationship Id="rId1" Type="http://schemas.microsoft.com/office/2011/relationships/chartStyle" Target="style13.xml"/><Relationship Id="rId2" Type="http://schemas.microsoft.com/office/2011/relationships/chartColorStyle" Target="colors13.xml"/><Relationship Id="rId3" Type="http://schemas.openxmlformats.org/officeDocument/2006/relationships/package" Target="../embeddings/Microsoft_Excel_Sheet15.xlsx"/></Relationships>
</file>

<file path=ppt/charts/_rels/chart16.xml.rels><?xml version="1.0" encoding="UTF-8" standalone="yes"?><Relationships xmlns="http://schemas.openxmlformats.org/package/2006/relationships"><Relationship Id="rId1" Type="http://schemas.microsoft.com/office/2011/relationships/chartStyle" Target="style14.xml"/><Relationship Id="rId2" Type="http://schemas.microsoft.com/office/2011/relationships/chartColorStyle" Target="colors14.xml"/><Relationship Id="rId3" Type="http://schemas.openxmlformats.org/officeDocument/2006/relationships/package" Target="../embeddings/Microsoft_Excel_Sheet16.xlsx"/></Relationships>
</file>

<file path=ppt/charts/_rels/chart17.xml.rels><?xml version="1.0" encoding="UTF-8" standalone="yes"?><Relationships xmlns="http://schemas.openxmlformats.org/package/2006/relationships"><Relationship Id="rId1" Type="http://schemas.microsoft.com/office/2011/relationships/chartStyle" Target="style15.xml"/><Relationship Id="rId2" Type="http://schemas.microsoft.com/office/2011/relationships/chartColorStyle" Target="colors15.xml"/><Relationship Id="rId3" Type="http://schemas.openxmlformats.org/officeDocument/2006/relationships/package" Target="../embeddings/Microsoft_Excel_Sheet17.xlsx"/></Relationships>
</file>

<file path=ppt/charts/_rels/chart18.xml.rels><?xml version="1.0" encoding="UTF-8" standalone="yes"?><Relationships xmlns="http://schemas.openxmlformats.org/package/2006/relationships"><Relationship Id="rId1" Type="http://schemas.microsoft.com/office/2011/relationships/chartStyle" Target="style16.xml"/><Relationship Id="rId2" Type="http://schemas.microsoft.com/office/2011/relationships/chartColorStyle" Target="colors16.xml"/><Relationship Id="rId3" Type="http://schemas.openxmlformats.org/officeDocument/2006/relationships/package" Target="../embeddings/Microsoft_Excel_Sheet18.xlsx"/></Relationships>
</file>

<file path=ppt/charts/_rels/chart19.xml.rels><?xml version="1.0" encoding="UTF-8" standalone="yes"?><Relationships xmlns="http://schemas.openxmlformats.org/package/2006/relationships"><Relationship Id="rId1" Type="http://schemas.microsoft.com/office/2011/relationships/chartStyle" Target="style17.xml"/><Relationship Id="rId2" Type="http://schemas.microsoft.com/office/2011/relationships/chartColorStyle" Target="colors17.xml"/><Relationship Id="rId3" Type="http://schemas.openxmlformats.org/officeDocument/2006/relationships/package" Target="../embeddings/Microsoft_Excel_Sheet19.xlsx"/><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_Sheet2.xlsx"/></Relationships>
</file>

<file path=ppt/charts/_rels/chart20.xml.rels><?xml version="1.0" encoding="UTF-8" standalone="yes"?><Relationships xmlns="http://schemas.openxmlformats.org/package/2006/relationships"><Relationship Id="rId1" Type="http://schemas.microsoft.com/office/2011/relationships/chartStyle" Target="style18.xml"/><Relationship Id="rId2" Type="http://schemas.microsoft.com/office/2011/relationships/chartColorStyle" Target="colors18.xml"/><Relationship Id="rId3" Type="http://schemas.openxmlformats.org/officeDocument/2006/relationships/package" Target="../embeddings/Microsoft_Excel_Sheet20.xlsx"/></Relationships>
</file>

<file path=ppt/charts/_rels/chart21.xml.rels><?xml version="1.0" encoding="UTF-8" standalone="yes"?><Relationships xmlns="http://schemas.openxmlformats.org/package/2006/relationships"><Relationship Id="rId1" Type="http://schemas.microsoft.com/office/2011/relationships/chartStyle" Target="style19.xml"/><Relationship Id="rId2" Type="http://schemas.microsoft.com/office/2011/relationships/chartColorStyle" Target="colors19.xml"/><Relationship Id="rId3" Type="http://schemas.openxmlformats.org/officeDocument/2006/relationships/package" Target="../embeddings/Microsoft_Excel_Sheet21.xlsx"/><Relationship Id="rId4" Type="http://schemas.openxmlformats.org/officeDocument/2006/relationships/chartUserShapes" Target="../drawings/drawing2.xml"/></Relationships>
</file>

<file path=ppt/charts/_rels/chart22.xml.rels><?xml version="1.0" encoding="UTF-8" standalone="yes"?><Relationships xmlns="http://schemas.openxmlformats.org/package/2006/relationships"><Relationship Id="rId1" Type="http://schemas.microsoft.com/office/2011/relationships/chartStyle" Target="style20.xml"/><Relationship Id="rId2" Type="http://schemas.microsoft.com/office/2011/relationships/chartColorStyle" Target="colors20.xml"/><Relationship Id="rId3" Type="http://schemas.openxmlformats.org/officeDocument/2006/relationships/package" Target="../embeddings/Microsoft_Excel_Sheet22.xlsx"/></Relationships>
</file>

<file path=ppt/charts/_rels/chart23.xml.rels><?xml version="1.0" encoding="UTF-8" standalone="yes"?><Relationships xmlns="http://schemas.openxmlformats.org/package/2006/relationships"><Relationship Id="rId1" Type="http://schemas.microsoft.com/office/2011/relationships/chartStyle" Target="style21.xml"/><Relationship Id="rId2" Type="http://schemas.microsoft.com/office/2011/relationships/chartColorStyle" Target="colors21.xml"/><Relationship Id="rId3" Type="http://schemas.openxmlformats.org/officeDocument/2006/relationships/package" Target="../embeddings/Microsoft_Excel_Sheet23.xlsx"/><Relationship Id="rId4" Type="http://schemas.openxmlformats.org/officeDocument/2006/relationships/chartUserShapes" Target="../drawings/drawing3.xml"/></Relationships>
</file>

<file path=ppt/charts/_rels/chart24.xml.rels><?xml version="1.0" encoding="UTF-8" standalone="yes"?><Relationships xmlns="http://schemas.openxmlformats.org/package/2006/relationships"><Relationship Id="rId1" Type="http://schemas.microsoft.com/office/2011/relationships/chartStyle" Target="style22.xml"/><Relationship Id="rId2" Type="http://schemas.microsoft.com/office/2011/relationships/chartColorStyle" Target="colors22.xml"/><Relationship Id="rId3" Type="http://schemas.openxmlformats.org/officeDocument/2006/relationships/package" Target="../embeddings/Microsoft_Excel_Sheet24.xlsx"/><Relationship Id="rId4" Type="http://schemas.openxmlformats.org/officeDocument/2006/relationships/chartUserShapes" Target="../drawings/drawing4.xml"/></Relationships>
</file>

<file path=ppt/charts/_rels/chart25.xml.rels><?xml version="1.0" encoding="UTF-8" standalone="yes"?><Relationships xmlns="http://schemas.openxmlformats.org/package/2006/relationships"><Relationship Id="rId1" Type="http://schemas.microsoft.com/office/2011/relationships/chartStyle" Target="style23.xml"/><Relationship Id="rId2" Type="http://schemas.microsoft.com/office/2011/relationships/chartColorStyle" Target="colors23.xml"/><Relationship Id="rId3" Type="http://schemas.openxmlformats.org/officeDocument/2006/relationships/package" Target="../embeddings/Microsoft_Excel_Sheet25.xlsx"/></Relationships>
</file>

<file path=ppt/charts/_rels/chart26.xml.rels><?xml version="1.0" encoding="UTF-8" standalone="yes"?><Relationships xmlns="http://schemas.openxmlformats.org/package/2006/relationships"><Relationship Id="rId1" Type="http://schemas.microsoft.com/office/2011/relationships/chartStyle" Target="style24.xml"/><Relationship Id="rId2" Type="http://schemas.microsoft.com/office/2011/relationships/chartColorStyle" Target="colors24.xml"/><Relationship Id="rId3" Type="http://schemas.openxmlformats.org/officeDocument/2006/relationships/package" Target="../embeddings/Microsoft_Excel_Sheet26.xlsx"/></Relationships>
</file>

<file path=ppt/charts/_rels/chart27.xml.rels><?xml version="1.0" encoding="UTF-8" standalone="yes"?><Relationships xmlns="http://schemas.openxmlformats.org/package/2006/relationships"><Relationship Id="rId1" Type="http://schemas.microsoft.com/office/2011/relationships/chartStyle" Target="style25.xml"/><Relationship Id="rId2" Type="http://schemas.microsoft.com/office/2011/relationships/chartColorStyle" Target="colors25.xml"/><Relationship Id="rId3" Type="http://schemas.openxmlformats.org/officeDocument/2006/relationships/package" Target="../embeddings/Microsoft_Excel_Sheet27.xlsx"/></Relationships>
</file>

<file path=ppt/charts/_rels/chart28.xml.rels><?xml version="1.0" encoding="UTF-8" standalone="yes"?><Relationships xmlns="http://schemas.openxmlformats.org/package/2006/relationships"><Relationship Id="rId1" Type="http://schemas.microsoft.com/office/2011/relationships/chartStyle" Target="style26.xml"/><Relationship Id="rId2" Type="http://schemas.microsoft.com/office/2011/relationships/chartColorStyle" Target="colors26.xml"/><Relationship Id="rId3" Type="http://schemas.openxmlformats.org/officeDocument/2006/relationships/package" Target="../embeddings/Microsoft_Excel_Sheet28.xlsx"/><Relationship Id="rId4" Type="http://schemas.openxmlformats.org/officeDocument/2006/relationships/chartUserShapes" Target="../drawings/drawing5.xml"/></Relationships>
</file>

<file path=ppt/charts/_rels/chart29.xml.rels><?xml version="1.0" encoding="UTF-8" standalone="yes"?><Relationships xmlns="http://schemas.openxmlformats.org/package/2006/relationships"><Relationship Id="rId1" Type="http://schemas.microsoft.com/office/2011/relationships/chartStyle" Target="style27.xml"/><Relationship Id="rId2" Type="http://schemas.microsoft.com/office/2011/relationships/chartColorStyle" Target="colors27.xml"/><Relationship Id="rId3" Type="http://schemas.openxmlformats.org/officeDocument/2006/relationships/package" Target="../embeddings/Microsoft_Excel_Sheet29.xlsx"/><Relationship Id="rId4" Type="http://schemas.openxmlformats.org/officeDocument/2006/relationships/chartUserShapes" Target="../drawings/drawing6.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30.xml.rels><?xml version="1.0" encoding="UTF-8" standalone="yes"?><Relationships xmlns="http://schemas.openxmlformats.org/package/2006/relationships"><Relationship Id="rId1" Type="http://schemas.microsoft.com/office/2011/relationships/chartStyle" Target="style28.xml"/><Relationship Id="rId2" Type="http://schemas.microsoft.com/office/2011/relationships/chartColorStyle" Target="colors28.xml"/><Relationship Id="rId3" Type="http://schemas.openxmlformats.org/officeDocument/2006/relationships/package" Target="../embeddings/Microsoft_Excel_Sheet30.xlsx"/><Relationship Id="rId4" Type="http://schemas.openxmlformats.org/officeDocument/2006/relationships/chartUserShapes" Target="../drawings/drawing7.xml"/></Relationships>
</file>

<file path=ppt/charts/_rels/chart31.xml.rels><?xml version="1.0" encoding="UTF-8" standalone="yes"?><Relationships xmlns="http://schemas.openxmlformats.org/package/2006/relationships"><Relationship Id="rId1" Type="http://schemas.microsoft.com/office/2011/relationships/chartStyle" Target="style29.xml"/><Relationship Id="rId2" Type="http://schemas.microsoft.com/office/2011/relationships/chartColorStyle" Target="colors29.xml"/><Relationship Id="rId3" Type="http://schemas.openxmlformats.org/officeDocument/2006/relationships/package" Target="../embeddings/Microsoft_Excel_Sheet31.xlsx"/><Relationship Id="rId4" Type="http://schemas.openxmlformats.org/officeDocument/2006/relationships/chartUserShapes" Target="../drawings/drawing8.xml"/></Relationships>
</file>

<file path=ppt/charts/_rels/chart32.xml.rels><?xml version="1.0" encoding="UTF-8" standalone="yes"?><Relationships xmlns="http://schemas.openxmlformats.org/package/2006/relationships"><Relationship Id="rId1" Type="http://schemas.microsoft.com/office/2011/relationships/chartStyle" Target="style30.xml"/><Relationship Id="rId2" Type="http://schemas.microsoft.com/office/2011/relationships/chartColorStyle" Target="colors30.xml"/><Relationship Id="rId3" Type="http://schemas.openxmlformats.org/officeDocument/2006/relationships/package" Target="../embeddings/Microsoft_Excel_Sheet32.xlsx"/></Relationships>
</file>

<file path=ppt/charts/_rels/chart33.xml.rels><?xml version="1.0" encoding="UTF-8" standalone="yes"?><Relationships xmlns="http://schemas.openxmlformats.org/package/2006/relationships"><Relationship Id="rId1" Type="http://schemas.microsoft.com/office/2011/relationships/chartStyle" Target="style31.xml"/><Relationship Id="rId2" Type="http://schemas.microsoft.com/office/2011/relationships/chartColorStyle" Target="colors31.xml"/><Relationship Id="rId3" Type="http://schemas.openxmlformats.org/officeDocument/2006/relationships/package" Target="../embeddings/Microsoft_Excel_Sheet33.xlsx"/></Relationships>
</file>

<file path=ppt/charts/_rels/chart34.xml.rels><?xml version="1.0" encoding="UTF-8" standalone="yes"?><Relationships xmlns="http://schemas.openxmlformats.org/package/2006/relationships"><Relationship Id="rId1" Type="http://schemas.microsoft.com/office/2011/relationships/chartStyle" Target="style32.xml"/><Relationship Id="rId2" Type="http://schemas.microsoft.com/office/2011/relationships/chartColorStyle" Target="colors32.xml"/><Relationship Id="rId3" Type="http://schemas.openxmlformats.org/officeDocument/2006/relationships/package" Target="../embeddings/Microsoft_Excel_Sheet34.xlsx"/><Relationship Id="rId4" Type="http://schemas.openxmlformats.org/officeDocument/2006/relationships/chartUserShapes" Target="../drawings/drawing9.xml"/></Relationships>
</file>

<file path=ppt/charts/_rels/chart35.xml.rels><?xml version="1.0" encoding="UTF-8" standalone="yes"?><Relationships xmlns="http://schemas.openxmlformats.org/package/2006/relationships"><Relationship Id="rId1" Type="http://schemas.microsoft.com/office/2011/relationships/chartStyle" Target="style33.xml"/><Relationship Id="rId2" Type="http://schemas.microsoft.com/office/2011/relationships/chartColorStyle" Target="colors33.xml"/><Relationship Id="rId3" Type="http://schemas.openxmlformats.org/officeDocument/2006/relationships/package" Target="../embeddings/Microsoft_Excel_Sheet35.xlsx"/><Relationship Id="rId4" Type="http://schemas.openxmlformats.org/officeDocument/2006/relationships/chartUserShapes" Target="../drawings/drawing10.xml"/></Relationships>
</file>

<file path=ppt/charts/_rels/chart36.xml.rels><?xml version="1.0" encoding="UTF-8" standalone="yes"?><Relationships xmlns="http://schemas.openxmlformats.org/package/2006/relationships"><Relationship Id="rId1" Type="http://schemas.microsoft.com/office/2011/relationships/chartStyle" Target="style34.xml"/><Relationship Id="rId2" Type="http://schemas.microsoft.com/office/2011/relationships/chartColorStyle" Target="colors34.xml"/><Relationship Id="rId3" Type="http://schemas.openxmlformats.org/officeDocument/2006/relationships/package" Target="../embeddings/Microsoft_Excel_Sheet36.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package" Target="../embeddings/Microsoft_Excel_Sheet5.xlsx"/></Relationships>
</file>

<file path=ppt/charts/_rels/chart6.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package" Target="../embeddings/Microsoft_Excel_Sheet6.xlsx"/></Relationships>
</file>

<file path=ppt/charts/_rels/chart7.xml.rels><?xml version="1.0" encoding="UTF-8" standalone="yes"?><Relationships xmlns="http://schemas.openxmlformats.org/package/2006/relationships"><Relationship Id="rId1" Type="http://schemas.microsoft.com/office/2011/relationships/chartStyle" Target="style5.xml"/><Relationship Id="rId2" Type="http://schemas.microsoft.com/office/2011/relationships/chartColorStyle" Target="colors5.xml"/><Relationship Id="rId3" Type="http://schemas.openxmlformats.org/officeDocument/2006/relationships/package" Target="../embeddings/Microsoft_Excel_Sheet7.xlsx"/></Relationships>
</file>

<file path=ppt/charts/_rels/chart8.xml.rels><?xml version="1.0" encoding="UTF-8" standalone="yes"?><Relationships xmlns="http://schemas.openxmlformats.org/package/2006/relationships"><Relationship Id="rId1" Type="http://schemas.microsoft.com/office/2011/relationships/chartStyle" Target="style6.xml"/><Relationship Id="rId2" Type="http://schemas.microsoft.com/office/2011/relationships/chartColorStyle" Target="colors6.xml"/><Relationship Id="rId3" Type="http://schemas.openxmlformats.org/officeDocument/2006/relationships/package" Target="../embeddings/Microsoft_Excel_Sheet8.xlsx"/></Relationships>
</file>

<file path=ppt/charts/_rels/chart9.xml.rels><?xml version="1.0" encoding="UTF-8" standalone="yes"?><Relationships xmlns="http://schemas.openxmlformats.org/package/2006/relationships"><Relationship Id="rId1" Type="http://schemas.microsoft.com/office/2011/relationships/chartStyle" Target="style7.xml"/><Relationship Id="rId2" Type="http://schemas.microsoft.com/office/2011/relationships/chartColorStyle" Target="colors7.xml"/><Relationship Id="rId3" Type="http://schemas.openxmlformats.org/officeDocument/2006/relationships/package" Target="../embeddings/Microsoft_Excel_Sheet9.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270560566213873"/>
          <c:y val="0.19206066977169109"/>
          <c:w val="0.61354823320221574"/>
          <c:h val="0.75571333960152698"/>
        </c:manualLayout>
      </c:layout>
      <c:pieChart>
        <c:varyColors val="1"/>
        <c:ser>
          <c:idx val="0"/>
          <c:order val="0"/>
          <c:tx>
            <c:strRef>
              <c:f>Hoja1!$B$1</c:f>
              <c:strCache>
                <c:ptCount val="1"/>
                <c:pt idx="0">
                  <c:v>Genéro</c:v>
                </c:pt>
              </c:strCache>
            </c:strRef>
          </c:tx>
          <c:spPr>
            <a:ln>
              <a:noFill/>
            </a:ln>
          </c:spPr>
          <c:dPt>
            <c:idx val="0"/>
            <c:bubble3D val="0"/>
            <c:spPr>
              <a:solidFill>
                <a:srgbClr val="F5B02B"/>
              </a:solidFill>
              <a:ln w="19050">
                <a:noFill/>
              </a:ln>
              <a:effectLst/>
            </c:spPr>
            <c:extLst>
              <c:ext xmlns:c16="http://schemas.microsoft.com/office/drawing/2014/chart" uri="{C3380CC4-5D6E-409C-BE32-E72D297353CC}">
                <c16:uniqueId val="{00000001-D00C-4B1B-8DEF-F23DB06E8993}"/>
              </c:ext>
            </c:extLst>
          </c:dPt>
          <c:dPt>
            <c:idx val="1"/>
            <c:bubble3D val="0"/>
            <c:spPr>
              <a:solidFill>
                <a:srgbClr val="DA0F2B"/>
              </a:solidFill>
              <a:ln w="19050">
                <a:noFill/>
              </a:ln>
              <a:effectLst/>
            </c:spPr>
            <c:extLst>
              <c:ext xmlns:c16="http://schemas.microsoft.com/office/drawing/2014/chart" uri="{C3380CC4-5D6E-409C-BE32-E72D297353CC}">
                <c16:uniqueId val="{00000003-D00C-4B1B-8DEF-F23DB06E8993}"/>
              </c:ext>
            </c:extLst>
          </c:dPt>
          <c:dPt>
            <c:idx val="2"/>
            <c:bubble3D val="0"/>
            <c:spPr>
              <a:solidFill>
                <a:schemeClr val="bg1">
                  <a:lumMod val="85000"/>
                </a:schemeClr>
              </a:solidFill>
              <a:ln w="19050">
                <a:noFill/>
              </a:ln>
              <a:effectLst/>
            </c:spPr>
            <c:extLst>
              <c:ext xmlns:c16="http://schemas.microsoft.com/office/drawing/2014/chart" uri="{C3380CC4-5D6E-409C-BE32-E72D297353CC}">
                <c16:uniqueId val="{00000005-D00C-4B1B-8DEF-F23DB06E8993}"/>
              </c:ext>
            </c:extLst>
          </c:dPt>
          <c:dPt>
            <c:idx val="3"/>
            <c:bubble3D val="0"/>
            <c:spPr>
              <a:solidFill>
                <a:schemeClr val="accent4"/>
              </a:solidFill>
              <a:ln w="19050">
                <a:noFill/>
              </a:ln>
              <a:effectLst/>
            </c:spPr>
            <c:extLst>
              <c:ext xmlns:c16="http://schemas.microsoft.com/office/drawing/2014/chart" uri="{C3380CC4-5D6E-409C-BE32-E72D297353CC}">
                <c16:uniqueId val="{00000007-D00C-4B1B-8DEF-F23DB06E8993}"/>
              </c:ext>
            </c:extLst>
          </c:dPt>
          <c:dLbls>
            <c:dLbl>
              <c:idx val="0"/>
              <c:layout>
                <c:manualLayout>
                  <c:x val="-0.19348507286809286"/>
                  <c:y val="6.274382579619385E-2"/>
                </c:manualLayout>
              </c:layout>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D00C-4B1B-8DEF-F23DB06E8993}"/>
                </c:ext>
              </c:extLst>
            </c:dLbl>
            <c:dLbl>
              <c:idx val="1"/>
              <c:layout>
                <c:manualLayout>
                  <c:x val="0.10060360122265188"/>
                  <c:y val="-0.18776499691766102"/>
                </c:manualLayout>
              </c:layout>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D00C-4B1B-8DEF-F23DB06E8993}"/>
                </c:ext>
              </c:extLst>
            </c:dLbl>
            <c:dLbl>
              <c:idx val="2"/>
              <c:layout>
                <c:manualLayout>
                  <c:x val="-5.2221090137138854E-2"/>
                  <c:y val="-6.4866554209193364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D00C-4B1B-8DEF-F23DB06E8993}"/>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Hoja1!$A$2:$A$5</c:f>
              <c:strCache>
                <c:ptCount val="4"/>
                <c:pt idx="0">
                  <c:v>Estrato bajo</c:v>
                </c:pt>
                <c:pt idx="1">
                  <c:v>Estrato medio</c:v>
                </c:pt>
                <c:pt idx="2">
                  <c:v>Estrato alto</c:v>
                </c:pt>
                <c:pt idx="3">
                  <c:v>NS/NR</c:v>
                </c:pt>
              </c:strCache>
            </c:strRef>
          </c:cat>
          <c:val>
            <c:numRef>
              <c:f>Hoja1!$B$2:$B$5</c:f>
              <c:numCache>
                <c:formatCode>0%</c:formatCode>
                <c:ptCount val="4"/>
                <c:pt idx="0">
                  <c:v>0.43</c:v>
                </c:pt>
                <c:pt idx="1">
                  <c:v>0.37</c:v>
                </c:pt>
                <c:pt idx="2">
                  <c:v>0.2</c:v>
                </c:pt>
                <c:pt idx="3">
                  <c:v>0.01</c:v>
                </c:pt>
              </c:numCache>
            </c:numRef>
          </c:val>
          <c:extLst>
            <c:ext xmlns:c16="http://schemas.microsoft.com/office/drawing/2014/chart" uri="{C3380CC4-5D6E-409C-BE32-E72D297353CC}">
              <c16:uniqueId val="{0000000C-D00C-4B1B-8DEF-F23DB06E8993}"/>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9.2685939610552409E-3"/>
          <c:y val="0"/>
          <c:w val="0.95587019891517722"/>
          <c:h val="6.5129968110619746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Hoja1!$B$1</c:f>
              <c:strCache>
                <c:ptCount val="1"/>
                <c:pt idx="0">
                  <c:v>Serie 1</c:v>
                </c:pt>
              </c:strCache>
            </c:strRef>
          </c:tx>
          <c:spPr>
            <a:solidFill>
              <a:srgbClr val="F5B02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Hoja1!$A$2:$A$9</c:f>
              <c:numCache>
                <c:formatCode>General</c:formatCode>
                <c:ptCount val="8"/>
                <c:pt idx="0">
                  <c:v>2010</c:v>
                </c:pt>
                <c:pt idx="1">
                  <c:v>2015</c:v>
                </c:pt>
                <c:pt idx="2">
                  <c:v>2016</c:v>
                </c:pt>
                <c:pt idx="3">
                  <c:v>2017</c:v>
                </c:pt>
                <c:pt idx="4">
                  <c:v>2018</c:v>
                </c:pt>
                <c:pt idx="5">
                  <c:v>2019</c:v>
                </c:pt>
                <c:pt idx="6">
                  <c:v>2020</c:v>
                </c:pt>
                <c:pt idx="7">
                  <c:v>2021</c:v>
                </c:pt>
              </c:numCache>
            </c:numRef>
          </c:cat>
          <c:val>
            <c:numRef>
              <c:f>Hoja1!$B$2:$B$9</c:f>
              <c:numCache>
                <c:formatCode>0%</c:formatCode>
                <c:ptCount val="8"/>
                <c:pt idx="0">
                  <c:v>8.0000000000000002E-3</c:v>
                </c:pt>
                <c:pt idx="1">
                  <c:v>5.0000000000000001E-3</c:v>
                </c:pt>
                <c:pt idx="2">
                  <c:v>2.5000000000000001E-2</c:v>
                </c:pt>
                <c:pt idx="3">
                  <c:v>0.03</c:v>
                </c:pt>
                <c:pt idx="4">
                  <c:v>0.10199999999999999</c:v>
                </c:pt>
                <c:pt idx="5">
                  <c:v>0.49</c:v>
                </c:pt>
                <c:pt idx="6">
                  <c:v>0.159</c:v>
                </c:pt>
                <c:pt idx="7">
                  <c:v>4.3999999999999997E-2</c:v>
                </c:pt>
              </c:numCache>
            </c:numRef>
          </c:val>
          <c:extLst>
            <c:ext xmlns:c16="http://schemas.microsoft.com/office/drawing/2014/chart" uri="{C3380CC4-5D6E-409C-BE32-E72D297353CC}">
              <c16:uniqueId val="{00000000-025A-4998-A178-4AFE0528C228}"/>
            </c:ext>
          </c:extLst>
        </c:ser>
        <c:dLbls>
          <c:showLegendKey val="0"/>
          <c:showVal val="0"/>
          <c:showCatName val="0"/>
          <c:showSerName val="0"/>
          <c:showPercent val="0"/>
          <c:showBubbleSize val="0"/>
        </c:dLbls>
        <c:gapWidth val="70"/>
        <c:axId val="501116472"/>
        <c:axId val="501126664"/>
      </c:barChart>
      <c:catAx>
        <c:axId val="5011164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501126664"/>
        <c:crosses val="autoZero"/>
        <c:auto val="1"/>
        <c:lblAlgn val="ctr"/>
        <c:lblOffset val="100"/>
        <c:noMultiLvlLbl val="0"/>
      </c:catAx>
      <c:valAx>
        <c:axId val="501126664"/>
        <c:scaling>
          <c:orientation val="minMax"/>
        </c:scaling>
        <c:delete val="1"/>
        <c:axPos val="b"/>
        <c:numFmt formatCode="0%" sourceLinked="1"/>
        <c:majorTickMark val="out"/>
        <c:minorTickMark val="none"/>
        <c:tickLblPos val="nextTo"/>
        <c:crossAx val="5011164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Serie 1</c:v>
                </c:pt>
              </c:strCache>
            </c:strRef>
          </c:tx>
          <c:spPr>
            <a:solidFill>
              <a:srgbClr val="F5B02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Virtual</c:v>
                </c:pt>
                <c:pt idx="1">
                  <c:v>Presencial</c:v>
                </c:pt>
              </c:strCache>
            </c:strRef>
          </c:cat>
          <c:val>
            <c:numRef>
              <c:f>Hoja1!$B$2:$B$3</c:f>
              <c:numCache>
                <c:formatCode>0%</c:formatCode>
                <c:ptCount val="2"/>
                <c:pt idx="0">
                  <c:v>0.03</c:v>
                </c:pt>
                <c:pt idx="1">
                  <c:v>0.97399999999999998</c:v>
                </c:pt>
              </c:numCache>
            </c:numRef>
          </c:val>
          <c:extLst>
            <c:ext xmlns:c16="http://schemas.microsoft.com/office/drawing/2014/chart" uri="{C3380CC4-5D6E-409C-BE32-E72D297353CC}">
              <c16:uniqueId val="{00000000-F250-4584-ACA8-CA1A4917E970}"/>
            </c:ext>
          </c:extLst>
        </c:ser>
        <c:dLbls>
          <c:dLblPos val="outEnd"/>
          <c:showLegendKey val="0"/>
          <c:showVal val="1"/>
          <c:showCatName val="0"/>
          <c:showSerName val="0"/>
          <c:showPercent val="0"/>
          <c:showBubbleSize val="0"/>
        </c:dLbls>
        <c:gapWidth val="219"/>
        <c:overlap val="-27"/>
        <c:axId val="503854232"/>
        <c:axId val="428141120"/>
      </c:barChart>
      <c:catAx>
        <c:axId val="503854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428141120"/>
        <c:crosses val="autoZero"/>
        <c:auto val="1"/>
        <c:lblAlgn val="ctr"/>
        <c:lblOffset val="100"/>
        <c:noMultiLvlLbl val="0"/>
      </c:catAx>
      <c:valAx>
        <c:axId val="428141120"/>
        <c:scaling>
          <c:orientation val="minMax"/>
        </c:scaling>
        <c:delete val="1"/>
        <c:axPos val="l"/>
        <c:numFmt formatCode="0%" sourceLinked="1"/>
        <c:majorTickMark val="none"/>
        <c:minorTickMark val="none"/>
        <c:tickLblPos val="nextTo"/>
        <c:crossAx val="5038542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Serie 1</c:v>
                </c:pt>
              </c:strCache>
            </c:strRef>
          </c:tx>
          <c:spPr>
            <a:solidFill>
              <a:srgbClr val="F5B02B"/>
            </a:solidFill>
          </c:spPr>
          <c:dPt>
            <c:idx val="0"/>
            <c:bubble3D val="0"/>
            <c:spPr>
              <a:solidFill>
                <a:srgbClr val="DA0F2B"/>
              </a:solidFill>
              <a:ln>
                <a:noFill/>
              </a:ln>
              <a:effectLst/>
            </c:spPr>
            <c:extLst>
              <c:ext xmlns:c16="http://schemas.microsoft.com/office/drawing/2014/chart" uri="{C3380CC4-5D6E-409C-BE32-E72D297353CC}">
                <c16:uniqueId val="{00000001-EBA6-403B-827D-AD5C46E69D8C}"/>
              </c:ext>
            </c:extLst>
          </c:dPt>
          <c:dPt>
            <c:idx val="1"/>
            <c:bubble3D val="0"/>
            <c:spPr>
              <a:solidFill>
                <a:srgbClr val="F5B02B"/>
              </a:solidFill>
              <a:ln>
                <a:noFill/>
              </a:ln>
              <a:effectLst/>
            </c:spPr>
            <c:extLst>
              <c:ext xmlns:c16="http://schemas.microsoft.com/office/drawing/2014/chart" uri="{C3380CC4-5D6E-409C-BE32-E72D297353CC}">
                <c16:uniqueId val="{00000002-EBA6-403B-827D-AD5C46E69D8C}"/>
              </c:ext>
            </c:extLst>
          </c:dPt>
          <c:dLbls>
            <c:dLbl>
              <c:idx val="0"/>
              <c:layout>
                <c:manualLayout>
                  <c:x val="-0.21323529411764705"/>
                  <c:y val="1.8042438087444736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BA6-403B-827D-AD5C46E69D8C}"/>
                </c:ext>
              </c:extLst>
            </c:dLbl>
            <c:dLbl>
              <c:idx val="1"/>
              <c:layout>
                <c:manualLayout>
                  <c:x val="0.21323529411764702"/>
                  <c:y val="-6.3148533306056576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BA6-403B-827D-AD5C46E69D8C}"/>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Hoja1!$A$2:$A$3</c:f>
              <c:strCache>
                <c:ptCount val="2"/>
                <c:pt idx="0">
                  <c:v>Abierto</c:v>
                </c:pt>
                <c:pt idx="1">
                  <c:v>Cerrado</c:v>
                </c:pt>
              </c:strCache>
            </c:strRef>
          </c:cat>
          <c:val>
            <c:numRef>
              <c:f>Hoja1!$B$2:$B$3</c:f>
              <c:numCache>
                <c:formatCode>0%</c:formatCode>
                <c:ptCount val="2"/>
                <c:pt idx="0">
                  <c:v>0.45300000000000001</c:v>
                </c:pt>
                <c:pt idx="1">
                  <c:v>0.54700000000000004</c:v>
                </c:pt>
              </c:numCache>
            </c:numRef>
          </c:val>
          <c:extLst>
            <c:ext xmlns:c16="http://schemas.microsoft.com/office/drawing/2014/chart" uri="{C3380CC4-5D6E-409C-BE32-E72D297353CC}">
              <c16:uniqueId val="{00000000-EBA6-403B-827D-AD5C46E69D8C}"/>
            </c:ext>
          </c:extLst>
        </c:ser>
        <c:dLbls>
          <c:showLegendKey val="0"/>
          <c:showVal val="0"/>
          <c:showCatName val="0"/>
          <c:showSerName val="0"/>
          <c:showPercent val="0"/>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817790354330708E-2"/>
          <c:y val="5.4776505547707348E-2"/>
          <c:w val="0.95530720964566929"/>
          <c:h val="0.8864126546252058"/>
        </c:manualLayout>
      </c:layout>
      <c:barChart>
        <c:barDir val="bar"/>
        <c:grouping val="stacked"/>
        <c:varyColors val="0"/>
        <c:ser>
          <c:idx val="0"/>
          <c:order val="0"/>
          <c:tx>
            <c:strRef>
              <c:f>Hoja1!$B$1</c:f>
              <c:strCache>
                <c:ptCount val="1"/>
                <c:pt idx="0">
                  <c:v>Nada importante</c:v>
                </c:pt>
              </c:strCache>
            </c:strRef>
          </c:tx>
          <c:spPr>
            <a:solidFill>
              <a:srgbClr val="DA0F2B"/>
            </a:solidFill>
            <a:ln>
              <a:noFill/>
            </a:ln>
            <a:effectLst/>
            <a:scene3d>
              <a:camera prst="orthographicFront"/>
              <a:lightRig rig="balanced" dir="t">
                <a:rot lat="0" lon="0" rev="8700000"/>
              </a:lightRig>
            </a:scene3d>
            <a:sp3d>
              <a:bevelT w="190500" h="381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c:f>
              <c:numCache>
                <c:formatCode>General</c:formatCode>
                <c:ptCount val="1"/>
              </c:numCache>
            </c:numRef>
          </c:cat>
          <c:val>
            <c:numRef>
              <c:f>Hoja1!$B$2</c:f>
              <c:numCache>
                <c:formatCode>0%</c:formatCode>
                <c:ptCount val="1"/>
                <c:pt idx="0">
                  <c:v>0.1</c:v>
                </c:pt>
              </c:numCache>
            </c:numRef>
          </c:val>
          <c:extLst>
            <c:ext xmlns:c16="http://schemas.microsoft.com/office/drawing/2014/chart" uri="{C3380CC4-5D6E-409C-BE32-E72D297353CC}">
              <c16:uniqueId val="{00000000-54F2-4D1A-A0C4-E51DFE8021D5}"/>
            </c:ext>
          </c:extLst>
        </c:ser>
        <c:ser>
          <c:idx val="1"/>
          <c:order val="1"/>
          <c:tx>
            <c:strRef>
              <c:f>Hoja1!$C$1</c:f>
              <c:strCache>
                <c:ptCount val="1"/>
                <c:pt idx="0">
                  <c:v>Poco importante</c:v>
                </c:pt>
              </c:strCache>
            </c:strRef>
          </c:tx>
          <c:spPr>
            <a:solidFill>
              <a:srgbClr val="FFC000"/>
            </a:solidFill>
            <a:ln>
              <a:noFill/>
            </a:ln>
            <a:effectLst/>
            <a:scene3d>
              <a:camera prst="orthographicFront"/>
              <a:lightRig rig="threePt" dir="t"/>
            </a:scene3d>
            <a:sp3d prstMaterial="matte">
              <a:bevelT w="127000" h="635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c:f>
              <c:numCache>
                <c:formatCode>General</c:formatCode>
                <c:ptCount val="1"/>
              </c:numCache>
            </c:numRef>
          </c:cat>
          <c:val>
            <c:numRef>
              <c:f>Hoja1!$C$2</c:f>
              <c:numCache>
                <c:formatCode>0%</c:formatCode>
                <c:ptCount val="1"/>
                <c:pt idx="0">
                  <c:v>0.24</c:v>
                </c:pt>
              </c:numCache>
            </c:numRef>
          </c:val>
          <c:extLst>
            <c:ext xmlns:c16="http://schemas.microsoft.com/office/drawing/2014/chart" uri="{C3380CC4-5D6E-409C-BE32-E72D297353CC}">
              <c16:uniqueId val="{00000001-54F2-4D1A-A0C4-E51DFE8021D5}"/>
            </c:ext>
          </c:extLst>
        </c:ser>
        <c:ser>
          <c:idx val="2"/>
          <c:order val="2"/>
          <c:tx>
            <c:strRef>
              <c:f>Hoja1!$D$1</c:f>
              <c:strCache>
                <c:ptCount val="1"/>
                <c:pt idx="0">
                  <c:v>Importante</c:v>
                </c:pt>
              </c:strCache>
            </c:strRef>
          </c:tx>
          <c:spPr>
            <a:solidFill>
              <a:schemeClr val="tx2">
                <a:lumMod val="60000"/>
                <a:lumOff val="40000"/>
              </a:schemeClr>
            </a:solidFill>
            <a:ln>
              <a:noFill/>
            </a:ln>
            <a:effectLst/>
            <a:scene3d>
              <a:camera prst="orthographicFront"/>
              <a:lightRig rig="threePt" dir="t"/>
            </a:scene3d>
            <a:sp3d prstMaterial="matte">
              <a:bevelT w="127000" h="635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c:f>
              <c:numCache>
                <c:formatCode>General</c:formatCode>
                <c:ptCount val="1"/>
              </c:numCache>
            </c:numRef>
          </c:cat>
          <c:val>
            <c:numRef>
              <c:f>Hoja1!$D$2</c:f>
              <c:numCache>
                <c:formatCode>0%</c:formatCode>
                <c:ptCount val="1"/>
                <c:pt idx="0">
                  <c:v>0.32</c:v>
                </c:pt>
              </c:numCache>
            </c:numRef>
          </c:val>
          <c:extLst>
            <c:ext xmlns:c16="http://schemas.microsoft.com/office/drawing/2014/chart" uri="{C3380CC4-5D6E-409C-BE32-E72D297353CC}">
              <c16:uniqueId val="{00000002-54F2-4D1A-A0C4-E51DFE8021D5}"/>
            </c:ext>
          </c:extLst>
        </c:ser>
        <c:ser>
          <c:idx val="3"/>
          <c:order val="3"/>
          <c:tx>
            <c:strRef>
              <c:f>Hoja1!$E$1</c:f>
              <c:strCache>
                <c:ptCount val="1"/>
                <c:pt idx="0">
                  <c:v>Muy importante</c:v>
                </c:pt>
              </c:strCache>
            </c:strRef>
          </c:tx>
          <c:spPr>
            <a:solidFill>
              <a:schemeClr val="bg1">
                <a:lumMod val="75000"/>
              </a:schemeClr>
            </a:solidFill>
            <a:ln>
              <a:noFill/>
            </a:ln>
            <a:effectLst/>
            <a:scene3d>
              <a:camera prst="orthographicFront"/>
              <a:lightRig rig="threePt" dir="t"/>
            </a:scene3d>
            <a:sp3d prstMaterial="matte">
              <a:bevelT w="127000" h="635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c:f>
              <c:numCache>
                <c:formatCode>General</c:formatCode>
                <c:ptCount val="1"/>
              </c:numCache>
            </c:numRef>
          </c:cat>
          <c:val>
            <c:numRef>
              <c:f>Hoja1!$E$2</c:f>
              <c:numCache>
                <c:formatCode>0%</c:formatCode>
                <c:ptCount val="1"/>
                <c:pt idx="0">
                  <c:v>0.34</c:v>
                </c:pt>
              </c:numCache>
            </c:numRef>
          </c:val>
          <c:extLst>
            <c:ext xmlns:c16="http://schemas.microsoft.com/office/drawing/2014/chart" uri="{C3380CC4-5D6E-409C-BE32-E72D297353CC}">
              <c16:uniqueId val="{00000003-54F2-4D1A-A0C4-E51DFE8021D5}"/>
            </c:ext>
          </c:extLst>
        </c:ser>
        <c:dLbls>
          <c:dLblPos val="ctr"/>
          <c:showLegendKey val="0"/>
          <c:showVal val="1"/>
          <c:showCatName val="0"/>
          <c:showSerName val="0"/>
          <c:showPercent val="0"/>
          <c:showBubbleSize val="0"/>
        </c:dLbls>
        <c:gapWidth val="150"/>
        <c:overlap val="100"/>
        <c:axId val="491968128"/>
        <c:axId val="491969696"/>
      </c:barChart>
      <c:catAx>
        <c:axId val="4919681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91969696"/>
        <c:crosses val="autoZero"/>
        <c:auto val="1"/>
        <c:lblAlgn val="ctr"/>
        <c:lblOffset val="100"/>
        <c:noMultiLvlLbl val="0"/>
      </c:catAx>
      <c:valAx>
        <c:axId val="491969696"/>
        <c:scaling>
          <c:orientation val="minMax"/>
        </c:scaling>
        <c:delete val="1"/>
        <c:axPos val="b"/>
        <c:numFmt formatCode="0%" sourceLinked="1"/>
        <c:majorTickMark val="none"/>
        <c:minorTickMark val="none"/>
        <c:tickLblPos val="nextTo"/>
        <c:crossAx val="4919681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817790354330708E-2"/>
          <c:y val="0.2394921839562085"/>
          <c:w val="0.95530720964566929"/>
          <c:h val="0.67504563791592176"/>
        </c:manualLayout>
      </c:layout>
      <c:barChart>
        <c:barDir val="bar"/>
        <c:grouping val="stacked"/>
        <c:varyColors val="0"/>
        <c:ser>
          <c:idx val="0"/>
          <c:order val="0"/>
          <c:tx>
            <c:strRef>
              <c:f>Hoja1!$B$1</c:f>
              <c:strCache>
                <c:ptCount val="1"/>
                <c:pt idx="0">
                  <c:v>Muy dispuesto</c:v>
                </c:pt>
              </c:strCache>
            </c:strRef>
          </c:tx>
          <c:spPr>
            <a:solidFill>
              <a:srgbClr val="DA0F2B"/>
            </a:solidFill>
            <a:ln>
              <a:noFill/>
            </a:ln>
            <a:effectLst/>
            <a:scene3d>
              <a:camera prst="orthographicFront"/>
              <a:lightRig rig="balanced" dir="t">
                <a:rot lat="0" lon="0" rev="8700000"/>
              </a:lightRig>
            </a:scene3d>
            <a:sp3d>
              <a:bevelT w="190500" h="381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c:f>
              <c:numCache>
                <c:formatCode>General</c:formatCode>
                <c:ptCount val="1"/>
              </c:numCache>
            </c:numRef>
          </c:cat>
          <c:val>
            <c:numRef>
              <c:f>Hoja1!$B$2</c:f>
              <c:numCache>
                <c:formatCode>0%</c:formatCode>
                <c:ptCount val="1"/>
                <c:pt idx="0">
                  <c:v>0.14000000000000001</c:v>
                </c:pt>
              </c:numCache>
            </c:numRef>
          </c:val>
          <c:extLst>
            <c:ext xmlns:c16="http://schemas.microsoft.com/office/drawing/2014/chart" uri="{C3380CC4-5D6E-409C-BE32-E72D297353CC}">
              <c16:uniqueId val="{00000000-A57D-403C-AE79-2D600054A386}"/>
            </c:ext>
          </c:extLst>
        </c:ser>
        <c:ser>
          <c:idx val="1"/>
          <c:order val="1"/>
          <c:tx>
            <c:strRef>
              <c:f>Hoja1!$C$1</c:f>
              <c:strCache>
                <c:ptCount val="1"/>
                <c:pt idx="0">
                  <c:v>Dispuesto</c:v>
                </c:pt>
              </c:strCache>
            </c:strRef>
          </c:tx>
          <c:spPr>
            <a:solidFill>
              <a:srgbClr val="F5B02B"/>
            </a:solidFill>
            <a:ln>
              <a:noFill/>
            </a:ln>
            <a:effectLst/>
            <a:scene3d>
              <a:camera prst="orthographicFront"/>
              <a:lightRig rig="threePt" dir="t"/>
            </a:scene3d>
            <a:sp3d prstMaterial="matte">
              <a:bevelT w="127000" h="635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c:f>
              <c:numCache>
                <c:formatCode>General</c:formatCode>
                <c:ptCount val="1"/>
              </c:numCache>
            </c:numRef>
          </c:cat>
          <c:val>
            <c:numRef>
              <c:f>Hoja1!$C$2</c:f>
              <c:numCache>
                <c:formatCode>0%</c:formatCode>
                <c:ptCount val="1"/>
                <c:pt idx="0">
                  <c:v>0.31</c:v>
                </c:pt>
              </c:numCache>
            </c:numRef>
          </c:val>
          <c:extLst>
            <c:ext xmlns:c16="http://schemas.microsoft.com/office/drawing/2014/chart" uri="{C3380CC4-5D6E-409C-BE32-E72D297353CC}">
              <c16:uniqueId val="{00000001-A57D-403C-AE79-2D600054A386}"/>
            </c:ext>
          </c:extLst>
        </c:ser>
        <c:ser>
          <c:idx val="2"/>
          <c:order val="2"/>
          <c:tx>
            <c:strRef>
              <c:f>Hoja1!$D$1</c:f>
              <c:strCache>
                <c:ptCount val="1"/>
                <c:pt idx="0">
                  <c:v>Poco dispuesto</c:v>
                </c:pt>
              </c:strCache>
            </c:strRef>
          </c:tx>
          <c:spPr>
            <a:solidFill>
              <a:schemeClr val="tx2">
                <a:lumMod val="60000"/>
                <a:lumOff val="40000"/>
              </a:schemeClr>
            </a:solidFill>
            <a:ln>
              <a:noFill/>
            </a:ln>
            <a:effectLst/>
            <a:scene3d>
              <a:camera prst="orthographicFront"/>
              <a:lightRig rig="threePt" dir="t"/>
            </a:scene3d>
            <a:sp3d prstMaterial="matte">
              <a:bevelT w="127000" h="635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c:f>
              <c:numCache>
                <c:formatCode>General</c:formatCode>
                <c:ptCount val="1"/>
              </c:numCache>
            </c:numRef>
          </c:cat>
          <c:val>
            <c:numRef>
              <c:f>Hoja1!$D$2</c:f>
              <c:numCache>
                <c:formatCode>0%</c:formatCode>
                <c:ptCount val="1"/>
                <c:pt idx="0">
                  <c:v>0.28999999999999998</c:v>
                </c:pt>
              </c:numCache>
            </c:numRef>
          </c:val>
          <c:extLst>
            <c:ext xmlns:c16="http://schemas.microsoft.com/office/drawing/2014/chart" uri="{C3380CC4-5D6E-409C-BE32-E72D297353CC}">
              <c16:uniqueId val="{00000002-A57D-403C-AE79-2D600054A386}"/>
            </c:ext>
          </c:extLst>
        </c:ser>
        <c:ser>
          <c:idx val="3"/>
          <c:order val="3"/>
          <c:tx>
            <c:strRef>
              <c:f>Hoja1!$E$1</c:f>
              <c:strCache>
                <c:ptCount val="1"/>
                <c:pt idx="0">
                  <c:v>Nada dispuesto</c:v>
                </c:pt>
              </c:strCache>
            </c:strRef>
          </c:tx>
          <c:spPr>
            <a:solidFill>
              <a:schemeClr val="bg1">
                <a:lumMod val="75000"/>
              </a:schemeClr>
            </a:solidFill>
            <a:ln>
              <a:noFill/>
            </a:ln>
            <a:effectLst/>
            <a:scene3d>
              <a:camera prst="orthographicFront"/>
              <a:lightRig rig="threePt" dir="t"/>
            </a:scene3d>
            <a:sp3d prstMaterial="matte">
              <a:bevelT w="127000" h="635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c:f>
              <c:numCache>
                <c:formatCode>General</c:formatCode>
                <c:ptCount val="1"/>
              </c:numCache>
            </c:numRef>
          </c:cat>
          <c:val>
            <c:numRef>
              <c:f>Hoja1!$E$2</c:f>
              <c:numCache>
                <c:formatCode>0%</c:formatCode>
                <c:ptCount val="1"/>
                <c:pt idx="0">
                  <c:v>0.25</c:v>
                </c:pt>
              </c:numCache>
            </c:numRef>
          </c:val>
          <c:extLst>
            <c:ext xmlns:c16="http://schemas.microsoft.com/office/drawing/2014/chart" uri="{C3380CC4-5D6E-409C-BE32-E72D297353CC}">
              <c16:uniqueId val="{00000003-A57D-403C-AE79-2D600054A386}"/>
            </c:ext>
          </c:extLst>
        </c:ser>
        <c:ser>
          <c:idx val="4"/>
          <c:order val="4"/>
          <c:tx>
            <c:strRef>
              <c:f>Hoja1!$F$1</c:f>
              <c:strCache>
                <c:ptCount val="1"/>
                <c:pt idx="0">
                  <c:v>NS/NR</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c:f>
              <c:numCache>
                <c:formatCode>General</c:formatCode>
                <c:ptCount val="1"/>
              </c:numCache>
            </c:numRef>
          </c:cat>
          <c:val>
            <c:numRef>
              <c:f>Hoja1!$F$2</c:f>
              <c:numCache>
                <c:formatCode>General</c:formatCode>
                <c:ptCount val="1"/>
              </c:numCache>
            </c:numRef>
          </c:val>
          <c:extLst>
            <c:ext xmlns:c16="http://schemas.microsoft.com/office/drawing/2014/chart" uri="{C3380CC4-5D6E-409C-BE32-E72D297353CC}">
              <c16:uniqueId val="{00000004-A57D-403C-AE79-2D600054A386}"/>
            </c:ext>
          </c:extLst>
        </c:ser>
        <c:dLbls>
          <c:dLblPos val="ctr"/>
          <c:showLegendKey val="0"/>
          <c:showVal val="1"/>
          <c:showCatName val="0"/>
          <c:showSerName val="0"/>
          <c:showPercent val="0"/>
          <c:showBubbleSize val="0"/>
        </c:dLbls>
        <c:gapWidth val="150"/>
        <c:overlap val="100"/>
        <c:axId val="491969304"/>
        <c:axId val="491968912"/>
      </c:barChart>
      <c:catAx>
        <c:axId val="4919693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91968912"/>
        <c:crosses val="autoZero"/>
        <c:auto val="1"/>
        <c:lblAlgn val="ctr"/>
        <c:lblOffset val="100"/>
        <c:noMultiLvlLbl val="0"/>
      </c:catAx>
      <c:valAx>
        <c:axId val="491968912"/>
        <c:scaling>
          <c:orientation val="minMax"/>
        </c:scaling>
        <c:delete val="1"/>
        <c:axPos val="b"/>
        <c:numFmt formatCode="0%" sourceLinked="1"/>
        <c:majorTickMark val="none"/>
        <c:minorTickMark val="none"/>
        <c:tickLblPos val="nextTo"/>
        <c:crossAx val="491969304"/>
        <c:crosses val="autoZero"/>
        <c:crossBetween val="between"/>
      </c:valAx>
      <c:spPr>
        <a:noFill/>
        <a:ln>
          <a:noFill/>
        </a:ln>
        <a:effectLst/>
      </c:spPr>
    </c:plotArea>
    <c:legend>
      <c:legendPos val="b"/>
      <c:layout>
        <c:manualLayout>
          <c:xMode val="edge"/>
          <c:yMode val="edge"/>
          <c:x val="2.2527066929133857E-3"/>
          <c:y val="7.3051014607396436E-2"/>
          <c:w val="0.9"/>
          <c:h val="0.1049982084221779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3384418259156328"/>
          <c:y val="2.578124841404722E-2"/>
          <c:w val="0.52890649785061394"/>
          <c:h val="0.94843750317190556"/>
        </c:manualLayout>
      </c:layout>
      <c:barChart>
        <c:barDir val="bar"/>
        <c:grouping val="clustered"/>
        <c:varyColors val="0"/>
        <c:ser>
          <c:idx val="0"/>
          <c:order val="0"/>
          <c:tx>
            <c:strRef>
              <c:f>Hoja1!$B$1</c:f>
              <c:strCache>
                <c:ptCount val="1"/>
                <c:pt idx="0">
                  <c:v>Serie 1</c:v>
                </c:pt>
              </c:strCache>
            </c:strRef>
          </c:tx>
          <c:spPr>
            <a:solidFill>
              <a:srgbClr val="F5B02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Hoja1!$A$2:$A$13</c:f>
              <c:strCache>
                <c:ptCount val="12"/>
                <c:pt idx="0">
                  <c:v>Uso de carerta</c:v>
                </c:pt>
                <c:pt idx="1">
                  <c:v>Que solo asistan personas vacunadas</c:v>
                </c:pt>
                <c:pt idx="2">
                  <c:v>Purificadores de aire</c:v>
                </c:pt>
                <c:pt idx="3">
                  <c:v>Sin consumo de alimentos</c:v>
                </c:pt>
                <c:pt idx="4">
                  <c:v>No asistiría</c:v>
                </c:pt>
                <c:pt idx="5">
                  <c:v>Evitar el contacto con los funcionarios del teatro o escenario  </c:v>
                </c:pt>
                <c:pt idx="6">
                  <c:v>Ventilación natural  o mecánica</c:v>
                </c:pt>
                <c:pt idx="7">
                  <c:v>El aforo permitido</c:v>
                </c:pt>
                <c:pt idx="8">
                  <c:v>Puntos de desinfeccion</c:v>
                </c:pt>
                <c:pt idx="9">
                  <c:v>Superficies limpias y desinfectadas</c:v>
                </c:pt>
                <c:pt idx="10">
                  <c:v>Mantener la distancia entre los asistentes al evento</c:v>
                </c:pt>
                <c:pt idx="11">
                  <c:v>Uso de tapabocas obligatorio</c:v>
                </c:pt>
              </c:strCache>
            </c:strRef>
          </c:cat>
          <c:val>
            <c:numRef>
              <c:f>Hoja1!$B$2:$B$13</c:f>
              <c:numCache>
                <c:formatCode>0%</c:formatCode>
                <c:ptCount val="12"/>
                <c:pt idx="0">
                  <c:v>8.9999999999999993E-3</c:v>
                </c:pt>
                <c:pt idx="1">
                  <c:v>0.02</c:v>
                </c:pt>
                <c:pt idx="2">
                  <c:v>9.1999999999999998E-2</c:v>
                </c:pt>
                <c:pt idx="3">
                  <c:v>0.106</c:v>
                </c:pt>
                <c:pt idx="4">
                  <c:v>0.122</c:v>
                </c:pt>
                <c:pt idx="5">
                  <c:v>0.13100000000000001</c:v>
                </c:pt>
                <c:pt idx="6">
                  <c:v>0.16</c:v>
                </c:pt>
                <c:pt idx="7">
                  <c:v>0.224</c:v>
                </c:pt>
                <c:pt idx="8">
                  <c:v>0.23699999999999999</c:v>
                </c:pt>
                <c:pt idx="9">
                  <c:v>0.24</c:v>
                </c:pt>
                <c:pt idx="10">
                  <c:v>0.61799999999999999</c:v>
                </c:pt>
                <c:pt idx="11">
                  <c:v>0.66700000000000004</c:v>
                </c:pt>
              </c:numCache>
            </c:numRef>
          </c:val>
          <c:extLst>
            <c:ext xmlns:c16="http://schemas.microsoft.com/office/drawing/2014/chart" uri="{C3380CC4-5D6E-409C-BE32-E72D297353CC}">
              <c16:uniqueId val="{00000000-6A9D-48D8-BBE9-D798DDAA8543}"/>
            </c:ext>
          </c:extLst>
        </c:ser>
        <c:dLbls>
          <c:showLegendKey val="0"/>
          <c:showVal val="0"/>
          <c:showCatName val="0"/>
          <c:showSerName val="0"/>
          <c:showPercent val="0"/>
          <c:showBubbleSize val="0"/>
        </c:dLbls>
        <c:gapWidth val="182"/>
        <c:axId val="435662496"/>
        <c:axId val="435663672"/>
      </c:barChart>
      <c:catAx>
        <c:axId val="4356624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1" u="none" strike="noStrike" kern="1200" baseline="0">
                <a:solidFill>
                  <a:schemeClr val="tx1">
                    <a:lumMod val="65000"/>
                    <a:lumOff val="35000"/>
                  </a:schemeClr>
                </a:solidFill>
                <a:latin typeface="+mn-lt"/>
                <a:ea typeface="+mn-ea"/>
                <a:cs typeface="+mn-cs"/>
              </a:defRPr>
            </a:pPr>
            <a:endParaRPr lang="en-US"/>
          </a:p>
        </c:txPr>
        <c:crossAx val="435663672"/>
        <c:crosses val="autoZero"/>
        <c:auto val="1"/>
        <c:lblAlgn val="ctr"/>
        <c:lblOffset val="100"/>
        <c:noMultiLvlLbl val="0"/>
      </c:catAx>
      <c:valAx>
        <c:axId val="435663672"/>
        <c:scaling>
          <c:orientation val="minMax"/>
        </c:scaling>
        <c:delete val="1"/>
        <c:axPos val="b"/>
        <c:numFmt formatCode="0%" sourceLinked="1"/>
        <c:majorTickMark val="none"/>
        <c:minorTickMark val="none"/>
        <c:tickLblPos val="nextTo"/>
        <c:crossAx val="4356624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3384418259156328"/>
          <c:y val="2.578124841404722E-2"/>
          <c:w val="0.52890649785061394"/>
          <c:h val="0.94843750317190556"/>
        </c:manualLayout>
      </c:layout>
      <c:barChart>
        <c:barDir val="bar"/>
        <c:grouping val="clustered"/>
        <c:varyColors val="0"/>
        <c:ser>
          <c:idx val="0"/>
          <c:order val="0"/>
          <c:tx>
            <c:strRef>
              <c:f>Hoja1!$B$1</c:f>
              <c:strCache>
                <c:ptCount val="1"/>
                <c:pt idx="0">
                  <c:v>Serie 1</c:v>
                </c:pt>
              </c:strCache>
            </c:strRef>
          </c:tx>
          <c:spPr>
            <a:solidFill>
              <a:srgbClr val="DA0F2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Hoja1!$A$2:$A$13</c:f>
              <c:strCache>
                <c:ptCount val="12"/>
                <c:pt idx="0">
                  <c:v>Uso de carerta</c:v>
                </c:pt>
                <c:pt idx="1">
                  <c:v>Que solo asistan personas vacunadas</c:v>
                </c:pt>
                <c:pt idx="2">
                  <c:v>Sin consumo de alimentos</c:v>
                </c:pt>
                <c:pt idx="3">
                  <c:v>Purificadores de aire</c:v>
                </c:pt>
                <c:pt idx="4">
                  <c:v>Evitar el contacto con los funcionarios del teatro o escenario  </c:v>
                </c:pt>
                <c:pt idx="5">
                  <c:v>No asistiría</c:v>
                </c:pt>
                <c:pt idx="6">
                  <c:v>Ventilación natural  o mecánica</c:v>
                </c:pt>
                <c:pt idx="7">
                  <c:v>Puntos de desinfeccion</c:v>
                </c:pt>
                <c:pt idx="8">
                  <c:v>Superficies limpias y desinfectadas</c:v>
                </c:pt>
                <c:pt idx="9">
                  <c:v>El aforo permitido</c:v>
                </c:pt>
                <c:pt idx="10">
                  <c:v>Mantener la distancia entre los asistentes al evento</c:v>
                </c:pt>
                <c:pt idx="11">
                  <c:v>Uso de tapabocas obligatorio</c:v>
                </c:pt>
              </c:strCache>
            </c:strRef>
          </c:cat>
          <c:val>
            <c:numRef>
              <c:f>Hoja1!$B$2:$B$13</c:f>
              <c:numCache>
                <c:formatCode>0%</c:formatCode>
                <c:ptCount val="12"/>
                <c:pt idx="0">
                  <c:v>8.0000000000000002E-3</c:v>
                </c:pt>
                <c:pt idx="1">
                  <c:v>2.1999999999999999E-2</c:v>
                </c:pt>
                <c:pt idx="2">
                  <c:v>0.115</c:v>
                </c:pt>
                <c:pt idx="3">
                  <c:v>0.11899999999999999</c:v>
                </c:pt>
                <c:pt idx="4">
                  <c:v>0.13500000000000001</c:v>
                </c:pt>
                <c:pt idx="5">
                  <c:v>0.182</c:v>
                </c:pt>
                <c:pt idx="6">
                  <c:v>0.189</c:v>
                </c:pt>
                <c:pt idx="7">
                  <c:v>0.219</c:v>
                </c:pt>
                <c:pt idx="8">
                  <c:v>0.249</c:v>
                </c:pt>
                <c:pt idx="9">
                  <c:v>0.251</c:v>
                </c:pt>
                <c:pt idx="10">
                  <c:v>0.57699999999999996</c:v>
                </c:pt>
                <c:pt idx="11">
                  <c:v>0.60599999999999998</c:v>
                </c:pt>
              </c:numCache>
            </c:numRef>
          </c:val>
          <c:extLst>
            <c:ext xmlns:c16="http://schemas.microsoft.com/office/drawing/2014/chart" uri="{C3380CC4-5D6E-409C-BE32-E72D297353CC}">
              <c16:uniqueId val="{00000000-1A09-4F75-A563-4D21995ACD2A}"/>
            </c:ext>
          </c:extLst>
        </c:ser>
        <c:dLbls>
          <c:showLegendKey val="0"/>
          <c:showVal val="0"/>
          <c:showCatName val="0"/>
          <c:showSerName val="0"/>
          <c:showPercent val="0"/>
          <c:showBubbleSize val="0"/>
        </c:dLbls>
        <c:gapWidth val="182"/>
        <c:axId val="426342944"/>
        <c:axId val="426339808"/>
      </c:barChart>
      <c:catAx>
        <c:axId val="4263429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1" u="none" strike="noStrike" kern="1200" baseline="0">
                <a:solidFill>
                  <a:schemeClr val="tx1">
                    <a:lumMod val="65000"/>
                    <a:lumOff val="35000"/>
                  </a:schemeClr>
                </a:solidFill>
                <a:latin typeface="+mn-lt"/>
                <a:ea typeface="+mn-ea"/>
                <a:cs typeface="+mn-cs"/>
              </a:defRPr>
            </a:pPr>
            <a:endParaRPr lang="en-US"/>
          </a:p>
        </c:txPr>
        <c:crossAx val="426339808"/>
        <c:crosses val="autoZero"/>
        <c:auto val="1"/>
        <c:lblAlgn val="ctr"/>
        <c:lblOffset val="100"/>
        <c:noMultiLvlLbl val="0"/>
      </c:catAx>
      <c:valAx>
        <c:axId val="426339808"/>
        <c:scaling>
          <c:orientation val="minMax"/>
        </c:scaling>
        <c:delete val="1"/>
        <c:axPos val="b"/>
        <c:numFmt formatCode="0%" sourceLinked="1"/>
        <c:majorTickMark val="none"/>
        <c:minorTickMark val="none"/>
        <c:tickLblPos val="nextTo"/>
        <c:crossAx val="4263429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817790354330708E-2"/>
          <c:y val="5.4776505547707348E-2"/>
          <c:w val="0.95530720964566929"/>
          <c:h val="0.8864126546252058"/>
        </c:manualLayout>
      </c:layout>
      <c:barChart>
        <c:barDir val="bar"/>
        <c:grouping val="stacked"/>
        <c:varyColors val="0"/>
        <c:ser>
          <c:idx val="0"/>
          <c:order val="0"/>
          <c:tx>
            <c:strRef>
              <c:f>Hoja1!$B$1</c:f>
              <c:strCache>
                <c:ptCount val="1"/>
                <c:pt idx="0">
                  <c:v>Muy dispuesto</c:v>
                </c:pt>
              </c:strCache>
            </c:strRef>
          </c:tx>
          <c:spPr>
            <a:solidFill>
              <a:schemeClr val="bg1">
                <a:lumMod val="75000"/>
              </a:schemeClr>
            </a:solidFill>
            <a:ln>
              <a:noFill/>
            </a:ln>
            <a:effectLst/>
            <a:scene3d>
              <a:camera prst="orthographicFront"/>
              <a:lightRig rig="balanced" dir="t">
                <a:rot lat="0" lon="0" rev="8700000"/>
              </a:lightRig>
            </a:scene3d>
            <a:sp3d>
              <a:bevelT w="190500" h="38100"/>
            </a:sp3d>
          </c:spPr>
          <c:invertIfNegative val="0"/>
          <c:dPt>
            <c:idx val="0"/>
            <c:invertIfNegative val="0"/>
            <c:bubble3D val="0"/>
            <c:spPr>
              <a:solidFill>
                <a:srgbClr val="DA0F2B"/>
              </a:solidFill>
              <a:ln>
                <a:noFill/>
              </a:ln>
              <a:effectLst/>
              <a:scene3d>
                <a:camera prst="orthographicFront"/>
                <a:lightRig rig="balanced" dir="t">
                  <a:rot lat="0" lon="0" rev="8700000"/>
                </a:lightRig>
              </a:scene3d>
              <a:sp3d>
                <a:bevelT w="190500" h="38100"/>
              </a:sp3d>
            </c:spPr>
            <c:extLst>
              <c:ext xmlns:c16="http://schemas.microsoft.com/office/drawing/2014/chart" uri="{C3380CC4-5D6E-409C-BE32-E72D297353CC}">
                <c16:uniqueId val="{00000006-416C-43FF-A198-324942176EAB}"/>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Hoja1!$A$2</c:f>
              <c:numCache>
                <c:formatCode>General</c:formatCode>
                <c:ptCount val="1"/>
              </c:numCache>
            </c:numRef>
          </c:cat>
          <c:val>
            <c:numRef>
              <c:f>Hoja1!$B$2</c:f>
              <c:numCache>
                <c:formatCode>0%</c:formatCode>
                <c:ptCount val="1"/>
                <c:pt idx="0">
                  <c:v>0.08</c:v>
                </c:pt>
              </c:numCache>
            </c:numRef>
          </c:val>
          <c:extLst>
            <c:ext xmlns:c16="http://schemas.microsoft.com/office/drawing/2014/chart" uri="{C3380CC4-5D6E-409C-BE32-E72D297353CC}">
              <c16:uniqueId val="{00000000-416C-43FF-A198-324942176EAB}"/>
            </c:ext>
          </c:extLst>
        </c:ser>
        <c:ser>
          <c:idx val="1"/>
          <c:order val="1"/>
          <c:tx>
            <c:strRef>
              <c:f>Hoja1!$C$1</c:f>
              <c:strCache>
                <c:ptCount val="1"/>
                <c:pt idx="0">
                  <c:v>Dispuesto</c:v>
                </c:pt>
              </c:strCache>
            </c:strRef>
          </c:tx>
          <c:spPr>
            <a:solidFill>
              <a:srgbClr val="FFC000"/>
            </a:solidFill>
            <a:ln>
              <a:noFill/>
            </a:ln>
            <a:effectLst/>
            <a:scene3d>
              <a:camera prst="orthographicFront"/>
              <a:lightRig rig="threePt" dir="t"/>
            </a:scene3d>
            <a:sp3d prstMaterial="matte">
              <a:bevelT w="127000" h="635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Hoja1!$A$2</c:f>
              <c:numCache>
                <c:formatCode>General</c:formatCode>
                <c:ptCount val="1"/>
              </c:numCache>
            </c:numRef>
          </c:cat>
          <c:val>
            <c:numRef>
              <c:f>Hoja1!$C$2</c:f>
              <c:numCache>
                <c:formatCode>0%</c:formatCode>
                <c:ptCount val="1"/>
                <c:pt idx="0">
                  <c:v>0.24</c:v>
                </c:pt>
              </c:numCache>
            </c:numRef>
          </c:val>
          <c:extLst>
            <c:ext xmlns:c16="http://schemas.microsoft.com/office/drawing/2014/chart" uri="{C3380CC4-5D6E-409C-BE32-E72D297353CC}">
              <c16:uniqueId val="{00000001-416C-43FF-A198-324942176EAB}"/>
            </c:ext>
          </c:extLst>
        </c:ser>
        <c:ser>
          <c:idx val="2"/>
          <c:order val="2"/>
          <c:tx>
            <c:strRef>
              <c:f>Hoja1!$D$1</c:f>
              <c:strCache>
                <c:ptCount val="1"/>
                <c:pt idx="0">
                  <c:v>Poco dispuesto</c:v>
                </c:pt>
              </c:strCache>
            </c:strRef>
          </c:tx>
          <c:spPr>
            <a:solidFill>
              <a:schemeClr val="tx2">
                <a:lumMod val="60000"/>
                <a:lumOff val="40000"/>
              </a:schemeClr>
            </a:solidFill>
            <a:ln>
              <a:noFill/>
            </a:ln>
            <a:effectLst/>
            <a:scene3d>
              <a:camera prst="orthographicFront"/>
              <a:lightRig rig="threePt" dir="t"/>
            </a:scene3d>
            <a:sp3d prstMaterial="matte">
              <a:bevelT w="127000" h="635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Hoja1!$A$2</c:f>
              <c:numCache>
                <c:formatCode>General</c:formatCode>
                <c:ptCount val="1"/>
              </c:numCache>
            </c:numRef>
          </c:cat>
          <c:val>
            <c:numRef>
              <c:f>Hoja1!$D$2</c:f>
              <c:numCache>
                <c:formatCode>0%</c:formatCode>
                <c:ptCount val="1"/>
                <c:pt idx="0">
                  <c:v>0.4</c:v>
                </c:pt>
              </c:numCache>
            </c:numRef>
          </c:val>
          <c:extLst>
            <c:ext xmlns:c16="http://schemas.microsoft.com/office/drawing/2014/chart" uri="{C3380CC4-5D6E-409C-BE32-E72D297353CC}">
              <c16:uniqueId val="{00000002-416C-43FF-A198-324942176EAB}"/>
            </c:ext>
          </c:extLst>
        </c:ser>
        <c:ser>
          <c:idx val="3"/>
          <c:order val="3"/>
          <c:tx>
            <c:strRef>
              <c:f>Hoja1!$E$1</c:f>
              <c:strCache>
                <c:ptCount val="1"/>
                <c:pt idx="0">
                  <c:v>Nada dispuesto</c:v>
                </c:pt>
              </c:strCache>
            </c:strRef>
          </c:tx>
          <c:spPr>
            <a:solidFill>
              <a:schemeClr val="bg1">
                <a:lumMod val="75000"/>
              </a:schemeClr>
            </a:solidFill>
            <a:ln>
              <a:noFill/>
            </a:ln>
            <a:effectLst/>
            <a:scene3d>
              <a:camera prst="orthographicFront"/>
              <a:lightRig rig="threePt" dir="t"/>
            </a:scene3d>
            <a:sp3d prstMaterial="matte">
              <a:bevelT w="127000" h="635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Hoja1!$A$2</c:f>
              <c:numCache>
                <c:formatCode>General</c:formatCode>
                <c:ptCount val="1"/>
              </c:numCache>
            </c:numRef>
          </c:cat>
          <c:val>
            <c:numRef>
              <c:f>Hoja1!$E$2</c:f>
              <c:numCache>
                <c:formatCode>0%</c:formatCode>
                <c:ptCount val="1"/>
                <c:pt idx="0">
                  <c:v>0.26</c:v>
                </c:pt>
              </c:numCache>
            </c:numRef>
          </c:val>
          <c:extLst>
            <c:ext xmlns:c16="http://schemas.microsoft.com/office/drawing/2014/chart" uri="{C3380CC4-5D6E-409C-BE32-E72D297353CC}">
              <c16:uniqueId val="{00000003-416C-43FF-A198-324942176EAB}"/>
            </c:ext>
          </c:extLst>
        </c:ser>
        <c:ser>
          <c:idx val="4"/>
          <c:order val="4"/>
          <c:tx>
            <c:strRef>
              <c:f>Hoja1!$F$1</c:f>
              <c:strCache>
                <c:ptCount val="1"/>
                <c:pt idx="0">
                  <c:v>NS/NR</c:v>
                </c:pt>
              </c:strCache>
            </c:strRef>
          </c:tx>
          <c:spPr>
            <a:solidFill>
              <a:schemeClr val="tx1">
                <a:lumMod val="85000"/>
                <a:lumOff val="15000"/>
              </a:schemeClr>
            </a:solidFill>
            <a:ln>
              <a:noFill/>
            </a:ln>
            <a:effectLst/>
          </c:spPr>
          <c:invertIfNegative val="0"/>
          <c:dLbls>
            <c:dLbl>
              <c:idx val="0"/>
              <c:layout>
                <c:manualLayout>
                  <c:x val="1.8749999999999999E-2"/>
                  <c:y val="-5.4732862688177042E-3"/>
                </c:manualLayout>
              </c:layout>
              <c:tx>
                <c:rich>
                  <a:bodyPr/>
                  <a:lstStyle/>
                  <a:p>
                    <a:fld id="{FDD233BD-AAC1-4E3F-95DE-DA6F8575060A}" type="VALUE">
                      <a:rPr lang="en-US" sz="1800"/>
                      <a:pPr/>
                      <a:t>[VALOR]</a:t>
                    </a:fld>
                    <a:endParaRPr lang="en-US"/>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4-416C-43FF-A198-324942176EAB}"/>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c:f>
              <c:numCache>
                <c:formatCode>General</c:formatCode>
                <c:ptCount val="1"/>
              </c:numCache>
            </c:numRef>
          </c:cat>
          <c:val>
            <c:numRef>
              <c:f>Hoja1!$F$2</c:f>
              <c:numCache>
                <c:formatCode>0%</c:formatCode>
                <c:ptCount val="1"/>
                <c:pt idx="0">
                  <c:v>0.02</c:v>
                </c:pt>
              </c:numCache>
            </c:numRef>
          </c:val>
          <c:extLst>
            <c:ext xmlns:c16="http://schemas.microsoft.com/office/drawing/2014/chart" uri="{C3380CC4-5D6E-409C-BE32-E72D297353CC}">
              <c16:uniqueId val="{00000005-416C-43FF-A198-324942176EAB}"/>
            </c:ext>
          </c:extLst>
        </c:ser>
        <c:dLbls>
          <c:dLblPos val="ctr"/>
          <c:showLegendKey val="0"/>
          <c:showVal val="1"/>
          <c:showCatName val="0"/>
          <c:showSerName val="0"/>
          <c:showPercent val="0"/>
          <c:showBubbleSize val="0"/>
        </c:dLbls>
        <c:gapWidth val="150"/>
        <c:overlap val="100"/>
        <c:axId val="594730440"/>
        <c:axId val="594728872"/>
      </c:barChart>
      <c:catAx>
        <c:axId val="5947304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94728872"/>
        <c:crosses val="autoZero"/>
        <c:auto val="1"/>
        <c:lblAlgn val="ctr"/>
        <c:lblOffset val="100"/>
        <c:noMultiLvlLbl val="0"/>
      </c:catAx>
      <c:valAx>
        <c:axId val="594728872"/>
        <c:scaling>
          <c:orientation val="minMax"/>
        </c:scaling>
        <c:delete val="1"/>
        <c:axPos val="b"/>
        <c:numFmt formatCode="0%" sourceLinked="1"/>
        <c:majorTickMark val="none"/>
        <c:minorTickMark val="none"/>
        <c:tickLblPos val="nextTo"/>
        <c:crossAx val="5947304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817790354330708E-2"/>
          <c:y val="0.2394921839562085"/>
          <c:w val="0.95530720964566929"/>
          <c:h val="0.67504563791592176"/>
        </c:manualLayout>
      </c:layout>
      <c:barChart>
        <c:barDir val="bar"/>
        <c:grouping val="stacked"/>
        <c:varyColors val="0"/>
        <c:ser>
          <c:idx val="0"/>
          <c:order val="0"/>
          <c:tx>
            <c:strRef>
              <c:f>Hoja1!$B$1</c:f>
              <c:strCache>
                <c:ptCount val="1"/>
                <c:pt idx="0">
                  <c:v>Muy dispuesto</c:v>
                </c:pt>
              </c:strCache>
            </c:strRef>
          </c:tx>
          <c:spPr>
            <a:solidFill>
              <a:srgbClr val="DA0F2B"/>
            </a:solidFill>
            <a:ln>
              <a:noFill/>
            </a:ln>
            <a:effectLst/>
            <a:scene3d>
              <a:camera prst="orthographicFront"/>
              <a:lightRig rig="balanced" dir="t">
                <a:rot lat="0" lon="0" rev="8700000"/>
              </a:lightRig>
            </a:scene3d>
            <a:sp3d>
              <a:bevelT w="190500" h="381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Hoja1!$A$2</c:f>
              <c:numCache>
                <c:formatCode>General</c:formatCode>
                <c:ptCount val="1"/>
              </c:numCache>
            </c:numRef>
          </c:cat>
          <c:val>
            <c:numRef>
              <c:f>Hoja1!$B$2</c:f>
              <c:numCache>
                <c:formatCode>0%</c:formatCode>
                <c:ptCount val="1"/>
                <c:pt idx="0">
                  <c:v>0.1</c:v>
                </c:pt>
              </c:numCache>
            </c:numRef>
          </c:val>
          <c:extLst>
            <c:ext xmlns:c16="http://schemas.microsoft.com/office/drawing/2014/chart" uri="{C3380CC4-5D6E-409C-BE32-E72D297353CC}">
              <c16:uniqueId val="{00000000-630A-441B-AB97-6388C14DAF9E}"/>
            </c:ext>
          </c:extLst>
        </c:ser>
        <c:ser>
          <c:idx val="1"/>
          <c:order val="1"/>
          <c:tx>
            <c:strRef>
              <c:f>Hoja1!$C$1</c:f>
              <c:strCache>
                <c:ptCount val="1"/>
                <c:pt idx="0">
                  <c:v>Dispuesto</c:v>
                </c:pt>
              </c:strCache>
            </c:strRef>
          </c:tx>
          <c:spPr>
            <a:solidFill>
              <a:srgbClr val="FFC000"/>
            </a:solidFill>
            <a:ln>
              <a:noFill/>
            </a:ln>
            <a:effectLst/>
            <a:scene3d>
              <a:camera prst="orthographicFront"/>
              <a:lightRig rig="threePt" dir="t"/>
            </a:scene3d>
            <a:sp3d prstMaterial="matte">
              <a:bevelT w="127000" h="635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Hoja1!$A$2</c:f>
              <c:numCache>
                <c:formatCode>General</c:formatCode>
                <c:ptCount val="1"/>
              </c:numCache>
            </c:numRef>
          </c:cat>
          <c:val>
            <c:numRef>
              <c:f>Hoja1!$C$2</c:f>
              <c:numCache>
                <c:formatCode>0%</c:formatCode>
                <c:ptCount val="1"/>
                <c:pt idx="0">
                  <c:v>0.34</c:v>
                </c:pt>
              </c:numCache>
            </c:numRef>
          </c:val>
          <c:extLst>
            <c:ext xmlns:c16="http://schemas.microsoft.com/office/drawing/2014/chart" uri="{C3380CC4-5D6E-409C-BE32-E72D297353CC}">
              <c16:uniqueId val="{00000001-630A-441B-AB97-6388C14DAF9E}"/>
            </c:ext>
          </c:extLst>
        </c:ser>
        <c:ser>
          <c:idx val="2"/>
          <c:order val="2"/>
          <c:tx>
            <c:strRef>
              <c:f>Hoja1!$D$1</c:f>
              <c:strCache>
                <c:ptCount val="1"/>
                <c:pt idx="0">
                  <c:v>Poco dispuesto</c:v>
                </c:pt>
              </c:strCache>
            </c:strRef>
          </c:tx>
          <c:spPr>
            <a:solidFill>
              <a:schemeClr val="tx2">
                <a:lumMod val="60000"/>
                <a:lumOff val="40000"/>
              </a:schemeClr>
            </a:solidFill>
            <a:ln>
              <a:noFill/>
            </a:ln>
            <a:effectLst/>
            <a:scene3d>
              <a:camera prst="orthographicFront"/>
              <a:lightRig rig="threePt" dir="t"/>
            </a:scene3d>
            <a:sp3d prstMaterial="matte">
              <a:bevelT w="127000" h="635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Hoja1!$A$2</c:f>
              <c:numCache>
                <c:formatCode>General</c:formatCode>
                <c:ptCount val="1"/>
              </c:numCache>
            </c:numRef>
          </c:cat>
          <c:val>
            <c:numRef>
              <c:f>Hoja1!$D$2</c:f>
              <c:numCache>
                <c:formatCode>0%</c:formatCode>
                <c:ptCount val="1"/>
                <c:pt idx="0">
                  <c:v>0.4</c:v>
                </c:pt>
              </c:numCache>
            </c:numRef>
          </c:val>
          <c:extLst>
            <c:ext xmlns:c16="http://schemas.microsoft.com/office/drawing/2014/chart" uri="{C3380CC4-5D6E-409C-BE32-E72D297353CC}">
              <c16:uniqueId val="{00000002-630A-441B-AB97-6388C14DAF9E}"/>
            </c:ext>
          </c:extLst>
        </c:ser>
        <c:ser>
          <c:idx val="3"/>
          <c:order val="3"/>
          <c:tx>
            <c:strRef>
              <c:f>Hoja1!$E$1</c:f>
              <c:strCache>
                <c:ptCount val="1"/>
                <c:pt idx="0">
                  <c:v>Nada dispuesto</c:v>
                </c:pt>
              </c:strCache>
            </c:strRef>
          </c:tx>
          <c:spPr>
            <a:solidFill>
              <a:schemeClr val="bg1">
                <a:lumMod val="75000"/>
              </a:schemeClr>
            </a:solidFill>
            <a:ln>
              <a:noFill/>
            </a:ln>
            <a:effectLst/>
            <a:scene3d>
              <a:camera prst="orthographicFront"/>
              <a:lightRig rig="threePt" dir="t"/>
            </a:scene3d>
            <a:sp3d prstMaterial="matte">
              <a:bevelT w="127000" h="635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Hoja1!$A$2</c:f>
              <c:numCache>
                <c:formatCode>General</c:formatCode>
                <c:ptCount val="1"/>
              </c:numCache>
            </c:numRef>
          </c:cat>
          <c:val>
            <c:numRef>
              <c:f>Hoja1!$E$2</c:f>
              <c:numCache>
                <c:formatCode>0%</c:formatCode>
                <c:ptCount val="1"/>
                <c:pt idx="0">
                  <c:v>0.14000000000000001</c:v>
                </c:pt>
              </c:numCache>
            </c:numRef>
          </c:val>
          <c:extLst>
            <c:ext xmlns:c16="http://schemas.microsoft.com/office/drawing/2014/chart" uri="{C3380CC4-5D6E-409C-BE32-E72D297353CC}">
              <c16:uniqueId val="{00000003-630A-441B-AB97-6388C14DAF9E}"/>
            </c:ext>
          </c:extLst>
        </c:ser>
        <c:ser>
          <c:idx val="4"/>
          <c:order val="4"/>
          <c:tx>
            <c:strRef>
              <c:f>Hoja1!$F$1</c:f>
              <c:strCache>
                <c:ptCount val="1"/>
                <c:pt idx="0">
                  <c:v>NS/NR</c:v>
                </c:pt>
              </c:strCache>
            </c:strRef>
          </c:tx>
          <c:spPr>
            <a:solidFill>
              <a:schemeClr val="tx1">
                <a:lumMod val="85000"/>
                <a:lumOff val="15000"/>
              </a:schemeClr>
            </a:solidFill>
            <a:ln>
              <a:noFill/>
            </a:ln>
            <a:effectLst/>
          </c:spPr>
          <c:invertIfNegative val="0"/>
          <c:dLbls>
            <c:dLbl>
              <c:idx val="0"/>
              <c:layout>
                <c:manualLayout>
                  <c:x val="2.1874999999999884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630A-441B-AB97-6388C14DAF9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c:f>
              <c:numCache>
                <c:formatCode>General</c:formatCode>
                <c:ptCount val="1"/>
              </c:numCache>
            </c:numRef>
          </c:cat>
          <c:val>
            <c:numRef>
              <c:f>Hoja1!$F$2</c:f>
              <c:numCache>
                <c:formatCode>0%</c:formatCode>
                <c:ptCount val="1"/>
                <c:pt idx="0">
                  <c:v>0.02</c:v>
                </c:pt>
              </c:numCache>
            </c:numRef>
          </c:val>
          <c:extLst>
            <c:ext xmlns:c16="http://schemas.microsoft.com/office/drawing/2014/chart" uri="{C3380CC4-5D6E-409C-BE32-E72D297353CC}">
              <c16:uniqueId val="{00000005-630A-441B-AB97-6388C14DAF9E}"/>
            </c:ext>
          </c:extLst>
        </c:ser>
        <c:dLbls>
          <c:dLblPos val="ctr"/>
          <c:showLegendKey val="0"/>
          <c:showVal val="1"/>
          <c:showCatName val="0"/>
          <c:showSerName val="0"/>
          <c:showPercent val="0"/>
          <c:showBubbleSize val="0"/>
        </c:dLbls>
        <c:gapWidth val="150"/>
        <c:overlap val="100"/>
        <c:axId val="594736712"/>
        <c:axId val="594727304"/>
      </c:barChart>
      <c:catAx>
        <c:axId val="5947367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94727304"/>
        <c:crosses val="autoZero"/>
        <c:auto val="1"/>
        <c:lblAlgn val="ctr"/>
        <c:lblOffset val="100"/>
        <c:noMultiLvlLbl val="0"/>
      </c:catAx>
      <c:valAx>
        <c:axId val="594727304"/>
        <c:scaling>
          <c:orientation val="minMax"/>
        </c:scaling>
        <c:delete val="1"/>
        <c:axPos val="b"/>
        <c:numFmt formatCode="0%" sourceLinked="1"/>
        <c:majorTickMark val="none"/>
        <c:minorTickMark val="none"/>
        <c:tickLblPos val="nextTo"/>
        <c:crossAx val="594736712"/>
        <c:crosses val="autoZero"/>
        <c:crossBetween val="between"/>
      </c:valAx>
      <c:spPr>
        <a:noFill/>
        <a:ln>
          <a:noFill/>
        </a:ln>
        <a:effectLst/>
      </c:spPr>
    </c:plotArea>
    <c:legend>
      <c:legendPos val="b"/>
      <c:layout>
        <c:manualLayout>
          <c:xMode val="edge"/>
          <c:yMode val="edge"/>
          <c:x val="2.2527066929133861E-3"/>
          <c:y val="2.5953403312558862E-3"/>
          <c:w val="0.9"/>
          <c:h val="0.10499820842217797"/>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Hoja1!$B$1</c:f>
              <c:strCache>
                <c:ptCount val="1"/>
                <c:pt idx="0">
                  <c:v>Ventas</c:v>
                </c:pt>
              </c:strCache>
            </c:strRef>
          </c:tx>
          <c:spPr>
            <a:solidFill>
              <a:srgbClr val="F5B02B"/>
            </a:solidFill>
          </c:spPr>
          <c:dPt>
            <c:idx val="0"/>
            <c:bubble3D val="0"/>
            <c:spPr>
              <a:solidFill>
                <a:srgbClr val="DA0F2B"/>
              </a:solidFill>
              <a:ln w="19050">
                <a:solidFill>
                  <a:schemeClr val="lt1"/>
                </a:solidFill>
              </a:ln>
              <a:effectLst/>
            </c:spPr>
            <c:extLst>
              <c:ext xmlns:c16="http://schemas.microsoft.com/office/drawing/2014/chart" uri="{C3380CC4-5D6E-409C-BE32-E72D297353CC}">
                <c16:uniqueId val="{00000001-C2C3-4C0F-8636-DD444EBCC299}"/>
              </c:ext>
            </c:extLst>
          </c:dPt>
          <c:dPt>
            <c:idx val="1"/>
            <c:bubble3D val="0"/>
            <c:spPr>
              <a:solidFill>
                <a:srgbClr val="F5B02B"/>
              </a:solidFill>
              <a:ln w="19050">
                <a:solidFill>
                  <a:schemeClr val="lt1"/>
                </a:solidFill>
              </a:ln>
              <a:effectLst/>
            </c:spPr>
            <c:extLst>
              <c:ext xmlns:c16="http://schemas.microsoft.com/office/drawing/2014/chart" uri="{C3380CC4-5D6E-409C-BE32-E72D297353CC}">
                <c16:uniqueId val="{00000003-C2C3-4C0F-8636-DD444EBCC299}"/>
              </c:ext>
            </c:extLst>
          </c:dPt>
          <c:cat>
            <c:strRef>
              <c:f>Hoja1!$A$2:$A$3</c:f>
              <c:strCache>
                <c:ptCount val="2"/>
                <c:pt idx="0">
                  <c:v>No</c:v>
                </c:pt>
                <c:pt idx="1">
                  <c:v>Si</c:v>
                </c:pt>
              </c:strCache>
            </c:strRef>
          </c:cat>
          <c:val>
            <c:numRef>
              <c:f>Hoja1!$B$2:$B$3</c:f>
              <c:numCache>
                <c:formatCode>0%</c:formatCode>
                <c:ptCount val="2"/>
                <c:pt idx="0">
                  <c:v>0.66</c:v>
                </c:pt>
                <c:pt idx="1">
                  <c:v>0.34</c:v>
                </c:pt>
              </c:numCache>
            </c:numRef>
          </c:val>
          <c:extLst>
            <c:ext xmlns:c16="http://schemas.microsoft.com/office/drawing/2014/chart" uri="{C3380CC4-5D6E-409C-BE32-E72D297353CC}">
              <c16:uniqueId val="{00000004-C2C3-4C0F-8636-DD444EBCC299}"/>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Serie 1</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18 a 25</c:v>
                </c:pt>
                <c:pt idx="1">
                  <c:v>26 a 40</c:v>
                </c:pt>
                <c:pt idx="2">
                  <c:v>41 a 55</c:v>
                </c:pt>
                <c:pt idx="3">
                  <c:v>56 o más</c:v>
                </c:pt>
              </c:strCache>
            </c:strRef>
          </c:cat>
          <c:val>
            <c:numRef>
              <c:f>Hoja1!$B$2:$B$5</c:f>
              <c:numCache>
                <c:formatCode>0%</c:formatCode>
                <c:ptCount val="4"/>
                <c:pt idx="0">
                  <c:v>0.185</c:v>
                </c:pt>
                <c:pt idx="1">
                  <c:v>0.35</c:v>
                </c:pt>
                <c:pt idx="2">
                  <c:v>0.23799999999999999</c:v>
                </c:pt>
                <c:pt idx="3">
                  <c:v>0.22600000000000001</c:v>
                </c:pt>
              </c:numCache>
            </c:numRef>
          </c:val>
          <c:extLst>
            <c:ext xmlns:c16="http://schemas.microsoft.com/office/drawing/2014/chart" uri="{C3380CC4-5D6E-409C-BE32-E72D297353CC}">
              <c16:uniqueId val="{00000000-6909-4C2C-AD16-E5C7E60E1A30}"/>
            </c:ext>
          </c:extLst>
        </c:ser>
        <c:dLbls>
          <c:showLegendKey val="0"/>
          <c:showVal val="0"/>
          <c:showCatName val="0"/>
          <c:showSerName val="0"/>
          <c:showPercent val="0"/>
          <c:showBubbleSize val="0"/>
        </c:dLbls>
        <c:gapWidth val="219"/>
        <c:overlap val="-27"/>
        <c:axId val="317409856"/>
        <c:axId val="317410248"/>
      </c:barChart>
      <c:catAx>
        <c:axId val="31740985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317410248"/>
        <c:crosses val="autoZero"/>
        <c:auto val="1"/>
        <c:lblAlgn val="ctr"/>
        <c:lblOffset val="100"/>
        <c:noMultiLvlLbl val="0"/>
      </c:catAx>
      <c:valAx>
        <c:axId val="317410248"/>
        <c:scaling>
          <c:orientation val="minMax"/>
        </c:scaling>
        <c:delete val="1"/>
        <c:axPos val="l"/>
        <c:numFmt formatCode="0%" sourceLinked="1"/>
        <c:majorTickMark val="out"/>
        <c:minorTickMark val="none"/>
        <c:tickLblPos val="nextTo"/>
        <c:crossAx val="3174098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3384418259156328"/>
          <c:y val="2.578124841404722E-2"/>
          <c:w val="0.52890649785061394"/>
          <c:h val="0.94843750317190556"/>
        </c:manualLayout>
      </c:layout>
      <c:barChart>
        <c:barDir val="bar"/>
        <c:grouping val="clustered"/>
        <c:varyColors val="0"/>
        <c:ser>
          <c:idx val="0"/>
          <c:order val="0"/>
          <c:tx>
            <c:strRef>
              <c:f>Hoja1!$B$1</c:f>
              <c:strCache>
                <c:ptCount val="1"/>
                <c:pt idx="0">
                  <c:v>Serie 1</c:v>
                </c:pt>
              </c:strCache>
            </c:strRef>
          </c:tx>
          <c:spPr>
            <a:solidFill>
              <a:srgbClr val="DA0F2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Hoja1!$A$2:$A$19</c:f>
              <c:numCache>
                <c:formatCode>General</c:formatCode>
                <c:ptCount val="18"/>
                <c:pt idx="0">
                  <c:v>5000</c:v>
                </c:pt>
                <c:pt idx="1">
                  <c:v>10000</c:v>
                </c:pt>
                <c:pt idx="2">
                  <c:v>20000</c:v>
                </c:pt>
                <c:pt idx="3">
                  <c:v>30000</c:v>
                </c:pt>
                <c:pt idx="4">
                  <c:v>40000</c:v>
                </c:pt>
                <c:pt idx="5">
                  <c:v>50000</c:v>
                </c:pt>
                <c:pt idx="6">
                  <c:v>60000</c:v>
                </c:pt>
                <c:pt idx="7">
                  <c:v>70000</c:v>
                </c:pt>
                <c:pt idx="8">
                  <c:v>80000</c:v>
                </c:pt>
                <c:pt idx="9">
                  <c:v>90000</c:v>
                </c:pt>
                <c:pt idx="10">
                  <c:v>100000</c:v>
                </c:pt>
                <c:pt idx="11">
                  <c:v>120000</c:v>
                </c:pt>
                <c:pt idx="12">
                  <c:v>150000</c:v>
                </c:pt>
                <c:pt idx="13">
                  <c:v>200000</c:v>
                </c:pt>
                <c:pt idx="14">
                  <c:v>250000</c:v>
                </c:pt>
                <c:pt idx="15">
                  <c:v>300000</c:v>
                </c:pt>
                <c:pt idx="16">
                  <c:v>400000</c:v>
                </c:pt>
                <c:pt idx="17">
                  <c:v>500000</c:v>
                </c:pt>
              </c:numCache>
            </c:numRef>
          </c:cat>
          <c:val>
            <c:numRef>
              <c:f>Hoja1!$B$2:$B$19</c:f>
              <c:numCache>
                <c:formatCode>0%</c:formatCode>
                <c:ptCount val="18"/>
                <c:pt idx="0">
                  <c:v>2.1999999999999999E-2</c:v>
                </c:pt>
                <c:pt idx="1">
                  <c:v>2.3E-2</c:v>
                </c:pt>
                <c:pt idx="2">
                  <c:v>0.01</c:v>
                </c:pt>
                <c:pt idx="3">
                  <c:v>1.7000000000000001E-2</c:v>
                </c:pt>
                <c:pt idx="4">
                  <c:v>1.6E-2</c:v>
                </c:pt>
                <c:pt idx="5">
                  <c:v>0.10199999999999999</c:v>
                </c:pt>
                <c:pt idx="6">
                  <c:v>7.0000000000000001E-3</c:v>
                </c:pt>
                <c:pt idx="7">
                  <c:v>6.0000000000000001E-3</c:v>
                </c:pt>
                <c:pt idx="8">
                  <c:v>3.6999999999999998E-2</c:v>
                </c:pt>
                <c:pt idx="9">
                  <c:v>6.0000000000000001E-3</c:v>
                </c:pt>
                <c:pt idx="10">
                  <c:v>0.23300000000000001</c:v>
                </c:pt>
                <c:pt idx="11">
                  <c:v>3.5000000000000003E-2</c:v>
                </c:pt>
                <c:pt idx="12">
                  <c:v>9.2999999999999999E-2</c:v>
                </c:pt>
                <c:pt idx="13">
                  <c:v>0.182</c:v>
                </c:pt>
                <c:pt idx="14">
                  <c:v>1.4E-2</c:v>
                </c:pt>
                <c:pt idx="15">
                  <c:v>9.7000000000000003E-2</c:v>
                </c:pt>
                <c:pt idx="16">
                  <c:v>0.04</c:v>
                </c:pt>
                <c:pt idx="17">
                  <c:v>4.8000000000000001E-2</c:v>
                </c:pt>
              </c:numCache>
            </c:numRef>
          </c:val>
          <c:extLst>
            <c:ext xmlns:c16="http://schemas.microsoft.com/office/drawing/2014/chart" uri="{C3380CC4-5D6E-409C-BE32-E72D297353CC}">
              <c16:uniqueId val="{00000000-FAB2-4E95-AE80-C347042C9BB9}"/>
            </c:ext>
          </c:extLst>
        </c:ser>
        <c:dLbls>
          <c:showLegendKey val="0"/>
          <c:showVal val="0"/>
          <c:showCatName val="0"/>
          <c:showSerName val="0"/>
          <c:showPercent val="0"/>
          <c:showBubbleSize val="0"/>
        </c:dLbls>
        <c:gapWidth val="90"/>
        <c:axId val="430397824"/>
        <c:axId val="430400960"/>
      </c:barChart>
      <c:catAx>
        <c:axId val="4303978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1" u="none" strike="noStrike" kern="1200" baseline="0">
                <a:solidFill>
                  <a:schemeClr val="tx1">
                    <a:lumMod val="65000"/>
                    <a:lumOff val="35000"/>
                  </a:schemeClr>
                </a:solidFill>
                <a:latin typeface="+mn-lt"/>
                <a:ea typeface="+mn-ea"/>
                <a:cs typeface="+mn-cs"/>
              </a:defRPr>
            </a:pPr>
            <a:endParaRPr lang="en-US"/>
          </a:p>
        </c:txPr>
        <c:crossAx val="430400960"/>
        <c:crosses val="autoZero"/>
        <c:auto val="1"/>
        <c:lblAlgn val="ctr"/>
        <c:lblOffset val="100"/>
        <c:noMultiLvlLbl val="0"/>
      </c:catAx>
      <c:valAx>
        <c:axId val="430400960"/>
        <c:scaling>
          <c:orientation val="minMax"/>
        </c:scaling>
        <c:delete val="1"/>
        <c:axPos val="b"/>
        <c:numFmt formatCode="0%" sourceLinked="1"/>
        <c:majorTickMark val="none"/>
        <c:minorTickMark val="none"/>
        <c:tickLblPos val="nextTo"/>
        <c:crossAx val="4303978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Hoja1!$B$1</c:f>
              <c:strCache>
                <c:ptCount val="1"/>
                <c:pt idx="0">
                  <c:v>Ventas</c:v>
                </c:pt>
              </c:strCache>
            </c:strRef>
          </c:tx>
          <c:spPr>
            <a:solidFill>
              <a:srgbClr val="F5B02B"/>
            </a:solidFill>
          </c:spPr>
          <c:dPt>
            <c:idx val="0"/>
            <c:bubble3D val="0"/>
            <c:spPr>
              <a:solidFill>
                <a:srgbClr val="DA0F2B"/>
              </a:solidFill>
              <a:ln w="19050">
                <a:solidFill>
                  <a:schemeClr val="lt1"/>
                </a:solidFill>
              </a:ln>
              <a:effectLst/>
            </c:spPr>
            <c:extLst>
              <c:ext xmlns:c16="http://schemas.microsoft.com/office/drawing/2014/chart" uri="{C3380CC4-5D6E-409C-BE32-E72D297353CC}">
                <c16:uniqueId val="{00000001-6F81-4346-BF6F-D89FB59E3355}"/>
              </c:ext>
            </c:extLst>
          </c:dPt>
          <c:dPt>
            <c:idx val="1"/>
            <c:bubble3D val="0"/>
            <c:spPr>
              <a:solidFill>
                <a:srgbClr val="F5B02B"/>
              </a:solidFill>
              <a:ln w="19050">
                <a:solidFill>
                  <a:schemeClr val="lt1"/>
                </a:solidFill>
              </a:ln>
              <a:effectLst/>
            </c:spPr>
            <c:extLst>
              <c:ext xmlns:c16="http://schemas.microsoft.com/office/drawing/2014/chart" uri="{C3380CC4-5D6E-409C-BE32-E72D297353CC}">
                <c16:uniqueId val="{00000003-6F81-4346-BF6F-D89FB59E3355}"/>
              </c:ext>
            </c:extLst>
          </c:dPt>
          <c:cat>
            <c:strRef>
              <c:f>Hoja1!$A$2:$A$3</c:f>
              <c:strCache>
                <c:ptCount val="2"/>
                <c:pt idx="0">
                  <c:v>No</c:v>
                </c:pt>
                <c:pt idx="1">
                  <c:v>Si</c:v>
                </c:pt>
              </c:strCache>
            </c:strRef>
          </c:cat>
          <c:val>
            <c:numRef>
              <c:f>Hoja1!$B$2:$B$3</c:f>
              <c:numCache>
                <c:formatCode>0%</c:formatCode>
                <c:ptCount val="2"/>
                <c:pt idx="0">
                  <c:v>0.95</c:v>
                </c:pt>
                <c:pt idx="1">
                  <c:v>0.05</c:v>
                </c:pt>
              </c:numCache>
            </c:numRef>
          </c:val>
          <c:extLst>
            <c:ext xmlns:c16="http://schemas.microsoft.com/office/drawing/2014/chart" uri="{C3380CC4-5D6E-409C-BE32-E72D297353CC}">
              <c16:uniqueId val="{00000004-6F81-4346-BF6F-D89FB59E3355}"/>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3384418259156328"/>
          <c:y val="2.578124841404722E-2"/>
          <c:w val="0.52890649785061394"/>
          <c:h val="0.94843750317190556"/>
        </c:manualLayout>
      </c:layout>
      <c:barChart>
        <c:barDir val="bar"/>
        <c:grouping val="clustered"/>
        <c:varyColors val="0"/>
        <c:ser>
          <c:idx val="0"/>
          <c:order val="0"/>
          <c:tx>
            <c:strRef>
              <c:f>Hoja1!$B$1</c:f>
              <c:strCache>
                <c:ptCount val="1"/>
                <c:pt idx="0">
                  <c:v>Serie 1</c:v>
                </c:pt>
              </c:strCache>
            </c:strRef>
          </c:tx>
          <c:spPr>
            <a:solidFill>
              <a:srgbClr val="F5B02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Hoja1!$A$2:$A$18</c:f>
              <c:numCache>
                <c:formatCode>General</c:formatCode>
                <c:ptCount val="17"/>
                <c:pt idx="0">
                  <c:v>5000</c:v>
                </c:pt>
                <c:pt idx="1">
                  <c:v>10000</c:v>
                </c:pt>
                <c:pt idx="2">
                  <c:v>24000</c:v>
                </c:pt>
                <c:pt idx="3">
                  <c:v>25000</c:v>
                </c:pt>
                <c:pt idx="4">
                  <c:v>28000</c:v>
                </c:pt>
                <c:pt idx="5">
                  <c:v>30000</c:v>
                </c:pt>
                <c:pt idx="6">
                  <c:v>50000</c:v>
                </c:pt>
                <c:pt idx="7">
                  <c:v>60000</c:v>
                </c:pt>
                <c:pt idx="8">
                  <c:v>80000</c:v>
                </c:pt>
                <c:pt idx="9">
                  <c:v>90000</c:v>
                </c:pt>
                <c:pt idx="10">
                  <c:v>100000</c:v>
                </c:pt>
                <c:pt idx="11">
                  <c:v>120000</c:v>
                </c:pt>
                <c:pt idx="12">
                  <c:v>150000</c:v>
                </c:pt>
                <c:pt idx="13">
                  <c:v>200000</c:v>
                </c:pt>
                <c:pt idx="14">
                  <c:v>250000</c:v>
                </c:pt>
                <c:pt idx="15">
                  <c:v>400000</c:v>
                </c:pt>
                <c:pt idx="16">
                  <c:v>500000</c:v>
                </c:pt>
              </c:numCache>
            </c:numRef>
          </c:cat>
          <c:val>
            <c:numRef>
              <c:f>Hoja1!$B$2:$B$18</c:f>
              <c:numCache>
                <c:formatCode>0%</c:formatCode>
                <c:ptCount val="17"/>
                <c:pt idx="0">
                  <c:v>2.5000000000000001E-2</c:v>
                </c:pt>
                <c:pt idx="1">
                  <c:v>6.6000000000000003E-2</c:v>
                </c:pt>
                <c:pt idx="2">
                  <c:v>2.8000000000000001E-2</c:v>
                </c:pt>
                <c:pt idx="3">
                  <c:v>0.01</c:v>
                </c:pt>
                <c:pt idx="4">
                  <c:v>1.6E-2</c:v>
                </c:pt>
                <c:pt idx="5">
                  <c:v>0.02</c:v>
                </c:pt>
                <c:pt idx="6">
                  <c:v>0.122</c:v>
                </c:pt>
                <c:pt idx="7">
                  <c:v>2.7E-2</c:v>
                </c:pt>
                <c:pt idx="8">
                  <c:v>1.2E-2</c:v>
                </c:pt>
                <c:pt idx="9">
                  <c:v>1.7999999999999999E-2</c:v>
                </c:pt>
                <c:pt idx="10">
                  <c:v>0.34499999999999997</c:v>
                </c:pt>
                <c:pt idx="11">
                  <c:v>2.5000000000000001E-2</c:v>
                </c:pt>
                <c:pt idx="12">
                  <c:v>7.0999999999999994E-2</c:v>
                </c:pt>
                <c:pt idx="13">
                  <c:v>9.7000000000000003E-2</c:v>
                </c:pt>
                <c:pt idx="14">
                  <c:v>0.04</c:v>
                </c:pt>
                <c:pt idx="15">
                  <c:v>2.5000000000000001E-2</c:v>
                </c:pt>
                <c:pt idx="16">
                  <c:v>5.1999999999999998E-2</c:v>
                </c:pt>
              </c:numCache>
            </c:numRef>
          </c:val>
          <c:extLst>
            <c:ext xmlns:c16="http://schemas.microsoft.com/office/drawing/2014/chart" uri="{C3380CC4-5D6E-409C-BE32-E72D297353CC}">
              <c16:uniqueId val="{00000000-1A0F-417F-BE53-06B87966E2A7}"/>
            </c:ext>
          </c:extLst>
        </c:ser>
        <c:dLbls>
          <c:showLegendKey val="0"/>
          <c:showVal val="0"/>
          <c:showCatName val="0"/>
          <c:showSerName val="0"/>
          <c:showPercent val="0"/>
          <c:showBubbleSize val="0"/>
        </c:dLbls>
        <c:gapWidth val="90"/>
        <c:axId val="596922856"/>
        <c:axId val="596924816"/>
      </c:barChart>
      <c:catAx>
        <c:axId val="5969228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1" u="none" strike="noStrike" kern="1200" baseline="0">
                <a:solidFill>
                  <a:schemeClr val="tx1">
                    <a:lumMod val="65000"/>
                    <a:lumOff val="35000"/>
                  </a:schemeClr>
                </a:solidFill>
                <a:latin typeface="+mn-lt"/>
                <a:ea typeface="+mn-ea"/>
                <a:cs typeface="+mn-cs"/>
              </a:defRPr>
            </a:pPr>
            <a:endParaRPr lang="en-US"/>
          </a:p>
        </c:txPr>
        <c:crossAx val="596924816"/>
        <c:crosses val="autoZero"/>
        <c:auto val="1"/>
        <c:lblAlgn val="ctr"/>
        <c:lblOffset val="100"/>
        <c:noMultiLvlLbl val="0"/>
      </c:catAx>
      <c:valAx>
        <c:axId val="596924816"/>
        <c:scaling>
          <c:orientation val="minMax"/>
        </c:scaling>
        <c:delete val="1"/>
        <c:axPos val="b"/>
        <c:numFmt formatCode="0%" sourceLinked="1"/>
        <c:majorTickMark val="none"/>
        <c:minorTickMark val="none"/>
        <c:tickLblPos val="nextTo"/>
        <c:crossAx val="5969228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Hoja1!$B$1</c:f>
              <c:strCache>
                <c:ptCount val="1"/>
                <c:pt idx="0">
                  <c:v>Ventas</c:v>
                </c:pt>
              </c:strCache>
            </c:strRef>
          </c:tx>
          <c:spPr>
            <a:solidFill>
              <a:srgbClr val="F5B02B"/>
            </a:solidFill>
          </c:spPr>
          <c:dPt>
            <c:idx val="0"/>
            <c:bubble3D val="0"/>
            <c:spPr>
              <a:solidFill>
                <a:srgbClr val="DA0F2B"/>
              </a:solidFill>
              <a:ln w="19050">
                <a:solidFill>
                  <a:schemeClr val="lt1"/>
                </a:solidFill>
              </a:ln>
              <a:effectLst/>
            </c:spPr>
            <c:extLst>
              <c:ext xmlns:c16="http://schemas.microsoft.com/office/drawing/2014/chart" uri="{C3380CC4-5D6E-409C-BE32-E72D297353CC}">
                <c16:uniqueId val="{00000001-FD16-4FEA-8BB0-B72D560ADE55}"/>
              </c:ext>
            </c:extLst>
          </c:dPt>
          <c:dPt>
            <c:idx val="1"/>
            <c:bubble3D val="0"/>
            <c:spPr>
              <a:solidFill>
                <a:srgbClr val="F5B02B"/>
              </a:solidFill>
              <a:ln w="19050">
                <a:solidFill>
                  <a:schemeClr val="lt1"/>
                </a:solidFill>
              </a:ln>
              <a:effectLst/>
            </c:spPr>
            <c:extLst>
              <c:ext xmlns:c16="http://schemas.microsoft.com/office/drawing/2014/chart" uri="{C3380CC4-5D6E-409C-BE32-E72D297353CC}">
                <c16:uniqueId val="{00000003-FD16-4FEA-8BB0-B72D560ADE55}"/>
              </c:ext>
            </c:extLst>
          </c:dPt>
          <c:dPt>
            <c:idx val="2"/>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5-FD16-4FEA-8BB0-B72D560ADE55}"/>
              </c:ext>
            </c:extLst>
          </c:dPt>
          <c:cat>
            <c:strRef>
              <c:f>Hoja1!$A$2:$A$4</c:f>
              <c:strCache>
                <c:ptCount val="3"/>
                <c:pt idx="0">
                  <c:v>No</c:v>
                </c:pt>
                <c:pt idx="1">
                  <c:v>Si</c:v>
                </c:pt>
                <c:pt idx="2">
                  <c:v>NS/NR</c:v>
                </c:pt>
              </c:strCache>
            </c:strRef>
          </c:cat>
          <c:val>
            <c:numRef>
              <c:f>Hoja1!$B$2:$B$4</c:f>
              <c:numCache>
                <c:formatCode>0%</c:formatCode>
                <c:ptCount val="3"/>
                <c:pt idx="0">
                  <c:v>0.56999999999999995</c:v>
                </c:pt>
                <c:pt idx="1">
                  <c:v>0.42</c:v>
                </c:pt>
                <c:pt idx="2">
                  <c:v>0.01</c:v>
                </c:pt>
              </c:numCache>
            </c:numRef>
          </c:val>
          <c:extLst>
            <c:ext xmlns:c16="http://schemas.microsoft.com/office/drawing/2014/chart" uri="{C3380CC4-5D6E-409C-BE32-E72D297353CC}">
              <c16:uniqueId val="{00000006-FD16-4FEA-8BB0-B72D560ADE55}"/>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Hoja1!$B$1</c:f>
              <c:strCache>
                <c:ptCount val="1"/>
                <c:pt idx="0">
                  <c:v>Ventas</c:v>
                </c:pt>
              </c:strCache>
            </c:strRef>
          </c:tx>
          <c:spPr>
            <a:solidFill>
              <a:srgbClr val="F5B02B"/>
            </a:solidFill>
          </c:spPr>
          <c:dPt>
            <c:idx val="0"/>
            <c:bubble3D val="0"/>
            <c:spPr>
              <a:solidFill>
                <a:srgbClr val="DA0F2B"/>
              </a:solidFill>
              <a:ln w="19050">
                <a:solidFill>
                  <a:schemeClr val="lt1"/>
                </a:solidFill>
              </a:ln>
              <a:effectLst/>
            </c:spPr>
            <c:extLst>
              <c:ext xmlns:c16="http://schemas.microsoft.com/office/drawing/2014/chart" uri="{C3380CC4-5D6E-409C-BE32-E72D297353CC}">
                <c16:uniqueId val="{00000001-964A-4C90-93CF-7E16F4C34EAD}"/>
              </c:ext>
            </c:extLst>
          </c:dPt>
          <c:dPt>
            <c:idx val="1"/>
            <c:bubble3D val="0"/>
            <c:spPr>
              <a:solidFill>
                <a:srgbClr val="F5B02B"/>
              </a:solidFill>
              <a:ln w="19050">
                <a:solidFill>
                  <a:schemeClr val="lt1"/>
                </a:solidFill>
              </a:ln>
              <a:effectLst/>
            </c:spPr>
            <c:extLst>
              <c:ext xmlns:c16="http://schemas.microsoft.com/office/drawing/2014/chart" uri="{C3380CC4-5D6E-409C-BE32-E72D297353CC}">
                <c16:uniqueId val="{00000003-964A-4C90-93CF-7E16F4C34EAD}"/>
              </c:ext>
            </c:extLst>
          </c:dPt>
          <c:dPt>
            <c:idx val="2"/>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5-964A-4C90-93CF-7E16F4C34EAD}"/>
              </c:ext>
            </c:extLst>
          </c:dPt>
          <c:cat>
            <c:strRef>
              <c:f>Hoja1!$A$2:$A$4</c:f>
              <c:strCache>
                <c:ptCount val="3"/>
                <c:pt idx="0">
                  <c:v>No</c:v>
                </c:pt>
                <c:pt idx="1">
                  <c:v>Si</c:v>
                </c:pt>
                <c:pt idx="2">
                  <c:v>NS/NR</c:v>
                </c:pt>
              </c:strCache>
            </c:strRef>
          </c:cat>
          <c:val>
            <c:numRef>
              <c:f>Hoja1!$B$2:$B$4</c:f>
              <c:numCache>
                <c:formatCode>0%</c:formatCode>
                <c:ptCount val="3"/>
                <c:pt idx="0">
                  <c:v>0.7</c:v>
                </c:pt>
                <c:pt idx="1">
                  <c:v>0.3</c:v>
                </c:pt>
                <c:pt idx="2">
                  <c:v>0.01</c:v>
                </c:pt>
              </c:numCache>
            </c:numRef>
          </c:val>
          <c:extLst>
            <c:ext xmlns:c16="http://schemas.microsoft.com/office/drawing/2014/chart" uri="{C3380CC4-5D6E-409C-BE32-E72D297353CC}">
              <c16:uniqueId val="{00000006-964A-4C90-93CF-7E16F4C34EAD}"/>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3384418259156328"/>
          <c:y val="2.578124841404722E-2"/>
          <c:w val="0.52890649785061394"/>
          <c:h val="0.94843750317190556"/>
        </c:manualLayout>
      </c:layout>
      <c:barChart>
        <c:barDir val="bar"/>
        <c:grouping val="clustered"/>
        <c:varyColors val="0"/>
        <c:ser>
          <c:idx val="0"/>
          <c:order val="0"/>
          <c:tx>
            <c:strRef>
              <c:f>Hoja1!$B$1</c:f>
              <c:strCache>
                <c:ptCount val="1"/>
                <c:pt idx="0">
                  <c:v>Serie 1</c:v>
                </c:pt>
              </c:strCache>
            </c:strRef>
          </c:tx>
          <c:spPr>
            <a:solidFill>
              <a:srgbClr val="DA0F2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Hoja1!$A$2:$A$12</c:f>
              <c:strCache>
                <c:ptCount val="11"/>
                <c:pt idx="0">
                  <c:v>Otros</c:v>
                </c:pt>
                <c:pt idx="1">
                  <c:v>Exposiciones artisticas</c:v>
                </c:pt>
                <c:pt idx="2">
                  <c:v>Cine Artistico</c:v>
                </c:pt>
                <c:pt idx="3">
                  <c:v>Eventos deportivos</c:v>
                </c:pt>
                <c:pt idx="4">
                  <c:v>Recital Poético</c:v>
                </c:pt>
                <c:pt idx="5">
                  <c:v>Opera – Zarzuela</c:v>
                </c:pt>
                <c:pt idx="6">
                  <c:v>Marionetas, títeres</c:v>
                </c:pt>
                <c:pt idx="7">
                  <c:v>Danza</c:v>
                </c:pt>
                <c:pt idx="8">
                  <c:v>Musical</c:v>
                </c:pt>
                <c:pt idx="9">
                  <c:v>Teatro</c:v>
                </c:pt>
                <c:pt idx="10">
                  <c:v>Concierto</c:v>
                </c:pt>
              </c:strCache>
            </c:strRef>
          </c:cat>
          <c:val>
            <c:numRef>
              <c:f>Hoja1!$B$2:$B$12</c:f>
              <c:numCache>
                <c:formatCode>0%</c:formatCode>
                <c:ptCount val="11"/>
                <c:pt idx="0">
                  <c:v>0.01</c:v>
                </c:pt>
                <c:pt idx="1">
                  <c:v>7.0000000000000001E-3</c:v>
                </c:pt>
                <c:pt idx="2">
                  <c:v>2.4E-2</c:v>
                </c:pt>
                <c:pt idx="3">
                  <c:v>0.03</c:v>
                </c:pt>
                <c:pt idx="4">
                  <c:v>4.2999999999999997E-2</c:v>
                </c:pt>
                <c:pt idx="5">
                  <c:v>6.2E-2</c:v>
                </c:pt>
                <c:pt idx="6">
                  <c:v>0.106</c:v>
                </c:pt>
                <c:pt idx="7">
                  <c:v>0.21299999999999999</c:v>
                </c:pt>
                <c:pt idx="8">
                  <c:v>0.26200000000000001</c:v>
                </c:pt>
                <c:pt idx="9">
                  <c:v>0.47299999999999998</c:v>
                </c:pt>
                <c:pt idx="10">
                  <c:v>0.53500000000000003</c:v>
                </c:pt>
              </c:numCache>
            </c:numRef>
          </c:val>
          <c:extLst>
            <c:ext xmlns:c16="http://schemas.microsoft.com/office/drawing/2014/chart" uri="{C3380CC4-5D6E-409C-BE32-E72D297353CC}">
              <c16:uniqueId val="{00000000-8629-4BAB-A954-985AB1A5A63C}"/>
            </c:ext>
          </c:extLst>
        </c:ser>
        <c:dLbls>
          <c:showLegendKey val="0"/>
          <c:showVal val="0"/>
          <c:showCatName val="0"/>
          <c:showSerName val="0"/>
          <c:showPercent val="0"/>
          <c:showBubbleSize val="0"/>
        </c:dLbls>
        <c:gapWidth val="182"/>
        <c:axId val="321888792"/>
        <c:axId val="321889576"/>
      </c:barChart>
      <c:catAx>
        <c:axId val="3218887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1" u="none" strike="noStrike" kern="1200" baseline="0">
                <a:solidFill>
                  <a:schemeClr val="tx1">
                    <a:lumMod val="65000"/>
                    <a:lumOff val="35000"/>
                  </a:schemeClr>
                </a:solidFill>
                <a:latin typeface="+mn-lt"/>
                <a:ea typeface="+mn-ea"/>
                <a:cs typeface="+mn-cs"/>
              </a:defRPr>
            </a:pPr>
            <a:endParaRPr lang="en-US"/>
          </a:p>
        </c:txPr>
        <c:crossAx val="321889576"/>
        <c:crosses val="autoZero"/>
        <c:auto val="1"/>
        <c:lblAlgn val="ctr"/>
        <c:lblOffset val="100"/>
        <c:noMultiLvlLbl val="0"/>
      </c:catAx>
      <c:valAx>
        <c:axId val="321889576"/>
        <c:scaling>
          <c:orientation val="minMax"/>
        </c:scaling>
        <c:delete val="1"/>
        <c:axPos val="b"/>
        <c:numFmt formatCode="0%" sourceLinked="1"/>
        <c:majorTickMark val="none"/>
        <c:minorTickMark val="none"/>
        <c:tickLblPos val="nextTo"/>
        <c:crossAx val="3218887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3384418259156328"/>
          <c:y val="2.578124841404722E-2"/>
          <c:w val="0.52890649785061394"/>
          <c:h val="0.94843750317190556"/>
        </c:manualLayout>
      </c:layout>
      <c:barChart>
        <c:barDir val="bar"/>
        <c:grouping val="clustered"/>
        <c:varyColors val="0"/>
        <c:ser>
          <c:idx val="0"/>
          <c:order val="0"/>
          <c:tx>
            <c:strRef>
              <c:f>Hoja1!$B$1</c:f>
              <c:strCache>
                <c:ptCount val="1"/>
                <c:pt idx="0">
                  <c:v>Serie 1</c:v>
                </c:pt>
              </c:strCache>
            </c:strRef>
          </c:tx>
          <c:spPr>
            <a:solidFill>
              <a:srgbClr val="F5B02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Hoja1!$A$2:$A$22</c:f>
              <c:numCache>
                <c:formatCode>General</c:formatCode>
                <c:ptCount val="21"/>
                <c:pt idx="0">
                  <c:v>5000</c:v>
                </c:pt>
                <c:pt idx="1">
                  <c:v>10000</c:v>
                </c:pt>
                <c:pt idx="2">
                  <c:v>15000</c:v>
                </c:pt>
                <c:pt idx="3">
                  <c:v>20000</c:v>
                </c:pt>
                <c:pt idx="4">
                  <c:v>25000</c:v>
                </c:pt>
                <c:pt idx="5">
                  <c:v>30000</c:v>
                </c:pt>
                <c:pt idx="6">
                  <c:v>40000</c:v>
                </c:pt>
                <c:pt idx="7">
                  <c:v>50000</c:v>
                </c:pt>
                <c:pt idx="8">
                  <c:v>60000</c:v>
                </c:pt>
                <c:pt idx="9">
                  <c:v>70000</c:v>
                </c:pt>
                <c:pt idx="10">
                  <c:v>80000</c:v>
                </c:pt>
                <c:pt idx="11">
                  <c:v>90000</c:v>
                </c:pt>
                <c:pt idx="12">
                  <c:v>100000</c:v>
                </c:pt>
                <c:pt idx="13">
                  <c:v>120000</c:v>
                </c:pt>
                <c:pt idx="14">
                  <c:v>150000</c:v>
                </c:pt>
                <c:pt idx="15">
                  <c:v>200000</c:v>
                </c:pt>
                <c:pt idx="16">
                  <c:v>250000</c:v>
                </c:pt>
                <c:pt idx="17">
                  <c:v>300000</c:v>
                </c:pt>
                <c:pt idx="18">
                  <c:v>350000</c:v>
                </c:pt>
                <c:pt idx="19">
                  <c:v>400000</c:v>
                </c:pt>
                <c:pt idx="20">
                  <c:v>500000</c:v>
                </c:pt>
              </c:numCache>
            </c:numRef>
          </c:cat>
          <c:val>
            <c:numRef>
              <c:f>Hoja1!$B$2:$B$22</c:f>
              <c:numCache>
                <c:formatCode>0%</c:formatCode>
                <c:ptCount val="21"/>
                <c:pt idx="0">
                  <c:v>2.5999999999999999E-2</c:v>
                </c:pt>
                <c:pt idx="1">
                  <c:v>6.9000000000000006E-2</c:v>
                </c:pt>
                <c:pt idx="2">
                  <c:v>1.4E-2</c:v>
                </c:pt>
                <c:pt idx="3">
                  <c:v>7.1999999999999995E-2</c:v>
                </c:pt>
                <c:pt idx="4">
                  <c:v>8.0000000000000002E-3</c:v>
                </c:pt>
                <c:pt idx="5">
                  <c:v>7.6999999999999999E-2</c:v>
                </c:pt>
                <c:pt idx="6">
                  <c:v>3.5000000000000003E-2</c:v>
                </c:pt>
                <c:pt idx="7">
                  <c:v>0.17699999999999999</c:v>
                </c:pt>
                <c:pt idx="8">
                  <c:v>7.0999999999999994E-2</c:v>
                </c:pt>
                <c:pt idx="9">
                  <c:v>0.01</c:v>
                </c:pt>
                <c:pt idx="10">
                  <c:v>3.5999999999999997E-2</c:v>
                </c:pt>
                <c:pt idx="11">
                  <c:v>6.0000000000000001E-3</c:v>
                </c:pt>
                <c:pt idx="12">
                  <c:v>0.17199999999999999</c:v>
                </c:pt>
                <c:pt idx="13">
                  <c:v>0.01</c:v>
                </c:pt>
                <c:pt idx="14">
                  <c:v>6.8000000000000005E-2</c:v>
                </c:pt>
                <c:pt idx="15">
                  <c:v>6.6000000000000003E-2</c:v>
                </c:pt>
                <c:pt idx="16">
                  <c:v>1.2E-2</c:v>
                </c:pt>
                <c:pt idx="17">
                  <c:v>1.9E-2</c:v>
                </c:pt>
                <c:pt idx="18">
                  <c:v>7.0000000000000001E-3</c:v>
                </c:pt>
                <c:pt idx="19">
                  <c:v>7.0000000000000001E-3</c:v>
                </c:pt>
                <c:pt idx="20">
                  <c:v>2.3E-2</c:v>
                </c:pt>
              </c:numCache>
            </c:numRef>
          </c:val>
          <c:extLst>
            <c:ext xmlns:c16="http://schemas.microsoft.com/office/drawing/2014/chart" uri="{C3380CC4-5D6E-409C-BE32-E72D297353CC}">
              <c16:uniqueId val="{00000000-139E-48C5-A424-747282B0CBCC}"/>
            </c:ext>
          </c:extLst>
        </c:ser>
        <c:dLbls>
          <c:showLegendKey val="0"/>
          <c:showVal val="0"/>
          <c:showCatName val="0"/>
          <c:showSerName val="0"/>
          <c:showPercent val="0"/>
          <c:showBubbleSize val="0"/>
        </c:dLbls>
        <c:gapWidth val="90"/>
        <c:axId val="426532536"/>
        <c:axId val="426533320"/>
      </c:barChart>
      <c:catAx>
        <c:axId val="4265325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1" u="none" strike="noStrike" kern="1200" baseline="0">
                <a:solidFill>
                  <a:schemeClr val="tx1">
                    <a:lumMod val="65000"/>
                    <a:lumOff val="35000"/>
                  </a:schemeClr>
                </a:solidFill>
                <a:latin typeface="+mn-lt"/>
                <a:ea typeface="+mn-ea"/>
                <a:cs typeface="+mn-cs"/>
              </a:defRPr>
            </a:pPr>
            <a:endParaRPr lang="en-US"/>
          </a:p>
        </c:txPr>
        <c:crossAx val="426533320"/>
        <c:crosses val="autoZero"/>
        <c:auto val="1"/>
        <c:lblAlgn val="ctr"/>
        <c:lblOffset val="100"/>
        <c:noMultiLvlLbl val="0"/>
      </c:catAx>
      <c:valAx>
        <c:axId val="426533320"/>
        <c:scaling>
          <c:orientation val="minMax"/>
        </c:scaling>
        <c:delete val="1"/>
        <c:axPos val="b"/>
        <c:numFmt formatCode="0%" sourceLinked="1"/>
        <c:majorTickMark val="none"/>
        <c:minorTickMark val="none"/>
        <c:tickLblPos val="nextTo"/>
        <c:crossAx val="4265325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3384418259156328"/>
          <c:y val="2.578124841404722E-2"/>
          <c:w val="0.52890649785061394"/>
          <c:h val="0.94843750317190556"/>
        </c:manualLayout>
      </c:layout>
      <c:barChart>
        <c:barDir val="bar"/>
        <c:grouping val="clustered"/>
        <c:varyColors val="0"/>
        <c:ser>
          <c:idx val="0"/>
          <c:order val="0"/>
          <c:tx>
            <c:strRef>
              <c:f>Hoja1!$B$1</c:f>
              <c:strCache>
                <c:ptCount val="1"/>
                <c:pt idx="0">
                  <c:v>Serie 1</c:v>
                </c:pt>
              </c:strCache>
            </c:strRef>
          </c:tx>
          <c:spPr>
            <a:solidFill>
              <a:srgbClr val="DA0F2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Hoja1!$A$2:$A$24</c:f>
              <c:numCache>
                <c:formatCode>General</c:formatCode>
                <c:ptCount val="23"/>
                <c:pt idx="0">
                  <c:v>5000</c:v>
                </c:pt>
                <c:pt idx="1">
                  <c:v>10000</c:v>
                </c:pt>
                <c:pt idx="2">
                  <c:v>12000</c:v>
                </c:pt>
                <c:pt idx="3">
                  <c:v>14000</c:v>
                </c:pt>
                <c:pt idx="4">
                  <c:v>15000</c:v>
                </c:pt>
                <c:pt idx="5">
                  <c:v>20000</c:v>
                </c:pt>
                <c:pt idx="6">
                  <c:v>25000</c:v>
                </c:pt>
                <c:pt idx="7">
                  <c:v>30000</c:v>
                </c:pt>
                <c:pt idx="8">
                  <c:v>35000</c:v>
                </c:pt>
                <c:pt idx="9">
                  <c:v>40000</c:v>
                </c:pt>
                <c:pt idx="10">
                  <c:v>45000</c:v>
                </c:pt>
                <c:pt idx="11">
                  <c:v>50000</c:v>
                </c:pt>
                <c:pt idx="12">
                  <c:v>60000</c:v>
                </c:pt>
                <c:pt idx="13">
                  <c:v>70000</c:v>
                </c:pt>
                <c:pt idx="14">
                  <c:v>80000</c:v>
                </c:pt>
                <c:pt idx="15">
                  <c:v>100000</c:v>
                </c:pt>
                <c:pt idx="16">
                  <c:v>150000</c:v>
                </c:pt>
                <c:pt idx="17">
                  <c:v>200000</c:v>
                </c:pt>
                <c:pt idx="18">
                  <c:v>250000</c:v>
                </c:pt>
                <c:pt idx="19">
                  <c:v>300000</c:v>
                </c:pt>
                <c:pt idx="20">
                  <c:v>350000</c:v>
                </c:pt>
                <c:pt idx="21">
                  <c:v>400000</c:v>
                </c:pt>
                <c:pt idx="22">
                  <c:v>500000</c:v>
                </c:pt>
              </c:numCache>
            </c:numRef>
          </c:cat>
          <c:val>
            <c:numRef>
              <c:f>Hoja1!$B$2:$B$24</c:f>
              <c:numCache>
                <c:formatCode>0%</c:formatCode>
                <c:ptCount val="23"/>
                <c:pt idx="0">
                  <c:v>1.9E-2</c:v>
                </c:pt>
                <c:pt idx="1">
                  <c:v>8.9999999999999993E-3</c:v>
                </c:pt>
                <c:pt idx="2">
                  <c:v>6.0000000000000001E-3</c:v>
                </c:pt>
                <c:pt idx="3">
                  <c:v>5.0000000000000001E-3</c:v>
                </c:pt>
                <c:pt idx="4">
                  <c:v>8.9999999999999993E-3</c:v>
                </c:pt>
                <c:pt idx="5">
                  <c:v>8.5000000000000006E-2</c:v>
                </c:pt>
                <c:pt idx="6">
                  <c:v>0.06</c:v>
                </c:pt>
                <c:pt idx="7">
                  <c:v>6.8000000000000005E-2</c:v>
                </c:pt>
                <c:pt idx="8">
                  <c:v>5.0000000000000001E-3</c:v>
                </c:pt>
                <c:pt idx="9">
                  <c:v>3.7999999999999999E-2</c:v>
                </c:pt>
                <c:pt idx="10">
                  <c:v>6.0000000000000001E-3</c:v>
                </c:pt>
                <c:pt idx="11">
                  <c:v>0.23300000000000001</c:v>
                </c:pt>
                <c:pt idx="12">
                  <c:v>3.3000000000000002E-2</c:v>
                </c:pt>
                <c:pt idx="13">
                  <c:v>3.4000000000000002E-2</c:v>
                </c:pt>
                <c:pt idx="14">
                  <c:v>0.04</c:v>
                </c:pt>
                <c:pt idx="15">
                  <c:v>0.13700000000000001</c:v>
                </c:pt>
                <c:pt idx="16">
                  <c:v>6.7000000000000004E-2</c:v>
                </c:pt>
                <c:pt idx="17">
                  <c:v>5.7000000000000002E-2</c:v>
                </c:pt>
                <c:pt idx="18">
                  <c:v>1.2E-2</c:v>
                </c:pt>
                <c:pt idx="19">
                  <c:v>1.4E-2</c:v>
                </c:pt>
                <c:pt idx="20">
                  <c:v>5.0000000000000001E-3</c:v>
                </c:pt>
                <c:pt idx="21">
                  <c:v>2.5999999999999999E-2</c:v>
                </c:pt>
                <c:pt idx="22">
                  <c:v>2.3E-2</c:v>
                </c:pt>
              </c:numCache>
            </c:numRef>
          </c:val>
          <c:extLst>
            <c:ext xmlns:c16="http://schemas.microsoft.com/office/drawing/2014/chart" uri="{C3380CC4-5D6E-409C-BE32-E72D297353CC}">
              <c16:uniqueId val="{00000000-D7F9-4022-A5E3-3B1A605BFBC2}"/>
            </c:ext>
          </c:extLst>
        </c:ser>
        <c:dLbls>
          <c:showLegendKey val="0"/>
          <c:showVal val="0"/>
          <c:showCatName val="0"/>
          <c:showSerName val="0"/>
          <c:showPercent val="0"/>
          <c:showBubbleSize val="0"/>
        </c:dLbls>
        <c:gapWidth val="90"/>
        <c:axId val="596479584"/>
        <c:axId val="596475664"/>
      </c:barChart>
      <c:catAx>
        <c:axId val="5964795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1" u="none" strike="noStrike" kern="1200" baseline="0">
                <a:solidFill>
                  <a:schemeClr val="tx1">
                    <a:lumMod val="65000"/>
                    <a:lumOff val="35000"/>
                  </a:schemeClr>
                </a:solidFill>
                <a:latin typeface="+mn-lt"/>
                <a:ea typeface="+mn-ea"/>
                <a:cs typeface="+mn-cs"/>
              </a:defRPr>
            </a:pPr>
            <a:endParaRPr lang="en-US"/>
          </a:p>
        </c:txPr>
        <c:crossAx val="596475664"/>
        <c:crosses val="autoZero"/>
        <c:auto val="1"/>
        <c:lblAlgn val="ctr"/>
        <c:lblOffset val="100"/>
        <c:noMultiLvlLbl val="0"/>
      </c:catAx>
      <c:valAx>
        <c:axId val="596475664"/>
        <c:scaling>
          <c:orientation val="minMax"/>
        </c:scaling>
        <c:delete val="1"/>
        <c:axPos val="b"/>
        <c:numFmt formatCode="0%" sourceLinked="1"/>
        <c:majorTickMark val="none"/>
        <c:minorTickMark val="none"/>
        <c:tickLblPos val="nextTo"/>
        <c:crossAx val="5964795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Hoja1!$B$1</c:f>
              <c:strCache>
                <c:ptCount val="1"/>
                <c:pt idx="0">
                  <c:v>Ventas</c:v>
                </c:pt>
              </c:strCache>
            </c:strRef>
          </c:tx>
          <c:spPr>
            <a:solidFill>
              <a:srgbClr val="F5B02B"/>
            </a:solidFill>
          </c:spPr>
          <c:dPt>
            <c:idx val="0"/>
            <c:bubble3D val="0"/>
            <c:spPr>
              <a:solidFill>
                <a:srgbClr val="DA0F2B"/>
              </a:solidFill>
              <a:ln w="19050">
                <a:solidFill>
                  <a:schemeClr val="lt1"/>
                </a:solidFill>
              </a:ln>
              <a:effectLst/>
            </c:spPr>
            <c:extLst>
              <c:ext xmlns:c16="http://schemas.microsoft.com/office/drawing/2014/chart" uri="{C3380CC4-5D6E-409C-BE32-E72D297353CC}">
                <c16:uniqueId val="{00000001-7682-4888-B2EA-E918ACD69ED7}"/>
              </c:ext>
            </c:extLst>
          </c:dPt>
          <c:dPt>
            <c:idx val="1"/>
            <c:bubble3D val="0"/>
            <c:spPr>
              <a:solidFill>
                <a:srgbClr val="F5B02B"/>
              </a:solidFill>
              <a:ln w="19050">
                <a:solidFill>
                  <a:schemeClr val="lt1"/>
                </a:solidFill>
              </a:ln>
              <a:effectLst/>
            </c:spPr>
            <c:extLst>
              <c:ext xmlns:c16="http://schemas.microsoft.com/office/drawing/2014/chart" uri="{C3380CC4-5D6E-409C-BE32-E72D297353CC}">
                <c16:uniqueId val="{00000003-7682-4888-B2EA-E918ACD69ED7}"/>
              </c:ext>
            </c:extLst>
          </c:dPt>
          <c:dPt>
            <c:idx val="2"/>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5-7682-4888-B2EA-E918ACD69ED7}"/>
              </c:ext>
            </c:extLst>
          </c:dPt>
          <c:cat>
            <c:strRef>
              <c:f>Hoja1!$A$2:$A$4</c:f>
              <c:strCache>
                <c:ptCount val="3"/>
                <c:pt idx="0">
                  <c:v>No</c:v>
                </c:pt>
                <c:pt idx="1">
                  <c:v>Si</c:v>
                </c:pt>
                <c:pt idx="2">
                  <c:v>NR/NS</c:v>
                </c:pt>
              </c:strCache>
            </c:strRef>
          </c:cat>
          <c:val>
            <c:numRef>
              <c:f>Hoja1!$B$2:$B$4</c:f>
              <c:numCache>
                <c:formatCode>0%</c:formatCode>
                <c:ptCount val="3"/>
                <c:pt idx="0">
                  <c:v>0.37</c:v>
                </c:pt>
                <c:pt idx="1">
                  <c:v>0.62</c:v>
                </c:pt>
                <c:pt idx="2">
                  <c:v>0.01</c:v>
                </c:pt>
              </c:numCache>
            </c:numRef>
          </c:val>
          <c:extLst>
            <c:ext xmlns:c16="http://schemas.microsoft.com/office/drawing/2014/chart" uri="{C3380CC4-5D6E-409C-BE32-E72D297353CC}">
              <c16:uniqueId val="{00000006-7682-4888-B2EA-E918ACD69ED7}"/>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Hoja1!$B$1</c:f>
              <c:strCache>
                <c:ptCount val="1"/>
                <c:pt idx="0">
                  <c:v>Ventas</c:v>
                </c:pt>
              </c:strCache>
            </c:strRef>
          </c:tx>
          <c:spPr>
            <a:solidFill>
              <a:srgbClr val="F5B02B"/>
            </a:solidFill>
          </c:spPr>
          <c:dPt>
            <c:idx val="0"/>
            <c:bubble3D val="0"/>
            <c:spPr>
              <a:solidFill>
                <a:srgbClr val="DA0F2B"/>
              </a:solidFill>
              <a:ln w="19050">
                <a:solidFill>
                  <a:schemeClr val="lt1"/>
                </a:solidFill>
              </a:ln>
              <a:effectLst/>
            </c:spPr>
            <c:extLst>
              <c:ext xmlns:c16="http://schemas.microsoft.com/office/drawing/2014/chart" uri="{C3380CC4-5D6E-409C-BE32-E72D297353CC}">
                <c16:uniqueId val="{00000001-1F0B-4AC4-9867-105FA23F598E}"/>
              </c:ext>
            </c:extLst>
          </c:dPt>
          <c:dPt>
            <c:idx val="1"/>
            <c:bubble3D val="0"/>
            <c:spPr>
              <a:solidFill>
                <a:srgbClr val="F5B02B"/>
              </a:solidFill>
              <a:ln w="19050">
                <a:solidFill>
                  <a:schemeClr val="lt1"/>
                </a:solidFill>
              </a:ln>
              <a:effectLst/>
            </c:spPr>
            <c:extLst>
              <c:ext xmlns:c16="http://schemas.microsoft.com/office/drawing/2014/chart" uri="{C3380CC4-5D6E-409C-BE32-E72D297353CC}">
                <c16:uniqueId val="{00000003-1F0B-4AC4-9867-105FA23F598E}"/>
              </c:ext>
            </c:extLst>
          </c:dPt>
          <c:dPt>
            <c:idx val="2"/>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5-1F0B-4AC4-9867-105FA23F598E}"/>
              </c:ext>
            </c:extLst>
          </c:dPt>
          <c:cat>
            <c:strRef>
              <c:f>Hoja1!$A$2:$A$4</c:f>
              <c:strCache>
                <c:ptCount val="3"/>
                <c:pt idx="0">
                  <c:v>No</c:v>
                </c:pt>
                <c:pt idx="1">
                  <c:v>Si</c:v>
                </c:pt>
                <c:pt idx="2">
                  <c:v>NR/NS</c:v>
                </c:pt>
              </c:strCache>
            </c:strRef>
          </c:cat>
          <c:val>
            <c:numRef>
              <c:f>Hoja1!$B$2:$B$4</c:f>
              <c:numCache>
                <c:formatCode>0%</c:formatCode>
                <c:ptCount val="3"/>
                <c:pt idx="0">
                  <c:v>0.64</c:v>
                </c:pt>
                <c:pt idx="1">
                  <c:v>0.35</c:v>
                </c:pt>
                <c:pt idx="2">
                  <c:v>0.01</c:v>
                </c:pt>
              </c:numCache>
            </c:numRef>
          </c:val>
          <c:extLst>
            <c:ext xmlns:c16="http://schemas.microsoft.com/office/drawing/2014/chart" uri="{C3380CC4-5D6E-409C-BE32-E72D297353CC}">
              <c16:uniqueId val="{00000006-1F0B-4AC4-9867-105FA23F598E}"/>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Genéro</c:v>
                </c:pt>
              </c:strCache>
            </c:strRef>
          </c:tx>
          <c:spPr>
            <a:ln>
              <a:noFill/>
            </a:ln>
          </c:spPr>
          <c:dPt>
            <c:idx val="0"/>
            <c:bubble3D val="0"/>
            <c:spPr>
              <a:solidFill>
                <a:srgbClr val="F5B02B"/>
              </a:solidFill>
              <a:ln w="19050">
                <a:noFill/>
              </a:ln>
              <a:effectLst/>
            </c:spPr>
            <c:extLst>
              <c:ext xmlns:c16="http://schemas.microsoft.com/office/drawing/2014/chart" uri="{C3380CC4-5D6E-409C-BE32-E72D297353CC}">
                <c16:uniqueId val="{00000001-E8A6-4D13-94F5-6AC9D5E4F6A1}"/>
              </c:ext>
            </c:extLst>
          </c:dPt>
          <c:dPt>
            <c:idx val="1"/>
            <c:bubble3D val="0"/>
            <c:spPr>
              <a:solidFill>
                <a:srgbClr val="DA0F2B"/>
              </a:solidFill>
              <a:ln w="19050">
                <a:noFill/>
              </a:ln>
              <a:effectLst/>
            </c:spPr>
            <c:extLst>
              <c:ext xmlns:c16="http://schemas.microsoft.com/office/drawing/2014/chart" uri="{C3380CC4-5D6E-409C-BE32-E72D297353CC}">
                <c16:uniqueId val="{00000003-E8A6-4D13-94F5-6AC9D5E4F6A1}"/>
              </c:ext>
            </c:extLst>
          </c:dPt>
          <c:dPt>
            <c:idx val="2"/>
            <c:bubble3D val="0"/>
            <c:spPr>
              <a:solidFill>
                <a:schemeClr val="bg1">
                  <a:lumMod val="85000"/>
                </a:schemeClr>
              </a:solidFill>
              <a:ln w="19050">
                <a:noFill/>
              </a:ln>
              <a:effectLst/>
            </c:spPr>
            <c:extLst>
              <c:ext xmlns:c16="http://schemas.microsoft.com/office/drawing/2014/chart" uri="{C3380CC4-5D6E-409C-BE32-E72D297353CC}">
                <c16:uniqueId val="{00000005-E8A6-4D13-94F5-6AC9D5E4F6A1}"/>
              </c:ext>
            </c:extLst>
          </c:dPt>
          <c:dLbls>
            <c:dLbl>
              <c:idx val="0"/>
              <c:layout>
                <c:manualLayout>
                  <c:x val="-0.23358060750532506"/>
                  <c:y val="1.066227130533326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E8A6-4D13-94F5-6AC9D5E4F6A1}"/>
                </c:ext>
              </c:extLst>
            </c:dLbl>
            <c:dLbl>
              <c:idx val="1"/>
              <c:layout>
                <c:manualLayout>
                  <c:x val="0.20927302703207143"/>
                  <c:y val="1.066227130533326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E8A6-4D13-94F5-6AC9D5E4F6A1}"/>
                </c:ext>
              </c:extLst>
            </c:dLbl>
            <c:dLbl>
              <c:idx val="2"/>
              <c:layout/>
              <c:tx>
                <c:rich>
                  <a:bodyPr/>
                  <a:lstStyle/>
                  <a:p>
                    <a:fld id="{50D3D19A-FCE6-4859-81CB-E9F3113E3D4C}" type="VALUE">
                      <a:rPr lang="en-US">
                        <a:solidFill>
                          <a:schemeClr val="tx1"/>
                        </a:solidFill>
                      </a:rPr>
                      <a:pPr/>
                      <a:t>[VALOR]</a:t>
                    </a:fld>
                    <a:endParaRPr lang="en-US"/>
                  </a:p>
                </c:rich>
              </c:tx>
              <c:dLblPos val="bestFit"/>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5-E8A6-4D13-94F5-6AC9D5E4F6A1}"/>
                </c:ext>
              </c:extLst>
            </c:dLbl>
            <c:spPr>
              <a:noFill/>
              <a:ln>
                <a:noFill/>
              </a:ln>
              <a:effectLst/>
            </c:spPr>
            <c:txPr>
              <a:bodyPr/>
              <a:lstStyle/>
              <a:p>
                <a:pPr>
                  <a:defRPr sz="1400" b="1">
                    <a:solidFill>
                      <a:schemeClr val="bg1"/>
                    </a:solidFill>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Hoja1!$A$2:$A$4</c:f>
              <c:strCache>
                <c:ptCount val="3"/>
                <c:pt idx="0">
                  <c:v>Femenino</c:v>
                </c:pt>
                <c:pt idx="1">
                  <c:v>Masculino</c:v>
                </c:pt>
                <c:pt idx="2">
                  <c:v>Transexual</c:v>
                </c:pt>
              </c:strCache>
            </c:strRef>
          </c:cat>
          <c:val>
            <c:numRef>
              <c:f>Hoja1!$B$2:$B$4</c:f>
              <c:numCache>
                <c:formatCode>0%</c:formatCode>
                <c:ptCount val="3"/>
                <c:pt idx="0">
                  <c:v>0.51</c:v>
                </c:pt>
                <c:pt idx="1">
                  <c:v>0.48</c:v>
                </c:pt>
                <c:pt idx="2">
                  <c:v>0.01</c:v>
                </c:pt>
              </c:numCache>
            </c:numRef>
          </c:val>
          <c:extLst>
            <c:ext xmlns:c16="http://schemas.microsoft.com/office/drawing/2014/chart" uri="{C3380CC4-5D6E-409C-BE32-E72D297353CC}">
              <c16:uniqueId val="{00000006-E8A6-4D13-94F5-6AC9D5E4F6A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Hoja1!$B$1</c:f>
              <c:strCache>
                <c:ptCount val="1"/>
                <c:pt idx="0">
                  <c:v>Ventas</c:v>
                </c:pt>
              </c:strCache>
            </c:strRef>
          </c:tx>
          <c:spPr>
            <a:solidFill>
              <a:srgbClr val="F5B02B"/>
            </a:solidFill>
          </c:spPr>
          <c:dPt>
            <c:idx val="0"/>
            <c:bubble3D val="0"/>
            <c:spPr>
              <a:solidFill>
                <a:srgbClr val="DA0F2B"/>
              </a:solidFill>
              <a:ln w="19050">
                <a:solidFill>
                  <a:schemeClr val="lt1"/>
                </a:solidFill>
              </a:ln>
              <a:effectLst/>
            </c:spPr>
            <c:extLst>
              <c:ext xmlns:c16="http://schemas.microsoft.com/office/drawing/2014/chart" uri="{C3380CC4-5D6E-409C-BE32-E72D297353CC}">
                <c16:uniqueId val="{00000001-3C91-4304-8997-694ECC406383}"/>
              </c:ext>
            </c:extLst>
          </c:dPt>
          <c:dPt>
            <c:idx val="1"/>
            <c:bubble3D val="0"/>
            <c:spPr>
              <a:solidFill>
                <a:srgbClr val="F5B02B"/>
              </a:solidFill>
              <a:ln w="19050">
                <a:solidFill>
                  <a:schemeClr val="lt1"/>
                </a:solidFill>
              </a:ln>
              <a:effectLst/>
            </c:spPr>
            <c:extLst>
              <c:ext xmlns:c16="http://schemas.microsoft.com/office/drawing/2014/chart" uri="{C3380CC4-5D6E-409C-BE32-E72D297353CC}">
                <c16:uniqueId val="{00000003-3C91-4304-8997-694ECC406383}"/>
              </c:ext>
            </c:extLst>
          </c:dPt>
          <c:dPt>
            <c:idx val="2"/>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5-3C91-4304-8997-694ECC406383}"/>
              </c:ext>
            </c:extLst>
          </c:dPt>
          <c:cat>
            <c:strRef>
              <c:f>Hoja1!$A$2:$A$4</c:f>
              <c:strCache>
                <c:ptCount val="3"/>
                <c:pt idx="0">
                  <c:v>No</c:v>
                </c:pt>
                <c:pt idx="1">
                  <c:v>Si</c:v>
                </c:pt>
                <c:pt idx="2">
                  <c:v>NR/NS</c:v>
                </c:pt>
              </c:strCache>
            </c:strRef>
          </c:cat>
          <c:val>
            <c:numRef>
              <c:f>Hoja1!$B$2:$B$4</c:f>
              <c:numCache>
                <c:formatCode>0%</c:formatCode>
                <c:ptCount val="3"/>
                <c:pt idx="0">
                  <c:v>0.87</c:v>
                </c:pt>
                <c:pt idx="1">
                  <c:v>0.12</c:v>
                </c:pt>
                <c:pt idx="2">
                  <c:v>0.01</c:v>
                </c:pt>
              </c:numCache>
            </c:numRef>
          </c:val>
          <c:extLst>
            <c:ext xmlns:c16="http://schemas.microsoft.com/office/drawing/2014/chart" uri="{C3380CC4-5D6E-409C-BE32-E72D297353CC}">
              <c16:uniqueId val="{00000006-3C91-4304-8997-694ECC406383}"/>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Hoja1!$B$1</c:f>
              <c:strCache>
                <c:ptCount val="1"/>
                <c:pt idx="0">
                  <c:v>Ventas</c:v>
                </c:pt>
              </c:strCache>
            </c:strRef>
          </c:tx>
          <c:spPr>
            <a:solidFill>
              <a:srgbClr val="F5B02B"/>
            </a:solidFill>
          </c:spPr>
          <c:dPt>
            <c:idx val="0"/>
            <c:bubble3D val="0"/>
            <c:spPr>
              <a:solidFill>
                <a:srgbClr val="DA0F2B"/>
              </a:solidFill>
              <a:ln w="19050">
                <a:solidFill>
                  <a:schemeClr val="lt1"/>
                </a:solidFill>
              </a:ln>
              <a:effectLst/>
            </c:spPr>
            <c:extLst>
              <c:ext xmlns:c16="http://schemas.microsoft.com/office/drawing/2014/chart" uri="{C3380CC4-5D6E-409C-BE32-E72D297353CC}">
                <c16:uniqueId val="{00000001-A69C-47AB-846F-7C6BB63B0B7F}"/>
              </c:ext>
            </c:extLst>
          </c:dPt>
          <c:dPt>
            <c:idx val="1"/>
            <c:bubble3D val="0"/>
            <c:spPr>
              <a:solidFill>
                <a:srgbClr val="F5B02B"/>
              </a:solidFill>
              <a:ln w="19050">
                <a:solidFill>
                  <a:schemeClr val="lt1"/>
                </a:solidFill>
              </a:ln>
              <a:effectLst/>
            </c:spPr>
            <c:extLst>
              <c:ext xmlns:c16="http://schemas.microsoft.com/office/drawing/2014/chart" uri="{C3380CC4-5D6E-409C-BE32-E72D297353CC}">
                <c16:uniqueId val="{00000003-A69C-47AB-846F-7C6BB63B0B7F}"/>
              </c:ext>
            </c:extLst>
          </c:dPt>
          <c:dPt>
            <c:idx val="2"/>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5-A69C-47AB-846F-7C6BB63B0B7F}"/>
              </c:ext>
            </c:extLst>
          </c:dPt>
          <c:cat>
            <c:strRef>
              <c:f>Hoja1!$A$2:$A$4</c:f>
              <c:strCache>
                <c:ptCount val="3"/>
                <c:pt idx="0">
                  <c:v>No</c:v>
                </c:pt>
                <c:pt idx="1">
                  <c:v>Si</c:v>
                </c:pt>
                <c:pt idx="2">
                  <c:v>NR/NS</c:v>
                </c:pt>
              </c:strCache>
            </c:strRef>
          </c:cat>
          <c:val>
            <c:numRef>
              <c:f>Hoja1!$B$2:$B$4</c:f>
              <c:numCache>
                <c:formatCode>0%</c:formatCode>
                <c:ptCount val="3"/>
                <c:pt idx="0">
                  <c:v>0.85</c:v>
                </c:pt>
                <c:pt idx="1">
                  <c:v>0.15</c:v>
                </c:pt>
              </c:numCache>
            </c:numRef>
          </c:val>
          <c:extLst>
            <c:ext xmlns:c16="http://schemas.microsoft.com/office/drawing/2014/chart" uri="{C3380CC4-5D6E-409C-BE32-E72D297353CC}">
              <c16:uniqueId val="{00000006-A69C-47AB-846F-7C6BB63B0B7F}"/>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988366042844837E-3"/>
          <c:y val="4.9387423142998106E-2"/>
          <c:w val="0.33083080467201764"/>
          <c:h val="0.95061257685700196"/>
        </c:manualLayout>
      </c:layout>
      <c:barChart>
        <c:barDir val="bar"/>
        <c:grouping val="clustered"/>
        <c:varyColors val="0"/>
        <c:ser>
          <c:idx val="0"/>
          <c:order val="0"/>
          <c:tx>
            <c:strRef>
              <c:f>Hoja1!$B$1</c:f>
              <c:strCache>
                <c:ptCount val="1"/>
                <c:pt idx="0">
                  <c:v>Serie 1</c:v>
                </c:pt>
              </c:strCache>
            </c:strRef>
          </c:tx>
          <c:spPr>
            <a:solidFill>
              <a:srgbClr val="DA0F2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Hoja1!$A$2:$A$16</c:f>
              <c:strCache>
                <c:ptCount val="15"/>
                <c:pt idx="0">
                  <c:v>No responde</c:v>
                </c:pt>
                <c:pt idx="1">
                  <c:v>No sabe</c:v>
                </c:pt>
                <c:pt idx="2">
                  <c:v>Un miembro del hogar se contagió en el colegio</c:v>
                </c:pt>
                <c:pt idx="3">
                  <c:v>Un miembro del hogar trabaja en sector de la salud</c:v>
                </c:pt>
                <c:pt idx="4">
                  <c:v>Un miembro del hogar se contagió en un centro comercial</c:v>
                </c:pt>
                <c:pt idx="5">
                  <c:v>La persona que hace el aseo trajo el virus</c:v>
                </c:pt>
                <c:pt idx="6">
                  <c:v>Un miembro del hogar hizo compras en ventas informales en el espacio público</c:v>
                </c:pt>
                <c:pt idx="7">
                  <c:v>Un miembro del hogar se contagió en un restaurante</c:v>
                </c:pt>
                <c:pt idx="8">
                  <c:v>Un miembro del hogar lo adquirio haciendo mercado</c:v>
                </c:pt>
                <c:pt idx="9">
                  <c:v>Salir de viaje</c:v>
                </c:pt>
                <c:pt idx="10">
                  <c:v>Por un familiar o amigo que visitó la casa</c:v>
                </c:pt>
                <c:pt idx="11">
                  <c:v>Porque uno de los integrantes del hogar fue a una reunión de amigos o familiares en un recinto cerrado</c:v>
                </c:pt>
                <c:pt idx="12">
                  <c:v>Yo me contagié y llevé el virus a mi hogar</c:v>
                </c:pt>
                <c:pt idx="13">
                  <c:v>Un miembro del hogar se contagió en el transporte público</c:v>
                </c:pt>
                <c:pt idx="14">
                  <c:v>Un miembro de su hogar lo adquirió en el trabajo</c:v>
                </c:pt>
              </c:strCache>
            </c:strRef>
          </c:cat>
          <c:val>
            <c:numRef>
              <c:f>Hoja1!$B$2:$B$16</c:f>
              <c:numCache>
                <c:formatCode>0%</c:formatCode>
                <c:ptCount val="15"/>
                <c:pt idx="0">
                  <c:v>0.02</c:v>
                </c:pt>
                <c:pt idx="1">
                  <c:v>0.15</c:v>
                </c:pt>
                <c:pt idx="2">
                  <c:v>5.0000000000000001E-3</c:v>
                </c:pt>
                <c:pt idx="3">
                  <c:v>5.0000000000000001E-3</c:v>
                </c:pt>
                <c:pt idx="4">
                  <c:v>7.0000000000000001E-3</c:v>
                </c:pt>
                <c:pt idx="5">
                  <c:v>8.0000000000000002E-3</c:v>
                </c:pt>
                <c:pt idx="6">
                  <c:v>1.2E-2</c:v>
                </c:pt>
                <c:pt idx="7">
                  <c:v>2.5999999999999999E-2</c:v>
                </c:pt>
                <c:pt idx="8">
                  <c:v>3.2000000000000001E-2</c:v>
                </c:pt>
                <c:pt idx="9">
                  <c:v>3.4000000000000002E-2</c:v>
                </c:pt>
                <c:pt idx="10">
                  <c:v>6.4000000000000001E-2</c:v>
                </c:pt>
                <c:pt idx="11">
                  <c:v>6.7000000000000004E-2</c:v>
                </c:pt>
                <c:pt idx="12">
                  <c:v>0.124</c:v>
                </c:pt>
                <c:pt idx="13">
                  <c:v>0.13600000000000001</c:v>
                </c:pt>
                <c:pt idx="14">
                  <c:v>0.318</c:v>
                </c:pt>
              </c:numCache>
            </c:numRef>
          </c:val>
          <c:extLst>
            <c:ext xmlns:c16="http://schemas.microsoft.com/office/drawing/2014/chart" uri="{C3380CC4-5D6E-409C-BE32-E72D297353CC}">
              <c16:uniqueId val="{00000000-9200-4307-A560-DCA10A2475FB}"/>
            </c:ext>
          </c:extLst>
        </c:ser>
        <c:dLbls>
          <c:showLegendKey val="0"/>
          <c:showVal val="0"/>
          <c:showCatName val="0"/>
          <c:showSerName val="0"/>
          <c:showPercent val="0"/>
          <c:showBubbleSize val="0"/>
        </c:dLbls>
        <c:gapWidth val="182"/>
        <c:axId val="596478016"/>
        <c:axId val="596471744"/>
      </c:barChart>
      <c:catAx>
        <c:axId val="5964780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1" u="none" strike="noStrike" kern="1200" baseline="0">
                <a:solidFill>
                  <a:schemeClr val="tx1">
                    <a:lumMod val="65000"/>
                    <a:lumOff val="35000"/>
                  </a:schemeClr>
                </a:solidFill>
                <a:latin typeface="+mn-lt"/>
                <a:ea typeface="+mn-ea"/>
                <a:cs typeface="+mn-cs"/>
              </a:defRPr>
            </a:pPr>
            <a:endParaRPr lang="en-US"/>
          </a:p>
        </c:txPr>
        <c:crossAx val="596471744"/>
        <c:crosses val="autoZero"/>
        <c:auto val="1"/>
        <c:lblAlgn val="ctr"/>
        <c:lblOffset val="100"/>
        <c:noMultiLvlLbl val="0"/>
      </c:catAx>
      <c:valAx>
        <c:axId val="596471744"/>
        <c:scaling>
          <c:orientation val="minMax"/>
        </c:scaling>
        <c:delete val="1"/>
        <c:axPos val="b"/>
        <c:numFmt formatCode="0%" sourceLinked="1"/>
        <c:majorTickMark val="none"/>
        <c:minorTickMark val="none"/>
        <c:tickLblPos val="nextTo"/>
        <c:crossAx val="5964780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988366042844837E-3"/>
          <c:y val="4.9387423142998106E-2"/>
          <c:w val="0.33083080467201764"/>
          <c:h val="0.95061257685700196"/>
        </c:manualLayout>
      </c:layout>
      <c:barChart>
        <c:barDir val="bar"/>
        <c:grouping val="clustered"/>
        <c:varyColors val="0"/>
        <c:ser>
          <c:idx val="0"/>
          <c:order val="0"/>
          <c:tx>
            <c:strRef>
              <c:f>Hoja1!$B$1</c:f>
              <c:strCache>
                <c:ptCount val="1"/>
                <c:pt idx="0">
                  <c:v>Serie 1</c:v>
                </c:pt>
              </c:strCache>
            </c:strRef>
          </c:tx>
          <c:spPr>
            <a:solidFill>
              <a:srgbClr val="F5B02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Independiente</c:v>
                </c:pt>
                <c:pt idx="1">
                  <c:v>Pensionado</c:v>
                </c:pt>
                <c:pt idx="2">
                  <c:v>Estudiar</c:v>
                </c:pt>
                <c:pt idx="3">
                  <c:v>Desempleado</c:v>
                </c:pt>
                <c:pt idx="4">
                  <c:v>Exclusivamente al hogar</c:v>
                </c:pt>
                <c:pt idx="5">
                  <c:v>Trabajar y estudiar</c:v>
                </c:pt>
                <c:pt idx="6">
                  <c:v>Trabajar</c:v>
                </c:pt>
              </c:strCache>
            </c:strRef>
          </c:cat>
          <c:val>
            <c:numRef>
              <c:f>Hoja1!$B$2:$B$8</c:f>
              <c:numCache>
                <c:formatCode>0%</c:formatCode>
                <c:ptCount val="7"/>
                <c:pt idx="0">
                  <c:v>3.5000000000000003E-2</c:v>
                </c:pt>
                <c:pt idx="1">
                  <c:v>4.5999999999999999E-2</c:v>
                </c:pt>
                <c:pt idx="2">
                  <c:v>6.8000000000000005E-2</c:v>
                </c:pt>
                <c:pt idx="3">
                  <c:v>0.105</c:v>
                </c:pt>
                <c:pt idx="4">
                  <c:v>0.13300000000000001</c:v>
                </c:pt>
                <c:pt idx="5">
                  <c:v>0.14099999999999999</c:v>
                </c:pt>
                <c:pt idx="6">
                  <c:v>0.47</c:v>
                </c:pt>
              </c:numCache>
            </c:numRef>
          </c:val>
          <c:extLst>
            <c:ext xmlns:c16="http://schemas.microsoft.com/office/drawing/2014/chart" uri="{C3380CC4-5D6E-409C-BE32-E72D297353CC}">
              <c16:uniqueId val="{00000000-43A3-44F7-859F-412DE74BFDAA}"/>
            </c:ext>
          </c:extLst>
        </c:ser>
        <c:dLbls>
          <c:showLegendKey val="0"/>
          <c:showVal val="0"/>
          <c:showCatName val="0"/>
          <c:showSerName val="0"/>
          <c:showPercent val="0"/>
          <c:showBubbleSize val="0"/>
        </c:dLbls>
        <c:gapWidth val="182"/>
        <c:axId val="593287896"/>
        <c:axId val="593288288"/>
      </c:barChart>
      <c:catAx>
        <c:axId val="5932878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1" u="none" strike="noStrike" kern="1200" baseline="0">
                <a:solidFill>
                  <a:schemeClr val="tx1">
                    <a:lumMod val="65000"/>
                    <a:lumOff val="35000"/>
                  </a:schemeClr>
                </a:solidFill>
                <a:latin typeface="+mn-lt"/>
                <a:ea typeface="+mn-ea"/>
                <a:cs typeface="+mn-cs"/>
              </a:defRPr>
            </a:pPr>
            <a:endParaRPr lang="en-US"/>
          </a:p>
        </c:txPr>
        <c:crossAx val="593288288"/>
        <c:crosses val="autoZero"/>
        <c:auto val="1"/>
        <c:lblAlgn val="ctr"/>
        <c:lblOffset val="100"/>
        <c:noMultiLvlLbl val="0"/>
      </c:catAx>
      <c:valAx>
        <c:axId val="593288288"/>
        <c:scaling>
          <c:orientation val="minMax"/>
        </c:scaling>
        <c:delete val="1"/>
        <c:axPos val="b"/>
        <c:numFmt formatCode="0%" sourceLinked="1"/>
        <c:majorTickMark val="none"/>
        <c:minorTickMark val="none"/>
        <c:tickLblPos val="nextTo"/>
        <c:crossAx val="5932878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Hoja1!$B$1</c:f>
              <c:strCache>
                <c:ptCount val="1"/>
                <c:pt idx="0">
                  <c:v>Ventas</c:v>
                </c:pt>
              </c:strCache>
            </c:strRef>
          </c:tx>
          <c:spPr>
            <a:solidFill>
              <a:srgbClr val="F5B02B"/>
            </a:solidFill>
          </c:spPr>
          <c:dPt>
            <c:idx val="0"/>
            <c:bubble3D val="0"/>
            <c:spPr>
              <a:solidFill>
                <a:srgbClr val="DA0F2B"/>
              </a:solidFill>
              <a:ln w="19050">
                <a:solidFill>
                  <a:schemeClr val="lt1"/>
                </a:solidFill>
              </a:ln>
              <a:effectLst/>
            </c:spPr>
            <c:extLst>
              <c:ext xmlns:c16="http://schemas.microsoft.com/office/drawing/2014/chart" uri="{C3380CC4-5D6E-409C-BE32-E72D297353CC}">
                <c16:uniqueId val="{00000001-0A5F-4139-94F0-92D07CA9A479}"/>
              </c:ext>
            </c:extLst>
          </c:dPt>
          <c:dPt>
            <c:idx val="1"/>
            <c:bubble3D val="0"/>
            <c:spPr>
              <a:solidFill>
                <a:srgbClr val="F5B02B"/>
              </a:solidFill>
              <a:ln w="19050">
                <a:solidFill>
                  <a:schemeClr val="lt1"/>
                </a:solidFill>
              </a:ln>
              <a:effectLst/>
            </c:spPr>
            <c:extLst>
              <c:ext xmlns:c16="http://schemas.microsoft.com/office/drawing/2014/chart" uri="{C3380CC4-5D6E-409C-BE32-E72D297353CC}">
                <c16:uniqueId val="{00000003-0A5F-4139-94F0-92D07CA9A479}"/>
              </c:ext>
            </c:extLst>
          </c:dPt>
          <c:dPt>
            <c:idx val="2"/>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5-0A5F-4139-94F0-92D07CA9A479}"/>
              </c:ext>
            </c:extLst>
          </c:dPt>
          <c:cat>
            <c:strRef>
              <c:f>Hoja1!$A$2:$A$4</c:f>
              <c:strCache>
                <c:ptCount val="3"/>
                <c:pt idx="0">
                  <c:v>No</c:v>
                </c:pt>
                <c:pt idx="1">
                  <c:v>Si</c:v>
                </c:pt>
                <c:pt idx="2">
                  <c:v>NR/NS</c:v>
                </c:pt>
              </c:strCache>
            </c:strRef>
          </c:cat>
          <c:val>
            <c:numRef>
              <c:f>Hoja1!$B$2:$B$4</c:f>
              <c:numCache>
                <c:formatCode>0%</c:formatCode>
                <c:ptCount val="3"/>
                <c:pt idx="0">
                  <c:v>0.97</c:v>
                </c:pt>
                <c:pt idx="1">
                  <c:v>0.03</c:v>
                </c:pt>
              </c:numCache>
            </c:numRef>
          </c:val>
          <c:extLst>
            <c:ext xmlns:c16="http://schemas.microsoft.com/office/drawing/2014/chart" uri="{C3380CC4-5D6E-409C-BE32-E72D297353CC}">
              <c16:uniqueId val="{00000006-0A5F-4139-94F0-92D07CA9A479}"/>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Hoja1!$B$1</c:f>
              <c:strCache>
                <c:ptCount val="1"/>
                <c:pt idx="0">
                  <c:v>Ventas</c:v>
                </c:pt>
              </c:strCache>
            </c:strRef>
          </c:tx>
          <c:spPr>
            <a:solidFill>
              <a:srgbClr val="F5B02B"/>
            </a:solidFill>
          </c:spPr>
          <c:dPt>
            <c:idx val="0"/>
            <c:bubble3D val="0"/>
            <c:spPr>
              <a:solidFill>
                <a:srgbClr val="DA0F2B"/>
              </a:solidFill>
              <a:ln w="19050">
                <a:solidFill>
                  <a:schemeClr val="lt1"/>
                </a:solidFill>
              </a:ln>
              <a:effectLst/>
            </c:spPr>
            <c:extLst>
              <c:ext xmlns:c16="http://schemas.microsoft.com/office/drawing/2014/chart" uri="{C3380CC4-5D6E-409C-BE32-E72D297353CC}">
                <c16:uniqueId val="{00000001-262A-4F5B-B550-62FE560A31A5}"/>
              </c:ext>
            </c:extLst>
          </c:dPt>
          <c:dPt>
            <c:idx val="1"/>
            <c:bubble3D val="0"/>
            <c:spPr>
              <a:solidFill>
                <a:srgbClr val="F5B02B"/>
              </a:solidFill>
              <a:ln w="19050">
                <a:solidFill>
                  <a:schemeClr val="lt1"/>
                </a:solidFill>
              </a:ln>
              <a:effectLst/>
            </c:spPr>
            <c:extLst>
              <c:ext xmlns:c16="http://schemas.microsoft.com/office/drawing/2014/chart" uri="{C3380CC4-5D6E-409C-BE32-E72D297353CC}">
                <c16:uniqueId val="{00000003-262A-4F5B-B550-62FE560A31A5}"/>
              </c:ext>
            </c:extLst>
          </c:dPt>
          <c:cat>
            <c:strRef>
              <c:f>Hoja1!$A$2:$A$3</c:f>
              <c:strCache>
                <c:ptCount val="2"/>
                <c:pt idx="0">
                  <c:v>No</c:v>
                </c:pt>
                <c:pt idx="1">
                  <c:v>Si</c:v>
                </c:pt>
              </c:strCache>
            </c:strRef>
          </c:cat>
          <c:val>
            <c:numRef>
              <c:f>Hoja1!$B$2:$B$3</c:f>
              <c:numCache>
                <c:formatCode>0%</c:formatCode>
                <c:ptCount val="2"/>
                <c:pt idx="0">
                  <c:v>0.76</c:v>
                </c:pt>
                <c:pt idx="1">
                  <c:v>0.24</c:v>
                </c:pt>
              </c:numCache>
            </c:numRef>
          </c:val>
          <c:extLst>
            <c:ext xmlns:c16="http://schemas.microsoft.com/office/drawing/2014/chart" uri="{C3380CC4-5D6E-409C-BE32-E72D297353CC}">
              <c16:uniqueId val="{00000004-262A-4F5B-B550-62FE560A31A5}"/>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38882874015748"/>
          <c:y val="0.14070711486791859"/>
          <c:w val="0.68236171259842526"/>
          <c:h val="0.65264279941911918"/>
        </c:manualLayout>
      </c:layout>
      <c:barChart>
        <c:barDir val="col"/>
        <c:grouping val="clustered"/>
        <c:varyColors val="0"/>
        <c:ser>
          <c:idx val="0"/>
          <c:order val="0"/>
          <c:tx>
            <c:strRef>
              <c:f>Hoja1!$B$1</c:f>
              <c:strCache>
                <c:ptCount val="1"/>
                <c:pt idx="0">
                  <c:v>Serie 1</c:v>
                </c:pt>
              </c:strCache>
            </c:strRef>
          </c:tx>
          <c:spPr>
            <a:solidFill>
              <a:srgbClr val="F5B02B"/>
            </a:solidFill>
            <a:ln>
              <a:noFill/>
            </a:ln>
            <a:effectLst>
              <a:outerShdw blurRad="50800" dist="38100" algn="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Bogotá</c:v>
                </c:pt>
                <c:pt idx="1">
                  <c:v>Otro municipio</c:v>
                </c:pt>
                <c:pt idx="2">
                  <c:v>Otro país</c:v>
                </c:pt>
              </c:strCache>
            </c:strRef>
          </c:cat>
          <c:val>
            <c:numRef>
              <c:f>Hoja1!$B$2:$B$4</c:f>
              <c:numCache>
                <c:formatCode>0%</c:formatCode>
                <c:ptCount val="3"/>
                <c:pt idx="0">
                  <c:v>0.66800000000000004</c:v>
                </c:pt>
                <c:pt idx="1">
                  <c:v>0.317</c:v>
                </c:pt>
                <c:pt idx="2">
                  <c:v>1.4E-2</c:v>
                </c:pt>
              </c:numCache>
            </c:numRef>
          </c:val>
          <c:extLst>
            <c:ext xmlns:c16="http://schemas.microsoft.com/office/drawing/2014/chart" uri="{C3380CC4-5D6E-409C-BE32-E72D297353CC}">
              <c16:uniqueId val="{00000000-CAD5-4266-9B4E-A9F172B49C07}"/>
            </c:ext>
          </c:extLst>
        </c:ser>
        <c:dLbls>
          <c:dLblPos val="outEnd"/>
          <c:showLegendKey val="0"/>
          <c:showVal val="1"/>
          <c:showCatName val="0"/>
          <c:showSerName val="0"/>
          <c:showPercent val="0"/>
          <c:showBubbleSize val="0"/>
        </c:dLbls>
        <c:gapWidth val="219"/>
        <c:overlap val="-27"/>
        <c:axId val="599831664"/>
        <c:axId val="599836760"/>
      </c:barChart>
      <c:catAx>
        <c:axId val="599831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599836760"/>
        <c:crosses val="autoZero"/>
        <c:auto val="1"/>
        <c:lblAlgn val="ctr"/>
        <c:lblOffset val="100"/>
        <c:noMultiLvlLbl val="0"/>
      </c:catAx>
      <c:valAx>
        <c:axId val="599836760"/>
        <c:scaling>
          <c:orientation val="minMax"/>
        </c:scaling>
        <c:delete val="1"/>
        <c:axPos val="l"/>
        <c:numFmt formatCode="0%" sourceLinked="1"/>
        <c:majorTickMark val="none"/>
        <c:minorTickMark val="none"/>
        <c:tickLblPos val="nextTo"/>
        <c:crossAx val="5998316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090784427549637E-3"/>
          <c:y val="0.13379042134325933"/>
          <c:w val="0.95416666666666672"/>
          <c:h val="0.58498586047551648"/>
        </c:manualLayout>
      </c:layout>
      <c:barChart>
        <c:barDir val="col"/>
        <c:grouping val="clustered"/>
        <c:varyColors val="0"/>
        <c:ser>
          <c:idx val="0"/>
          <c:order val="0"/>
          <c:tx>
            <c:strRef>
              <c:f>Hoja1!$B$1</c:f>
              <c:strCache>
                <c:ptCount val="1"/>
                <c:pt idx="0">
                  <c:v>Columna1</c:v>
                </c:pt>
              </c:strCache>
            </c:strRef>
          </c:tx>
          <c:spPr>
            <a:solidFill>
              <a:srgbClr val="DA0F2B"/>
            </a:solidFill>
            <a:effectLst>
              <a:outerShdw blurRad="50800" dist="38100" dir="2700000" algn="tl" rotWithShape="0">
                <a:prstClr val="black">
                  <a:alpha val="40000"/>
                </a:prstClr>
              </a:outerShdw>
            </a:effectLst>
          </c:spPr>
          <c:invertIfNegative val="0"/>
          <c:dLbls>
            <c:spPr>
              <a:noFill/>
              <a:ln>
                <a:noFill/>
              </a:ln>
              <a:effectLst/>
            </c:spPr>
            <c:txPr>
              <a:bodyPr/>
              <a:lstStyle/>
              <a:p>
                <a:pPr>
                  <a:defRPr sz="1600">
                    <a:latin typeface="Franklin Gothic Book" panose="020B05030201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Hoja1!$A$2:$A$6</c:f>
              <c:strCache>
                <c:ptCount val="5"/>
                <c:pt idx="0">
                  <c:v>Menores de 5 años</c:v>
                </c:pt>
                <c:pt idx="1">
                  <c:v>Edad escolar</c:v>
                </c:pt>
                <c:pt idx="2">
                  <c:v>Entre 18 y 59 años</c:v>
                </c:pt>
                <c:pt idx="3">
                  <c:v>Entre 60 y 64 años</c:v>
                </c:pt>
                <c:pt idx="4">
                  <c:v>Mayores de 65 años</c:v>
                </c:pt>
              </c:strCache>
            </c:strRef>
          </c:cat>
          <c:val>
            <c:numRef>
              <c:f>Hoja1!$B$2:$B$6</c:f>
              <c:numCache>
                <c:formatCode>0%</c:formatCode>
                <c:ptCount val="5"/>
                <c:pt idx="0">
                  <c:v>0.17499999999999999</c:v>
                </c:pt>
                <c:pt idx="1">
                  <c:v>0.44700000000000001</c:v>
                </c:pt>
                <c:pt idx="2">
                  <c:v>0.95099999999999996</c:v>
                </c:pt>
                <c:pt idx="3">
                  <c:v>0.19500000000000001</c:v>
                </c:pt>
                <c:pt idx="4">
                  <c:v>0.16600000000000001</c:v>
                </c:pt>
              </c:numCache>
            </c:numRef>
          </c:val>
          <c:extLst>
            <c:ext xmlns:c16="http://schemas.microsoft.com/office/drawing/2014/chart" uri="{C3380CC4-5D6E-409C-BE32-E72D297353CC}">
              <c16:uniqueId val="{00000000-65FA-4633-9362-A0DA797DF08D}"/>
            </c:ext>
          </c:extLst>
        </c:ser>
        <c:dLbls>
          <c:showLegendKey val="0"/>
          <c:showVal val="0"/>
          <c:showCatName val="0"/>
          <c:showSerName val="0"/>
          <c:showPercent val="0"/>
          <c:showBubbleSize val="0"/>
        </c:dLbls>
        <c:gapWidth val="150"/>
        <c:overlap val="-20"/>
        <c:axId val="309047952"/>
        <c:axId val="271343368"/>
      </c:barChart>
      <c:catAx>
        <c:axId val="309047952"/>
        <c:scaling>
          <c:orientation val="minMax"/>
        </c:scaling>
        <c:delete val="0"/>
        <c:axPos val="b"/>
        <c:numFmt formatCode="General" sourceLinked="1"/>
        <c:majorTickMark val="out"/>
        <c:minorTickMark val="none"/>
        <c:tickLblPos val="nextTo"/>
        <c:crossAx val="271343368"/>
        <c:crosses val="autoZero"/>
        <c:auto val="1"/>
        <c:lblAlgn val="ctr"/>
        <c:lblOffset val="100"/>
        <c:noMultiLvlLbl val="0"/>
      </c:catAx>
      <c:valAx>
        <c:axId val="271343368"/>
        <c:scaling>
          <c:orientation val="minMax"/>
          <c:max val="1"/>
          <c:min val="0"/>
        </c:scaling>
        <c:delete val="1"/>
        <c:axPos val="l"/>
        <c:numFmt formatCode="0%" sourceLinked="0"/>
        <c:majorTickMark val="out"/>
        <c:minorTickMark val="none"/>
        <c:tickLblPos val="nextTo"/>
        <c:crossAx val="30904795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817790354330708E-2"/>
          <c:y val="2.8124998269869694E-2"/>
          <c:w val="0.95530720964566929"/>
          <c:h val="0.8864126546252058"/>
        </c:manualLayout>
      </c:layout>
      <c:barChart>
        <c:barDir val="bar"/>
        <c:grouping val="stacked"/>
        <c:varyColors val="0"/>
        <c:ser>
          <c:idx val="0"/>
          <c:order val="0"/>
          <c:tx>
            <c:strRef>
              <c:f>Hoja1!$B$1</c:f>
              <c:strCache>
                <c:ptCount val="1"/>
                <c:pt idx="0">
                  <c:v>Muy importante</c:v>
                </c:pt>
              </c:strCache>
            </c:strRef>
          </c:tx>
          <c:spPr>
            <a:solidFill>
              <a:srgbClr val="DA0F2B"/>
            </a:solidFill>
            <a:ln>
              <a:noFill/>
            </a:ln>
            <a:effectLst/>
            <a:scene3d>
              <a:camera prst="orthographicFront"/>
              <a:lightRig rig="threePt" dir="t"/>
            </a:scene3d>
            <a:sp3d prstMaterial="matte">
              <a:bevelT w="127000" h="635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Hoja1!$B$2</c:f>
              <c:numCache>
                <c:formatCode>0%</c:formatCode>
                <c:ptCount val="1"/>
                <c:pt idx="0">
                  <c:v>0.12</c:v>
                </c:pt>
              </c:numCache>
            </c:numRef>
          </c:val>
          <c:extLst>
            <c:ext xmlns:c16="http://schemas.microsoft.com/office/drawing/2014/chart" uri="{C3380CC4-5D6E-409C-BE32-E72D297353CC}">
              <c16:uniqueId val="{00000000-D0F4-4A40-8AED-8CE98B31576A}"/>
            </c:ext>
          </c:extLst>
        </c:ser>
        <c:ser>
          <c:idx val="1"/>
          <c:order val="1"/>
          <c:tx>
            <c:strRef>
              <c:f>Hoja1!$C$1</c:f>
              <c:strCache>
                <c:ptCount val="1"/>
                <c:pt idx="0">
                  <c:v>Importante</c:v>
                </c:pt>
              </c:strCache>
            </c:strRef>
          </c:tx>
          <c:spPr>
            <a:solidFill>
              <a:srgbClr val="F5B02B"/>
            </a:solidFill>
            <a:ln>
              <a:noFill/>
            </a:ln>
            <a:effectLst/>
            <a:scene3d>
              <a:camera prst="orthographicFront"/>
              <a:lightRig rig="threePt" dir="t"/>
            </a:scene3d>
            <a:sp3d prstMaterial="matte">
              <a:bevelT w="127000" h="635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Hoja1!$C$2</c:f>
              <c:numCache>
                <c:formatCode>0%</c:formatCode>
                <c:ptCount val="1"/>
                <c:pt idx="0">
                  <c:v>0.31</c:v>
                </c:pt>
              </c:numCache>
            </c:numRef>
          </c:val>
          <c:extLst>
            <c:ext xmlns:c16="http://schemas.microsoft.com/office/drawing/2014/chart" uri="{C3380CC4-5D6E-409C-BE32-E72D297353CC}">
              <c16:uniqueId val="{00000001-D0F4-4A40-8AED-8CE98B31576A}"/>
            </c:ext>
          </c:extLst>
        </c:ser>
        <c:ser>
          <c:idx val="2"/>
          <c:order val="2"/>
          <c:tx>
            <c:strRef>
              <c:f>Hoja1!$D$1</c:f>
              <c:strCache>
                <c:ptCount val="1"/>
                <c:pt idx="0">
                  <c:v>Poco importante</c:v>
                </c:pt>
              </c:strCache>
            </c:strRef>
          </c:tx>
          <c:spPr>
            <a:solidFill>
              <a:schemeClr val="accent1"/>
            </a:solidFill>
            <a:ln>
              <a:noFill/>
            </a:ln>
            <a:effectLst/>
            <a:scene3d>
              <a:camera prst="orthographicFront"/>
              <a:lightRig rig="threePt" dir="t"/>
            </a:scene3d>
            <a:sp3d prstMaterial="matte">
              <a:bevelT w="127000" h="635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Hoja1!$D$2</c:f>
              <c:numCache>
                <c:formatCode>0%</c:formatCode>
                <c:ptCount val="1"/>
                <c:pt idx="0">
                  <c:v>0.32</c:v>
                </c:pt>
              </c:numCache>
            </c:numRef>
          </c:val>
          <c:extLst>
            <c:ext xmlns:c16="http://schemas.microsoft.com/office/drawing/2014/chart" uri="{C3380CC4-5D6E-409C-BE32-E72D297353CC}">
              <c16:uniqueId val="{00000002-D0F4-4A40-8AED-8CE98B31576A}"/>
            </c:ext>
          </c:extLst>
        </c:ser>
        <c:ser>
          <c:idx val="3"/>
          <c:order val="3"/>
          <c:tx>
            <c:strRef>
              <c:f>Hoja1!$E$1</c:f>
              <c:strCache>
                <c:ptCount val="1"/>
                <c:pt idx="0">
                  <c:v>Nada importante</c:v>
                </c:pt>
              </c:strCache>
            </c:strRef>
          </c:tx>
          <c:spPr>
            <a:solidFill>
              <a:schemeClr val="bg1">
                <a:lumMod val="75000"/>
              </a:schemeClr>
            </a:solidFill>
            <a:ln>
              <a:noFill/>
            </a:ln>
            <a:effectLst/>
            <a:scene3d>
              <a:camera prst="orthographicFront"/>
              <a:lightRig rig="balanced" dir="t">
                <a:rot lat="0" lon="0" rev="8700000"/>
              </a:lightRig>
            </a:scene3d>
            <a:sp3d>
              <a:bevelT w="190500" h="38100"/>
            </a:sp3d>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5-D0F4-4A40-8AED-8CE98B31576A}"/>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Hoja1!$E$2</c:f>
              <c:numCache>
                <c:formatCode>0%</c:formatCode>
                <c:ptCount val="1"/>
                <c:pt idx="0">
                  <c:v>0.25</c:v>
                </c:pt>
              </c:numCache>
            </c:numRef>
          </c:val>
          <c:extLst>
            <c:ext xmlns:c16="http://schemas.microsoft.com/office/drawing/2014/chart" uri="{C3380CC4-5D6E-409C-BE32-E72D297353CC}">
              <c16:uniqueId val="{00000003-D0F4-4A40-8AED-8CE98B31576A}"/>
            </c:ext>
          </c:extLst>
        </c:ser>
        <c:dLbls>
          <c:dLblPos val="ctr"/>
          <c:showLegendKey val="0"/>
          <c:showVal val="1"/>
          <c:showCatName val="0"/>
          <c:showSerName val="0"/>
          <c:showPercent val="0"/>
          <c:showBubbleSize val="0"/>
        </c:dLbls>
        <c:gapWidth val="150"/>
        <c:overlap val="100"/>
        <c:axId val="321100608"/>
        <c:axId val="321097864"/>
      </c:barChart>
      <c:catAx>
        <c:axId val="3211006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1097864"/>
        <c:crosses val="autoZero"/>
        <c:auto val="1"/>
        <c:lblAlgn val="ctr"/>
        <c:lblOffset val="100"/>
        <c:noMultiLvlLbl val="0"/>
      </c:catAx>
      <c:valAx>
        <c:axId val="321097864"/>
        <c:scaling>
          <c:orientation val="minMax"/>
        </c:scaling>
        <c:delete val="1"/>
        <c:axPos val="b"/>
        <c:numFmt formatCode="0%" sourceLinked="1"/>
        <c:majorTickMark val="none"/>
        <c:minorTickMark val="none"/>
        <c:tickLblPos val="nextTo"/>
        <c:crossAx val="321100608"/>
        <c:crosses val="autoZero"/>
        <c:crossBetween val="between"/>
      </c:valAx>
      <c:spPr>
        <a:noFill/>
        <a:ln>
          <a:noFill/>
        </a:ln>
        <a:effectLst/>
      </c:spPr>
    </c:plotArea>
    <c:legend>
      <c:legendPos val="b"/>
      <c:layout>
        <c:manualLayout>
          <c:xMode val="edge"/>
          <c:yMode val="edge"/>
          <c:x val="7.1002706692913392E-2"/>
          <c:y val="6.9738929921545456E-2"/>
          <c:w val="0.88371345964566927"/>
          <c:h val="0.11253505899914973"/>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TOTAL</c:v>
                </c:pt>
              </c:strCache>
            </c:strRef>
          </c:tx>
          <c:spPr>
            <a:solidFill>
              <a:srgbClr val="FFC000"/>
            </a:solidFill>
            <a:ln>
              <a:noFill/>
            </a:ln>
            <a:effectLst>
              <a:outerShdw blurRad="50800" dist="38100" algn="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Hace dos años</c:v>
                </c:pt>
                <c:pt idx="1">
                  <c:v>Hace más de tres años</c:v>
                </c:pt>
                <c:pt idx="2">
                  <c:v>Hace un año</c:v>
                </c:pt>
                <c:pt idx="3">
                  <c:v>Hace tres años</c:v>
                </c:pt>
                <c:pt idx="4">
                  <c:v>Hace menos de un año</c:v>
                </c:pt>
                <c:pt idx="5">
                  <c:v>No he asistido</c:v>
                </c:pt>
              </c:strCache>
            </c:strRef>
          </c:cat>
          <c:val>
            <c:numRef>
              <c:f>Hoja1!$B$2:$B$7</c:f>
              <c:numCache>
                <c:formatCode>0%</c:formatCode>
                <c:ptCount val="6"/>
                <c:pt idx="0">
                  <c:v>0.45600000000000002</c:v>
                </c:pt>
                <c:pt idx="1">
                  <c:v>0.3</c:v>
                </c:pt>
                <c:pt idx="2">
                  <c:v>0.28100000000000003</c:v>
                </c:pt>
                <c:pt idx="3">
                  <c:v>0.16900000000000001</c:v>
                </c:pt>
                <c:pt idx="4">
                  <c:v>0.127</c:v>
                </c:pt>
                <c:pt idx="5">
                  <c:v>6.8000000000000005E-2</c:v>
                </c:pt>
              </c:numCache>
            </c:numRef>
          </c:val>
          <c:extLst>
            <c:ext xmlns:c16="http://schemas.microsoft.com/office/drawing/2014/chart" uri="{C3380CC4-5D6E-409C-BE32-E72D297353CC}">
              <c16:uniqueId val="{00000000-F92E-4838-9FAD-D6BD484AA830}"/>
            </c:ext>
          </c:extLst>
        </c:ser>
        <c:ser>
          <c:idx val="1"/>
          <c:order val="1"/>
          <c:tx>
            <c:strRef>
              <c:f>Hoja1!$C$1</c:f>
              <c:strCache>
                <c:ptCount val="1"/>
                <c:pt idx="0">
                  <c:v>ABIERTA</c:v>
                </c:pt>
              </c:strCache>
            </c:strRef>
          </c:tx>
          <c:spPr>
            <a:solidFill>
              <a:srgbClr val="DA0F2B"/>
            </a:solidFill>
            <a:ln>
              <a:noFill/>
            </a:ln>
            <a:effectLst>
              <a:outerShdw blurRad="50800" dist="38100" algn="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Hace dos años</c:v>
                </c:pt>
                <c:pt idx="1">
                  <c:v>Hace más de tres años</c:v>
                </c:pt>
                <c:pt idx="2">
                  <c:v>Hace un año</c:v>
                </c:pt>
                <c:pt idx="3">
                  <c:v>Hace tres años</c:v>
                </c:pt>
                <c:pt idx="4">
                  <c:v>Hace menos de un año</c:v>
                </c:pt>
                <c:pt idx="5">
                  <c:v>No he asistido</c:v>
                </c:pt>
              </c:strCache>
            </c:strRef>
          </c:cat>
          <c:val>
            <c:numRef>
              <c:f>Hoja1!$C$2:$C$7</c:f>
              <c:numCache>
                <c:formatCode>0%</c:formatCode>
                <c:ptCount val="6"/>
                <c:pt idx="0">
                  <c:v>0.28999999999999998</c:v>
                </c:pt>
                <c:pt idx="1">
                  <c:v>0.23599999999999999</c:v>
                </c:pt>
                <c:pt idx="2">
                  <c:v>0.191</c:v>
                </c:pt>
                <c:pt idx="3">
                  <c:v>0.104</c:v>
                </c:pt>
                <c:pt idx="4">
                  <c:v>6.0999999999999999E-2</c:v>
                </c:pt>
                <c:pt idx="5">
                  <c:v>0.11899999999999999</c:v>
                </c:pt>
              </c:numCache>
            </c:numRef>
          </c:val>
          <c:extLst>
            <c:ext xmlns:c16="http://schemas.microsoft.com/office/drawing/2014/chart" uri="{C3380CC4-5D6E-409C-BE32-E72D297353CC}">
              <c16:uniqueId val="{00000001-F92E-4838-9FAD-D6BD484AA830}"/>
            </c:ext>
          </c:extLst>
        </c:ser>
        <c:ser>
          <c:idx val="2"/>
          <c:order val="2"/>
          <c:tx>
            <c:strRef>
              <c:f>Hoja1!$D$1</c:f>
              <c:strCache>
                <c:ptCount val="1"/>
                <c:pt idx="0">
                  <c:v>CERRADA</c:v>
                </c:pt>
              </c:strCache>
            </c:strRef>
          </c:tx>
          <c:spPr>
            <a:solidFill>
              <a:schemeClr val="accent1">
                <a:lumMod val="75000"/>
              </a:schemeClr>
            </a:solidFill>
            <a:ln>
              <a:noFill/>
            </a:ln>
            <a:effectLst>
              <a:outerShdw blurRad="50800" dist="38100" algn="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Hace dos años</c:v>
                </c:pt>
                <c:pt idx="1">
                  <c:v>Hace más de tres años</c:v>
                </c:pt>
                <c:pt idx="2">
                  <c:v>Hace un año</c:v>
                </c:pt>
                <c:pt idx="3">
                  <c:v>Hace tres años</c:v>
                </c:pt>
                <c:pt idx="4">
                  <c:v>Hace menos de un año</c:v>
                </c:pt>
                <c:pt idx="5">
                  <c:v>No he asistido</c:v>
                </c:pt>
              </c:strCache>
            </c:strRef>
          </c:cat>
          <c:val>
            <c:numRef>
              <c:f>Hoja1!$D$2:$D$7</c:f>
              <c:numCache>
                <c:formatCode>0%</c:formatCode>
                <c:ptCount val="6"/>
                <c:pt idx="0">
                  <c:v>0.32300000000000001</c:v>
                </c:pt>
                <c:pt idx="1">
                  <c:v>0.186</c:v>
                </c:pt>
                <c:pt idx="2">
                  <c:v>0.159</c:v>
                </c:pt>
                <c:pt idx="3">
                  <c:v>9.0999999999999998E-2</c:v>
                </c:pt>
                <c:pt idx="4">
                  <c:v>0.09</c:v>
                </c:pt>
                <c:pt idx="5">
                  <c:v>0.152</c:v>
                </c:pt>
              </c:numCache>
            </c:numRef>
          </c:val>
          <c:extLst>
            <c:ext xmlns:c16="http://schemas.microsoft.com/office/drawing/2014/chart" uri="{C3380CC4-5D6E-409C-BE32-E72D297353CC}">
              <c16:uniqueId val="{00000002-F92E-4838-9FAD-D6BD484AA830}"/>
            </c:ext>
          </c:extLst>
        </c:ser>
        <c:dLbls>
          <c:showLegendKey val="0"/>
          <c:showVal val="0"/>
          <c:showCatName val="0"/>
          <c:showSerName val="0"/>
          <c:showPercent val="0"/>
          <c:showBubbleSize val="0"/>
        </c:dLbls>
        <c:gapWidth val="70"/>
        <c:overlap val="-27"/>
        <c:axId val="434664352"/>
        <c:axId val="434665920"/>
      </c:barChart>
      <c:catAx>
        <c:axId val="4346643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434665920"/>
        <c:crosses val="autoZero"/>
        <c:auto val="1"/>
        <c:lblAlgn val="ctr"/>
        <c:lblOffset val="100"/>
        <c:noMultiLvlLbl val="0"/>
      </c:catAx>
      <c:valAx>
        <c:axId val="434665920"/>
        <c:scaling>
          <c:orientation val="minMax"/>
        </c:scaling>
        <c:delete val="1"/>
        <c:axPos val="l"/>
        <c:numFmt formatCode="0%" sourceLinked="1"/>
        <c:majorTickMark val="none"/>
        <c:minorTickMark val="none"/>
        <c:tickLblPos val="nextTo"/>
        <c:crossAx val="434664352"/>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TOTAL (B:704)</c:v>
                </c:pt>
              </c:strCache>
            </c:strRef>
          </c:tx>
          <c:spPr>
            <a:solidFill>
              <a:srgbClr val="FFC000"/>
            </a:solidFill>
            <a:ln>
              <a:noFill/>
            </a:ln>
            <a:effectLst>
              <a:outerShdw blurRad="50800" dist="38100" algn="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1-2 veces al año</c:v>
                </c:pt>
                <c:pt idx="1">
                  <c:v>3-5 veces al año</c:v>
                </c:pt>
                <c:pt idx="2">
                  <c:v>Menos de 1 vez al año</c:v>
                </c:pt>
                <c:pt idx="3">
                  <c:v>Una vez  o más al mes</c:v>
                </c:pt>
                <c:pt idx="4">
                  <c:v>Ns/Nr</c:v>
                </c:pt>
              </c:strCache>
            </c:strRef>
          </c:cat>
          <c:val>
            <c:numRef>
              <c:f>Hoja1!$B$2:$B$6</c:f>
              <c:numCache>
                <c:formatCode>0%</c:formatCode>
                <c:ptCount val="5"/>
                <c:pt idx="0">
                  <c:v>0.42</c:v>
                </c:pt>
                <c:pt idx="1">
                  <c:v>0.36699999999999999</c:v>
                </c:pt>
                <c:pt idx="2">
                  <c:v>0.3</c:v>
                </c:pt>
                <c:pt idx="3">
                  <c:v>0.26</c:v>
                </c:pt>
                <c:pt idx="4">
                  <c:v>1.6E-2</c:v>
                </c:pt>
              </c:numCache>
            </c:numRef>
          </c:val>
          <c:extLst>
            <c:ext xmlns:c16="http://schemas.microsoft.com/office/drawing/2014/chart" uri="{C3380CC4-5D6E-409C-BE32-E72D297353CC}">
              <c16:uniqueId val="{00000000-BAED-4895-B98D-54D04DCB5A7C}"/>
            </c:ext>
          </c:extLst>
        </c:ser>
        <c:ser>
          <c:idx val="1"/>
          <c:order val="1"/>
          <c:tx>
            <c:strRef>
              <c:f>Hoja1!$C$1</c:f>
              <c:strCache>
                <c:ptCount val="1"/>
                <c:pt idx="0">
                  <c:v>ABIERTA</c:v>
                </c:pt>
              </c:strCache>
            </c:strRef>
          </c:tx>
          <c:spPr>
            <a:solidFill>
              <a:srgbClr val="DA0F2B"/>
            </a:solidFill>
            <a:ln>
              <a:noFill/>
            </a:ln>
            <a:effectLst>
              <a:outerShdw blurRad="50800" dist="38100" algn="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1-2 veces al año</c:v>
                </c:pt>
                <c:pt idx="1">
                  <c:v>3-5 veces al año</c:v>
                </c:pt>
                <c:pt idx="2">
                  <c:v>Menos de 1 vez al año</c:v>
                </c:pt>
                <c:pt idx="3">
                  <c:v>Una vez  o más al mes</c:v>
                </c:pt>
                <c:pt idx="4">
                  <c:v>Ns/Nr</c:v>
                </c:pt>
              </c:strCache>
            </c:strRef>
          </c:cat>
          <c:val>
            <c:numRef>
              <c:f>Hoja1!$C$2:$C$6</c:f>
              <c:numCache>
                <c:formatCode>0%</c:formatCode>
                <c:ptCount val="5"/>
                <c:pt idx="0">
                  <c:v>0.308</c:v>
                </c:pt>
                <c:pt idx="1">
                  <c:v>0.246</c:v>
                </c:pt>
                <c:pt idx="2">
                  <c:v>0.221</c:v>
                </c:pt>
                <c:pt idx="3">
                  <c:v>0.184</c:v>
                </c:pt>
                <c:pt idx="4">
                  <c:v>4.1000000000000002E-2</c:v>
                </c:pt>
              </c:numCache>
            </c:numRef>
          </c:val>
          <c:extLst>
            <c:ext xmlns:c16="http://schemas.microsoft.com/office/drawing/2014/chart" uri="{C3380CC4-5D6E-409C-BE32-E72D297353CC}">
              <c16:uniqueId val="{00000001-BAED-4895-B98D-54D04DCB5A7C}"/>
            </c:ext>
          </c:extLst>
        </c:ser>
        <c:ser>
          <c:idx val="2"/>
          <c:order val="2"/>
          <c:tx>
            <c:strRef>
              <c:f>Hoja1!$D$1</c:f>
              <c:strCache>
                <c:ptCount val="1"/>
                <c:pt idx="0">
                  <c:v>CERRADA</c:v>
                </c:pt>
              </c:strCache>
            </c:strRef>
          </c:tx>
          <c:spPr>
            <a:solidFill>
              <a:schemeClr val="accent1">
                <a:lumMod val="75000"/>
              </a:schemeClr>
            </a:solidFill>
            <a:ln>
              <a:noFill/>
            </a:ln>
            <a:effectLst>
              <a:outerShdw blurRad="50800" dist="38100" algn="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1-2 veces al año</c:v>
                </c:pt>
                <c:pt idx="1">
                  <c:v>3-5 veces al año</c:v>
                </c:pt>
                <c:pt idx="2">
                  <c:v>Menos de 1 vez al año</c:v>
                </c:pt>
                <c:pt idx="3">
                  <c:v>Una vez  o más al mes</c:v>
                </c:pt>
                <c:pt idx="4">
                  <c:v>Ns/Nr</c:v>
                </c:pt>
              </c:strCache>
            </c:strRef>
          </c:cat>
          <c:val>
            <c:numRef>
              <c:f>Hoja1!$D$2:$D$6</c:f>
              <c:numCache>
                <c:formatCode>0%</c:formatCode>
                <c:ptCount val="5"/>
                <c:pt idx="0">
                  <c:v>0.27700000000000002</c:v>
                </c:pt>
                <c:pt idx="1">
                  <c:v>0.27100000000000002</c:v>
                </c:pt>
                <c:pt idx="2">
                  <c:v>0.21099999999999999</c:v>
                </c:pt>
                <c:pt idx="3">
                  <c:v>0.20799999999999999</c:v>
                </c:pt>
                <c:pt idx="4">
                  <c:v>3.2000000000000001E-2</c:v>
                </c:pt>
              </c:numCache>
            </c:numRef>
          </c:val>
          <c:extLst>
            <c:ext xmlns:c16="http://schemas.microsoft.com/office/drawing/2014/chart" uri="{C3380CC4-5D6E-409C-BE32-E72D297353CC}">
              <c16:uniqueId val="{00000002-BAED-4895-B98D-54D04DCB5A7C}"/>
            </c:ext>
          </c:extLst>
        </c:ser>
        <c:dLbls>
          <c:showLegendKey val="0"/>
          <c:showVal val="0"/>
          <c:showCatName val="0"/>
          <c:showSerName val="0"/>
          <c:showPercent val="0"/>
          <c:showBubbleSize val="0"/>
        </c:dLbls>
        <c:gapWidth val="70"/>
        <c:overlap val="-27"/>
        <c:axId val="430000912"/>
        <c:axId val="430005616"/>
      </c:barChart>
      <c:catAx>
        <c:axId val="43000091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430005616"/>
        <c:crosses val="autoZero"/>
        <c:auto val="1"/>
        <c:lblAlgn val="ctr"/>
        <c:lblOffset val="100"/>
        <c:noMultiLvlLbl val="0"/>
      </c:catAx>
      <c:valAx>
        <c:axId val="430005616"/>
        <c:scaling>
          <c:orientation val="minMax"/>
        </c:scaling>
        <c:delete val="1"/>
        <c:axPos val="l"/>
        <c:numFmt formatCode="0%" sourceLinked="1"/>
        <c:majorTickMark val="none"/>
        <c:minorTickMark val="none"/>
        <c:tickLblPos val="nextTo"/>
        <c:crossAx val="430000912"/>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9591535433071"/>
          <c:y val="2.578124841404722E-2"/>
          <c:w val="0.44110334645669286"/>
          <c:h val="0.94843750317190556"/>
        </c:manualLayout>
      </c:layout>
      <c:barChart>
        <c:barDir val="bar"/>
        <c:grouping val="clustered"/>
        <c:varyColors val="0"/>
        <c:ser>
          <c:idx val="0"/>
          <c:order val="0"/>
          <c:tx>
            <c:strRef>
              <c:f>Hoja1!$B$1</c:f>
              <c:strCache>
                <c:ptCount val="1"/>
                <c:pt idx="0">
                  <c:v>Serie 1</c:v>
                </c:pt>
              </c:strCache>
            </c:strRef>
          </c:tx>
          <c:spPr>
            <a:solidFill>
              <a:srgbClr val="F5B02B"/>
            </a:solidFill>
            <a:ln>
              <a:noFill/>
            </a:ln>
            <a:effectLst>
              <a:outerShdw blurRad="50800" dist="38100" algn="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Hoja1!$A$2:$A$13</c:f>
              <c:strCache>
                <c:ptCount val="12"/>
                <c:pt idx="0">
                  <c:v>NS/NR</c:v>
                </c:pt>
                <c:pt idx="1">
                  <c:v>Arte</c:v>
                </c:pt>
                <c:pt idx="2">
                  <c:v>Festival cultural</c:v>
                </c:pt>
                <c:pt idx="3">
                  <c:v>Circo</c:v>
                </c:pt>
                <c:pt idx="4">
                  <c:v>Opera – Zarzuela</c:v>
                </c:pt>
                <c:pt idx="5">
                  <c:v>Recital Poético</c:v>
                </c:pt>
                <c:pt idx="6">
                  <c:v>Cine Artistico</c:v>
                </c:pt>
                <c:pt idx="7">
                  <c:v>Marionetas, títeres</c:v>
                </c:pt>
                <c:pt idx="8">
                  <c:v>Danza</c:v>
                </c:pt>
                <c:pt idx="9">
                  <c:v>Musical</c:v>
                </c:pt>
                <c:pt idx="10">
                  <c:v>Teatro</c:v>
                </c:pt>
                <c:pt idx="11">
                  <c:v>Concierto</c:v>
                </c:pt>
              </c:strCache>
            </c:strRef>
          </c:cat>
          <c:val>
            <c:numRef>
              <c:f>Hoja1!$B$2:$B$13</c:f>
              <c:numCache>
                <c:formatCode>0%</c:formatCode>
                <c:ptCount val="12"/>
                <c:pt idx="0">
                  <c:v>5.3999999999999999E-2</c:v>
                </c:pt>
                <c:pt idx="1">
                  <c:v>5.0000000000000001E-3</c:v>
                </c:pt>
                <c:pt idx="2">
                  <c:v>6.0000000000000001E-3</c:v>
                </c:pt>
                <c:pt idx="3">
                  <c:v>7.0000000000000001E-3</c:v>
                </c:pt>
                <c:pt idx="4">
                  <c:v>8.0000000000000002E-3</c:v>
                </c:pt>
                <c:pt idx="5">
                  <c:v>0.02</c:v>
                </c:pt>
                <c:pt idx="6">
                  <c:v>2.7E-2</c:v>
                </c:pt>
                <c:pt idx="7">
                  <c:v>2.9000000000000001E-2</c:v>
                </c:pt>
                <c:pt idx="8">
                  <c:v>0.10100000000000001</c:v>
                </c:pt>
                <c:pt idx="9">
                  <c:v>0.122</c:v>
                </c:pt>
                <c:pt idx="10">
                  <c:v>0.29899999999999999</c:v>
                </c:pt>
                <c:pt idx="11">
                  <c:v>0.30399999999999999</c:v>
                </c:pt>
              </c:numCache>
            </c:numRef>
          </c:val>
          <c:extLst>
            <c:ext xmlns:c16="http://schemas.microsoft.com/office/drawing/2014/chart" uri="{C3380CC4-5D6E-409C-BE32-E72D297353CC}">
              <c16:uniqueId val="{00000000-518C-47BA-9DBD-A6ABAFD5E32B}"/>
            </c:ext>
          </c:extLst>
        </c:ser>
        <c:dLbls>
          <c:showLegendKey val="0"/>
          <c:showVal val="0"/>
          <c:showCatName val="0"/>
          <c:showSerName val="0"/>
          <c:showPercent val="0"/>
          <c:showBubbleSize val="0"/>
        </c:dLbls>
        <c:gapWidth val="75"/>
        <c:axId val="434656120"/>
        <c:axId val="434655336"/>
      </c:barChart>
      <c:catAx>
        <c:axId val="4346561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1" u="none" strike="noStrike" kern="1200" baseline="0">
                <a:solidFill>
                  <a:schemeClr val="tx1">
                    <a:lumMod val="65000"/>
                    <a:lumOff val="35000"/>
                  </a:schemeClr>
                </a:solidFill>
                <a:latin typeface="+mn-lt"/>
                <a:ea typeface="+mn-ea"/>
                <a:cs typeface="+mn-cs"/>
              </a:defRPr>
            </a:pPr>
            <a:endParaRPr lang="en-US"/>
          </a:p>
        </c:txPr>
        <c:crossAx val="434655336"/>
        <c:crosses val="autoZero"/>
        <c:auto val="1"/>
        <c:lblAlgn val="ctr"/>
        <c:lblOffset val="100"/>
        <c:noMultiLvlLbl val="0"/>
      </c:catAx>
      <c:valAx>
        <c:axId val="434655336"/>
        <c:scaling>
          <c:orientation val="minMax"/>
        </c:scaling>
        <c:delete val="1"/>
        <c:axPos val="b"/>
        <c:numFmt formatCode="0%" sourceLinked="1"/>
        <c:majorTickMark val="none"/>
        <c:minorTickMark val="none"/>
        <c:tickLblPos val="nextTo"/>
        <c:crossAx val="4346561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812182422482743"/>
          <c:y val="1.0156888074386855E-2"/>
          <c:w val="0.69113835026546322"/>
          <c:h val="0.97968622385122628"/>
        </c:manualLayout>
      </c:layout>
      <c:barChart>
        <c:barDir val="bar"/>
        <c:grouping val="clustered"/>
        <c:varyColors val="0"/>
        <c:ser>
          <c:idx val="0"/>
          <c:order val="0"/>
          <c:tx>
            <c:strRef>
              <c:f>Hoja1!$B$1</c:f>
              <c:strCache>
                <c:ptCount val="1"/>
                <c:pt idx="0">
                  <c:v>Serie 1</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Hoja1!$A$2:$A$14</c:f>
              <c:strCache>
                <c:ptCount val="13"/>
                <c:pt idx="0">
                  <c:v>NS/NR</c:v>
                </c:pt>
                <c:pt idx="1">
                  <c:v>Mayo</c:v>
                </c:pt>
                <c:pt idx="2">
                  <c:v>Abril</c:v>
                </c:pt>
                <c:pt idx="3">
                  <c:v>Julio</c:v>
                </c:pt>
                <c:pt idx="4">
                  <c:v>Septiembre</c:v>
                </c:pt>
                <c:pt idx="5">
                  <c:v>Marzo</c:v>
                </c:pt>
                <c:pt idx="6">
                  <c:v>Enero</c:v>
                </c:pt>
                <c:pt idx="7">
                  <c:v>Junio</c:v>
                </c:pt>
                <c:pt idx="8">
                  <c:v>Octubre</c:v>
                </c:pt>
                <c:pt idx="9">
                  <c:v>Agosto</c:v>
                </c:pt>
                <c:pt idx="10">
                  <c:v>Diciembre</c:v>
                </c:pt>
                <c:pt idx="11">
                  <c:v>Noviembre</c:v>
                </c:pt>
                <c:pt idx="12">
                  <c:v>Febrero</c:v>
                </c:pt>
              </c:strCache>
            </c:strRef>
          </c:cat>
          <c:val>
            <c:numRef>
              <c:f>Hoja1!$B$2:$B$14</c:f>
              <c:numCache>
                <c:formatCode>0%</c:formatCode>
                <c:ptCount val="13"/>
                <c:pt idx="0">
                  <c:v>0.30199999999999999</c:v>
                </c:pt>
                <c:pt idx="1">
                  <c:v>2.5000000000000001E-2</c:v>
                </c:pt>
                <c:pt idx="2">
                  <c:v>3.3000000000000002E-2</c:v>
                </c:pt>
                <c:pt idx="3">
                  <c:v>0.04</c:v>
                </c:pt>
                <c:pt idx="4">
                  <c:v>4.9000000000000002E-2</c:v>
                </c:pt>
                <c:pt idx="5">
                  <c:v>5.7000000000000002E-2</c:v>
                </c:pt>
                <c:pt idx="6">
                  <c:v>6.0999999999999999E-2</c:v>
                </c:pt>
                <c:pt idx="7">
                  <c:v>6.4000000000000001E-2</c:v>
                </c:pt>
                <c:pt idx="8">
                  <c:v>6.7000000000000004E-2</c:v>
                </c:pt>
                <c:pt idx="9">
                  <c:v>6.9000000000000006E-2</c:v>
                </c:pt>
                <c:pt idx="10">
                  <c:v>7.1999999999999995E-2</c:v>
                </c:pt>
                <c:pt idx="11">
                  <c:v>7.8E-2</c:v>
                </c:pt>
                <c:pt idx="12">
                  <c:v>8.3000000000000004E-2</c:v>
                </c:pt>
              </c:numCache>
            </c:numRef>
          </c:val>
          <c:extLst>
            <c:ext xmlns:c16="http://schemas.microsoft.com/office/drawing/2014/chart" uri="{C3380CC4-5D6E-409C-BE32-E72D297353CC}">
              <c16:uniqueId val="{00000000-E41E-4706-B928-0DA9A8983C50}"/>
            </c:ext>
          </c:extLst>
        </c:ser>
        <c:dLbls>
          <c:showLegendKey val="0"/>
          <c:showVal val="0"/>
          <c:showCatName val="0"/>
          <c:showSerName val="0"/>
          <c:showPercent val="0"/>
          <c:showBubbleSize val="0"/>
        </c:dLbls>
        <c:gapWidth val="75"/>
        <c:axId val="491955584"/>
        <c:axId val="491957936"/>
      </c:barChart>
      <c:catAx>
        <c:axId val="4919555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1" u="none" strike="noStrike" kern="1200" baseline="0">
                <a:solidFill>
                  <a:schemeClr val="tx1">
                    <a:lumMod val="65000"/>
                    <a:lumOff val="35000"/>
                  </a:schemeClr>
                </a:solidFill>
                <a:latin typeface="+mn-lt"/>
                <a:ea typeface="+mn-ea"/>
                <a:cs typeface="+mn-cs"/>
              </a:defRPr>
            </a:pPr>
            <a:endParaRPr lang="en-US"/>
          </a:p>
        </c:txPr>
        <c:crossAx val="491957936"/>
        <c:crosses val="autoZero"/>
        <c:auto val="1"/>
        <c:lblAlgn val="ctr"/>
        <c:lblOffset val="100"/>
        <c:noMultiLvlLbl val="0"/>
      </c:catAx>
      <c:valAx>
        <c:axId val="491957936"/>
        <c:scaling>
          <c:orientation val="minMax"/>
          <c:max val="0.5"/>
        </c:scaling>
        <c:delete val="1"/>
        <c:axPos val="b"/>
        <c:numFmt formatCode="0%" sourceLinked="1"/>
        <c:majorTickMark val="out"/>
        <c:minorTickMark val="none"/>
        <c:tickLblPos val="nextTo"/>
        <c:crossAx val="4919555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0.63124</cdr:x>
      <cdr:y>0.64148</cdr:y>
    </cdr:from>
    <cdr:to>
      <cdr:x>0.81904</cdr:x>
      <cdr:y>0.92912</cdr:y>
    </cdr:to>
    <cdr:sp macro="" textlink="">
      <cdr:nvSpPr>
        <cdr:cNvPr id="2" name="Elipse 1"/>
        <cdr:cNvSpPr/>
      </cdr:nvSpPr>
      <cdr:spPr>
        <a:xfrm xmlns:a="http://schemas.openxmlformats.org/drawingml/2006/main">
          <a:off x="3779555" y="2645580"/>
          <a:ext cx="1124459" cy="1186280"/>
        </a:xfrm>
        <a:prstGeom xmlns:a="http://schemas.openxmlformats.org/drawingml/2006/main" prst="ellipse">
          <a:avLst/>
        </a:prstGeom>
        <a:solidFill xmlns:a="http://schemas.openxmlformats.org/drawingml/2006/main">
          <a:srgbClr val="DA0F2B"/>
        </a:solidFill>
        <a:ln xmlns:a="http://schemas.openxmlformats.org/drawingml/2006/main">
          <a:no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s-CO"/>
        </a:p>
      </cdr:txBody>
    </cdr:sp>
  </cdr:relSizeAnchor>
  <cdr:relSizeAnchor xmlns:cdr="http://schemas.openxmlformats.org/drawingml/2006/chartDrawing">
    <cdr:from>
      <cdr:x>0.18677</cdr:x>
      <cdr:y>0.11276</cdr:y>
    </cdr:from>
    <cdr:to>
      <cdr:x>0.37458</cdr:x>
      <cdr:y>0.4004</cdr:y>
    </cdr:to>
    <cdr:sp macro="" textlink="">
      <cdr:nvSpPr>
        <cdr:cNvPr id="3" name="Elipse 2"/>
        <cdr:cNvSpPr/>
      </cdr:nvSpPr>
      <cdr:spPr>
        <a:xfrm xmlns:a="http://schemas.openxmlformats.org/drawingml/2006/main">
          <a:off x="1118274" y="465052"/>
          <a:ext cx="1124519" cy="1186280"/>
        </a:xfrm>
        <a:prstGeom xmlns:a="http://schemas.openxmlformats.org/drawingml/2006/main" prst="ellipse">
          <a:avLst/>
        </a:prstGeom>
        <a:solidFill xmlns:a="http://schemas.openxmlformats.org/drawingml/2006/main">
          <a:srgbClr val="F5B02B"/>
        </a:solidFill>
        <a:ln xmlns:a="http://schemas.openxmlformats.org/drawingml/2006/main">
          <a:no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s-CO"/>
        </a:p>
      </cdr:txBody>
    </cdr:sp>
  </cdr:relSizeAnchor>
</c:userShapes>
</file>

<file path=ppt/drawings/drawing10.xml><?xml version="1.0" encoding="utf-8"?>
<c:userShapes xmlns:c="http://schemas.openxmlformats.org/drawingml/2006/chart">
  <cdr:relSizeAnchor xmlns:cdr="http://schemas.openxmlformats.org/drawingml/2006/chartDrawing">
    <cdr:from>
      <cdr:x>0.66865</cdr:x>
      <cdr:y>0.52139</cdr:y>
    </cdr:from>
    <cdr:to>
      <cdr:x>0.85645</cdr:x>
      <cdr:y>0.80903</cdr:y>
    </cdr:to>
    <cdr:sp macro="" textlink="">
      <cdr:nvSpPr>
        <cdr:cNvPr id="2" name="Elipse 1"/>
        <cdr:cNvSpPr/>
      </cdr:nvSpPr>
      <cdr:spPr>
        <a:xfrm xmlns:a="http://schemas.openxmlformats.org/drawingml/2006/main">
          <a:off x="4003586" y="2150324"/>
          <a:ext cx="1124459" cy="1186280"/>
        </a:xfrm>
        <a:prstGeom xmlns:a="http://schemas.openxmlformats.org/drawingml/2006/main" prst="ellipse">
          <a:avLst/>
        </a:prstGeom>
        <a:solidFill xmlns:a="http://schemas.openxmlformats.org/drawingml/2006/main">
          <a:srgbClr val="DA0F2B"/>
        </a:solidFill>
        <a:ln xmlns:a="http://schemas.openxmlformats.org/drawingml/2006/main">
          <a:no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s-CO"/>
        </a:p>
      </cdr:txBody>
    </cdr:sp>
  </cdr:relSizeAnchor>
  <cdr:relSizeAnchor xmlns:cdr="http://schemas.openxmlformats.org/drawingml/2006/chartDrawing">
    <cdr:from>
      <cdr:x>0.21696</cdr:x>
      <cdr:y>0.03492</cdr:y>
    </cdr:from>
    <cdr:to>
      <cdr:x>0.40477</cdr:x>
      <cdr:y>0.32256</cdr:y>
    </cdr:to>
    <cdr:sp macro="" textlink="">
      <cdr:nvSpPr>
        <cdr:cNvPr id="3" name="Elipse 2"/>
        <cdr:cNvSpPr/>
      </cdr:nvSpPr>
      <cdr:spPr>
        <a:xfrm xmlns:a="http://schemas.openxmlformats.org/drawingml/2006/main">
          <a:off x="1299062" y="144014"/>
          <a:ext cx="1124519" cy="1186279"/>
        </a:xfrm>
        <a:prstGeom xmlns:a="http://schemas.openxmlformats.org/drawingml/2006/main" prst="ellipse">
          <a:avLst/>
        </a:prstGeom>
        <a:solidFill xmlns:a="http://schemas.openxmlformats.org/drawingml/2006/main">
          <a:srgbClr val="F5B02B"/>
        </a:solidFill>
        <a:ln xmlns:a="http://schemas.openxmlformats.org/drawingml/2006/main">
          <a:no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s-CO"/>
        </a:p>
      </cdr:txBody>
    </cdr:sp>
  </cdr:relSizeAnchor>
</c:userShapes>
</file>

<file path=ppt/drawings/drawing2.xml><?xml version="1.0" encoding="utf-8"?>
<c:userShapes xmlns:c="http://schemas.openxmlformats.org/drawingml/2006/chart">
  <cdr:relSizeAnchor xmlns:cdr="http://schemas.openxmlformats.org/drawingml/2006/chartDrawing">
    <cdr:from>
      <cdr:x>0.63124</cdr:x>
      <cdr:y>0.64148</cdr:y>
    </cdr:from>
    <cdr:to>
      <cdr:x>0.81904</cdr:x>
      <cdr:y>0.92912</cdr:y>
    </cdr:to>
    <cdr:sp macro="" textlink="">
      <cdr:nvSpPr>
        <cdr:cNvPr id="2" name="Elipse 1"/>
        <cdr:cNvSpPr/>
      </cdr:nvSpPr>
      <cdr:spPr>
        <a:xfrm xmlns:a="http://schemas.openxmlformats.org/drawingml/2006/main">
          <a:off x="3779555" y="2645580"/>
          <a:ext cx="1124459" cy="1186280"/>
        </a:xfrm>
        <a:prstGeom xmlns:a="http://schemas.openxmlformats.org/drawingml/2006/main" prst="ellipse">
          <a:avLst/>
        </a:prstGeom>
        <a:solidFill xmlns:a="http://schemas.openxmlformats.org/drawingml/2006/main">
          <a:srgbClr val="DA0F2B"/>
        </a:solidFill>
        <a:ln xmlns:a="http://schemas.openxmlformats.org/drawingml/2006/main">
          <a:no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s-CO"/>
        </a:p>
      </cdr:txBody>
    </cdr:sp>
  </cdr:relSizeAnchor>
</c:userShapes>
</file>

<file path=ppt/drawings/drawing3.xml><?xml version="1.0" encoding="utf-8"?>
<c:userShapes xmlns:c="http://schemas.openxmlformats.org/drawingml/2006/chart">
  <cdr:relSizeAnchor xmlns:cdr="http://schemas.openxmlformats.org/drawingml/2006/chartDrawing">
    <cdr:from>
      <cdr:x>0.63124</cdr:x>
      <cdr:y>0.64148</cdr:y>
    </cdr:from>
    <cdr:to>
      <cdr:x>0.81904</cdr:x>
      <cdr:y>0.92912</cdr:y>
    </cdr:to>
    <cdr:sp macro="" textlink="">
      <cdr:nvSpPr>
        <cdr:cNvPr id="2" name="Elipse 1"/>
        <cdr:cNvSpPr/>
      </cdr:nvSpPr>
      <cdr:spPr>
        <a:xfrm xmlns:a="http://schemas.openxmlformats.org/drawingml/2006/main">
          <a:off x="3779555" y="2645580"/>
          <a:ext cx="1124459" cy="1186280"/>
        </a:xfrm>
        <a:prstGeom xmlns:a="http://schemas.openxmlformats.org/drawingml/2006/main" prst="ellipse">
          <a:avLst/>
        </a:prstGeom>
        <a:solidFill xmlns:a="http://schemas.openxmlformats.org/drawingml/2006/main">
          <a:srgbClr val="DA0F2B"/>
        </a:solidFill>
        <a:ln xmlns:a="http://schemas.openxmlformats.org/drawingml/2006/main">
          <a:no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s-CO"/>
        </a:p>
      </cdr:txBody>
    </cdr:sp>
  </cdr:relSizeAnchor>
  <cdr:relSizeAnchor xmlns:cdr="http://schemas.openxmlformats.org/drawingml/2006/chartDrawing">
    <cdr:from>
      <cdr:x>0.18677</cdr:x>
      <cdr:y>0.11276</cdr:y>
    </cdr:from>
    <cdr:to>
      <cdr:x>0.37458</cdr:x>
      <cdr:y>0.4004</cdr:y>
    </cdr:to>
    <cdr:sp macro="" textlink="">
      <cdr:nvSpPr>
        <cdr:cNvPr id="3" name="Elipse 2"/>
        <cdr:cNvSpPr/>
      </cdr:nvSpPr>
      <cdr:spPr>
        <a:xfrm xmlns:a="http://schemas.openxmlformats.org/drawingml/2006/main">
          <a:off x="1118274" y="465052"/>
          <a:ext cx="1124519" cy="1186280"/>
        </a:xfrm>
        <a:prstGeom xmlns:a="http://schemas.openxmlformats.org/drawingml/2006/main" prst="ellipse">
          <a:avLst/>
        </a:prstGeom>
        <a:solidFill xmlns:a="http://schemas.openxmlformats.org/drawingml/2006/main">
          <a:srgbClr val="F5B02B"/>
        </a:solidFill>
        <a:ln xmlns:a="http://schemas.openxmlformats.org/drawingml/2006/main">
          <a:no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s-CO"/>
        </a:p>
      </cdr:txBody>
    </cdr:sp>
  </cdr:relSizeAnchor>
</c:userShapes>
</file>

<file path=ppt/drawings/drawing4.xml><?xml version="1.0" encoding="utf-8"?>
<c:userShapes xmlns:c="http://schemas.openxmlformats.org/drawingml/2006/chart">
  <cdr:relSizeAnchor xmlns:cdr="http://schemas.openxmlformats.org/drawingml/2006/chartDrawing">
    <cdr:from>
      <cdr:x>0.63124</cdr:x>
      <cdr:y>0.64148</cdr:y>
    </cdr:from>
    <cdr:to>
      <cdr:x>0.81904</cdr:x>
      <cdr:y>0.92912</cdr:y>
    </cdr:to>
    <cdr:sp macro="" textlink="">
      <cdr:nvSpPr>
        <cdr:cNvPr id="2" name="Elipse 1"/>
        <cdr:cNvSpPr/>
      </cdr:nvSpPr>
      <cdr:spPr>
        <a:xfrm xmlns:a="http://schemas.openxmlformats.org/drawingml/2006/main">
          <a:off x="3779555" y="2645580"/>
          <a:ext cx="1124459" cy="1186280"/>
        </a:xfrm>
        <a:prstGeom xmlns:a="http://schemas.openxmlformats.org/drawingml/2006/main" prst="ellipse">
          <a:avLst/>
        </a:prstGeom>
        <a:solidFill xmlns:a="http://schemas.openxmlformats.org/drawingml/2006/main">
          <a:srgbClr val="DA0F2B"/>
        </a:solidFill>
        <a:ln xmlns:a="http://schemas.openxmlformats.org/drawingml/2006/main">
          <a:no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s-CO"/>
        </a:p>
      </cdr:txBody>
    </cdr:sp>
  </cdr:relSizeAnchor>
  <cdr:relSizeAnchor xmlns:cdr="http://schemas.openxmlformats.org/drawingml/2006/chartDrawing">
    <cdr:from>
      <cdr:x>0.18677</cdr:x>
      <cdr:y>0.11276</cdr:y>
    </cdr:from>
    <cdr:to>
      <cdr:x>0.37458</cdr:x>
      <cdr:y>0.4004</cdr:y>
    </cdr:to>
    <cdr:sp macro="" textlink="">
      <cdr:nvSpPr>
        <cdr:cNvPr id="3" name="Elipse 2"/>
        <cdr:cNvSpPr/>
      </cdr:nvSpPr>
      <cdr:spPr>
        <a:xfrm xmlns:a="http://schemas.openxmlformats.org/drawingml/2006/main">
          <a:off x="1118274" y="465052"/>
          <a:ext cx="1124519" cy="1186280"/>
        </a:xfrm>
        <a:prstGeom xmlns:a="http://schemas.openxmlformats.org/drawingml/2006/main" prst="ellipse">
          <a:avLst/>
        </a:prstGeom>
        <a:solidFill xmlns:a="http://schemas.openxmlformats.org/drawingml/2006/main">
          <a:srgbClr val="F5B02B"/>
        </a:solidFill>
        <a:ln xmlns:a="http://schemas.openxmlformats.org/drawingml/2006/main">
          <a:no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s-CO"/>
        </a:p>
      </cdr:txBody>
    </cdr:sp>
  </cdr:relSizeAnchor>
</c:userShapes>
</file>

<file path=ppt/drawings/drawing5.xml><?xml version="1.0" encoding="utf-8"?>
<c:userShapes xmlns:c="http://schemas.openxmlformats.org/drawingml/2006/chart">
  <cdr:relSizeAnchor xmlns:cdr="http://schemas.openxmlformats.org/drawingml/2006/chartDrawing">
    <cdr:from>
      <cdr:x>0.71092</cdr:x>
      <cdr:y>0.29275</cdr:y>
    </cdr:from>
    <cdr:to>
      <cdr:x>0.89872</cdr:x>
      <cdr:y>0.58039</cdr:y>
    </cdr:to>
    <cdr:sp macro="" textlink="">
      <cdr:nvSpPr>
        <cdr:cNvPr id="2" name="Elipse 1"/>
        <cdr:cNvSpPr/>
      </cdr:nvSpPr>
      <cdr:spPr>
        <a:xfrm xmlns:a="http://schemas.openxmlformats.org/drawingml/2006/main">
          <a:off x="4256662" y="1207341"/>
          <a:ext cx="1124459" cy="1186280"/>
        </a:xfrm>
        <a:prstGeom xmlns:a="http://schemas.openxmlformats.org/drawingml/2006/main" prst="ellipse">
          <a:avLst/>
        </a:prstGeom>
        <a:solidFill xmlns:a="http://schemas.openxmlformats.org/drawingml/2006/main">
          <a:srgbClr val="DA0F2B"/>
        </a:solidFill>
        <a:ln xmlns:a="http://schemas.openxmlformats.org/drawingml/2006/main">
          <a:no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s-CO"/>
        </a:p>
      </cdr:txBody>
    </cdr:sp>
  </cdr:relSizeAnchor>
  <cdr:relSizeAnchor xmlns:cdr="http://schemas.openxmlformats.org/drawingml/2006/chartDrawing">
    <cdr:from>
      <cdr:x>0.18677</cdr:x>
      <cdr:y>0.11276</cdr:y>
    </cdr:from>
    <cdr:to>
      <cdr:x>0.37458</cdr:x>
      <cdr:y>0.4004</cdr:y>
    </cdr:to>
    <cdr:sp macro="" textlink="">
      <cdr:nvSpPr>
        <cdr:cNvPr id="3" name="Elipse 2"/>
        <cdr:cNvSpPr/>
      </cdr:nvSpPr>
      <cdr:spPr>
        <a:xfrm xmlns:a="http://schemas.openxmlformats.org/drawingml/2006/main">
          <a:off x="1118274" y="465052"/>
          <a:ext cx="1124519" cy="1186280"/>
        </a:xfrm>
        <a:prstGeom xmlns:a="http://schemas.openxmlformats.org/drawingml/2006/main" prst="ellipse">
          <a:avLst/>
        </a:prstGeom>
        <a:solidFill xmlns:a="http://schemas.openxmlformats.org/drawingml/2006/main">
          <a:srgbClr val="F5B02B"/>
        </a:solidFill>
        <a:ln xmlns:a="http://schemas.openxmlformats.org/drawingml/2006/main">
          <a:no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s-CO"/>
        </a:p>
      </cdr:txBody>
    </cdr:sp>
  </cdr:relSizeAnchor>
</c:userShapes>
</file>

<file path=ppt/drawings/drawing6.xml><?xml version="1.0" encoding="utf-8"?>
<c:userShapes xmlns:c="http://schemas.openxmlformats.org/drawingml/2006/chart">
  <cdr:relSizeAnchor xmlns:cdr="http://schemas.openxmlformats.org/drawingml/2006/chartDrawing">
    <cdr:from>
      <cdr:x>0.70244</cdr:x>
      <cdr:y>0.30561</cdr:y>
    </cdr:from>
    <cdr:to>
      <cdr:x>0.89024</cdr:x>
      <cdr:y>0.59325</cdr:y>
    </cdr:to>
    <cdr:sp macro="" textlink="">
      <cdr:nvSpPr>
        <cdr:cNvPr id="2" name="Elipse 1"/>
        <cdr:cNvSpPr/>
      </cdr:nvSpPr>
      <cdr:spPr>
        <a:xfrm xmlns:a="http://schemas.openxmlformats.org/drawingml/2006/main">
          <a:off x="4205905" y="1260374"/>
          <a:ext cx="1124459" cy="1186280"/>
        </a:xfrm>
        <a:prstGeom xmlns:a="http://schemas.openxmlformats.org/drawingml/2006/main" prst="ellipse">
          <a:avLst/>
        </a:prstGeom>
        <a:solidFill xmlns:a="http://schemas.openxmlformats.org/drawingml/2006/main">
          <a:srgbClr val="DA0F2B"/>
        </a:solidFill>
        <a:ln xmlns:a="http://schemas.openxmlformats.org/drawingml/2006/main">
          <a:no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s-CO"/>
        </a:p>
      </cdr:txBody>
    </cdr:sp>
  </cdr:relSizeAnchor>
  <cdr:relSizeAnchor xmlns:cdr="http://schemas.openxmlformats.org/drawingml/2006/chartDrawing">
    <cdr:from>
      <cdr:x>0.18677</cdr:x>
      <cdr:y>0.11276</cdr:y>
    </cdr:from>
    <cdr:to>
      <cdr:x>0.37458</cdr:x>
      <cdr:y>0.4004</cdr:y>
    </cdr:to>
    <cdr:sp macro="" textlink="">
      <cdr:nvSpPr>
        <cdr:cNvPr id="3" name="Elipse 2"/>
        <cdr:cNvSpPr/>
      </cdr:nvSpPr>
      <cdr:spPr>
        <a:xfrm xmlns:a="http://schemas.openxmlformats.org/drawingml/2006/main">
          <a:off x="1118274" y="465052"/>
          <a:ext cx="1124519" cy="1186280"/>
        </a:xfrm>
        <a:prstGeom xmlns:a="http://schemas.openxmlformats.org/drawingml/2006/main" prst="ellipse">
          <a:avLst/>
        </a:prstGeom>
        <a:solidFill xmlns:a="http://schemas.openxmlformats.org/drawingml/2006/main">
          <a:srgbClr val="F5B02B"/>
        </a:solidFill>
        <a:ln xmlns:a="http://schemas.openxmlformats.org/drawingml/2006/main">
          <a:no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s-CO"/>
        </a:p>
      </cdr:txBody>
    </cdr:sp>
  </cdr:relSizeAnchor>
</c:userShapes>
</file>

<file path=ppt/drawings/drawing7.xml><?xml version="1.0" encoding="utf-8"?>
<c:userShapes xmlns:c="http://schemas.openxmlformats.org/drawingml/2006/chart">
  <cdr:relSizeAnchor xmlns:cdr="http://schemas.openxmlformats.org/drawingml/2006/chartDrawing">
    <cdr:from>
      <cdr:x>0.70244</cdr:x>
      <cdr:y>0.30561</cdr:y>
    </cdr:from>
    <cdr:to>
      <cdr:x>0.89024</cdr:x>
      <cdr:y>0.59325</cdr:y>
    </cdr:to>
    <cdr:sp macro="" textlink="">
      <cdr:nvSpPr>
        <cdr:cNvPr id="2" name="Elipse 1"/>
        <cdr:cNvSpPr/>
      </cdr:nvSpPr>
      <cdr:spPr>
        <a:xfrm xmlns:a="http://schemas.openxmlformats.org/drawingml/2006/main">
          <a:off x="4205905" y="1260374"/>
          <a:ext cx="1124459" cy="1186280"/>
        </a:xfrm>
        <a:prstGeom xmlns:a="http://schemas.openxmlformats.org/drawingml/2006/main" prst="ellipse">
          <a:avLst/>
        </a:prstGeom>
        <a:solidFill xmlns:a="http://schemas.openxmlformats.org/drawingml/2006/main">
          <a:srgbClr val="DA0F2B"/>
        </a:solidFill>
        <a:ln xmlns:a="http://schemas.openxmlformats.org/drawingml/2006/main">
          <a:no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s-CO"/>
        </a:p>
      </cdr:txBody>
    </cdr:sp>
  </cdr:relSizeAnchor>
</c:userShapes>
</file>

<file path=ppt/drawings/drawing8.xml><?xml version="1.0" encoding="utf-8"?>
<c:userShapes xmlns:c="http://schemas.openxmlformats.org/drawingml/2006/chart">
  <cdr:relSizeAnchor xmlns:cdr="http://schemas.openxmlformats.org/drawingml/2006/chartDrawing">
    <cdr:from>
      <cdr:x>0.70244</cdr:x>
      <cdr:y>0.30561</cdr:y>
    </cdr:from>
    <cdr:to>
      <cdr:x>0.89024</cdr:x>
      <cdr:y>0.59325</cdr:y>
    </cdr:to>
    <cdr:sp macro="" textlink="">
      <cdr:nvSpPr>
        <cdr:cNvPr id="2" name="Elipse 1"/>
        <cdr:cNvSpPr/>
      </cdr:nvSpPr>
      <cdr:spPr>
        <a:xfrm xmlns:a="http://schemas.openxmlformats.org/drawingml/2006/main">
          <a:off x="4205905" y="1260374"/>
          <a:ext cx="1124459" cy="1186280"/>
        </a:xfrm>
        <a:prstGeom xmlns:a="http://schemas.openxmlformats.org/drawingml/2006/main" prst="ellipse">
          <a:avLst/>
        </a:prstGeom>
        <a:solidFill xmlns:a="http://schemas.openxmlformats.org/drawingml/2006/main">
          <a:srgbClr val="DA0F2B"/>
        </a:solidFill>
        <a:ln xmlns:a="http://schemas.openxmlformats.org/drawingml/2006/main">
          <a:no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s-CO"/>
        </a:p>
      </cdr:txBody>
    </cdr:sp>
  </cdr:relSizeAnchor>
</c:userShapes>
</file>

<file path=ppt/drawings/drawing9.xml><?xml version="1.0" encoding="utf-8"?>
<c:userShapes xmlns:c="http://schemas.openxmlformats.org/drawingml/2006/chart">
  <cdr:relSizeAnchor xmlns:cdr="http://schemas.openxmlformats.org/drawingml/2006/chartDrawing">
    <cdr:from>
      <cdr:x>0.70244</cdr:x>
      <cdr:y>0.30561</cdr:y>
    </cdr:from>
    <cdr:to>
      <cdr:x>0.89024</cdr:x>
      <cdr:y>0.59325</cdr:y>
    </cdr:to>
    <cdr:sp macro="" textlink="">
      <cdr:nvSpPr>
        <cdr:cNvPr id="2" name="Elipse 1"/>
        <cdr:cNvSpPr/>
      </cdr:nvSpPr>
      <cdr:spPr>
        <a:xfrm xmlns:a="http://schemas.openxmlformats.org/drawingml/2006/main">
          <a:off x="4205905" y="1260374"/>
          <a:ext cx="1124459" cy="1186280"/>
        </a:xfrm>
        <a:prstGeom xmlns:a="http://schemas.openxmlformats.org/drawingml/2006/main" prst="ellipse">
          <a:avLst/>
        </a:prstGeom>
        <a:solidFill xmlns:a="http://schemas.openxmlformats.org/drawingml/2006/main">
          <a:srgbClr val="DA0F2B"/>
        </a:solidFill>
        <a:ln xmlns:a="http://schemas.openxmlformats.org/drawingml/2006/main">
          <a:no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s-CO"/>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s-CO"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0" name="Google Shape;39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9" name="Google Shape;45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4" name="Google Shape;47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5" name="Google Shape;485;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7" name="Google Shape;49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5" name="Google Shape;505;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2" name="Google Shape;51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0" name="Google Shape;520;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2" name="Google Shape;532;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4" name="Google Shape;544;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2" name="Google Shape;562;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6" name="Google Shape;39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2" name="Google Shape;572;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4" name="Google Shape;584;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2" name="Google Shape;602;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5" name="Shape 615"/>
        <p:cNvGrpSpPr/>
        <p:nvPr/>
      </p:nvGrpSpPr>
      <p:grpSpPr>
        <a:xfrm>
          <a:off x="0" y="0"/>
          <a:ext cx="0" cy="0"/>
          <a:chOff x="0" y="0"/>
          <a:chExt cx="0" cy="0"/>
        </a:xfrm>
      </p:grpSpPr>
      <p:sp>
        <p:nvSpPr>
          <p:cNvPr id="616" name="Google Shape;616;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7" name="Google Shape;617;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5" name="Shape 625"/>
        <p:cNvGrpSpPr/>
        <p:nvPr/>
      </p:nvGrpSpPr>
      <p:grpSpPr>
        <a:xfrm>
          <a:off x="0" y="0"/>
          <a:ext cx="0" cy="0"/>
          <a:chOff x="0" y="0"/>
          <a:chExt cx="0" cy="0"/>
        </a:xfrm>
      </p:grpSpPr>
      <p:sp>
        <p:nvSpPr>
          <p:cNvPr id="626" name="Google Shape;626;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7" name="Google Shape;627;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2" name="Google Shape;642;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0" name="Shape 650"/>
        <p:cNvGrpSpPr/>
        <p:nvPr/>
      </p:nvGrpSpPr>
      <p:grpSpPr>
        <a:xfrm>
          <a:off x="0" y="0"/>
          <a:ext cx="0" cy="0"/>
          <a:chOff x="0" y="0"/>
          <a:chExt cx="0" cy="0"/>
        </a:xfrm>
      </p:grpSpPr>
      <p:sp>
        <p:nvSpPr>
          <p:cNvPr id="651" name="Google Shape;651;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2" name="Google Shape;652;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1" name="Shape 671"/>
        <p:cNvGrpSpPr/>
        <p:nvPr/>
      </p:nvGrpSpPr>
      <p:grpSpPr>
        <a:xfrm>
          <a:off x="0" y="0"/>
          <a:ext cx="0" cy="0"/>
          <a:chOff x="0" y="0"/>
          <a:chExt cx="0" cy="0"/>
        </a:xfrm>
      </p:grpSpPr>
      <p:sp>
        <p:nvSpPr>
          <p:cNvPr id="672" name="Google Shape;672;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3" name="Google Shape;673;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2" name="Shape 682"/>
        <p:cNvGrpSpPr/>
        <p:nvPr/>
      </p:nvGrpSpPr>
      <p:grpSpPr>
        <a:xfrm>
          <a:off x="0" y="0"/>
          <a:ext cx="0" cy="0"/>
          <a:chOff x="0" y="0"/>
          <a:chExt cx="0" cy="0"/>
        </a:xfrm>
      </p:grpSpPr>
      <p:sp>
        <p:nvSpPr>
          <p:cNvPr id="683" name="Google Shape;683;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4" name="Google Shape;684;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2" name="Shape 692"/>
        <p:cNvGrpSpPr/>
        <p:nvPr/>
      </p:nvGrpSpPr>
      <p:grpSpPr>
        <a:xfrm>
          <a:off x="0" y="0"/>
          <a:ext cx="0" cy="0"/>
          <a:chOff x="0" y="0"/>
          <a:chExt cx="0" cy="0"/>
        </a:xfrm>
      </p:grpSpPr>
      <p:sp>
        <p:nvSpPr>
          <p:cNvPr id="693" name="Google Shape;693;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4" name="Google Shape;694;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1" name="Google Shape;40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2" name="Shape 702"/>
        <p:cNvGrpSpPr/>
        <p:nvPr/>
      </p:nvGrpSpPr>
      <p:grpSpPr>
        <a:xfrm>
          <a:off x="0" y="0"/>
          <a:ext cx="0" cy="0"/>
          <a:chOff x="0" y="0"/>
          <a:chExt cx="0" cy="0"/>
        </a:xfrm>
      </p:grpSpPr>
      <p:sp>
        <p:nvSpPr>
          <p:cNvPr id="703" name="Google Shape;703;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4" name="Google Shape;704;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7" name="Shape 717"/>
        <p:cNvGrpSpPr/>
        <p:nvPr/>
      </p:nvGrpSpPr>
      <p:grpSpPr>
        <a:xfrm>
          <a:off x="0" y="0"/>
          <a:ext cx="0" cy="0"/>
          <a:chOff x="0" y="0"/>
          <a:chExt cx="0" cy="0"/>
        </a:xfrm>
      </p:grpSpPr>
      <p:sp>
        <p:nvSpPr>
          <p:cNvPr id="718" name="Google Shape;718;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9" name="Google Shape;719;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2" name="Shape 732"/>
        <p:cNvGrpSpPr/>
        <p:nvPr/>
      </p:nvGrpSpPr>
      <p:grpSpPr>
        <a:xfrm>
          <a:off x="0" y="0"/>
          <a:ext cx="0" cy="0"/>
          <a:chOff x="0" y="0"/>
          <a:chExt cx="0" cy="0"/>
        </a:xfrm>
      </p:grpSpPr>
      <p:sp>
        <p:nvSpPr>
          <p:cNvPr id="733" name="Google Shape;733;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4" name="Google Shape;734;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7" name="Shape 737"/>
        <p:cNvGrpSpPr/>
        <p:nvPr/>
      </p:nvGrpSpPr>
      <p:grpSpPr>
        <a:xfrm>
          <a:off x="0" y="0"/>
          <a:ext cx="0" cy="0"/>
          <a:chOff x="0" y="0"/>
          <a:chExt cx="0" cy="0"/>
        </a:xfrm>
      </p:grpSpPr>
      <p:sp>
        <p:nvSpPr>
          <p:cNvPr id="738" name="Google Shape;738;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9" name="Google Shape;739;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2" name="Shape 752"/>
        <p:cNvGrpSpPr/>
        <p:nvPr/>
      </p:nvGrpSpPr>
      <p:grpSpPr>
        <a:xfrm>
          <a:off x="0" y="0"/>
          <a:ext cx="0" cy="0"/>
          <a:chOff x="0" y="0"/>
          <a:chExt cx="0" cy="0"/>
        </a:xfrm>
      </p:grpSpPr>
      <p:sp>
        <p:nvSpPr>
          <p:cNvPr id="753" name="Google Shape;753;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4" name="Google Shape;754;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7" name="Shape 767"/>
        <p:cNvGrpSpPr/>
        <p:nvPr/>
      </p:nvGrpSpPr>
      <p:grpSpPr>
        <a:xfrm>
          <a:off x="0" y="0"/>
          <a:ext cx="0" cy="0"/>
          <a:chOff x="0" y="0"/>
          <a:chExt cx="0" cy="0"/>
        </a:xfrm>
      </p:grpSpPr>
      <p:sp>
        <p:nvSpPr>
          <p:cNvPr id="768" name="Google Shape;768;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9" name="Google Shape;769;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4" name="Shape 774"/>
        <p:cNvGrpSpPr/>
        <p:nvPr/>
      </p:nvGrpSpPr>
      <p:grpSpPr>
        <a:xfrm>
          <a:off x="0" y="0"/>
          <a:ext cx="0" cy="0"/>
          <a:chOff x="0" y="0"/>
          <a:chExt cx="0" cy="0"/>
        </a:xfrm>
      </p:grpSpPr>
      <p:sp>
        <p:nvSpPr>
          <p:cNvPr id="775" name="Google Shape;775;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6" name="Google Shape;776;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9" name="Shape 779"/>
        <p:cNvGrpSpPr/>
        <p:nvPr/>
      </p:nvGrpSpPr>
      <p:grpSpPr>
        <a:xfrm>
          <a:off x="0" y="0"/>
          <a:ext cx="0" cy="0"/>
          <a:chOff x="0" y="0"/>
          <a:chExt cx="0" cy="0"/>
        </a:xfrm>
      </p:grpSpPr>
      <p:sp>
        <p:nvSpPr>
          <p:cNvPr id="780" name="Google Shape;780;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1" name="Google Shape;781;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6" name="Shape 786"/>
        <p:cNvGrpSpPr/>
        <p:nvPr/>
      </p:nvGrpSpPr>
      <p:grpSpPr>
        <a:xfrm>
          <a:off x="0" y="0"/>
          <a:ext cx="0" cy="0"/>
          <a:chOff x="0" y="0"/>
          <a:chExt cx="0" cy="0"/>
        </a:xfrm>
      </p:grpSpPr>
      <p:sp>
        <p:nvSpPr>
          <p:cNvPr id="787" name="Google Shape;787;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8" name="Google Shape;788;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9" name="Shape 799"/>
        <p:cNvGrpSpPr/>
        <p:nvPr/>
      </p:nvGrpSpPr>
      <p:grpSpPr>
        <a:xfrm>
          <a:off x="0" y="0"/>
          <a:ext cx="0" cy="0"/>
          <a:chOff x="0" y="0"/>
          <a:chExt cx="0" cy="0"/>
        </a:xfrm>
      </p:grpSpPr>
      <p:sp>
        <p:nvSpPr>
          <p:cNvPr id="800" name="Google Shape;800;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1" name="Google Shape;801;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7" name="Google Shape;40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3" name="Shape 813"/>
        <p:cNvGrpSpPr/>
        <p:nvPr/>
      </p:nvGrpSpPr>
      <p:grpSpPr>
        <a:xfrm>
          <a:off x="0" y="0"/>
          <a:ext cx="0" cy="0"/>
          <a:chOff x="0" y="0"/>
          <a:chExt cx="0" cy="0"/>
        </a:xfrm>
      </p:grpSpPr>
      <p:sp>
        <p:nvSpPr>
          <p:cNvPr id="814" name="Google Shape;814;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5" name="Google Shape;815;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5" name="Google Shape;41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7" name="Google Shape;42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5" name="Google Shape;43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2" name="Google Shape;44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0" name="Google Shape;45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15" name="Shape 15"/>
        <p:cNvGrpSpPr/>
        <p:nvPr/>
      </p:nvGrpSpPr>
      <p:grpSpPr>
        <a:xfrm>
          <a:off x="0" y="0"/>
          <a:ext cx="0" cy="0"/>
          <a:chOff x="0" y="0"/>
          <a:chExt cx="0" cy="0"/>
        </a:xfrm>
      </p:grpSpPr>
      <p:sp>
        <p:nvSpPr>
          <p:cNvPr id="16" name="Google Shape;16;p4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4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72" name="Shape 72"/>
        <p:cNvGrpSpPr/>
        <p:nvPr/>
      </p:nvGrpSpPr>
      <p:grpSpPr>
        <a:xfrm>
          <a:off x="0" y="0"/>
          <a:ext cx="0" cy="0"/>
          <a:chOff x="0" y="0"/>
          <a:chExt cx="0" cy="0"/>
        </a:xfrm>
      </p:grpSpPr>
      <p:sp>
        <p:nvSpPr>
          <p:cNvPr id="73" name="Google Shape;73;p5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5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5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5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5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78" name="Shape 78"/>
        <p:cNvGrpSpPr/>
        <p:nvPr/>
      </p:nvGrpSpPr>
      <p:grpSpPr>
        <a:xfrm>
          <a:off x="0" y="0"/>
          <a:ext cx="0" cy="0"/>
          <a:chOff x="0" y="0"/>
          <a:chExt cx="0" cy="0"/>
        </a:xfrm>
      </p:grpSpPr>
      <p:sp>
        <p:nvSpPr>
          <p:cNvPr id="79" name="Google Shape;79;p5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5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5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5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5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91" name="Shape 91"/>
        <p:cNvGrpSpPr/>
        <p:nvPr/>
      </p:nvGrpSpPr>
      <p:grpSpPr>
        <a:xfrm>
          <a:off x="0" y="0"/>
          <a:ext cx="0" cy="0"/>
          <a:chOff x="0" y="0"/>
          <a:chExt cx="0" cy="0"/>
        </a:xfrm>
      </p:grpSpPr>
      <p:sp>
        <p:nvSpPr>
          <p:cNvPr id="92" name="Google Shape;92;p44"/>
          <p:cNvSpPr txBox="1"/>
          <p:nvPr>
            <p:ph type="ctrTitle"/>
          </p:nvPr>
        </p:nvSpPr>
        <p:spPr>
          <a:xfrm>
            <a:off x="914400" y="2130426"/>
            <a:ext cx="103632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3" name="Google Shape;93;p44"/>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94" name="Google Shape;94;p44"/>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44"/>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44"/>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97" name="Shape 97"/>
        <p:cNvGrpSpPr/>
        <p:nvPr/>
      </p:nvGrpSpPr>
      <p:grpSpPr>
        <a:xfrm>
          <a:off x="0" y="0"/>
          <a:ext cx="0" cy="0"/>
          <a:chOff x="0" y="0"/>
          <a:chExt cx="0" cy="0"/>
        </a:xfrm>
      </p:grpSpPr>
      <p:sp>
        <p:nvSpPr>
          <p:cNvPr id="98" name="Google Shape;98;p67"/>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9" name="Google Shape;99;p67"/>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00" name="Google Shape;100;p67"/>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67"/>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67"/>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103" name="Shape 103"/>
        <p:cNvGrpSpPr/>
        <p:nvPr/>
      </p:nvGrpSpPr>
      <p:grpSpPr>
        <a:xfrm>
          <a:off x="0" y="0"/>
          <a:ext cx="0" cy="0"/>
          <a:chOff x="0" y="0"/>
          <a:chExt cx="0" cy="0"/>
        </a:xfrm>
      </p:grpSpPr>
      <p:sp>
        <p:nvSpPr>
          <p:cNvPr id="104" name="Google Shape;104;p68"/>
          <p:cNvSpPr txBox="1"/>
          <p:nvPr>
            <p:ph type="title"/>
          </p:nvPr>
        </p:nvSpPr>
        <p:spPr>
          <a:xfrm>
            <a:off x="963084" y="4406901"/>
            <a:ext cx="103632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Arial"/>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5" name="Google Shape;105;p68"/>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106" name="Google Shape;106;p68"/>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68"/>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68"/>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109" name="Shape 109"/>
        <p:cNvGrpSpPr/>
        <p:nvPr/>
      </p:nvGrpSpPr>
      <p:grpSpPr>
        <a:xfrm>
          <a:off x="0" y="0"/>
          <a:ext cx="0" cy="0"/>
          <a:chOff x="0" y="0"/>
          <a:chExt cx="0" cy="0"/>
        </a:xfrm>
      </p:grpSpPr>
      <p:sp>
        <p:nvSpPr>
          <p:cNvPr id="110" name="Google Shape;110;p69"/>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1" name="Google Shape;111;p69"/>
          <p:cNvSpPr txBox="1"/>
          <p:nvPr>
            <p:ph idx="1" type="body"/>
          </p:nvPr>
        </p:nvSpPr>
        <p:spPr>
          <a:xfrm>
            <a:off x="609600" y="1600201"/>
            <a:ext cx="53848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12" name="Google Shape;112;p69"/>
          <p:cNvSpPr txBox="1"/>
          <p:nvPr>
            <p:ph idx="2" type="body"/>
          </p:nvPr>
        </p:nvSpPr>
        <p:spPr>
          <a:xfrm>
            <a:off x="6197600" y="1600201"/>
            <a:ext cx="53848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13" name="Google Shape;113;p69"/>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69"/>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69"/>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116" name="Shape 116"/>
        <p:cNvGrpSpPr/>
        <p:nvPr/>
      </p:nvGrpSpPr>
      <p:grpSpPr>
        <a:xfrm>
          <a:off x="0" y="0"/>
          <a:ext cx="0" cy="0"/>
          <a:chOff x="0" y="0"/>
          <a:chExt cx="0" cy="0"/>
        </a:xfrm>
      </p:grpSpPr>
      <p:sp>
        <p:nvSpPr>
          <p:cNvPr id="117" name="Google Shape;117;p7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8" name="Google Shape;118;p70"/>
          <p:cNvSpPr txBox="1"/>
          <p:nvPr>
            <p:ph idx="1" type="body"/>
          </p:nvPr>
        </p:nvSpPr>
        <p:spPr>
          <a:xfrm>
            <a:off x="609600" y="1535113"/>
            <a:ext cx="5386917"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19" name="Google Shape;119;p70"/>
          <p:cNvSpPr txBox="1"/>
          <p:nvPr>
            <p:ph idx="2" type="body"/>
          </p:nvPr>
        </p:nvSpPr>
        <p:spPr>
          <a:xfrm>
            <a:off x="609600" y="2174875"/>
            <a:ext cx="5386917"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120" name="Google Shape;120;p70"/>
          <p:cNvSpPr txBox="1"/>
          <p:nvPr>
            <p:ph idx="3" type="body"/>
          </p:nvPr>
        </p:nvSpPr>
        <p:spPr>
          <a:xfrm>
            <a:off x="6193368" y="1535113"/>
            <a:ext cx="5389033"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21" name="Google Shape;121;p70"/>
          <p:cNvSpPr txBox="1"/>
          <p:nvPr>
            <p:ph idx="4" type="body"/>
          </p:nvPr>
        </p:nvSpPr>
        <p:spPr>
          <a:xfrm>
            <a:off x="6193368" y="2174875"/>
            <a:ext cx="5389033"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122" name="Google Shape;122;p70"/>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70"/>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70"/>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type="titleOnly">
  <p:cSld name="TITLE_ONLY">
    <p:spTree>
      <p:nvGrpSpPr>
        <p:cNvPr id="125" name="Shape 125"/>
        <p:cNvGrpSpPr/>
        <p:nvPr/>
      </p:nvGrpSpPr>
      <p:grpSpPr>
        <a:xfrm>
          <a:off x="0" y="0"/>
          <a:ext cx="0" cy="0"/>
          <a:chOff x="0" y="0"/>
          <a:chExt cx="0" cy="0"/>
        </a:xfrm>
      </p:grpSpPr>
      <p:sp>
        <p:nvSpPr>
          <p:cNvPr id="126" name="Google Shape;126;p7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7" name="Google Shape;127;p71"/>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71"/>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71"/>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130" name="Shape 130"/>
        <p:cNvGrpSpPr/>
        <p:nvPr/>
      </p:nvGrpSpPr>
      <p:grpSpPr>
        <a:xfrm>
          <a:off x="0" y="0"/>
          <a:ext cx="0" cy="0"/>
          <a:chOff x="0" y="0"/>
          <a:chExt cx="0" cy="0"/>
        </a:xfrm>
      </p:grpSpPr>
      <p:sp>
        <p:nvSpPr>
          <p:cNvPr id="131" name="Google Shape;131;p72"/>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72"/>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 name="Google Shape;133;p72"/>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134" name="Shape 134"/>
        <p:cNvGrpSpPr/>
        <p:nvPr/>
      </p:nvGrpSpPr>
      <p:grpSpPr>
        <a:xfrm>
          <a:off x="0" y="0"/>
          <a:ext cx="0" cy="0"/>
          <a:chOff x="0" y="0"/>
          <a:chExt cx="0" cy="0"/>
        </a:xfrm>
      </p:grpSpPr>
      <p:sp>
        <p:nvSpPr>
          <p:cNvPr id="135" name="Google Shape;135;p73"/>
          <p:cNvSpPr txBox="1"/>
          <p:nvPr>
            <p:ph type="title"/>
          </p:nvPr>
        </p:nvSpPr>
        <p:spPr>
          <a:xfrm>
            <a:off x="609601" y="273050"/>
            <a:ext cx="4011084"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Arial"/>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6" name="Google Shape;136;p73"/>
          <p:cNvSpPr txBox="1"/>
          <p:nvPr>
            <p:ph idx="1" type="body"/>
          </p:nvPr>
        </p:nvSpPr>
        <p:spPr>
          <a:xfrm>
            <a:off x="4766733" y="273051"/>
            <a:ext cx="6815667"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137" name="Google Shape;137;p73"/>
          <p:cNvSpPr txBox="1"/>
          <p:nvPr>
            <p:ph idx="2" type="body"/>
          </p:nvPr>
        </p:nvSpPr>
        <p:spPr>
          <a:xfrm>
            <a:off x="609601" y="1435101"/>
            <a:ext cx="4011084"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38" name="Google Shape;138;p73"/>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73"/>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73"/>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21" name="Shape 21"/>
        <p:cNvGrpSpPr/>
        <p:nvPr/>
      </p:nvGrpSpPr>
      <p:grpSpPr>
        <a:xfrm>
          <a:off x="0" y="0"/>
          <a:ext cx="0" cy="0"/>
          <a:chOff x="0" y="0"/>
          <a:chExt cx="0" cy="0"/>
        </a:xfrm>
      </p:grpSpPr>
      <p:sp>
        <p:nvSpPr>
          <p:cNvPr id="22" name="Google Shape;22;p4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 name="Google Shape;24;p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141" name="Shape 141"/>
        <p:cNvGrpSpPr/>
        <p:nvPr/>
      </p:nvGrpSpPr>
      <p:grpSpPr>
        <a:xfrm>
          <a:off x="0" y="0"/>
          <a:ext cx="0" cy="0"/>
          <a:chOff x="0" y="0"/>
          <a:chExt cx="0" cy="0"/>
        </a:xfrm>
      </p:grpSpPr>
      <p:sp>
        <p:nvSpPr>
          <p:cNvPr id="142" name="Google Shape;142;p74"/>
          <p:cNvSpPr txBox="1"/>
          <p:nvPr>
            <p:ph type="title"/>
          </p:nvPr>
        </p:nvSpPr>
        <p:spPr>
          <a:xfrm>
            <a:off x="2389717" y="4800600"/>
            <a:ext cx="73152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Arial"/>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3" name="Google Shape;143;p74"/>
          <p:cNvSpPr/>
          <p:nvPr>
            <p:ph idx="2" type="pic"/>
          </p:nvPr>
        </p:nvSpPr>
        <p:spPr>
          <a:xfrm>
            <a:off x="2389717" y="612775"/>
            <a:ext cx="7315200" cy="4114800"/>
          </a:xfrm>
          <a:prstGeom prst="rect">
            <a:avLst/>
          </a:prstGeom>
          <a:noFill/>
          <a:ln>
            <a:noFill/>
          </a:ln>
        </p:spPr>
        <p:txBody>
          <a:bodyPr anchorCtr="0" anchor="t" bIns="45700" lIns="91425" spcFirstLastPara="1" rIns="91425" wrap="square" tIns="45700">
            <a:norm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144" name="Google Shape;144;p74"/>
          <p:cNvSpPr txBox="1"/>
          <p:nvPr>
            <p:ph idx="1" type="body"/>
          </p:nvPr>
        </p:nvSpPr>
        <p:spPr>
          <a:xfrm>
            <a:off x="2389717" y="5367338"/>
            <a:ext cx="73152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45" name="Google Shape;145;p74"/>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74"/>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74"/>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148" name="Shape 148"/>
        <p:cNvGrpSpPr/>
        <p:nvPr/>
      </p:nvGrpSpPr>
      <p:grpSpPr>
        <a:xfrm>
          <a:off x="0" y="0"/>
          <a:ext cx="0" cy="0"/>
          <a:chOff x="0" y="0"/>
          <a:chExt cx="0" cy="0"/>
        </a:xfrm>
      </p:grpSpPr>
      <p:sp>
        <p:nvSpPr>
          <p:cNvPr id="149" name="Google Shape;149;p7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0" name="Google Shape;150;p75"/>
          <p:cNvSpPr txBox="1"/>
          <p:nvPr>
            <p:ph idx="1" type="body"/>
          </p:nvPr>
        </p:nvSpPr>
        <p:spPr>
          <a:xfrm rot="5400000">
            <a:off x="3833019" y="-1623217"/>
            <a:ext cx="4525963" cy="10972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51" name="Google Shape;151;p75"/>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75"/>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3" name="Google Shape;153;p75"/>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154" name="Shape 154"/>
        <p:cNvGrpSpPr/>
        <p:nvPr/>
      </p:nvGrpSpPr>
      <p:grpSpPr>
        <a:xfrm>
          <a:off x="0" y="0"/>
          <a:ext cx="0" cy="0"/>
          <a:chOff x="0" y="0"/>
          <a:chExt cx="0" cy="0"/>
        </a:xfrm>
      </p:grpSpPr>
      <p:sp>
        <p:nvSpPr>
          <p:cNvPr id="155" name="Google Shape;155;p76"/>
          <p:cNvSpPr txBox="1"/>
          <p:nvPr>
            <p:ph type="title"/>
          </p:nvPr>
        </p:nvSpPr>
        <p:spPr>
          <a:xfrm rot="5400000">
            <a:off x="7285037" y="1828802"/>
            <a:ext cx="5851525" cy="27432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6" name="Google Shape;156;p76"/>
          <p:cNvSpPr txBox="1"/>
          <p:nvPr>
            <p:ph idx="1" type="body"/>
          </p:nvPr>
        </p:nvSpPr>
        <p:spPr>
          <a:xfrm rot="5400000">
            <a:off x="1697037" y="-812799"/>
            <a:ext cx="5851525" cy="80264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57" name="Google Shape;157;p76"/>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76"/>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9" name="Google Shape;159;p76"/>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167" name="Shape 167"/>
        <p:cNvGrpSpPr/>
        <p:nvPr/>
      </p:nvGrpSpPr>
      <p:grpSpPr>
        <a:xfrm>
          <a:off x="0" y="0"/>
          <a:ext cx="0" cy="0"/>
          <a:chOff x="0" y="0"/>
          <a:chExt cx="0" cy="0"/>
        </a:xfrm>
      </p:grpSpPr>
      <p:sp>
        <p:nvSpPr>
          <p:cNvPr id="168" name="Google Shape;168;p46"/>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9" name="Google Shape;169;p46"/>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0" name="Google Shape;170;p46"/>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171" name="Shape 171"/>
        <p:cNvGrpSpPr/>
        <p:nvPr/>
      </p:nvGrpSpPr>
      <p:grpSpPr>
        <a:xfrm>
          <a:off x="0" y="0"/>
          <a:ext cx="0" cy="0"/>
          <a:chOff x="0" y="0"/>
          <a:chExt cx="0" cy="0"/>
        </a:xfrm>
      </p:grpSpPr>
      <p:sp>
        <p:nvSpPr>
          <p:cNvPr id="172" name="Google Shape;172;p47"/>
          <p:cNvSpPr txBox="1"/>
          <p:nvPr>
            <p:ph type="ctrTitle"/>
          </p:nvPr>
        </p:nvSpPr>
        <p:spPr>
          <a:xfrm>
            <a:off x="914400" y="2130426"/>
            <a:ext cx="103632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3" name="Google Shape;173;p47"/>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74" name="Google Shape;174;p47"/>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5" name="Google Shape;175;p47"/>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6" name="Google Shape;176;p47"/>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type="titleOnly">
  <p:cSld name="TITLE_ONLY">
    <p:spTree>
      <p:nvGrpSpPr>
        <p:cNvPr id="177" name="Shape 177"/>
        <p:cNvGrpSpPr/>
        <p:nvPr/>
      </p:nvGrpSpPr>
      <p:grpSpPr>
        <a:xfrm>
          <a:off x="0" y="0"/>
          <a:ext cx="0" cy="0"/>
          <a:chOff x="0" y="0"/>
          <a:chExt cx="0" cy="0"/>
        </a:xfrm>
      </p:grpSpPr>
      <p:sp>
        <p:nvSpPr>
          <p:cNvPr id="178" name="Google Shape;178;p48"/>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9" name="Google Shape;179;p48"/>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0" name="Google Shape;180;p48"/>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1" name="Google Shape;181;p48"/>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182" name="Shape 182"/>
        <p:cNvGrpSpPr/>
        <p:nvPr/>
      </p:nvGrpSpPr>
      <p:grpSpPr>
        <a:xfrm>
          <a:off x="0" y="0"/>
          <a:ext cx="0" cy="0"/>
          <a:chOff x="0" y="0"/>
          <a:chExt cx="0" cy="0"/>
        </a:xfrm>
      </p:grpSpPr>
      <p:sp>
        <p:nvSpPr>
          <p:cNvPr id="183" name="Google Shape;183;p59"/>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4" name="Google Shape;184;p59"/>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85" name="Google Shape;185;p59"/>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6" name="Google Shape;186;p59"/>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7" name="Google Shape;187;p59"/>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188" name="Shape 188"/>
        <p:cNvGrpSpPr/>
        <p:nvPr/>
      </p:nvGrpSpPr>
      <p:grpSpPr>
        <a:xfrm>
          <a:off x="0" y="0"/>
          <a:ext cx="0" cy="0"/>
          <a:chOff x="0" y="0"/>
          <a:chExt cx="0" cy="0"/>
        </a:xfrm>
      </p:grpSpPr>
      <p:sp>
        <p:nvSpPr>
          <p:cNvPr id="189" name="Google Shape;189;p60"/>
          <p:cNvSpPr txBox="1"/>
          <p:nvPr>
            <p:ph type="title"/>
          </p:nvPr>
        </p:nvSpPr>
        <p:spPr>
          <a:xfrm>
            <a:off x="963084" y="4406901"/>
            <a:ext cx="103632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Arial"/>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0" name="Google Shape;190;p60"/>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191" name="Google Shape;191;p60"/>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2" name="Google Shape;192;p60"/>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3" name="Google Shape;193;p60"/>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194" name="Shape 194"/>
        <p:cNvGrpSpPr/>
        <p:nvPr/>
      </p:nvGrpSpPr>
      <p:grpSpPr>
        <a:xfrm>
          <a:off x="0" y="0"/>
          <a:ext cx="0" cy="0"/>
          <a:chOff x="0" y="0"/>
          <a:chExt cx="0" cy="0"/>
        </a:xfrm>
      </p:grpSpPr>
      <p:sp>
        <p:nvSpPr>
          <p:cNvPr id="195" name="Google Shape;195;p6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6" name="Google Shape;196;p61"/>
          <p:cNvSpPr txBox="1"/>
          <p:nvPr>
            <p:ph idx="1" type="body"/>
          </p:nvPr>
        </p:nvSpPr>
        <p:spPr>
          <a:xfrm>
            <a:off x="609600" y="1600201"/>
            <a:ext cx="53848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97" name="Google Shape;197;p61"/>
          <p:cNvSpPr txBox="1"/>
          <p:nvPr>
            <p:ph idx="2" type="body"/>
          </p:nvPr>
        </p:nvSpPr>
        <p:spPr>
          <a:xfrm>
            <a:off x="6197600" y="1600201"/>
            <a:ext cx="53848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98" name="Google Shape;198;p61"/>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9" name="Google Shape;199;p61"/>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0" name="Google Shape;200;p61"/>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201" name="Shape 201"/>
        <p:cNvGrpSpPr/>
        <p:nvPr/>
      </p:nvGrpSpPr>
      <p:grpSpPr>
        <a:xfrm>
          <a:off x="0" y="0"/>
          <a:ext cx="0" cy="0"/>
          <a:chOff x="0" y="0"/>
          <a:chExt cx="0" cy="0"/>
        </a:xfrm>
      </p:grpSpPr>
      <p:sp>
        <p:nvSpPr>
          <p:cNvPr id="202" name="Google Shape;202;p62"/>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3" name="Google Shape;203;p62"/>
          <p:cNvSpPr txBox="1"/>
          <p:nvPr>
            <p:ph idx="1" type="body"/>
          </p:nvPr>
        </p:nvSpPr>
        <p:spPr>
          <a:xfrm>
            <a:off x="609600" y="1535113"/>
            <a:ext cx="5386917"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204" name="Google Shape;204;p62"/>
          <p:cNvSpPr txBox="1"/>
          <p:nvPr>
            <p:ph idx="2" type="body"/>
          </p:nvPr>
        </p:nvSpPr>
        <p:spPr>
          <a:xfrm>
            <a:off x="609600" y="2174875"/>
            <a:ext cx="5386917"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205" name="Google Shape;205;p62"/>
          <p:cNvSpPr txBox="1"/>
          <p:nvPr>
            <p:ph idx="3" type="body"/>
          </p:nvPr>
        </p:nvSpPr>
        <p:spPr>
          <a:xfrm>
            <a:off x="6193368" y="1535113"/>
            <a:ext cx="5389033"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206" name="Google Shape;206;p62"/>
          <p:cNvSpPr txBox="1"/>
          <p:nvPr>
            <p:ph idx="4" type="body"/>
          </p:nvPr>
        </p:nvSpPr>
        <p:spPr>
          <a:xfrm>
            <a:off x="6193368" y="2174875"/>
            <a:ext cx="5389033"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207" name="Google Shape;207;p62"/>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8" name="Google Shape;208;p62"/>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9" name="Google Shape;209;p62"/>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27" name="Shape 27"/>
        <p:cNvGrpSpPr/>
        <p:nvPr/>
      </p:nvGrpSpPr>
      <p:grpSpPr>
        <a:xfrm>
          <a:off x="0" y="0"/>
          <a:ext cx="0" cy="0"/>
          <a:chOff x="0" y="0"/>
          <a:chExt cx="0" cy="0"/>
        </a:xfrm>
      </p:grpSpPr>
      <p:sp>
        <p:nvSpPr>
          <p:cNvPr id="28" name="Google Shape;28;p5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5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210" name="Shape 210"/>
        <p:cNvGrpSpPr/>
        <p:nvPr/>
      </p:nvGrpSpPr>
      <p:grpSpPr>
        <a:xfrm>
          <a:off x="0" y="0"/>
          <a:ext cx="0" cy="0"/>
          <a:chOff x="0" y="0"/>
          <a:chExt cx="0" cy="0"/>
        </a:xfrm>
      </p:grpSpPr>
      <p:sp>
        <p:nvSpPr>
          <p:cNvPr id="211" name="Google Shape;211;p63"/>
          <p:cNvSpPr txBox="1"/>
          <p:nvPr>
            <p:ph type="title"/>
          </p:nvPr>
        </p:nvSpPr>
        <p:spPr>
          <a:xfrm>
            <a:off x="609601" y="273050"/>
            <a:ext cx="4011084"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Arial"/>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2" name="Google Shape;212;p63"/>
          <p:cNvSpPr txBox="1"/>
          <p:nvPr>
            <p:ph idx="1" type="body"/>
          </p:nvPr>
        </p:nvSpPr>
        <p:spPr>
          <a:xfrm>
            <a:off x="4766733" y="273051"/>
            <a:ext cx="6815667"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213" name="Google Shape;213;p63"/>
          <p:cNvSpPr txBox="1"/>
          <p:nvPr>
            <p:ph idx="2" type="body"/>
          </p:nvPr>
        </p:nvSpPr>
        <p:spPr>
          <a:xfrm>
            <a:off x="609601" y="1435101"/>
            <a:ext cx="4011084"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214" name="Google Shape;214;p63"/>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5" name="Google Shape;215;p63"/>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6" name="Google Shape;216;p63"/>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217" name="Shape 217"/>
        <p:cNvGrpSpPr/>
        <p:nvPr/>
      </p:nvGrpSpPr>
      <p:grpSpPr>
        <a:xfrm>
          <a:off x="0" y="0"/>
          <a:ext cx="0" cy="0"/>
          <a:chOff x="0" y="0"/>
          <a:chExt cx="0" cy="0"/>
        </a:xfrm>
      </p:grpSpPr>
      <p:sp>
        <p:nvSpPr>
          <p:cNvPr id="218" name="Google Shape;218;p64"/>
          <p:cNvSpPr txBox="1"/>
          <p:nvPr>
            <p:ph type="title"/>
          </p:nvPr>
        </p:nvSpPr>
        <p:spPr>
          <a:xfrm>
            <a:off x="2389717" y="4800600"/>
            <a:ext cx="73152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Arial"/>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9" name="Google Shape;219;p64"/>
          <p:cNvSpPr/>
          <p:nvPr>
            <p:ph idx="2" type="pic"/>
          </p:nvPr>
        </p:nvSpPr>
        <p:spPr>
          <a:xfrm>
            <a:off x="2389717" y="612775"/>
            <a:ext cx="7315200" cy="4114800"/>
          </a:xfrm>
          <a:prstGeom prst="rect">
            <a:avLst/>
          </a:prstGeom>
          <a:noFill/>
          <a:ln>
            <a:noFill/>
          </a:ln>
        </p:spPr>
        <p:txBody>
          <a:bodyPr anchorCtr="0" anchor="t" bIns="45700" lIns="91425" spcFirstLastPara="1" rIns="91425" wrap="square" tIns="45700">
            <a:norm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220" name="Google Shape;220;p64"/>
          <p:cNvSpPr txBox="1"/>
          <p:nvPr>
            <p:ph idx="1" type="body"/>
          </p:nvPr>
        </p:nvSpPr>
        <p:spPr>
          <a:xfrm>
            <a:off x="2389717" y="5367338"/>
            <a:ext cx="73152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221" name="Google Shape;221;p64"/>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2" name="Google Shape;222;p64"/>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3" name="Google Shape;223;p64"/>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224" name="Shape 224"/>
        <p:cNvGrpSpPr/>
        <p:nvPr/>
      </p:nvGrpSpPr>
      <p:grpSpPr>
        <a:xfrm>
          <a:off x="0" y="0"/>
          <a:ext cx="0" cy="0"/>
          <a:chOff x="0" y="0"/>
          <a:chExt cx="0" cy="0"/>
        </a:xfrm>
      </p:grpSpPr>
      <p:sp>
        <p:nvSpPr>
          <p:cNvPr id="225" name="Google Shape;225;p6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6" name="Google Shape;226;p65"/>
          <p:cNvSpPr txBox="1"/>
          <p:nvPr>
            <p:ph idx="1" type="body"/>
          </p:nvPr>
        </p:nvSpPr>
        <p:spPr>
          <a:xfrm rot="5400000">
            <a:off x="3833019" y="-1623217"/>
            <a:ext cx="4525963" cy="10972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27" name="Google Shape;227;p65"/>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8" name="Google Shape;228;p65"/>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9" name="Google Shape;229;p65"/>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230" name="Shape 230"/>
        <p:cNvGrpSpPr/>
        <p:nvPr/>
      </p:nvGrpSpPr>
      <p:grpSpPr>
        <a:xfrm>
          <a:off x="0" y="0"/>
          <a:ext cx="0" cy="0"/>
          <a:chOff x="0" y="0"/>
          <a:chExt cx="0" cy="0"/>
        </a:xfrm>
      </p:grpSpPr>
      <p:sp>
        <p:nvSpPr>
          <p:cNvPr id="231" name="Google Shape;231;p66"/>
          <p:cNvSpPr txBox="1"/>
          <p:nvPr>
            <p:ph type="title"/>
          </p:nvPr>
        </p:nvSpPr>
        <p:spPr>
          <a:xfrm rot="5400000">
            <a:off x="7285037" y="1828802"/>
            <a:ext cx="5851525" cy="27432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2" name="Google Shape;232;p66"/>
          <p:cNvSpPr txBox="1"/>
          <p:nvPr>
            <p:ph idx="1" type="body"/>
          </p:nvPr>
        </p:nvSpPr>
        <p:spPr>
          <a:xfrm rot="5400000">
            <a:off x="1697037" y="-812799"/>
            <a:ext cx="5851525" cy="80264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33" name="Google Shape;233;p66"/>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4" name="Google Shape;234;p66"/>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5" name="Google Shape;235;p66"/>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243" name="Shape 243"/>
        <p:cNvGrpSpPr/>
        <p:nvPr/>
      </p:nvGrpSpPr>
      <p:grpSpPr>
        <a:xfrm>
          <a:off x="0" y="0"/>
          <a:ext cx="0" cy="0"/>
          <a:chOff x="0" y="0"/>
          <a:chExt cx="0" cy="0"/>
        </a:xfrm>
      </p:grpSpPr>
      <p:sp>
        <p:nvSpPr>
          <p:cNvPr id="244" name="Google Shape;244;p78"/>
          <p:cNvSpPr txBox="1"/>
          <p:nvPr>
            <p:ph type="ctrTitle"/>
          </p:nvPr>
        </p:nvSpPr>
        <p:spPr>
          <a:xfrm>
            <a:off x="914400" y="2130426"/>
            <a:ext cx="103632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5" name="Google Shape;245;p78"/>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46" name="Google Shape;246;p78"/>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7" name="Google Shape;247;p78"/>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8" name="Google Shape;248;p78"/>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249" name="Shape 249"/>
        <p:cNvGrpSpPr/>
        <p:nvPr/>
      </p:nvGrpSpPr>
      <p:grpSpPr>
        <a:xfrm>
          <a:off x="0" y="0"/>
          <a:ext cx="0" cy="0"/>
          <a:chOff x="0" y="0"/>
          <a:chExt cx="0" cy="0"/>
        </a:xfrm>
      </p:grpSpPr>
      <p:sp>
        <p:nvSpPr>
          <p:cNvPr id="250" name="Google Shape;250;p79"/>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1" name="Google Shape;251;p79"/>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52" name="Google Shape;252;p79"/>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3" name="Google Shape;253;p79"/>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4" name="Google Shape;254;p79"/>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255" name="Shape 255"/>
        <p:cNvGrpSpPr/>
        <p:nvPr/>
      </p:nvGrpSpPr>
      <p:grpSpPr>
        <a:xfrm>
          <a:off x="0" y="0"/>
          <a:ext cx="0" cy="0"/>
          <a:chOff x="0" y="0"/>
          <a:chExt cx="0" cy="0"/>
        </a:xfrm>
      </p:grpSpPr>
      <p:sp>
        <p:nvSpPr>
          <p:cNvPr id="256" name="Google Shape;256;p80"/>
          <p:cNvSpPr txBox="1"/>
          <p:nvPr>
            <p:ph type="title"/>
          </p:nvPr>
        </p:nvSpPr>
        <p:spPr>
          <a:xfrm>
            <a:off x="963084" y="4406901"/>
            <a:ext cx="103632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Arial"/>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7" name="Google Shape;257;p80"/>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258" name="Google Shape;258;p80"/>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9" name="Google Shape;259;p80"/>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0" name="Google Shape;260;p80"/>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261" name="Shape 261"/>
        <p:cNvGrpSpPr/>
        <p:nvPr/>
      </p:nvGrpSpPr>
      <p:grpSpPr>
        <a:xfrm>
          <a:off x="0" y="0"/>
          <a:ext cx="0" cy="0"/>
          <a:chOff x="0" y="0"/>
          <a:chExt cx="0" cy="0"/>
        </a:xfrm>
      </p:grpSpPr>
      <p:sp>
        <p:nvSpPr>
          <p:cNvPr id="262" name="Google Shape;262;p8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3" name="Google Shape;263;p81"/>
          <p:cNvSpPr txBox="1"/>
          <p:nvPr>
            <p:ph idx="1" type="body"/>
          </p:nvPr>
        </p:nvSpPr>
        <p:spPr>
          <a:xfrm>
            <a:off x="609600" y="1600201"/>
            <a:ext cx="53848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264" name="Google Shape;264;p81"/>
          <p:cNvSpPr txBox="1"/>
          <p:nvPr>
            <p:ph idx="2" type="body"/>
          </p:nvPr>
        </p:nvSpPr>
        <p:spPr>
          <a:xfrm>
            <a:off x="6197600" y="1600201"/>
            <a:ext cx="53848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265" name="Google Shape;265;p81"/>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6" name="Google Shape;266;p81"/>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7" name="Google Shape;267;p81"/>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268" name="Shape 268"/>
        <p:cNvGrpSpPr/>
        <p:nvPr/>
      </p:nvGrpSpPr>
      <p:grpSpPr>
        <a:xfrm>
          <a:off x="0" y="0"/>
          <a:ext cx="0" cy="0"/>
          <a:chOff x="0" y="0"/>
          <a:chExt cx="0" cy="0"/>
        </a:xfrm>
      </p:grpSpPr>
      <p:sp>
        <p:nvSpPr>
          <p:cNvPr id="269" name="Google Shape;269;p82"/>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0" name="Google Shape;270;p82"/>
          <p:cNvSpPr txBox="1"/>
          <p:nvPr>
            <p:ph idx="1" type="body"/>
          </p:nvPr>
        </p:nvSpPr>
        <p:spPr>
          <a:xfrm>
            <a:off x="609600" y="1535113"/>
            <a:ext cx="5386917"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271" name="Google Shape;271;p82"/>
          <p:cNvSpPr txBox="1"/>
          <p:nvPr>
            <p:ph idx="2" type="body"/>
          </p:nvPr>
        </p:nvSpPr>
        <p:spPr>
          <a:xfrm>
            <a:off x="609600" y="2174875"/>
            <a:ext cx="5386917"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272" name="Google Shape;272;p82"/>
          <p:cNvSpPr txBox="1"/>
          <p:nvPr>
            <p:ph idx="3" type="body"/>
          </p:nvPr>
        </p:nvSpPr>
        <p:spPr>
          <a:xfrm>
            <a:off x="6193368" y="1535113"/>
            <a:ext cx="5389033"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273" name="Google Shape;273;p82"/>
          <p:cNvSpPr txBox="1"/>
          <p:nvPr>
            <p:ph idx="4" type="body"/>
          </p:nvPr>
        </p:nvSpPr>
        <p:spPr>
          <a:xfrm>
            <a:off x="6193368" y="2174875"/>
            <a:ext cx="5389033"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274" name="Google Shape;274;p82"/>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5" name="Google Shape;275;p82"/>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6" name="Google Shape;276;p82"/>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type="titleOnly">
  <p:cSld name="TITLE_ONLY">
    <p:spTree>
      <p:nvGrpSpPr>
        <p:cNvPr id="277" name="Shape 277"/>
        <p:cNvGrpSpPr/>
        <p:nvPr/>
      </p:nvGrpSpPr>
      <p:grpSpPr>
        <a:xfrm>
          <a:off x="0" y="0"/>
          <a:ext cx="0" cy="0"/>
          <a:chOff x="0" y="0"/>
          <a:chExt cx="0" cy="0"/>
        </a:xfrm>
      </p:grpSpPr>
      <p:sp>
        <p:nvSpPr>
          <p:cNvPr id="278" name="Google Shape;278;p83"/>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9" name="Google Shape;279;p83"/>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0" name="Google Shape;280;p83"/>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1" name="Google Shape;281;p83"/>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33" name="Shape 33"/>
        <p:cNvGrpSpPr/>
        <p:nvPr/>
      </p:nvGrpSpPr>
      <p:grpSpPr>
        <a:xfrm>
          <a:off x="0" y="0"/>
          <a:ext cx="0" cy="0"/>
          <a:chOff x="0" y="0"/>
          <a:chExt cx="0" cy="0"/>
        </a:xfrm>
      </p:grpSpPr>
      <p:sp>
        <p:nvSpPr>
          <p:cNvPr id="34" name="Google Shape;34;p5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5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5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5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282" name="Shape 282"/>
        <p:cNvGrpSpPr/>
        <p:nvPr/>
      </p:nvGrpSpPr>
      <p:grpSpPr>
        <a:xfrm>
          <a:off x="0" y="0"/>
          <a:ext cx="0" cy="0"/>
          <a:chOff x="0" y="0"/>
          <a:chExt cx="0" cy="0"/>
        </a:xfrm>
      </p:grpSpPr>
      <p:sp>
        <p:nvSpPr>
          <p:cNvPr id="283" name="Google Shape;283;p84"/>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4" name="Google Shape;284;p84"/>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5" name="Google Shape;285;p84"/>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286" name="Shape 286"/>
        <p:cNvGrpSpPr/>
        <p:nvPr/>
      </p:nvGrpSpPr>
      <p:grpSpPr>
        <a:xfrm>
          <a:off x="0" y="0"/>
          <a:ext cx="0" cy="0"/>
          <a:chOff x="0" y="0"/>
          <a:chExt cx="0" cy="0"/>
        </a:xfrm>
      </p:grpSpPr>
      <p:sp>
        <p:nvSpPr>
          <p:cNvPr id="287" name="Google Shape;287;p85"/>
          <p:cNvSpPr txBox="1"/>
          <p:nvPr>
            <p:ph type="title"/>
          </p:nvPr>
        </p:nvSpPr>
        <p:spPr>
          <a:xfrm>
            <a:off x="609601" y="273050"/>
            <a:ext cx="4011084"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Arial"/>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8" name="Google Shape;288;p85"/>
          <p:cNvSpPr txBox="1"/>
          <p:nvPr>
            <p:ph idx="1" type="body"/>
          </p:nvPr>
        </p:nvSpPr>
        <p:spPr>
          <a:xfrm>
            <a:off x="4766733" y="273051"/>
            <a:ext cx="6815667"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289" name="Google Shape;289;p85"/>
          <p:cNvSpPr txBox="1"/>
          <p:nvPr>
            <p:ph idx="2" type="body"/>
          </p:nvPr>
        </p:nvSpPr>
        <p:spPr>
          <a:xfrm>
            <a:off x="609601" y="1435101"/>
            <a:ext cx="4011084"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290" name="Google Shape;290;p85"/>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1" name="Google Shape;291;p85"/>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2" name="Google Shape;292;p85"/>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293" name="Shape 293"/>
        <p:cNvGrpSpPr/>
        <p:nvPr/>
      </p:nvGrpSpPr>
      <p:grpSpPr>
        <a:xfrm>
          <a:off x="0" y="0"/>
          <a:ext cx="0" cy="0"/>
          <a:chOff x="0" y="0"/>
          <a:chExt cx="0" cy="0"/>
        </a:xfrm>
      </p:grpSpPr>
      <p:sp>
        <p:nvSpPr>
          <p:cNvPr id="294" name="Google Shape;294;p86"/>
          <p:cNvSpPr txBox="1"/>
          <p:nvPr>
            <p:ph type="title"/>
          </p:nvPr>
        </p:nvSpPr>
        <p:spPr>
          <a:xfrm>
            <a:off x="2389717" y="4800600"/>
            <a:ext cx="73152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Arial"/>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5" name="Google Shape;295;p86"/>
          <p:cNvSpPr/>
          <p:nvPr>
            <p:ph idx="2" type="pic"/>
          </p:nvPr>
        </p:nvSpPr>
        <p:spPr>
          <a:xfrm>
            <a:off x="2389717" y="612775"/>
            <a:ext cx="7315200" cy="4114800"/>
          </a:xfrm>
          <a:prstGeom prst="rect">
            <a:avLst/>
          </a:prstGeom>
          <a:noFill/>
          <a:ln>
            <a:noFill/>
          </a:ln>
        </p:spPr>
        <p:txBody>
          <a:bodyPr anchorCtr="0" anchor="t" bIns="45700" lIns="91425" spcFirstLastPara="1" rIns="91425" wrap="square" tIns="45700">
            <a:norm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296" name="Google Shape;296;p86"/>
          <p:cNvSpPr txBox="1"/>
          <p:nvPr>
            <p:ph idx="1" type="body"/>
          </p:nvPr>
        </p:nvSpPr>
        <p:spPr>
          <a:xfrm>
            <a:off x="2389717" y="5367338"/>
            <a:ext cx="73152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297" name="Google Shape;297;p86"/>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8" name="Google Shape;298;p86"/>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9" name="Google Shape;299;p86"/>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300" name="Shape 300"/>
        <p:cNvGrpSpPr/>
        <p:nvPr/>
      </p:nvGrpSpPr>
      <p:grpSpPr>
        <a:xfrm>
          <a:off x="0" y="0"/>
          <a:ext cx="0" cy="0"/>
          <a:chOff x="0" y="0"/>
          <a:chExt cx="0" cy="0"/>
        </a:xfrm>
      </p:grpSpPr>
      <p:sp>
        <p:nvSpPr>
          <p:cNvPr id="301" name="Google Shape;301;p87"/>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2" name="Google Shape;302;p87"/>
          <p:cNvSpPr txBox="1"/>
          <p:nvPr>
            <p:ph idx="1" type="body"/>
          </p:nvPr>
        </p:nvSpPr>
        <p:spPr>
          <a:xfrm rot="5400000">
            <a:off x="3833019" y="-1623217"/>
            <a:ext cx="4525963" cy="10972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03" name="Google Shape;303;p87"/>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4" name="Google Shape;304;p87"/>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5" name="Google Shape;305;p87"/>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306" name="Shape 306"/>
        <p:cNvGrpSpPr/>
        <p:nvPr/>
      </p:nvGrpSpPr>
      <p:grpSpPr>
        <a:xfrm>
          <a:off x="0" y="0"/>
          <a:ext cx="0" cy="0"/>
          <a:chOff x="0" y="0"/>
          <a:chExt cx="0" cy="0"/>
        </a:xfrm>
      </p:grpSpPr>
      <p:sp>
        <p:nvSpPr>
          <p:cNvPr id="307" name="Google Shape;307;p88"/>
          <p:cNvSpPr txBox="1"/>
          <p:nvPr>
            <p:ph type="title"/>
          </p:nvPr>
        </p:nvSpPr>
        <p:spPr>
          <a:xfrm rot="5400000">
            <a:off x="7285037" y="1828802"/>
            <a:ext cx="5851525" cy="27432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8" name="Google Shape;308;p88"/>
          <p:cNvSpPr txBox="1"/>
          <p:nvPr>
            <p:ph idx="1" type="body"/>
          </p:nvPr>
        </p:nvSpPr>
        <p:spPr>
          <a:xfrm rot="5400000">
            <a:off x="1697037" y="-812799"/>
            <a:ext cx="5851525" cy="80264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09" name="Google Shape;309;p88"/>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0" name="Google Shape;310;p88"/>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1" name="Google Shape;311;p88"/>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319" name="Shape 319"/>
        <p:cNvGrpSpPr/>
        <p:nvPr/>
      </p:nvGrpSpPr>
      <p:grpSpPr>
        <a:xfrm>
          <a:off x="0" y="0"/>
          <a:ext cx="0" cy="0"/>
          <a:chOff x="0" y="0"/>
          <a:chExt cx="0" cy="0"/>
        </a:xfrm>
      </p:grpSpPr>
      <p:sp>
        <p:nvSpPr>
          <p:cNvPr id="320" name="Google Shape;320;p90"/>
          <p:cNvSpPr txBox="1"/>
          <p:nvPr>
            <p:ph type="ctrTitle"/>
          </p:nvPr>
        </p:nvSpPr>
        <p:spPr>
          <a:xfrm>
            <a:off x="914400" y="2130426"/>
            <a:ext cx="103632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1" name="Google Shape;321;p90"/>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322" name="Google Shape;322;p90"/>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3" name="Google Shape;323;p90"/>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4" name="Google Shape;324;p90"/>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325" name="Shape 325"/>
        <p:cNvGrpSpPr/>
        <p:nvPr/>
      </p:nvGrpSpPr>
      <p:grpSpPr>
        <a:xfrm>
          <a:off x="0" y="0"/>
          <a:ext cx="0" cy="0"/>
          <a:chOff x="0" y="0"/>
          <a:chExt cx="0" cy="0"/>
        </a:xfrm>
      </p:grpSpPr>
      <p:sp>
        <p:nvSpPr>
          <p:cNvPr id="326" name="Google Shape;326;p9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7" name="Google Shape;327;p91"/>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28" name="Google Shape;328;p91"/>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9" name="Google Shape;329;p91"/>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0" name="Google Shape;330;p91"/>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331" name="Shape 331"/>
        <p:cNvGrpSpPr/>
        <p:nvPr/>
      </p:nvGrpSpPr>
      <p:grpSpPr>
        <a:xfrm>
          <a:off x="0" y="0"/>
          <a:ext cx="0" cy="0"/>
          <a:chOff x="0" y="0"/>
          <a:chExt cx="0" cy="0"/>
        </a:xfrm>
      </p:grpSpPr>
      <p:sp>
        <p:nvSpPr>
          <p:cNvPr id="332" name="Google Shape;332;p92"/>
          <p:cNvSpPr txBox="1"/>
          <p:nvPr>
            <p:ph type="title"/>
          </p:nvPr>
        </p:nvSpPr>
        <p:spPr>
          <a:xfrm>
            <a:off x="963084" y="4406901"/>
            <a:ext cx="103632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Arial"/>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3" name="Google Shape;333;p92"/>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34" name="Google Shape;334;p92"/>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5" name="Google Shape;335;p92"/>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6" name="Google Shape;336;p92"/>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337" name="Shape 337"/>
        <p:cNvGrpSpPr/>
        <p:nvPr/>
      </p:nvGrpSpPr>
      <p:grpSpPr>
        <a:xfrm>
          <a:off x="0" y="0"/>
          <a:ext cx="0" cy="0"/>
          <a:chOff x="0" y="0"/>
          <a:chExt cx="0" cy="0"/>
        </a:xfrm>
      </p:grpSpPr>
      <p:sp>
        <p:nvSpPr>
          <p:cNvPr id="338" name="Google Shape;338;p93"/>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9" name="Google Shape;339;p93"/>
          <p:cNvSpPr txBox="1"/>
          <p:nvPr>
            <p:ph idx="1" type="body"/>
          </p:nvPr>
        </p:nvSpPr>
        <p:spPr>
          <a:xfrm>
            <a:off x="609600" y="1600201"/>
            <a:ext cx="53848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40" name="Google Shape;340;p93"/>
          <p:cNvSpPr txBox="1"/>
          <p:nvPr>
            <p:ph idx="2" type="body"/>
          </p:nvPr>
        </p:nvSpPr>
        <p:spPr>
          <a:xfrm>
            <a:off x="6197600" y="1600201"/>
            <a:ext cx="53848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41" name="Google Shape;341;p93"/>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2" name="Google Shape;342;p93"/>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3" name="Google Shape;343;p93"/>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344" name="Shape 344"/>
        <p:cNvGrpSpPr/>
        <p:nvPr/>
      </p:nvGrpSpPr>
      <p:grpSpPr>
        <a:xfrm>
          <a:off x="0" y="0"/>
          <a:ext cx="0" cy="0"/>
          <a:chOff x="0" y="0"/>
          <a:chExt cx="0" cy="0"/>
        </a:xfrm>
      </p:grpSpPr>
      <p:sp>
        <p:nvSpPr>
          <p:cNvPr id="345" name="Google Shape;345;p94"/>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6" name="Google Shape;346;p94"/>
          <p:cNvSpPr txBox="1"/>
          <p:nvPr>
            <p:ph idx="1" type="body"/>
          </p:nvPr>
        </p:nvSpPr>
        <p:spPr>
          <a:xfrm>
            <a:off x="609600" y="1535113"/>
            <a:ext cx="5386917"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347" name="Google Shape;347;p94"/>
          <p:cNvSpPr txBox="1"/>
          <p:nvPr>
            <p:ph idx="2" type="body"/>
          </p:nvPr>
        </p:nvSpPr>
        <p:spPr>
          <a:xfrm>
            <a:off x="609600" y="2174875"/>
            <a:ext cx="5386917"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348" name="Google Shape;348;p94"/>
          <p:cNvSpPr txBox="1"/>
          <p:nvPr>
            <p:ph idx="3" type="body"/>
          </p:nvPr>
        </p:nvSpPr>
        <p:spPr>
          <a:xfrm>
            <a:off x="6193368" y="1535113"/>
            <a:ext cx="5389033"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349" name="Google Shape;349;p94"/>
          <p:cNvSpPr txBox="1"/>
          <p:nvPr>
            <p:ph idx="4" type="body"/>
          </p:nvPr>
        </p:nvSpPr>
        <p:spPr>
          <a:xfrm>
            <a:off x="6193368" y="2174875"/>
            <a:ext cx="5389033"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350" name="Google Shape;350;p94"/>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1" name="Google Shape;351;p94"/>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2" name="Google Shape;352;p94"/>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40" name="Shape 40"/>
        <p:cNvGrpSpPr/>
        <p:nvPr/>
      </p:nvGrpSpPr>
      <p:grpSpPr>
        <a:xfrm>
          <a:off x="0" y="0"/>
          <a:ext cx="0" cy="0"/>
          <a:chOff x="0" y="0"/>
          <a:chExt cx="0" cy="0"/>
        </a:xfrm>
      </p:grpSpPr>
      <p:sp>
        <p:nvSpPr>
          <p:cNvPr id="41" name="Google Shape;41;p5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5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5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5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5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5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type="titleOnly">
  <p:cSld name="TITLE_ONLY">
    <p:spTree>
      <p:nvGrpSpPr>
        <p:cNvPr id="353" name="Shape 353"/>
        <p:cNvGrpSpPr/>
        <p:nvPr/>
      </p:nvGrpSpPr>
      <p:grpSpPr>
        <a:xfrm>
          <a:off x="0" y="0"/>
          <a:ext cx="0" cy="0"/>
          <a:chOff x="0" y="0"/>
          <a:chExt cx="0" cy="0"/>
        </a:xfrm>
      </p:grpSpPr>
      <p:sp>
        <p:nvSpPr>
          <p:cNvPr id="354" name="Google Shape;354;p9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5" name="Google Shape;355;p95"/>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6" name="Google Shape;356;p95"/>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7" name="Google Shape;357;p95"/>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358" name="Shape 358"/>
        <p:cNvGrpSpPr/>
        <p:nvPr/>
      </p:nvGrpSpPr>
      <p:grpSpPr>
        <a:xfrm>
          <a:off x="0" y="0"/>
          <a:ext cx="0" cy="0"/>
          <a:chOff x="0" y="0"/>
          <a:chExt cx="0" cy="0"/>
        </a:xfrm>
      </p:grpSpPr>
      <p:sp>
        <p:nvSpPr>
          <p:cNvPr id="359" name="Google Shape;359;p96"/>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0" name="Google Shape;360;p96"/>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1" name="Google Shape;361;p96"/>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362" name="Shape 362"/>
        <p:cNvGrpSpPr/>
        <p:nvPr/>
      </p:nvGrpSpPr>
      <p:grpSpPr>
        <a:xfrm>
          <a:off x="0" y="0"/>
          <a:ext cx="0" cy="0"/>
          <a:chOff x="0" y="0"/>
          <a:chExt cx="0" cy="0"/>
        </a:xfrm>
      </p:grpSpPr>
      <p:sp>
        <p:nvSpPr>
          <p:cNvPr id="363" name="Google Shape;363;p97"/>
          <p:cNvSpPr txBox="1"/>
          <p:nvPr>
            <p:ph type="title"/>
          </p:nvPr>
        </p:nvSpPr>
        <p:spPr>
          <a:xfrm>
            <a:off x="609601" y="273050"/>
            <a:ext cx="4011084"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Arial"/>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4" name="Google Shape;364;p97"/>
          <p:cNvSpPr txBox="1"/>
          <p:nvPr>
            <p:ph idx="1" type="body"/>
          </p:nvPr>
        </p:nvSpPr>
        <p:spPr>
          <a:xfrm>
            <a:off x="4766733" y="273051"/>
            <a:ext cx="6815667"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365" name="Google Shape;365;p97"/>
          <p:cNvSpPr txBox="1"/>
          <p:nvPr>
            <p:ph idx="2" type="body"/>
          </p:nvPr>
        </p:nvSpPr>
        <p:spPr>
          <a:xfrm>
            <a:off x="609601" y="1435101"/>
            <a:ext cx="4011084"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366" name="Google Shape;366;p97"/>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7" name="Google Shape;367;p97"/>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8" name="Google Shape;368;p97"/>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369" name="Shape 369"/>
        <p:cNvGrpSpPr/>
        <p:nvPr/>
      </p:nvGrpSpPr>
      <p:grpSpPr>
        <a:xfrm>
          <a:off x="0" y="0"/>
          <a:ext cx="0" cy="0"/>
          <a:chOff x="0" y="0"/>
          <a:chExt cx="0" cy="0"/>
        </a:xfrm>
      </p:grpSpPr>
      <p:sp>
        <p:nvSpPr>
          <p:cNvPr id="370" name="Google Shape;370;p98"/>
          <p:cNvSpPr txBox="1"/>
          <p:nvPr>
            <p:ph type="title"/>
          </p:nvPr>
        </p:nvSpPr>
        <p:spPr>
          <a:xfrm>
            <a:off x="2389717" y="4800600"/>
            <a:ext cx="73152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Arial"/>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1" name="Google Shape;371;p98"/>
          <p:cNvSpPr/>
          <p:nvPr>
            <p:ph idx="2" type="pic"/>
          </p:nvPr>
        </p:nvSpPr>
        <p:spPr>
          <a:xfrm>
            <a:off x="2389717" y="612775"/>
            <a:ext cx="7315200" cy="4114800"/>
          </a:xfrm>
          <a:prstGeom prst="rect">
            <a:avLst/>
          </a:prstGeom>
          <a:noFill/>
          <a:ln>
            <a:noFill/>
          </a:ln>
        </p:spPr>
        <p:txBody>
          <a:bodyPr anchorCtr="0" anchor="t" bIns="45700" lIns="91425" spcFirstLastPara="1" rIns="91425" wrap="square" tIns="45700">
            <a:norm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372" name="Google Shape;372;p98"/>
          <p:cNvSpPr txBox="1"/>
          <p:nvPr>
            <p:ph idx="1" type="body"/>
          </p:nvPr>
        </p:nvSpPr>
        <p:spPr>
          <a:xfrm>
            <a:off x="2389717" y="5367338"/>
            <a:ext cx="73152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373" name="Google Shape;373;p98"/>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4" name="Google Shape;374;p98"/>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5" name="Google Shape;375;p98"/>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376" name="Shape 376"/>
        <p:cNvGrpSpPr/>
        <p:nvPr/>
      </p:nvGrpSpPr>
      <p:grpSpPr>
        <a:xfrm>
          <a:off x="0" y="0"/>
          <a:ext cx="0" cy="0"/>
          <a:chOff x="0" y="0"/>
          <a:chExt cx="0" cy="0"/>
        </a:xfrm>
      </p:grpSpPr>
      <p:sp>
        <p:nvSpPr>
          <p:cNvPr id="377" name="Google Shape;377;p99"/>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8" name="Google Shape;378;p99"/>
          <p:cNvSpPr txBox="1"/>
          <p:nvPr>
            <p:ph idx="1" type="body"/>
          </p:nvPr>
        </p:nvSpPr>
        <p:spPr>
          <a:xfrm rot="5400000">
            <a:off x="3833019" y="-1623217"/>
            <a:ext cx="4525963" cy="10972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79" name="Google Shape;379;p99"/>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0" name="Google Shape;380;p99"/>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1" name="Google Shape;381;p99"/>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382" name="Shape 382"/>
        <p:cNvGrpSpPr/>
        <p:nvPr/>
      </p:nvGrpSpPr>
      <p:grpSpPr>
        <a:xfrm>
          <a:off x="0" y="0"/>
          <a:ext cx="0" cy="0"/>
          <a:chOff x="0" y="0"/>
          <a:chExt cx="0" cy="0"/>
        </a:xfrm>
      </p:grpSpPr>
      <p:sp>
        <p:nvSpPr>
          <p:cNvPr id="383" name="Google Shape;383;p100"/>
          <p:cNvSpPr txBox="1"/>
          <p:nvPr>
            <p:ph type="title"/>
          </p:nvPr>
        </p:nvSpPr>
        <p:spPr>
          <a:xfrm rot="5400000">
            <a:off x="7285037" y="1828802"/>
            <a:ext cx="5851525" cy="27432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4" name="Google Shape;384;p100"/>
          <p:cNvSpPr txBox="1"/>
          <p:nvPr>
            <p:ph idx="1" type="body"/>
          </p:nvPr>
        </p:nvSpPr>
        <p:spPr>
          <a:xfrm rot="5400000">
            <a:off x="1697037" y="-812799"/>
            <a:ext cx="5851525" cy="80264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85" name="Google Shape;385;p100"/>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6" name="Google Shape;386;p100"/>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7" name="Google Shape;387;p100"/>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49" name="Shape 49"/>
        <p:cNvGrpSpPr/>
        <p:nvPr/>
      </p:nvGrpSpPr>
      <p:grpSpPr>
        <a:xfrm>
          <a:off x="0" y="0"/>
          <a:ext cx="0" cy="0"/>
          <a:chOff x="0" y="0"/>
          <a:chExt cx="0" cy="0"/>
        </a:xfrm>
      </p:grpSpPr>
      <p:sp>
        <p:nvSpPr>
          <p:cNvPr id="50" name="Google Shape;50;p5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5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5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5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54" name="Shape 54"/>
        <p:cNvGrpSpPr/>
        <p:nvPr/>
      </p:nvGrpSpPr>
      <p:grpSpPr>
        <a:xfrm>
          <a:off x="0" y="0"/>
          <a:ext cx="0" cy="0"/>
          <a:chOff x="0" y="0"/>
          <a:chExt cx="0" cy="0"/>
        </a:xfrm>
      </p:grpSpPr>
      <p:sp>
        <p:nvSpPr>
          <p:cNvPr id="55" name="Google Shape;55;p5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5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5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58" name="Shape 58"/>
        <p:cNvGrpSpPr/>
        <p:nvPr/>
      </p:nvGrpSpPr>
      <p:grpSpPr>
        <a:xfrm>
          <a:off x="0" y="0"/>
          <a:ext cx="0" cy="0"/>
          <a:chOff x="0" y="0"/>
          <a:chExt cx="0" cy="0"/>
        </a:xfrm>
      </p:grpSpPr>
      <p:sp>
        <p:nvSpPr>
          <p:cNvPr id="59" name="Google Shape;59;p5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5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5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5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5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5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65" name="Shape 65"/>
        <p:cNvGrpSpPr/>
        <p:nvPr/>
      </p:nvGrpSpPr>
      <p:grpSpPr>
        <a:xfrm>
          <a:off x="0" y="0"/>
          <a:ext cx="0" cy="0"/>
          <a:chOff x="0" y="0"/>
          <a:chExt cx="0" cy="0"/>
        </a:xfrm>
      </p:grpSpPr>
      <p:sp>
        <p:nvSpPr>
          <p:cNvPr id="66" name="Google Shape;66;p5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56"/>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68" name="Google Shape;68;p5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5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5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5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theme" Target="../theme/theme2.xml"/><Relationship Id="rId12" Type="http://schemas.openxmlformats.org/officeDocument/2006/relationships/slideLayout" Target="../slideLayouts/slideLayout22.xml"/><Relationship Id="rId1" Type="http://schemas.openxmlformats.org/officeDocument/2006/relationships/image" Target="../media/image2.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2.xml"/><Relationship Id="rId10" Type="http://schemas.openxmlformats.org/officeDocument/2006/relationships/slideLayout" Target="../slideLayouts/slideLayout31.xml"/><Relationship Id="rId13" Type="http://schemas.openxmlformats.org/officeDocument/2006/relationships/theme" Target="../theme/theme3.xml"/><Relationship Id="rId12" Type="http://schemas.openxmlformats.org/officeDocument/2006/relationships/slideLayout" Target="../slideLayouts/slideLayout33.xml"/><Relationship Id="rId1" Type="http://schemas.openxmlformats.org/officeDocument/2006/relationships/image" Target="../media/image1.png"/><Relationship Id="rId2" Type="http://schemas.openxmlformats.org/officeDocument/2006/relationships/slideLayout" Target="../slideLayouts/slideLayout23.xml"/><Relationship Id="rId3" Type="http://schemas.openxmlformats.org/officeDocument/2006/relationships/slideLayout" Target="../slideLayouts/slideLayout24.xml"/><Relationship Id="rId4" Type="http://schemas.openxmlformats.org/officeDocument/2006/relationships/slideLayout" Target="../slideLayouts/slideLayout25.xml"/><Relationship Id="rId9" Type="http://schemas.openxmlformats.org/officeDocument/2006/relationships/slideLayout" Target="../slideLayouts/slideLayout30.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3.xml"/><Relationship Id="rId10" Type="http://schemas.openxmlformats.org/officeDocument/2006/relationships/slideLayout" Target="../slideLayouts/slideLayout42.xml"/><Relationship Id="rId13" Type="http://schemas.openxmlformats.org/officeDocument/2006/relationships/theme" Target="../theme/theme1.xml"/><Relationship Id="rId12" Type="http://schemas.openxmlformats.org/officeDocument/2006/relationships/slideLayout" Target="../slideLayouts/slideLayout44.xml"/><Relationship Id="rId1" Type="http://schemas.openxmlformats.org/officeDocument/2006/relationships/image" Target="../media/image1.png"/><Relationship Id="rId2" Type="http://schemas.openxmlformats.org/officeDocument/2006/relationships/slideLayout" Target="../slideLayouts/slideLayout34.xml"/><Relationship Id="rId3" Type="http://schemas.openxmlformats.org/officeDocument/2006/relationships/slideLayout" Target="../slideLayouts/slideLayout35.xml"/><Relationship Id="rId4" Type="http://schemas.openxmlformats.org/officeDocument/2006/relationships/slideLayout" Target="../slideLayouts/slideLayout36.xml"/><Relationship Id="rId9" Type="http://schemas.openxmlformats.org/officeDocument/2006/relationships/slideLayout" Target="../slideLayouts/slideLayout41.xml"/><Relationship Id="rId5" Type="http://schemas.openxmlformats.org/officeDocument/2006/relationships/slideLayout" Target="../slideLayouts/slideLayout37.xml"/><Relationship Id="rId6" Type="http://schemas.openxmlformats.org/officeDocument/2006/relationships/slideLayout" Target="../slideLayouts/slideLayout38.xml"/><Relationship Id="rId7" Type="http://schemas.openxmlformats.org/officeDocument/2006/relationships/slideLayout" Target="../slideLayouts/slideLayout39.xml"/><Relationship Id="rId8"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4.xml"/><Relationship Id="rId10" Type="http://schemas.openxmlformats.org/officeDocument/2006/relationships/slideLayout" Target="../slideLayouts/slideLayout53.xml"/><Relationship Id="rId13" Type="http://schemas.openxmlformats.org/officeDocument/2006/relationships/theme" Target="../theme/theme6.xml"/><Relationship Id="rId12" Type="http://schemas.openxmlformats.org/officeDocument/2006/relationships/slideLayout" Target="../slideLayouts/slideLayout55.xml"/><Relationship Id="rId1" Type="http://schemas.openxmlformats.org/officeDocument/2006/relationships/image" Target="../media/image3.png"/><Relationship Id="rId2" Type="http://schemas.openxmlformats.org/officeDocument/2006/relationships/slideLayout" Target="../slideLayouts/slideLayout45.xml"/><Relationship Id="rId3" Type="http://schemas.openxmlformats.org/officeDocument/2006/relationships/slideLayout" Target="../slideLayouts/slideLayout46.xml"/><Relationship Id="rId4" Type="http://schemas.openxmlformats.org/officeDocument/2006/relationships/slideLayout" Target="../slideLayouts/slideLayout47.xml"/><Relationship Id="rId9" Type="http://schemas.openxmlformats.org/officeDocument/2006/relationships/slideLayout" Target="../slideLayouts/slideLayout52.xml"/><Relationship Id="rId5" Type="http://schemas.openxmlformats.org/officeDocument/2006/relationships/slideLayout" Target="../slideLayouts/slideLayout48.xml"/><Relationship Id="rId6" Type="http://schemas.openxmlformats.org/officeDocument/2006/relationships/slideLayout" Target="../slideLayouts/slideLayout49.xml"/><Relationship Id="rId7" Type="http://schemas.openxmlformats.org/officeDocument/2006/relationships/slideLayout" Target="../slideLayouts/slideLayout50.xml"/><Relationship Id="rId8"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4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Arial"/>
                <a:ea typeface="Arial"/>
                <a:cs typeface="Arial"/>
                <a:sym typeface="Arial"/>
              </a:defRPr>
            </a:lvl1pPr>
            <a:lvl2pPr indent="0" lvl="1" marL="0" marR="0" rtl="0" algn="r">
              <a:spcBef>
                <a:spcPts val="0"/>
              </a:spcBef>
              <a:buNone/>
              <a:defRPr b="0" i="0" sz="1200" u="none" cap="none" strike="noStrike">
                <a:solidFill>
                  <a:srgbClr val="888888"/>
                </a:solidFill>
                <a:latin typeface="Arial"/>
                <a:ea typeface="Arial"/>
                <a:cs typeface="Arial"/>
                <a:sym typeface="Arial"/>
              </a:defRPr>
            </a:lvl2pPr>
            <a:lvl3pPr indent="0" lvl="2" marL="0" marR="0" rtl="0" algn="r">
              <a:spcBef>
                <a:spcPts val="0"/>
              </a:spcBef>
              <a:buNone/>
              <a:defRPr b="0" i="0" sz="1200" u="none" cap="none" strike="noStrike">
                <a:solidFill>
                  <a:srgbClr val="888888"/>
                </a:solidFill>
                <a:latin typeface="Arial"/>
                <a:ea typeface="Arial"/>
                <a:cs typeface="Arial"/>
                <a:sym typeface="Arial"/>
              </a:defRPr>
            </a:lvl3pPr>
            <a:lvl4pPr indent="0" lvl="3" marL="0" marR="0" rtl="0" algn="r">
              <a:spcBef>
                <a:spcPts val="0"/>
              </a:spcBef>
              <a:buNone/>
              <a:defRPr b="0" i="0" sz="1200" u="none" cap="none" strike="noStrike">
                <a:solidFill>
                  <a:srgbClr val="888888"/>
                </a:solidFill>
                <a:latin typeface="Arial"/>
                <a:ea typeface="Arial"/>
                <a:cs typeface="Arial"/>
                <a:sym typeface="Arial"/>
              </a:defRPr>
            </a:lvl4pPr>
            <a:lvl5pPr indent="0" lvl="4" marL="0" marR="0" rtl="0" algn="r">
              <a:spcBef>
                <a:spcPts val="0"/>
              </a:spcBef>
              <a:buNone/>
              <a:defRPr b="0" i="0" sz="1200" u="none" cap="none" strike="noStrike">
                <a:solidFill>
                  <a:srgbClr val="888888"/>
                </a:solidFill>
                <a:latin typeface="Arial"/>
                <a:ea typeface="Arial"/>
                <a:cs typeface="Arial"/>
                <a:sym typeface="Arial"/>
              </a:defRPr>
            </a:lvl5pPr>
            <a:lvl6pPr indent="0" lvl="5" marL="0" marR="0" rtl="0" algn="r">
              <a:spcBef>
                <a:spcPts val="0"/>
              </a:spcBef>
              <a:buNone/>
              <a:defRPr b="0" i="0" sz="1200" u="none" cap="none" strike="noStrike">
                <a:solidFill>
                  <a:srgbClr val="888888"/>
                </a:solidFill>
                <a:latin typeface="Arial"/>
                <a:ea typeface="Arial"/>
                <a:cs typeface="Arial"/>
                <a:sym typeface="Arial"/>
              </a:defRPr>
            </a:lvl6pPr>
            <a:lvl7pPr indent="0" lvl="6" marL="0" marR="0" rtl="0" algn="r">
              <a:spcBef>
                <a:spcPts val="0"/>
              </a:spcBef>
              <a:buNone/>
              <a:defRPr b="0" i="0" sz="1200" u="none" cap="none" strike="noStrike">
                <a:solidFill>
                  <a:srgbClr val="888888"/>
                </a:solidFill>
                <a:latin typeface="Arial"/>
                <a:ea typeface="Arial"/>
                <a:cs typeface="Arial"/>
                <a:sym typeface="Arial"/>
              </a:defRPr>
            </a:lvl7pPr>
            <a:lvl8pPr indent="0" lvl="7" marL="0" marR="0" rtl="0" algn="r">
              <a:spcBef>
                <a:spcPts val="0"/>
              </a:spcBef>
              <a:buNone/>
              <a:defRPr b="0" i="0" sz="1200" u="none" cap="none" strike="noStrike">
                <a:solidFill>
                  <a:srgbClr val="888888"/>
                </a:solidFill>
                <a:latin typeface="Arial"/>
                <a:ea typeface="Arial"/>
                <a:cs typeface="Arial"/>
                <a:sym typeface="Arial"/>
              </a:defRPr>
            </a:lvl8pPr>
            <a:lvl9pPr indent="0" lvl="8" marL="0" marR="0" rtl="0" algn="r">
              <a:spcBef>
                <a:spcPts val="0"/>
              </a:spcBef>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4" name="Shape 84"/>
        <p:cNvGrpSpPr/>
        <p:nvPr/>
      </p:nvGrpSpPr>
      <p:grpSpPr>
        <a:xfrm>
          <a:off x="0" y="0"/>
          <a:ext cx="0" cy="0"/>
          <a:chOff x="0" y="0"/>
          <a:chExt cx="0" cy="0"/>
        </a:xfrm>
      </p:grpSpPr>
      <p:sp>
        <p:nvSpPr>
          <p:cNvPr id="85" name="Google Shape;85;p43"/>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6" name="Google Shape;86;p43"/>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87" name="Google Shape;87;p43"/>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8" name="Google Shape;88;p43"/>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9" name="Google Shape;89;p43"/>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Arial"/>
                <a:ea typeface="Arial"/>
                <a:cs typeface="Arial"/>
                <a:sym typeface="Arial"/>
              </a:defRPr>
            </a:lvl1pPr>
            <a:lvl2pPr indent="0" lvl="1" marL="0" marR="0" rtl="0" algn="r">
              <a:spcBef>
                <a:spcPts val="0"/>
              </a:spcBef>
              <a:buNone/>
              <a:defRPr b="0" i="0" sz="1200" u="none" cap="none" strike="noStrike">
                <a:solidFill>
                  <a:srgbClr val="888888"/>
                </a:solidFill>
                <a:latin typeface="Arial"/>
                <a:ea typeface="Arial"/>
                <a:cs typeface="Arial"/>
                <a:sym typeface="Arial"/>
              </a:defRPr>
            </a:lvl2pPr>
            <a:lvl3pPr indent="0" lvl="2" marL="0" marR="0" rtl="0" algn="r">
              <a:spcBef>
                <a:spcPts val="0"/>
              </a:spcBef>
              <a:buNone/>
              <a:defRPr b="0" i="0" sz="1200" u="none" cap="none" strike="noStrike">
                <a:solidFill>
                  <a:srgbClr val="888888"/>
                </a:solidFill>
                <a:latin typeface="Arial"/>
                <a:ea typeface="Arial"/>
                <a:cs typeface="Arial"/>
                <a:sym typeface="Arial"/>
              </a:defRPr>
            </a:lvl3pPr>
            <a:lvl4pPr indent="0" lvl="3" marL="0" marR="0" rtl="0" algn="r">
              <a:spcBef>
                <a:spcPts val="0"/>
              </a:spcBef>
              <a:buNone/>
              <a:defRPr b="0" i="0" sz="1200" u="none" cap="none" strike="noStrike">
                <a:solidFill>
                  <a:srgbClr val="888888"/>
                </a:solidFill>
                <a:latin typeface="Arial"/>
                <a:ea typeface="Arial"/>
                <a:cs typeface="Arial"/>
                <a:sym typeface="Arial"/>
              </a:defRPr>
            </a:lvl4pPr>
            <a:lvl5pPr indent="0" lvl="4" marL="0" marR="0" rtl="0" algn="r">
              <a:spcBef>
                <a:spcPts val="0"/>
              </a:spcBef>
              <a:buNone/>
              <a:defRPr b="0" i="0" sz="1200" u="none" cap="none" strike="noStrike">
                <a:solidFill>
                  <a:srgbClr val="888888"/>
                </a:solidFill>
                <a:latin typeface="Arial"/>
                <a:ea typeface="Arial"/>
                <a:cs typeface="Arial"/>
                <a:sym typeface="Arial"/>
              </a:defRPr>
            </a:lvl5pPr>
            <a:lvl6pPr indent="0" lvl="5" marL="0" marR="0" rtl="0" algn="r">
              <a:spcBef>
                <a:spcPts val="0"/>
              </a:spcBef>
              <a:buNone/>
              <a:defRPr b="0" i="0" sz="1200" u="none" cap="none" strike="noStrike">
                <a:solidFill>
                  <a:srgbClr val="888888"/>
                </a:solidFill>
                <a:latin typeface="Arial"/>
                <a:ea typeface="Arial"/>
                <a:cs typeface="Arial"/>
                <a:sym typeface="Arial"/>
              </a:defRPr>
            </a:lvl6pPr>
            <a:lvl7pPr indent="0" lvl="6" marL="0" marR="0" rtl="0" algn="r">
              <a:spcBef>
                <a:spcPts val="0"/>
              </a:spcBef>
              <a:buNone/>
              <a:defRPr b="0" i="0" sz="1200" u="none" cap="none" strike="noStrike">
                <a:solidFill>
                  <a:srgbClr val="888888"/>
                </a:solidFill>
                <a:latin typeface="Arial"/>
                <a:ea typeface="Arial"/>
                <a:cs typeface="Arial"/>
                <a:sym typeface="Arial"/>
              </a:defRPr>
            </a:lvl7pPr>
            <a:lvl8pPr indent="0" lvl="7" marL="0" marR="0" rtl="0" algn="r">
              <a:spcBef>
                <a:spcPts val="0"/>
              </a:spcBef>
              <a:buNone/>
              <a:defRPr b="0" i="0" sz="1200" u="none" cap="none" strike="noStrike">
                <a:solidFill>
                  <a:srgbClr val="888888"/>
                </a:solidFill>
                <a:latin typeface="Arial"/>
                <a:ea typeface="Arial"/>
                <a:cs typeface="Arial"/>
                <a:sym typeface="Arial"/>
              </a:defRPr>
            </a:lvl8pPr>
            <a:lvl9pPr indent="0" lvl="8" marL="0" marR="0" rtl="0" algn="r">
              <a:spcBef>
                <a:spcPts val="0"/>
              </a:spcBef>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pic>
        <p:nvPicPr>
          <p:cNvPr descr="Formato PPT 4.3_2.png" id="90" name="Google Shape;90;p43"/>
          <p:cNvPicPr preferRelativeResize="0"/>
          <p:nvPr/>
        </p:nvPicPr>
        <p:blipFill rotWithShape="1">
          <a:blip r:embed="rId1">
            <a:alphaModFix/>
          </a:blip>
          <a:srcRect b="0" l="0" r="0" t="0"/>
          <a:stretch/>
        </p:blipFill>
        <p:spPr>
          <a:xfrm>
            <a:off x="5416" y="0"/>
            <a:ext cx="12186583" cy="68580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0" name="Shape 160"/>
        <p:cNvGrpSpPr/>
        <p:nvPr/>
      </p:nvGrpSpPr>
      <p:grpSpPr>
        <a:xfrm>
          <a:off x="0" y="0"/>
          <a:ext cx="0" cy="0"/>
          <a:chOff x="0" y="0"/>
          <a:chExt cx="0" cy="0"/>
        </a:xfrm>
      </p:grpSpPr>
      <p:sp>
        <p:nvSpPr>
          <p:cNvPr id="161" name="Google Shape;161;p4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62" name="Google Shape;162;p45"/>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63" name="Google Shape;163;p45"/>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64" name="Google Shape;164;p45"/>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65" name="Google Shape;165;p45"/>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Arial"/>
                <a:ea typeface="Arial"/>
                <a:cs typeface="Arial"/>
                <a:sym typeface="Arial"/>
              </a:defRPr>
            </a:lvl1pPr>
            <a:lvl2pPr indent="0" lvl="1" marL="0" marR="0" rtl="0" algn="r">
              <a:spcBef>
                <a:spcPts val="0"/>
              </a:spcBef>
              <a:buNone/>
              <a:defRPr b="0" i="0" sz="1200" u="none" cap="none" strike="noStrike">
                <a:solidFill>
                  <a:srgbClr val="888888"/>
                </a:solidFill>
                <a:latin typeface="Arial"/>
                <a:ea typeface="Arial"/>
                <a:cs typeface="Arial"/>
                <a:sym typeface="Arial"/>
              </a:defRPr>
            </a:lvl2pPr>
            <a:lvl3pPr indent="0" lvl="2" marL="0" marR="0" rtl="0" algn="r">
              <a:spcBef>
                <a:spcPts val="0"/>
              </a:spcBef>
              <a:buNone/>
              <a:defRPr b="0" i="0" sz="1200" u="none" cap="none" strike="noStrike">
                <a:solidFill>
                  <a:srgbClr val="888888"/>
                </a:solidFill>
                <a:latin typeface="Arial"/>
                <a:ea typeface="Arial"/>
                <a:cs typeface="Arial"/>
                <a:sym typeface="Arial"/>
              </a:defRPr>
            </a:lvl3pPr>
            <a:lvl4pPr indent="0" lvl="3" marL="0" marR="0" rtl="0" algn="r">
              <a:spcBef>
                <a:spcPts val="0"/>
              </a:spcBef>
              <a:buNone/>
              <a:defRPr b="0" i="0" sz="1200" u="none" cap="none" strike="noStrike">
                <a:solidFill>
                  <a:srgbClr val="888888"/>
                </a:solidFill>
                <a:latin typeface="Arial"/>
                <a:ea typeface="Arial"/>
                <a:cs typeface="Arial"/>
                <a:sym typeface="Arial"/>
              </a:defRPr>
            </a:lvl4pPr>
            <a:lvl5pPr indent="0" lvl="4" marL="0" marR="0" rtl="0" algn="r">
              <a:spcBef>
                <a:spcPts val="0"/>
              </a:spcBef>
              <a:buNone/>
              <a:defRPr b="0" i="0" sz="1200" u="none" cap="none" strike="noStrike">
                <a:solidFill>
                  <a:srgbClr val="888888"/>
                </a:solidFill>
                <a:latin typeface="Arial"/>
                <a:ea typeface="Arial"/>
                <a:cs typeface="Arial"/>
                <a:sym typeface="Arial"/>
              </a:defRPr>
            </a:lvl5pPr>
            <a:lvl6pPr indent="0" lvl="5" marL="0" marR="0" rtl="0" algn="r">
              <a:spcBef>
                <a:spcPts val="0"/>
              </a:spcBef>
              <a:buNone/>
              <a:defRPr b="0" i="0" sz="1200" u="none" cap="none" strike="noStrike">
                <a:solidFill>
                  <a:srgbClr val="888888"/>
                </a:solidFill>
                <a:latin typeface="Arial"/>
                <a:ea typeface="Arial"/>
                <a:cs typeface="Arial"/>
                <a:sym typeface="Arial"/>
              </a:defRPr>
            </a:lvl6pPr>
            <a:lvl7pPr indent="0" lvl="6" marL="0" marR="0" rtl="0" algn="r">
              <a:spcBef>
                <a:spcPts val="0"/>
              </a:spcBef>
              <a:buNone/>
              <a:defRPr b="0" i="0" sz="1200" u="none" cap="none" strike="noStrike">
                <a:solidFill>
                  <a:srgbClr val="888888"/>
                </a:solidFill>
                <a:latin typeface="Arial"/>
                <a:ea typeface="Arial"/>
                <a:cs typeface="Arial"/>
                <a:sym typeface="Arial"/>
              </a:defRPr>
            </a:lvl7pPr>
            <a:lvl8pPr indent="0" lvl="7" marL="0" marR="0" rtl="0" algn="r">
              <a:spcBef>
                <a:spcPts val="0"/>
              </a:spcBef>
              <a:buNone/>
              <a:defRPr b="0" i="0" sz="1200" u="none" cap="none" strike="noStrike">
                <a:solidFill>
                  <a:srgbClr val="888888"/>
                </a:solidFill>
                <a:latin typeface="Arial"/>
                <a:ea typeface="Arial"/>
                <a:cs typeface="Arial"/>
                <a:sym typeface="Arial"/>
              </a:defRPr>
            </a:lvl8pPr>
            <a:lvl9pPr indent="0" lvl="8" marL="0" marR="0" rtl="0" algn="r">
              <a:spcBef>
                <a:spcPts val="0"/>
              </a:spcBef>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pic>
        <p:nvPicPr>
          <p:cNvPr descr="Formato PPT 4.3_3.png" id="166" name="Google Shape;166;p45"/>
          <p:cNvPicPr preferRelativeResize="0"/>
          <p:nvPr/>
        </p:nvPicPr>
        <p:blipFill rotWithShape="1">
          <a:blip r:embed="rId1">
            <a:alphaModFix/>
          </a:blip>
          <a:srcRect b="0" l="0" r="0" t="0"/>
          <a:stretch/>
        </p:blipFill>
        <p:spPr>
          <a:xfrm>
            <a:off x="5416" y="0"/>
            <a:ext cx="12186583" cy="68580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6" name="Shape 236"/>
        <p:cNvGrpSpPr/>
        <p:nvPr/>
      </p:nvGrpSpPr>
      <p:grpSpPr>
        <a:xfrm>
          <a:off x="0" y="0"/>
          <a:ext cx="0" cy="0"/>
          <a:chOff x="0" y="0"/>
          <a:chExt cx="0" cy="0"/>
        </a:xfrm>
      </p:grpSpPr>
      <p:sp>
        <p:nvSpPr>
          <p:cNvPr id="237" name="Google Shape;237;p77"/>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38" name="Google Shape;238;p77"/>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39" name="Google Shape;239;p77"/>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40" name="Google Shape;240;p77"/>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41" name="Google Shape;241;p77"/>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Arial"/>
                <a:ea typeface="Arial"/>
                <a:cs typeface="Arial"/>
                <a:sym typeface="Arial"/>
              </a:defRPr>
            </a:lvl1pPr>
            <a:lvl2pPr indent="0" lvl="1" marL="0" marR="0" rtl="0" algn="r">
              <a:spcBef>
                <a:spcPts val="0"/>
              </a:spcBef>
              <a:buNone/>
              <a:defRPr sz="1200">
                <a:solidFill>
                  <a:srgbClr val="888888"/>
                </a:solidFill>
                <a:latin typeface="Arial"/>
                <a:ea typeface="Arial"/>
                <a:cs typeface="Arial"/>
                <a:sym typeface="Arial"/>
              </a:defRPr>
            </a:lvl2pPr>
            <a:lvl3pPr indent="0" lvl="2" marL="0" marR="0" rtl="0" algn="r">
              <a:spcBef>
                <a:spcPts val="0"/>
              </a:spcBef>
              <a:buNone/>
              <a:defRPr sz="1200">
                <a:solidFill>
                  <a:srgbClr val="888888"/>
                </a:solidFill>
                <a:latin typeface="Arial"/>
                <a:ea typeface="Arial"/>
                <a:cs typeface="Arial"/>
                <a:sym typeface="Arial"/>
              </a:defRPr>
            </a:lvl3pPr>
            <a:lvl4pPr indent="0" lvl="3" marL="0" marR="0" rtl="0" algn="r">
              <a:spcBef>
                <a:spcPts val="0"/>
              </a:spcBef>
              <a:buNone/>
              <a:defRPr sz="1200">
                <a:solidFill>
                  <a:srgbClr val="888888"/>
                </a:solidFill>
                <a:latin typeface="Arial"/>
                <a:ea typeface="Arial"/>
                <a:cs typeface="Arial"/>
                <a:sym typeface="Arial"/>
              </a:defRPr>
            </a:lvl4pPr>
            <a:lvl5pPr indent="0" lvl="4" marL="0" marR="0" rtl="0" algn="r">
              <a:spcBef>
                <a:spcPts val="0"/>
              </a:spcBef>
              <a:buNone/>
              <a:defRPr sz="1200">
                <a:solidFill>
                  <a:srgbClr val="888888"/>
                </a:solidFill>
                <a:latin typeface="Arial"/>
                <a:ea typeface="Arial"/>
                <a:cs typeface="Arial"/>
                <a:sym typeface="Arial"/>
              </a:defRPr>
            </a:lvl5pPr>
            <a:lvl6pPr indent="0" lvl="5" marL="0" marR="0" rtl="0" algn="r">
              <a:spcBef>
                <a:spcPts val="0"/>
              </a:spcBef>
              <a:buNone/>
              <a:defRPr sz="1200">
                <a:solidFill>
                  <a:srgbClr val="888888"/>
                </a:solidFill>
                <a:latin typeface="Arial"/>
                <a:ea typeface="Arial"/>
                <a:cs typeface="Arial"/>
                <a:sym typeface="Arial"/>
              </a:defRPr>
            </a:lvl6pPr>
            <a:lvl7pPr indent="0" lvl="6" marL="0" marR="0" rtl="0" algn="r">
              <a:spcBef>
                <a:spcPts val="0"/>
              </a:spcBef>
              <a:buNone/>
              <a:defRPr sz="1200">
                <a:solidFill>
                  <a:srgbClr val="888888"/>
                </a:solidFill>
                <a:latin typeface="Arial"/>
                <a:ea typeface="Arial"/>
                <a:cs typeface="Arial"/>
                <a:sym typeface="Arial"/>
              </a:defRPr>
            </a:lvl7pPr>
            <a:lvl8pPr indent="0" lvl="7" marL="0" marR="0" rtl="0" algn="r">
              <a:spcBef>
                <a:spcPts val="0"/>
              </a:spcBef>
              <a:buNone/>
              <a:defRPr sz="1200">
                <a:solidFill>
                  <a:srgbClr val="888888"/>
                </a:solidFill>
                <a:latin typeface="Arial"/>
                <a:ea typeface="Arial"/>
                <a:cs typeface="Arial"/>
                <a:sym typeface="Arial"/>
              </a:defRPr>
            </a:lvl8pPr>
            <a:lvl9pPr indent="0" lvl="8" marL="0" marR="0" rt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pic>
        <p:nvPicPr>
          <p:cNvPr descr="Formato PPT 4.3_3.png" id="242" name="Google Shape;242;p77"/>
          <p:cNvPicPr preferRelativeResize="0"/>
          <p:nvPr/>
        </p:nvPicPr>
        <p:blipFill rotWithShape="1">
          <a:blip r:embed="rId1">
            <a:alphaModFix/>
          </a:blip>
          <a:srcRect b="0" l="0" r="0" t="0"/>
          <a:stretch/>
        </p:blipFill>
        <p:spPr>
          <a:xfrm>
            <a:off x="5416" y="0"/>
            <a:ext cx="12186583" cy="68580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2" name="Shape 312"/>
        <p:cNvGrpSpPr/>
        <p:nvPr/>
      </p:nvGrpSpPr>
      <p:grpSpPr>
        <a:xfrm>
          <a:off x="0" y="0"/>
          <a:ext cx="0" cy="0"/>
          <a:chOff x="0" y="0"/>
          <a:chExt cx="0" cy="0"/>
        </a:xfrm>
      </p:grpSpPr>
      <p:sp>
        <p:nvSpPr>
          <p:cNvPr id="313" name="Google Shape;313;p89"/>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14" name="Google Shape;314;p89"/>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15" name="Google Shape;315;p89"/>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16" name="Google Shape;316;p89"/>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17" name="Google Shape;317;p89"/>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Arial"/>
                <a:ea typeface="Arial"/>
                <a:cs typeface="Arial"/>
                <a:sym typeface="Arial"/>
              </a:defRPr>
            </a:lvl1pPr>
            <a:lvl2pPr indent="0" lvl="1" marL="0" marR="0" rtl="0" algn="r">
              <a:spcBef>
                <a:spcPts val="0"/>
              </a:spcBef>
              <a:buNone/>
              <a:defRPr sz="1200">
                <a:solidFill>
                  <a:srgbClr val="888888"/>
                </a:solidFill>
                <a:latin typeface="Arial"/>
                <a:ea typeface="Arial"/>
                <a:cs typeface="Arial"/>
                <a:sym typeface="Arial"/>
              </a:defRPr>
            </a:lvl2pPr>
            <a:lvl3pPr indent="0" lvl="2" marL="0" marR="0" rtl="0" algn="r">
              <a:spcBef>
                <a:spcPts val="0"/>
              </a:spcBef>
              <a:buNone/>
              <a:defRPr sz="1200">
                <a:solidFill>
                  <a:srgbClr val="888888"/>
                </a:solidFill>
                <a:latin typeface="Arial"/>
                <a:ea typeface="Arial"/>
                <a:cs typeface="Arial"/>
                <a:sym typeface="Arial"/>
              </a:defRPr>
            </a:lvl3pPr>
            <a:lvl4pPr indent="0" lvl="3" marL="0" marR="0" rtl="0" algn="r">
              <a:spcBef>
                <a:spcPts val="0"/>
              </a:spcBef>
              <a:buNone/>
              <a:defRPr sz="1200">
                <a:solidFill>
                  <a:srgbClr val="888888"/>
                </a:solidFill>
                <a:latin typeface="Arial"/>
                <a:ea typeface="Arial"/>
                <a:cs typeface="Arial"/>
                <a:sym typeface="Arial"/>
              </a:defRPr>
            </a:lvl4pPr>
            <a:lvl5pPr indent="0" lvl="4" marL="0" marR="0" rtl="0" algn="r">
              <a:spcBef>
                <a:spcPts val="0"/>
              </a:spcBef>
              <a:buNone/>
              <a:defRPr sz="1200">
                <a:solidFill>
                  <a:srgbClr val="888888"/>
                </a:solidFill>
                <a:latin typeface="Arial"/>
                <a:ea typeface="Arial"/>
                <a:cs typeface="Arial"/>
                <a:sym typeface="Arial"/>
              </a:defRPr>
            </a:lvl5pPr>
            <a:lvl6pPr indent="0" lvl="5" marL="0" marR="0" rtl="0" algn="r">
              <a:spcBef>
                <a:spcPts val="0"/>
              </a:spcBef>
              <a:buNone/>
              <a:defRPr sz="1200">
                <a:solidFill>
                  <a:srgbClr val="888888"/>
                </a:solidFill>
                <a:latin typeface="Arial"/>
                <a:ea typeface="Arial"/>
                <a:cs typeface="Arial"/>
                <a:sym typeface="Arial"/>
              </a:defRPr>
            </a:lvl6pPr>
            <a:lvl7pPr indent="0" lvl="6" marL="0" marR="0" rtl="0" algn="r">
              <a:spcBef>
                <a:spcPts val="0"/>
              </a:spcBef>
              <a:buNone/>
              <a:defRPr sz="1200">
                <a:solidFill>
                  <a:srgbClr val="888888"/>
                </a:solidFill>
                <a:latin typeface="Arial"/>
                <a:ea typeface="Arial"/>
                <a:cs typeface="Arial"/>
                <a:sym typeface="Arial"/>
              </a:defRPr>
            </a:lvl7pPr>
            <a:lvl8pPr indent="0" lvl="7" marL="0" marR="0" rtl="0" algn="r">
              <a:spcBef>
                <a:spcPts val="0"/>
              </a:spcBef>
              <a:buNone/>
              <a:defRPr sz="1200">
                <a:solidFill>
                  <a:srgbClr val="888888"/>
                </a:solidFill>
                <a:latin typeface="Arial"/>
                <a:ea typeface="Arial"/>
                <a:cs typeface="Arial"/>
                <a:sym typeface="Arial"/>
              </a:defRPr>
            </a:lvl8pPr>
            <a:lvl9pPr indent="0" lvl="8" marL="0" marR="0" rt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pic>
        <p:nvPicPr>
          <p:cNvPr descr="Formato PPT 4.3_3.png" id="318" name="Google Shape;318;p89"/>
          <p:cNvPicPr preferRelativeResize="0"/>
          <p:nvPr/>
        </p:nvPicPr>
        <p:blipFill rotWithShape="1">
          <a:blip r:embed="rId1">
            <a:alphaModFix/>
          </a:blip>
          <a:srcRect b="0" l="0" r="0" t="0"/>
          <a:stretch/>
        </p:blipFill>
        <p:spPr>
          <a:xfrm>
            <a:off x="5416" y="0"/>
            <a:ext cx="12186583" cy="68580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0.xml"/><Relationship Id="rId3" Type="http://schemas.openxmlformats.org/officeDocument/2006/relationships/image" Target="../media/image15.png"/><Relationship Id="rId4" Type="http://schemas.openxmlformats.org/officeDocument/2006/relationships/image" Target="../media/image8.png"/><Relationship Id="rId5" Type="http://schemas.openxmlformats.org/officeDocument/2006/relationships/chart" Target="../charts/char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1.xml"/><Relationship Id="rId3" Type="http://schemas.openxmlformats.org/officeDocument/2006/relationships/chart" Target="../charts/char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2.xml"/><Relationship Id="rId3" Type="http://schemas.openxmlformats.org/officeDocument/2006/relationships/chart" Target="../charts/chart5.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3.xml"/><Relationship Id="rId3" Type="http://schemas.openxmlformats.org/officeDocument/2006/relationships/chart" Target="../charts/chart6.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4.xml"/><Relationship Id="rId3" Type="http://schemas.openxmlformats.org/officeDocument/2006/relationships/chart" Target="../charts/chart7.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5.xml"/><Relationship Id="rId3" Type="http://schemas.openxmlformats.org/officeDocument/2006/relationships/chart" Target="../charts/chart8.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6.xml"/><Relationship Id="rId3" Type="http://schemas.openxmlformats.org/officeDocument/2006/relationships/chart" Target="../charts/chart9.xml"/><Relationship Id="rId4" Type="http://schemas.openxmlformats.org/officeDocument/2006/relationships/chart" Target="../charts/char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7.xml"/><Relationship Id="rId3" Type="http://schemas.openxmlformats.org/officeDocument/2006/relationships/chart" Target="../charts/chart11.xml"/><Relationship Id="rId4" Type="http://schemas.openxmlformats.org/officeDocument/2006/relationships/chart" Target="../charts/chart12.xml"/><Relationship Id="rId5"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8.xml"/><Relationship Id="rId3" Type="http://schemas.openxmlformats.org/officeDocument/2006/relationships/chart" Target="../charts/chart13.xml"/><Relationship Id="rId4" Type="http://schemas.openxmlformats.org/officeDocument/2006/relationships/chart" Target="../charts/char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9.xml"/><Relationship Id="rId3" Type="http://schemas.openxmlformats.org/officeDocument/2006/relationships/image" Target="../media/image11.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0.xml"/><Relationship Id="rId3" Type="http://schemas.openxmlformats.org/officeDocument/2006/relationships/chart" Target="../charts/chart15.xml"/><Relationship Id="rId4" Type="http://schemas.openxmlformats.org/officeDocument/2006/relationships/chart" Target="../charts/char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1.xml"/><Relationship Id="rId3" Type="http://schemas.openxmlformats.org/officeDocument/2006/relationships/chart" Target="../charts/chart17.xml"/><Relationship Id="rId4" Type="http://schemas.openxmlformats.org/officeDocument/2006/relationships/chart" Target="../charts/char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2.xml"/><Relationship Id="rId3" Type="http://schemas.openxmlformats.org/officeDocument/2006/relationships/chart" Target="../charts/chart19.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3.xml"/><Relationship Id="rId3" Type="http://schemas.openxmlformats.org/officeDocument/2006/relationships/chart" Target="../charts/chart20.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4.xml"/><Relationship Id="rId3" Type="http://schemas.openxmlformats.org/officeDocument/2006/relationships/chart" Target="../charts/chart21.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5.xml"/><Relationship Id="rId3" Type="http://schemas.openxmlformats.org/officeDocument/2006/relationships/chart" Target="../charts/chart22.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6.xml"/><Relationship Id="rId3" Type="http://schemas.openxmlformats.org/officeDocument/2006/relationships/chart" Target="../charts/chart23.xml"/><Relationship Id="rId4" Type="http://schemas.openxmlformats.org/officeDocument/2006/relationships/chart" Target="../charts/chart24.xml"/><Relationship Id="rId5"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7.xml"/><Relationship Id="rId3" Type="http://schemas.openxmlformats.org/officeDocument/2006/relationships/chart" Target="../charts/chart25.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8.xml"/><Relationship Id="rId3" Type="http://schemas.openxmlformats.org/officeDocument/2006/relationships/chart" Target="../charts/chart26.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9.xml"/><Relationship Id="rId3" Type="http://schemas.openxmlformats.org/officeDocument/2006/relationships/chart" Target="../charts/chart27.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0.xml"/><Relationship Id="rId3" Type="http://schemas.openxmlformats.org/officeDocument/2006/relationships/image" Target="../media/image22.png"/><Relationship Id="rId4" Type="http://schemas.openxmlformats.org/officeDocument/2006/relationships/chart" Target="../charts/chart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1.xml"/><Relationship Id="rId3" Type="http://schemas.openxmlformats.org/officeDocument/2006/relationships/chart" Target="../charts/chart29.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3.xml"/><Relationship Id="rId3" Type="http://schemas.openxmlformats.org/officeDocument/2006/relationships/chart" Target="../charts/chart30.xml"/><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4.xml"/><Relationship Id="rId3" Type="http://schemas.openxmlformats.org/officeDocument/2006/relationships/chart" Target="../charts/chart31.xml"/><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5.xml"/><Relationship Id="rId3" Type="http://schemas.openxmlformats.org/officeDocument/2006/relationships/chart" Target="../charts/chart3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7.xml"/><Relationship Id="rId3" Type="http://schemas.openxmlformats.org/officeDocument/2006/relationships/chart" Target="../charts/chart3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8.xml"/><Relationship Id="rId3" Type="http://schemas.openxmlformats.org/officeDocument/2006/relationships/chart" Target="../charts/chart3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9.xml"/><Relationship Id="rId3" Type="http://schemas.openxmlformats.org/officeDocument/2006/relationships/chart" Target="../charts/char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0.xml"/><Relationship Id="rId3" Type="http://schemas.openxmlformats.org/officeDocument/2006/relationships/chart" Target="../charts/chart3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xml"/><Relationship Id="rId3"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pic>
        <p:nvPicPr>
          <p:cNvPr descr="Formato PPT 4.3_4.png" id="392" name="Google Shape;392;p1"/>
          <p:cNvPicPr preferRelativeResize="0"/>
          <p:nvPr/>
        </p:nvPicPr>
        <p:blipFill rotWithShape="1">
          <a:blip r:embed="rId3">
            <a:alphaModFix/>
          </a:blip>
          <a:srcRect b="0" l="0" r="0" t="0"/>
          <a:stretch/>
        </p:blipFill>
        <p:spPr>
          <a:xfrm>
            <a:off x="2900096" y="0"/>
            <a:ext cx="9144000" cy="6855715"/>
          </a:xfrm>
          <a:prstGeom prst="rect">
            <a:avLst/>
          </a:prstGeom>
          <a:noFill/>
          <a:ln>
            <a:noFill/>
          </a:ln>
        </p:spPr>
      </p:pic>
      <p:sp>
        <p:nvSpPr>
          <p:cNvPr id="393" name="Google Shape;393;p1"/>
          <p:cNvSpPr/>
          <p:nvPr/>
        </p:nvSpPr>
        <p:spPr>
          <a:xfrm>
            <a:off x="2009776" y="1497907"/>
            <a:ext cx="7128782" cy="3046988"/>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i="0" lang="es-CO" sz="3600" u="none" cap="none" strike="noStrike">
                <a:solidFill>
                  <a:srgbClr val="FF0024"/>
                </a:solidFill>
                <a:latin typeface="Arial"/>
                <a:ea typeface="Arial"/>
                <a:cs typeface="Arial"/>
                <a:sym typeface="Arial"/>
              </a:rPr>
              <a:t>Reactivación económica del sector Cultural</a:t>
            </a:r>
            <a:endParaRPr b="1" i="0" sz="3600" u="none" cap="none" strike="noStrike">
              <a:solidFill>
                <a:srgbClr val="FF0024"/>
              </a:solidFill>
              <a:latin typeface="Arial"/>
              <a:ea typeface="Arial"/>
              <a:cs typeface="Arial"/>
              <a:sym typeface="Arial"/>
            </a:endParaRPr>
          </a:p>
          <a:p>
            <a:pPr indent="0" lvl="0" marL="0" marR="0" rtl="0" algn="r">
              <a:spcBef>
                <a:spcPts val="0"/>
              </a:spcBef>
              <a:spcAft>
                <a:spcPts val="0"/>
              </a:spcAft>
              <a:buNone/>
            </a:pPr>
            <a:r>
              <a:t/>
            </a:r>
            <a:endParaRPr b="0" i="0" sz="2000" u="none" cap="none" strike="noStrike">
              <a:solidFill>
                <a:srgbClr val="757070"/>
              </a:solidFill>
              <a:latin typeface="Arial"/>
              <a:ea typeface="Arial"/>
              <a:cs typeface="Arial"/>
              <a:sym typeface="Arial"/>
            </a:endParaRPr>
          </a:p>
          <a:p>
            <a:pPr indent="0" lvl="0" marL="0" marR="0" rtl="0" algn="r">
              <a:spcBef>
                <a:spcPts val="0"/>
              </a:spcBef>
              <a:spcAft>
                <a:spcPts val="0"/>
              </a:spcAft>
              <a:buNone/>
            </a:pPr>
            <a:r>
              <a:t/>
            </a:r>
            <a:endParaRPr b="0" i="0" sz="2000" u="none" cap="none" strike="noStrike">
              <a:solidFill>
                <a:srgbClr val="757070"/>
              </a:solidFill>
              <a:latin typeface="Arial"/>
              <a:ea typeface="Arial"/>
              <a:cs typeface="Arial"/>
              <a:sym typeface="Arial"/>
            </a:endParaRPr>
          </a:p>
          <a:p>
            <a:pPr indent="0" lvl="0" marL="0" marR="0" rtl="0" algn="r">
              <a:spcBef>
                <a:spcPts val="0"/>
              </a:spcBef>
              <a:spcAft>
                <a:spcPts val="0"/>
              </a:spcAft>
              <a:buNone/>
            </a:pPr>
            <a:r>
              <a:t/>
            </a:r>
            <a:endParaRPr b="0" i="0" sz="2000" u="none" cap="none" strike="noStrike">
              <a:solidFill>
                <a:srgbClr val="757070"/>
              </a:solidFill>
              <a:latin typeface="Arial"/>
              <a:ea typeface="Arial"/>
              <a:cs typeface="Arial"/>
              <a:sym typeface="Arial"/>
            </a:endParaRPr>
          </a:p>
          <a:p>
            <a:pPr indent="0" lvl="0" marL="0" marR="0" rtl="0" algn="r">
              <a:spcBef>
                <a:spcPts val="0"/>
              </a:spcBef>
              <a:spcAft>
                <a:spcPts val="0"/>
              </a:spcAft>
              <a:buNone/>
            </a:pPr>
            <a:r>
              <a:t/>
            </a:r>
            <a:endParaRPr b="0" i="0" sz="2000" u="none" cap="none" strike="noStrike">
              <a:solidFill>
                <a:srgbClr val="757070"/>
              </a:solidFill>
              <a:latin typeface="Arial"/>
              <a:ea typeface="Arial"/>
              <a:cs typeface="Arial"/>
              <a:sym typeface="Arial"/>
            </a:endParaRPr>
          </a:p>
          <a:p>
            <a:pPr indent="0" lvl="0" marL="0" marR="0" rtl="0" algn="r">
              <a:spcBef>
                <a:spcPts val="0"/>
              </a:spcBef>
              <a:spcAft>
                <a:spcPts val="0"/>
              </a:spcAft>
              <a:buNone/>
            </a:pPr>
            <a:r>
              <a:t/>
            </a:r>
            <a:endParaRPr b="0" i="0" sz="2000" u="none" cap="none" strike="noStrike">
              <a:solidFill>
                <a:srgbClr val="757070"/>
              </a:solidFill>
              <a:latin typeface="Arial"/>
              <a:ea typeface="Arial"/>
              <a:cs typeface="Arial"/>
              <a:sym typeface="Arial"/>
            </a:endParaRPr>
          </a:p>
          <a:p>
            <a:pPr indent="0" lvl="0" marL="0" marR="0" rtl="0" algn="r">
              <a:spcBef>
                <a:spcPts val="0"/>
              </a:spcBef>
              <a:spcAft>
                <a:spcPts val="0"/>
              </a:spcAft>
              <a:buNone/>
            </a:pPr>
            <a:r>
              <a:rPr b="0" i="0" lang="es-CO" sz="2000" u="none" cap="none" strike="noStrike">
                <a:solidFill>
                  <a:srgbClr val="757070"/>
                </a:solidFill>
                <a:latin typeface="Arial"/>
                <a:ea typeface="Arial"/>
                <a:cs typeface="Arial"/>
                <a:sym typeface="Arial"/>
              </a:rPr>
              <a:t>Bogotá, 26 de abril de 2021</a:t>
            </a:r>
            <a:endParaRPr b="0" i="0" sz="2000" u="none" cap="none" strike="noStrike">
              <a:solidFill>
                <a:srgbClr val="75707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cxnSp>
        <p:nvCxnSpPr>
          <p:cNvPr id="461" name="Google Shape;461;p10"/>
          <p:cNvCxnSpPr/>
          <p:nvPr/>
        </p:nvCxnSpPr>
        <p:spPr>
          <a:xfrm>
            <a:off x="6245224" y="1924050"/>
            <a:ext cx="504825" cy="0"/>
          </a:xfrm>
          <a:prstGeom prst="straightConnector1">
            <a:avLst/>
          </a:prstGeom>
          <a:noFill/>
          <a:ln cap="flat" cmpd="sng" w="25400">
            <a:solidFill>
              <a:srgbClr val="DA0F2B"/>
            </a:solidFill>
            <a:prstDash val="solid"/>
            <a:round/>
            <a:headEnd len="sm" w="sm" type="none"/>
            <a:tailEnd len="sm" w="sm" type="none"/>
          </a:ln>
          <a:effectLst>
            <a:outerShdw blurRad="40000" rotWithShape="0" dir="5400000" dist="20000">
              <a:srgbClr val="000000">
                <a:alpha val="37647"/>
              </a:srgbClr>
            </a:outerShdw>
          </a:effectLst>
        </p:spPr>
      </p:cxnSp>
      <p:cxnSp>
        <p:nvCxnSpPr>
          <p:cNvPr id="462" name="Google Shape;462;p10"/>
          <p:cNvCxnSpPr/>
          <p:nvPr/>
        </p:nvCxnSpPr>
        <p:spPr>
          <a:xfrm>
            <a:off x="6245224" y="2230140"/>
            <a:ext cx="504825" cy="0"/>
          </a:xfrm>
          <a:prstGeom prst="straightConnector1">
            <a:avLst/>
          </a:prstGeom>
          <a:noFill/>
          <a:ln cap="flat" cmpd="sng" w="25400">
            <a:solidFill>
              <a:srgbClr val="F5B02B"/>
            </a:solidFill>
            <a:prstDash val="solid"/>
            <a:round/>
            <a:headEnd len="sm" w="sm" type="none"/>
            <a:tailEnd len="sm" w="sm" type="none"/>
          </a:ln>
          <a:effectLst>
            <a:outerShdw blurRad="40000" rotWithShape="0" dir="5400000" dist="20000">
              <a:srgbClr val="000000">
                <a:alpha val="37647"/>
              </a:srgbClr>
            </a:outerShdw>
          </a:effectLst>
        </p:spPr>
      </p:cxnSp>
      <p:sp>
        <p:nvSpPr>
          <p:cNvPr id="463" name="Google Shape;463;p10"/>
          <p:cNvSpPr txBox="1"/>
          <p:nvPr/>
        </p:nvSpPr>
        <p:spPr>
          <a:xfrm>
            <a:off x="6745361" y="1803425"/>
            <a:ext cx="1151277" cy="249427"/>
          </a:xfrm>
          <a:prstGeom prst="rect">
            <a:avLst/>
          </a:prstGeom>
          <a:noFill/>
          <a:ln>
            <a:noFill/>
          </a:ln>
        </p:spPr>
        <p:txBody>
          <a:bodyPr anchorCtr="0" anchor="t" bIns="45700" lIns="91425" spcFirstLastPara="1" rIns="91425" wrap="square" tIns="45700">
            <a:spAutoFit/>
          </a:bodyPr>
          <a:lstStyle/>
          <a:p>
            <a:pPr indent="0" lvl="0" marL="0" marR="0" rtl="0" algn="l">
              <a:lnSpc>
                <a:spcPct val="55555"/>
              </a:lnSpc>
              <a:spcBef>
                <a:spcPts val="0"/>
              </a:spcBef>
              <a:spcAft>
                <a:spcPts val="0"/>
              </a:spcAft>
              <a:buNone/>
            </a:pPr>
            <a:r>
              <a:rPr lang="es-CO" sz="1800">
                <a:solidFill>
                  <a:srgbClr val="3F3F3F"/>
                </a:solidFill>
                <a:latin typeface="Arial"/>
                <a:ea typeface="Arial"/>
                <a:cs typeface="Arial"/>
                <a:sym typeface="Arial"/>
              </a:rPr>
              <a:t>Masculino</a:t>
            </a:r>
            <a:endParaRPr/>
          </a:p>
        </p:txBody>
      </p:sp>
      <p:sp>
        <p:nvSpPr>
          <p:cNvPr id="464" name="Google Shape;464;p10"/>
          <p:cNvSpPr txBox="1"/>
          <p:nvPr/>
        </p:nvSpPr>
        <p:spPr>
          <a:xfrm>
            <a:off x="6745361" y="2127399"/>
            <a:ext cx="1120628" cy="249427"/>
          </a:xfrm>
          <a:prstGeom prst="rect">
            <a:avLst/>
          </a:prstGeom>
          <a:noFill/>
          <a:ln>
            <a:noFill/>
          </a:ln>
        </p:spPr>
        <p:txBody>
          <a:bodyPr anchorCtr="0" anchor="t" bIns="45700" lIns="91425" spcFirstLastPara="1" rIns="91425" wrap="square" tIns="45700">
            <a:spAutoFit/>
          </a:bodyPr>
          <a:lstStyle/>
          <a:p>
            <a:pPr indent="0" lvl="0" marL="0" marR="0" rtl="0" algn="l">
              <a:lnSpc>
                <a:spcPct val="55555"/>
              </a:lnSpc>
              <a:spcBef>
                <a:spcPts val="0"/>
              </a:spcBef>
              <a:spcAft>
                <a:spcPts val="0"/>
              </a:spcAft>
              <a:buNone/>
            </a:pPr>
            <a:r>
              <a:rPr lang="es-CO" sz="1800">
                <a:solidFill>
                  <a:srgbClr val="3F3F3F"/>
                </a:solidFill>
                <a:latin typeface="Arial"/>
                <a:ea typeface="Arial"/>
                <a:cs typeface="Arial"/>
                <a:sym typeface="Arial"/>
              </a:rPr>
              <a:t>Femenino</a:t>
            </a:r>
            <a:endParaRPr/>
          </a:p>
        </p:txBody>
      </p:sp>
      <p:pic>
        <p:nvPicPr>
          <p:cNvPr id="465" name="Google Shape;465;p10"/>
          <p:cNvPicPr preferRelativeResize="0"/>
          <p:nvPr/>
        </p:nvPicPr>
        <p:blipFill rotWithShape="1">
          <a:blip r:embed="rId3">
            <a:alphaModFix/>
          </a:blip>
          <a:srcRect b="0" l="0" r="0" t="0"/>
          <a:stretch/>
        </p:blipFill>
        <p:spPr>
          <a:xfrm>
            <a:off x="4344301" y="1106882"/>
            <a:ext cx="834472" cy="1393086"/>
          </a:xfrm>
          <a:prstGeom prst="rect">
            <a:avLst/>
          </a:prstGeom>
          <a:noFill/>
          <a:ln>
            <a:noFill/>
          </a:ln>
        </p:spPr>
      </p:pic>
      <p:pic>
        <p:nvPicPr>
          <p:cNvPr id="466" name="Google Shape;466;p10"/>
          <p:cNvPicPr preferRelativeResize="0"/>
          <p:nvPr/>
        </p:nvPicPr>
        <p:blipFill rotWithShape="1">
          <a:blip r:embed="rId4">
            <a:alphaModFix/>
          </a:blip>
          <a:srcRect b="0" l="0" r="0" t="0"/>
          <a:stretch/>
        </p:blipFill>
        <p:spPr>
          <a:xfrm>
            <a:off x="5088620" y="1158398"/>
            <a:ext cx="900850" cy="1393947"/>
          </a:xfrm>
          <a:prstGeom prst="rect">
            <a:avLst/>
          </a:prstGeom>
          <a:noFill/>
          <a:ln>
            <a:noFill/>
          </a:ln>
        </p:spPr>
      </p:pic>
      <p:sp>
        <p:nvSpPr>
          <p:cNvPr id="467" name="Google Shape;467;p10"/>
          <p:cNvSpPr/>
          <p:nvPr/>
        </p:nvSpPr>
        <p:spPr>
          <a:xfrm>
            <a:off x="4505079" y="531611"/>
            <a:ext cx="3190291" cy="338550"/>
          </a:xfrm>
          <a:prstGeom prst="rect">
            <a:avLst/>
          </a:prstGeom>
          <a:noFill/>
          <a:ln>
            <a:noFill/>
          </a:ln>
        </p:spPr>
        <p:txBody>
          <a:bodyPr anchorCtr="0" anchor="t" bIns="60950" lIns="121900" spcFirstLastPara="1" rIns="121900" wrap="square" tIns="60950">
            <a:spAutoFit/>
          </a:bodyPr>
          <a:lstStyle/>
          <a:p>
            <a:pPr indent="0" lvl="0" marL="0" marR="0" rtl="0" algn="ctr">
              <a:spcBef>
                <a:spcPts val="0"/>
              </a:spcBef>
              <a:spcAft>
                <a:spcPts val="0"/>
              </a:spcAft>
              <a:buNone/>
            </a:pPr>
            <a:r>
              <a:rPr b="1" i="0" lang="es-CO" sz="1400" u="none" cap="none" strike="noStrike">
                <a:solidFill>
                  <a:srgbClr val="333333"/>
                </a:solidFill>
                <a:latin typeface="Libre Franklin"/>
                <a:ea typeface="Libre Franklin"/>
                <a:cs typeface="Libre Franklin"/>
                <a:sym typeface="Libre Franklin"/>
              </a:rPr>
              <a:t> </a:t>
            </a:r>
            <a:r>
              <a:rPr b="1" lang="es-CO" sz="1400">
                <a:solidFill>
                  <a:srgbClr val="333333"/>
                </a:solidFill>
                <a:latin typeface="Libre Franklin"/>
                <a:ea typeface="Libre Franklin"/>
                <a:cs typeface="Libre Franklin"/>
                <a:sym typeface="Libre Franklin"/>
              </a:rPr>
              <a:t> ¿Con qué género se identifica usted? </a:t>
            </a:r>
            <a:endParaRPr b="0" i="0" sz="2000" u="none" cap="none" strike="noStrike">
              <a:solidFill>
                <a:srgbClr val="000000"/>
              </a:solidFill>
              <a:latin typeface="Arial"/>
              <a:ea typeface="Arial"/>
              <a:cs typeface="Arial"/>
              <a:sym typeface="Arial"/>
            </a:endParaRPr>
          </a:p>
        </p:txBody>
      </p:sp>
      <p:graphicFrame>
        <p:nvGraphicFramePr>
          <p:cNvPr id="468" name="Google Shape;468;p10"/>
          <p:cNvGraphicFramePr/>
          <p:nvPr/>
        </p:nvGraphicFramePr>
        <p:xfrm>
          <a:off x="4569017" y="2972780"/>
          <a:ext cx="3053965" cy="2537827"/>
        </p:xfrm>
        <a:graphic>
          <a:graphicData uri="http://schemas.openxmlformats.org/drawingml/2006/chart">
            <c:chart r:id="rId5"/>
          </a:graphicData>
        </a:graphic>
      </p:graphicFrame>
      <p:sp>
        <p:nvSpPr>
          <p:cNvPr id="469" name="Google Shape;469;p10"/>
          <p:cNvSpPr txBox="1"/>
          <p:nvPr/>
        </p:nvSpPr>
        <p:spPr>
          <a:xfrm>
            <a:off x="5320231" y="5510607"/>
            <a:ext cx="1189600"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Arial"/>
                <a:ea typeface="Arial"/>
                <a:cs typeface="Arial"/>
                <a:sym typeface="Arial"/>
              </a:rPr>
              <a:t>Base: 753</a:t>
            </a:r>
            <a:endParaRPr b="1" sz="1200">
              <a:solidFill>
                <a:srgbClr val="3F3F3F"/>
              </a:solidFill>
              <a:latin typeface="Arial"/>
              <a:ea typeface="Arial"/>
              <a:cs typeface="Arial"/>
              <a:sym typeface="Arial"/>
            </a:endParaRPr>
          </a:p>
        </p:txBody>
      </p:sp>
      <p:cxnSp>
        <p:nvCxnSpPr>
          <p:cNvPr id="470" name="Google Shape;470;p10"/>
          <p:cNvCxnSpPr/>
          <p:nvPr/>
        </p:nvCxnSpPr>
        <p:spPr>
          <a:xfrm>
            <a:off x="6240536" y="2552345"/>
            <a:ext cx="504825" cy="0"/>
          </a:xfrm>
          <a:prstGeom prst="straightConnector1">
            <a:avLst/>
          </a:prstGeom>
          <a:noFill/>
          <a:ln cap="flat" cmpd="sng" w="25400">
            <a:solidFill>
              <a:srgbClr val="7F7F7F"/>
            </a:solidFill>
            <a:prstDash val="solid"/>
            <a:round/>
            <a:headEnd len="sm" w="sm" type="none"/>
            <a:tailEnd len="sm" w="sm" type="none"/>
          </a:ln>
          <a:effectLst>
            <a:outerShdw blurRad="40000" rotWithShape="0" dir="5400000" dist="20000">
              <a:srgbClr val="000000">
                <a:alpha val="37647"/>
              </a:srgbClr>
            </a:outerShdw>
          </a:effectLst>
        </p:spPr>
      </p:cxnSp>
      <p:sp>
        <p:nvSpPr>
          <p:cNvPr id="471" name="Google Shape;471;p10"/>
          <p:cNvSpPr txBox="1"/>
          <p:nvPr/>
        </p:nvSpPr>
        <p:spPr>
          <a:xfrm>
            <a:off x="6733789" y="2473286"/>
            <a:ext cx="1174617" cy="249427"/>
          </a:xfrm>
          <a:prstGeom prst="rect">
            <a:avLst/>
          </a:prstGeom>
          <a:noFill/>
          <a:ln>
            <a:noFill/>
          </a:ln>
        </p:spPr>
        <p:txBody>
          <a:bodyPr anchorCtr="0" anchor="t" bIns="45700" lIns="91425" spcFirstLastPara="1" rIns="91425" wrap="square" tIns="45700">
            <a:spAutoFit/>
          </a:bodyPr>
          <a:lstStyle/>
          <a:p>
            <a:pPr indent="0" lvl="0" marL="0" marR="0" rtl="0" algn="l">
              <a:lnSpc>
                <a:spcPct val="55555"/>
              </a:lnSpc>
              <a:spcBef>
                <a:spcPts val="0"/>
              </a:spcBef>
              <a:spcAft>
                <a:spcPts val="0"/>
              </a:spcAft>
              <a:buNone/>
            </a:pPr>
            <a:r>
              <a:rPr lang="es-CO" sz="1800">
                <a:solidFill>
                  <a:srgbClr val="3F3F3F"/>
                </a:solidFill>
                <a:latin typeface="Arial"/>
                <a:ea typeface="Arial"/>
                <a:cs typeface="Arial"/>
                <a:sym typeface="Arial"/>
              </a:rPr>
              <a:t>Transexual</a:t>
            </a:r>
            <a:endParaRPr sz="1800">
              <a:solidFill>
                <a:srgbClr val="3F3F3F"/>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graphicFrame>
        <p:nvGraphicFramePr>
          <p:cNvPr id="476" name="Google Shape;476;p11"/>
          <p:cNvGraphicFramePr/>
          <p:nvPr/>
        </p:nvGraphicFramePr>
        <p:xfrm>
          <a:off x="5116346" y="5456316"/>
          <a:ext cx="3000000" cy="3000000"/>
        </p:xfrm>
        <a:graphic>
          <a:graphicData uri="http://schemas.openxmlformats.org/drawingml/2006/table">
            <a:tbl>
              <a:tblPr bandRow="1" firstRow="1">
                <a:noFill/>
                <a:tableStyleId>{6B84BE36-BF79-4D0A-9846-5A96A72A3584}</a:tableStyleId>
              </a:tblPr>
              <a:tblGrid>
                <a:gridCol w="1583050"/>
                <a:gridCol w="538475"/>
              </a:tblGrid>
              <a:tr h="144025">
                <a:tc>
                  <a:txBody>
                    <a:bodyPr/>
                    <a:lstStyle/>
                    <a:p>
                      <a:pPr indent="0" lvl="0" marL="0" marR="0" rtl="0" algn="r">
                        <a:spcBef>
                          <a:spcPts val="0"/>
                        </a:spcBef>
                        <a:spcAft>
                          <a:spcPts val="0"/>
                        </a:spcAft>
                        <a:buNone/>
                      </a:pPr>
                      <a:r>
                        <a:rPr lang="es-CO" sz="1100" u="none" cap="none" strike="noStrike">
                          <a:solidFill>
                            <a:schemeClr val="dk1"/>
                          </a:solidFill>
                        </a:rPr>
                        <a:t>Base: </a:t>
                      </a:r>
                      <a:r>
                        <a:rPr b="0" lang="es-CO" sz="1100" u="none" cap="none" strike="noStrike">
                          <a:solidFill>
                            <a:schemeClr val="dk1"/>
                          </a:solidFill>
                        </a:rPr>
                        <a:t>Total Encuestados</a:t>
                      </a:r>
                      <a:endParaRPr b="0" sz="1100" u="none" cap="none" strike="noStrike">
                        <a:solidFill>
                          <a:schemeClr val="dk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lang="es-CO" sz="1100" u="none" cap="none" strike="noStrike">
                          <a:solidFill>
                            <a:schemeClr val="dk1"/>
                          </a:solidFill>
                        </a:rPr>
                        <a:t>753</a:t>
                      </a:r>
                      <a:endParaRPr sz="1100" u="none" cap="none" strike="noStrike">
                        <a:solidFill>
                          <a:schemeClr val="dk1"/>
                        </a:solidFill>
                      </a:endParaRPr>
                    </a:p>
                  </a:txBody>
                  <a:tcPr marT="45725" marB="45725" marR="91450" marL="91450" anchor="ctr">
                    <a:lnL cap="flat" cmpd="sng" w="12700">
                      <a:solidFill>
                        <a:schemeClr val="lt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477" name="Google Shape;477;p11"/>
          <p:cNvGraphicFramePr/>
          <p:nvPr/>
        </p:nvGraphicFramePr>
        <p:xfrm>
          <a:off x="2177143" y="2062059"/>
          <a:ext cx="7968343" cy="2971760"/>
        </p:xfrm>
        <a:graphic>
          <a:graphicData uri="http://schemas.openxmlformats.org/drawingml/2006/chart">
            <c:chart r:id="rId3"/>
          </a:graphicData>
        </a:graphic>
      </p:graphicFrame>
      <p:sp>
        <p:nvSpPr>
          <p:cNvPr id="478" name="Google Shape;478;p11"/>
          <p:cNvSpPr/>
          <p:nvPr/>
        </p:nvSpPr>
        <p:spPr>
          <a:xfrm>
            <a:off x="3114416" y="816281"/>
            <a:ext cx="5933912"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CO" sz="1800">
                <a:solidFill>
                  <a:srgbClr val="000000"/>
                </a:solidFill>
                <a:latin typeface="Arial"/>
                <a:ea typeface="Arial"/>
                <a:cs typeface="Arial"/>
                <a:sym typeface="Arial"/>
              </a:rPr>
              <a:t>1. </a:t>
            </a:r>
            <a:r>
              <a:rPr lang="es-CO" sz="1800">
                <a:solidFill>
                  <a:schemeClr val="dk1"/>
                </a:solidFill>
                <a:latin typeface="Arial"/>
                <a:ea typeface="Arial"/>
                <a:cs typeface="Arial"/>
                <a:sym typeface="Arial"/>
              </a:rPr>
              <a:t>Dígame por favor </a:t>
            </a:r>
            <a:r>
              <a:rPr b="1" lang="es-CO" sz="1800">
                <a:solidFill>
                  <a:schemeClr val="dk1"/>
                </a:solidFill>
                <a:latin typeface="Arial"/>
                <a:ea typeface="Arial"/>
                <a:cs typeface="Arial"/>
                <a:sym typeface="Arial"/>
              </a:rPr>
              <a:t>¿cuántas personas viven en el hogar? </a:t>
            </a:r>
            <a:endParaRPr b="1" sz="1800">
              <a:solidFill>
                <a:srgbClr val="000000"/>
              </a:solidFill>
              <a:latin typeface="Arial"/>
              <a:ea typeface="Arial"/>
              <a:cs typeface="Arial"/>
              <a:sym typeface="Arial"/>
            </a:endParaRPr>
          </a:p>
        </p:txBody>
      </p:sp>
      <p:sp>
        <p:nvSpPr>
          <p:cNvPr id="479" name="Google Shape;479;p11"/>
          <p:cNvSpPr/>
          <p:nvPr/>
        </p:nvSpPr>
        <p:spPr>
          <a:xfrm>
            <a:off x="2969273" y="1185613"/>
            <a:ext cx="5933912"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CO" sz="1800">
                <a:solidFill>
                  <a:schemeClr val="dk1"/>
                </a:solidFill>
                <a:latin typeface="Arial"/>
                <a:ea typeface="Arial"/>
                <a:cs typeface="Arial"/>
                <a:sym typeface="Arial"/>
              </a:rPr>
              <a:t>1.a </a:t>
            </a:r>
            <a:r>
              <a:rPr lang="es-CO" sz="1800">
                <a:solidFill>
                  <a:schemeClr val="dk1"/>
                </a:solidFill>
                <a:latin typeface="Arial"/>
                <a:ea typeface="Arial"/>
                <a:cs typeface="Arial"/>
                <a:sym typeface="Arial"/>
              </a:rPr>
              <a:t>¿Cuántos son </a:t>
            </a:r>
            <a:r>
              <a:rPr b="1" lang="es-CO" sz="1800">
                <a:solidFill>
                  <a:schemeClr val="dk1"/>
                </a:solidFill>
                <a:latin typeface="Arial"/>
                <a:ea typeface="Arial"/>
                <a:cs typeface="Arial"/>
                <a:sym typeface="Arial"/>
              </a:rPr>
              <a:t>……….años</a:t>
            </a:r>
            <a:r>
              <a:rPr lang="es-CO" sz="1800">
                <a:solidFill>
                  <a:schemeClr val="dk1"/>
                </a:solidFill>
                <a:latin typeface="Arial"/>
                <a:ea typeface="Arial"/>
                <a:cs typeface="Arial"/>
                <a:sym typeface="Arial"/>
              </a:rPr>
              <a:t>? </a:t>
            </a:r>
            <a:endParaRPr b="1" sz="1800">
              <a:solidFill>
                <a:srgbClr val="000000"/>
              </a:solidFill>
              <a:latin typeface="Arial"/>
              <a:ea typeface="Arial"/>
              <a:cs typeface="Arial"/>
              <a:sym typeface="Arial"/>
            </a:endParaRPr>
          </a:p>
        </p:txBody>
      </p:sp>
      <p:sp>
        <p:nvSpPr>
          <p:cNvPr id="480" name="Google Shape;480;p11"/>
          <p:cNvSpPr/>
          <p:nvPr/>
        </p:nvSpPr>
        <p:spPr>
          <a:xfrm rot="5400000">
            <a:off x="8070354" y="2427367"/>
            <a:ext cx="391886" cy="1564062"/>
          </a:xfrm>
          <a:prstGeom prst="leftBrace">
            <a:avLst>
              <a:gd fmla="val 8333" name="adj1"/>
              <a:gd fmla="val 50000" name="adj2"/>
            </a:avLst>
          </a:prstGeom>
          <a:noFill/>
          <a:ln cap="flat" cmpd="sng" w="25400">
            <a:solidFill>
              <a:schemeClr val="accen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481" name="Google Shape;481;p11"/>
          <p:cNvSpPr txBox="1"/>
          <p:nvPr/>
        </p:nvSpPr>
        <p:spPr>
          <a:xfrm>
            <a:off x="7257140" y="2540000"/>
            <a:ext cx="2025747"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400">
                <a:solidFill>
                  <a:schemeClr val="dk1"/>
                </a:solidFill>
                <a:latin typeface="Arial"/>
                <a:ea typeface="Arial"/>
                <a:cs typeface="Arial"/>
                <a:sym typeface="Arial"/>
              </a:rPr>
              <a:t>Mayores de 60 años 37%</a:t>
            </a:r>
            <a:endParaRPr b="1" sz="1400">
              <a:solidFill>
                <a:schemeClr val="dk1"/>
              </a:solidFill>
              <a:latin typeface="Arial"/>
              <a:ea typeface="Arial"/>
              <a:cs typeface="Arial"/>
              <a:sym typeface="Arial"/>
            </a:endParaRPr>
          </a:p>
        </p:txBody>
      </p:sp>
      <p:sp>
        <p:nvSpPr>
          <p:cNvPr id="482" name="Google Shape;482;p11"/>
          <p:cNvSpPr/>
          <p:nvPr/>
        </p:nvSpPr>
        <p:spPr>
          <a:xfrm>
            <a:off x="1087655" y="1857676"/>
            <a:ext cx="1578543" cy="1155779"/>
          </a:xfrm>
          <a:prstGeom prst="roundRect">
            <a:avLst>
              <a:gd fmla="val 16667" name="adj"/>
            </a:avLst>
          </a:prstGeom>
          <a:solidFill>
            <a:srgbClr val="FFC000"/>
          </a:solidFill>
          <a:ln cap="flat" cmpd="sng" w="9525">
            <a:solidFill>
              <a:srgbClr val="FFC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s-CO" sz="1800">
                <a:solidFill>
                  <a:schemeClr val="lt1"/>
                </a:solidFill>
                <a:latin typeface="Arial"/>
                <a:ea typeface="Arial"/>
                <a:cs typeface="Arial"/>
                <a:sym typeface="Arial"/>
              </a:rPr>
              <a:t>PROMEDIO</a:t>
            </a:r>
            <a:endParaRPr/>
          </a:p>
          <a:p>
            <a:pPr indent="0" lvl="0" marL="0" marR="0" rtl="0" algn="ctr">
              <a:spcBef>
                <a:spcPts val="0"/>
              </a:spcBef>
              <a:spcAft>
                <a:spcPts val="0"/>
              </a:spcAft>
              <a:buNone/>
            </a:pPr>
            <a:r>
              <a:rPr b="1" lang="es-CO" sz="1800">
                <a:solidFill>
                  <a:schemeClr val="lt1"/>
                </a:solidFill>
                <a:latin typeface="Arial"/>
                <a:ea typeface="Arial"/>
                <a:cs typeface="Arial"/>
                <a:sym typeface="Arial"/>
              </a:rPr>
              <a:t>3,7</a:t>
            </a:r>
            <a:endParaRPr b="1" sz="1800">
              <a:solidFill>
                <a:schemeClr val="lt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p12"/>
          <p:cNvSpPr/>
          <p:nvPr/>
        </p:nvSpPr>
        <p:spPr>
          <a:xfrm>
            <a:off x="1502535" y="195210"/>
            <a:ext cx="91440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chemeClr val="dk1"/>
                </a:solidFill>
                <a:latin typeface="Arial"/>
                <a:ea typeface="Arial"/>
                <a:cs typeface="Arial"/>
                <a:sym typeface="Arial"/>
              </a:rPr>
              <a:t>2.</a:t>
            </a:r>
            <a:r>
              <a:rPr lang="es-CO" sz="1800">
                <a:solidFill>
                  <a:schemeClr val="dk1"/>
                </a:solidFill>
                <a:latin typeface="Arial"/>
                <a:ea typeface="Arial"/>
                <a:cs typeface="Arial"/>
                <a:sym typeface="Arial"/>
              </a:rPr>
              <a:t>¿Qué tan importante es para usted asistir a eventos artísticos y culturales en este momento? </a:t>
            </a:r>
            <a:endParaRPr sz="1800">
              <a:solidFill>
                <a:schemeClr val="dk1"/>
              </a:solidFill>
              <a:latin typeface="Arial"/>
              <a:ea typeface="Arial"/>
              <a:cs typeface="Arial"/>
              <a:sym typeface="Arial"/>
            </a:endParaRPr>
          </a:p>
        </p:txBody>
      </p:sp>
      <p:graphicFrame>
        <p:nvGraphicFramePr>
          <p:cNvPr id="488" name="Google Shape;488;p12"/>
          <p:cNvGraphicFramePr/>
          <p:nvPr/>
        </p:nvGraphicFramePr>
        <p:xfrm>
          <a:off x="3268372" y="1764406"/>
          <a:ext cx="8128000" cy="2859109"/>
        </p:xfrm>
        <a:graphic>
          <a:graphicData uri="http://schemas.openxmlformats.org/drawingml/2006/chart">
            <c:chart r:id="rId3"/>
          </a:graphicData>
        </a:graphic>
      </p:graphicFrame>
      <p:sp>
        <p:nvSpPr>
          <p:cNvPr id="489" name="Google Shape;489;p12"/>
          <p:cNvSpPr txBox="1"/>
          <p:nvPr/>
        </p:nvSpPr>
        <p:spPr>
          <a:xfrm>
            <a:off x="6247157" y="5433528"/>
            <a:ext cx="1189600"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Arial"/>
                <a:ea typeface="Arial"/>
                <a:cs typeface="Arial"/>
                <a:sym typeface="Arial"/>
              </a:rPr>
              <a:t>Base: 753</a:t>
            </a:r>
            <a:endParaRPr b="1" sz="1200">
              <a:solidFill>
                <a:srgbClr val="3F3F3F"/>
              </a:solidFill>
              <a:latin typeface="Arial"/>
              <a:ea typeface="Arial"/>
              <a:cs typeface="Arial"/>
              <a:sym typeface="Arial"/>
            </a:endParaRPr>
          </a:p>
        </p:txBody>
      </p:sp>
      <p:pic>
        <p:nvPicPr>
          <p:cNvPr descr="Eventos Png Transparent Images – Free PNG Images Vector, PSD, Clipart,  Templates" id="490" name="Google Shape;490;p12"/>
          <p:cNvPicPr preferRelativeResize="0"/>
          <p:nvPr/>
        </p:nvPicPr>
        <p:blipFill rotWithShape="1">
          <a:blip r:embed="rId4">
            <a:alphaModFix/>
          </a:blip>
          <a:srcRect b="0" l="0" r="0" t="0"/>
          <a:stretch/>
        </p:blipFill>
        <p:spPr>
          <a:xfrm>
            <a:off x="245727" y="2367456"/>
            <a:ext cx="2146881" cy="1427676"/>
          </a:xfrm>
          <a:prstGeom prst="rect">
            <a:avLst/>
          </a:prstGeom>
          <a:noFill/>
          <a:ln>
            <a:noFill/>
          </a:ln>
        </p:spPr>
      </p:pic>
      <p:sp>
        <p:nvSpPr>
          <p:cNvPr id="491" name="Google Shape;491;p12"/>
          <p:cNvSpPr/>
          <p:nvPr/>
        </p:nvSpPr>
        <p:spPr>
          <a:xfrm rot="-5400000">
            <a:off x="4679984" y="2520746"/>
            <a:ext cx="391886" cy="2742465"/>
          </a:xfrm>
          <a:prstGeom prst="leftBrace">
            <a:avLst>
              <a:gd fmla="val 8333" name="adj1"/>
              <a:gd fmla="val 50000" name="adj2"/>
            </a:avLst>
          </a:prstGeom>
          <a:noFill/>
          <a:ln cap="flat" cmpd="sng" w="25400">
            <a:solidFill>
              <a:schemeClr val="accen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492" name="Google Shape;492;p12"/>
          <p:cNvSpPr/>
          <p:nvPr/>
        </p:nvSpPr>
        <p:spPr>
          <a:xfrm rot="-5400000">
            <a:off x="7945201" y="2103507"/>
            <a:ext cx="391887" cy="3576941"/>
          </a:xfrm>
          <a:prstGeom prst="leftBrace">
            <a:avLst>
              <a:gd fmla="val 8333" name="adj1"/>
              <a:gd fmla="val 50000" name="adj2"/>
            </a:avLst>
          </a:prstGeom>
          <a:noFill/>
          <a:ln cap="flat" cmpd="sng" w="25400">
            <a:solidFill>
              <a:schemeClr val="accen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493" name="Google Shape;493;p12"/>
          <p:cNvSpPr txBox="1"/>
          <p:nvPr/>
        </p:nvSpPr>
        <p:spPr>
          <a:xfrm>
            <a:off x="4090737" y="4373959"/>
            <a:ext cx="1738415" cy="477054"/>
          </a:xfrm>
          <a:prstGeom prst="rect">
            <a:avLst/>
          </a:prstGeom>
          <a:noFill/>
          <a:ln>
            <a:noFill/>
          </a:ln>
        </p:spPr>
        <p:txBody>
          <a:bodyPr anchorCtr="0" anchor="t" bIns="45700" lIns="91425" spcFirstLastPara="1" rIns="91425" wrap="square" tIns="45700">
            <a:spAutoFit/>
          </a:bodyPr>
          <a:lstStyle/>
          <a:p>
            <a:pPr indent="0" lvl="0" marL="0" marR="0" rtl="0" algn="ctr">
              <a:lnSpc>
                <a:spcPct val="62500"/>
              </a:lnSpc>
              <a:spcBef>
                <a:spcPts val="0"/>
              </a:spcBef>
              <a:spcAft>
                <a:spcPts val="0"/>
              </a:spcAft>
              <a:buNone/>
            </a:pPr>
            <a:r>
              <a:rPr b="1" lang="es-CO" sz="1600">
                <a:solidFill>
                  <a:srgbClr val="3F3F3F"/>
                </a:solidFill>
                <a:latin typeface="Arial"/>
                <a:ea typeface="Arial"/>
                <a:cs typeface="Arial"/>
                <a:sym typeface="Arial"/>
              </a:rPr>
              <a:t>IMPORTANTE</a:t>
            </a:r>
            <a:endParaRPr/>
          </a:p>
          <a:p>
            <a:pPr indent="0" lvl="0" marL="0" marR="0" rtl="0" algn="ctr">
              <a:lnSpc>
                <a:spcPct val="62500"/>
              </a:lnSpc>
              <a:spcBef>
                <a:spcPts val="0"/>
              </a:spcBef>
              <a:spcAft>
                <a:spcPts val="0"/>
              </a:spcAft>
              <a:buNone/>
            </a:pPr>
            <a:r>
              <a:t/>
            </a:r>
            <a:endParaRPr b="1" sz="1600">
              <a:solidFill>
                <a:srgbClr val="3F3F3F"/>
              </a:solidFill>
              <a:latin typeface="Arial"/>
              <a:ea typeface="Arial"/>
              <a:cs typeface="Arial"/>
              <a:sym typeface="Arial"/>
            </a:endParaRPr>
          </a:p>
          <a:p>
            <a:pPr indent="0" lvl="0" marL="0" marR="0" rtl="0" algn="ctr">
              <a:lnSpc>
                <a:spcPct val="62500"/>
              </a:lnSpc>
              <a:spcBef>
                <a:spcPts val="0"/>
              </a:spcBef>
              <a:spcAft>
                <a:spcPts val="0"/>
              </a:spcAft>
              <a:buNone/>
            </a:pPr>
            <a:r>
              <a:rPr b="1" lang="es-CO" sz="1600">
                <a:solidFill>
                  <a:srgbClr val="3F3F3F"/>
                </a:solidFill>
                <a:latin typeface="Arial"/>
                <a:ea typeface="Arial"/>
                <a:cs typeface="Arial"/>
                <a:sym typeface="Arial"/>
              </a:rPr>
              <a:t>43%</a:t>
            </a:r>
            <a:endParaRPr b="1" sz="1600">
              <a:solidFill>
                <a:srgbClr val="3F3F3F"/>
              </a:solidFill>
              <a:latin typeface="Arial"/>
              <a:ea typeface="Arial"/>
              <a:cs typeface="Arial"/>
              <a:sym typeface="Arial"/>
            </a:endParaRPr>
          </a:p>
        </p:txBody>
      </p:sp>
      <p:sp>
        <p:nvSpPr>
          <p:cNvPr id="494" name="Google Shape;494;p12"/>
          <p:cNvSpPr txBox="1"/>
          <p:nvPr/>
        </p:nvSpPr>
        <p:spPr>
          <a:xfrm>
            <a:off x="7161288" y="4373959"/>
            <a:ext cx="2171467" cy="477054"/>
          </a:xfrm>
          <a:prstGeom prst="rect">
            <a:avLst/>
          </a:prstGeom>
          <a:noFill/>
          <a:ln>
            <a:noFill/>
          </a:ln>
        </p:spPr>
        <p:txBody>
          <a:bodyPr anchorCtr="0" anchor="t" bIns="45700" lIns="91425" spcFirstLastPara="1" rIns="91425" wrap="square" tIns="45700">
            <a:spAutoFit/>
          </a:bodyPr>
          <a:lstStyle/>
          <a:p>
            <a:pPr indent="0" lvl="0" marL="0" marR="0" rtl="0" algn="ctr">
              <a:lnSpc>
                <a:spcPct val="62500"/>
              </a:lnSpc>
              <a:spcBef>
                <a:spcPts val="0"/>
              </a:spcBef>
              <a:spcAft>
                <a:spcPts val="0"/>
              </a:spcAft>
              <a:buNone/>
            </a:pPr>
            <a:r>
              <a:rPr b="1" lang="es-CO" sz="1600">
                <a:solidFill>
                  <a:srgbClr val="3F3F3F"/>
                </a:solidFill>
                <a:latin typeface="Arial"/>
                <a:ea typeface="Arial"/>
                <a:cs typeface="Arial"/>
                <a:sym typeface="Arial"/>
              </a:rPr>
              <a:t>NO IMPORTANTE</a:t>
            </a:r>
            <a:endParaRPr/>
          </a:p>
          <a:p>
            <a:pPr indent="0" lvl="0" marL="0" marR="0" rtl="0" algn="ctr">
              <a:lnSpc>
                <a:spcPct val="62500"/>
              </a:lnSpc>
              <a:spcBef>
                <a:spcPts val="0"/>
              </a:spcBef>
              <a:spcAft>
                <a:spcPts val="0"/>
              </a:spcAft>
              <a:buNone/>
            </a:pPr>
            <a:r>
              <a:t/>
            </a:r>
            <a:endParaRPr b="1" sz="1600">
              <a:solidFill>
                <a:srgbClr val="3F3F3F"/>
              </a:solidFill>
              <a:latin typeface="Arial"/>
              <a:ea typeface="Arial"/>
              <a:cs typeface="Arial"/>
              <a:sym typeface="Arial"/>
            </a:endParaRPr>
          </a:p>
          <a:p>
            <a:pPr indent="0" lvl="0" marL="0" marR="0" rtl="0" algn="ctr">
              <a:lnSpc>
                <a:spcPct val="62500"/>
              </a:lnSpc>
              <a:spcBef>
                <a:spcPts val="0"/>
              </a:spcBef>
              <a:spcAft>
                <a:spcPts val="0"/>
              </a:spcAft>
              <a:buNone/>
            </a:pPr>
            <a:r>
              <a:rPr b="1" lang="es-CO" sz="1600">
                <a:solidFill>
                  <a:srgbClr val="3F3F3F"/>
                </a:solidFill>
                <a:latin typeface="Arial"/>
                <a:ea typeface="Arial"/>
                <a:cs typeface="Arial"/>
                <a:sym typeface="Arial"/>
              </a:rPr>
              <a:t>57%</a:t>
            </a:r>
            <a:endParaRPr b="1" sz="1600">
              <a:solidFill>
                <a:srgbClr val="3F3F3F"/>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p13"/>
          <p:cNvSpPr/>
          <p:nvPr/>
        </p:nvSpPr>
        <p:spPr>
          <a:xfrm>
            <a:off x="167426" y="162909"/>
            <a:ext cx="12024573"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chemeClr val="dk1"/>
                </a:solidFill>
                <a:latin typeface="Arial"/>
                <a:ea typeface="Arial"/>
                <a:cs typeface="Arial"/>
                <a:sym typeface="Arial"/>
              </a:rPr>
              <a:t>3.</a:t>
            </a:r>
            <a:r>
              <a:rPr lang="es-CO" sz="1800">
                <a:solidFill>
                  <a:schemeClr val="dk1"/>
                </a:solidFill>
                <a:latin typeface="Arial"/>
                <a:ea typeface="Arial"/>
                <a:cs typeface="Arial"/>
                <a:sym typeface="Arial"/>
              </a:rPr>
              <a:t>¿Cuándo fue la última vez que fue a un evento artístico o cultural en una infraestructura cultural </a:t>
            </a:r>
            <a:r>
              <a:rPr lang="es-CO" sz="1800" u="sng">
                <a:solidFill>
                  <a:schemeClr val="dk1"/>
                </a:solidFill>
                <a:latin typeface="Arial"/>
                <a:ea typeface="Arial"/>
                <a:cs typeface="Arial"/>
                <a:sym typeface="Arial"/>
              </a:rPr>
              <a:t>abierta </a:t>
            </a:r>
            <a:r>
              <a:rPr lang="es-CO" sz="1800">
                <a:solidFill>
                  <a:srgbClr val="000000"/>
                </a:solidFill>
                <a:latin typeface="Arial"/>
                <a:ea typeface="Arial"/>
                <a:cs typeface="Arial"/>
                <a:sym typeface="Arial"/>
              </a:rPr>
              <a:t>(escenarios al aire libre como la Media Torta, la Plaza de Toros)</a:t>
            </a:r>
            <a:r>
              <a:rPr lang="es-CO" sz="1800">
                <a:solidFill>
                  <a:schemeClr val="dk1"/>
                </a:solidFill>
                <a:latin typeface="Arial"/>
                <a:ea typeface="Arial"/>
                <a:cs typeface="Arial"/>
                <a:sym typeface="Arial"/>
              </a:rPr>
              <a:t>? ¿Y en una infraestructura cultural </a:t>
            </a:r>
            <a:r>
              <a:rPr lang="es-CO" sz="1800" u="sng">
                <a:solidFill>
                  <a:schemeClr val="dk1"/>
                </a:solidFill>
                <a:latin typeface="Arial"/>
                <a:ea typeface="Arial"/>
                <a:cs typeface="Arial"/>
                <a:sym typeface="Arial"/>
              </a:rPr>
              <a:t>cerrada</a:t>
            </a:r>
            <a:r>
              <a:rPr lang="es-CO" sz="1800">
                <a:solidFill>
                  <a:schemeClr val="dk1"/>
                </a:solidFill>
                <a:latin typeface="Arial"/>
                <a:ea typeface="Arial"/>
                <a:cs typeface="Arial"/>
                <a:sym typeface="Arial"/>
              </a:rPr>
              <a:t> </a:t>
            </a:r>
            <a:r>
              <a:rPr lang="es-CO" sz="1800">
                <a:solidFill>
                  <a:srgbClr val="000000"/>
                </a:solidFill>
                <a:latin typeface="Arial"/>
                <a:ea typeface="Arial"/>
                <a:cs typeface="Arial"/>
                <a:sym typeface="Arial"/>
              </a:rPr>
              <a:t>(como teatros y auditorios)</a:t>
            </a:r>
            <a:r>
              <a:rPr lang="es-CO" sz="1800">
                <a:solidFill>
                  <a:schemeClr val="dk1"/>
                </a:solidFill>
                <a:latin typeface="Arial"/>
                <a:ea typeface="Arial"/>
                <a:cs typeface="Arial"/>
                <a:sym typeface="Arial"/>
              </a:rPr>
              <a:t>?</a:t>
            </a:r>
            <a:endParaRPr sz="1800">
              <a:solidFill>
                <a:schemeClr val="dk1"/>
              </a:solidFill>
              <a:latin typeface="Arial"/>
              <a:ea typeface="Arial"/>
              <a:cs typeface="Arial"/>
              <a:sym typeface="Arial"/>
            </a:endParaRPr>
          </a:p>
        </p:txBody>
      </p:sp>
      <p:graphicFrame>
        <p:nvGraphicFramePr>
          <p:cNvPr id="500" name="Google Shape;500;p13"/>
          <p:cNvGraphicFramePr/>
          <p:nvPr/>
        </p:nvGraphicFramePr>
        <p:xfrm>
          <a:off x="924026" y="1926059"/>
          <a:ext cx="10019898" cy="3626953"/>
        </p:xfrm>
        <a:graphic>
          <a:graphicData uri="http://schemas.openxmlformats.org/drawingml/2006/chart">
            <c:chart r:id="rId3"/>
          </a:graphicData>
        </a:graphic>
      </p:graphicFrame>
      <p:sp>
        <p:nvSpPr>
          <p:cNvPr id="501" name="Google Shape;501;p13"/>
          <p:cNvSpPr txBox="1"/>
          <p:nvPr/>
        </p:nvSpPr>
        <p:spPr>
          <a:xfrm>
            <a:off x="4990113" y="6213433"/>
            <a:ext cx="1189600"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Arial"/>
                <a:ea typeface="Arial"/>
                <a:cs typeface="Arial"/>
                <a:sym typeface="Arial"/>
              </a:rPr>
              <a:t>Base: 753</a:t>
            </a:r>
            <a:endParaRPr b="1" sz="1200">
              <a:solidFill>
                <a:srgbClr val="3F3F3F"/>
              </a:solidFill>
              <a:latin typeface="Arial"/>
              <a:ea typeface="Arial"/>
              <a:cs typeface="Arial"/>
              <a:sym typeface="Arial"/>
            </a:endParaRPr>
          </a:p>
        </p:txBody>
      </p:sp>
      <p:pic>
        <p:nvPicPr>
          <p:cNvPr descr="Eventos Png Transparent Images – Free PNG Images Vector, PSD, Clipart,  Templates" id="502" name="Google Shape;502;p13"/>
          <p:cNvPicPr preferRelativeResize="0"/>
          <p:nvPr/>
        </p:nvPicPr>
        <p:blipFill rotWithShape="1">
          <a:blip r:embed="rId4">
            <a:alphaModFix/>
          </a:blip>
          <a:srcRect b="0" l="0" r="0" t="0"/>
          <a:stretch/>
        </p:blipFill>
        <p:spPr>
          <a:xfrm>
            <a:off x="443248" y="1139083"/>
            <a:ext cx="1183422" cy="78697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graphicFrame>
        <p:nvGraphicFramePr>
          <p:cNvPr id="507" name="Google Shape;507;p14"/>
          <p:cNvGraphicFramePr/>
          <p:nvPr/>
        </p:nvGraphicFramePr>
        <p:xfrm>
          <a:off x="966989" y="1966519"/>
          <a:ext cx="9692639" cy="3626953"/>
        </p:xfrm>
        <a:graphic>
          <a:graphicData uri="http://schemas.openxmlformats.org/drawingml/2006/chart">
            <c:chart r:id="rId3"/>
          </a:graphicData>
        </a:graphic>
      </p:graphicFrame>
      <p:sp>
        <p:nvSpPr>
          <p:cNvPr id="508" name="Google Shape;508;p14"/>
          <p:cNvSpPr/>
          <p:nvPr/>
        </p:nvSpPr>
        <p:spPr>
          <a:xfrm>
            <a:off x="330557" y="153198"/>
            <a:ext cx="11861443"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chemeClr val="dk1"/>
                </a:solidFill>
                <a:latin typeface="Arial"/>
                <a:ea typeface="Arial"/>
                <a:cs typeface="Arial"/>
                <a:sym typeface="Arial"/>
              </a:rPr>
              <a:t>4.</a:t>
            </a:r>
            <a:r>
              <a:rPr lang="es-CO" sz="1800">
                <a:solidFill>
                  <a:schemeClr val="dk1"/>
                </a:solidFill>
                <a:latin typeface="Arial"/>
                <a:ea typeface="Arial"/>
                <a:cs typeface="Arial"/>
                <a:sym typeface="Arial"/>
              </a:rPr>
              <a:t> Antes</a:t>
            </a:r>
            <a:r>
              <a:rPr lang="es-CO" sz="1800">
                <a:solidFill>
                  <a:srgbClr val="000000"/>
                </a:solidFill>
                <a:latin typeface="Arial"/>
                <a:ea typeface="Arial"/>
                <a:cs typeface="Arial"/>
                <a:sym typeface="Arial"/>
              </a:rPr>
              <a:t> de la pandemia, ¿con qué frecuencia asistía a eventos artísticos y culturales en infraestructuras culturales </a:t>
            </a:r>
            <a:r>
              <a:rPr lang="es-CO" sz="1800" u="sng">
                <a:solidFill>
                  <a:srgbClr val="000000"/>
                </a:solidFill>
                <a:latin typeface="Arial"/>
                <a:ea typeface="Arial"/>
                <a:cs typeface="Arial"/>
                <a:sym typeface="Arial"/>
              </a:rPr>
              <a:t>abiertas </a:t>
            </a:r>
            <a:r>
              <a:rPr lang="es-CO" sz="1800">
                <a:solidFill>
                  <a:srgbClr val="000000"/>
                </a:solidFill>
                <a:latin typeface="Arial"/>
                <a:ea typeface="Arial"/>
                <a:cs typeface="Arial"/>
                <a:sym typeface="Arial"/>
              </a:rPr>
              <a:t>(escenarios al aire libre como la Media Torta, la Plaza de Toros) y/o infraestructuras culturales </a:t>
            </a:r>
            <a:r>
              <a:rPr lang="es-CO" sz="1800" u="sng">
                <a:solidFill>
                  <a:srgbClr val="000000"/>
                </a:solidFill>
                <a:latin typeface="Arial"/>
                <a:ea typeface="Arial"/>
                <a:cs typeface="Arial"/>
                <a:sym typeface="Arial"/>
              </a:rPr>
              <a:t>cerradas</a:t>
            </a:r>
            <a:r>
              <a:rPr lang="es-CO" sz="1800">
                <a:solidFill>
                  <a:srgbClr val="000000"/>
                </a:solidFill>
                <a:latin typeface="Arial"/>
                <a:ea typeface="Arial"/>
                <a:cs typeface="Arial"/>
                <a:sym typeface="Arial"/>
              </a:rPr>
              <a:t> (como teatros y auditorios)?</a:t>
            </a:r>
            <a:r>
              <a:rPr lang="es-CO" sz="1800">
                <a:solidFill>
                  <a:schemeClr val="dk1"/>
                </a:solidFill>
                <a:latin typeface="Arial"/>
                <a:ea typeface="Arial"/>
                <a:cs typeface="Arial"/>
                <a:sym typeface="Arial"/>
              </a:rPr>
              <a:t> </a:t>
            </a:r>
            <a:endParaRPr sz="1800">
              <a:solidFill>
                <a:schemeClr val="dk1"/>
              </a:solidFill>
              <a:latin typeface="Arial"/>
              <a:ea typeface="Arial"/>
              <a:cs typeface="Arial"/>
              <a:sym typeface="Arial"/>
            </a:endParaRPr>
          </a:p>
        </p:txBody>
      </p:sp>
      <p:pic>
        <p:nvPicPr>
          <p:cNvPr descr="Eventos Png Transparent Images – Free PNG Images Vector, PSD, Clipart,  Templates" id="509" name="Google Shape;509;p14"/>
          <p:cNvPicPr preferRelativeResize="0"/>
          <p:nvPr/>
        </p:nvPicPr>
        <p:blipFill rotWithShape="1">
          <a:blip r:embed="rId4">
            <a:alphaModFix/>
          </a:blip>
          <a:srcRect b="0" l="0" r="0" t="0"/>
          <a:stretch/>
        </p:blipFill>
        <p:spPr>
          <a:xfrm>
            <a:off x="250557" y="1227855"/>
            <a:ext cx="1432864" cy="95285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sp>
        <p:nvSpPr>
          <p:cNvPr id="514" name="Google Shape;514;p15"/>
          <p:cNvSpPr/>
          <p:nvPr/>
        </p:nvSpPr>
        <p:spPr>
          <a:xfrm>
            <a:off x="3600135" y="306399"/>
            <a:ext cx="492756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chemeClr val="dk1"/>
                </a:solidFill>
                <a:latin typeface="Arial"/>
                <a:ea typeface="Arial"/>
                <a:cs typeface="Arial"/>
                <a:sym typeface="Arial"/>
              </a:rPr>
              <a:t>4ª-</a:t>
            </a:r>
            <a:r>
              <a:rPr lang="es-CO" sz="1800">
                <a:solidFill>
                  <a:schemeClr val="dk1"/>
                </a:solidFill>
                <a:latin typeface="Arial"/>
                <a:ea typeface="Arial"/>
                <a:cs typeface="Arial"/>
                <a:sym typeface="Arial"/>
              </a:rPr>
              <a:t>  El ultimo evento artístico al que asistió fue…..?</a:t>
            </a:r>
            <a:endParaRPr sz="1800">
              <a:solidFill>
                <a:schemeClr val="dk1"/>
              </a:solidFill>
              <a:latin typeface="Arial"/>
              <a:ea typeface="Arial"/>
              <a:cs typeface="Arial"/>
              <a:sym typeface="Arial"/>
            </a:endParaRPr>
          </a:p>
        </p:txBody>
      </p:sp>
      <p:graphicFrame>
        <p:nvGraphicFramePr>
          <p:cNvPr id="515" name="Google Shape;515;p15"/>
          <p:cNvGraphicFramePr/>
          <p:nvPr/>
        </p:nvGraphicFramePr>
        <p:xfrm>
          <a:off x="3889420" y="675731"/>
          <a:ext cx="8614535" cy="5418667"/>
        </p:xfrm>
        <a:graphic>
          <a:graphicData uri="http://schemas.openxmlformats.org/drawingml/2006/chart">
            <c:chart r:id="rId3"/>
          </a:graphicData>
        </a:graphic>
      </p:graphicFrame>
      <p:sp>
        <p:nvSpPr>
          <p:cNvPr id="516" name="Google Shape;516;p15"/>
          <p:cNvSpPr txBox="1"/>
          <p:nvPr/>
        </p:nvSpPr>
        <p:spPr>
          <a:xfrm>
            <a:off x="6159852" y="6094398"/>
            <a:ext cx="1189600"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Arial"/>
                <a:ea typeface="Arial"/>
                <a:cs typeface="Arial"/>
                <a:sym typeface="Arial"/>
              </a:rPr>
              <a:t>Base: 704</a:t>
            </a:r>
            <a:endParaRPr b="1" sz="1200">
              <a:solidFill>
                <a:srgbClr val="3F3F3F"/>
              </a:solidFill>
              <a:latin typeface="Arial"/>
              <a:ea typeface="Arial"/>
              <a:cs typeface="Arial"/>
              <a:sym typeface="Arial"/>
            </a:endParaRPr>
          </a:p>
        </p:txBody>
      </p:sp>
      <p:pic>
        <p:nvPicPr>
          <p:cNvPr descr="Indeseados - HuelvaHoy.com" id="517" name="Google Shape;517;p15"/>
          <p:cNvPicPr preferRelativeResize="0"/>
          <p:nvPr/>
        </p:nvPicPr>
        <p:blipFill rotWithShape="1">
          <a:blip r:embed="rId4">
            <a:alphaModFix/>
          </a:blip>
          <a:srcRect b="0" l="0" r="0" t="0"/>
          <a:stretch/>
        </p:blipFill>
        <p:spPr>
          <a:xfrm>
            <a:off x="342809" y="1593333"/>
            <a:ext cx="3257326" cy="385016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p16"/>
          <p:cNvSpPr/>
          <p:nvPr/>
        </p:nvSpPr>
        <p:spPr>
          <a:xfrm>
            <a:off x="766509" y="228979"/>
            <a:ext cx="543206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chemeClr val="dk1"/>
                </a:solidFill>
                <a:latin typeface="Arial"/>
                <a:ea typeface="Arial"/>
                <a:cs typeface="Arial"/>
                <a:sym typeface="Arial"/>
              </a:rPr>
              <a:t>5.</a:t>
            </a:r>
            <a:r>
              <a:rPr lang="es-CO" sz="1800">
                <a:solidFill>
                  <a:schemeClr val="dk1"/>
                </a:solidFill>
                <a:latin typeface="Arial"/>
                <a:ea typeface="Arial"/>
                <a:cs typeface="Arial"/>
                <a:sym typeface="Arial"/>
              </a:rPr>
              <a:t> ¿Recuerda en qué fecha fue que asistió a ese evento?</a:t>
            </a:r>
            <a:endParaRPr/>
          </a:p>
        </p:txBody>
      </p:sp>
      <p:graphicFrame>
        <p:nvGraphicFramePr>
          <p:cNvPr id="523" name="Google Shape;523;p16"/>
          <p:cNvGraphicFramePr/>
          <p:nvPr/>
        </p:nvGraphicFramePr>
        <p:xfrm>
          <a:off x="1190847" y="1796902"/>
          <a:ext cx="4683699" cy="4378408"/>
        </p:xfrm>
        <a:graphic>
          <a:graphicData uri="http://schemas.openxmlformats.org/drawingml/2006/chart">
            <c:chart r:id="rId3"/>
          </a:graphicData>
        </a:graphic>
      </p:graphicFrame>
      <p:graphicFrame>
        <p:nvGraphicFramePr>
          <p:cNvPr id="524" name="Google Shape;524;p16"/>
          <p:cNvGraphicFramePr/>
          <p:nvPr/>
        </p:nvGraphicFramePr>
        <p:xfrm>
          <a:off x="7173532" y="1796901"/>
          <a:ext cx="3850782" cy="4378409"/>
        </p:xfrm>
        <a:graphic>
          <a:graphicData uri="http://schemas.openxmlformats.org/drawingml/2006/chart">
            <c:chart r:id="rId4"/>
          </a:graphicData>
        </a:graphic>
      </p:graphicFrame>
      <p:sp>
        <p:nvSpPr>
          <p:cNvPr id="525" name="Google Shape;525;p16"/>
          <p:cNvSpPr txBox="1"/>
          <p:nvPr/>
        </p:nvSpPr>
        <p:spPr>
          <a:xfrm>
            <a:off x="5603773" y="6448143"/>
            <a:ext cx="1189600"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Arial"/>
                <a:ea typeface="Arial"/>
                <a:cs typeface="Arial"/>
                <a:sym typeface="Arial"/>
              </a:rPr>
              <a:t>Base: 704</a:t>
            </a:r>
            <a:endParaRPr b="1" sz="1200">
              <a:solidFill>
                <a:srgbClr val="3F3F3F"/>
              </a:solidFill>
              <a:latin typeface="Arial"/>
              <a:ea typeface="Arial"/>
              <a:cs typeface="Arial"/>
              <a:sym typeface="Arial"/>
            </a:endParaRPr>
          </a:p>
        </p:txBody>
      </p:sp>
      <p:sp>
        <p:nvSpPr>
          <p:cNvPr id="526" name="Google Shape;526;p16"/>
          <p:cNvSpPr/>
          <p:nvPr/>
        </p:nvSpPr>
        <p:spPr>
          <a:xfrm>
            <a:off x="7276563" y="199247"/>
            <a:ext cx="4127912"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CO" sz="1800">
                <a:solidFill>
                  <a:schemeClr val="dk1"/>
                </a:solidFill>
                <a:latin typeface="Arial"/>
                <a:ea typeface="Arial"/>
                <a:cs typeface="Arial"/>
                <a:sym typeface="Arial"/>
              </a:rPr>
              <a:t>5.</a:t>
            </a:r>
            <a:r>
              <a:rPr lang="es-CO" sz="1800">
                <a:solidFill>
                  <a:schemeClr val="dk1"/>
                </a:solidFill>
                <a:latin typeface="Arial"/>
                <a:ea typeface="Arial"/>
                <a:cs typeface="Arial"/>
                <a:sym typeface="Arial"/>
              </a:rPr>
              <a:t> ¿Recuerda en qué fecha fue que asistió a ese evento?</a:t>
            </a:r>
            <a:endParaRPr/>
          </a:p>
        </p:txBody>
      </p:sp>
      <p:cxnSp>
        <p:nvCxnSpPr>
          <p:cNvPr id="527" name="Google Shape;527;p16"/>
          <p:cNvCxnSpPr/>
          <p:nvPr/>
        </p:nvCxnSpPr>
        <p:spPr>
          <a:xfrm flipH="1">
            <a:off x="6439437" y="0"/>
            <a:ext cx="12878" cy="6175310"/>
          </a:xfrm>
          <a:prstGeom prst="straightConnector1">
            <a:avLst/>
          </a:prstGeom>
          <a:noFill/>
          <a:ln cap="flat" cmpd="sng" w="25400">
            <a:solidFill>
              <a:schemeClr val="accent1"/>
            </a:solidFill>
            <a:prstDash val="solid"/>
            <a:round/>
            <a:headEnd len="sm" w="sm" type="none"/>
            <a:tailEnd len="sm" w="sm" type="none"/>
          </a:ln>
          <a:effectLst>
            <a:outerShdw blurRad="40000" rotWithShape="0" dir="5400000" dist="20000">
              <a:srgbClr val="000000">
                <a:alpha val="37647"/>
              </a:srgbClr>
            </a:outerShdw>
          </a:effectLst>
        </p:spPr>
      </p:cxnSp>
      <p:sp>
        <p:nvSpPr>
          <p:cNvPr id="528" name="Google Shape;528;p16"/>
          <p:cNvSpPr txBox="1"/>
          <p:nvPr/>
        </p:nvSpPr>
        <p:spPr>
          <a:xfrm>
            <a:off x="2254102" y="1154737"/>
            <a:ext cx="196303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u="sng">
                <a:solidFill>
                  <a:schemeClr val="dk1"/>
                </a:solidFill>
                <a:latin typeface="Arial"/>
                <a:ea typeface="Arial"/>
                <a:cs typeface="Arial"/>
                <a:sym typeface="Arial"/>
              </a:rPr>
              <a:t>Mes en que asistió</a:t>
            </a:r>
            <a:endParaRPr b="1" sz="1800" u="sng">
              <a:solidFill>
                <a:schemeClr val="dk1"/>
              </a:solidFill>
              <a:latin typeface="Arial"/>
              <a:ea typeface="Arial"/>
              <a:cs typeface="Arial"/>
              <a:sym typeface="Arial"/>
            </a:endParaRPr>
          </a:p>
        </p:txBody>
      </p:sp>
      <p:sp>
        <p:nvSpPr>
          <p:cNvPr id="529" name="Google Shape;529;p16"/>
          <p:cNvSpPr txBox="1"/>
          <p:nvPr/>
        </p:nvSpPr>
        <p:spPr>
          <a:xfrm>
            <a:off x="8674612" y="1154737"/>
            <a:ext cx="194059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u="sng">
                <a:solidFill>
                  <a:schemeClr val="dk1"/>
                </a:solidFill>
                <a:latin typeface="Arial"/>
                <a:ea typeface="Arial"/>
                <a:cs typeface="Arial"/>
                <a:sym typeface="Arial"/>
              </a:rPr>
              <a:t>Año en que asistió</a:t>
            </a:r>
            <a:endParaRPr b="1" sz="1800" u="sng">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sp>
        <p:nvSpPr>
          <p:cNvPr id="534" name="Google Shape;534;p17"/>
          <p:cNvSpPr/>
          <p:nvPr/>
        </p:nvSpPr>
        <p:spPr>
          <a:xfrm>
            <a:off x="3124258" y="117817"/>
            <a:ext cx="517955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800">
                <a:solidFill>
                  <a:srgbClr val="000000"/>
                </a:solidFill>
                <a:latin typeface="Arial"/>
                <a:ea typeface="Arial"/>
                <a:cs typeface="Arial"/>
                <a:sym typeface="Arial"/>
              </a:rPr>
              <a:t>6. ¿Este último evento artístico al que asistió  fue…? </a:t>
            </a:r>
            <a:endParaRPr sz="1800">
              <a:solidFill>
                <a:schemeClr val="dk1"/>
              </a:solidFill>
              <a:latin typeface="Arial"/>
              <a:ea typeface="Arial"/>
              <a:cs typeface="Arial"/>
              <a:sym typeface="Arial"/>
            </a:endParaRPr>
          </a:p>
        </p:txBody>
      </p:sp>
      <p:graphicFrame>
        <p:nvGraphicFramePr>
          <p:cNvPr id="535" name="Google Shape;535;p17"/>
          <p:cNvGraphicFramePr/>
          <p:nvPr/>
        </p:nvGraphicFramePr>
        <p:xfrm>
          <a:off x="1297905" y="2356834"/>
          <a:ext cx="3454400" cy="2815584"/>
        </p:xfrm>
        <a:graphic>
          <a:graphicData uri="http://schemas.openxmlformats.org/drawingml/2006/chart">
            <c:chart r:id="rId3"/>
          </a:graphicData>
        </a:graphic>
      </p:graphicFrame>
      <p:graphicFrame>
        <p:nvGraphicFramePr>
          <p:cNvPr id="536" name="Google Shape;536;p17"/>
          <p:cNvGraphicFramePr/>
          <p:nvPr/>
        </p:nvGraphicFramePr>
        <p:xfrm>
          <a:off x="6816993" y="2356834"/>
          <a:ext cx="3454400" cy="2815584"/>
        </p:xfrm>
        <a:graphic>
          <a:graphicData uri="http://schemas.openxmlformats.org/drawingml/2006/chart">
            <c:chart r:id="rId4"/>
          </a:graphicData>
        </a:graphic>
      </p:graphicFrame>
      <p:cxnSp>
        <p:nvCxnSpPr>
          <p:cNvPr id="537" name="Google Shape;537;p17"/>
          <p:cNvCxnSpPr/>
          <p:nvPr/>
        </p:nvCxnSpPr>
        <p:spPr>
          <a:xfrm>
            <a:off x="4499243" y="3764626"/>
            <a:ext cx="2429591" cy="0"/>
          </a:xfrm>
          <a:prstGeom prst="straightConnector1">
            <a:avLst/>
          </a:prstGeom>
          <a:noFill/>
          <a:ln cap="flat" cmpd="sng" w="25400">
            <a:solidFill>
              <a:schemeClr val="accent1"/>
            </a:solidFill>
            <a:prstDash val="solid"/>
            <a:round/>
            <a:headEnd len="sm" w="sm" type="none"/>
            <a:tailEnd len="med" w="med" type="triangle"/>
          </a:ln>
          <a:effectLst>
            <a:outerShdw blurRad="40000" rotWithShape="0" dir="5400000" dist="20000">
              <a:srgbClr val="000000">
                <a:alpha val="37647"/>
              </a:srgbClr>
            </a:outerShdw>
          </a:effectLst>
        </p:spPr>
      </p:cxnSp>
      <p:sp>
        <p:nvSpPr>
          <p:cNvPr id="538" name="Google Shape;538;p17"/>
          <p:cNvSpPr txBox="1"/>
          <p:nvPr/>
        </p:nvSpPr>
        <p:spPr>
          <a:xfrm>
            <a:off x="2430305" y="5605000"/>
            <a:ext cx="1189600"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Arial"/>
                <a:ea typeface="Arial"/>
                <a:cs typeface="Arial"/>
                <a:sym typeface="Arial"/>
              </a:rPr>
              <a:t>Base: 704</a:t>
            </a:r>
            <a:endParaRPr b="1" sz="1200">
              <a:solidFill>
                <a:srgbClr val="3F3F3F"/>
              </a:solidFill>
              <a:latin typeface="Arial"/>
              <a:ea typeface="Arial"/>
              <a:cs typeface="Arial"/>
              <a:sym typeface="Arial"/>
            </a:endParaRPr>
          </a:p>
        </p:txBody>
      </p:sp>
      <p:sp>
        <p:nvSpPr>
          <p:cNvPr id="539" name="Google Shape;539;p17"/>
          <p:cNvSpPr txBox="1"/>
          <p:nvPr/>
        </p:nvSpPr>
        <p:spPr>
          <a:xfrm>
            <a:off x="7843068" y="5057835"/>
            <a:ext cx="1189600"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Arial"/>
                <a:ea typeface="Arial"/>
                <a:cs typeface="Arial"/>
                <a:sym typeface="Arial"/>
              </a:rPr>
              <a:t>Base: 681</a:t>
            </a:r>
            <a:endParaRPr b="1" sz="1200">
              <a:solidFill>
                <a:srgbClr val="3F3F3F"/>
              </a:solidFill>
              <a:latin typeface="Arial"/>
              <a:ea typeface="Arial"/>
              <a:cs typeface="Arial"/>
              <a:sym typeface="Arial"/>
            </a:endParaRPr>
          </a:p>
        </p:txBody>
      </p:sp>
      <p:pic>
        <p:nvPicPr>
          <p:cNvPr descr="Eventos Png Transparent Images – Free PNG Images Vector, PSD, Clipart,  Templates" id="540" name="Google Shape;540;p17"/>
          <p:cNvPicPr preferRelativeResize="0"/>
          <p:nvPr/>
        </p:nvPicPr>
        <p:blipFill rotWithShape="1">
          <a:blip r:embed="rId5">
            <a:alphaModFix/>
          </a:blip>
          <a:srcRect b="0" l="0" r="0" t="0"/>
          <a:stretch/>
        </p:blipFill>
        <p:spPr>
          <a:xfrm>
            <a:off x="4499243" y="735065"/>
            <a:ext cx="2146881" cy="1427676"/>
          </a:xfrm>
          <a:prstGeom prst="rect">
            <a:avLst/>
          </a:prstGeom>
          <a:noFill/>
          <a:ln>
            <a:noFill/>
          </a:ln>
        </p:spPr>
      </p:pic>
      <p:sp>
        <p:nvSpPr>
          <p:cNvPr id="541" name="Google Shape;541;p17"/>
          <p:cNvSpPr/>
          <p:nvPr/>
        </p:nvSpPr>
        <p:spPr>
          <a:xfrm>
            <a:off x="7421525" y="1448903"/>
            <a:ext cx="2764465"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CO" sz="1600">
                <a:solidFill>
                  <a:schemeClr val="dk1"/>
                </a:solidFill>
                <a:latin typeface="Arial"/>
                <a:ea typeface="Arial"/>
                <a:cs typeface="Arial"/>
                <a:sym typeface="Arial"/>
              </a:rPr>
              <a:t>6ª. ¿El evento presencial fue en una infraestructura abierta o cerrada? </a:t>
            </a:r>
            <a:endParaRPr sz="1600">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sp>
        <p:nvSpPr>
          <p:cNvPr id="546" name="Google Shape;546;p18"/>
          <p:cNvSpPr/>
          <p:nvPr/>
        </p:nvSpPr>
        <p:spPr>
          <a:xfrm>
            <a:off x="1167683" y="201546"/>
            <a:ext cx="9946783"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rgbClr val="000000"/>
                </a:solidFill>
                <a:latin typeface="Arial"/>
                <a:ea typeface="Arial"/>
                <a:cs typeface="Arial"/>
                <a:sym typeface="Arial"/>
              </a:rPr>
              <a:t>7.</a:t>
            </a:r>
            <a:r>
              <a:rPr lang="es-CO" sz="1800">
                <a:solidFill>
                  <a:srgbClr val="000000"/>
                </a:solidFill>
                <a:latin typeface="Arial"/>
                <a:ea typeface="Arial"/>
                <a:cs typeface="Arial"/>
                <a:sym typeface="Arial"/>
              </a:rPr>
              <a:t> ¿Qué tan dispuesto está en asistir a un evento en una infraestructura cultural abierta y/o cerrada, </a:t>
            </a:r>
            <a:r>
              <a:rPr lang="es-CO" sz="1800">
                <a:solidFill>
                  <a:schemeClr val="dk1"/>
                </a:solidFill>
                <a:latin typeface="Arial"/>
                <a:ea typeface="Arial"/>
                <a:cs typeface="Arial"/>
                <a:sym typeface="Arial"/>
              </a:rPr>
              <a:t>en este momento (Una vez se realice la autorización de reapertura para este tipo de eventos)? </a:t>
            </a:r>
            <a:endParaRPr sz="1800">
              <a:solidFill>
                <a:schemeClr val="dk1"/>
              </a:solidFill>
              <a:latin typeface="Arial"/>
              <a:ea typeface="Arial"/>
              <a:cs typeface="Arial"/>
              <a:sym typeface="Arial"/>
            </a:endParaRPr>
          </a:p>
        </p:txBody>
      </p:sp>
      <p:graphicFrame>
        <p:nvGraphicFramePr>
          <p:cNvPr id="547" name="Google Shape;547;p18"/>
          <p:cNvGraphicFramePr/>
          <p:nvPr/>
        </p:nvGraphicFramePr>
        <p:xfrm>
          <a:off x="2410007" y="3584319"/>
          <a:ext cx="8128000" cy="2320361"/>
        </p:xfrm>
        <a:graphic>
          <a:graphicData uri="http://schemas.openxmlformats.org/drawingml/2006/chart">
            <c:chart r:id="rId3"/>
          </a:graphicData>
        </a:graphic>
      </p:graphicFrame>
      <p:sp>
        <p:nvSpPr>
          <p:cNvPr id="548" name="Google Shape;548;p18"/>
          <p:cNvSpPr/>
          <p:nvPr/>
        </p:nvSpPr>
        <p:spPr>
          <a:xfrm rot="-5400000">
            <a:off x="3583937" y="4200054"/>
            <a:ext cx="209007" cy="2183390"/>
          </a:xfrm>
          <a:prstGeom prst="leftBrace">
            <a:avLst>
              <a:gd fmla="val 8333" name="adj1"/>
              <a:gd fmla="val 50000" name="adj2"/>
            </a:avLst>
          </a:prstGeom>
          <a:noFill/>
          <a:ln cap="flat" cmpd="sng" w="25400">
            <a:solidFill>
              <a:schemeClr val="accen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549" name="Google Shape;549;p18"/>
          <p:cNvSpPr/>
          <p:nvPr/>
        </p:nvSpPr>
        <p:spPr>
          <a:xfrm rot="-5400000">
            <a:off x="6815962" y="3222758"/>
            <a:ext cx="209008" cy="4137982"/>
          </a:xfrm>
          <a:prstGeom prst="leftBrace">
            <a:avLst>
              <a:gd fmla="val 8333" name="adj1"/>
              <a:gd fmla="val 50000" name="adj2"/>
            </a:avLst>
          </a:prstGeom>
          <a:noFill/>
          <a:ln cap="flat" cmpd="sng" w="25400">
            <a:solidFill>
              <a:schemeClr val="accen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550" name="Google Shape;550;p18"/>
          <p:cNvSpPr txBox="1"/>
          <p:nvPr/>
        </p:nvSpPr>
        <p:spPr>
          <a:xfrm>
            <a:off x="3192345" y="5525858"/>
            <a:ext cx="793894" cy="220573"/>
          </a:xfrm>
          <a:prstGeom prst="rect">
            <a:avLst/>
          </a:prstGeom>
          <a:noFill/>
          <a:ln>
            <a:noFill/>
          </a:ln>
        </p:spPr>
        <p:txBody>
          <a:bodyPr anchorCtr="0" anchor="t" bIns="45700" lIns="91425" spcFirstLastPara="1" rIns="91425" wrap="square" tIns="45700">
            <a:spAutoFit/>
          </a:bodyPr>
          <a:lstStyle/>
          <a:p>
            <a:pPr indent="0" lvl="0" marL="0" marR="0" rtl="0" algn="r">
              <a:lnSpc>
                <a:spcPct val="62500"/>
              </a:lnSpc>
              <a:spcBef>
                <a:spcPts val="0"/>
              </a:spcBef>
              <a:spcAft>
                <a:spcPts val="0"/>
              </a:spcAft>
              <a:buNone/>
            </a:pPr>
            <a:r>
              <a:rPr b="1" lang="es-CO" sz="1600">
                <a:solidFill>
                  <a:srgbClr val="3F3F3F"/>
                </a:solidFill>
                <a:latin typeface="Arial"/>
                <a:ea typeface="Arial"/>
                <a:cs typeface="Arial"/>
                <a:sym typeface="Arial"/>
              </a:rPr>
              <a:t>34%</a:t>
            </a:r>
            <a:endParaRPr b="1" sz="1600">
              <a:solidFill>
                <a:srgbClr val="3F3F3F"/>
              </a:solidFill>
              <a:latin typeface="Arial"/>
              <a:ea typeface="Arial"/>
              <a:cs typeface="Arial"/>
              <a:sym typeface="Arial"/>
            </a:endParaRPr>
          </a:p>
        </p:txBody>
      </p:sp>
      <p:sp>
        <p:nvSpPr>
          <p:cNvPr id="551" name="Google Shape;551;p18"/>
          <p:cNvSpPr txBox="1"/>
          <p:nvPr/>
        </p:nvSpPr>
        <p:spPr>
          <a:xfrm>
            <a:off x="6453700" y="5519131"/>
            <a:ext cx="793894" cy="220573"/>
          </a:xfrm>
          <a:prstGeom prst="rect">
            <a:avLst/>
          </a:prstGeom>
          <a:noFill/>
          <a:ln>
            <a:noFill/>
          </a:ln>
        </p:spPr>
        <p:txBody>
          <a:bodyPr anchorCtr="0" anchor="t" bIns="45700" lIns="91425" spcFirstLastPara="1" rIns="91425" wrap="square" tIns="45700">
            <a:spAutoFit/>
          </a:bodyPr>
          <a:lstStyle/>
          <a:p>
            <a:pPr indent="0" lvl="0" marL="0" marR="0" rtl="0" algn="r">
              <a:lnSpc>
                <a:spcPct val="62500"/>
              </a:lnSpc>
              <a:spcBef>
                <a:spcPts val="0"/>
              </a:spcBef>
              <a:spcAft>
                <a:spcPts val="0"/>
              </a:spcAft>
              <a:buNone/>
            </a:pPr>
            <a:r>
              <a:rPr b="1" lang="es-CO" sz="1600">
                <a:solidFill>
                  <a:srgbClr val="3F3F3F"/>
                </a:solidFill>
                <a:latin typeface="Arial"/>
                <a:ea typeface="Arial"/>
                <a:cs typeface="Arial"/>
                <a:sym typeface="Arial"/>
              </a:rPr>
              <a:t>66%</a:t>
            </a:r>
            <a:endParaRPr b="1" sz="1600">
              <a:solidFill>
                <a:srgbClr val="3F3F3F"/>
              </a:solidFill>
              <a:latin typeface="Arial"/>
              <a:ea typeface="Arial"/>
              <a:cs typeface="Arial"/>
              <a:sym typeface="Arial"/>
            </a:endParaRPr>
          </a:p>
        </p:txBody>
      </p:sp>
      <p:graphicFrame>
        <p:nvGraphicFramePr>
          <p:cNvPr id="552" name="Google Shape;552;p18"/>
          <p:cNvGraphicFramePr/>
          <p:nvPr/>
        </p:nvGraphicFramePr>
        <p:xfrm>
          <a:off x="2392608" y="925971"/>
          <a:ext cx="8128000" cy="3064338"/>
        </p:xfrm>
        <a:graphic>
          <a:graphicData uri="http://schemas.openxmlformats.org/drawingml/2006/chart">
            <c:chart r:id="rId4"/>
          </a:graphicData>
        </a:graphic>
      </p:graphicFrame>
      <p:sp>
        <p:nvSpPr>
          <p:cNvPr id="553" name="Google Shape;553;p18"/>
          <p:cNvSpPr/>
          <p:nvPr/>
        </p:nvSpPr>
        <p:spPr>
          <a:xfrm rot="-5400000">
            <a:off x="3835976" y="1823595"/>
            <a:ext cx="391886" cy="2870352"/>
          </a:xfrm>
          <a:prstGeom prst="leftBrace">
            <a:avLst>
              <a:gd fmla="val 8333" name="adj1"/>
              <a:gd fmla="val 50000" name="adj2"/>
            </a:avLst>
          </a:prstGeom>
          <a:noFill/>
          <a:ln cap="flat" cmpd="sng" w="25400">
            <a:solidFill>
              <a:schemeClr val="accen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554" name="Google Shape;554;p18"/>
          <p:cNvSpPr/>
          <p:nvPr/>
        </p:nvSpPr>
        <p:spPr>
          <a:xfrm rot="-5400000">
            <a:off x="7073116" y="1508320"/>
            <a:ext cx="348957" cy="3483725"/>
          </a:xfrm>
          <a:prstGeom prst="leftBrace">
            <a:avLst>
              <a:gd fmla="val 8333" name="adj1"/>
              <a:gd fmla="val 50000" name="adj2"/>
            </a:avLst>
          </a:prstGeom>
          <a:noFill/>
          <a:ln cap="flat" cmpd="sng" w="25400">
            <a:solidFill>
              <a:schemeClr val="accen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555" name="Google Shape;555;p18"/>
          <p:cNvSpPr txBox="1"/>
          <p:nvPr/>
        </p:nvSpPr>
        <p:spPr>
          <a:xfrm>
            <a:off x="3688440" y="3584318"/>
            <a:ext cx="793894" cy="242631"/>
          </a:xfrm>
          <a:prstGeom prst="rect">
            <a:avLst/>
          </a:prstGeom>
          <a:noFill/>
          <a:ln>
            <a:noFill/>
          </a:ln>
        </p:spPr>
        <p:txBody>
          <a:bodyPr anchorCtr="0" anchor="t" bIns="45700" lIns="91425" spcFirstLastPara="1" rIns="91425" wrap="square" tIns="45700">
            <a:spAutoFit/>
          </a:bodyPr>
          <a:lstStyle/>
          <a:p>
            <a:pPr indent="0" lvl="0" marL="0" marR="0" rtl="0" algn="r">
              <a:lnSpc>
                <a:spcPct val="62500"/>
              </a:lnSpc>
              <a:spcBef>
                <a:spcPts val="0"/>
              </a:spcBef>
              <a:spcAft>
                <a:spcPts val="0"/>
              </a:spcAft>
              <a:buNone/>
            </a:pPr>
            <a:r>
              <a:rPr b="1" lang="es-CO" sz="1600">
                <a:solidFill>
                  <a:srgbClr val="3F3F3F"/>
                </a:solidFill>
                <a:latin typeface="Arial"/>
                <a:ea typeface="Arial"/>
                <a:cs typeface="Arial"/>
                <a:sym typeface="Arial"/>
              </a:rPr>
              <a:t>45%</a:t>
            </a:r>
            <a:endParaRPr b="1" sz="1600">
              <a:solidFill>
                <a:srgbClr val="3F3F3F"/>
              </a:solidFill>
              <a:latin typeface="Arial"/>
              <a:ea typeface="Arial"/>
              <a:cs typeface="Arial"/>
              <a:sym typeface="Arial"/>
            </a:endParaRPr>
          </a:p>
        </p:txBody>
      </p:sp>
      <p:sp>
        <p:nvSpPr>
          <p:cNvPr id="556" name="Google Shape;556;p18"/>
          <p:cNvSpPr txBox="1"/>
          <p:nvPr/>
        </p:nvSpPr>
        <p:spPr>
          <a:xfrm>
            <a:off x="6850647" y="3554266"/>
            <a:ext cx="793894" cy="242631"/>
          </a:xfrm>
          <a:prstGeom prst="rect">
            <a:avLst/>
          </a:prstGeom>
          <a:noFill/>
          <a:ln>
            <a:noFill/>
          </a:ln>
        </p:spPr>
        <p:txBody>
          <a:bodyPr anchorCtr="0" anchor="t" bIns="45700" lIns="91425" spcFirstLastPara="1" rIns="91425" wrap="square" tIns="45700">
            <a:spAutoFit/>
          </a:bodyPr>
          <a:lstStyle/>
          <a:p>
            <a:pPr indent="0" lvl="0" marL="0" marR="0" rtl="0" algn="r">
              <a:lnSpc>
                <a:spcPct val="62500"/>
              </a:lnSpc>
              <a:spcBef>
                <a:spcPts val="0"/>
              </a:spcBef>
              <a:spcAft>
                <a:spcPts val="0"/>
              </a:spcAft>
              <a:buNone/>
            </a:pPr>
            <a:r>
              <a:rPr b="1" lang="es-CO" sz="1600">
                <a:solidFill>
                  <a:srgbClr val="3F3F3F"/>
                </a:solidFill>
                <a:latin typeface="Arial"/>
                <a:ea typeface="Arial"/>
                <a:cs typeface="Arial"/>
                <a:sym typeface="Arial"/>
              </a:rPr>
              <a:t>54%</a:t>
            </a:r>
            <a:endParaRPr b="1" sz="1600">
              <a:solidFill>
                <a:srgbClr val="3F3F3F"/>
              </a:solidFill>
              <a:latin typeface="Arial"/>
              <a:ea typeface="Arial"/>
              <a:cs typeface="Arial"/>
              <a:sym typeface="Arial"/>
            </a:endParaRPr>
          </a:p>
        </p:txBody>
      </p:sp>
      <p:sp>
        <p:nvSpPr>
          <p:cNvPr id="557" name="Google Shape;557;p18"/>
          <p:cNvSpPr txBox="1"/>
          <p:nvPr/>
        </p:nvSpPr>
        <p:spPr>
          <a:xfrm>
            <a:off x="1350440" y="2444027"/>
            <a:ext cx="105956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chemeClr val="dk1"/>
                </a:solidFill>
                <a:latin typeface="Arial"/>
                <a:ea typeface="Arial"/>
                <a:cs typeface="Arial"/>
                <a:sym typeface="Arial"/>
              </a:rPr>
              <a:t>Abiertas</a:t>
            </a:r>
            <a:endParaRPr b="1" sz="1800">
              <a:solidFill>
                <a:schemeClr val="dk1"/>
              </a:solidFill>
              <a:latin typeface="Arial"/>
              <a:ea typeface="Arial"/>
              <a:cs typeface="Arial"/>
              <a:sym typeface="Arial"/>
            </a:endParaRPr>
          </a:p>
        </p:txBody>
      </p:sp>
      <p:sp>
        <p:nvSpPr>
          <p:cNvPr id="558" name="Google Shape;558;p18"/>
          <p:cNvSpPr txBox="1"/>
          <p:nvPr/>
        </p:nvSpPr>
        <p:spPr>
          <a:xfrm>
            <a:off x="1449588" y="4568445"/>
            <a:ext cx="107223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chemeClr val="dk1"/>
                </a:solidFill>
                <a:latin typeface="Arial"/>
                <a:ea typeface="Arial"/>
                <a:cs typeface="Arial"/>
                <a:sym typeface="Arial"/>
              </a:rPr>
              <a:t>Cerradas</a:t>
            </a:r>
            <a:endParaRPr b="1" sz="1800">
              <a:solidFill>
                <a:schemeClr val="dk1"/>
              </a:solidFill>
              <a:latin typeface="Arial"/>
              <a:ea typeface="Arial"/>
              <a:cs typeface="Arial"/>
              <a:sym typeface="Arial"/>
            </a:endParaRPr>
          </a:p>
        </p:txBody>
      </p:sp>
      <p:sp>
        <p:nvSpPr>
          <p:cNvPr id="559" name="Google Shape;559;p18"/>
          <p:cNvSpPr txBox="1"/>
          <p:nvPr/>
        </p:nvSpPr>
        <p:spPr>
          <a:xfrm>
            <a:off x="4951474" y="6025458"/>
            <a:ext cx="1189600"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Arial"/>
                <a:ea typeface="Arial"/>
                <a:cs typeface="Arial"/>
                <a:sym typeface="Arial"/>
              </a:rPr>
              <a:t>Base: 753</a:t>
            </a:r>
            <a:endParaRPr b="1" sz="1200">
              <a:solidFill>
                <a:srgbClr val="3F3F3F"/>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3" name="Shape 563"/>
        <p:cNvGrpSpPr/>
        <p:nvPr/>
      </p:nvGrpSpPr>
      <p:grpSpPr>
        <a:xfrm>
          <a:off x="0" y="0"/>
          <a:ext cx="0" cy="0"/>
          <a:chOff x="0" y="0"/>
          <a:chExt cx="0" cy="0"/>
        </a:xfrm>
      </p:grpSpPr>
      <p:sp>
        <p:nvSpPr>
          <p:cNvPr id="564" name="Google Shape;564;p19"/>
          <p:cNvSpPr/>
          <p:nvPr/>
        </p:nvSpPr>
        <p:spPr>
          <a:xfrm>
            <a:off x="1167683" y="201546"/>
            <a:ext cx="9946783" cy="8156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CO" sz="1800">
                <a:solidFill>
                  <a:srgbClr val="000000"/>
                </a:solidFill>
                <a:latin typeface="Arial"/>
                <a:ea typeface="Arial"/>
                <a:cs typeface="Arial"/>
                <a:sym typeface="Arial"/>
              </a:rPr>
              <a:t>7a.</a:t>
            </a:r>
            <a:r>
              <a:rPr lang="es-CO" sz="1800">
                <a:solidFill>
                  <a:srgbClr val="000000"/>
                </a:solidFill>
                <a:latin typeface="Arial"/>
                <a:ea typeface="Arial"/>
                <a:cs typeface="Arial"/>
                <a:sym typeface="Arial"/>
              </a:rPr>
              <a:t> ¿Por qué no estaría dispuesto a asistir……?</a:t>
            </a:r>
            <a:endParaRPr/>
          </a:p>
          <a:p>
            <a:pPr indent="0" lvl="0" marL="0" marR="0" rtl="0" algn="ctr">
              <a:spcBef>
                <a:spcPts val="0"/>
              </a:spcBef>
              <a:spcAft>
                <a:spcPts val="0"/>
              </a:spcAft>
              <a:buNone/>
            </a:pPr>
            <a:r>
              <a:rPr lang="es-CO" sz="1100">
                <a:solidFill>
                  <a:srgbClr val="000000"/>
                </a:solidFill>
                <a:latin typeface="Arial"/>
                <a:ea typeface="Arial"/>
                <a:cs typeface="Arial"/>
                <a:sym typeface="Arial"/>
              </a:rPr>
              <a:t>(Encuestados que respondieron Poco dispuestos o Nada dispuestos en P7)</a:t>
            </a:r>
            <a:endParaRPr sz="1100">
              <a:solidFill>
                <a:schemeClr val="dk1"/>
              </a:solidFill>
              <a:latin typeface="Arial"/>
              <a:ea typeface="Arial"/>
              <a:cs typeface="Arial"/>
              <a:sym typeface="Arial"/>
            </a:endParaRPr>
          </a:p>
          <a:p>
            <a:pPr indent="0" lvl="0" marL="0" marR="0" rtl="0" algn="ctr">
              <a:spcBef>
                <a:spcPts val="0"/>
              </a:spcBef>
              <a:spcAft>
                <a:spcPts val="0"/>
              </a:spcAft>
              <a:buNone/>
            </a:pPr>
            <a:r>
              <a:rPr lang="es-CO" sz="1800">
                <a:solidFill>
                  <a:schemeClr val="dk1"/>
                </a:solidFill>
                <a:latin typeface="Arial"/>
                <a:ea typeface="Arial"/>
                <a:cs typeface="Arial"/>
                <a:sym typeface="Arial"/>
              </a:rPr>
              <a:t>  </a:t>
            </a:r>
            <a:endParaRPr sz="1800">
              <a:solidFill>
                <a:schemeClr val="dk1"/>
              </a:solidFill>
              <a:latin typeface="Arial"/>
              <a:ea typeface="Arial"/>
              <a:cs typeface="Arial"/>
              <a:sym typeface="Arial"/>
            </a:endParaRPr>
          </a:p>
        </p:txBody>
      </p:sp>
      <p:pic>
        <p:nvPicPr>
          <p:cNvPr id="565" name="Google Shape;565;p19"/>
          <p:cNvPicPr preferRelativeResize="0"/>
          <p:nvPr/>
        </p:nvPicPr>
        <p:blipFill rotWithShape="1">
          <a:blip r:embed="rId3">
            <a:alphaModFix/>
          </a:blip>
          <a:srcRect b="0" l="0" r="0" t="0"/>
          <a:stretch/>
        </p:blipFill>
        <p:spPr>
          <a:xfrm>
            <a:off x="93415" y="2328495"/>
            <a:ext cx="5518115" cy="2772894"/>
          </a:xfrm>
          <a:prstGeom prst="rect">
            <a:avLst/>
          </a:prstGeom>
          <a:noFill/>
          <a:ln>
            <a:noFill/>
          </a:ln>
        </p:spPr>
      </p:pic>
      <p:sp>
        <p:nvSpPr>
          <p:cNvPr id="566" name="Google Shape;566;p19"/>
          <p:cNvSpPr txBox="1"/>
          <p:nvPr/>
        </p:nvSpPr>
        <p:spPr>
          <a:xfrm>
            <a:off x="1819174" y="1491916"/>
            <a:ext cx="2529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u="sng">
                <a:solidFill>
                  <a:srgbClr val="595959"/>
                </a:solidFill>
                <a:latin typeface="Arial"/>
                <a:ea typeface="Arial"/>
                <a:cs typeface="Arial"/>
                <a:sym typeface="Arial"/>
              </a:rPr>
              <a:t>Infraestructuras abiertas</a:t>
            </a:r>
            <a:endParaRPr b="1" sz="1800" u="sng">
              <a:solidFill>
                <a:srgbClr val="595959"/>
              </a:solidFill>
              <a:latin typeface="Arial"/>
              <a:ea typeface="Arial"/>
              <a:cs typeface="Arial"/>
              <a:sym typeface="Arial"/>
            </a:endParaRPr>
          </a:p>
        </p:txBody>
      </p:sp>
      <p:pic>
        <p:nvPicPr>
          <p:cNvPr id="567" name="Google Shape;567;p19"/>
          <p:cNvPicPr preferRelativeResize="0"/>
          <p:nvPr/>
        </p:nvPicPr>
        <p:blipFill rotWithShape="1">
          <a:blip r:embed="rId4">
            <a:alphaModFix/>
          </a:blip>
          <a:srcRect b="0" l="0" r="0" t="0"/>
          <a:stretch/>
        </p:blipFill>
        <p:spPr>
          <a:xfrm>
            <a:off x="6112042" y="2184935"/>
            <a:ext cx="5963002" cy="2996454"/>
          </a:xfrm>
          <a:prstGeom prst="rect">
            <a:avLst/>
          </a:prstGeom>
          <a:noFill/>
          <a:ln>
            <a:noFill/>
          </a:ln>
        </p:spPr>
      </p:pic>
      <p:sp>
        <p:nvSpPr>
          <p:cNvPr id="568" name="Google Shape;568;p19"/>
          <p:cNvSpPr txBox="1"/>
          <p:nvPr/>
        </p:nvSpPr>
        <p:spPr>
          <a:xfrm>
            <a:off x="7948863" y="1459283"/>
            <a:ext cx="256858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u="sng">
                <a:solidFill>
                  <a:srgbClr val="595959"/>
                </a:solidFill>
                <a:latin typeface="Arial"/>
                <a:ea typeface="Arial"/>
                <a:cs typeface="Arial"/>
                <a:sym typeface="Arial"/>
              </a:rPr>
              <a:t>Infraestructuras cerradas</a:t>
            </a:r>
            <a:endParaRPr b="1" sz="1800" u="sng">
              <a:solidFill>
                <a:srgbClr val="595959"/>
              </a:solidFill>
              <a:latin typeface="Arial"/>
              <a:ea typeface="Arial"/>
              <a:cs typeface="Arial"/>
              <a:sym typeface="Arial"/>
            </a:endParaRPr>
          </a:p>
        </p:txBody>
      </p:sp>
      <p:cxnSp>
        <p:nvCxnSpPr>
          <p:cNvPr id="569" name="Google Shape;569;p19"/>
          <p:cNvCxnSpPr/>
          <p:nvPr/>
        </p:nvCxnSpPr>
        <p:spPr>
          <a:xfrm flipH="1">
            <a:off x="5813659" y="1222408"/>
            <a:ext cx="57752" cy="5438274"/>
          </a:xfrm>
          <a:prstGeom prst="straightConnector1">
            <a:avLst/>
          </a:prstGeom>
          <a:noFill/>
          <a:ln cap="flat" cmpd="sng" w="9525">
            <a:solidFill>
              <a:schemeClr val="accent1"/>
            </a:solidFill>
            <a:prstDash val="dash"/>
            <a:round/>
            <a:headEnd len="sm" w="sm" type="none"/>
            <a:tailEnd len="sm" w="sm" type="none"/>
          </a:ln>
          <a:effectLst>
            <a:outerShdw blurRad="40000" rotWithShape="0" dir="5400000" dist="20000">
              <a:srgbClr val="000000">
                <a:alpha val="37647"/>
              </a:srgbClr>
            </a:outerShdw>
          </a:effectLst>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2"/>
          <p:cNvSpPr txBox="1"/>
          <p:nvPr/>
        </p:nvSpPr>
        <p:spPr>
          <a:xfrm>
            <a:off x="3404192" y="2928255"/>
            <a:ext cx="5371984" cy="101566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6000"/>
              <a:buFont typeface="Arial"/>
              <a:buNone/>
            </a:pPr>
            <a:r>
              <a:rPr b="1" i="0" lang="es-CO" sz="6000" u="none" cap="none" strike="noStrike">
                <a:solidFill>
                  <a:srgbClr val="FFFFFF"/>
                </a:solidFill>
                <a:latin typeface="Arial"/>
                <a:ea typeface="Arial"/>
                <a:cs typeface="Arial"/>
                <a:sym typeface="Arial"/>
              </a:rPr>
              <a:t>Ficha Técnica</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sp>
        <p:nvSpPr>
          <p:cNvPr id="574" name="Google Shape;574;p20"/>
          <p:cNvSpPr/>
          <p:nvPr/>
        </p:nvSpPr>
        <p:spPr>
          <a:xfrm>
            <a:off x="214648" y="153198"/>
            <a:ext cx="11977352"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rgbClr val="000000"/>
                </a:solidFill>
                <a:latin typeface="Arial"/>
                <a:ea typeface="Arial"/>
                <a:cs typeface="Arial"/>
                <a:sym typeface="Arial"/>
              </a:rPr>
              <a:t>8.</a:t>
            </a:r>
            <a:r>
              <a:rPr lang="es-CO" sz="1800">
                <a:solidFill>
                  <a:srgbClr val="000000"/>
                </a:solidFill>
                <a:latin typeface="Arial"/>
                <a:ea typeface="Arial"/>
                <a:cs typeface="Arial"/>
                <a:sym typeface="Arial"/>
              </a:rPr>
              <a:t> ¿En este momento </a:t>
            </a:r>
            <a:r>
              <a:rPr lang="es-CO" sz="1800">
                <a:solidFill>
                  <a:schemeClr val="dk1"/>
                </a:solidFill>
                <a:latin typeface="Arial"/>
                <a:ea typeface="Arial"/>
                <a:cs typeface="Arial"/>
                <a:sym typeface="Arial"/>
              </a:rPr>
              <a:t>(Una vez se realice la autorización de reapertura para este tipo de eventos)</a:t>
            </a:r>
            <a:r>
              <a:rPr lang="es-CO" sz="1800">
                <a:solidFill>
                  <a:srgbClr val="000000"/>
                </a:solidFill>
                <a:latin typeface="Arial"/>
                <a:ea typeface="Arial"/>
                <a:cs typeface="Arial"/>
                <a:sym typeface="Arial"/>
              </a:rPr>
              <a:t> bajo qué condiciones de bioseguridad asistiría a un evento artístico o cultural en una infraestructura cultural </a:t>
            </a:r>
            <a:r>
              <a:rPr lang="es-CO" sz="1800" u="sng">
                <a:solidFill>
                  <a:srgbClr val="000000"/>
                </a:solidFill>
                <a:latin typeface="Arial"/>
                <a:ea typeface="Arial"/>
                <a:cs typeface="Arial"/>
                <a:sym typeface="Arial"/>
              </a:rPr>
              <a:t>abierta</a:t>
            </a:r>
            <a:r>
              <a:rPr lang="es-CO" sz="1800">
                <a:solidFill>
                  <a:srgbClr val="000000"/>
                </a:solidFill>
                <a:latin typeface="Arial"/>
                <a:ea typeface="Arial"/>
                <a:cs typeface="Arial"/>
                <a:sym typeface="Arial"/>
              </a:rPr>
              <a:t> y bajo qué condiciones asistiría a ese tipo de eventos en una infraestructura cultural </a:t>
            </a:r>
            <a:r>
              <a:rPr lang="es-CO" sz="1800" u="sng">
                <a:solidFill>
                  <a:srgbClr val="000000"/>
                </a:solidFill>
                <a:latin typeface="Arial"/>
                <a:ea typeface="Arial"/>
                <a:cs typeface="Arial"/>
                <a:sym typeface="Arial"/>
              </a:rPr>
              <a:t>cerrada</a:t>
            </a:r>
            <a:r>
              <a:rPr lang="es-CO" sz="1800">
                <a:solidFill>
                  <a:srgbClr val="000000"/>
                </a:solidFill>
                <a:latin typeface="Arial"/>
                <a:ea typeface="Arial"/>
                <a:cs typeface="Arial"/>
                <a:sym typeface="Arial"/>
              </a:rPr>
              <a:t>? </a:t>
            </a:r>
            <a:endParaRPr sz="1800">
              <a:solidFill>
                <a:schemeClr val="dk1"/>
              </a:solidFill>
              <a:latin typeface="Arial"/>
              <a:ea typeface="Arial"/>
              <a:cs typeface="Arial"/>
              <a:sym typeface="Arial"/>
            </a:endParaRPr>
          </a:p>
        </p:txBody>
      </p:sp>
      <p:sp>
        <p:nvSpPr>
          <p:cNvPr id="575" name="Google Shape;575;p20"/>
          <p:cNvSpPr txBox="1"/>
          <p:nvPr/>
        </p:nvSpPr>
        <p:spPr>
          <a:xfrm>
            <a:off x="2548173" y="1162826"/>
            <a:ext cx="223885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chemeClr val="dk1"/>
                </a:solidFill>
                <a:latin typeface="Arial"/>
                <a:ea typeface="Arial"/>
                <a:cs typeface="Arial"/>
                <a:sym typeface="Arial"/>
              </a:rPr>
              <a:t>Abiertas</a:t>
            </a:r>
            <a:endParaRPr b="1" sz="1800">
              <a:solidFill>
                <a:schemeClr val="dk1"/>
              </a:solidFill>
              <a:latin typeface="Arial"/>
              <a:ea typeface="Arial"/>
              <a:cs typeface="Arial"/>
              <a:sym typeface="Arial"/>
            </a:endParaRPr>
          </a:p>
        </p:txBody>
      </p:sp>
      <p:sp>
        <p:nvSpPr>
          <p:cNvPr id="576" name="Google Shape;576;p20"/>
          <p:cNvSpPr txBox="1"/>
          <p:nvPr/>
        </p:nvSpPr>
        <p:spPr>
          <a:xfrm>
            <a:off x="8613211" y="1141403"/>
            <a:ext cx="223885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chemeClr val="dk1"/>
                </a:solidFill>
                <a:latin typeface="Arial"/>
                <a:ea typeface="Arial"/>
                <a:cs typeface="Arial"/>
                <a:sym typeface="Arial"/>
              </a:rPr>
              <a:t>Cerradas</a:t>
            </a:r>
            <a:endParaRPr b="1" sz="1800">
              <a:solidFill>
                <a:schemeClr val="dk1"/>
              </a:solidFill>
              <a:latin typeface="Arial"/>
              <a:ea typeface="Arial"/>
              <a:cs typeface="Arial"/>
              <a:sym typeface="Arial"/>
            </a:endParaRPr>
          </a:p>
        </p:txBody>
      </p:sp>
      <p:cxnSp>
        <p:nvCxnSpPr>
          <p:cNvPr id="577" name="Google Shape;577;p20"/>
          <p:cNvCxnSpPr/>
          <p:nvPr/>
        </p:nvCxnSpPr>
        <p:spPr>
          <a:xfrm>
            <a:off x="6014434" y="1076528"/>
            <a:ext cx="0" cy="5375787"/>
          </a:xfrm>
          <a:prstGeom prst="straightConnector1">
            <a:avLst/>
          </a:prstGeom>
          <a:noFill/>
          <a:ln cap="flat" cmpd="sng" w="25400">
            <a:solidFill>
              <a:schemeClr val="accent1"/>
            </a:solidFill>
            <a:prstDash val="solid"/>
            <a:round/>
            <a:headEnd len="sm" w="sm" type="none"/>
            <a:tailEnd len="sm" w="sm" type="none"/>
          </a:ln>
          <a:effectLst>
            <a:outerShdw blurRad="40000" rotWithShape="0" dir="5400000" dist="20000">
              <a:srgbClr val="000000">
                <a:alpha val="37647"/>
              </a:srgbClr>
            </a:outerShdw>
          </a:effectLst>
        </p:spPr>
      </p:cxnSp>
      <p:graphicFrame>
        <p:nvGraphicFramePr>
          <p:cNvPr id="578" name="Google Shape;578;p20"/>
          <p:cNvGraphicFramePr/>
          <p:nvPr/>
        </p:nvGraphicFramePr>
        <p:xfrm>
          <a:off x="555658" y="1575611"/>
          <a:ext cx="4869995" cy="4739399"/>
        </p:xfrm>
        <a:graphic>
          <a:graphicData uri="http://schemas.openxmlformats.org/drawingml/2006/chart">
            <c:chart r:id="rId3"/>
          </a:graphicData>
        </a:graphic>
      </p:graphicFrame>
      <p:graphicFrame>
        <p:nvGraphicFramePr>
          <p:cNvPr id="579" name="Google Shape;579;p20"/>
          <p:cNvGraphicFramePr/>
          <p:nvPr/>
        </p:nvGraphicFramePr>
        <p:xfrm>
          <a:off x="6407071" y="1532158"/>
          <a:ext cx="4869995" cy="4739399"/>
        </p:xfrm>
        <a:graphic>
          <a:graphicData uri="http://schemas.openxmlformats.org/drawingml/2006/chart">
            <c:chart r:id="rId4"/>
          </a:graphicData>
        </a:graphic>
      </p:graphicFrame>
      <p:sp>
        <p:nvSpPr>
          <p:cNvPr id="580" name="Google Shape;580;p20"/>
          <p:cNvSpPr txBox="1"/>
          <p:nvPr/>
        </p:nvSpPr>
        <p:spPr>
          <a:xfrm>
            <a:off x="2131001" y="6337732"/>
            <a:ext cx="1189600"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Arial"/>
                <a:ea typeface="Arial"/>
                <a:cs typeface="Arial"/>
                <a:sym typeface="Arial"/>
              </a:rPr>
              <a:t>Base: 751</a:t>
            </a:r>
            <a:endParaRPr b="1" sz="1200">
              <a:solidFill>
                <a:srgbClr val="3F3F3F"/>
              </a:solidFill>
              <a:latin typeface="Arial"/>
              <a:ea typeface="Arial"/>
              <a:cs typeface="Arial"/>
              <a:sym typeface="Arial"/>
            </a:endParaRPr>
          </a:p>
        </p:txBody>
      </p:sp>
      <p:sp>
        <p:nvSpPr>
          <p:cNvPr id="581" name="Google Shape;581;p20"/>
          <p:cNvSpPr txBox="1"/>
          <p:nvPr/>
        </p:nvSpPr>
        <p:spPr>
          <a:xfrm>
            <a:off x="7919635" y="6310221"/>
            <a:ext cx="1189600"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Arial"/>
                <a:ea typeface="Arial"/>
                <a:cs typeface="Arial"/>
                <a:sym typeface="Arial"/>
              </a:rPr>
              <a:t>Base: 753</a:t>
            </a:r>
            <a:endParaRPr b="1" sz="1200">
              <a:solidFill>
                <a:srgbClr val="3F3F3F"/>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5" name="Shape 585"/>
        <p:cNvGrpSpPr/>
        <p:nvPr/>
      </p:nvGrpSpPr>
      <p:grpSpPr>
        <a:xfrm>
          <a:off x="0" y="0"/>
          <a:ext cx="0" cy="0"/>
          <a:chOff x="0" y="0"/>
          <a:chExt cx="0" cy="0"/>
        </a:xfrm>
      </p:grpSpPr>
      <p:sp>
        <p:nvSpPr>
          <p:cNvPr id="586" name="Google Shape;586;p21"/>
          <p:cNvSpPr/>
          <p:nvPr/>
        </p:nvSpPr>
        <p:spPr>
          <a:xfrm>
            <a:off x="45074" y="61630"/>
            <a:ext cx="12191999"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rgbClr val="000000"/>
                </a:solidFill>
                <a:latin typeface="Arial"/>
                <a:ea typeface="Arial"/>
                <a:cs typeface="Arial"/>
                <a:sym typeface="Arial"/>
              </a:rPr>
              <a:t>9.</a:t>
            </a:r>
            <a:r>
              <a:rPr lang="es-CO" sz="1800">
                <a:solidFill>
                  <a:srgbClr val="000000"/>
                </a:solidFill>
                <a:latin typeface="Arial"/>
                <a:ea typeface="Arial"/>
                <a:cs typeface="Arial"/>
                <a:sym typeface="Arial"/>
              </a:rPr>
              <a:t> En este momento </a:t>
            </a:r>
            <a:r>
              <a:rPr lang="es-CO" sz="1800">
                <a:solidFill>
                  <a:schemeClr val="dk1"/>
                </a:solidFill>
                <a:latin typeface="Arial"/>
                <a:ea typeface="Arial"/>
                <a:cs typeface="Arial"/>
                <a:sym typeface="Arial"/>
              </a:rPr>
              <a:t>(Una vez se realice la autorización de reapertura para este tipo de eventos) ¿qué tan dispuestos cree usted que estén sus amigos y familiares a asistir a un evento artístico o cultural en una infraestructura cultural abierta o cerrada? </a:t>
            </a:r>
            <a:endParaRPr sz="1800">
              <a:solidFill>
                <a:schemeClr val="dk1"/>
              </a:solidFill>
              <a:latin typeface="Arial"/>
              <a:ea typeface="Arial"/>
              <a:cs typeface="Arial"/>
              <a:sym typeface="Arial"/>
            </a:endParaRPr>
          </a:p>
        </p:txBody>
      </p:sp>
      <p:graphicFrame>
        <p:nvGraphicFramePr>
          <p:cNvPr id="587" name="Google Shape;587;p21"/>
          <p:cNvGraphicFramePr/>
          <p:nvPr/>
        </p:nvGraphicFramePr>
        <p:xfrm>
          <a:off x="2410007" y="3584319"/>
          <a:ext cx="8128000" cy="2320361"/>
        </p:xfrm>
        <a:graphic>
          <a:graphicData uri="http://schemas.openxmlformats.org/drawingml/2006/chart">
            <c:chart r:id="rId3"/>
          </a:graphicData>
        </a:graphic>
      </p:graphicFrame>
      <p:sp>
        <p:nvSpPr>
          <p:cNvPr id="588" name="Google Shape;588;p21"/>
          <p:cNvSpPr/>
          <p:nvPr/>
        </p:nvSpPr>
        <p:spPr>
          <a:xfrm rot="-5400000">
            <a:off x="3509844" y="4274148"/>
            <a:ext cx="187562" cy="2013758"/>
          </a:xfrm>
          <a:prstGeom prst="leftBrace">
            <a:avLst>
              <a:gd fmla="val 8333" name="adj1"/>
              <a:gd fmla="val 50000" name="adj2"/>
            </a:avLst>
          </a:prstGeom>
          <a:noFill/>
          <a:ln cap="flat" cmpd="sng" w="25400">
            <a:solidFill>
              <a:schemeClr val="accen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589" name="Google Shape;589;p21"/>
          <p:cNvSpPr/>
          <p:nvPr/>
        </p:nvSpPr>
        <p:spPr>
          <a:xfrm rot="-5400000">
            <a:off x="6725225" y="3089923"/>
            <a:ext cx="166910" cy="4361554"/>
          </a:xfrm>
          <a:prstGeom prst="leftBrace">
            <a:avLst>
              <a:gd fmla="val 8333" name="adj1"/>
              <a:gd fmla="val 50000" name="adj2"/>
            </a:avLst>
          </a:prstGeom>
          <a:noFill/>
          <a:ln cap="flat" cmpd="sng" w="25400">
            <a:solidFill>
              <a:schemeClr val="accen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590" name="Google Shape;590;p21"/>
          <p:cNvSpPr txBox="1"/>
          <p:nvPr/>
        </p:nvSpPr>
        <p:spPr>
          <a:xfrm>
            <a:off x="3199553" y="5560224"/>
            <a:ext cx="793894" cy="242631"/>
          </a:xfrm>
          <a:prstGeom prst="rect">
            <a:avLst/>
          </a:prstGeom>
          <a:noFill/>
          <a:ln>
            <a:noFill/>
          </a:ln>
        </p:spPr>
        <p:txBody>
          <a:bodyPr anchorCtr="0" anchor="t" bIns="45700" lIns="91425" spcFirstLastPara="1" rIns="91425" wrap="square" tIns="45700">
            <a:spAutoFit/>
          </a:bodyPr>
          <a:lstStyle/>
          <a:p>
            <a:pPr indent="0" lvl="0" marL="0" marR="0" rtl="0" algn="r">
              <a:lnSpc>
                <a:spcPct val="62500"/>
              </a:lnSpc>
              <a:spcBef>
                <a:spcPts val="0"/>
              </a:spcBef>
              <a:spcAft>
                <a:spcPts val="0"/>
              </a:spcAft>
              <a:buNone/>
            </a:pPr>
            <a:r>
              <a:rPr b="1" lang="es-CO" sz="1600">
                <a:solidFill>
                  <a:srgbClr val="3F3F3F"/>
                </a:solidFill>
                <a:latin typeface="Arial"/>
                <a:ea typeface="Arial"/>
                <a:cs typeface="Arial"/>
                <a:sym typeface="Arial"/>
              </a:rPr>
              <a:t>32%</a:t>
            </a:r>
            <a:endParaRPr b="1" sz="1600">
              <a:solidFill>
                <a:srgbClr val="3F3F3F"/>
              </a:solidFill>
              <a:latin typeface="Arial"/>
              <a:ea typeface="Arial"/>
              <a:cs typeface="Arial"/>
              <a:sym typeface="Arial"/>
            </a:endParaRPr>
          </a:p>
        </p:txBody>
      </p:sp>
      <p:sp>
        <p:nvSpPr>
          <p:cNvPr id="591" name="Google Shape;591;p21"/>
          <p:cNvSpPr txBox="1"/>
          <p:nvPr/>
        </p:nvSpPr>
        <p:spPr>
          <a:xfrm>
            <a:off x="6371279" y="5560224"/>
            <a:ext cx="793894" cy="220573"/>
          </a:xfrm>
          <a:prstGeom prst="rect">
            <a:avLst/>
          </a:prstGeom>
          <a:noFill/>
          <a:ln>
            <a:noFill/>
          </a:ln>
        </p:spPr>
        <p:txBody>
          <a:bodyPr anchorCtr="0" anchor="t" bIns="45700" lIns="91425" spcFirstLastPara="1" rIns="91425" wrap="square" tIns="45700">
            <a:spAutoFit/>
          </a:bodyPr>
          <a:lstStyle/>
          <a:p>
            <a:pPr indent="0" lvl="0" marL="0" marR="0" rtl="0" algn="r">
              <a:lnSpc>
                <a:spcPct val="62500"/>
              </a:lnSpc>
              <a:spcBef>
                <a:spcPts val="0"/>
              </a:spcBef>
              <a:spcAft>
                <a:spcPts val="0"/>
              </a:spcAft>
              <a:buNone/>
            </a:pPr>
            <a:r>
              <a:rPr b="1" lang="es-CO" sz="1600">
                <a:solidFill>
                  <a:srgbClr val="3F3F3F"/>
                </a:solidFill>
                <a:latin typeface="Arial"/>
                <a:ea typeface="Arial"/>
                <a:cs typeface="Arial"/>
                <a:sym typeface="Arial"/>
              </a:rPr>
              <a:t>66%</a:t>
            </a:r>
            <a:endParaRPr b="1" sz="1600">
              <a:solidFill>
                <a:srgbClr val="3F3F3F"/>
              </a:solidFill>
              <a:latin typeface="Arial"/>
              <a:ea typeface="Arial"/>
              <a:cs typeface="Arial"/>
              <a:sym typeface="Arial"/>
            </a:endParaRPr>
          </a:p>
        </p:txBody>
      </p:sp>
      <p:graphicFrame>
        <p:nvGraphicFramePr>
          <p:cNvPr id="592" name="Google Shape;592;p21"/>
          <p:cNvGraphicFramePr/>
          <p:nvPr/>
        </p:nvGraphicFramePr>
        <p:xfrm>
          <a:off x="2392608" y="925971"/>
          <a:ext cx="8128000" cy="3064338"/>
        </p:xfrm>
        <a:graphic>
          <a:graphicData uri="http://schemas.openxmlformats.org/drawingml/2006/chart">
            <c:chart r:id="rId4"/>
          </a:graphicData>
        </a:graphic>
      </p:graphicFrame>
      <p:sp>
        <p:nvSpPr>
          <p:cNvPr id="593" name="Google Shape;593;p21"/>
          <p:cNvSpPr/>
          <p:nvPr/>
        </p:nvSpPr>
        <p:spPr>
          <a:xfrm rot="-5400000">
            <a:off x="3797504" y="1862067"/>
            <a:ext cx="391886" cy="2793407"/>
          </a:xfrm>
          <a:prstGeom prst="leftBrace">
            <a:avLst>
              <a:gd fmla="val 8333" name="adj1"/>
              <a:gd fmla="val 50000" name="adj2"/>
            </a:avLst>
          </a:prstGeom>
          <a:noFill/>
          <a:ln cap="flat" cmpd="sng" w="25400">
            <a:solidFill>
              <a:schemeClr val="accen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594" name="Google Shape;594;p21"/>
          <p:cNvSpPr/>
          <p:nvPr/>
        </p:nvSpPr>
        <p:spPr>
          <a:xfrm rot="-5400000">
            <a:off x="7014599" y="1557129"/>
            <a:ext cx="379011" cy="3416158"/>
          </a:xfrm>
          <a:prstGeom prst="leftBrace">
            <a:avLst>
              <a:gd fmla="val 0" name="adj1"/>
              <a:gd fmla="val 50000" name="adj2"/>
            </a:avLst>
          </a:prstGeom>
          <a:noFill/>
          <a:ln cap="flat" cmpd="sng" w="25400">
            <a:solidFill>
              <a:schemeClr val="accen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595" name="Google Shape;595;p21"/>
          <p:cNvSpPr txBox="1"/>
          <p:nvPr/>
        </p:nvSpPr>
        <p:spPr>
          <a:xfrm>
            <a:off x="3504976" y="3584320"/>
            <a:ext cx="793894" cy="220573"/>
          </a:xfrm>
          <a:prstGeom prst="rect">
            <a:avLst/>
          </a:prstGeom>
          <a:noFill/>
          <a:ln>
            <a:noFill/>
          </a:ln>
        </p:spPr>
        <p:txBody>
          <a:bodyPr anchorCtr="0" anchor="t" bIns="45700" lIns="91425" spcFirstLastPara="1" rIns="91425" wrap="square" tIns="45700">
            <a:spAutoFit/>
          </a:bodyPr>
          <a:lstStyle/>
          <a:p>
            <a:pPr indent="0" lvl="0" marL="0" marR="0" rtl="0" algn="r">
              <a:lnSpc>
                <a:spcPct val="62500"/>
              </a:lnSpc>
              <a:spcBef>
                <a:spcPts val="0"/>
              </a:spcBef>
              <a:spcAft>
                <a:spcPts val="0"/>
              </a:spcAft>
              <a:buNone/>
            </a:pPr>
            <a:r>
              <a:rPr b="1" lang="es-CO" sz="1600">
                <a:solidFill>
                  <a:srgbClr val="3F3F3F"/>
                </a:solidFill>
                <a:latin typeface="Arial"/>
                <a:ea typeface="Arial"/>
                <a:cs typeface="Arial"/>
                <a:sym typeface="Arial"/>
              </a:rPr>
              <a:t>44%</a:t>
            </a:r>
            <a:endParaRPr b="1" sz="1600">
              <a:solidFill>
                <a:srgbClr val="3F3F3F"/>
              </a:solidFill>
              <a:latin typeface="Arial"/>
              <a:ea typeface="Arial"/>
              <a:cs typeface="Arial"/>
              <a:sym typeface="Arial"/>
            </a:endParaRPr>
          </a:p>
        </p:txBody>
      </p:sp>
      <p:sp>
        <p:nvSpPr>
          <p:cNvPr id="596" name="Google Shape;596;p21"/>
          <p:cNvSpPr txBox="1"/>
          <p:nvPr/>
        </p:nvSpPr>
        <p:spPr>
          <a:xfrm>
            <a:off x="7165173" y="3584320"/>
            <a:ext cx="793894" cy="220573"/>
          </a:xfrm>
          <a:prstGeom prst="rect">
            <a:avLst/>
          </a:prstGeom>
          <a:noFill/>
          <a:ln>
            <a:noFill/>
          </a:ln>
        </p:spPr>
        <p:txBody>
          <a:bodyPr anchorCtr="0" anchor="t" bIns="45700" lIns="91425" spcFirstLastPara="1" rIns="91425" wrap="square" tIns="45700">
            <a:spAutoFit/>
          </a:bodyPr>
          <a:lstStyle/>
          <a:p>
            <a:pPr indent="0" lvl="0" marL="0" marR="0" rtl="0" algn="r">
              <a:lnSpc>
                <a:spcPct val="62500"/>
              </a:lnSpc>
              <a:spcBef>
                <a:spcPts val="0"/>
              </a:spcBef>
              <a:spcAft>
                <a:spcPts val="0"/>
              </a:spcAft>
              <a:buNone/>
            </a:pPr>
            <a:r>
              <a:rPr b="1" lang="es-CO" sz="1600">
                <a:solidFill>
                  <a:srgbClr val="3F3F3F"/>
                </a:solidFill>
                <a:latin typeface="Arial"/>
                <a:ea typeface="Arial"/>
                <a:cs typeface="Arial"/>
                <a:sym typeface="Arial"/>
              </a:rPr>
              <a:t>54%</a:t>
            </a:r>
            <a:endParaRPr b="1" sz="1600">
              <a:solidFill>
                <a:srgbClr val="3F3F3F"/>
              </a:solidFill>
              <a:latin typeface="Arial"/>
              <a:ea typeface="Arial"/>
              <a:cs typeface="Arial"/>
              <a:sym typeface="Arial"/>
            </a:endParaRPr>
          </a:p>
        </p:txBody>
      </p:sp>
      <p:sp>
        <p:nvSpPr>
          <p:cNvPr id="597" name="Google Shape;597;p21"/>
          <p:cNvSpPr txBox="1"/>
          <p:nvPr/>
        </p:nvSpPr>
        <p:spPr>
          <a:xfrm>
            <a:off x="1350440" y="2444027"/>
            <a:ext cx="1142504" cy="36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chemeClr val="dk1"/>
                </a:solidFill>
                <a:latin typeface="Arial"/>
                <a:ea typeface="Arial"/>
                <a:cs typeface="Arial"/>
                <a:sym typeface="Arial"/>
              </a:rPr>
              <a:t>Abiertas</a:t>
            </a:r>
            <a:endParaRPr b="1" sz="1800">
              <a:solidFill>
                <a:schemeClr val="dk1"/>
              </a:solidFill>
              <a:latin typeface="Arial"/>
              <a:ea typeface="Arial"/>
              <a:cs typeface="Arial"/>
              <a:sym typeface="Arial"/>
            </a:endParaRPr>
          </a:p>
        </p:txBody>
      </p:sp>
      <p:sp>
        <p:nvSpPr>
          <p:cNvPr id="598" name="Google Shape;598;p21"/>
          <p:cNvSpPr txBox="1"/>
          <p:nvPr/>
        </p:nvSpPr>
        <p:spPr>
          <a:xfrm>
            <a:off x="1362405" y="4568445"/>
            <a:ext cx="113054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chemeClr val="dk1"/>
                </a:solidFill>
                <a:latin typeface="Arial"/>
                <a:ea typeface="Arial"/>
                <a:cs typeface="Arial"/>
                <a:sym typeface="Arial"/>
              </a:rPr>
              <a:t>Cerradas</a:t>
            </a:r>
            <a:endParaRPr b="1" sz="1800">
              <a:solidFill>
                <a:schemeClr val="dk1"/>
              </a:solidFill>
              <a:latin typeface="Arial"/>
              <a:ea typeface="Arial"/>
              <a:cs typeface="Arial"/>
              <a:sym typeface="Arial"/>
            </a:endParaRPr>
          </a:p>
        </p:txBody>
      </p:sp>
      <p:sp>
        <p:nvSpPr>
          <p:cNvPr id="599" name="Google Shape;599;p21"/>
          <p:cNvSpPr txBox="1"/>
          <p:nvPr/>
        </p:nvSpPr>
        <p:spPr>
          <a:xfrm>
            <a:off x="4951474" y="6025458"/>
            <a:ext cx="1189600"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Arial"/>
                <a:ea typeface="Arial"/>
                <a:cs typeface="Arial"/>
                <a:sym typeface="Arial"/>
              </a:rPr>
              <a:t>Base: 753</a:t>
            </a:r>
            <a:endParaRPr b="1" sz="1200">
              <a:solidFill>
                <a:srgbClr val="3F3F3F"/>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3" name="Shape 603"/>
        <p:cNvGrpSpPr/>
        <p:nvPr/>
      </p:nvGrpSpPr>
      <p:grpSpPr>
        <a:xfrm>
          <a:off x="0" y="0"/>
          <a:ext cx="0" cy="0"/>
          <a:chOff x="0" y="0"/>
          <a:chExt cx="0" cy="0"/>
        </a:xfrm>
      </p:grpSpPr>
      <p:sp>
        <p:nvSpPr>
          <p:cNvPr id="604" name="Google Shape;604;p22"/>
          <p:cNvSpPr/>
          <p:nvPr/>
        </p:nvSpPr>
        <p:spPr>
          <a:xfrm>
            <a:off x="304799" y="140319"/>
            <a:ext cx="1167255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u="sng">
                <a:solidFill>
                  <a:schemeClr val="dk1"/>
                </a:solidFill>
                <a:latin typeface="Arial"/>
                <a:ea typeface="Arial"/>
                <a:cs typeface="Arial"/>
                <a:sym typeface="Arial"/>
              </a:rPr>
              <a:t>9ª- Antes de la pandemia</a:t>
            </a:r>
            <a:r>
              <a:rPr lang="es-CO" sz="1800">
                <a:solidFill>
                  <a:schemeClr val="dk1"/>
                </a:solidFill>
                <a:latin typeface="Arial"/>
                <a:ea typeface="Arial"/>
                <a:cs typeface="Arial"/>
                <a:sym typeface="Arial"/>
              </a:rPr>
              <a:t>, ¿En su hogar destinaban algún presupuesto al mes para asistir a eventos artísticos o culturales  ? </a:t>
            </a:r>
            <a:endParaRPr sz="1800">
              <a:solidFill>
                <a:schemeClr val="dk1"/>
              </a:solidFill>
              <a:latin typeface="Arial"/>
              <a:ea typeface="Arial"/>
              <a:cs typeface="Arial"/>
              <a:sym typeface="Arial"/>
            </a:endParaRPr>
          </a:p>
        </p:txBody>
      </p:sp>
      <p:graphicFrame>
        <p:nvGraphicFramePr>
          <p:cNvPr id="605" name="Google Shape;605;p22"/>
          <p:cNvGraphicFramePr/>
          <p:nvPr/>
        </p:nvGraphicFramePr>
        <p:xfrm>
          <a:off x="2824510" y="1603422"/>
          <a:ext cx="5987535" cy="4124182"/>
        </p:xfrm>
        <a:graphic>
          <a:graphicData uri="http://schemas.openxmlformats.org/drawingml/2006/chart">
            <c:chart r:id="rId3"/>
          </a:graphicData>
        </a:graphic>
      </p:graphicFrame>
      <p:cxnSp>
        <p:nvCxnSpPr>
          <p:cNvPr id="606" name="Google Shape;606;p22"/>
          <p:cNvCxnSpPr/>
          <p:nvPr/>
        </p:nvCxnSpPr>
        <p:spPr>
          <a:xfrm>
            <a:off x="5423566" y="1077579"/>
            <a:ext cx="691979" cy="0"/>
          </a:xfrm>
          <a:prstGeom prst="straightConnector1">
            <a:avLst/>
          </a:prstGeom>
          <a:noFill/>
          <a:ln cap="flat" cmpd="sng" w="57150">
            <a:solidFill>
              <a:srgbClr val="F5B02B"/>
            </a:solidFill>
            <a:prstDash val="solid"/>
            <a:round/>
            <a:headEnd len="sm" w="sm" type="none"/>
            <a:tailEnd len="sm" w="sm" type="none"/>
          </a:ln>
          <a:effectLst>
            <a:outerShdw blurRad="40000" rotWithShape="0" dir="5400000" dist="20000">
              <a:srgbClr val="000000">
                <a:alpha val="37647"/>
              </a:srgbClr>
            </a:outerShdw>
          </a:effectLst>
        </p:spPr>
      </p:cxnSp>
      <p:cxnSp>
        <p:nvCxnSpPr>
          <p:cNvPr id="607" name="Google Shape;607;p22"/>
          <p:cNvCxnSpPr/>
          <p:nvPr/>
        </p:nvCxnSpPr>
        <p:spPr>
          <a:xfrm>
            <a:off x="5440039" y="1341192"/>
            <a:ext cx="691979" cy="0"/>
          </a:xfrm>
          <a:prstGeom prst="straightConnector1">
            <a:avLst/>
          </a:prstGeom>
          <a:noFill/>
          <a:ln cap="flat" cmpd="sng" w="57150">
            <a:solidFill>
              <a:srgbClr val="DA0F2B"/>
            </a:solidFill>
            <a:prstDash val="solid"/>
            <a:round/>
            <a:headEnd len="sm" w="sm" type="none"/>
            <a:tailEnd len="sm" w="sm" type="none"/>
          </a:ln>
          <a:effectLst>
            <a:outerShdw blurRad="40000" rotWithShape="0" dir="5400000" dist="20000">
              <a:srgbClr val="000000">
                <a:alpha val="37647"/>
              </a:srgbClr>
            </a:outerShdw>
          </a:effectLst>
        </p:spPr>
      </p:cxnSp>
      <p:sp>
        <p:nvSpPr>
          <p:cNvPr id="608" name="Google Shape;608;p22"/>
          <p:cNvSpPr txBox="1"/>
          <p:nvPr/>
        </p:nvSpPr>
        <p:spPr>
          <a:xfrm>
            <a:off x="6148491" y="1171615"/>
            <a:ext cx="45557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800">
                <a:solidFill>
                  <a:schemeClr val="dk1"/>
                </a:solidFill>
                <a:latin typeface="Arial"/>
                <a:ea typeface="Arial"/>
                <a:cs typeface="Arial"/>
                <a:sym typeface="Arial"/>
              </a:rPr>
              <a:t>No</a:t>
            </a:r>
            <a:endParaRPr sz="1800">
              <a:solidFill>
                <a:schemeClr val="dk1"/>
              </a:solidFill>
              <a:latin typeface="Arial"/>
              <a:ea typeface="Arial"/>
              <a:cs typeface="Arial"/>
              <a:sym typeface="Arial"/>
            </a:endParaRPr>
          </a:p>
        </p:txBody>
      </p:sp>
      <p:sp>
        <p:nvSpPr>
          <p:cNvPr id="609" name="Google Shape;609;p22"/>
          <p:cNvSpPr txBox="1"/>
          <p:nvPr/>
        </p:nvSpPr>
        <p:spPr>
          <a:xfrm>
            <a:off x="6132018" y="888799"/>
            <a:ext cx="343364"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CO" sz="1800">
                <a:solidFill>
                  <a:schemeClr val="dk1"/>
                </a:solidFill>
                <a:latin typeface="Arial"/>
                <a:ea typeface="Arial"/>
                <a:cs typeface="Arial"/>
                <a:sym typeface="Arial"/>
              </a:rPr>
              <a:t>Si</a:t>
            </a:r>
            <a:endParaRPr sz="1800">
              <a:solidFill>
                <a:schemeClr val="dk1"/>
              </a:solidFill>
              <a:latin typeface="Arial"/>
              <a:ea typeface="Arial"/>
              <a:cs typeface="Arial"/>
              <a:sym typeface="Arial"/>
            </a:endParaRPr>
          </a:p>
        </p:txBody>
      </p:sp>
      <p:sp>
        <p:nvSpPr>
          <p:cNvPr id="610" name="Google Shape;610;p22"/>
          <p:cNvSpPr txBox="1"/>
          <p:nvPr/>
        </p:nvSpPr>
        <p:spPr>
          <a:xfrm>
            <a:off x="6811077" y="4566058"/>
            <a:ext cx="82790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2800">
                <a:solidFill>
                  <a:schemeClr val="lt1"/>
                </a:solidFill>
                <a:latin typeface="Arial"/>
                <a:ea typeface="Arial"/>
                <a:cs typeface="Arial"/>
                <a:sym typeface="Arial"/>
              </a:rPr>
              <a:t>66%</a:t>
            </a:r>
            <a:endParaRPr b="1" sz="2800">
              <a:solidFill>
                <a:schemeClr val="lt1"/>
              </a:solidFill>
              <a:latin typeface="Arial"/>
              <a:ea typeface="Arial"/>
              <a:cs typeface="Arial"/>
              <a:sym typeface="Arial"/>
            </a:endParaRPr>
          </a:p>
        </p:txBody>
      </p:sp>
      <p:sp>
        <p:nvSpPr>
          <p:cNvPr id="611" name="Google Shape;611;p22"/>
          <p:cNvSpPr txBox="1"/>
          <p:nvPr/>
        </p:nvSpPr>
        <p:spPr>
          <a:xfrm>
            <a:off x="4123572" y="2340576"/>
            <a:ext cx="82790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2800">
                <a:solidFill>
                  <a:schemeClr val="lt1"/>
                </a:solidFill>
                <a:latin typeface="Arial"/>
                <a:ea typeface="Arial"/>
                <a:cs typeface="Arial"/>
                <a:sym typeface="Arial"/>
              </a:rPr>
              <a:t>34%</a:t>
            </a:r>
            <a:endParaRPr b="1" sz="2800">
              <a:solidFill>
                <a:schemeClr val="lt1"/>
              </a:solidFill>
              <a:latin typeface="Arial"/>
              <a:ea typeface="Arial"/>
              <a:cs typeface="Arial"/>
              <a:sym typeface="Arial"/>
            </a:endParaRPr>
          </a:p>
        </p:txBody>
      </p:sp>
      <p:sp>
        <p:nvSpPr>
          <p:cNvPr id="612" name="Google Shape;612;p22"/>
          <p:cNvSpPr/>
          <p:nvPr/>
        </p:nvSpPr>
        <p:spPr>
          <a:xfrm>
            <a:off x="4918995" y="2751113"/>
            <a:ext cx="1878227" cy="1828800"/>
          </a:xfrm>
          <a:prstGeom prst="ellipse">
            <a:avLst/>
          </a:prstGeom>
          <a:noFill/>
          <a:ln cap="flat" cmpd="sng" w="28575">
            <a:solidFill>
              <a:srgbClr val="A5A5A5"/>
            </a:solidFill>
            <a:prstDash val="dash"/>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13" name="Google Shape;613;p22"/>
          <p:cNvSpPr txBox="1"/>
          <p:nvPr/>
        </p:nvSpPr>
        <p:spPr>
          <a:xfrm>
            <a:off x="4951474" y="6025458"/>
            <a:ext cx="1189600"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Arial"/>
                <a:ea typeface="Arial"/>
                <a:cs typeface="Arial"/>
                <a:sym typeface="Arial"/>
              </a:rPr>
              <a:t>Base: 753</a:t>
            </a:r>
            <a:endParaRPr b="1" sz="1200">
              <a:solidFill>
                <a:srgbClr val="3F3F3F"/>
              </a:solidFill>
              <a:latin typeface="Arial"/>
              <a:ea typeface="Arial"/>
              <a:cs typeface="Arial"/>
              <a:sym typeface="Arial"/>
            </a:endParaRPr>
          </a:p>
        </p:txBody>
      </p:sp>
      <p:pic>
        <p:nvPicPr>
          <p:cNvPr descr="Presupuesto - Iconos gratis de negocios y finanzas" id="614" name="Google Shape;614;p22"/>
          <p:cNvPicPr preferRelativeResize="0"/>
          <p:nvPr/>
        </p:nvPicPr>
        <p:blipFill rotWithShape="1">
          <a:blip r:embed="rId4">
            <a:alphaModFix/>
          </a:blip>
          <a:srcRect b="0" l="0" r="0" t="0"/>
          <a:stretch/>
        </p:blipFill>
        <p:spPr>
          <a:xfrm>
            <a:off x="4070789" y="723979"/>
            <a:ext cx="848206" cy="84820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8" name="Shape 618"/>
        <p:cNvGrpSpPr/>
        <p:nvPr/>
      </p:nvGrpSpPr>
      <p:grpSpPr>
        <a:xfrm>
          <a:off x="0" y="0"/>
          <a:ext cx="0" cy="0"/>
          <a:chOff x="0" y="0"/>
          <a:chExt cx="0" cy="0"/>
        </a:xfrm>
      </p:grpSpPr>
      <p:sp>
        <p:nvSpPr>
          <p:cNvPr id="619" name="Google Shape;619;p23"/>
          <p:cNvSpPr/>
          <p:nvPr/>
        </p:nvSpPr>
        <p:spPr>
          <a:xfrm>
            <a:off x="476518" y="256229"/>
            <a:ext cx="1155235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u="sng">
                <a:solidFill>
                  <a:schemeClr val="dk1"/>
                </a:solidFill>
                <a:latin typeface="Arial"/>
                <a:ea typeface="Arial"/>
                <a:cs typeface="Arial"/>
                <a:sym typeface="Arial"/>
              </a:rPr>
              <a:t>10. Antes de la pandemia,</a:t>
            </a:r>
            <a:r>
              <a:rPr lang="es-CO" sz="1800">
                <a:solidFill>
                  <a:schemeClr val="dk1"/>
                </a:solidFill>
                <a:latin typeface="Arial"/>
                <a:ea typeface="Arial"/>
                <a:cs typeface="Arial"/>
                <a:sym typeface="Arial"/>
              </a:rPr>
              <a:t> ¿Cuánto se destinaba al mes en su hogar para asistir a eventos artísticos o culturales?</a:t>
            </a:r>
            <a:endParaRPr sz="1800">
              <a:solidFill>
                <a:schemeClr val="dk1"/>
              </a:solidFill>
              <a:latin typeface="Times New Roman"/>
              <a:ea typeface="Times New Roman"/>
              <a:cs typeface="Times New Roman"/>
              <a:sym typeface="Times New Roman"/>
            </a:endParaRPr>
          </a:p>
        </p:txBody>
      </p:sp>
      <p:graphicFrame>
        <p:nvGraphicFramePr>
          <p:cNvPr id="620" name="Google Shape;620;p23"/>
          <p:cNvGraphicFramePr/>
          <p:nvPr/>
        </p:nvGraphicFramePr>
        <p:xfrm>
          <a:off x="2936385" y="902560"/>
          <a:ext cx="5996728" cy="4739399"/>
        </p:xfrm>
        <a:graphic>
          <a:graphicData uri="http://schemas.openxmlformats.org/drawingml/2006/chart">
            <c:chart r:id="rId3"/>
          </a:graphicData>
        </a:graphic>
      </p:graphicFrame>
      <p:sp>
        <p:nvSpPr>
          <p:cNvPr id="621" name="Google Shape;621;p23"/>
          <p:cNvSpPr txBox="1"/>
          <p:nvPr/>
        </p:nvSpPr>
        <p:spPr>
          <a:xfrm>
            <a:off x="4938595" y="6059125"/>
            <a:ext cx="1189600"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Arial"/>
                <a:ea typeface="Arial"/>
                <a:cs typeface="Arial"/>
                <a:sym typeface="Arial"/>
              </a:rPr>
              <a:t>Base: 753</a:t>
            </a:r>
            <a:endParaRPr b="1" sz="1200">
              <a:solidFill>
                <a:srgbClr val="3F3F3F"/>
              </a:solidFill>
              <a:latin typeface="Arial"/>
              <a:ea typeface="Arial"/>
              <a:cs typeface="Arial"/>
              <a:sym typeface="Arial"/>
            </a:endParaRPr>
          </a:p>
        </p:txBody>
      </p:sp>
      <p:pic>
        <p:nvPicPr>
          <p:cNvPr descr="Dinero descarga gratuita de png - Dólar de los Estados unidos el Dinero de  Vuelo en efectivo - Dólar De Vuelo Dinero Png imagen png - imagen  transparente descarga gratuita" id="622" name="Google Shape;622;p23"/>
          <p:cNvPicPr preferRelativeResize="0"/>
          <p:nvPr/>
        </p:nvPicPr>
        <p:blipFill rotWithShape="1">
          <a:blip r:embed="rId4">
            <a:alphaModFix/>
          </a:blip>
          <a:srcRect b="0" l="0" r="0" t="0"/>
          <a:stretch/>
        </p:blipFill>
        <p:spPr>
          <a:xfrm>
            <a:off x="1048324" y="2189407"/>
            <a:ext cx="2292438" cy="2292439"/>
          </a:xfrm>
          <a:prstGeom prst="rect">
            <a:avLst/>
          </a:prstGeom>
          <a:noFill/>
          <a:ln>
            <a:noFill/>
          </a:ln>
        </p:spPr>
      </p:pic>
      <p:cxnSp>
        <p:nvCxnSpPr>
          <p:cNvPr id="623" name="Google Shape;623;p23"/>
          <p:cNvCxnSpPr/>
          <p:nvPr/>
        </p:nvCxnSpPr>
        <p:spPr>
          <a:xfrm>
            <a:off x="3490175" y="3272259"/>
            <a:ext cx="1687200" cy="642900"/>
          </a:xfrm>
          <a:prstGeom prst="bentConnector3">
            <a:avLst>
              <a:gd fmla="val 50000" name="adj1"/>
            </a:avLst>
          </a:prstGeom>
          <a:noFill/>
          <a:ln cap="flat" cmpd="sng" w="25400">
            <a:solidFill>
              <a:schemeClr val="accent1"/>
            </a:solidFill>
            <a:prstDash val="solid"/>
            <a:round/>
            <a:headEnd len="sm" w="sm" type="none"/>
            <a:tailEnd len="med" w="med" type="triangle"/>
          </a:ln>
          <a:effectLst>
            <a:outerShdw blurRad="40000" rotWithShape="0" dir="5400000" dist="20000">
              <a:srgbClr val="000000">
                <a:alpha val="37647"/>
              </a:srgbClr>
            </a:outerShdw>
          </a:effectLst>
        </p:spPr>
      </p:cxnSp>
      <p:sp>
        <p:nvSpPr>
          <p:cNvPr id="624" name="Google Shape;624;p23"/>
          <p:cNvSpPr/>
          <p:nvPr/>
        </p:nvSpPr>
        <p:spPr>
          <a:xfrm>
            <a:off x="1366787" y="1453415"/>
            <a:ext cx="1569598" cy="866273"/>
          </a:xfrm>
          <a:prstGeom prst="roundRect">
            <a:avLst>
              <a:gd fmla="val 16667" name="adj"/>
            </a:avLst>
          </a:prstGeom>
          <a:solidFill>
            <a:srgbClr val="FFC000"/>
          </a:solidFill>
          <a:ln cap="flat" cmpd="sng" w="9525">
            <a:solidFill>
              <a:srgbClr val="FFC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s-CO" sz="1800">
                <a:solidFill>
                  <a:schemeClr val="lt1"/>
                </a:solidFill>
                <a:latin typeface="Arial"/>
                <a:ea typeface="Arial"/>
                <a:cs typeface="Arial"/>
                <a:sym typeface="Arial"/>
              </a:rPr>
              <a:t>Promedio</a:t>
            </a:r>
            <a:endParaRPr/>
          </a:p>
          <a:p>
            <a:pPr indent="0" lvl="0" marL="0" marR="0" rtl="0" algn="ctr">
              <a:spcBef>
                <a:spcPts val="0"/>
              </a:spcBef>
              <a:spcAft>
                <a:spcPts val="0"/>
              </a:spcAft>
              <a:buNone/>
            </a:pPr>
            <a:r>
              <a:rPr b="1" lang="es-CO" sz="1800">
                <a:solidFill>
                  <a:schemeClr val="lt1"/>
                </a:solidFill>
                <a:latin typeface="Arial"/>
                <a:ea typeface="Arial"/>
                <a:cs typeface="Arial"/>
                <a:sym typeface="Arial"/>
              </a:rPr>
              <a:t>$162.644</a:t>
            </a:r>
            <a:endParaRPr b="1" sz="1800">
              <a:solidFill>
                <a:schemeClr val="lt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8" name="Shape 628"/>
        <p:cNvGrpSpPr/>
        <p:nvPr/>
      </p:nvGrpSpPr>
      <p:grpSpPr>
        <a:xfrm>
          <a:off x="0" y="0"/>
          <a:ext cx="0" cy="0"/>
          <a:chOff x="0" y="0"/>
          <a:chExt cx="0" cy="0"/>
        </a:xfrm>
      </p:grpSpPr>
      <p:sp>
        <p:nvSpPr>
          <p:cNvPr id="629" name="Google Shape;629;p24"/>
          <p:cNvSpPr/>
          <p:nvPr/>
        </p:nvSpPr>
        <p:spPr>
          <a:xfrm>
            <a:off x="304799" y="140319"/>
            <a:ext cx="1167255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chemeClr val="dk1"/>
                </a:solidFill>
                <a:latin typeface="Arial"/>
                <a:ea typeface="Arial"/>
                <a:cs typeface="Arial"/>
                <a:sym typeface="Arial"/>
              </a:rPr>
              <a:t>10ª- </a:t>
            </a:r>
            <a:r>
              <a:rPr b="1" lang="es-CO" sz="1800" u="sng">
                <a:solidFill>
                  <a:schemeClr val="dk1"/>
                </a:solidFill>
                <a:latin typeface="Arial"/>
                <a:ea typeface="Arial"/>
                <a:cs typeface="Arial"/>
                <a:sym typeface="Arial"/>
              </a:rPr>
              <a:t>En la actualidad</a:t>
            </a:r>
            <a:r>
              <a:rPr lang="es-CO" sz="1800">
                <a:solidFill>
                  <a:schemeClr val="dk1"/>
                </a:solidFill>
                <a:latin typeface="Arial"/>
                <a:ea typeface="Arial"/>
                <a:cs typeface="Arial"/>
                <a:sym typeface="Arial"/>
              </a:rPr>
              <a:t>, ¿En su hogar se destina algún presupuesto al mes para asistir a eventos artísticos o culturales  ? </a:t>
            </a:r>
            <a:endParaRPr sz="1800">
              <a:solidFill>
                <a:schemeClr val="dk1"/>
              </a:solidFill>
              <a:latin typeface="Arial"/>
              <a:ea typeface="Arial"/>
              <a:cs typeface="Arial"/>
              <a:sym typeface="Arial"/>
            </a:endParaRPr>
          </a:p>
        </p:txBody>
      </p:sp>
      <p:graphicFrame>
        <p:nvGraphicFramePr>
          <p:cNvPr id="630" name="Google Shape;630;p24"/>
          <p:cNvGraphicFramePr/>
          <p:nvPr/>
        </p:nvGraphicFramePr>
        <p:xfrm>
          <a:off x="2824510" y="1603422"/>
          <a:ext cx="5987535" cy="4124182"/>
        </p:xfrm>
        <a:graphic>
          <a:graphicData uri="http://schemas.openxmlformats.org/drawingml/2006/chart">
            <c:chart r:id="rId3"/>
          </a:graphicData>
        </a:graphic>
      </p:graphicFrame>
      <p:cxnSp>
        <p:nvCxnSpPr>
          <p:cNvPr id="631" name="Google Shape;631;p24"/>
          <p:cNvCxnSpPr/>
          <p:nvPr/>
        </p:nvCxnSpPr>
        <p:spPr>
          <a:xfrm>
            <a:off x="5423566" y="1077579"/>
            <a:ext cx="691979" cy="0"/>
          </a:xfrm>
          <a:prstGeom prst="straightConnector1">
            <a:avLst/>
          </a:prstGeom>
          <a:noFill/>
          <a:ln cap="flat" cmpd="sng" w="57150">
            <a:solidFill>
              <a:srgbClr val="F5B02B"/>
            </a:solidFill>
            <a:prstDash val="solid"/>
            <a:round/>
            <a:headEnd len="sm" w="sm" type="none"/>
            <a:tailEnd len="sm" w="sm" type="none"/>
          </a:ln>
          <a:effectLst>
            <a:outerShdw blurRad="40000" rotWithShape="0" dir="5400000" dist="20000">
              <a:srgbClr val="000000">
                <a:alpha val="37647"/>
              </a:srgbClr>
            </a:outerShdw>
          </a:effectLst>
        </p:spPr>
      </p:cxnSp>
      <p:cxnSp>
        <p:nvCxnSpPr>
          <p:cNvPr id="632" name="Google Shape;632;p24"/>
          <p:cNvCxnSpPr/>
          <p:nvPr/>
        </p:nvCxnSpPr>
        <p:spPr>
          <a:xfrm>
            <a:off x="5440039" y="1341192"/>
            <a:ext cx="691979" cy="0"/>
          </a:xfrm>
          <a:prstGeom prst="straightConnector1">
            <a:avLst/>
          </a:prstGeom>
          <a:noFill/>
          <a:ln cap="flat" cmpd="sng" w="57150">
            <a:solidFill>
              <a:srgbClr val="DA0F2B"/>
            </a:solidFill>
            <a:prstDash val="solid"/>
            <a:round/>
            <a:headEnd len="sm" w="sm" type="none"/>
            <a:tailEnd len="sm" w="sm" type="none"/>
          </a:ln>
          <a:effectLst>
            <a:outerShdw blurRad="40000" rotWithShape="0" dir="5400000" dist="20000">
              <a:srgbClr val="000000">
                <a:alpha val="37647"/>
              </a:srgbClr>
            </a:outerShdw>
          </a:effectLst>
        </p:spPr>
      </p:cxnSp>
      <p:sp>
        <p:nvSpPr>
          <p:cNvPr id="633" name="Google Shape;633;p24"/>
          <p:cNvSpPr txBox="1"/>
          <p:nvPr/>
        </p:nvSpPr>
        <p:spPr>
          <a:xfrm>
            <a:off x="6148491" y="1171615"/>
            <a:ext cx="45557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800">
                <a:solidFill>
                  <a:schemeClr val="dk1"/>
                </a:solidFill>
                <a:latin typeface="Arial"/>
                <a:ea typeface="Arial"/>
                <a:cs typeface="Arial"/>
                <a:sym typeface="Arial"/>
              </a:rPr>
              <a:t>No</a:t>
            </a:r>
            <a:endParaRPr sz="1800">
              <a:solidFill>
                <a:schemeClr val="dk1"/>
              </a:solidFill>
              <a:latin typeface="Arial"/>
              <a:ea typeface="Arial"/>
              <a:cs typeface="Arial"/>
              <a:sym typeface="Arial"/>
            </a:endParaRPr>
          </a:p>
        </p:txBody>
      </p:sp>
      <p:sp>
        <p:nvSpPr>
          <p:cNvPr id="634" name="Google Shape;634;p24"/>
          <p:cNvSpPr txBox="1"/>
          <p:nvPr/>
        </p:nvSpPr>
        <p:spPr>
          <a:xfrm>
            <a:off x="6132018" y="888799"/>
            <a:ext cx="343364"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CO" sz="1800">
                <a:solidFill>
                  <a:schemeClr val="dk1"/>
                </a:solidFill>
                <a:latin typeface="Arial"/>
                <a:ea typeface="Arial"/>
                <a:cs typeface="Arial"/>
                <a:sym typeface="Arial"/>
              </a:rPr>
              <a:t>Si</a:t>
            </a:r>
            <a:endParaRPr sz="1800">
              <a:solidFill>
                <a:schemeClr val="dk1"/>
              </a:solidFill>
              <a:latin typeface="Arial"/>
              <a:ea typeface="Arial"/>
              <a:cs typeface="Arial"/>
              <a:sym typeface="Arial"/>
            </a:endParaRPr>
          </a:p>
        </p:txBody>
      </p:sp>
      <p:sp>
        <p:nvSpPr>
          <p:cNvPr id="635" name="Google Shape;635;p24"/>
          <p:cNvSpPr txBox="1"/>
          <p:nvPr/>
        </p:nvSpPr>
        <p:spPr>
          <a:xfrm>
            <a:off x="6811077" y="4566058"/>
            <a:ext cx="82790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2800">
                <a:solidFill>
                  <a:schemeClr val="lt1"/>
                </a:solidFill>
                <a:latin typeface="Arial"/>
                <a:ea typeface="Arial"/>
                <a:cs typeface="Arial"/>
                <a:sym typeface="Arial"/>
              </a:rPr>
              <a:t>95%</a:t>
            </a:r>
            <a:endParaRPr b="1" sz="2800">
              <a:solidFill>
                <a:schemeClr val="lt1"/>
              </a:solidFill>
              <a:latin typeface="Arial"/>
              <a:ea typeface="Arial"/>
              <a:cs typeface="Arial"/>
              <a:sym typeface="Arial"/>
            </a:endParaRPr>
          </a:p>
        </p:txBody>
      </p:sp>
      <p:sp>
        <p:nvSpPr>
          <p:cNvPr id="636" name="Google Shape;636;p24"/>
          <p:cNvSpPr txBox="1"/>
          <p:nvPr/>
        </p:nvSpPr>
        <p:spPr>
          <a:xfrm>
            <a:off x="5261885" y="1727809"/>
            <a:ext cx="82790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2800">
                <a:solidFill>
                  <a:schemeClr val="lt1"/>
                </a:solidFill>
                <a:latin typeface="Arial"/>
                <a:ea typeface="Arial"/>
                <a:cs typeface="Arial"/>
                <a:sym typeface="Arial"/>
              </a:rPr>
              <a:t>5%</a:t>
            </a:r>
            <a:endParaRPr b="1" sz="2800">
              <a:solidFill>
                <a:schemeClr val="lt1"/>
              </a:solidFill>
              <a:latin typeface="Arial"/>
              <a:ea typeface="Arial"/>
              <a:cs typeface="Arial"/>
              <a:sym typeface="Arial"/>
            </a:endParaRPr>
          </a:p>
        </p:txBody>
      </p:sp>
      <p:sp>
        <p:nvSpPr>
          <p:cNvPr id="637" name="Google Shape;637;p24"/>
          <p:cNvSpPr/>
          <p:nvPr/>
        </p:nvSpPr>
        <p:spPr>
          <a:xfrm>
            <a:off x="4918995" y="2751113"/>
            <a:ext cx="1878227" cy="1828800"/>
          </a:xfrm>
          <a:prstGeom prst="ellipse">
            <a:avLst/>
          </a:prstGeom>
          <a:noFill/>
          <a:ln cap="flat" cmpd="sng" w="28575">
            <a:solidFill>
              <a:srgbClr val="A5A5A5"/>
            </a:solidFill>
            <a:prstDash val="dash"/>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38" name="Google Shape;638;p24"/>
          <p:cNvSpPr txBox="1"/>
          <p:nvPr/>
        </p:nvSpPr>
        <p:spPr>
          <a:xfrm>
            <a:off x="4951474" y="6025458"/>
            <a:ext cx="1189600"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Arial"/>
                <a:ea typeface="Arial"/>
                <a:cs typeface="Arial"/>
                <a:sym typeface="Arial"/>
              </a:rPr>
              <a:t>Base: 753</a:t>
            </a:r>
            <a:endParaRPr b="1" sz="1200">
              <a:solidFill>
                <a:srgbClr val="3F3F3F"/>
              </a:solidFill>
              <a:latin typeface="Arial"/>
              <a:ea typeface="Arial"/>
              <a:cs typeface="Arial"/>
              <a:sym typeface="Arial"/>
            </a:endParaRPr>
          </a:p>
        </p:txBody>
      </p:sp>
      <p:pic>
        <p:nvPicPr>
          <p:cNvPr descr="Presupuesto - Iconos gratis de negocios y finanzas" id="639" name="Google Shape;639;p24"/>
          <p:cNvPicPr preferRelativeResize="0"/>
          <p:nvPr/>
        </p:nvPicPr>
        <p:blipFill rotWithShape="1">
          <a:blip r:embed="rId4">
            <a:alphaModFix/>
          </a:blip>
          <a:srcRect b="0" l="0" r="0" t="0"/>
          <a:stretch/>
        </p:blipFill>
        <p:spPr>
          <a:xfrm>
            <a:off x="4178365" y="716371"/>
            <a:ext cx="1083520" cy="108352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3" name="Shape 643"/>
        <p:cNvGrpSpPr/>
        <p:nvPr/>
      </p:nvGrpSpPr>
      <p:grpSpPr>
        <a:xfrm>
          <a:off x="0" y="0"/>
          <a:ext cx="0" cy="0"/>
          <a:chOff x="0" y="0"/>
          <a:chExt cx="0" cy="0"/>
        </a:xfrm>
      </p:grpSpPr>
      <p:sp>
        <p:nvSpPr>
          <p:cNvPr id="644" name="Google Shape;644;p25"/>
          <p:cNvSpPr/>
          <p:nvPr/>
        </p:nvSpPr>
        <p:spPr>
          <a:xfrm>
            <a:off x="721219" y="256229"/>
            <a:ext cx="1155235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chemeClr val="dk1"/>
                </a:solidFill>
                <a:latin typeface="Arial"/>
                <a:ea typeface="Arial"/>
                <a:cs typeface="Arial"/>
                <a:sym typeface="Arial"/>
              </a:rPr>
              <a:t>11. </a:t>
            </a:r>
            <a:r>
              <a:rPr b="1" lang="es-CO" sz="1800" u="sng">
                <a:solidFill>
                  <a:schemeClr val="dk1"/>
                </a:solidFill>
                <a:latin typeface="Arial"/>
                <a:ea typeface="Arial"/>
                <a:cs typeface="Arial"/>
                <a:sym typeface="Arial"/>
              </a:rPr>
              <a:t>En la actualidad </a:t>
            </a:r>
            <a:r>
              <a:rPr lang="es-CO" sz="1800">
                <a:solidFill>
                  <a:schemeClr val="dk1"/>
                </a:solidFill>
                <a:latin typeface="Arial"/>
                <a:ea typeface="Arial"/>
                <a:cs typeface="Arial"/>
                <a:sym typeface="Arial"/>
              </a:rPr>
              <a:t>¿Cuánto se destina en su hogar para asistir a eventos artísticos o culturales, al mes? </a:t>
            </a:r>
            <a:endParaRPr sz="1800">
              <a:solidFill>
                <a:schemeClr val="dk1"/>
              </a:solidFill>
              <a:latin typeface="Times New Roman"/>
              <a:ea typeface="Times New Roman"/>
              <a:cs typeface="Times New Roman"/>
              <a:sym typeface="Times New Roman"/>
            </a:endParaRPr>
          </a:p>
        </p:txBody>
      </p:sp>
      <p:graphicFrame>
        <p:nvGraphicFramePr>
          <p:cNvPr id="645" name="Google Shape;645;p25"/>
          <p:cNvGraphicFramePr/>
          <p:nvPr/>
        </p:nvGraphicFramePr>
        <p:xfrm>
          <a:off x="2936385" y="902560"/>
          <a:ext cx="5996728" cy="4739399"/>
        </p:xfrm>
        <a:graphic>
          <a:graphicData uri="http://schemas.openxmlformats.org/drawingml/2006/chart">
            <c:chart r:id="rId3"/>
          </a:graphicData>
        </a:graphic>
      </p:graphicFrame>
      <p:sp>
        <p:nvSpPr>
          <p:cNvPr id="646" name="Google Shape;646;p25"/>
          <p:cNvSpPr txBox="1"/>
          <p:nvPr/>
        </p:nvSpPr>
        <p:spPr>
          <a:xfrm>
            <a:off x="4938595" y="6059125"/>
            <a:ext cx="1189600"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Arial"/>
                <a:ea typeface="Arial"/>
                <a:cs typeface="Arial"/>
                <a:sym typeface="Arial"/>
              </a:rPr>
              <a:t>Base: 39</a:t>
            </a:r>
            <a:endParaRPr b="1" sz="1200">
              <a:solidFill>
                <a:srgbClr val="3F3F3F"/>
              </a:solidFill>
              <a:latin typeface="Arial"/>
              <a:ea typeface="Arial"/>
              <a:cs typeface="Arial"/>
              <a:sym typeface="Arial"/>
            </a:endParaRPr>
          </a:p>
        </p:txBody>
      </p:sp>
      <p:pic>
        <p:nvPicPr>
          <p:cNvPr descr="Dinero descarga gratuita de png - Dólar de los Estados unidos el Dinero de  Vuelo en efectivo - Dólar De Vuelo Dinero Png imagen png - imagen  transparente descarga gratuita" id="647" name="Google Shape;647;p25"/>
          <p:cNvPicPr preferRelativeResize="0"/>
          <p:nvPr/>
        </p:nvPicPr>
        <p:blipFill rotWithShape="1">
          <a:blip r:embed="rId4">
            <a:alphaModFix/>
          </a:blip>
          <a:srcRect b="0" l="0" r="0" t="0"/>
          <a:stretch/>
        </p:blipFill>
        <p:spPr>
          <a:xfrm>
            <a:off x="1048324" y="2189407"/>
            <a:ext cx="2292438" cy="2292439"/>
          </a:xfrm>
          <a:prstGeom prst="rect">
            <a:avLst/>
          </a:prstGeom>
          <a:noFill/>
          <a:ln>
            <a:noFill/>
          </a:ln>
        </p:spPr>
      </p:pic>
      <p:cxnSp>
        <p:nvCxnSpPr>
          <p:cNvPr id="648" name="Google Shape;648;p25"/>
          <p:cNvCxnSpPr/>
          <p:nvPr/>
        </p:nvCxnSpPr>
        <p:spPr>
          <a:xfrm>
            <a:off x="3490175" y="3272259"/>
            <a:ext cx="1687200" cy="642900"/>
          </a:xfrm>
          <a:prstGeom prst="bentConnector3">
            <a:avLst>
              <a:gd fmla="val 50000" name="adj1"/>
            </a:avLst>
          </a:prstGeom>
          <a:noFill/>
          <a:ln cap="flat" cmpd="sng" w="25400">
            <a:solidFill>
              <a:schemeClr val="accent1"/>
            </a:solidFill>
            <a:prstDash val="solid"/>
            <a:round/>
            <a:headEnd len="sm" w="sm" type="none"/>
            <a:tailEnd len="med" w="med" type="triangle"/>
          </a:ln>
          <a:effectLst>
            <a:outerShdw blurRad="40000" rotWithShape="0" dir="5400000" dist="20000">
              <a:srgbClr val="000000">
                <a:alpha val="37647"/>
              </a:srgbClr>
            </a:outerShdw>
          </a:effectLst>
        </p:spPr>
      </p:cxnSp>
      <p:sp>
        <p:nvSpPr>
          <p:cNvPr id="649" name="Google Shape;649;p25"/>
          <p:cNvSpPr/>
          <p:nvPr/>
        </p:nvSpPr>
        <p:spPr>
          <a:xfrm>
            <a:off x="1366787" y="1453415"/>
            <a:ext cx="1569598" cy="866273"/>
          </a:xfrm>
          <a:prstGeom prst="roundRect">
            <a:avLst>
              <a:gd fmla="val 16667" name="adj"/>
            </a:avLst>
          </a:prstGeom>
          <a:solidFill>
            <a:srgbClr val="DA0F2B"/>
          </a:solidFill>
          <a:ln cap="flat" cmpd="sng" w="9525">
            <a:solidFill>
              <a:srgbClr val="DA0F2B"/>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s-CO" sz="1800">
                <a:solidFill>
                  <a:schemeClr val="lt1"/>
                </a:solidFill>
                <a:latin typeface="Arial"/>
                <a:ea typeface="Arial"/>
                <a:cs typeface="Arial"/>
                <a:sym typeface="Arial"/>
              </a:rPr>
              <a:t>Promedio</a:t>
            </a:r>
            <a:endParaRPr/>
          </a:p>
          <a:p>
            <a:pPr indent="0" lvl="0" marL="0" marR="0" rtl="0" algn="ctr">
              <a:spcBef>
                <a:spcPts val="0"/>
              </a:spcBef>
              <a:spcAft>
                <a:spcPts val="0"/>
              </a:spcAft>
              <a:buNone/>
            </a:pPr>
            <a:r>
              <a:rPr b="1" lang="es-CO" sz="1800">
                <a:solidFill>
                  <a:schemeClr val="lt1"/>
                </a:solidFill>
                <a:latin typeface="Arial"/>
                <a:ea typeface="Arial"/>
                <a:cs typeface="Arial"/>
                <a:sym typeface="Arial"/>
              </a:rPr>
              <a:t>$126.736</a:t>
            </a:r>
            <a:endParaRPr b="1" sz="1800">
              <a:solidFill>
                <a:schemeClr val="lt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3" name="Shape 653"/>
        <p:cNvGrpSpPr/>
        <p:nvPr/>
      </p:nvGrpSpPr>
      <p:grpSpPr>
        <a:xfrm>
          <a:off x="0" y="0"/>
          <a:ext cx="0" cy="0"/>
          <a:chOff x="0" y="0"/>
          <a:chExt cx="0" cy="0"/>
        </a:xfrm>
      </p:grpSpPr>
      <p:graphicFrame>
        <p:nvGraphicFramePr>
          <p:cNvPr id="654" name="Google Shape;654;p26"/>
          <p:cNvGraphicFramePr/>
          <p:nvPr/>
        </p:nvGraphicFramePr>
        <p:xfrm>
          <a:off x="160956" y="1886238"/>
          <a:ext cx="5987535" cy="4124182"/>
        </p:xfrm>
        <a:graphic>
          <a:graphicData uri="http://schemas.openxmlformats.org/drawingml/2006/chart">
            <c:chart r:id="rId3"/>
          </a:graphicData>
        </a:graphic>
      </p:graphicFrame>
      <p:sp>
        <p:nvSpPr>
          <p:cNvPr id="655" name="Google Shape;655;p26"/>
          <p:cNvSpPr/>
          <p:nvPr/>
        </p:nvSpPr>
        <p:spPr>
          <a:xfrm>
            <a:off x="304799" y="140319"/>
            <a:ext cx="11672553"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chemeClr val="dk1"/>
                </a:solidFill>
                <a:latin typeface="Arial"/>
                <a:ea typeface="Arial"/>
                <a:cs typeface="Arial"/>
                <a:sym typeface="Arial"/>
              </a:rPr>
              <a:t>12. </a:t>
            </a:r>
            <a:r>
              <a:rPr lang="es-CO" sz="1800">
                <a:solidFill>
                  <a:schemeClr val="dk1"/>
                </a:solidFill>
                <a:latin typeface="Arial"/>
                <a:ea typeface="Arial"/>
                <a:cs typeface="Arial"/>
                <a:sym typeface="Arial"/>
              </a:rPr>
              <a:t>¿En este momento, pagaría por un evento artístico o cultural que se lleve a cabo en infraestructuras culturales abiertas y/o infraestructuras culturales cerradas? </a:t>
            </a:r>
            <a:endParaRPr sz="1800">
              <a:solidFill>
                <a:schemeClr val="dk1"/>
              </a:solidFill>
              <a:latin typeface="Arial"/>
              <a:ea typeface="Arial"/>
              <a:cs typeface="Arial"/>
              <a:sym typeface="Arial"/>
            </a:endParaRPr>
          </a:p>
        </p:txBody>
      </p:sp>
      <p:graphicFrame>
        <p:nvGraphicFramePr>
          <p:cNvPr id="656" name="Google Shape;656;p26"/>
          <p:cNvGraphicFramePr/>
          <p:nvPr/>
        </p:nvGraphicFramePr>
        <p:xfrm>
          <a:off x="6376276" y="1790742"/>
          <a:ext cx="5987535" cy="4124182"/>
        </p:xfrm>
        <a:graphic>
          <a:graphicData uri="http://schemas.openxmlformats.org/drawingml/2006/chart">
            <c:chart r:id="rId4"/>
          </a:graphicData>
        </a:graphic>
      </p:graphicFrame>
      <p:cxnSp>
        <p:nvCxnSpPr>
          <p:cNvPr id="657" name="Google Shape;657;p26"/>
          <p:cNvCxnSpPr/>
          <p:nvPr/>
        </p:nvCxnSpPr>
        <p:spPr>
          <a:xfrm>
            <a:off x="5423566" y="1077579"/>
            <a:ext cx="691979" cy="0"/>
          </a:xfrm>
          <a:prstGeom prst="straightConnector1">
            <a:avLst/>
          </a:prstGeom>
          <a:noFill/>
          <a:ln cap="flat" cmpd="sng" w="57150">
            <a:solidFill>
              <a:srgbClr val="F5B02B"/>
            </a:solidFill>
            <a:prstDash val="solid"/>
            <a:round/>
            <a:headEnd len="sm" w="sm" type="none"/>
            <a:tailEnd len="sm" w="sm" type="none"/>
          </a:ln>
          <a:effectLst>
            <a:outerShdw blurRad="40000" rotWithShape="0" dir="5400000" dist="20000">
              <a:srgbClr val="000000">
                <a:alpha val="37647"/>
              </a:srgbClr>
            </a:outerShdw>
          </a:effectLst>
        </p:spPr>
      </p:cxnSp>
      <p:cxnSp>
        <p:nvCxnSpPr>
          <p:cNvPr id="658" name="Google Shape;658;p26"/>
          <p:cNvCxnSpPr/>
          <p:nvPr/>
        </p:nvCxnSpPr>
        <p:spPr>
          <a:xfrm>
            <a:off x="5440039" y="1341192"/>
            <a:ext cx="691979" cy="0"/>
          </a:xfrm>
          <a:prstGeom prst="straightConnector1">
            <a:avLst/>
          </a:prstGeom>
          <a:noFill/>
          <a:ln cap="flat" cmpd="sng" w="57150">
            <a:solidFill>
              <a:srgbClr val="DA0F2B"/>
            </a:solidFill>
            <a:prstDash val="solid"/>
            <a:round/>
            <a:headEnd len="sm" w="sm" type="none"/>
            <a:tailEnd len="sm" w="sm" type="none"/>
          </a:ln>
          <a:effectLst>
            <a:outerShdw blurRad="40000" rotWithShape="0" dir="5400000" dist="20000">
              <a:srgbClr val="000000">
                <a:alpha val="37647"/>
              </a:srgbClr>
            </a:outerShdw>
          </a:effectLst>
        </p:spPr>
      </p:cxnSp>
      <p:sp>
        <p:nvSpPr>
          <p:cNvPr id="659" name="Google Shape;659;p26"/>
          <p:cNvSpPr txBox="1"/>
          <p:nvPr/>
        </p:nvSpPr>
        <p:spPr>
          <a:xfrm>
            <a:off x="6148491" y="1171615"/>
            <a:ext cx="45557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800">
                <a:solidFill>
                  <a:schemeClr val="dk1"/>
                </a:solidFill>
                <a:latin typeface="Arial"/>
                <a:ea typeface="Arial"/>
                <a:cs typeface="Arial"/>
                <a:sym typeface="Arial"/>
              </a:rPr>
              <a:t>No</a:t>
            </a:r>
            <a:endParaRPr sz="1800">
              <a:solidFill>
                <a:schemeClr val="dk1"/>
              </a:solidFill>
              <a:latin typeface="Arial"/>
              <a:ea typeface="Arial"/>
              <a:cs typeface="Arial"/>
              <a:sym typeface="Arial"/>
            </a:endParaRPr>
          </a:p>
        </p:txBody>
      </p:sp>
      <p:sp>
        <p:nvSpPr>
          <p:cNvPr id="660" name="Google Shape;660;p26"/>
          <p:cNvSpPr txBox="1"/>
          <p:nvPr/>
        </p:nvSpPr>
        <p:spPr>
          <a:xfrm>
            <a:off x="6132018" y="888799"/>
            <a:ext cx="343364"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CO" sz="1800">
                <a:solidFill>
                  <a:schemeClr val="dk1"/>
                </a:solidFill>
                <a:latin typeface="Arial"/>
                <a:ea typeface="Arial"/>
                <a:cs typeface="Arial"/>
                <a:sym typeface="Arial"/>
              </a:rPr>
              <a:t>Si</a:t>
            </a:r>
            <a:endParaRPr sz="1800">
              <a:solidFill>
                <a:schemeClr val="dk1"/>
              </a:solidFill>
              <a:latin typeface="Arial"/>
              <a:ea typeface="Arial"/>
              <a:cs typeface="Arial"/>
              <a:sym typeface="Arial"/>
            </a:endParaRPr>
          </a:p>
        </p:txBody>
      </p:sp>
      <p:sp>
        <p:nvSpPr>
          <p:cNvPr id="661" name="Google Shape;661;p26"/>
          <p:cNvSpPr txBox="1"/>
          <p:nvPr/>
        </p:nvSpPr>
        <p:spPr>
          <a:xfrm>
            <a:off x="10374801" y="4794930"/>
            <a:ext cx="82790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2800">
                <a:solidFill>
                  <a:schemeClr val="lt1"/>
                </a:solidFill>
                <a:latin typeface="Arial"/>
                <a:ea typeface="Arial"/>
                <a:cs typeface="Arial"/>
                <a:sym typeface="Arial"/>
              </a:rPr>
              <a:t>69%</a:t>
            </a:r>
            <a:endParaRPr b="1" sz="2800">
              <a:solidFill>
                <a:schemeClr val="lt1"/>
              </a:solidFill>
              <a:latin typeface="Arial"/>
              <a:ea typeface="Arial"/>
              <a:cs typeface="Arial"/>
              <a:sym typeface="Arial"/>
            </a:endParaRPr>
          </a:p>
        </p:txBody>
      </p:sp>
      <p:sp>
        <p:nvSpPr>
          <p:cNvPr id="662" name="Google Shape;662;p26"/>
          <p:cNvSpPr txBox="1"/>
          <p:nvPr/>
        </p:nvSpPr>
        <p:spPr>
          <a:xfrm>
            <a:off x="7664825" y="2573971"/>
            <a:ext cx="82790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2800">
                <a:solidFill>
                  <a:schemeClr val="lt1"/>
                </a:solidFill>
                <a:latin typeface="Arial"/>
                <a:ea typeface="Arial"/>
                <a:cs typeface="Arial"/>
                <a:sym typeface="Arial"/>
              </a:rPr>
              <a:t>30%</a:t>
            </a:r>
            <a:endParaRPr b="1" sz="2800">
              <a:solidFill>
                <a:schemeClr val="lt1"/>
              </a:solidFill>
              <a:latin typeface="Arial"/>
              <a:ea typeface="Arial"/>
              <a:cs typeface="Arial"/>
              <a:sym typeface="Arial"/>
            </a:endParaRPr>
          </a:p>
        </p:txBody>
      </p:sp>
      <p:sp>
        <p:nvSpPr>
          <p:cNvPr id="663" name="Google Shape;663;p26"/>
          <p:cNvSpPr/>
          <p:nvPr/>
        </p:nvSpPr>
        <p:spPr>
          <a:xfrm>
            <a:off x="8496574" y="2938433"/>
            <a:ext cx="1878227" cy="1828800"/>
          </a:xfrm>
          <a:prstGeom prst="ellipse">
            <a:avLst/>
          </a:prstGeom>
          <a:noFill/>
          <a:ln cap="flat" cmpd="sng" w="28575">
            <a:solidFill>
              <a:srgbClr val="A5A5A5"/>
            </a:solidFill>
            <a:prstDash val="dash"/>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64" name="Google Shape;664;p26"/>
          <p:cNvSpPr txBox="1"/>
          <p:nvPr/>
        </p:nvSpPr>
        <p:spPr>
          <a:xfrm>
            <a:off x="5553691" y="6197740"/>
            <a:ext cx="1189600"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Arial"/>
                <a:ea typeface="Arial"/>
                <a:cs typeface="Arial"/>
                <a:sym typeface="Arial"/>
              </a:rPr>
              <a:t>Base: 753</a:t>
            </a:r>
            <a:endParaRPr b="1" sz="1200">
              <a:solidFill>
                <a:srgbClr val="3F3F3F"/>
              </a:solidFill>
              <a:latin typeface="Arial"/>
              <a:ea typeface="Arial"/>
              <a:cs typeface="Arial"/>
              <a:sym typeface="Arial"/>
            </a:endParaRPr>
          </a:p>
        </p:txBody>
      </p:sp>
      <p:sp>
        <p:nvSpPr>
          <p:cNvPr id="665" name="Google Shape;665;p26"/>
          <p:cNvSpPr txBox="1"/>
          <p:nvPr/>
        </p:nvSpPr>
        <p:spPr>
          <a:xfrm>
            <a:off x="4147523" y="4848874"/>
            <a:ext cx="82790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2800">
                <a:solidFill>
                  <a:schemeClr val="lt1"/>
                </a:solidFill>
                <a:latin typeface="Arial"/>
                <a:ea typeface="Arial"/>
                <a:cs typeface="Arial"/>
                <a:sym typeface="Arial"/>
              </a:rPr>
              <a:t>57%</a:t>
            </a:r>
            <a:endParaRPr b="1" sz="2800">
              <a:solidFill>
                <a:schemeClr val="lt1"/>
              </a:solidFill>
              <a:latin typeface="Arial"/>
              <a:ea typeface="Arial"/>
              <a:cs typeface="Arial"/>
              <a:sym typeface="Arial"/>
            </a:endParaRPr>
          </a:p>
        </p:txBody>
      </p:sp>
      <p:sp>
        <p:nvSpPr>
          <p:cNvPr id="666" name="Google Shape;666;p26"/>
          <p:cNvSpPr txBox="1"/>
          <p:nvPr/>
        </p:nvSpPr>
        <p:spPr>
          <a:xfrm>
            <a:off x="1460018" y="2623392"/>
            <a:ext cx="82790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2800">
                <a:solidFill>
                  <a:schemeClr val="lt1"/>
                </a:solidFill>
                <a:latin typeface="Arial"/>
                <a:ea typeface="Arial"/>
                <a:cs typeface="Arial"/>
                <a:sym typeface="Arial"/>
              </a:rPr>
              <a:t>42%</a:t>
            </a:r>
            <a:endParaRPr b="1" sz="2800">
              <a:solidFill>
                <a:schemeClr val="lt1"/>
              </a:solidFill>
              <a:latin typeface="Arial"/>
              <a:ea typeface="Arial"/>
              <a:cs typeface="Arial"/>
              <a:sym typeface="Arial"/>
            </a:endParaRPr>
          </a:p>
        </p:txBody>
      </p:sp>
      <p:sp>
        <p:nvSpPr>
          <p:cNvPr id="667" name="Google Shape;667;p26"/>
          <p:cNvSpPr/>
          <p:nvPr/>
        </p:nvSpPr>
        <p:spPr>
          <a:xfrm>
            <a:off x="2215609" y="3048984"/>
            <a:ext cx="1878227" cy="1828800"/>
          </a:xfrm>
          <a:prstGeom prst="ellipse">
            <a:avLst/>
          </a:prstGeom>
          <a:noFill/>
          <a:ln cap="flat" cmpd="sng" w="28575">
            <a:solidFill>
              <a:srgbClr val="A5A5A5"/>
            </a:solidFill>
            <a:prstDash val="dash"/>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68" name="Google Shape;668;p26"/>
          <p:cNvSpPr txBox="1"/>
          <p:nvPr/>
        </p:nvSpPr>
        <p:spPr>
          <a:xfrm>
            <a:off x="2743643" y="1183872"/>
            <a:ext cx="209881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chemeClr val="dk1"/>
                </a:solidFill>
                <a:latin typeface="Arial"/>
                <a:ea typeface="Arial"/>
                <a:cs typeface="Arial"/>
                <a:sym typeface="Arial"/>
              </a:rPr>
              <a:t>Abiertas</a:t>
            </a:r>
            <a:endParaRPr b="1" sz="1800">
              <a:solidFill>
                <a:schemeClr val="dk1"/>
              </a:solidFill>
              <a:latin typeface="Arial"/>
              <a:ea typeface="Arial"/>
              <a:cs typeface="Arial"/>
              <a:sym typeface="Arial"/>
            </a:endParaRPr>
          </a:p>
        </p:txBody>
      </p:sp>
      <p:sp>
        <p:nvSpPr>
          <p:cNvPr id="669" name="Google Shape;669;p26"/>
          <p:cNvSpPr txBox="1"/>
          <p:nvPr/>
        </p:nvSpPr>
        <p:spPr>
          <a:xfrm>
            <a:off x="8846082" y="1117422"/>
            <a:ext cx="209881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chemeClr val="dk1"/>
                </a:solidFill>
                <a:latin typeface="Arial"/>
                <a:ea typeface="Arial"/>
                <a:cs typeface="Arial"/>
                <a:sym typeface="Arial"/>
              </a:rPr>
              <a:t>Cerradas</a:t>
            </a:r>
            <a:endParaRPr b="1" sz="1800">
              <a:solidFill>
                <a:schemeClr val="dk1"/>
              </a:solidFill>
              <a:latin typeface="Arial"/>
              <a:ea typeface="Arial"/>
              <a:cs typeface="Arial"/>
              <a:sym typeface="Arial"/>
            </a:endParaRPr>
          </a:p>
        </p:txBody>
      </p:sp>
      <p:pic>
        <p:nvPicPr>
          <p:cNvPr descr="Eventos Png Transparent Images – Free PNG Images Vector, PSD, Clipart,  Templates" id="670" name="Google Shape;670;p26"/>
          <p:cNvPicPr preferRelativeResize="0"/>
          <p:nvPr/>
        </p:nvPicPr>
        <p:blipFill rotWithShape="1">
          <a:blip r:embed="rId5">
            <a:alphaModFix/>
          </a:blip>
          <a:srcRect b="0" l="0" r="0" t="0"/>
          <a:stretch/>
        </p:blipFill>
        <p:spPr>
          <a:xfrm>
            <a:off x="5140693" y="2885002"/>
            <a:ext cx="2146881" cy="142767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4" name="Shape 674"/>
        <p:cNvGrpSpPr/>
        <p:nvPr/>
      </p:nvGrpSpPr>
      <p:grpSpPr>
        <a:xfrm>
          <a:off x="0" y="0"/>
          <a:ext cx="0" cy="0"/>
          <a:chOff x="0" y="0"/>
          <a:chExt cx="0" cy="0"/>
        </a:xfrm>
      </p:grpSpPr>
      <p:sp>
        <p:nvSpPr>
          <p:cNvPr id="675" name="Google Shape;675;p27"/>
          <p:cNvSpPr/>
          <p:nvPr/>
        </p:nvSpPr>
        <p:spPr>
          <a:xfrm>
            <a:off x="476521" y="162228"/>
            <a:ext cx="1155235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chemeClr val="dk1"/>
                </a:solidFill>
                <a:latin typeface="Arial"/>
                <a:ea typeface="Arial"/>
                <a:cs typeface="Arial"/>
                <a:sym typeface="Arial"/>
              </a:rPr>
              <a:t>13. </a:t>
            </a:r>
            <a:r>
              <a:rPr lang="es-CO" sz="1800">
                <a:solidFill>
                  <a:schemeClr val="dk1"/>
                </a:solidFill>
                <a:latin typeface="Arial"/>
                <a:ea typeface="Arial"/>
                <a:cs typeface="Arial"/>
                <a:sym typeface="Arial"/>
              </a:rPr>
              <a:t>¿En qué tipo de evento estaría interesado en asistir en este momento (Una vez se realice la autorización de reapertura para este tipo de eventos)?  </a:t>
            </a:r>
            <a:r>
              <a:rPr b="1" i="1" lang="es-CO" sz="1200">
                <a:solidFill>
                  <a:schemeClr val="dk1"/>
                </a:solidFill>
                <a:latin typeface="Arial"/>
                <a:ea typeface="Arial"/>
                <a:cs typeface="Arial"/>
                <a:sym typeface="Arial"/>
              </a:rPr>
              <a:t>(Encuestados que dicen SI en P12)</a:t>
            </a:r>
            <a:endParaRPr b="1" i="1" sz="1200">
              <a:solidFill>
                <a:schemeClr val="dk1"/>
              </a:solidFill>
              <a:latin typeface="Times New Roman"/>
              <a:ea typeface="Times New Roman"/>
              <a:cs typeface="Times New Roman"/>
              <a:sym typeface="Times New Roman"/>
            </a:endParaRPr>
          </a:p>
        </p:txBody>
      </p:sp>
      <p:graphicFrame>
        <p:nvGraphicFramePr>
          <p:cNvPr id="676" name="Google Shape;676;p27"/>
          <p:cNvGraphicFramePr/>
          <p:nvPr/>
        </p:nvGraphicFramePr>
        <p:xfrm>
          <a:off x="2936385" y="902560"/>
          <a:ext cx="5996728" cy="4739399"/>
        </p:xfrm>
        <a:graphic>
          <a:graphicData uri="http://schemas.openxmlformats.org/drawingml/2006/chart">
            <c:chart r:id="rId3"/>
          </a:graphicData>
        </a:graphic>
      </p:graphicFrame>
      <p:sp>
        <p:nvSpPr>
          <p:cNvPr id="677" name="Google Shape;677;p27"/>
          <p:cNvSpPr txBox="1"/>
          <p:nvPr/>
        </p:nvSpPr>
        <p:spPr>
          <a:xfrm>
            <a:off x="4938595" y="6059125"/>
            <a:ext cx="1189600"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Arial"/>
                <a:ea typeface="Arial"/>
                <a:cs typeface="Arial"/>
                <a:sym typeface="Arial"/>
              </a:rPr>
              <a:t>Base: 357</a:t>
            </a:r>
            <a:endParaRPr b="1" sz="1200">
              <a:solidFill>
                <a:srgbClr val="3F3F3F"/>
              </a:solidFill>
              <a:latin typeface="Arial"/>
              <a:ea typeface="Arial"/>
              <a:cs typeface="Arial"/>
              <a:sym typeface="Arial"/>
            </a:endParaRPr>
          </a:p>
        </p:txBody>
      </p:sp>
      <p:pic>
        <p:nvPicPr>
          <p:cNvPr descr="Indeseados - HuelvaHoy.com" id="678" name="Google Shape;678;p27"/>
          <p:cNvPicPr preferRelativeResize="0"/>
          <p:nvPr/>
        </p:nvPicPr>
        <p:blipFill rotWithShape="1">
          <a:blip r:embed="rId4">
            <a:alphaModFix/>
          </a:blip>
          <a:srcRect b="0" l="0" r="0" t="0"/>
          <a:stretch/>
        </p:blipFill>
        <p:spPr>
          <a:xfrm>
            <a:off x="606336" y="1591013"/>
            <a:ext cx="3128538" cy="3697933"/>
          </a:xfrm>
          <a:prstGeom prst="rect">
            <a:avLst/>
          </a:prstGeom>
          <a:noFill/>
          <a:ln>
            <a:noFill/>
          </a:ln>
        </p:spPr>
      </p:pic>
      <p:graphicFrame>
        <p:nvGraphicFramePr>
          <p:cNvPr id="679" name="Google Shape;679;p27"/>
          <p:cNvGraphicFramePr/>
          <p:nvPr/>
        </p:nvGraphicFramePr>
        <p:xfrm>
          <a:off x="8289958" y="4469417"/>
          <a:ext cx="3000000" cy="3000000"/>
        </p:xfrm>
        <a:graphic>
          <a:graphicData uri="http://schemas.openxmlformats.org/drawingml/2006/table">
            <a:tbl>
              <a:tblPr>
                <a:noFill/>
                <a:tableStyleId>{634303F8-C94B-4935-B23A-EBA861948120}</a:tableStyleId>
              </a:tblPr>
              <a:tblGrid>
                <a:gridCol w="1729950"/>
              </a:tblGrid>
              <a:tr h="184150">
                <a:tc>
                  <a:txBody>
                    <a:bodyPr/>
                    <a:lstStyle/>
                    <a:p>
                      <a:pPr indent="0" lvl="0" marL="0" marR="0" rtl="0" algn="l">
                        <a:spcBef>
                          <a:spcPts val="0"/>
                        </a:spcBef>
                        <a:spcAft>
                          <a:spcPts val="0"/>
                        </a:spcAft>
                        <a:buNone/>
                      </a:pPr>
                      <a:r>
                        <a:rPr lang="es-CO" sz="1100" u="none" cap="none" strike="noStrike"/>
                        <a:t>Feria del libro</a:t>
                      </a:r>
                      <a:endParaRPr b="1" i="0" sz="1100" u="none" cap="none" strike="noStrike">
                        <a:solidFill>
                          <a:srgbClr val="000000"/>
                        </a:solidFill>
                        <a:latin typeface="Arial"/>
                        <a:ea typeface="Arial"/>
                        <a:cs typeface="Arial"/>
                        <a:sym typeface="Arial"/>
                      </a:endParaRPr>
                    </a:p>
                  </a:txBody>
                  <a:tcPr marT="6350" marB="0" marR="6350" marL="6350" anchor="b"/>
                </a:tc>
              </a:tr>
              <a:tr h="184150">
                <a:tc>
                  <a:txBody>
                    <a:bodyPr/>
                    <a:lstStyle/>
                    <a:p>
                      <a:pPr indent="0" lvl="0" marL="0" marR="0" rtl="0" algn="l">
                        <a:spcBef>
                          <a:spcPts val="0"/>
                        </a:spcBef>
                        <a:spcAft>
                          <a:spcPts val="0"/>
                        </a:spcAft>
                        <a:buNone/>
                      </a:pPr>
                      <a:r>
                        <a:rPr lang="es-CO" sz="1100" u="none" cap="none" strike="noStrike"/>
                        <a:t>Festival cultural</a:t>
                      </a:r>
                      <a:endParaRPr b="1" i="0" sz="1100" u="none" cap="none" strike="noStrike">
                        <a:solidFill>
                          <a:srgbClr val="000000"/>
                        </a:solidFill>
                        <a:latin typeface="Arial"/>
                        <a:ea typeface="Arial"/>
                        <a:cs typeface="Arial"/>
                        <a:sym typeface="Arial"/>
                      </a:endParaRPr>
                    </a:p>
                  </a:txBody>
                  <a:tcPr marT="6350" marB="0" marR="6350" marL="6350" anchor="b"/>
                </a:tc>
              </a:tr>
              <a:tr h="184150">
                <a:tc>
                  <a:txBody>
                    <a:bodyPr/>
                    <a:lstStyle/>
                    <a:p>
                      <a:pPr indent="0" lvl="0" marL="0" marR="0" rtl="0" algn="l">
                        <a:spcBef>
                          <a:spcPts val="0"/>
                        </a:spcBef>
                        <a:spcAft>
                          <a:spcPts val="0"/>
                        </a:spcAft>
                        <a:buNone/>
                      </a:pPr>
                      <a:r>
                        <a:rPr lang="es-CO" sz="1100" u="none" cap="none" strike="noStrike"/>
                        <a:t>Museos</a:t>
                      </a:r>
                      <a:endParaRPr b="1" i="0" sz="1100" u="none" cap="none" strike="noStrike">
                        <a:solidFill>
                          <a:srgbClr val="000000"/>
                        </a:solidFill>
                        <a:latin typeface="Arial"/>
                        <a:ea typeface="Arial"/>
                        <a:cs typeface="Arial"/>
                        <a:sym typeface="Arial"/>
                      </a:endParaRPr>
                    </a:p>
                  </a:txBody>
                  <a:tcPr marT="6350" marB="0" marR="6350" marL="6350" anchor="b"/>
                </a:tc>
              </a:tr>
              <a:tr h="184150">
                <a:tc>
                  <a:txBody>
                    <a:bodyPr/>
                    <a:lstStyle/>
                    <a:p>
                      <a:pPr indent="0" lvl="0" marL="0" marR="0" rtl="0" algn="l">
                        <a:spcBef>
                          <a:spcPts val="0"/>
                        </a:spcBef>
                        <a:spcAft>
                          <a:spcPts val="0"/>
                        </a:spcAft>
                        <a:buNone/>
                      </a:pPr>
                      <a:r>
                        <a:rPr lang="es-CO" sz="1100" u="none" cap="none" strike="noStrike"/>
                        <a:t>Congresos educativo</a:t>
                      </a:r>
                      <a:endParaRPr b="1" i="0" sz="1100" u="none" cap="none" strike="noStrike">
                        <a:solidFill>
                          <a:srgbClr val="000000"/>
                        </a:solidFill>
                        <a:latin typeface="Arial"/>
                        <a:ea typeface="Arial"/>
                        <a:cs typeface="Arial"/>
                        <a:sym typeface="Arial"/>
                      </a:endParaRPr>
                    </a:p>
                  </a:txBody>
                  <a:tcPr marT="6350" marB="0" marR="6350" marL="6350" anchor="b"/>
                </a:tc>
              </a:tr>
              <a:tr h="184150">
                <a:tc>
                  <a:txBody>
                    <a:bodyPr/>
                    <a:lstStyle/>
                    <a:p>
                      <a:pPr indent="0" lvl="0" marL="0" marR="0" rtl="0" algn="l">
                        <a:spcBef>
                          <a:spcPts val="0"/>
                        </a:spcBef>
                        <a:spcAft>
                          <a:spcPts val="0"/>
                        </a:spcAft>
                        <a:buNone/>
                      </a:pPr>
                      <a:r>
                        <a:rPr lang="es-CO" sz="1100" u="none" cap="none" strike="noStrike"/>
                        <a:t>Circo</a:t>
                      </a:r>
                      <a:endParaRPr b="1" i="0" sz="1100" u="none" cap="none" strike="noStrike">
                        <a:solidFill>
                          <a:srgbClr val="000000"/>
                        </a:solidFill>
                        <a:latin typeface="Arial"/>
                        <a:ea typeface="Arial"/>
                        <a:cs typeface="Arial"/>
                        <a:sym typeface="Arial"/>
                      </a:endParaRPr>
                    </a:p>
                  </a:txBody>
                  <a:tcPr marT="6350" marB="0" marR="6350" marL="6350" anchor="b"/>
                </a:tc>
              </a:tr>
            </a:tbl>
          </a:graphicData>
        </a:graphic>
      </p:graphicFrame>
      <p:sp>
        <p:nvSpPr>
          <p:cNvPr id="680" name="Google Shape;680;p27"/>
          <p:cNvSpPr txBox="1"/>
          <p:nvPr/>
        </p:nvSpPr>
        <p:spPr>
          <a:xfrm>
            <a:off x="8375880" y="4192418"/>
            <a:ext cx="1425134"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200">
                <a:solidFill>
                  <a:schemeClr val="dk1"/>
                </a:solidFill>
                <a:latin typeface="Arial"/>
                <a:ea typeface="Arial"/>
                <a:cs typeface="Arial"/>
                <a:sym typeface="Arial"/>
              </a:rPr>
              <a:t>Otros menos de 1%</a:t>
            </a:r>
            <a:endParaRPr b="1" sz="1200">
              <a:solidFill>
                <a:schemeClr val="dk1"/>
              </a:solidFill>
              <a:latin typeface="Arial"/>
              <a:ea typeface="Arial"/>
              <a:cs typeface="Arial"/>
              <a:sym typeface="Arial"/>
            </a:endParaRPr>
          </a:p>
        </p:txBody>
      </p:sp>
      <p:cxnSp>
        <p:nvCxnSpPr>
          <p:cNvPr id="681" name="Google Shape;681;p27"/>
          <p:cNvCxnSpPr/>
          <p:nvPr/>
        </p:nvCxnSpPr>
        <p:spPr>
          <a:xfrm flipH="1" rot="10800000">
            <a:off x="6252696" y="4469346"/>
            <a:ext cx="1919100" cy="819600"/>
          </a:xfrm>
          <a:prstGeom prst="bentConnector3">
            <a:avLst>
              <a:gd fmla="val 50000" name="adj1"/>
            </a:avLst>
          </a:prstGeom>
          <a:noFill/>
          <a:ln cap="flat" cmpd="sng" w="25400">
            <a:solidFill>
              <a:schemeClr val="accent1"/>
            </a:solidFill>
            <a:prstDash val="solid"/>
            <a:round/>
            <a:headEnd len="sm" w="sm" type="none"/>
            <a:tailEnd len="med" w="med" type="triangle"/>
          </a:ln>
          <a:effectLst>
            <a:outerShdw blurRad="40000" rotWithShape="0" dir="5400000" dist="20000">
              <a:srgbClr val="000000">
                <a:alpha val="37647"/>
              </a:srgbClr>
            </a:outerShdw>
          </a:effectLst>
        </p:spPr>
      </p:cxn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5" name="Shape 685"/>
        <p:cNvGrpSpPr/>
        <p:nvPr/>
      </p:nvGrpSpPr>
      <p:grpSpPr>
        <a:xfrm>
          <a:off x="0" y="0"/>
          <a:ext cx="0" cy="0"/>
          <a:chOff x="0" y="0"/>
          <a:chExt cx="0" cy="0"/>
        </a:xfrm>
      </p:grpSpPr>
      <p:sp>
        <p:nvSpPr>
          <p:cNvPr id="686" name="Google Shape;686;p28"/>
          <p:cNvSpPr/>
          <p:nvPr/>
        </p:nvSpPr>
        <p:spPr>
          <a:xfrm>
            <a:off x="476521" y="162228"/>
            <a:ext cx="11552350"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chemeClr val="dk1"/>
                </a:solidFill>
                <a:latin typeface="Arial"/>
                <a:ea typeface="Arial"/>
                <a:cs typeface="Arial"/>
                <a:sym typeface="Arial"/>
              </a:rPr>
              <a:t> 14. </a:t>
            </a:r>
            <a:r>
              <a:rPr lang="es-CO" sz="1800">
                <a:solidFill>
                  <a:schemeClr val="dk1"/>
                </a:solidFill>
                <a:latin typeface="Arial"/>
                <a:ea typeface="Arial"/>
                <a:cs typeface="Arial"/>
                <a:sym typeface="Arial"/>
              </a:rPr>
              <a:t>.  En este momento, (Una vez se realice la autorización de reapertura para este tipo de eventos) ¿cuánto pagaría por un evento artístico o cultural que se lleve a cabo en infraestructuras culturales </a:t>
            </a:r>
            <a:r>
              <a:rPr b="1" lang="es-CO" sz="1800" u="sng">
                <a:solidFill>
                  <a:schemeClr val="dk1"/>
                </a:solidFill>
                <a:latin typeface="Arial"/>
                <a:ea typeface="Arial"/>
                <a:cs typeface="Arial"/>
                <a:sym typeface="Arial"/>
              </a:rPr>
              <a:t>abiertas</a:t>
            </a:r>
            <a:r>
              <a:rPr lang="es-CO" sz="1800">
                <a:solidFill>
                  <a:schemeClr val="dk1"/>
                </a:solidFill>
                <a:latin typeface="Arial"/>
                <a:ea typeface="Arial"/>
                <a:cs typeface="Arial"/>
                <a:sym typeface="Arial"/>
              </a:rPr>
              <a:t>? </a:t>
            </a:r>
            <a:r>
              <a:rPr b="1" i="1" lang="es-CO" sz="1200">
                <a:solidFill>
                  <a:schemeClr val="dk1"/>
                </a:solidFill>
                <a:latin typeface="Arial"/>
                <a:ea typeface="Arial"/>
                <a:cs typeface="Arial"/>
                <a:sym typeface="Arial"/>
              </a:rPr>
              <a:t>(Encuestados que dicen SI en P12)</a:t>
            </a:r>
            <a:endParaRPr b="1" i="1"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aphicFrame>
        <p:nvGraphicFramePr>
          <p:cNvPr id="687" name="Google Shape;687;p28"/>
          <p:cNvGraphicFramePr/>
          <p:nvPr/>
        </p:nvGraphicFramePr>
        <p:xfrm>
          <a:off x="3129831" y="754233"/>
          <a:ext cx="5996728" cy="5465814"/>
        </p:xfrm>
        <a:graphic>
          <a:graphicData uri="http://schemas.openxmlformats.org/drawingml/2006/chart">
            <c:chart r:id="rId3"/>
          </a:graphicData>
        </a:graphic>
      </p:graphicFrame>
      <p:sp>
        <p:nvSpPr>
          <p:cNvPr id="688" name="Google Shape;688;p28"/>
          <p:cNvSpPr txBox="1"/>
          <p:nvPr/>
        </p:nvSpPr>
        <p:spPr>
          <a:xfrm>
            <a:off x="5177307" y="6378877"/>
            <a:ext cx="1189600"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Arial"/>
                <a:ea typeface="Arial"/>
                <a:cs typeface="Arial"/>
                <a:sym typeface="Arial"/>
              </a:rPr>
              <a:t>Base: 336</a:t>
            </a:r>
            <a:endParaRPr b="1" sz="1200">
              <a:solidFill>
                <a:srgbClr val="3F3F3F"/>
              </a:solidFill>
              <a:latin typeface="Arial"/>
              <a:ea typeface="Arial"/>
              <a:cs typeface="Arial"/>
              <a:sym typeface="Arial"/>
            </a:endParaRPr>
          </a:p>
        </p:txBody>
      </p:sp>
      <p:pic>
        <p:nvPicPr>
          <p:cNvPr descr="Dinero descarga gratuita de png - Dólar de los Estados unidos el Dinero de  Vuelo en efectivo - Dólar De Vuelo Dinero Png imagen png - imagen  transparente descarga gratuita" id="689" name="Google Shape;689;p28"/>
          <p:cNvPicPr preferRelativeResize="0"/>
          <p:nvPr/>
        </p:nvPicPr>
        <p:blipFill rotWithShape="1">
          <a:blip r:embed="rId4">
            <a:alphaModFix/>
          </a:blip>
          <a:srcRect b="0" l="0" r="0" t="0"/>
          <a:stretch/>
        </p:blipFill>
        <p:spPr>
          <a:xfrm>
            <a:off x="1048324" y="2189407"/>
            <a:ext cx="2292438" cy="2292439"/>
          </a:xfrm>
          <a:prstGeom prst="rect">
            <a:avLst/>
          </a:prstGeom>
          <a:noFill/>
          <a:ln>
            <a:noFill/>
          </a:ln>
        </p:spPr>
      </p:pic>
      <p:cxnSp>
        <p:nvCxnSpPr>
          <p:cNvPr id="690" name="Google Shape;690;p28"/>
          <p:cNvCxnSpPr/>
          <p:nvPr/>
        </p:nvCxnSpPr>
        <p:spPr>
          <a:xfrm>
            <a:off x="3490175" y="3272259"/>
            <a:ext cx="1687200" cy="642900"/>
          </a:xfrm>
          <a:prstGeom prst="bentConnector3">
            <a:avLst>
              <a:gd fmla="val 50000" name="adj1"/>
            </a:avLst>
          </a:prstGeom>
          <a:noFill/>
          <a:ln cap="flat" cmpd="sng" w="25400">
            <a:solidFill>
              <a:schemeClr val="accent1"/>
            </a:solidFill>
            <a:prstDash val="solid"/>
            <a:round/>
            <a:headEnd len="sm" w="sm" type="none"/>
            <a:tailEnd len="med" w="med" type="triangle"/>
          </a:ln>
          <a:effectLst>
            <a:outerShdw blurRad="40000" rotWithShape="0" dir="5400000" dist="20000">
              <a:srgbClr val="000000">
                <a:alpha val="37647"/>
              </a:srgbClr>
            </a:outerShdw>
          </a:effectLst>
        </p:spPr>
      </p:cxnSp>
      <p:sp>
        <p:nvSpPr>
          <p:cNvPr id="691" name="Google Shape;691;p28"/>
          <p:cNvSpPr/>
          <p:nvPr/>
        </p:nvSpPr>
        <p:spPr>
          <a:xfrm>
            <a:off x="1366787" y="1453415"/>
            <a:ext cx="1569598" cy="866273"/>
          </a:xfrm>
          <a:prstGeom prst="roundRect">
            <a:avLst>
              <a:gd fmla="val 16667" name="adj"/>
            </a:avLst>
          </a:prstGeom>
          <a:solidFill>
            <a:srgbClr val="DA0F2B"/>
          </a:solidFill>
          <a:ln cap="flat" cmpd="sng" w="9525">
            <a:solidFill>
              <a:srgbClr val="DA0F2B"/>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s-CO" sz="1800">
                <a:solidFill>
                  <a:schemeClr val="lt1"/>
                </a:solidFill>
                <a:latin typeface="Arial"/>
                <a:ea typeface="Arial"/>
                <a:cs typeface="Arial"/>
                <a:sym typeface="Arial"/>
              </a:rPr>
              <a:t>Promedio</a:t>
            </a:r>
            <a:endParaRPr/>
          </a:p>
          <a:p>
            <a:pPr indent="0" lvl="0" marL="0" marR="0" rtl="0" algn="ctr">
              <a:spcBef>
                <a:spcPts val="0"/>
              </a:spcBef>
              <a:spcAft>
                <a:spcPts val="0"/>
              </a:spcAft>
              <a:buNone/>
            </a:pPr>
            <a:r>
              <a:rPr b="1" lang="es-CO" sz="1800">
                <a:solidFill>
                  <a:schemeClr val="lt1"/>
                </a:solidFill>
                <a:latin typeface="Arial"/>
                <a:ea typeface="Arial"/>
                <a:cs typeface="Arial"/>
                <a:sym typeface="Arial"/>
              </a:rPr>
              <a:t>$92.471</a:t>
            </a:r>
            <a:endParaRPr b="1" sz="1800">
              <a:solidFill>
                <a:schemeClr val="lt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5" name="Shape 695"/>
        <p:cNvGrpSpPr/>
        <p:nvPr/>
      </p:nvGrpSpPr>
      <p:grpSpPr>
        <a:xfrm>
          <a:off x="0" y="0"/>
          <a:ext cx="0" cy="0"/>
          <a:chOff x="0" y="0"/>
          <a:chExt cx="0" cy="0"/>
        </a:xfrm>
      </p:grpSpPr>
      <p:sp>
        <p:nvSpPr>
          <p:cNvPr id="696" name="Google Shape;696;p29"/>
          <p:cNvSpPr/>
          <p:nvPr/>
        </p:nvSpPr>
        <p:spPr>
          <a:xfrm>
            <a:off x="476521" y="162228"/>
            <a:ext cx="11552350"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chemeClr val="dk1"/>
                </a:solidFill>
                <a:latin typeface="Arial"/>
                <a:ea typeface="Arial"/>
                <a:cs typeface="Arial"/>
                <a:sym typeface="Arial"/>
              </a:rPr>
              <a:t>15. </a:t>
            </a:r>
            <a:r>
              <a:rPr lang="es-CO" sz="1800">
                <a:solidFill>
                  <a:schemeClr val="dk1"/>
                </a:solidFill>
                <a:latin typeface="Arial"/>
                <a:ea typeface="Arial"/>
                <a:cs typeface="Arial"/>
                <a:sym typeface="Arial"/>
              </a:rPr>
              <a:t>¿En este momento, (Una vez se realice la autorización de reapertura para este tipo de eventos) cuánto pagaría por un evento artístico o cultural que se lleve a cabo en infraestructuras culturales </a:t>
            </a:r>
            <a:r>
              <a:rPr b="1" lang="es-CO" sz="1800" u="sng">
                <a:solidFill>
                  <a:schemeClr val="dk1"/>
                </a:solidFill>
                <a:latin typeface="Arial"/>
                <a:ea typeface="Arial"/>
                <a:cs typeface="Arial"/>
                <a:sym typeface="Arial"/>
              </a:rPr>
              <a:t>cerradas</a:t>
            </a:r>
            <a:r>
              <a:rPr lang="es-CO" sz="1800">
                <a:solidFill>
                  <a:schemeClr val="dk1"/>
                </a:solidFill>
                <a:latin typeface="Arial"/>
                <a:ea typeface="Arial"/>
                <a:cs typeface="Arial"/>
                <a:sym typeface="Arial"/>
              </a:rPr>
              <a:t> si se le garantizaran las condiciones de bioseguridad? </a:t>
            </a:r>
            <a:r>
              <a:rPr b="1" i="1" lang="es-CO" sz="1200">
                <a:solidFill>
                  <a:schemeClr val="dk1"/>
                </a:solidFill>
                <a:latin typeface="Arial"/>
                <a:ea typeface="Arial"/>
                <a:cs typeface="Arial"/>
                <a:sym typeface="Arial"/>
              </a:rPr>
              <a:t>(Encuestados que dicen SI en P12)</a:t>
            </a:r>
            <a:endParaRPr b="1" i="1"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graphicFrame>
        <p:nvGraphicFramePr>
          <p:cNvPr id="697" name="Google Shape;697;p29"/>
          <p:cNvGraphicFramePr/>
          <p:nvPr/>
        </p:nvGraphicFramePr>
        <p:xfrm>
          <a:off x="3129831" y="754233"/>
          <a:ext cx="5996728" cy="5633987"/>
        </p:xfrm>
        <a:graphic>
          <a:graphicData uri="http://schemas.openxmlformats.org/drawingml/2006/chart">
            <c:chart r:id="rId3"/>
          </a:graphicData>
        </a:graphic>
      </p:graphicFrame>
      <p:sp>
        <p:nvSpPr>
          <p:cNvPr id="698" name="Google Shape;698;p29"/>
          <p:cNvSpPr txBox="1"/>
          <p:nvPr/>
        </p:nvSpPr>
        <p:spPr>
          <a:xfrm>
            <a:off x="5177307" y="6388220"/>
            <a:ext cx="1189600"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Arial"/>
                <a:ea typeface="Arial"/>
                <a:cs typeface="Arial"/>
                <a:sym typeface="Arial"/>
              </a:rPr>
              <a:t>Base: 235</a:t>
            </a:r>
            <a:endParaRPr b="1" sz="1200">
              <a:solidFill>
                <a:srgbClr val="3F3F3F"/>
              </a:solidFill>
              <a:latin typeface="Arial"/>
              <a:ea typeface="Arial"/>
              <a:cs typeface="Arial"/>
              <a:sym typeface="Arial"/>
            </a:endParaRPr>
          </a:p>
        </p:txBody>
      </p:sp>
      <p:pic>
        <p:nvPicPr>
          <p:cNvPr descr="Dinero descarga gratuita de png - Dólar de los Estados unidos el Dinero de  Vuelo en efectivo - Dólar De Vuelo Dinero Png imagen png - imagen  transparente descarga gratuita" id="699" name="Google Shape;699;p29"/>
          <p:cNvPicPr preferRelativeResize="0"/>
          <p:nvPr/>
        </p:nvPicPr>
        <p:blipFill rotWithShape="1">
          <a:blip r:embed="rId4">
            <a:alphaModFix/>
          </a:blip>
          <a:srcRect b="0" l="0" r="0" t="0"/>
          <a:stretch/>
        </p:blipFill>
        <p:spPr>
          <a:xfrm>
            <a:off x="1048324" y="2189407"/>
            <a:ext cx="2292438" cy="2292439"/>
          </a:xfrm>
          <a:prstGeom prst="rect">
            <a:avLst/>
          </a:prstGeom>
          <a:noFill/>
          <a:ln>
            <a:noFill/>
          </a:ln>
        </p:spPr>
      </p:pic>
      <p:cxnSp>
        <p:nvCxnSpPr>
          <p:cNvPr id="700" name="Google Shape;700;p29"/>
          <p:cNvCxnSpPr/>
          <p:nvPr/>
        </p:nvCxnSpPr>
        <p:spPr>
          <a:xfrm>
            <a:off x="3490175" y="3272259"/>
            <a:ext cx="1687200" cy="642900"/>
          </a:xfrm>
          <a:prstGeom prst="bentConnector3">
            <a:avLst>
              <a:gd fmla="val 50000" name="adj1"/>
            </a:avLst>
          </a:prstGeom>
          <a:noFill/>
          <a:ln cap="flat" cmpd="sng" w="25400">
            <a:solidFill>
              <a:schemeClr val="accent1"/>
            </a:solidFill>
            <a:prstDash val="solid"/>
            <a:round/>
            <a:headEnd len="sm" w="sm" type="none"/>
            <a:tailEnd len="med" w="med" type="triangle"/>
          </a:ln>
          <a:effectLst>
            <a:outerShdw blurRad="40000" rotWithShape="0" dir="5400000" dist="20000">
              <a:srgbClr val="000000">
                <a:alpha val="37647"/>
              </a:srgbClr>
            </a:outerShdw>
          </a:effectLst>
        </p:spPr>
      </p:cxnSp>
      <p:sp>
        <p:nvSpPr>
          <p:cNvPr id="701" name="Google Shape;701;p29"/>
          <p:cNvSpPr/>
          <p:nvPr/>
        </p:nvSpPr>
        <p:spPr>
          <a:xfrm>
            <a:off x="1366787" y="1453415"/>
            <a:ext cx="1569598" cy="866273"/>
          </a:xfrm>
          <a:prstGeom prst="roundRect">
            <a:avLst>
              <a:gd fmla="val 16667" name="adj"/>
            </a:avLst>
          </a:prstGeom>
          <a:solidFill>
            <a:srgbClr val="FFC000"/>
          </a:solidFill>
          <a:ln cap="flat" cmpd="sng" w="9525">
            <a:solidFill>
              <a:srgbClr val="FFC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s-CO" sz="1800">
                <a:solidFill>
                  <a:schemeClr val="lt1"/>
                </a:solidFill>
                <a:latin typeface="Arial"/>
                <a:ea typeface="Arial"/>
                <a:cs typeface="Arial"/>
                <a:sym typeface="Arial"/>
              </a:rPr>
              <a:t>Promedio</a:t>
            </a:r>
            <a:endParaRPr/>
          </a:p>
          <a:p>
            <a:pPr indent="0" lvl="0" marL="0" marR="0" rtl="0" algn="ctr">
              <a:spcBef>
                <a:spcPts val="0"/>
              </a:spcBef>
              <a:spcAft>
                <a:spcPts val="0"/>
              </a:spcAft>
              <a:buNone/>
            </a:pPr>
            <a:r>
              <a:rPr b="1" lang="es-CO" sz="1800">
                <a:solidFill>
                  <a:schemeClr val="lt1"/>
                </a:solidFill>
                <a:latin typeface="Arial"/>
                <a:ea typeface="Arial"/>
                <a:cs typeface="Arial"/>
                <a:sym typeface="Arial"/>
              </a:rPr>
              <a:t>$94.171</a:t>
            </a:r>
            <a:endParaRPr b="1" sz="1800">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3"/>
          <p:cNvSpPr/>
          <p:nvPr/>
        </p:nvSpPr>
        <p:spPr>
          <a:xfrm>
            <a:off x="965488" y="6456346"/>
            <a:ext cx="6096000" cy="291042"/>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Clr>
                <a:srgbClr val="000000"/>
              </a:buClr>
              <a:buSzPts val="1200"/>
              <a:buFont typeface="Arial"/>
              <a:buNone/>
            </a:pPr>
            <a:r>
              <a:rPr b="1" i="0" lang="es-CO" sz="1200" u="none" cap="none" strike="noStrike">
                <a:solidFill>
                  <a:srgbClr val="000000"/>
                </a:solidFill>
                <a:latin typeface="Arial"/>
                <a:ea typeface="Arial"/>
                <a:cs typeface="Arial"/>
                <a:sym typeface="Arial"/>
              </a:rPr>
              <a:t>Nota</a:t>
            </a:r>
            <a:r>
              <a:rPr b="0" i="0" lang="es-CO" sz="1200" u="none" cap="none" strike="noStrike">
                <a:solidFill>
                  <a:srgbClr val="000000"/>
                </a:solidFill>
                <a:latin typeface="Arial"/>
                <a:ea typeface="Arial"/>
                <a:cs typeface="Arial"/>
                <a:sym typeface="Arial"/>
              </a:rPr>
              <a:t>: </a:t>
            </a:r>
            <a:r>
              <a:rPr b="0" i="1" lang="es-CO" sz="1200" u="none" cap="none" strike="noStrike">
                <a:solidFill>
                  <a:srgbClr val="000000"/>
                </a:solidFill>
                <a:latin typeface="Arial"/>
                <a:ea typeface="Arial"/>
                <a:cs typeface="Arial"/>
                <a:sym typeface="Arial"/>
              </a:rPr>
              <a:t>Este informe atiende los lineamientos de la norma ISO 20252:2012</a:t>
            </a:r>
            <a:endParaRPr b="0" i="0" sz="2000" u="none" cap="none" strike="noStrike">
              <a:solidFill>
                <a:srgbClr val="000000"/>
              </a:solidFill>
              <a:latin typeface="Arial"/>
              <a:ea typeface="Arial"/>
              <a:cs typeface="Arial"/>
              <a:sym typeface="Arial"/>
            </a:endParaRPr>
          </a:p>
        </p:txBody>
      </p:sp>
      <p:graphicFrame>
        <p:nvGraphicFramePr>
          <p:cNvPr id="404" name="Google Shape;404;p3"/>
          <p:cNvGraphicFramePr/>
          <p:nvPr/>
        </p:nvGraphicFramePr>
        <p:xfrm>
          <a:off x="1055439" y="589116"/>
          <a:ext cx="3000000" cy="3000000"/>
        </p:xfrm>
        <a:graphic>
          <a:graphicData uri="http://schemas.openxmlformats.org/drawingml/2006/table">
            <a:tbl>
              <a:tblPr>
                <a:noFill/>
                <a:tableStyleId>{56BDF248-2ECB-4785-AA9E-3E98F13DF10A}</a:tableStyleId>
              </a:tblPr>
              <a:tblGrid>
                <a:gridCol w="3160725"/>
                <a:gridCol w="6920400"/>
              </a:tblGrid>
              <a:tr h="339150">
                <a:tc>
                  <a:txBody>
                    <a:bodyPr/>
                    <a:lstStyle/>
                    <a:p>
                      <a:pPr indent="0" lvl="0" marL="0" marR="0" rtl="0" algn="r">
                        <a:lnSpc>
                          <a:spcPct val="115000"/>
                        </a:lnSpc>
                        <a:spcBef>
                          <a:spcPts val="0"/>
                        </a:spcBef>
                        <a:spcAft>
                          <a:spcPts val="0"/>
                        </a:spcAft>
                        <a:buNone/>
                      </a:pPr>
                      <a:r>
                        <a:rPr b="1" lang="es-CO" sz="1200" u="none" cap="none" strike="noStrike">
                          <a:solidFill>
                            <a:srgbClr val="3F3F3F"/>
                          </a:solidFill>
                          <a:latin typeface="Arial"/>
                          <a:ea typeface="Arial"/>
                          <a:cs typeface="Arial"/>
                          <a:sym typeface="Arial"/>
                        </a:rPr>
                        <a:t>RECOLECCIÓN DE LA INFORMACIÓN:</a:t>
                      </a:r>
                      <a:endParaRPr b="1" sz="1200" u="none" cap="none" strike="noStrike">
                        <a:solidFill>
                          <a:srgbClr val="3F3F3F"/>
                        </a:solidFill>
                        <a:latin typeface="Arial"/>
                        <a:ea typeface="Arial"/>
                        <a:cs typeface="Arial"/>
                        <a:sym typeface="Arial"/>
                      </a:endParaRPr>
                    </a:p>
                  </a:txBody>
                  <a:tcPr marT="0" marB="0" marR="68575" marL="68575" anchor="ctr">
                    <a:lnL cap="flat" cmpd="sng" w="12700">
                      <a:solidFill>
                        <a:srgbClr val="A6A6A6"/>
                      </a:solidFill>
                      <a:prstDash val="solid"/>
                      <a:round/>
                      <a:headEnd len="sm" w="sm" type="none"/>
                      <a:tailEnd len="sm" w="sm" type="none"/>
                    </a:lnL>
                    <a:lnR cap="flat" cmpd="sng" w="9525">
                      <a:solidFill>
                        <a:srgbClr val="D8D8D8"/>
                      </a:solidFill>
                      <a:prstDash val="solid"/>
                      <a:round/>
                      <a:headEnd len="sm" w="sm" type="none"/>
                      <a:tailEnd len="sm" w="sm" type="none"/>
                    </a:lnR>
                    <a:lnT cap="flat" cmpd="sng" w="12700">
                      <a:solidFill>
                        <a:srgbClr val="A6A6A6"/>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just">
                        <a:lnSpc>
                          <a:spcPct val="115000"/>
                        </a:lnSpc>
                        <a:spcBef>
                          <a:spcPts val="0"/>
                        </a:spcBef>
                        <a:spcAft>
                          <a:spcPts val="0"/>
                        </a:spcAft>
                        <a:buNone/>
                      </a:pPr>
                      <a:r>
                        <a:rPr lang="es-CO" sz="1100" u="none" cap="none" strike="noStrike">
                          <a:solidFill>
                            <a:srgbClr val="3F3F3F"/>
                          </a:solidFill>
                          <a:latin typeface="Arial"/>
                          <a:ea typeface="Arial"/>
                          <a:cs typeface="Arial"/>
                          <a:sym typeface="Arial"/>
                        </a:rPr>
                        <a:t>Brandstrat SAS</a:t>
                      </a:r>
                      <a:endParaRPr sz="1100" u="none" cap="none" strike="noStrike">
                        <a:solidFill>
                          <a:srgbClr val="3F3F3F"/>
                        </a:solidFill>
                        <a:latin typeface="Arial"/>
                        <a:ea typeface="Arial"/>
                        <a:cs typeface="Arial"/>
                        <a:sym typeface="Arial"/>
                      </a:endParaRPr>
                    </a:p>
                  </a:txBody>
                  <a:tcPr marT="0" marB="0" marR="68575" marL="68575" anchor="ctr">
                    <a:lnL cap="flat" cmpd="sng" w="9525">
                      <a:solidFill>
                        <a:srgbClr val="D8D8D8"/>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9525">
                      <a:solidFill>
                        <a:srgbClr val="D8D8D8"/>
                      </a:solidFill>
                      <a:prstDash val="solid"/>
                      <a:round/>
                      <a:headEnd len="sm" w="sm" type="none"/>
                      <a:tailEnd len="sm" w="sm" type="none"/>
                    </a:lnB>
                  </a:tcPr>
                </a:tc>
              </a:tr>
              <a:tr h="429500">
                <a:tc>
                  <a:txBody>
                    <a:bodyPr/>
                    <a:lstStyle/>
                    <a:p>
                      <a:pPr indent="0" lvl="0" marL="0" marR="0" rtl="0" algn="r">
                        <a:lnSpc>
                          <a:spcPct val="115000"/>
                        </a:lnSpc>
                        <a:spcBef>
                          <a:spcPts val="0"/>
                        </a:spcBef>
                        <a:spcAft>
                          <a:spcPts val="0"/>
                        </a:spcAft>
                        <a:buNone/>
                      </a:pPr>
                      <a:r>
                        <a:rPr b="1" lang="es-CO" sz="1200" u="none" cap="none" strike="noStrike">
                          <a:solidFill>
                            <a:srgbClr val="3F3F3F"/>
                          </a:solidFill>
                          <a:latin typeface="Arial"/>
                          <a:ea typeface="Arial"/>
                          <a:cs typeface="Arial"/>
                          <a:sym typeface="Arial"/>
                        </a:rPr>
                        <a:t>UNIVERSO EN ESTUDIO:</a:t>
                      </a:r>
                      <a:endParaRPr/>
                    </a:p>
                  </a:txBody>
                  <a:tcPr marT="0" marB="0" marR="68575" marL="68575" anchor="ctr">
                    <a:lnL cap="flat" cmpd="sng" w="12700">
                      <a:solidFill>
                        <a:srgbClr val="A6A6A6"/>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just">
                        <a:lnSpc>
                          <a:spcPct val="115000"/>
                        </a:lnSpc>
                        <a:spcBef>
                          <a:spcPts val="0"/>
                        </a:spcBef>
                        <a:spcAft>
                          <a:spcPts val="0"/>
                        </a:spcAft>
                        <a:buNone/>
                      </a:pPr>
                      <a:r>
                        <a:rPr lang="es-CO" sz="1100" u="none" cap="none" strike="noStrike">
                          <a:solidFill>
                            <a:srgbClr val="3F3F3F"/>
                          </a:solidFill>
                          <a:latin typeface="Arial"/>
                          <a:ea typeface="Arial"/>
                          <a:cs typeface="Arial"/>
                          <a:sym typeface="Arial"/>
                        </a:rPr>
                        <a:t>Mujeres y hombres mayores de 18 años, residentes en viviendas de todos los niveles socioeconómicos en Bogotá</a:t>
                      </a:r>
                      <a:endParaRPr/>
                    </a:p>
                  </a:txBody>
                  <a:tcPr marT="0" marB="0" marR="68575" marL="68575" anchor="ctr">
                    <a:lnL cap="flat" cmpd="sng" w="9525">
                      <a:solidFill>
                        <a:srgbClr val="D8D8D8"/>
                      </a:solidFill>
                      <a:prstDash val="solid"/>
                      <a:round/>
                      <a:headEnd len="sm" w="sm" type="none"/>
                      <a:tailEnd len="sm" w="sm" type="none"/>
                    </a:lnL>
                    <a:lnR cap="flat" cmpd="sng" w="12700">
                      <a:solidFill>
                        <a:srgbClr val="A6A6A6"/>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r>
              <a:tr h="1369500">
                <a:tc>
                  <a:txBody>
                    <a:bodyPr/>
                    <a:lstStyle/>
                    <a:p>
                      <a:pPr indent="0" lvl="0" marL="0" marR="0" rtl="0" algn="r">
                        <a:lnSpc>
                          <a:spcPct val="115000"/>
                        </a:lnSpc>
                        <a:spcBef>
                          <a:spcPts val="0"/>
                        </a:spcBef>
                        <a:spcAft>
                          <a:spcPts val="0"/>
                        </a:spcAft>
                        <a:buNone/>
                      </a:pPr>
                      <a:r>
                        <a:rPr b="1" lang="es-CO" sz="1200" u="none" cap="none" strike="noStrike">
                          <a:solidFill>
                            <a:srgbClr val="3F3F3F"/>
                          </a:solidFill>
                          <a:latin typeface="Arial"/>
                          <a:ea typeface="Arial"/>
                          <a:cs typeface="Arial"/>
                          <a:sym typeface="Arial"/>
                        </a:rPr>
                        <a:t>DISEÑO DE MUESTREO:</a:t>
                      </a:r>
                      <a:endParaRPr/>
                    </a:p>
                  </a:txBody>
                  <a:tcPr marT="0" marB="0" marR="68575" marL="68575" anchor="ctr">
                    <a:lnL cap="flat" cmpd="sng" w="12700">
                      <a:solidFill>
                        <a:srgbClr val="A6A6A6"/>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just">
                        <a:lnSpc>
                          <a:spcPct val="115000"/>
                        </a:lnSpc>
                        <a:spcBef>
                          <a:spcPts val="0"/>
                        </a:spcBef>
                        <a:spcAft>
                          <a:spcPts val="0"/>
                        </a:spcAft>
                        <a:buNone/>
                      </a:pPr>
                      <a:r>
                        <a:rPr lang="es-CO" sz="1100" u="none" cap="none" strike="noStrike">
                          <a:solidFill>
                            <a:srgbClr val="3F3F3F"/>
                          </a:solidFill>
                          <a:latin typeface="Arial"/>
                          <a:ea typeface="Arial"/>
                          <a:cs typeface="Arial"/>
                          <a:sym typeface="Arial"/>
                        </a:rPr>
                        <a:t>La estrategia de diseño muestra empleada corresponde a un muestreo probabilístico por localidad y con selección aleatoria simple sin reemplazo al interior de cada localidad</a:t>
                      </a:r>
                      <a:endParaRPr/>
                    </a:p>
                    <a:p>
                      <a:pPr indent="0" lvl="0" marL="0" marR="0" rtl="0" algn="just">
                        <a:lnSpc>
                          <a:spcPct val="115000"/>
                        </a:lnSpc>
                        <a:spcBef>
                          <a:spcPts val="1200"/>
                        </a:spcBef>
                        <a:spcAft>
                          <a:spcPts val="0"/>
                        </a:spcAft>
                        <a:buNone/>
                      </a:pPr>
                      <a:r>
                        <a:rPr lang="es-CO" sz="1100" u="none" cap="none" strike="noStrike">
                          <a:solidFill>
                            <a:srgbClr val="3F3F3F"/>
                          </a:solidFill>
                          <a:latin typeface="Arial"/>
                          <a:ea typeface="Arial"/>
                          <a:cs typeface="Arial"/>
                          <a:sym typeface="Arial"/>
                        </a:rPr>
                        <a:t>Cada unidad (registro telefónico por localidad) de la población objetivo tiene una probabilidad de selección conocida y superior a cero. Este muestreo permite establecer anticipadamente la precisión deseada en los resultados principales , y calcular la precisión observada en todos los resultados obtenidos.</a:t>
                      </a:r>
                      <a:endParaRPr/>
                    </a:p>
                    <a:p>
                      <a:pPr indent="0" lvl="0" marL="0" marR="0" rtl="0" algn="just">
                        <a:lnSpc>
                          <a:spcPct val="115000"/>
                        </a:lnSpc>
                        <a:spcBef>
                          <a:spcPts val="1200"/>
                        </a:spcBef>
                        <a:spcAft>
                          <a:spcPts val="0"/>
                        </a:spcAft>
                        <a:buNone/>
                      </a:pPr>
                      <a:r>
                        <a:rPr lang="es-CO" sz="1100" u="none" cap="none" strike="noStrike">
                          <a:solidFill>
                            <a:srgbClr val="3F3F3F"/>
                          </a:solidFill>
                          <a:latin typeface="Arial"/>
                          <a:ea typeface="Arial"/>
                          <a:cs typeface="Arial"/>
                          <a:sym typeface="Arial"/>
                        </a:rPr>
                        <a:t>Para garantizar una representatividad adecuada de cada localidad y balancear los estratos ya que la concentración del 70% de la población se encuentra en 7 de las 20 localidades, se realiza una optimización de las proporciones mediante una transformación exponencial, guardando las características de la población inicial, pero redistribuyéndolos pesos que posteriormente se volverán a ajustar a la población mediante un proceso de ponderación.</a:t>
                      </a:r>
                      <a:endParaRPr/>
                    </a:p>
                    <a:p>
                      <a:pPr indent="0" lvl="0" marL="0" marR="0" rtl="0" algn="just">
                        <a:lnSpc>
                          <a:spcPct val="115000"/>
                        </a:lnSpc>
                        <a:spcBef>
                          <a:spcPts val="1200"/>
                        </a:spcBef>
                        <a:spcAft>
                          <a:spcPts val="0"/>
                        </a:spcAft>
                        <a:buNone/>
                      </a:pPr>
                      <a:r>
                        <a:rPr lang="es-CO" sz="1100" u="none" cap="none" strike="noStrike">
                          <a:solidFill>
                            <a:srgbClr val="3F3F3F"/>
                          </a:solidFill>
                          <a:latin typeface="Arial"/>
                          <a:ea typeface="Arial"/>
                          <a:cs typeface="Arial"/>
                          <a:sym typeface="Arial"/>
                        </a:rPr>
                        <a:t>Para garantizar que la muestra sea probabilística se asigna en un mecanismo de selección aleatoria de los elementos de la población al interior de los estratos. Se aleatoriza su selección mediante la asignación de un puntaje proveniente de una distribución uniforme y se emplea al final un ordenamiento descendente para su selección en la muestra.</a:t>
                      </a:r>
                      <a:endParaRPr/>
                    </a:p>
                  </a:txBody>
                  <a:tcPr marT="0" marB="0" marR="68575" marL="68575" anchor="ctr">
                    <a:lnL cap="flat" cmpd="sng" w="9525">
                      <a:solidFill>
                        <a:srgbClr val="D8D8D8"/>
                      </a:solidFill>
                      <a:prstDash val="solid"/>
                      <a:round/>
                      <a:headEnd len="sm" w="sm" type="none"/>
                      <a:tailEnd len="sm" w="sm" type="none"/>
                    </a:lnL>
                    <a:lnR cap="flat" cmpd="sng" w="12700">
                      <a:solidFill>
                        <a:srgbClr val="A6A6A6"/>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r>
              <a:tr h="329050">
                <a:tc>
                  <a:txBody>
                    <a:bodyPr/>
                    <a:lstStyle/>
                    <a:p>
                      <a:pPr indent="0" lvl="0" marL="0" marR="0" rtl="0" algn="r">
                        <a:lnSpc>
                          <a:spcPct val="115000"/>
                        </a:lnSpc>
                        <a:spcBef>
                          <a:spcPts val="0"/>
                        </a:spcBef>
                        <a:spcAft>
                          <a:spcPts val="0"/>
                        </a:spcAft>
                        <a:buNone/>
                      </a:pPr>
                      <a:r>
                        <a:rPr b="1" lang="es-CO" sz="1200" u="none" cap="none" strike="noStrike">
                          <a:solidFill>
                            <a:srgbClr val="3F3F3F"/>
                          </a:solidFill>
                          <a:latin typeface="Arial"/>
                          <a:ea typeface="Arial"/>
                          <a:cs typeface="Arial"/>
                          <a:sym typeface="Arial"/>
                        </a:rPr>
                        <a:t>TAMAÑO DE MUESTRA:</a:t>
                      </a:r>
                      <a:endParaRPr/>
                    </a:p>
                  </a:txBody>
                  <a:tcPr marT="0" marB="0" marR="68575" marL="68575" anchor="ctr">
                    <a:lnL cap="flat" cmpd="sng" w="12700">
                      <a:solidFill>
                        <a:srgbClr val="A6A6A6"/>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just">
                        <a:lnSpc>
                          <a:spcPct val="115000"/>
                        </a:lnSpc>
                        <a:spcBef>
                          <a:spcPts val="0"/>
                        </a:spcBef>
                        <a:spcAft>
                          <a:spcPts val="0"/>
                        </a:spcAft>
                        <a:buNone/>
                      </a:pPr>
                      <a:r>
                        <a:rPr lang="es-CO" sz="1100" u="none" cap="none" strike="noStrike">
                          <a:solidFill>
                            <a:srgbClr val="3F3F3F"/>
                          </a:solidFill>
                          <a:latin typeface="Arial"/>
                          <a:ea typeface="Arial"/>
                          <a:cs typeface="Arial"/>
                          <a:sym typeface="Arial"/>
                        </a:rPr>
                        <a:t>748 encuestas</a:t>
                      </a:r>
                      <a:endParaRPr sz="1100" u="none" cap="none" strike="noStrike">
                        <a:solidFill>
                          <a:srgbClr val="3F3F3F"/>
                        </a:solidFill>
                        <a:latin typeface="Arial"/>
                        <a:ea typeface="Arial"/>
                        <a:cs typeface="Arial"/>
                        <a:sym typeface="Arial"/>
                      </a:endParaRPr>
                    </a:p>
                  </a:txBody>
                  <a:tcPr marT="0" marB="0" marR="68575" marL="68575" anchor="ctr">
                    <a:lnL cap="flat" cmpd="sng" w="9525">
                      <a:solidFill>
                        <a:srgbClr val="D8D8D8"/>
                      </a:solidFill>
                      <a:prstDash val="solid"/>
                      <a:round/>
                      <a:headEnd len="sm" w="sm" type="none"/>
                      <a:tailEnd len="sm" w="sm" type="none"/>
                    </a:lnL>
                    <a:lnR cap="flat" cmpd="sng" w="12700">
                      <a:solidFill>
                        <a:srgbClr val="A6A6A6"/>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r>
              <a:tr h="428750">
                <a:tc>
                  <a:txBody>
                    <a:bodyPr/>
                    <a:lstStyle/>
                    <a:p>
                      <a:pPr indent="0" lvl="0" marL="0" marR="0" rtl="0" algn="r">
                        <a:lnSpc>
                          <a:spcPct val="115000"/>
                        </a:lnSpc>
                        <a:spcBef>
                          <a:spcPts val="0"/>
                        </a:spcBef>
                        <a:spcAft>
                          <a:spcPts val="0"/>
                        </a:spcAft>
                        <a:buNone/>
                      </a:pPr>
                      <a:r>
                        <a:rPr b="1" lang="es-CO" sz="1200" u="none" cap="none" strike="noStrike">
                          <a:solidFill>
                            <a:srgbClr val="3F3F3F"/>
                          </a:solidFill>
                          <a:latin typeface="Arial"/>
                          <a:ea typeface="Arial"/>
                          <a:cs typeface="Arial"/>
                          <a:sym typeface="Arial"/>
                        </a:rPr>
                        <a:t>MARGEN DE ERROR Y NIVEL DE CONFIANZA:</a:t>
                      </a:r>
                      <a:endParaRPr/>
                    </a:p>
                  </a:txBody>
                  <a:tcPr marT="0" marB="0" marR="68575" marL="68575" anchor="ctr">
                    <a:lnL cap="flat" cmpd="sng" w="12700">
                      <a:solidFill>
                        <a:srgbClr val="A6A6A6"/>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just">
                        <a:lnSpc>
                          <a:spcPct val="115000"/>
                        </a:lnSpc>
                        <a:spcBef>
                          <a:spcPts val="0"/>
                        </a:spcBef>
                        <a:spcAft>
                          <a:spcPts val="0"/>
                        </a:spcAft>
                        <a:buNone/>
                      </a:pPr>
                      <a:r>
                        <a:rPr lang="es-CO" sz="1100" u="none" cap="none" strike="noStrike">
                          <a:solidFill>
                            <a:srgbClr val="3F3F3F"/>
                          </a:solidFill>
                          <a:latin typeface="Arial"/>
                          <a:ea typeface="Arial"/>
                          <a:cs typeface="Arial"/>
                          <a:sym typeface="Arial"/>
                        </a:rPr>
                        <a:t>Margen de error de muestreo de 3,58% y 95% de confianza</a:t>
                      </a:r>
                      <a:endParaRPr/>
                    </a:p>
                  </a:txBody>
                  <a:tcPr marT="0" marB="0" marR="68575" marL="68575" anchor="ctr">
                    <a:lnL cap="flat" cmpd="sng" w="9525">
                      <a:solidFill>
                        <a:srgbClr val="D8D8D8"/>
                      </a:solidFill>
                      <a:prstDash val="solid"/>
                      <a:round/>
                      <a:headEnd len="sm" w="sm" type="none"/>
                      <a:tailEnd len="sm" w="sm" type="none"/>
                    </a:lnL>
                    <a:lnR cap="flat" cmpd="sng" w="12700">
                      <a:solidFill>
                        <a:srgbClr val="A6A6A6"/>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r>
              <a:tr h="471800">
                <a:tc>
                  <a:txBody>
                    <a:bodyPr/>
                    <a:lstStyle/>
                    <a:p>
                      <a:pPr indent="0" lvl="0" marL="0" marR="0" rtl="0" algn="r">
                        <a:lnSpc>
                          <a:spcPct val="115000"/>
                        </a:lnSpc>
                        <a:spcBef>
                          <a:spcPts val="0"/>
                        </a:spcBef>
                        <a:spcAft>
                          <a:spcPts val="0"/>
                        </a:spcAft>
                        <a:buNone/>
                      </a:pPr>
                      <a:r>
                        <a:rPr b="1" lang="es-CO" sz="1200" u="none" cap="none" strike="noStrike">
                          <a:solidFill>
                            <a:srgbClr val="3F3F3F"/>
                          </a:solidFill>
                          <a:latin typeface="Arial"/>
                          <a:ea typeface="Arial"/>
                          <a:cs typeface="Arial"/>
                          <a:sym typeface="Arial"/>
                        </a:rPr>
                        <a:t>TEMAS A LOS QUE SE REFIERE:</a:t>
                      </a:r>
                      <a:endParaRPr/>
                    </a:p>
                  </a:txBody>
                  <a:tcPr marT="0" marB="0" marR="68575" marL="68575" anchor="ctr">
                    <a:lnL cap="flat" cmpd="sng" w="12700">
                      <a:solidFill>
                        <a:srgbClr val="A6A6A6"/>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just">
                        <a:lnSpc>
                          <a:spcPct val="115000"/>
                        </a:lnSpc>
                        <a:spcBef>
                          <a:spcPts val="0"/>
                        </a:spcBef>
                        <a:spcAft>
                          <a:spcPts val="0"/>
                        </a:spcAft>
                        <a:buNone/>
                      </a:pPr>
                      <a:r>
                        <a:rPr lang="es-CO" sz="1100" u="none" cap="none" strike="noStrike">
                          <a:solidFill>
                            <a:srgbClr val="3F3F3F"/>
                          </a:solidFill>
                          <a:latin typeface="Arial"/>
                          <a:ea typeface="Arial"/>
                          <a:cs typeface="Arial"/>
                          <a:sym typeface="Arial"/>
                        </a:rPr>
                        <a:t>Monitoreo de percepciones, creencias, opiniones y actitudes ciudadanas sobre el escenario social y cultural derivado de las acciones y estrategias definidas por parte de la Administración Distrital, ante el COVID 19</a:t>
                      </a:r>
                      <a:endParaRPr/>
                    </a:p>
                  </a:txBody>
                  <a:tcPr marT="0" marB="0" marR="68575" marL="68575" anchor="ctr">
                    <a:lnL cap="flat" cmpd="sng" w="9525">
                      <a:solidFill>
                        <a:srgbClr val="D8D8D8"/>
                      </a:solidFill>
                      <a:prstDash val="solid"/>
                      <a:round/>
                      <a:headEnd len="sm" w="sm" type="none"/>
                      <a:tailEnd len="sm" w="sm" type="none"/>
                    </a:lnL>
                    <a:lnR cap="flat" cmpd="sng" w="12700">
                      <a:solidFill>
                        <a:srgbClr val="A6A6A6"/>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r>
              <a:tr h="308750">
                <a:tc>
                  <a:txBody>
                    <a:bodyPr/>
                    <a:lstStyle/>
                    <a:p>
                      <a:pPr indent="0" lvl="0" marL="0" marR="0" rtl="0" algn="r">
                        <a:lnSpc>
                          <a:spcPct val="115000"/>
                        </a:lnSpc>
                        <a:spcBef>
                          <a:spcPts val="0"/>
                        </a:spcBef>
                        <a:spcAft>
                          <a:spcPts val="0"/>
                        </a:spcAft>
                        <a:buNone/>
                      </a:pPr>
                      <a:r>
                        <a:rPr b="1" lang="es-CO" sz="1200" u="none" cap="none" strike="noStrike">
                          <a:solidFill>
                            <a:srgbClr val="3F3F3F"/>
                          </a:solidFill>
                          <a:latin typeface="Arial"/>
                          <a:ea typeface="Arial"/>
                          <a:cs typeface="Arial"/>
                          <a:sym typeface="Arial"/>
                        </a:rPr>
                        <a:t>PREGUNTAS QUE SE FORMULARON:</a:t>
                      </a:r>
                      <a:endParaRPr/>
                    </a:p>
                  </a:txBody>
                  <a:tcPr marT="0" marB="0" marR="68575" marL="68575" anchor="ctr">
                    <a:lnL cap="flat" cmpd="sng" w="12700">
                      <a:solidFill>
                        <a:srgbClr val="A6A6A6"/>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just">
                        <a:lnSpc>
                          <a:spcPct val="115000"/>
                        </a:lnSpc>
                        <a:spcBef>
                          <a:spcPts val="0"/>
                        </a:spcBef>
                        <a:spcAft>
                          <a:spcPts val="0"/>
                        </a:spcAft>
                        <a:buNone/>
                      </a:pPr>
                      <a:r>
                        <a:rPr lang="es-CO" sz="1100" u="none" cap="none" strike="noStrike">
                          <a:solidFill>
                            <a:srgbClr val="3F3F3F"/>
                          </a:solidFill>
                          <a:latin typeface="Arial"/>
                          <a:ea typeface="Arial"/>
                          <a:cs typeface="Arial"/>
                          <a:sym typeface="Arial"/>
                        </a:rPr>
                        <a:t>25 preguntas</a:t>
                      </a:r>
                      <a:endParaRPr sz="1100" u="none" cap="none" strike="noStrike">
                        <a:solidFill>
                          <a:srgbClr val="3F3F3F"/>
                        </a:solidFill>
                        <a:latin typeface="Arial"/>
                        <a:ea typeface="Arial"/>
                        <a:cs typeface="Arial"/>
                        <a:sym typeface="Arial"/>
                      </a:endParaRPr>
                    </a:p>
                  </a:txBody>
                  <a:tcPr marT="0" marB="0" marR="68575" marL="68575" anchor="ctr">
                    <a:lnL cap="flat" cmpd="sng" w="9525">
                      <a:solidFill>
                        <a:srgbClr val="D8D8D8"/>
                      </a:solidFill>
                      <a:prstDash val="solid"/>
                      <a:round/>
                      <a:headEnd len="sm" w="sm" type="none"/>
                      <a:tailEnd len="sm" w="sm" type="none"/>
                    </a:lnL>
                    <a:lnR cap="flat" cmpd="sng" w="12700">
                      <a:solidFill>
                        <a:srgbClr val="A6A6A6"/>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r>
              <a:tr h="259275">
                <a:tc>
                  <a:txBody>
                    <a:bodyPr/>
                    <a:lstStyle/>
                    <a:p>
                      <a:pPr indent="0" lvl="0" marL="0" marR="0" rtl="0" algn="r">
                        <a:lnSpc>
                          <a:spcPct val="115000"/>
                        </a:lnSpc>
                        <a:spcBef>
                          <a:spcPts val="0"/>
                        </a:spcBef>
                        <a:spcAft>
                          <a:spcPts val="0"/>
                        </a:spcAft>
                        <a:buNone/>
                      </a:pPr>
                      <a:r>
                        <a:rPr b="1" lang="es-CO" sz="1200" u="none" cap="none" strike="noStrike">
                          <a:solidFill>
                            <a:srgbClr val="3F3F3F"/>
                          </a:solidFill>
                          <a:latin typeface="Arial"/>
                          <a:ea typeface="Arial"/>
                          <a:cs typeface="Arial"/>
                          <a:sym typeface="Arial"/>
                        </a:rPr>
                        <a:t>PERIODO TRABAJO DE CAMPO:</a:t>
                      </a:r>
                      <a:endParaRPr/>
                    </a:p>
                  </a:txBody>
                  <a:tcPr marT="0" marB="0" marR="68575" marL="68575" anchor="ctr">
                    <a:lnL cap="flat" cmpd="sng" w="12700">
                      <a:solidFill>
                        <a:srgbClr val="A6A6A6"/>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just">
                        <a:lnSpc>
                          <a:spcPct val="115000"/>
                        </a:lnSpc>
                        <a:spcBef>
                          <a:spcPts val="0"/>
                        </a:spcBef>
                        <a:spcAft>
                          <a:spcPts val="0"/>
                        </a:spcAft>
                        <a:buNone/>
                      </a:pPr>
                      <a:r>
                        <a:rPr lang="es-CO" sz="1100" u="none" cap="none" strike="noStrike">
                          <a:solidFill>
                            <a:srgbClr val="3F3F3F"/>
                          </a:solidFill>
                          <a:latin typeface="Arial"/>
                          <a:ea typeface="Arial"/>
                          <a:cs typeface="Arial"/>
                          <a:sym typeface="Arial"/>
                        </a:rPr>
                        <a:t>20-24  de abril del 2021</a:t>
                      </a:r>
                      <a:endParaRPr sz="1100" u="none" cap="none" strike="noStrike">
                        <a:solidFill>
                          <a:srgbClr val="3F3F3F"/>
                        </a:solidFill>
                        <a:latin typeface="Arial"/>
                        <a:ea typeface="Arial"/>
                        <a:cs typeface="Arial"/>
                        <a:sym typeface="Arial"/>
                      </a:endParaRPr>
                    </a:p>
                  </a:txBody>
                  <a:tcPr marT="0" marB="0" marR="68575" marL="68575" anchor="ctr">
                    <a:lnL cap="flat" cmpd="sng" w="9525">
                      <a:solidFill>
                        <a:srgbClr val="D8D8D8"/>
                      </a:solidFill>
                      <a:prstDash val="solid"/>
                      <a:round/>
                      <a:headEnd len="sm" w="sm" type="none"/>
                      <a:tailEnd len="sm" w="sm" type="none"/>
                    </a:lnL>
                    <a:lnR cap="flat" cmpd="sng" w="12700">
                      <a:solidFill>
                        <a:srgbClr val="A6A6A6"/>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r>
              <a:tr h="290950">
                <a:tc>
                  <a:txBody>
                    <a:bodyPr/>
                    <a:lstStyle/>
                    <a:p>
                      <a:pPr indent="0" lvl="0" marL="0" marR="0" rtl="0" algn="r">
                        <a:lnSpc>
                          <a:spcPct val="115000"/>
                        </a:lnSpc>
                        <a:spcBef>
                          <a:spcPts val="0"/>
                        </a:spcBef>
                        <a:spcAft>
                          <a:spcPts val="0"/>
                        </a:spcAft>
                        <a:buNone/>
                      </a:pPr>
                      <a:r>
                        <a:rPr b="1" lang="es-CO" sz="1200" u="none" cap="none" strike="noStrike">
                          <a:solidFill>
                            <a:srgbClr val="3F3F3F"/>
                          </a:solidFill>
                          <a:latin typeface="Arial"/>
                          <a:ea typeface="Arial"/>
                          <a:cs typeface="Arial"/>
                          <a:sym typeface="Arial"/>
                        </a:rPr>
                        <a:t>TECNICA DE RECOLECCIÓN:</a:t>
                      </a:r>
                      <a:endParaRPr/>
                    </a:p>
                  </a:txBody>
                  <a:tcPr marT="0" marB="0" marR="68575" marL="68575" anchor="ctr">
                    <a:lnL cap="flat" cmpd="sng" w="12700">
                      <a:solidFill>
                        <a:srgbClr val="A6A6A6"/>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just">
                        <a:lnSpc>
                          <a:spcPct val="115000"/>
                        </a:lnSpc>
                        <a:spcBef>
                          <a:spcPts val="0"/>
                        </a:spcBef>
                        <a:spcAft>
                          <a:spcPts val="0"/>
                        </a:spcAft>
                        <a:buNone/>
                      </a:pPr>
                      <a:r>
                        <a:rPr lang="es-CO" sz="1100" u="none" cap="none" strike="noStrike">
                          <a:solidFill>
                            <a:srgbClr val="3F3F3F"/>
                          </a:solidFill>
                          <a:latin typeface="Arial"/>
                          <a:ea typeface="Arial"/>
                          <a:cs typeface="Arial"/>
                          <a:sym typeface="Arial"/>
                        </a:rPr>
                        <a:t>Encuesta telefónica en hogares</a:t>
                      </a:r>
                      <a:endParaRPr sz="1100" u="none" cap="none" strike="noStrike">
                        <a:solidFill>
                          <a:srgbClr val="3F3F3F"/>
                        </a:solidFill>
                        <a:latin typeface="Arial"/>
                        <a:ea typeface="Arial"/>
                        <a:cs typeface="Arial"/>
                        <a:sym typeface="Arial"/>
                      </a:endParaRPr>
                    </a:p>
                  </a:txBody>
                  <a:tcPr marT="0" marB="0" marR="68575" marL="68575" anchor="ctr">
                    <a:lnL cap="flat" cmpd="sng" w="9525">
                      <a:solidFill>
                        <a:srgbClr val="D8D8D8"/>
                      </a:solidFill>
                      <a:prstDash val="solid"/>
                      <a:round/>
                      <a:headEnd len="sm" w="sm" type="none"/>
                      <a:tailEnd len="sm" w="sm" type="none"/>
                    </a:lnL>
                    <a:lnR cap="flat" cmpd="sng" w="12700">
                      <a:solidFill>
                        <a:srgbClr val="A6A6A6"/>
                      </a:solidFill>
                      <a:prstDash val="solid"/>
                      <a:round/>
                      <a:headEnd len="sm" w="sm" type="none"/>
                      <a:tailEnd len="sm" w="sm" type="none"/>
                    </a:lnR>
                    <a:lnT cap="flat" cmpd="sng" w="9525">
                      <a:solidFill>
                        <a:srgbClr val="D8D8D8"/>
                      </a:solidFill>
                      <a:prstDash val="solid"/>
                      <a:round/>
                      <a:headEnd len="sm" w="sm" type="none"/>
                      <a:tailEnd len="sm" w="sm" type="none"/>
                    </a:lnT>
                    <a:lnB cap="flat" cmpd="sng" w="12700">
                      <a:solidFill>
                        <a:srgbClr val="A6A6A6"/>
                      </a:solidFill>
                      <a:prstDash val="solid"/>
                      <a:round/>
                      <a:headEnd len="sm" w="sm" type="none"/>
                      <a:tailEnd len="sm" w="sm" type="none"/>
                    </a:lnB>
                  </a:tcPr>
                </a:tc>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5" name="Shape 705"/>
        <p:cNvGrpSpPr/>
        <p:nvPr/>
      </p:nvGrpSpPr>
      <p:grpSpPr>
        <a:xfrm>
          <a:off x="0" y="0"/>
          <a:ext cx="0" cy="0"/>
          <a:chOff x="0" y="0"/>
          <a:chExt cx="0" cy="0"/>
        </a:xfrm>
      </p:grpSpPr>
      <p:pic>
        <p:nvPicPr>
          <p:cNvPr descr="Descuento de oro 10 | Foto Premium" id="706" name="Google Shape;706;p30"/>
          <p:cNvPicPr preferRelativeResize="0"/>
          <p:nvPr/>
        </p:nvPicPr>
        <p:blipFill rotWithShape="1">
          <a:blip r:embed="rId3">
            <a:alphaModFix/>
          </a:blip>
          <a:srcRect b="0" l="0" r="0" t="0"/>
          <a:stretch/>
        </p:blipFill>
        <p:spPr>
          <a:xfrm>
            <a:off x="2070062" y="4043792"/>
            <a:ext cx="2467461" cy="1848625"/>
          </a:xfrm>
          <a:prstGeom prst="rect">
            <a:avLst/>
          </a:prstGeom>
          <a:noFill/>
          <a:ln>
            <a:noFill/>
          </a:ln>
        </p:spPr>
      </p:pic>
      <p:sp>
        <p:nvSpPr>
          <p:cNvPr id="707" name="Google Shape;707;p30"/>
          <p:cNvSpPr/>
          <p:nvPr/>
        </p:nvSpPr>
        <p:spPr>
          <a:xfrm>
            <a:off x="304799" y="140319"/>
            <a:ext cx="11672553"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chemeClr val="dk1"/>
                </a:solidFill>
                <a:latin typeface="Arial"/>
                <a:ea typeface="Arial"/>
                <a:cs typeface="Arial"/>
                <a:sym typeface="Arial"/>
              </a:rPr>
              <a:t>16. </a:t>
            </a:r>
            <a:r>
              <a:rPr lang="es-CO" sz="1800">
                <a:solidFill>
                  <a:schemeClr val="dk1"/>
                </a:solidFill>
                <a:latin typeface="Arial"/>
                <a:ea typeface="Arial"/>
                <a:cs typeface="Arial"/>
                <a:sym typeface="Arial"/>
              </a:rPr>
              <a:t>¿Estaría usted dispuesto(a) a pagar un 10% adicional en la entrada para apoyar a los artistas de Bogotá por la crisis generada por la pandemia? </a:t>
            </a:r>
            <a:endParaRPr sz="1800">
              <a:solidFill>
                <a:schemeClr val="dk1"/>
              </a:solidFill>
              <a:latin typeface="Arial"/>
              <a:ea typeface="Arial"/>
              <a:cs typeface="Arial"/>
              <a:sym typeface="Arial"/>
            </a:endParaRPr>
          </a:p>
        </p:txBody>
      </p:sp>
      <p:graphicFrame>
        <p:nvGraphicFramePr>
          <p:cNvPr id="708" name="Google Shape;708;p30"/>
          <p:cNvGraphicFramePr/>
          <p:nvPr/>
        </p:nvGraphicFramePr>
        <p:xfrm>
          <a:off x="2824510" y="1603422"/>
          <a:ext cx="5987535" cy="4124182"/>
        </p:xfrm>
        <a:graphic>
          <a:graphicData uri="http://schemas.openxmlformats.org/drawingml/2006/chart">
            <c:chart r:id="rId4"/>
          </a:graphicData>
        </a:graphic>
      </p:graphicFrame>
      <p:cxnSp>
        <p:nvCxnSpPr>
          <p:cNvPr id="709" name="Google Shape;709;p30"/>
          <p:cNvCxnSpPr/>
          <p:nvPr/>
        </p:nvCxnSpPr>
        <p:spPr>
          <a:xfrm>
            <a:off x="5423566" y="1077579"/>
            <a:ext cx="691979" cy="0"/>
          </a:xfrm>
          <a:prstGeom prst="straightConnector1">
            <a:avLst/>
          </a:prstGeom>
          <a:noFill/>
          <a:ln cap="flat" cmpd="sng" w="57150">
            <a:solidFill>
              <a:srgbClr val="F5B02B"/>
            </a:solidFill>
            <a:prstDash val="solid"/>
            <a:round/>
            <a:headEnd len="sm" w="sm" type="none"/>
            <a:tailEnd len="sm" w="sm" type="none"/>
          </a:ln>
          <a:effectLst>
            <a:outerShdw blurRad="40000" rotWithShape="0" dir="5400000" dist="20000">
              <a:srgbClr val="000000">
                <a:alpha val="37647"/>
              </a:srgbClr>
            </a:outerShdw>
          </a:effectLst>
        </p:spPr>
      </p:cxnSp>
      <p:cxnSp>
        <p:nvCxnSpPr>
          <p:cNvPr id="710" name="Google Shape;710;p30"/>
          <p:cNvCxnSpPr/>
          <p:nvPr/>
        </p:nvCxnSpPr>
        <p:spPr>
          <a:xfrm>
            <a:off x="5440039" y="1341192"/>
            <a:ext cx="691979" cy="0"/>
          </a:xfrm>
          <a:prstGeom prst="straightConnector1">
            <a:avLst/>
          </a:prstGeom>
          <a:noFill/>
          <a:ln cap="flat" cmpd="sng" w="57150">
            <a:solidFill>
              <a:srgbClr val="DA0F2B"/>
            </a:solidFill>
            <a:prstDash val="solid"/>
            <a:round/>
            <a:headEnd len="sm" w="sm" type="none"/>
            <a:tailEnd len="sm" w="sm" type="none"/>
          </a:ln>
          <a:effectLst>
            <a:outerShdw blurRad="40000" rotWithShape="0" dir="5400000" dist="20000">
              <a:srgbClr val="000000">
                <a:alpha val="37647"/>
              </a:srgbClr>
            </a:outerShdw>
          </a:effectLst>
        </p:spPr>
      </p:cxnSp>
      <p:sp>
        <p:nvSpPr>
          <p:cNvPr id="711" name="Google Shape;711;p30"/>
          <p:cNvSpPr txBox="1"/>
          <p:nvPr/>
        </p:nvSpPr>
        <p:spPr>
          <a:xfrm>
            <a:off x="6148491" y="1171615"/>
            <a:ext cx="45557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800">
                <a:solidFill>
                  <a:schemeClr val="dk1"/>
                </a:solidFill>
                <a:latin typeface="Arial"/>
                <a:ea typeface="Arial"/>
                <a:cs typeface="Arial"/>
                <a:sym typeface="Arial"/>
              </a:rPr>
              <a:t>No</a:t>
            </a:r>
            <a:endParaRPr sz="1800">
              <a:solidFill>
                <a:schemeClr val="dk1"/>
              </a:solidFill>
              <a:latin typeface="Arial"/>
              <a:ea typeface="Arial"/>
              <a:cs typeface="Arial"/>
              <a:sym typeface="Arial"/>
            </a:endParaRPr>
          </a:p>
        </p:txBody>
      </p:sp>
      <p:sp>
        <p:nvSpPr>
          <p:cNvPr id="712" name="Google Shape;712;p30"/>
          <p:cNvSpPr txBox="1"/>
          <p:nvPr/>
        </p:nvSpPr>
        <p:spPr>
          <a:xfrm>
            <a:off x="6132018" y="888799"/>
            <a:ext cx="343364"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CO" sz="1800">
                <a:solidFill>
                  <a:schemeClr val="dk1"/>
                </a:solidFill>
                <a:latin typeface="Arial"/>
                <a:ea typeface="Arial"/>
                <a:cs typeface="Arial"/>
                <a:sym typeface="Arial"/>
              </a:rPr>
              <a:t>Si</a:t>
            </a:r>
            <a:endParaRPr sz="1800">
              <a:solidFill>
                <a:schemeClr val="dk1"/>
              </a:solidFill>
              <a:latin typeface="Arial"/>
              <a:ea typeface="Arial"/>
              <a:cs typeface="Arial"/>
              <a:sym typeface="Arial"/>
            </a:endParaRPr>
          </a:p>
        </p:txBody>
      </p:sp>
      <p:sp>
        <p:nvSpPr>
          <p:cNvPr id="713" name="Google Shape;713;p30"/>
          <p:cNvSpPr txBox="1"/>
          <p:nvPr/>
        </p:nvSpPr>
        <p:spPr>
          <a:xfrm>
            <a:off x="7287596" y="3142293"/>
            <a:ext cx="82790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2800">
                <a:solidFill>
                  <a:schemeClr val="lt1"/>
                </a:solidFill>
                <a:latin typeface="Arial"/>
                <a:ea typeface="Arial"/>
                <a:cs typeface="Arial"/>
                <a:sym typeface="Arial"/>
              </a:rPr>
              <a:t>37%</a:t>
            </a:r>
            <a:endParaRPr b="1" sz="2800">
              <a:solidFill>
                <a:schemeClr val="lt1"/>
              </a:solidFill>
              <a:latin typeface="Arial"/>
              <a:ea typeface="Arial"/>
              <a:cs typeface="Arial"/>
              <a:sym typeface="Arial"/>
            </a:endParaRPr>
          </a:p>
        </p:txBody>
      </p:sp>
      <p:sp>
        <p:nvSpPr>
          <p:cNvPr id="714" name="Google Shape;714;p30"/>
          <p:cNvSpPr txBox="1"/>
          <p:nvPr/>
        </p:nvSpPr>
        <p:spPr>
          <a:xfrm>
            <a:off x="4123572" y="2340576"/>
            <a:ext cx="82790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2800">
                <a:solidFill>
                  <a:schemeClr val="lt1"/>
                </a:solidFill>
                <a:latin typeface="Arial"/>
                <a:ea typeface="Arial"/>
                <a:cs typeface="Arial"/>
                <a:sym typeface="Arial"/>
              </a:rPr>
              <a:t>62%</a:t>
            </a:r>
            <a:endParaRPr b="1" sz="2800">
              <a:solidFill>
                <a:schemeClr val="lt1"/>
              </a:solidFill>
              <a:latin typeface="Arial"/>
              <a:ea typeface="Arial"/>
              <a:cs typeface="Arial"/>
              <a:sym typeface="Arial"/>
            </a:endParaRPr>
          </a:p>
        </p:txBody>
      </p:sp>
      <p:sp>
        <p:nvSpPr>
          <p:cNvPr id="715" name="Google Shape;715;p30"/>
          <p:cNvSpPr/>
          <p:nvPr/>
        </p:nvSpPr>
        <p:spPr>
          <a:xfrm>
            <a:off x="4918995" y="2751113"/>
            <a:ext cx="1878227" cy="1828800"/>
          </a:xfrm>
          <a:prstGeom prst="ellipse">
            <a:avLst/>
          </a:prstGeom>
          <a:noFill/>
          <a:ln cap="flat" cmpd="sng" w="28575">
            <a:solidFill>
              <a:srgbClr val="A5A5A5"/>
            </a:solidFill>
            <a:prstDash val="dash"/>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16" name="Google Shape;716;p30"/>
          <p:cNvSpPr txBox="1"/>
          <p:nvPr/>
        </p:nvSpPr>
        <p:spPr>
          <a:xfrm>
            <a:off x="5191228" y="6057231"/>
            <a:ext cx="1189600"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Arial"/>
                <a:ea typeface="Arial"/>
                <a:cs typeface="Arial"/>
                <a:sym typeface="Arial"/>
              </a:rPr>
              <a:t>Base: 753</a:t>
            </a:r>
            <a:endParaRPr b="1" sz="1200">
              <a:solidFill>
                <a:srgbClr val="3F3F3F"/>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0" name="Shape 720"/>
        <p:cNvGrpSpPr/>
        <p:nvPr/>
      </p:nvGrpSpPr>
      <p:grpSpPr>
        <a:xfrm>
          <a:off x="0" y="0"/>
          <a:ext cx="0" cy="0"/>
          <a:chOff x="0" y="0"/>
          <a:chExt cx="0" cy="0"/>
        </a:xfrm>
      </p:grpSpPr>
      <p:sp>
        <p:nvSpPr>
          <p:cNvPr id="721" name="Google Shape;721;p31"/>
          <p:cNvSpPr/>
          <p:nvPr/>
        </p:nvSpPr>
        <p:spPr>
          <a:xfrm>
            <a:off x="304799" y="140319"/>
            <a:ext cx="11672553"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chemeClr val="dk1"/>
                </a:solidFill>
                <a:latin typeface="Arial"/>
                <a:ea typeface="Arial"/>
                <a:cs typeface="Arial"/>
                <a:sym typeface="Arial"/>
              </a:rPr>
              <a:t>17.</a:t>
            </a:r>
            <a:r>
              <a:rPr lang="es-CO" sz="1800">
                <a:solidFill>
                  <a:schemeClr val="dk1"/>
                </a:solidFill>
                <a:latin typeface="Arial"/>
                <a:ea typeface="Arial"/>
                <a:cs typeface="Arial"/>
                <a:sym typeface="Arial"/>
              </a:rPr>
              <a:t> ¿Estaría dispuesto a hacer un pago adicional en alguno de los servicios públicos para apoyar a los artistas de Bogotá por la crisis generada por la pandemia? </a:t>
            </a:r>
            <a:endParaRPr sz="1800">
              <a:solidFill>
                <a:schemeClr val="dk1"/>
              </a:solidFill>
              <a:latin typeface="Arial"/>
              <a:ea typeface="Arial"/>
              <a:cs typeface="Arial"/>
              <a:sym typeface="Arial"/>
            </a:endParaRPr>
          </a:p>
        </p:txBody>
      </p:sp>
      <p:graphicFrame>
        <p:nvGraphicFramePr>
          <p:cNvPr id="722" name="Google Shape;722;p31"/>
          <p:cNvGraphicFramePr/>
          <p:nvPr/>
        </p:nvGraphicFramePr>
        <p:xfrm>
          <a:off x="2824510" y="1603422"/>
          <a:ext cx="5987535" cy="4124182"/>
        </p:xfrm>
        <a:graphic>
          <a:graphicData uri="http://schemas.openxmlformats.org/drawingml/2006/chart">
            <c:chart r:id="rId3"/>
          </a:graphicData>
        </a:graphic>
      </p:graphicFrame>
      <p:cxnSp>
        <p:nvCxnSpPr>
          <p:cNvPr id="723" name="Google Shape;723;p31"/>
          <p:cNvCxnSpPr/>
          <p:nvPr/>
        </p:nvCxnSpPr>
        <p:spPr>
          <a:xfrm>
            <a:off x="5423566" y="1077579"/>
            <a:ext cx="691979" cy="0"/>
          </a:xfrm>
          <a:prstGeom prst="straightConnector1">
            <a:avLst/>
          </a:prstGeom>
          <a:noFill/>
          <a:ln cap="flat" cmpd="sng" w="57150">
            <a:solidFill>
              <a:srgbClr val="F5B02B"/>
            </a:solidFill>
            <a:prstDash val="solid"/>
            <a:round/>
            <a:headEnd len="sm" w="sm" type="none"/>
            <a:tailEnd len="sm" w="sm" type="none"/>
          </a:ln>
          <a:effectLst>
            <a:outerShdw blurRad="40000" rotWithShape="0" dir="5400000" dist="20000">
              <a:srgbClr val="000000">
                <a:alpha val="37647"/>
              </a:srgbClr>
            </a:outerShdw>
          </a:effectLst>
        </p:spPr>
      </p:cxnSp>
      <p:cxnSp>
        <p:nvCxnSpPr>
          <p:cNvPr id="724" name="Google Shape;724;p31"/>
          <p:cNvCxnSpPr/>
          <p:nvPr/>
        </p:nvCxnSpPr>
        <p:spPr>
          <a:xfrm>
            <a:off x="5440039" y="1341192"/>
            <a:ext cx="691979" cy="0"/>
          </a:xfrm>
          <a:prstGeom prst="straightConnector1">
            <a:avLst/>
          </a:prstGeom>
          <a:noFill/>
          <a:ln cap="flat" cmpd="sng" w="57150">
            <a:solidFill>
              <a:srgbClr val="DA0F2B"/>
            </a:solidFill>
            <a:prstDash val="solid"/>
            <a:round/>
            <a:headEnd len="sm" w="sm" type="none"/>
            <a:tailEnd len="sm" w="sm" type="none"/>
          </a:ln>
          <a:effectLst>
            <a:outerShdw blurRad="40000" rotWithShape="0" dir="5400000" dist="20000">
              <a:srgbClr val="000000">
                <a:alpha val="37647"/>
              </a:srgbClr>
            </a:outerShdw>
          </a:effectLst>
        </p:spPr>
      </p:cxnSp>
      <p:sp>
        <p:nvSpPr>
          <p:cNvPr id="725" name="Google Shape;725;p31"/>
          <p:cNvSpPr txBox="1"/>
          <p:nvPr/>
        </p:nvSpPr>
        <p:spPr>
          <a:xfrm>
            <a:off x="6148491" y="1171615"/>
            <a:ext cx="45557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800">
                <a:solidFill>
                  <a:schemeClr val="dk1"/>
                </a:solidFill>
                <a:latin typeface="Arial"/>
                <a:ea typeface="Arial"/>
                <a:cs typeface="Arial"/>
                <a:sym typeface="Arial"/>
              </a:rPr>
              <a:t>No</a:t>
            </a:r>
            <a:endParaRPr sz="1800">
              <a:solidFill>
                <a:schemeClr val="dk1"/>
              </a:solidFill>
              <a:latin typeface="Arial"/>
              <a:ea typeface="Arial"/>
              <a:cs typeface="Arial"/>
              <a:sym typeface="Arial"/>
            </a:endParaRPr>
          </a:p>
        </p:txBody>
      </p:sp>
      <p:sp>
        <p:nvSpPr>
          <p:cNvPr id="726" name="Google Shape;726;p31"/>
          <p:cNvSpPr txBox="1"/>
          <p:nvPr/>
        </p:nvSpPr>
        <p:spPr>
          <a:xfrm>
            <a:off x="6132018" y="888799"/>
            <a:ext cx="343364"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CO" sz="1800">
                <a:solidFill>
                  <a:schemeClr val="dk1"/>
                </a:solidFill>
                <a:latin typeface="Arial"/>
                <a:ea typeface="Arial"/>
                <a:cs typeface="Arial"/>
                <a:sym typeface="Arial"/>
              </a:rPr>
              <a:t>Si</a:t>
            </a:r>
            <a:endParaRPr sz="1800">
              <a:solidFill>
                <a:schemeClr val="dk1"/>
              </a:solidFill>
              <a:latin typeface="Arial"/>
              <a:ea typeface="Arial"/>
              <a:cs typeface="Arial"/>
              <a:sym typeface="Arial"/>
            </a:endParaRPr>
          </a:p>
        </p:txBody>
      </p:sp>
      <p:sp>
        <p:nvSpPr>
          <p:cNvPr id="727" name="Google Shape;727;p31"/>
          <p:cNvSpPr txBox="1"/>
          <p:nvPr/>
        </p:nvSpPr>
        <p:spPr>
          <a:xfrm>
            <a:off x="7230210" y="3168051"/>
            <a:ext cx="82790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2800">
                <a:solidFill>
                  <a:schemeClr val="lt1"/>
                </a:solidFill>
                <a:latin typeface="Arial"/>
                <a:ea typeface="Arial"/>
                <a:cs typeface="Arial"/>
                <a:sym typeface="Arial"/>
              </a:rPr>
              <a:t>66%</a:t>
            </a:r>
            <a:endParaRPr b="1" sz="2800">
              <a:solidFill>
                <a:schemeClr val="lt1"/>
              </a:solidFill>
              <a:latin typeface="Arial"/>
              <a:ea typeface="Arial"/>
              <a:cs typeface="Arial"/>
              <a:sym typeface="Arial"/>
            </a:endParaRPr>
          </a:p>
        </p:txBody>
      </p:sp>
      <p:sp>
        <p:nvSpPr>
          <p:cNvPr id="728" name="Google Shape;728;p31"/>
          <p:cNvSpPr txBox="1"/>
          <p:nvPr/>
        </p:nvSpPr>
        <p:spPr>
          <a:xfrm>
            <a:off x="4123572" y="2340576"/>
            <a:ext cx="82790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2800">
                <a:solidFill>
                  <a:schemeClr val="lt1"/>
                </a:solidFill>
                <a:latin typeface="Arial"/>
                <a:ea typeface="Arial"/>
                <a:cs typeface="Arial"/>
                <a:sym typeface="Arial"/>
              </a:rPr>
              <a:t>34%</a:t>
            </a:r>
            <a:endParaRPr b="1" sz="2800">
              <a:solidFill>
                <a:schemeClr val="lt1"/>
              </a:solidFill>
              <a:latin typeface="Arial"/>
              <a:ea typeface="Arial"/>
              <a:cs typeface="Arial"/>
              <a:sym typeface="Arial"/>
            </a:endParaRPr>
          </a:p>
        </p:txBody>
      </p:sp>
      <p:sp>
        <p:nvSpPr>
          <p:cNvPr id="729" name="Google Shape;729;p31"/>
          <p:cNvSpPr/>
          <p:nvPr/>
        </p:nvSpPr>
        <p:spPr>
          <a:xfrm>
            <a:off x="4918995" y="2751113"/>
            <a:ext cx="1878227" cy="1828800"/>
          </a:xfrm>
          <a:prstGeom prst="ellipse">
            <a:avLst/>
          </a:prstGeom>
          <a:noFill/>
          <a:ln cap="flat" cmpd="sng" w="28575">
            <a:solidFill>
              <a:srgbClr val="A5A5A5"/>
            </a:solidFill>
            <a:prstDash val="dash"/>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30" name="Google Shape;730;p31"/>
          <p:cNvSpPr txBox="1"/>
          <p:nvPr/>
        </p:nvSpPr>
        <p:spPr>
          <a:xfrm>
            <a:off x="5191228" y="6057231"/>
            <a:ext cx="1189600"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Arial"/>
                <a:ea typeface="Arial"/>
                <a:cs typeface="Arial"/>
                <a:sym typeface="Arial"/>
              </a:rPr>
              <a:t>Base: 753</a:t>
            </a:r>
            <a:endParaRPr b="1" sz="1200">
              <a:solidFill>
                <a:srgbClr val="3F3F3F"/>
              </a:solidFill>
              <a:latin typeface="Arial"/>
              <a:ea typeface="Arial"/>
              <a:cs typeface="Arial"/>
              <a:sym typeface="Arial"/>
            </a:endParaRPr>
          </a:p>
        </p:txBody>
      </p:sp>
      <p:pic>
        <p:nvPicPr>
          <p:cNvPr descr="Pago - Iconos gratis de negocio" id="731" name="Google Shape;731;p31"/>
          <p:cNvPicPr preferRelativeResize="0"/>
          <p:nvPr/>
        </p:nvPicPr>
        <p:blipFill rotWithShape="1">
          <a:blip r:embed="rId4">
            <a:alphaModFix/>
          </a:blip>
          <a:srcRect b="0" l="0" r="0" t="0"/>
          <a:stretch/>
        </p:blipFill>
        <p:spPr>
          <a:xfrm>
            <a:off x="2277824" y="1356281"/>
            <a:ext cx="1364132" cy="1364132"/>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5" name="Shape 735"/>
        <p:cNvGrpSpPr/>
        <p:nvPr/>
      </p:nvGrpSpPr>
      <p:grpSpPr>
        <a:xfrm>
          <a:off x="0" y="0"/>
          <a:ext cx="0" cy="0"/>
          <a:chOff x="0" y="0"/>
          <a:chExt cx="0" cy="0"/>
        </a:xfrm>
      </p:grpSpPr>
      <p:sp>
        <p:nvSpPr>
          <p:cNvPr id="736" name="Google Shape;736;p32"/>
          <p:cNvSpPr txBox="1"/>
          <p:nvPr/>
        </p:nvSpPr>
        <p:spPr>
          <a:xfrm>
            <a:off x="4923036" y="2928255"/>
            <a:ext cx="2334293" cy="101566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6000"/>
              <a:buFont typeface="Arial"/>
              <a:buNone/>
            </a:pPr>
            <a:r>
              <a:rPr b="1" i="0" lang="es-CO" sz="6000" u="none" cap="none" strike="noStrike">
                <a:solidFill>
                  <a:srgbClr val="FFFFFF"/>
                </a:solidFill>
                <a:latin typeface="Arial"/>
                <a:ea typeface="Arial"/>
                <a:cs typeface="Arial"/>
                <a:sym typeface="Arial"/>
              </a:rPr>
              <a:t>Covid</a:t>
            </a:r>
            <a:endParaRPr b="1" i="0" sz="6000" u="none" cap="none" strike="noStrike">
              <a:solidFill>
                <a:srgbClr val="FFFFFF"/>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0" name="Shape 740"/>
        <p:cNvGrpSpPr/>
        <p:nvPr/>
      </p:nvGrpSpPr>
      <p:grpSpPr>
        <a:xfrm>
          <a:off x="0" y="0"/>
          <a:ext cx="0" cy="0"/>
          <a:chOff x="0" y="0"/>
          <a:chExt cx="0" cy="0"/>
        </a:xfrm>
      </p:grpSpPr>
      <p:sp>
        <p:nvSpPr>
          <p:cNvPr id="741" name="Google Shape;741;p33"/>
          <p:cNvSpPr/>
          <p:nvPr/>
        </p:nvSpPr>
        <p:spPr>
          <a:xfrm>
            <a:off x="3437367" y="271065"/>
            <a:ext cx="607602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chemeClr val="dk1"/>
                </a:solidFill>
                <a:latin typeface="Arial"/>
                <a:ea typeface="Arial"/>
                <a:cs typeface="Arial"/>
                <a:sym typeface="Arial"/>
              </a:rPr>
              <a:t>18. </a:t>
            </a:r>
            <a:r>
              <a:rPr lang="es-CO" sz="1800">
                <a:solidFill>
                  <a:schemeClr val="dk1"/>
                </a:solidFill>
                <a:latin typeface="Arial"/>
                <a:ea typeface="Arial"/>
                <a:cs typeface="Arial"/>
                <a:sym typeface="Arial"/>
              </a:rPr>
              <a:t>¿Usted ha sido diagnosticado con coronavirus? </a:t>
            </a:r>
            <a:endParaRPr sz="1800">
              <a:solidFill>
                <a:schemeClr val="dk1"/>
              </a:solidFill>
              <a:latin typeface="Arial"/>
              <a:ea typeface="Arial"/>
              <a:cs typeface="Arial"/>
              <a:sym typeface="Arial"/>
            </a:endParaRPr>
          </a:p>
        </p:txBody>
      </p:sp>
      <p:graphicFrame>
        <p:nvGraphicFramePr>
          <p:cNvPr id="742" name="Google Shape;742;p33"/>
          <p:cNvGraphicFramePr/>
          <p:nvPr/>
        </p:nvGraphicFramePr>
        <p:xfrm>
          <a:off x="2824510" y="1603422"/>
          <a:ext cx="5987535" cy="4124182"/>
        </p:xfrm>
        <a:graphic>
          <a:graphicData uri="http://schemas.openxmlformats.org/drawingml/2006/chart">
            <c:chart r:id="rId3"/>
          </a:graphicData>
        </a:graphic>
      </p:graphicFrame>
      <p:cxnSp>
        <p:nvCxnSpPr>
          <p:cNvPr id="743" name="Google Shape;743;p33"/>
          <p:cNvCxnSpPr/>
          <p:nvPr/>
        </p:nvCxnSpPr>
        <p:spPr>
          <a:xfrm>
            <a:off x="5423566" y="1077579"/>
            <a:ext cx="691979" cy="0"/>
          </a:xfrm>
          <a:prstGeom prst="straightConnector1">
            <a:avLst/>
          </a:prstGeom>
          <a:noFill/>
          <a:ln cap="flat" cmpd="sng" w="57150">
            <a:solidFill>
              <a:srgbClr val="F5B02B"/>
            </a:solidFill>
            <a:prstDash val="solid"/>
            <a:round/>
            <a:headEnd len="sm" w="sm" type="none"/>
            <a:tailEnd len="sm" w="sm" type="none"/>
          </a:ln>
          <a:effectLst>
            <a:outerShdw blurRad="40000" rotWithShape="0" dir="5400000" dist="20000">
              <a:srgbClr val="000000">
                <a:alpha val="37647"/>
              </a:srgbClr>
            </a:outerShdw>
          </a:effectLst>
        </p:spPr>
      </p:cxnSp>
      <p:cxnSp>
        <p:nvCxnSpPr>
          <p:cNvPr id="744" name="Google Shape;744;p33"/>
          <p:cNvCxnSpPr/>
          <p:nvPr/>
        </p:nvCxnSpPr>
        <p:spPr>
          <a:xfrm>
            <a:off x="5440039" y="1341192"/>
            <a:ext cx="691979" cy="0"/>
          </a:xfrm>
          <a:prstGeom prst="straightConnector1">
            <a:avLst/>
          </a:prstGeom>
          <a:noFill/>
          <a:ln cap="flat" cmpd="sng" w="57150">
            <a:solidFill>
              <a:srgbClr val="DA0F2B"/>
            </a:solidFill>
            <a:prstDash val="solid"/>
            <a:round/>
            <a:headEnd len="sm" w="sm" type="none"/>
            <a:tailEnd len="sm" w="sm" type="none"/>
          </a:ln>
          <a:effectLst>
            <a:outerShdw blurRad="40000" rotWithShape="0" dir="5400000" dist="20000">
              <a:srgbClr val="000000">
                <a:alpha val="37647"/>
              </a:srgbClr>
            </a:outerShdw>
          </a:effectLst>
        </p:spPr>
      </p:cxnSp>
      <p:sp>
        <p:nvSpPr>
          <p:cNvPr id="745" name="Google Shape;745;p33"/>
          <p:cNvSpPr txBox="1"/>
          <p:nvPr/>
        </p:nvSpPr>
        <p:spPr>
          <a:xfrm>
            <a:off x="6148491" y="1171615"/>
            <a:ext cx="45557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800">
                <a:solidFill>
                  <a:schemeClr val="dk1"/>
                </a:solidFill>
                <a:latin typeface="Arial"/>
                <a:ea typeface="Arial"/>
                <a:cs typeface="Arial"/>
                <a:sym typeface="Arial"/>
              </a:rPr>
              <a:t>No</a:t>
            </a:r>
            <a:endParaRPr sz="1800">
              <a:solidFill>
                <a:schemeClr val="dk1"/>
              </a:solidFill>
              <a:latin typeface="Arial"/>
              <a:ea typeface="Arial"/>
              <a:cs typeface="Arial"/>
              <a:sym typeface="Arial"/>
            </a:endParaRPr>
          </a:p>
        </p:txBody>
      </p:sp>
      <p:sp>
        <p:nvSpPr>
          <p:cNvPr id="746" name="Google Shape;746;p33"/>
          <p:cNvSpPr txBox="1"/>
          <p:nvPr/>
        </p:nvSpPr>
        <p:spPr>
          <a:xfrm>
            <a:off x="6132018" y="888799"/>
            <a:ext cx="343364"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CO" sz="1800">
                <a:solidFill>
                  <a:schemeClr val="dk1"/>
                </a:solidFill>
                <a:latin typeface="Arial"/>
                <a:ea typeface="Arial"/>
                <a:cs typeface="Arial"/>
                <a:sym typeface="Arial"/>
              </a:rPr>
              <a:t>Si</a:t>
            </a:r>
            <a:endParaRPr sz="1800">
              <a:solidFill>
                <a:schemeClr val="dk1"/>
              </a:solidFill>
              <a:latin typeface="Arial"/>
              <a:ea typeface="Arial"/>
              <a:cs typeface="Arial"/>
              <a:sym typeface="Arial"/>
            </a:endParaRPr>
          </a:p>
        </p:txBody>
      </p:sp>
      <p:sp>
        <p:nvSpPr>
          <p:cNvPr id="747" name="Google Shape;747;p33"/>
          <p:cNvSpPr txBox="1"/>
          <p:nvPr/>
        </p:nvSpPr>
        <p:spPr>
          <a:xfrm>
            <a:off x="7230210" y="3168051"/>
            <a:ext cx="82790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2800">
                <a:solidFill>
                  <a:schemeClr val="lt1"/>
                </a:solidFill>
                <a:latin typeface="Arial"/>
                <a:ea typeface="Arial"/>
                <a:cs typeface="Arial"/>
                <a:sym typeface="Arial"/>
              </a:rPr>
              <a:t>87%</a:t>
            </a:r>
            <a:endParaRPr b="1" sz="2800">
              <a:solidFill>
                <a:schemeClr val="lt1"/>
              </a:solidFill>
              <a:latin typeface="Arial"/>
              <a:ea typeface="Arial"/>
              <a:cs typeface="Arial"/>
              <a:sym typeface="Arial"/>
            </a:endParaRPr>
          </a:p>
        </p:txBody>
      </p:sp>
      <p:sp>
        <p:nvSpPr>
          <p:cNvPr id="748" name="Google Shape;748;p33"/>
          <p:cNvSpPr txBox="1"/>
          <p:nvPr/>
        </p:nvSpPr>
        <p:spPr>
          <a:xfrm>
            <a:off x="4777277" y="1867035"/>
            <a:ext cx="82790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2800">
                <a:solidFill>
                  <a:schemeClr val="lt1"/>
                </a:solidFill>
                <a:latin typeface="Arial"/>
                <a:ea typeface="Arial"/>
                <a:cs typeface="Arial"/>
                <a:sym typeface="Arial"/>
              </a:rPr>
              <a:t>12%</a:t>
            </a:r>
            <a:endParaRPr b="1" sz="2800">
              <a:solidFill>
                <a:schemeClr val="lt1"/>
              </a:solidFill>
              <a:latin typeface="Arial"/>
              <a:ea typeface="Arial"/>
              <a:cs typeface="Arial"/>
              <a:sym typeface="Arial"/>
            </a:endParaRPr>
          </a:p>
        </p:txBody>
      </p:sp>
      <p:sp>
        <p:nvSpPr>
          <p:cNvPr id="749" name="Google Shape;749;p33"/>
          <p:cNvSpPr/>
          <p:nvPr/>
        </p:nvSpPr>
        <p:spPr>
          <a:xfrm>
            <a:off x="4918995" y="2751113"/>
            <a:ext cx="1878227" cy="1828800"/>
          </a:xfrm>
          <a:prstGeom prst="ellipse">
            <a:avLst/>
          </a:prstGeom>
          <a:noFill/>
          <a:ln cap="flat" cmpd="sng" w="28575">
            <a:solidFill>
              <a:srgbClr val="A5A5A5"/>
            </a:solidFill>
            <a:prstDash val="dash"/>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50" name="Google Shape;750;p33"/>
          <p:cNvSpPr txBox="1"/>
          <p:nvPr/>
        </p:nvSpPr>
        <p:spPr>
          <a:xfrm>
            <a:off x="5191228" y="6057231"/>
            <a:ext cx="1189600"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Arial"/>
                <a:ea typeface="Arial"/>
                <a:cs typeface="Arial"/>
                <a:sym typeface="Arial"/>
              </a:rPr>
              <a:t>Base: 753</a:t>
            </a:r>
            <a:endParaRPr b="1" sz="1200">
              <a:solidFill>
                <a:srgbClr val="3F3F3F"/>
              </a:solidFill>
              <a:latin typeface="Arial"/>
              <a:ea typeface="Arial"/>
              <a:cs typeface="Arial"/>
              <a:sym typeface="Arial"/>
            </a:endParaRPr>
          </a:p>
        </p:txBody>
      </p:sp>
      <p:pic>
        <p:nvPicPr>
          <p:cNvPr descr="Diagnóstico - Iconos gratis de médico" id="751" name="Google Shape;751;p33"/>
          <p:cNvPicPr preferRelativeResize="0"/>
          <p:nvPr/>
        </p:nvPicPr>
        <p:blipFill rotWithShape="1">
          <a:blip r:embed="rId4">
            <a:alphaModFix/>
          </a:blip>
          <a:srcRect b="0" l="0" r="0" t="0"/>
          <a:stretch/>
        </p:blipFill>
        <p:spPr>
          <a:xfrm>
            <a:off x="3906932" y="783777"/>
            <a:ext cx="1113448" cy="1113448"/>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5" name="Shape 755"/>
        <p:cNvGrpSpPr/>
        <p:nvPr/>
      </p:nvGrpSpPr>
      <p:grpSpPr>
        <a:xfrm>
          <a:off x="0" y="0"/>
          <a:ext cx="0" cy="0"/>
          <a:chOff x="0" y="0"/>
          <a:chExt cx="0" cy="0"/>
        </a:xfrm>
      </p:grpSpPr>
      <p:sp>
        <p:nvSpPr>
          <p:cNvPr id="756" name="Google Shape;756;p34"/>
          <p:cNvSpPr/>
          <p:nvPr/>
        </p:nvSpPr>
        <p:spPr>
          <a:xfrm>
            <a:off x="2505066" y="206882"/>
            <a:ext cx="7220957"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chemeClr val="dk1"/>
                </a:solidFill>
                <a:latin typeface="Arial"/>
                <a:ea typeface="Arial"/>
                <a:cs typeface="Arial"/>
                <a:sym typeface="Arial"/>
              </a:rPr>
              <a:t>19.</a:t>
            </a:r>
            <a:r>
              <a:rPr lang="es-CO" sz="1800">
                <a:solidFill>
                  <a:schemeClr val="dk1"/>
                </a:solidFill>
                <a:latin typeface="Arial"/>
                <a:ea typeface="Arial"/>
                <a:cs typeface="Arial"/>
                <a:sym typeface="Arial"/>
              </a:rPr>
              <a:t> ¿Alguna de las personas con las que vive en su hogar, ha sido diagnosticada con coronavirus? </a:t>
            </a:r>
            <a:endParaRPr sz="1800">
              <a:solidFill>
                <a:schemeClr val="dk1"/>
              </a:solidFill>
              <a:latin typeface="Arial"/>
              <a:ea typeface="Arial"/>
              <a:cs typeface="Arial"/>
              <a:sym typeface="Arial"/>
            </a:endParaRPr>
          </a:p>
        </p:txBody>
      </p:sp>
      <p:graphicFrame>
        <p:nvGraphicFramePr>
          <p:cNvPr id="757" name="Google Shape;757;p34"/>
          <p:cNvGraphicFramePr/>
          <p:nvPr/>
        </p:nvGraphicFramePr>
        <p:xfrm>
          <a:off x="2824510" y="1603422"/>
          <a:ext cx="5987535" cy="4124182"/>
        </p:xfrm>
        <a:graphic>
          <a:graphicData uri="http://schemas.openxmlformats.org/drawingml/2006/chart">
            <c:chart r:id="rId3"/>
          </a:graphicData>
        </a:graphic>
      </p:graphicFrame>
      <p:cxnSp>
        <p:nvCxnSpPr>
          <p:cNvPr id="758" name="Google Shape;758;p34"/>
          <p:cNvCxnSpPr/>
          <p:nvPr/>
        </p:nvCxnSpPr>
        <p:spPr>
          <a:xfrm>
            <a:off x="5423566" y="1077579"/>
            <a:ext cx="691979" cy="0"/>
          </a:xfrm>
          <a:prstGeom prst="straightConnector1">
            <a:avLst/>
          </a:prstGeom>
          <a:noFill/>
          <a:ln cap="flat" cmpd="sng" w="57150">
            <a:solidFill>
              <a:srgbClr val="F5B02B"/>
            </a:solidFill>
            <a:prstDash val="solid"/>
            <a:round/>
            <a:headEnd len="sm" w="sm" type="none"/>
            <a:tailEnd len="sm" w="sm" type="none"/>
          </a:ln>
          <a:effectLst>
            <a:outerShdw blurRad="40000" rotWithShape="0" dir="5400000" dist="20000">
              <a:srgbClr val="000000">
                <a:alpha val="37647"/>
              </a:srgbClr>
            </a:outerShdw>
          </a:effectLst>
        </p:spPr>
      </p:cxnSp>
      <p:cxnSp>
        <p:nvCxnSpPr>
          <p:cNvPr id="759" name="Google Shape;759;p34"/>
          <p:cNvCxnSpPr/>
          <p:nvPr/>
        </p:nvCxnSpPr>
        <p:spPr>
          <a:xfrm>
            <a:off x="5440039" y="1341192"/>
            <a:ext cx="691979" cy="0"/>
          </a:xfrm>
          <a:prstGeom prst="straightConnector1">
            <a:avLst/>
          </a:prstGeom>
          <a:noFill/>
          <a:ln cap="flat" cmpd="sng" w="57150">
            <a:solidFill>
              <a:srgbClr val="DA0F2B"/>
            </a:solidFill>
            <a:prstDash val="solid"/>
            <a:round/>
            <a:headEnd len="sm" w="sm" type="none"/>
            <a:tailEnd len="sm" w="sm" type="none"/>
          </a:ln>
          <a:effectLst>
            <a:outerShdw blurRad="40000" rotWithShape="0" dir="5400000" dist="20000">
              <a:srgbClr val="000000">
                <a:alpha val="37647"/>
              </a:srgbClr>
            </a:outerShdw>
          </a:effectLst>
        </p:spPr>
      </p:cxnSp>
      <p:sp>
        <p:nvSpPr>
          <p:cNvPr id="760" name="Google Shape;760;p34"/>
          <p:cNvSpPr txBox="1"/>
          <p:nvPr/>
        </p:nvSpPr>
        <p:spPr>
          <a:xfrm>
            <a:off x="6148491" y="1171615"/>
            <a:ext cx="45557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800">
                <a:solidFill>
                  <a:schemeClr val="dk1"/>
                </a:solidFill>
                <a:latin typeface="Arial"/>
                <a:ea typeface="Arial"/>
                <a:cs typeface="Arial"/>
                <a:sym typeface="Arial"/>
              </a:rPr>
              <a:t>No</a:t>
            </a:r>
            <a:endParaRPr sz="1800">
              <a:solidFill>
                <a:schemeClr val="dk1"/>
              </a:solidFill>
              <a:latin typeface="Arial"/>
              <a:ea typeface="Arial"/>
              <a:cs typeface="Arial"/>
              <a:sym typeface="Arial"/>
            </a:endParaRPr>
          </a:p>
        </p:txBody>
      </p:sp>
      <p:sp>
        <p:nvSpPr>
          <p:cNvPr id="761" name="Google Shape;761;p34"/>
          <p:cNvSpPr txBox="1"/>
          <p:nvPr/>
        </p:nvSpPr>
        <p:spPr>
          <a:xfrm>
            <a:off x="6132018" y="888799"/>
            <a:ext cx="343364"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CO" sz="1800">
                <a:solidFill>
                  <a:schemeClr val="dk1"/>
                </a:solidFill>
                <a:latin typeface="Arial"/>
                <a:ea typeface="Arial"/>
                <a:cs typeface="Arial"/>
                <a:sym typeface="Arial"/>
              </a:rPr>
              <a:t>Si</a:t>
            </a:r>
            <a:endParaRPr sz="1800">
              <a:solidFill>
                <a:schemeClr val="dk1"/>
              </a:solidFill>
              <a:latin typeface="Arial"/>
              <a:ea typeface="Arial"/>
              <a:cs typeface="Arial"/>
              <a:sym typeface="Arial"/>
            </a:endParaRPr>
          </a:p>
        </p:txBody>
      </p:sp>
      <p:sp>
        <p:nvSpPr>
          <p:cNvPr id="762" name="Google Shape;762;p34"/>
          <p:cNvSpPr txBox="1"/>
          <p:nvPr/>
        </p:nvSpPr>
        <p:spPr>
          <a:xfrm>
            <a:off x="7230210" y="3168051"/>
            <a:ext cx="82790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2800">
                <a:solidFill>
                  <a:schemeClr val="lt1"/>
                </a:solidFill>
                <a:latin typeface="Arial"/>
                <a:ea typeface="Arial"/>
                <a:cs typeface="Arial"/>
                <a:sym typeface="Arial"/>
              </a:rPr>
              <a:t>85%</a:t>
            </a:r>
            <a:endParaRPr b="1" sz="2800">
              <a:solidFill>
                <a:schemeClr val="lt1"/>
              </a:solidFill>
              <a:latin typeface="Arial"/>
              <a:ea typeface="Arial"/>
              <a:cs typeface="Arial"/>
              <a:sym typeface="Arial"/>
            </a:endParaRPr>
          </a:p>
        </p:txBody>
      </p:sp>
      <p:sp>
        <p:nvSpPr>
          <p:cNvPr id="763" name="Google Shape;763;p34"/>
          <p:cNvSpPr txBox="1"/>
          <p:nvPr/>
        </p:nvSpPr>
        <p:spPr>
          <a:xfrm>
            <a:off x="4777277" y="1867035"/>
            <a:ext cx="82790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2800">
                <a:solidFill>
                  <a:schemeClr val="lt1"/>
                </a:solidFill>
                <a:latin typeface="Arial"/>
                <a:ea typeface="Arial"/>
                <a:cs typeface="Arial"/>
                <a:sym typeface="Arial"/>
              </a:rPr>
              <a:t>15%</a:t>
            </a:r>
            <a:endParaRPr b="1" sz="2800">
              <a:solidFill>
                <a:schemeClr val="lt1"/>
              </a:solidFill>
              <a:latin typeface="Arial"/>
              <a:ea typeface="Arial"/>
              <a:cs typeface="Arial"/>
              <a:sym typeface="Arial"/>
            </a:endParaRPr>
          </a:p>
        </p:txBody>
      </p:sp>
      <p:sp>
        <p:nvSpPr>
          <p:cNvPr id="764" name="Google Shape;764;p34"/>
          <p:cNvSpPr/>
          <p:nvPr/>
        </p:nvSpPr>
        <p:spPr>
          <a:xfrm>
            <a:off x="4918995" y="2751113"/>
            <a:ext cx="1878227" cy="1828800"/>
          </a:xfrm>
          <a:prstGeom prst="ellipse">
            <a:avLst/>
          </a:prstGeom>
          <a:noFill/>
          <a:ln cap="flat" cmpd="sng" w="28575">
            <a:solidFill>
              <a:srgbClr val="A5A5A5"/>
            </a:solidFill>
            <a:prstDash val="dash"/>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65" name="Google Shape;765;p34"/>
          <p:cNvSpPr txBox="1"/>
          <p:nvPr/>
        </p:nvSpPr>
        <p:spPr>
          <a:xfrm>
            <a:off x="5191228" y="6057231"/>
            <a:ext cx="1189600"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Arial"/>
                <a:ea typeface="Arial"/>
                <a:cs typeface="Arial"/>
                <a:sym typeface="Arial"/>
              </a:rPr>
              <a:t>Base: 753</a:t>
            </a:r>
            <a:endParaRPr b="1" sz="1200">
              <a:solidFill>
                <a:srgbClr val="3F3F3F"/>
              </a:solidFill>
              <a:latin typeface="Arial"/>
              <a:ea typeface="Arial"/>
              <a:cs typeface="Arial"/>
              <a:sym typeface="Arial"/>
            </a:endParaRPr>
          </a:p>
        </p:txBody>
      </p:sp>
      <p:pic>
        <p:nvPicPr>
          <p:cNvPr descr="Diagnóstico - Iconos gratis de médico" id="766" name="Google Shape;766;p34"/>
          <p:cNvPicPr preferRelativeResize="0"/>
          <p:nvPr/>
        </p:nvPicPr>
        <p:blipFill rotWithShape="1">
          <a:blip r:embed="rId4">
            <a:alphaModFix/>
          </a:blip>
          <a:srcRect b="0" l="0" r="0" t="0"/>
          <a:stretch/>
        </p:blipFill>
        <p:spPr>
          <a:xfrm>
            <a:off x="3745158" y="915584"/>
            <a:ext cx="1113448" cy="1113448"/>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0" name="Shape 770"/>
        <p:cNvGrpSpPr/>
        <p:nvPr/>
      </p:nvGrpSpPr>
      <p:grpSpPr>
        <a:xfrm>
          <a:off x="0" y="0"/>
          <a:ext cx="0" cy="0"/>
          <a:chOff x="0" y="0"/>
          <a:chExt cx="0" cy="0"/>
        </a:xfrm>
      </p:grpSpPr>
      <p:graphicFrame>
        <p:nvGraphicFramePr>
          <p:cNvPr id="771" name="Google Shape;771;p35"/>
          <p:cNvGraphicFramePr/>
          <p:nvPr/>
        </p:nvGraphicFramePr>
        <p:xfrm>
          <a:off x="1515415" y="715920"/>
          <a:ext cx="10676585" cy="5418667"/>
        </p:xfrm>
        <a:graphic>
          <a:graphicData uri="http://schemas.openxmlformats.org/drawingml/2006/chart">
            <c:chart r:id="rId3"/>
          </a:graphicData>
        </a:graphic>
      </p:graphicFrame>
      <p:sp>
        <p:nvSpPr>
          <p:cNvPr id="772" name="Google Shape;772;p35"/>
          <p:cNvSpPr/>
          <p:nvPr/>
        </p:nvSpPr>
        <p:spPr>
          <a:xfrm>
            <a:off x="2893452" y="246040"/>
            <a:ext cx="717782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rgbClr val="000000"/>
                </a:solidFill>
                <a:latin typeface="Arial"/>
                <a:ea typeface="Arial"/>
                <a:cs typeface="Arial"/>
                <a:sym typeface="Arial"/>
              </a:rPr>
              <a:t>20. </a:t>
            </a:r>
            <a:r>
              <a:rPr lang="es-CO" sz="1800">
                <a:solidFill>
                  <a:srgbClr val="000000"/>
                </a:solidFill>
                <a:latin typeface="Arial"/>
                <a:ea typeface="Arial"/>
                <a:cs typeface="Arial"/>
                <a:sym typeface="Arial"/>
              </a:rPr>
              <a:t>Principalmente, ¿cómo cree usted que llegó el virus a su casa? </a:t>
            </a:r>
            <a:endParaRPr sz="1800">
              <a:solidFill>
                <a:schemeClr val="dk1"/>
              </a:solidFill>
              <a:latin typeface="Arial"/>
              <a:ea typeface="Arial"/>
              <a:cs typeface="Arial"/>
              <a:sym typeface="Arial"/>
            </a:endParaRPr>
          </a:p>
        </p:txBody>
      </p:sp>
      <p:sp>
        <p:nvSpPr>
          <p:cNvPr id="773" name="Google Shape;773;p35"/>
          <p:cNvSpPr txBox="1"/>
          <p:nvPr/>
        </p:nvSpPr>
        <p:spPr>
          <a:xfrm>
            <a:off x="5292764" y="6376802"/>
            <a:ext cx="1189600"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Arial"/>
                <a:ea typeface="Arial"/>
                <a:cs typeface="Arial"/>
                <a:sym typeface="Arial"/>
              </a:rPr>
              <a:t>Base: 152</a:t>
            </a:r>
            <a:endParaRPr b="1" sz="1200">
              <a:solidFill>
                <a:srgbClr val="3F3F3F"/>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7" name="Shape 777"/>
        <p:cNvGrpSpPr/>
        <p:nvPr/>
      </p:nvGrpSpPr>
      <p:grpSpPr>
        <a:xfrm>
          <a:off x="0" y="0"/>
          <a:ext cx="0" cy="0"/>
          <a:chOff x="0" y="0"/>
          <a:chExt cx="0" cy="0"/>
        </a:xfrm>
      </p:grpSpPr>
      <p:sp>
        <p:nvSpPr>
          <p:cNvPr id="778" name="Google Shape;778;p36"/>
          <p:cNvSpPr txBox="1"/>
          <p:nvPr/>
        </p:nvSpPr>
        <p:spPr>
          <a:xfrm>
            <a:off x="3332856" y="2928255"/>
            <a:ext cx="5514651"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CO" sz="6000">
                <a:solidFill>
                  <a:schemeClr val="lt1"/>
                </a:solidFill>
                <a:latin typeface="Arial"/>
                <a:ea typeface="Arial"/>
                <a:cs typeface="Arial"/>
                <a:sym typeface="Arial"/>
              </a:rPr>
              <a:t>Demográficos</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2" name="Shape 782"/>
        <p:cNvGrpSpPr/>
        <p:nvPr/>
      </p:nvGrpSpPr>
      <p:grpSpPr>
        <a:xfrm>
          <a:off x="0" y="0"/>
          <a:ext cx="0" cy="0"/>
          <a:chOff x="0" y="0"/>
          <a:chExt cx="0" cy="0"/>
        </a:xfrm>
      </p:grpSpPr>
      <p:graphicFrame>
        <p:nvGraphicFramePr>
          <p:cNvPr id="783" name="Google Shape;783;p37"/>
          <p:cNvGraphicFramePr/>
          <p:nvPr/>
        </p:nvGraphicFramePr>
        <p:xfrm>
          <a:off x="4123499" y="560857"/>
          <a:ext cx="6226449" cy="5418667"/>
        </p:xfrm>
        <a:graphic>
          <a:graphicData uri="http://schemas.openxmlformats.org/drawingml/2006/chart">
            <c:chart r:id="rId3"/>
          </a:graphicData>
        </a:graphic>
      </p:graphicFrame>
      <p:sp>
        <p:nvSpPr>
          <p:cNvPr id="784" name="Google Shape;784;p37"/>
          <p:cNvSpPr/>
          <p:nvPr/>
        </p:nvSpPr>
        <p:spPr>
          <a:xfrm>
            <a:off x="4123499" y="192557"/>
            <a:ext cx="4511675"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rgbClr val="000000"/>
                </a:solidFill>
                <a:latin typeface="Arial"/>
                <a:ea typeface="Arial"/>
                <a:cs typeface="Arial"/>
                <a:sym typeface="Arial"/>
              </a:rPr>
              <a:t>21. </a:t>
            </a:r>
            <a:r>
              <a:rPr lang="es-CO" sz="1800">
                <a:solidFill>
                  <a:srgbClr val="000000"/>
                </a:solidFill>
                <a:latin typeface="Arial"/>
                <a:ea typeface="Arial"/>
                <a:cs typeface="Arial"/>
                <a:sym typeface="Arial"/>
              </a:rPr>
              <a:t>Específicamente, ¿a qué se dedica usted? </a:t>
            </a:r>
            <a:endParaRPr sz="1800">
              <a:solidFill>
                <a:schemeClr val="dk1"/>
              </a:solidFill>
              <a:latin typeface="Arial"/>
              <a:ea typeface="Arial"/>
              <a:cs typeface="Arial"/>
              <a:sym typeface="Arial"/>
            </a:endParaRPr>
          </a:p>
        </p:txBody>
      </p:sp>
      <p:sp>
        <p:nvSpPr>
          <p:cNvPr id="785" name="Google Shape;785;p37"/>
          <p:cNvSpPr txBox="1"/>
          <p:nvPr/>
        </p:nvSpPr>
        <p:spPr>
          <a:xfrm>
            <a:off x="5073823" y="6347824"/>
            <a:ext cx="1189600"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Arial"/>
                <a:ea typeface="Arial"/>
                <a:cs typeface="Arial"/>
                <a:sym typeface="Arial"/>
              </a:rPr>
              <a:t>Base: 753</a:t>
            </a:r>
            <a:endParaRPr b="1" sz="1200">
              <a:solidFill>
                <a:srgbClr val="3F3F3F"/>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9" name="Shape 789"/>
        <p:cNvGrpSpPr/>
        <p:nvPr/>
      </p:nvGrpSpPr>
      <p:grpSpPr>
        <a:xfrm>
          <a:off x="0" y="0"/>
          <a:ext cx="0" cy="0"/>
          <a:chOff x="0" y="0"/>
          <a:chExt cx="0" cy="0"/>
        </a:xfrm>
      </p:grpSpPr>
      <p:sp>
        <p:nvSpPr>
          <p:cNvPr id="790" name="Google Shape;790;p38"/>
          <p:cNvSpPr/>
          <p:nvPr/>
        </p:nvSpPr>
        <p:spPr>
          <a:xfrm>
            <a:off x="3060878" y="181646"/>
            <a:ext cx="717782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rgbClr val="000000"/>
                </a:solidFill>
                <a:latin typeface="Arial"/>
                <a:ea typeface="Arial"/>
                <a:cs typeface="Arial"/>
                <a:sym typeface="Arial"/>
              </a:rPr>
              <a:t>22. </a:t>
            </a:r>
            <a:r>
              <a:rPr lang="es-CO" sz="1800">
                <a:solidFill>
                  <a:srgbClr val="000000"/>
                </a:solidFill>
                <a:latin typeface="Arial"/>
                <a:ea typeface="Arial"/>
                <a:cs typeface="Arial"/>
                <a:sym typeface="Arial"/>
              </a:rPr>
              <a:t>¿Usted trabaja en el sector de cultura, recreación y deporte? </a:t>
            </a:r>
            <a:endParaRPr sz="1800">
              <a:solidFill>
                <a:schemeClr val="dk1"/>
              </a:solidFill>
              <a:latin typeface="Arial"/>
              <a:ea typeface="Arial"/>
              <a:cs typeface="Arial"/>
              <a:sym typeface="Arial"/>
            </a:endParaRPr>
          </a:p>
        </p:txBody>
      </p:sp>
      <p:graphicFrame>
        <p:nvGraphicFramePr>
          <p:cNvPr id="791" name="Google Shape;791;p38"/>
          <p:cNvGraphicFramePr/>
          <p:nvPr/>
        </p:nvGraphicFramePr>
        <p:xfrm>
          <a:off x="2824510" y="1603422"/>
          <a:ext cx="5987535" cy="4124182"/>
        </p:xfrm>
        <a:graphic>
          <a:graphicData uri="http://schemas.openxmlformats.org/drawingml/2006/chart">
            <c:chart r:id="rId3"/>
          </a:graphicData>
        </a:graphic>
      </p:graphicFrame>
      <p:cxnSp>
        <p:nvCxnSpPr>
          <p:cNvPr id="792" name="Google Shape;792;p38"/>
          <p:cNvCxnSpPr/>
          <p:nvPr/>
        </p:nvCxnSpPr>
        <p:spPr>
          <a:xfrm>
            <a:off x="5423566" y="1077579"/>
            <a:ext cx="691979" cy="0"/>
          </a:xfrm>
          <a:prstGeom prst="straightConnector1">
            <a:avLst/>
          </a:prstGeom>
          <a:noFill/>
          <a:ln cap="flat" cmpd="sng" w="57150">
            <a:solidFill>
              <a:srgbClr val="F5B02B"/>
            </a:solidFill>
            <a:prstDash val="solid"/>
            <a:round/>
            <a:headEnd len="sm" w="sm" type="none"/>
            <a:tailEnd len="sm" w="sm" type="none"/>
          </a:ln>
          <a:effectLst>
            <a:outerShdw blurRad="40000" rotWithShape="0" dir="5400000" dist="20000">
              <a:srgbClr val="000000">
                <a:alpha val="37647"/>
              </a:srgbClr>
            </a:outerShdw>
          </a:effectLst>
        </p:spPr>
      </p:cxnSp>
      <p:cxnSp>
        <p:nvCxnSpPr>
          <p:cNvPr id="793" name="Google Shape;793;p38"/>
          <p:cNvCxnSpPr/>
          <p:nvPr/>
        </p:nvCxnSpPr>
        <p:spPr>
          <a:xfrm>
            <a:off x="5440039" y="1341192"/>
            <a:ext cx="691979" cy="0"/>
          </a:xfrm>
          <a:prstGeom prst="straightConnector1">
            <a:avLst/>
          </a:prstGeom>
          <a:noFill/>
          <a:ln cap="flat" cmpd="sng" w="57150">
            <a:solidFill>
              <a:srgbClr val="DA0F2B"/>
            </a:solidFill>
            <a:prstDash val="solid"/>
            <a:round/>
            <a:headEnd len="sm" w="sm" type="none"/>
            <a:tailEnd len="sm" w="sm" type="none"/>
          </a:ln>
          <a:effectLst>
            <a:outerShdw blurRad="40000" rotWithShape="0" dir="5400000" dist="20000">
              <a:srgbClr val="000000">
                <a:alpha val="37647"/>
              </a:srgbClr>
            </a:outerShdw>
          </a:effectLst>
        </p:spPr>
      </p:cxnSp>
      <p:sp>
        <p:nvSpPr>
          <p:cNvPr id="794" name="Google Shape;794;p38"/>
          <p:cNvSpPr txBox="1"/>
          <p:nvPr/>
        </p:nvSpPr>
        <p:spPr>
          <a:xfrm>
            <a:off x="6148491" y="1171615"/>
            <a:ext cx="45557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800">
                <a:solidFill>
                  <a:schemeClr val="dk1"/>
                </a:solidFill>
                <a:latin typeface="Arial"/>
                <a:ea typeface="Arial"/>
                <a:cs typeface="Arial"/>
                <a:sym typeface="Arial"/>
              </a:rPr>
              <a:t>No</a:t>
            </a:r>
            <a:endParaRPr sz="1800">
              <a:solidFill>
                <a:schemeClr val="dk1"/>
              </a:solidFill>
              <a:latin typeface="Arial"/>
              <a:ea typeface="Arial"/>
              <a:cs typeface="Arial"/>
              <a:sym typeface="Arial"/>
            </a:endParaRPr>
          </a:p>
        </p:txBody>
      </p:sp>
      <p:sp>
        <p:nvSpPr>
          <p:cNvPr id="795" name="Google Shape;795;p38"/>
          <p:cNvSpPr txBox="1"/>
          <p:nvPr/>
        </p:nvSpPr>
        <p:spPr>
          <a:xfrm>
            <a:off x="6132018" y="888799"/>
            <a:ext cx="343364"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CO" sz="1800">
                <a:solidFill>
                  <a:schemeClr val="dk1"/>
                </a:solidFill>
                <a:latin typeface="Arial"/>
                <a:ea typeface="Arial"/>
                <a:cs typeface="Arial"/>
                <a:sym typeface="Arial"/>
              </a:rPr>
              <a:t>Si</a:t>
            </a:r>
            <a:endParaRPr sz="1800">
              <a:solidFill>
                <a:schemeClr val="dk1"/>
              </a:solidFill>
              <a:latin typeface="Arial"/>
              <a:ea typeface="Arial"/>
              <a:cs typeface="Arial"/>
              <a:sym typeface="Arial"/>
            </a:endParaRPr>
          </a:p>
        </p:txBody>
      </p:sp>
      <p:sp>
        <p:nvSpPr>
          <p:cNvPr id="796" name="Google Shape;796;p38"/>
          <p:cNvSpPr txBox="1"/>
          <p:nvPr/>
        </p:nvSpPr>
        <p:spPr>
          <a:xfrm>
            <a:off x="7230210" y="3168051"/>
            <a:ext cx="82790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2800">
                <a:solidFill>
                  <a:schemeClr val="lt1"/>
                </a:solidFill>
                <a:latin typeface="Arial"/>
                <a:ea typeface="Arial"/>
                <a:cs typeface="Arial"/>
                <a:sym typeface="Arial"/>
              </a:rPr>
              <a:t>97%</a:t>
            </a:r>
            <a:endParaRPr b="1" sz="2800">
              <a:solidFill>
                <a:schemeClr val="lt1"/>
              </a:solidFill>
              <a:latin typeface="Arial"/>
              <a:ea typeface="Arial"/>
              <a:cs typeface="Arial"/>
              <a:sym typeface="Arial"/>
            </a:endParaRPr>
          </a:p>
        </p:txBody>
      </p:sp>
      <p:sp>
        <p:nvSpPr>
          <p:cNvPr id="797" name="Google Shape;797;p38"/>
          <p:cNvSpPr txBox="1"/>
          <p:nvPr/>
        </p:nvSpPr>
        <p:spPr>
          <a:xfrm>
            <a:off x="5404326" y="1759485"/>
            <a:ext cx="82790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2400">
                <a:solidFill>
                  <a:schemeClr val="lt1"/>
                </a:solidFill>
                <a:latin typeface="Arial"/>
                <a:ea typeface="Arial"/>
                <a:cs typeface="Arial"/>
                <a:sym typeface="Arial"/>
              </a:rPr>
              <a:t>3%</a:t>
            </a:r>
            <a:endParaRPr b="1" sz="2400">
              <a:solidFill>
                <a:schemeClr val="lt1"/>
              </a:solidFill>
              <a:latin typeface="Arial"/>
              <a:ea typeface="Arial"/>
              <a:cs typeface="Arial"/>
              <a:sym typeface="Arial"/>
            </a:endParaRPr>
          </a:p>
        </p:txBody>
      </p:sp>
      <p:sp>
        <p:nvSpPr>
          <p:cNvPr id="798" name="Google Shape;798;p38"/>
          <p:cNvSpPr txBox="1"/>
          <p:nvPr/>
        </p:nvSpPr>
        <p:spPr>
          <a:xfrm>
            <a:off x="5223477" y="6072895"/>
            <a:ext cx="1189600"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Arial"/>
                <a:ea typeface="Arial"/>
                <a:cs typeface="Arial"/>
                <a:sym typeface="Arial"/>
              </a:rPr>
              <a:t>Base: 753</a:t>
            </a:r>
            <a:endParaRPr b="1" sz="1200">
              <a:solidFill>
                <a:srgbClr val="3F3F3F"/>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2" name="Shape 802"/>
        <p:cNvGrpSpPr/>
        <p:nvPr/>
      </p:nvGrpSpPr>
      <p:grpSpPr>
        <a:xfrm>
          <a:off x="0" y="0"/>
          <a:ext cx="0" cy="0"/>
          <a:chOff x="0" y="0"/>
          <a:chExt cx="0" cy="0"/>
        </a:xfrm>
      </p:grpSpPr>
      <p:sp>
        <p:nvSpPr>
          <p:cNvPr id="803" name="Google Shape;803;p39"/>
          <p:cNvSpPr/>
          <p:nvPr/>
        </p:nvSpPr>
        <p:spPr>
          <a:xfrm>
            <a:off x="1554050" y="110599"/>
            <a:ext cx="1167255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chemeClr val="dk1"/>
                </a:solidFill>
                <a:latin typeface="Arial"/>
                <a:ea typeface="Arial"/>
                <a:cs typeface="Arial"/>
                <a:sym typeface="Arial"/>
              </a:rPr>
              <a:t>23. </a:t>
            </a:r>
            <a:r>
              <a:rPr lang="es-CO" sz="1800">
                <a:solidFill>
                  <a:schemeClr val="dk1"/>
                </a:solidFill>
                <a:latin typeface="Arial"/>
                <a:ea typeface="Arial"/>
                <a:cs typeface="Arial"/>
                <a:sym typeface="Arial"/>
              </a:rPr>
              <a:t>¿Usted tiene familiares o amigos que trabajan en el sector de cultura, recreación y deporte? </a:t>
            </a:r>
            <a:endParaRPr sz="1800">
              <a:solidFill>
                <a:schemeClr val="dk1"/>
              </a:solidFill>
              <a:latin typeface="Arial"/>
              <a:ea typeface="Arial"/>
              <a:cs typeface="Arial"/>
              <a:sym typeface="Arial"/>
            </a:endParaRPr>
          </a:p>
        </p:txBody>
      </p:sp>
      <p:graphicFrame>
        <p:nvGraphicFramePr>
          <p:cNvPr id="804" name="Google Shape;804;p39"/>
          <p:cNvGraphicFramePr/>
          <p:nvPr/>
        </p:nvGraphicFramePr>
        <p:xfrm>
          <a:off x="2824510" y="1603422"/>
          <a:ext cx="5987535" cy="4124182"/>
        </p:xfrm>
        <a:graphic>
          <a:graphicData uri="http://schemas.openxmlformats.org/drawingml/2006/chart">
            <c:chart r:id="rId3"/>
          </a:graphicData>
        </a:graphic>
      </p:graphicFrame>
      <p:cxnSp>
        <p:nvCxnSpPr>
          <p:cNvPr id="805" name="Google Shape;805;p39"/>
          <p:cNvCxnSpPr/>
          <p:nvPr/>
        </p:nvCxnSpPr>
        <p:spPr>
          <a:xfrm>
            <a:off x="5423566" y="1077579"/>
            <a:ext cx="691979" cy="0"/>
          </a:xfrm>
          <a:prstGeom prst="straightConnector1">
            <a:avLst/>
          </a:prstGeom>
          <a:noFill/>
          <a:ln cap="flat" cmpd="sng" w="57150">
            <a:solidFill>
              <a:srgbClr val="F5B02B"/>
            </a:solidFill>
            <a:prstDash val="solid"/>
            <a:round/>
            <a:headEnd len="sm" w="sm" type="none"/>
            <a:tailEnd len="sm" w="sm" type="none"/>
          </a:ln>
          <a:effectLst>
            <a:outerShdw blurRad="40000" rotWithShape="0" dir="5400000" dist="20000">
              <a:srgbClr val="000000">
                <a:alpha val="37647"/>
              </a:srgbClr>
            </a:outerShdw>
          </a:effectLst>
        </p:spPr>
      </p:cxnSp>
      <p:cxnSp>
        <p:nvCxnSpPr>
          <p:cNvPr id="806" name="Google Shape;806;p39"/>
          <p:cNvCxnSpPr/>
          <p:nvPr/>
        </p:nvCxnSpPr>
        <p:spPr>
          <a:xfrm>
            <a:off x="5440039" y="1341192"/>
            <a:ext cx="691979" cy="0"/>
          </a:xfrm>
          <a:prstGeom prst="straightConnector1">
            <a:avLst/>
          </a:prstGeom>
          <a:noFill/>
          <a:ln cap="flat" cmpd="sng" w="57150">
            <a:solidFill>
              <a:srgbClr val="DA0F2B"/>
            </a:solidFill>
            <a:prstDash val="solid"/>
            <a:round/>
            <a:headEnd len="sm" w="sm" type="none"/>
            <a:tailEnd len="sm" w="sm" type="none"/>
          </a:ln>
          <a:effectLst>
            <a:outerShdw blurRad="40000" rotWithShape="0" dir="5400000" dist="20000">
              <a:srgbClr val="000000">
                <a:alpha val="37647"/>
              </a:srgbClr>
            </a:outerShdw>
          </a:effectLst>
        </p:spPr>
      </p:cxnSp>
      <p:sp>
        <p:nvSpPr>
          <p:cNvPr id="807" name="Google Shape;807;p39"/>
          <p:cNvSpPr txBox="1"/>
          <p:nvPr/>
        </p:nvSpPr>
        <p:spPr>
          <a:xfrm>
            <a:off x="6148491" y="1171615"/>
            <a:ext cx="45557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800">
                <a:solidFill>
                  <a:schemeClr val="dk1"/>
                </a:solidFill>
                <a:latin typeface="Arial"/>
                <a:ea typeface="Arial"/>
                <a:cs typeface="Arial"/>
                <a:sym typeface="Arial"/>
              </a:rPr>
              <a:t>No</a:t>
            </a:r>
            <a:endParaRPr sz="1800">
              <a:solidFill>
                <a:schemeClr val="dk1"/>
              </a:solidFill>
              <a:latin typeface="Arial"/>
              <a:ea typeface="Arial"/>
              <a:cs typeface="Arial"/>
              <a:sym typeface="Arial"/>
            </a:endParaRPr>
          </a:p>
        </p:txBody>
      </p:sp>
      <p:sp>
        <p:nvSpPr>
          <p:cNvPr id="808" name="Google Shape;808;p39"/>
          <p:cNvSpPr txBox="1"/>
          <p:nvPr/>
        </p:nvSpPr>
        <p:spPr>
          <a:xfrm>
            <a:off x="6132018" y="888799"/>
            <a:ext cx="343364"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CO" sz="1800">
                <a:solidFill>
                  <a:schemeClr val="dk1"/>
                </a:solidFill>
                <a:latin typeface="Arial"/>
                <a:ea typeface="Arial"/>
                <a:cs typeface="Arial"/>
                <a:sym typeface="Arial"/>
              </a:rPr>
              <a:t>Si</a:t>
            </a:r>
            <a:endParaRPr sz="1800">
              <a:solidFill>
                <a:schemeClr val="dk1"/>
              </a:solidFill>
              <a:latin typeface="Arial"/>
              <a:ea typeface="Arial"/>
              <a:cs typeface="Arial"/>
              <a:sym typeface="Arial"/>
            </a:endParaRPr>
          </a:p>
        </p:txBody>
      </p:sp>
      <p:sp>
        <p:nvSpPr>
          <p:cNvPr id="809" name="Google Shape;809;p39"/>
          <p:cNvSpPr txBox="1"/>
          <p:nvPr/>
        </p:nvSpPr>
        <p:spPr>
          <a:xfrm>
            <a:off x="6976375" y="4056693"/>
            <a:ext cx="82790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2800">
                <a:solidFill>
                  <a:schemeClr val="lt1"/>
                </a:solidFill>
                <a:latin typeface="Arial"/>
                <a:ea typeface="Arial"/>
                <a:cs typeface="Arial"/>
                <a:sym typeface="Arial"/>
              </a:rPr>
              <a:t>76%</a:t>
            </a:r>
            <a:endParaRPr b="1" sz="2800">
              <a:solidFill>
                <a:schemeClr val="lt1"/>
              </a:solidFill>
              <a:latin typeface="Arial"/>
              <a:ea typeface="Arial"/>
              <a:cs typeface="Arial"/>
              <a:sym typeface="Arial"/>
            </a:endParaRPr>
          </a:p>
        </p:txBody>
      </p:sp>
      <p:sp>
        <p:nvSpPr>
          <p:cNvPr id="810" name="Google Shape;810;p39"/>
          <p:cNvSpPr txBox="1"/>
          <p:nvPr/>
        </p:nvSpPr>
        <p:spPr>
          <a:xfrm>
            <a:off x="4226603" y="2055248"/>
            <a:ext cx="82790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2800">
                <a:solidFill>
                  <a:schemeClr val="lt1"/>
                </a:solidFill>
                <a:latin typeface="Arial"/>
                <a:ea typeface="Arial"/>
                <a:cs typeface="Arial"/>
                <a:sym typeface="Arial"/>
              </a:rPr>
              <a:t>24%</a:t>
            </a:r>
            <a:endParaRPr b="1" sz="2800">
              <a:solidFill>
                <a:schemeClr val="lt1"/>
              </a:solidFill>
              <a:latin typeface="Arial"/>
              <a:ea typeface="Arial"/>
              <a:cs typeface="Arial"/>
              <a:sym typeface="Arial"/>
            </a:endParaRPr>
          </a:p>
        </p:txBody>
      </p:sp>
      <p:sp>
        <p:nvSpPr>
          <p:cNvPr id="811" name="Google Shape;811;p39"/>
          <p:cNvSpPr/>
          <p:nvPr/>
        </p:nvSpPr>
        <p:spPr>
          <a:xfrm>
            <a:off x="4918995" y="2751113"/>
            <a:ext cx="1878227" cy="1828800"/>
          </a:xfrm>
          <a:prstGeom prst="ellipse">
            <a:avLst/>
          </a:prstGeom>
          <a:noFill/>
          <a:ln cap="flat" cmpd="sng" w="28575">
            <a:solidFill>
              <a:srgbClr val="A5A5A5"/>
            </a:solidFill>
            <a:prstDash val="dash"/>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12" name="Google Shape;812;p39"/>
          <p:cNvSpPr txBox="1"/>
          <p:nvPr/>
        </p:nvSpPr>
        <p:spPr>
          <a:xfrm>
            <a:off x="5191228" y="6057231"/>
            <a:ext cx="1189600"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Arial"/>
                <a:ea typeface="Arial"/>
                <a:cs typeface="Arial"/>
                <a:sym typeface="Arial"/>
              </a:rPr>
              <a:t>Base: 753</a:t>
            </a:r>
            <a:endParaRPr b="1" sz="1200">
              <a:solidFill>
                <a:srgbClr val="3F3F3F"/>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4"/>
          <p:cNvSpPr txBox="1"/>
          <p:nvPr/>
        </p:nvSpPr>
        <p:spPr>
          <a:xfrm>
            <a:off x="748086" y="1038644"/>
            <a:ext cx="10701300" cy="1967700"/>
          </a:xfrm>
          <a:prstGeom prst="rect">
            <a:avLst/>
          </a:prstGeom>
          <a:solidFill>
            <a:srgbClr val="595959"/>
          </a:solidFill>
          <a:ln cap="flat" cmpd="sng" w="9525">
            <a:solidFill>
              <a:srgbClr val="99999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CO" sz="1400" u="none" cap="none" strike="noStrike">
                <a:solidFill>
                  <a:schemeClr val="lt1"/>
                </a:solidFill>
                <a:latin typeface="Arial"/>
                <a:ea typeface="Arial"/>
                <a:cs typeface="Arial"/>
                <a:sym typeface="Arial"/>
              </a:rPr>
              <a:t>La dirección de investigación y diseño de formularios ha sido liderado por la Secretaría de Cultura, Recreación y Deporte en cabeza de la Dirección de Cultura Ciudadana.</a:t>
            </a:r>
            <a:endParaRPr b="0" i="0" sz="14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s-CO" sz="1400" u="none" cap="none" strike="noStrike">
                <a:solidFill>
                  <a:schemeClr val="lt1"/>
                </a:solidFill>
                <a:latin typeface="Arial"/>
                <a:ea typeface="Arial"/>
                <a:cs typeface="Arial"/>
                <a:sym typeface="Arial"/>
              </a:rPr>
              <a:t>Los operativos de campo han contado con el apoyo de la Secretaría General, Secretaría de Seguridad, Secretaría de Planeación y Secretaría de la Mujer, Empresa de Teléfonos de Bogotá - ETB y Open Society.</a:t>
            </a:r>
            <a:endParaRPr b="0" i="0" sz="14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s-CO" sz="1400" u="none" cap="none" strike="noStrike">
                <a:solidFill>
                  <a:schemeClr val="lt1"/>
                </a:solidFill>
                <a:latin typeface="Arial"/>
                <a:ea typeface="Arial"/>
                <a:cs typeface="Arial"/>
                <a:sym typeface="Arial"/>
              </a:rPr>
              <a:t>El levantamiento de la información telefónica se ha realizado por parte de la ETB y Línea 195, así como por DATEXCO y Centro Nacional de Consultoría – CNC y Brandstrat</a:t>
            </a:r>
            <a:endParaRPr b="0" i="0" sz="14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10" name="Google Shape;410;p4"/>
          <p:cNvSpPr txBox="1"/>
          <p:nvPr/>
        </p:nvSpPr>
        <p:spPr>
          <a:xfrm>
            <a:off x="748086" y="485686"/>
            <a:ext cx="2796000" cy="33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s-CO" sz="1800" u="none" cap="none" strike="noStrike">
                <a:solidFill>
                  <a:srgbClr val="C00000"/>
                </a:solidFill>
                <a:latin typeface="Arial"/>
                <a:ea typeface="Arial"/>
                <a:cs typeface="Arial"/>
                <a:sym typeface="Arial"/>
              </a:rPr>
              <a:t>Nota para el lector:</a:t>
            </a:r>
            <a:endParaRPr b="1" i="0" sz="1800" u="none" cap="none" strike="noStrike">
              <a:solidFill>
                <a:srgbClr val="C00000"/>
              </a:solidFill>
              <a:latin typeface="Arial"/>
              <a:ea typeface="Arial"/>
              <a:cs typeface="Arial"/>
              <a:sym typeface="Arial"/>
            </a:endParaRPr>
          </a:p>
        </p:txBody>
      </p:sp>
      <p:sp>
        <p:nvSpPr>
          <p:cNvPr id="411" name="Google Shape;411;p4"/>
          <p:cNvSpPr txBox="1"/>
          <p:nvPr/>
        </p:nvSpPr>
        <p:spPr>
          <a:xfrm>
            <a:off x="748086" y="3497754"/>
            <a:ext cx="2796000" cy="33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s-CO" sz="2000" u="none" cap="none" strike="noStrike">
                <a:solidFill>
                  <a:srgbClr val="C00000"/>
                </a:solidFill>
                <a:latin typeface="Arial"/>
                <a:ea typeface="Arial"/>
                <a:cs typeface="Arial"/>
                <a:sym typeface="Arial"/>
              </a:rPr>
              <a:t>Nota metodológica:</a:t>
            </a:r>
            <a:endParaRPr b="1" i="0" sz="2000" u="none" cap="none" strike="noStrike">
              <a:solidFill>
                <a:srgbClr val="C00000"/>
              </a:solidFill>
              <a:latin typeface="Arial"/>
              <a:ea typeface="Arial"/>
              <a:cs typeface="Arial"/>
              <a:sym typeface="Arial"/>
            </a:endParaRPr>
          </a:p>
        </p:txBody>
      </p:sp>
      <p:sp>
        <p:nvSpPr>
          <p:cNvPr id="412" name="Google Shape;412;p4"/>
          <p:cNvSpPr txBox="1"/>
          <p:nvPr/>
        </p:nvSpPr>
        <p:spPr>
          <a:xfrm>
            <a:off x="748086" y="3995769"/>
            <a:ext cx="10701300" cy="1773264"/>
          </a:xfrm>
          <a:prstGeom prst="rect">
            <a:avLst/>
          </a:prstGeom>
          <a:solidFill>
            <a:srgbClr val="595959"/>
          </a:solidFill>
          <a:ln cap="flat" cmpd="sng" w="9525">
            <a:solidFill>
              <a:srgbClr val="999999"/>
            </a:solidFill>
            <a:prstDash val="solid"/>
            <a:round/>
            <a:headEnd len="sm" w="sm" type="none"/>
            <a:tailEnd len="sm" w="sm" type="none"/>
          </a:ln>
          <a:effectLst>
            <a:outerShdw blurRad="50800" rotWithShape="0" algn="l" dist="38100">
              <a:srgbClr val="000000">
                <a:alpha val="40000"/>
              </a:srgbClr>
            </a:outerShdw>
          </a:effectLst>
        </p:spPr>
        <p:txBody>
          <a:bodyPr anchorCtr="0" anchor="t" bIns="91425" lIns="91425" spcFirstLastPara="1" rIns="91425" wrap="square" tIns="91425">
            <a:noAutofit/>
          </a:bodyPr>
          <a:lstStyle/>
          <a:p>
            <a:pPr indent="-317500" lvl="0" marL="457200" marR="0" rtl="0" algn="l">
              <a:spcBef>
                <a:spcPts val="0"/>
              </a:spcBef>
              <a:spcAft>
                <a:spcPts val="0"/>
              </a:spcAft>
              <a:buClr>
                <a:srgbClr val="000000"/>
              </a:buClr>
              <a:buSzPts val="1400"/>
              <a:buFont typeface="Arial"/>
              <a:buAutoNum type="arabicPeriod"/>
            </a:pPr>
            <a:r>
              <a:rPr b="0" i="0" lang="es-CO" sz="1400" u="none" cap="none" strike="noStrike">
                <a:solidFill>
                  <a:schemeClr val="lt1"/>
                </a:solidFill>
                <a:latin typeface="Arial"/>
                <a:ea typeface="Arial"/>
                <a:cs typeface="Arial"/>
                <a:sym typeface="Arial"/>
              </a:rPr>
              <a:t>Dado que el diseño muestral está pensado para Bogotá y desagregaciones como nivel socioeconómico, si se desea obtener resultados para niveles de desagregación más bajos no planeados ni publicados en este documento, tenga en cuenta que los tamaños de muestra pueden ser insuficientes para obtener resultados útiles con errores aceptables. Las desagregaciones realizadas (estrato, subred,  localidad u otros) solo se muestran en esta presentación si tienen datos relevantes, que complementen o permitan ilustrar situaciones de relevancia en el seguimiento.</a:t>
            </a:r>
            <a:endParaRPr b="0" i="0" sz="1400" u="none" cap="none" strike="noStrike">
              <a:solidFill>
                <a:schemeClr val="lt1"/>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AutoNum type="arabicPeriod"/>
            </a:pPr>
            <a:r>
              <a:rPr b="0" i="0" lang="es-CO" sz="1400" u="none" cap="none" strike="noStrike">
                <a:solidFill>
                  <a:schemeClr val="lt1"/>
                </a:solidFill>
                <a:latin typeface="Arial"/>
                <a:ea typeface="Arial"/>
                <a:cs typeface="Arial"/>
                <a:sym typeface="Arial"/>
              </a:rPr>
              <a:t>En algunos casos, se mantienen datos y gráficas de una sola aplicación, que por su valor informativo vale la pena mantenerla.</a:t>
            </a:r>
            <a:endParaRPr b="0" i="0" sz="1400" u="none" cap="none" strike="noStrike">
              <a:solidFill>
                <a:schemeClr val="lt1"/>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AutoNum type="arabicPeriod"/>
            </a:pPr>
            <a:r>
              <a:rPr b="0" i="0" lang="es-CO" sz="1400" u="none" cap="none" strike="noStrike">
                <a:solidFill>
                  <a:schemeClr val="lt1"/>
                </a:solidFill>
                <a:latin typeface="Arial"/>
                <a:ea typeface="Arial"/>
                <a:cs typeface="Arial"/>
                <a:sym typeface="Arial"/>
              </a:rPr>
              <a:t>En algunos casos la información de Ns/Nr es suprimida de las gráficas que se presentan.</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6" name="Shape 816"/>
        <p:cNvGrpSpPr/>
        <p:nvPr/>
      </p:nvGrpSpPr>
      <p:grpSpPr>
        <a:xfrm>
          <a:off x="0" y="0"/>
          <a:ext cx="0" cy="0"/>
          <a:chOff x="0" y="0"/>
          <a:chExt cx="0" cy="0"/>
        </a:xfrm>
      </p:grpSpPr>
      <p:sp>
        <p:nvSpPr>
          <p:cNvPr id="817" name="Google Shape;817;p40"/>
          <p:cNvSpPr/>
          <p:nvPr/>
        </p:nvSpPr>
        <p:spPr>
          <a:xfrm>
            <a:off x="4524845" y="308466"/>
            <a:ext cx="2524125"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rgbClr val="000000"/>
                </a:solidFill>
                <a:latin typeface="Arial"/>
                <a:ea typeface="Arial"/>
                <a:cs typeface="Arial"/>
                <a:sym typeface="Arial"/>
              </a:rPr>
              <a:t>24. </a:t>
            </a:r>
            <a:r>
              <a:rPr lang="es-CO" sz="1800">
                <a:solidFill>
                  <a:srgbClr val="000000"/>
                </a:solidFill>
                <a:latin typeface="Arial"/>
                <a:ea typeface="Arial"/>
                <a:cs typeface="Arial"/>
                <a:sym typeface="Arial"/>
              </a:rPr>
              <a:t>Lugar de nacimiento </a:t>
            </a:r>
            <a:endParaRPr sz="1800">
              <a:solidFill>
                <a:schemeClr val="dk1"/>
              </a:solidFill>
              <a:latin typeface="Arial"/>
              <a:ea typeface="Arial"/>
              <a:cs typeface="Arial"/>
              <a:sym typeface="Arial"/>
            </a:endParaRPr>
          </a:p>
        </p:txBody>
      </p:sp>
      <p:graphicFrame>
        <p:nvGraphicFramePr>
          <p:cNvPr id="818" name="Google Shape;818;p40"/>
          <p:cNvGraphicFramePr/>
          <p:nvPr/>
        </p:nvGraphicFramePr>
        <p:xfrm>
          <a:off x="2032000" y="719666"/>
          <a:ext cx="8128000" cy="5418667"/>
        </p:xfrm>
        <a:graphic>
          <a:graphicData uri="http://schemas.openxmlformats.org/drawingml/2006/chart">
            <c:chart r:id="rId3"/>
          </a:graphicData>
        </a:graphic>
      </p:graphicFrame>
      <p:sp>
        <p:nvSpPr>
          <p:cNvPr id="819" name="Google Shape;819;p40"/>
          <p:cNvSpPr txBox="1"/>
          <p:nvPr/>
        </p:nvSpPr>
        <p:spPr>
          <a:xfrm>
            <a:off x="5191228" y="6057231"/>
            <a:ext cx="1189600"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Arial"/>
                <a:ea typeface="Arial"/>
                <a:cs typeface="Arial"/>
                <a:sym typeface="Arial"/>
              </a:rPr>
              <a:t>Base: 753</a:t>
            </a:r>
            <a:endParaRPr b="1" sz="1200">
              <a:solidFill>
                <a:srgbClr val="3F3F3F"/>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pic>
        <p:nvPicPr>
          <p:cNvPr id="417" name="Google Shape;417;p5"/>
          <p:cNvPicPr preferRelativeResize="0"/>
          <p:nvPr/>
        </p:nvPicPr>
        <p:blipFill rotWithShape="1">
          <a:blip r:embed="rId3">
            <a:alphaModFix/>
          </a:blip>
          <a:srcRect b="0" l="0" r="0" t="0"/>
          <a:stretch/>
        </p:blipFill>
        <p:spPr>
          <a:xfrm>
            <a:off x="1531844" y="563470"/>
            <a:ext cx="8135129" cy="5233427"/>
          </a:xfrm>
          <a:prstGeom prst="rect">
            <a:avLst/>
          </a:prstGeom>
          <a:noFill/>
          <a:ln>
            <a:noFill/>
          </a:ln>
        </p:spPr>
      </p:pic>
      <p:sp>
        <p:nvSpPr>
          <p:cNvPr id="418" name="Google Shape;418;p5"/>
          <p:cNvSpPr/>
          <p:nvPr/>
        </p:nvSpPr>
        <p:spPr>
          <a:xfrm>
            <a:off x="0" y="116138"/>
            <a:ext cx="8883300" cy="413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es-CO" sz="2800" u="none" cap="none" strike="noStrike">
                <a:solidFill>
                  <a:srgbClr val="C00000"/>
                </a:solidFill>
                <a:latin typeface="Arial"/>
                <a:ea typeface="Arial"/>
                <a:cs typeface="Arial"/>
                <a:sym typeface="Arial"/>
              </a:rPr>
              <a:t>Distribución de la muestra por Subred</a:t>
            </a:r>
            <a:endParaRPr b="1" i="0" sz="2800" u="none" cap="none" strike="noStrike">
              <a:solidFill>
                <a:srgbClr val="C00000"/>
              </a:solidFill>
              <a:latin typeface="Arial"/>
              <a:ea typeface="Arial"/>
              <a:cs typeface="Arial"/>
              <a:sym typeface="Arial"/>
            </a:endParaRPr>
          </a:p>
        </p:txBody>
      </p:sp>
      <p:sp>
        <p:nvSpPr>
          <p:cNvPr id="419" name="Google Shape;419;p5"/>
          <p:cNvSpPr txBox="1"/>
          <p:nvPr/>
        </p:nvSpPr>
        <p:spPr>
          <a:xfrm>
            <a:off x="3020318" y="1634934"/>
            <a:ext cx="1537290" cy="6105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s-CO" sz="1600" u="none" cap="none" strike="noStrike">
                <a:solidFill>
                  <a:srgbClr val="000000"/>
                </a:solidFill>
                <a:latin typeface="Arial"/>
                <a:ea typeface="Arial"/>
                <a:cs typeface="Arial"/>
                <a:sym typeface="Arial"/>
              </a:rPr>
              <a:t>Subred Norte</a:t>
            </a:r>
            <a:endParaRPr b="0" i="0" sz="16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s-CO" sz="1600" u="none" cap="none" strike="noStrike">
                <a:solidFill>
                  <a:srgbClr val="000000"/>
                </a:solidFill>
                <a:latin typeface="Arial"/>
                <a:ea typeface="Arial"/>
                <a:cs typeface="Arial"/>
                <a:sym typeface="Arial"/>
              </a:rPr>
              <a:t>285</a:t>
            </a:r>
            <a:endParaRPr b="0" i="0" sz="1600" u="none" cap="none" strike="noStrike">
              <a:solidFill>
                <a:srgbClr val="000000"/>
              </a:solidFill>
              <a:latin typeface="Arial"/>
              <a:ea typeface="Arial"/>
              <a:cs typeface="Arial"/>
              <a:sym typeface="Arial"/>
            </a:endParaRPr>
          </a:p>
        </p:txBody>
      </p:sp>
      <p:sp>
        <p:nvSpPr>
          <p:cNvPr id="420" name="Google Shape;420;p5"/>
          <p:cNvSpPr txBox="1"/>
          <p:nvPr/>
        </p:nvSpPr>
        <p:spPr>
          <a:xfrm>
            <a:off x="7971930" y="496206"/>
            <a:ext cx="2096100" cy="679018"/>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s-CO" sz="1600" u="none" cap="none" strike="noStrike">
                <a:solidFill>
                  <a:srgbClr val="000000"/>
                </a:solidFill>
                <a:latin typeface="Arial"/>
                <a:ea typeface="Arial"/>
                <a:cs typeface="Arial"/>
                <a:sym typeface="Arial"/>
              </a:rPr>
              <a:t>Red Centro Oriente</a:t>
            </a:r>
            <a:endParaRPr b="0" i="0" sz="16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s-CO" sz="1600" u="none" cap="none" strike="noStrike">
                <a:solidFill>
                  <a:srgbClr val="000000"/>
                </a:solidFill>
                <a:latin typeface="Arial"/>
                <a:ea typeface="Arial"/>
                <a:cs typeface="Arial"/>
                <a:sym typeface="Arial"/>
              </a:rPr>
              <a:t>106</a:t>
            </a:r>
            <a:endParaRPr b="0" i="0" sz="1600" u="none" cap="none" strike="noStrike">
              <a:solidFill>
                <a:srgbClr val="000000"/>
              </a:solidFill>
              <a:latin typeface="Arial"/>
              <a:ea typeface="Arial"/>
              <a:cs typeface="Arial"/>
              <a:sym typeface="Arial"/>
            </a:endParaRPr>
          </a:p>
        </p:txBody>
      </p:sp>
      <p:sp>
        <p:nvSpPr>
          <p:cNvPr id="421" name="Google Shape;421;p5"/>
          <p:cNvSpPr txBox="1"/>
          <p:nvPr/>
        </p:nvSpPr>
        <p:spPr>
          <a:xfrm>
            <a:off x="8670772" y="1732905"/>
            <a:ext cx="1196729" cy="630688"/>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s-CO" sz="1600" u="none" cap="none" strike="noStrike">
                <a:solidFill>
                  <a:srgbClr val="000000"/>
                </a:solidFill>
                <a:latin typeface="Arial"/>
                <a:ea typeface="Arial"/>
                <a:cs typeface="Arial"/>
                <a:sym typeface="Arial"/>
              </a:rPr>
              <a:t>Red Sur</a:t>
            </a:r>
            <a:endParaRPr b="0" i="0" sz="16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s-CO" sz="1600" u="none" cap="none" strike="noStrike">
                <a:solidFill>
                  <a:srgbClr val="000000"/>
                </a:solidFill>
                <a:latin typeface="Arial"/>
                <a:ea typeface="Arial"/>
                <a:cs typeface="Arial"/>
                <a:sym typeface="Arial"/>
              </a:rPr>
              <a:t>118</a:t>
            </a:r>
            <a:endParaRPr b="0" i="0" sz="1600" u="none" cap="none" strike="noStrike">
              <a:solidFill>
                <a:srgbClr val="000000"/>
              </a:solidFill>
              <a:latin typeface="Arial"/>
              <a:ea typeface="Arial"/>
              <a:cs typeface="Arial"/>
              <a:sym typeface="Arial"/>
            </a:endParaRPr>
          </a:p>
        </p:txBody>
      </p:sp>
      <p:sp>
        <p:nvSpPr>
          <p:cNvPr id="422" name="Google Shape;422;p5"/>
          <p:cNvSpPr txBox="1"/>
          <p:nvPr/>
        </p:nvSpPr>
        <p:spPr>
          <a:xfrm>
            <a:off x="567752" y="6070576"/>
            <a:ext cx="10154882" cy="787424"/>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Arial"/>
              <a:buNone/>
            </a:pPr>
            <a:r>
              <a:rPr b="0" i="0" lang="es-CO" sz="1200" u="none" cap="none" strike="noStrike">
                <a:solidFill>
                  <a:schemeClr val="dk1"/>
                </a:solidFill>
                <a:latin typeface="Arial"/>
                <a:ea typeface="Arial"/>
                <a:cs typeface="Arial"/>
                <a:sym typeface="Arial"/>
              </a:rPr>
              <a:t>Fuente de los datos:xxxx</a:t>
            </a:r>
            <a:endParaRPr b="0" i="0" sz="1200" u="none" cap="none" strike="noStrike">
              <a:solidFill>
                <a:schemeClr val="dk1"/>
              </a:solidFill>
              <a:latin typeface="Arial"/>
              <a:ea typeface="Arial"/>
              <a:cs typeface="Arial"/>
              <a:sym typeface="Arial"/>
            </a:endParaRPr>
          </a:p>
          <a:p>
            <a:pPr indent="0" lvl="0" marL="0" marR="0" rtl="0" algn="l">
              <a:spcBef>
                <a:spcPts val="0"/>
              </a:spcBef>
              <a:spcAft>
                <a:spcPts val="0"/>
              </a:spcAft>
              <a:buClr>
                <a:schemeClr val="dk1"/>
              </a:buClr>
              <a:buSzPts val="1200"/>
              <a:buFont typeface="Arial"/>
              <a:buNone/>
            </a:pPr>
            <a:r>
              <a:rPr b="0" i="0" lang="es-CO" sz="1200" u="none" cap="none" strike="noStrike">
                <a:solidFill>
                  <a:schemeClr val="dk1"/>
                </a:solidFill>
                <a:latin typeface="Arial"/>
                <a:ea typeface="Arial"/>
                <a:cs typeface="Arial"/>
                <a:sym typeface="Arial"/>
              </a:rPr>
              <a:t>Periodo: Abril 26 de 2021</a:t>
            </a:r>
            <a:endParaRPr b="0" i="0" sz="1200" u="none" cap="none" strike="noStrike">
              <a:solidFill>
                <a:schemeClr val="dk1"/>
              </a:solidFill>
              <a:latin typeface="Arial"/>
              <a:ea typeface="Arial"/>
              <a:cs typeface="Arial"/>
              <a:sym typeface="Arial"/>
            </a:endParaRPr>
          </a:p>
          <a:p>
            <a:pPr indent="0" lvl="0" marL="0" marR="0" rtl="0" algn="l">
              <a:spcBef>
                <a:spcPts val="0"/>
              </a:spcBef>
              <a:spcAft>
                <a:spcPts val="0"/>
              </a:spcAft>
              <a:buClr>
                <a:schemeClr val="dk1"/>
              </a:buClr>
              <a:buSzPts val="1200"/>
              <a:buFont typeface="Arial"/>
              <a:buNone/>
            </a:pPr>
            <a:r>
              <a:t/>
            </a:r>
            <a:endParaRPr b="0" i="0" sz="1200" u="none" cap="none" strike="noStrike">
              <a:solidFill>
                <a:schemeClr val="dk1"/>
              </a:solidFill>
              <a:latin typeface="Arial"/>
              <a:ea typeface="Arial"/>
              <a:cs typeface="Arial"/>
              <a:sym typeface="Arial"/>
            </a:endParaRPr>
          </a:p>
        </p:txBody>
      </p:sp>
      <p:sp>
        <p:nvSpPr>
          <p:cNvPr id="423" name="Google Shape;423;p5"/>
          <p:cNvSpPr txBox="1"/>
          <p:nvPr/>
        </p:nvSpPr>
        <p:spPr>
          <a:xfrm>
            <a:off x="5844029" y="1940184"/>
            <a:ext cx="2096100" cy="6105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s-CO" sz="1600" u="none" cap="none" strike="noStrike">
                <a:solidFill>
                  <a:srgbClr val="000000"/>
                </a:solidFill>
                <a:latin typeface="Arial"/>
                <a:ea typeface="Arial"/>
                <a:cs typeface="Arial"/>
                <a:sym typeface="Arial"/>
              </a:rPr>
              <a:t>Red Sur Occidente</a:t>
            </a:r>
            <a:endParaRPr b="0" i="0" sz="16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s-CO" sz="1600" u="none" cap="none" strike="noStrike">
                <a:solidFill>
                  <a:srgbClr val="000000"/>
                </a:solidFill>
                <a:latin typeface="Arial"/>
                <a:ea typeface="Arial"/>
                <a:cs typeface="Arial"/>
                <a:sym typeface="Arial"/>
              </a:rPr>
              <a:t>242</a:t>
            </a:r>
            <a:endParaRPr b="0" i="0" sz="1600" u="none" cap="none" strike="noStrike">
              <a:solidFill>
                <a:srgbClr val="000000"/>
              </a:solidFill>
              <a:latin typeface="Arial"/>
              <a:ea typeface="Arial"/>
              <a:cs typeface="Arial"/>
              <a:sym typeface="Arial"/>
            </a:endParaRPr>
          </a:p>
        </p:txBody>
      </p:sp>
      <p:sp>
        <p:nvSpPr>
          <p:cNvPr id="424" name="Google Shape;424;p5"/>
          <p:cNvSpPr txBox="1"/>
          <p:nvPr/>
        </p:nvSpPr>
        <p:spPr>
          <a:xfrm>
            <a:off x="1345721" y="6587977"/>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6"/>
          <p:cNvSpPr/>
          <p:nvPr/>
        </p:nvSpPr>
        <p:spPr>
          <a:xfrm>
            <a:off x="2181707" y="100574"/>
            <a:ext cx="7613450" cy="4137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0" i="0" lang="es-CO" sz="3200" u="none" cap="none" strike="noStrike">
                <a:solidFill>
                  <a:srgbClr val="C00000"/>
                </a:solidFill>
                <a:latin typeface="Arial"/>
                <a:ea typeface="Arial"/>
                <a:cs typeface="Arial"/>
                <a:sym typeface="Arial"/>
              </a:rPr>
              <a:t>Encuestas aplicadas por localidad - Histórico</a:t>
            </a:r>
            <a:endParaRPr b="0" i="0" sz="3200" u="none" cap="none" strike="noStrike">
              <a:solidFill>
                <a:srgbClr val="C00000"/>
              </a:solidFill>
              <a:latin typeface="Arial"/>
              <a:ea typeface="Arial"/>
              <a:cs typeface="Arial"/>
              <a:sym typeface="Arial"/>
            </a:endParaRPr>
          </a:p>
        </p:txBody>
      </p:sp>
      <p:sp>
        <p:nvSpPr>
          <p:cNvPr id="430" name="Google Shape;430;p6"/>
          <p:cNvSpPr txBox="1"/>
          <p:nvPr/>
        </p:nvSpPr>
        <p:spPr>
          <a:xfrm>
            <a:off x="8794865" y="5885411"/>
            <a:ext cx="2751513"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800">
                <a:solidFill>
                  <a:schemeClr val="dk1"/>
                </a:solidFill>
                <a:latin typeface="Arial"/>
                <a:ea typeface="Arial"/>
                <a:cs typeface="Arial"/>
                <a:sym typeface="Arial"/>
              </a:rPr>
              <a:t>Mapa tomado de:https://www.freepng.es/png-ahz08t/</a:t>
            </a:r>
            <a:endParaRPr/>
          </a:p>
        </p:txBody>
      </p:sp>
      <p:sp>
        <p:nvSpPr>
          <p:cNvPr id="431" name="Google Shape;431;p6"/>
          <p:cNvSpPr txBox="1"/>
          <p:nvPr/>
        </p:nvSpPr>
        <p:spPr>
          <a:xfrm>
            <a:off x="567752" y="6070576"/>
            <a:ext cx="10154882" cy="787424"/>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None/>
            </a:pPr>
            <a:r>
              <a:rPr lang="es-CO" sz="1200">
                <a:solidFill>
                  <a:schemeClr val="dk1"/>
                </a:solidFill>
                <a:latin typeface="Arial"/>
                <a:ea typeface="Arial"/>
                <a:cs typeface="Arial"/>
                <a:sym typeface="Arial"/>
              </a:rPr>
              <a:t>Periodo: 26 de Abril de 2021.  Datos sujetos a variación por actualización.</a:t>
            </a:r>
            <a:endParaRPr/>
          </a:p>
          <a:p>
            <a:pPr indent="0" lvl="0" marL="0" marR="0" rtl="0" algn="l">
              <a:spcBef>
                <a:spcPts val="0"/>
              </a:spcBef>
              <a:spcAft>
                <a:spcPts val="0"/>
              </a:spcAft>
              <a:buClr>
                <a:schemeClr val="dk1"/>
              </a:buClr>
              <a:buSzPts val="1200"/>
              <a:buFont typeface="Arial"/>
              <a:buNone/>
            </a:pPr>
            <a:r>
              <a:t/>
            </a:r>
            <a:endParaRPr sz="1200">
              <a:solidFill>
                <a:schemeClr val="dk1"/>
              </a:solidFill>
              <a:latin typeface="Arial"/>
              <a:ea typeface="Arial"/>
              <a:cs typeface="Arial"/>
              <a:sym typeface="Arial"/>
            </a:endParaRPr>
          </a:p>
        </p:txBody>
      </p:sp>
      <p:pic>
        <p:nvPicPr>
          <p:cNvPr id="432" name="Google Shape;432;p6"/>
          <p:cNvPicPr preferRelativeResize="0"/>
          <p:nvPr/>
        </p:nvPicPr>
        <p:blipFill rotWithShape="1">
          <a:blip r:embed="rId3">
            <a:alphaModFix/>
          </a:blip>
          <a:srcRect b="0" l="0" r="0" t="0"/>
          <a:stretch/>
        </p:blipFill>
        <p:spPr>
          <a:xfrm>
            <a:off x="843666" y="776520"/>
            <a:ext cx="10059272" cy="510889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graphicFrame>
        <p:nvGraphicFramePr>
          <p:cNvPr id="437" name="Google Shape;437;p7"/>
          <p:cNvGraphicFramePr/>
          <p:nvPr/>
        </p:nvGraphicFramePr>
        <p:xfrm>
          <a:off x="1083939" y="1376907"/>
          <a:ext cx="3000000" cy="3000000"/>
        </p:xfrm>
        <a:graphic>
          <a:graphicData uri="http://schemas.openxmlformats.org/drawingml/2006/table">
            <a:tbl>
              <a:tblPr>
                <a:noFill/>
                <a:tableStyleId>{634303F8-C94B-4935-B23A-EBA861948120}</a:tableStyleId>
              </a:tblPr>
              <a:tblGrid>
                <a:gridCol w="1520975"/>
                <a:gridCol w="1579625"/>
              </a:tblGrid>
              <a:tr h="190500">
                <a:tc>
                  <a:txBody>
                    <a:bodyPr/>
                    <a:lstStyle/>
                    <a:p>
                      <a:pPr indent="0" lvl="0" marL="0" marR="0" rtl="0" algn="ctr">
                        <a:spcBef>
                          <a:spcPts val="0"/>
                        </a:spcBef>
                        <a:spcAft>
                          <a:spcPts val="0"/>
                        </a:spcAft>
                        <a:buNone/>
                      </a:pPr>
                      <a:r>
                        <a:rPr b="1" i="0" lang="es-CO" sz="1400" u="none" cap="none" strike="noStrike">
                          <a:solidFill>
                            <a:srgbClr val="000000"/>
                          </a:solidFill>
                          <a:latin typeface="Arial"/>
                          <a:ea typeface="Arial"/>
                          <a:cs typeface="Arial"/>
                          <a:sym typeface="Arial"/>
                        </a:rPr>
                        <a:t>Suba</a:t>
                      </a:r>
                      <a:endParaRPr/>
                    </a:p>
                  </a:txBody>
                  <a:tcPr marT="9525" marB="0" marR="9525" marL="9525" anchor="b"/>
                </a:tc>
                <a:tc>
                  <a:txBody>
                    <a:bodyPr/>
                    <a:lstStyle/>
                    <a:p>
                      <a:pPr indent="0" lvl="0" marL="0" marR="0" rtl="0" algn="ctr">
                        <a:spcBef>
                          <a:spcPts val="0"/>
                        </a:spcBef>
                        <a:spcAft>
                          <a:spcPts val="0"/>
                        </a:spcAft>
                        <a:buNone/>
                      </a:pPr>
                      <a:r>
                        <a:rPr b="0" i="0" lang="es-CO" sz="1400" u="none" cap="none" strike="noStrike">
                          <a:solidFill>
                            <a:srgbClr val="000000"/>
                          </a:solidFill>
                          <a:latin typeface="Arial"/>
                          <a:ea typeface="Arial"/>
                          <a:cs typeface="Arial"/>
                          <a:sym typeface="Arial"/>
                        </a:rPr>
                        <a:t>18%</a:t>
                      </a:r>
                      <a:endParaRPr/>
                    </a:p>
                  </a:txBody>
                  <a:tcPr marT="9525" marB="0" marR="9525" marL="9525" anchor="b"/>
                </a:tc>
              </a:tr>
              <a:tr h="190500">
                <a:tc>
                  <a:txBody>
                    <a:bodyPr/>
                    <a:lstStyle/>
                    <a:p>
                      <a:pPr indent="0" lvl="0" marL="0" marR="0" rtl="0" algn="ctr">
                        <a:spcBef>
                          <a:spcPts val="0"/>
                        </a:spcBef>
                        <a:spcAft>
                          <a:spcPts val="0"/>
                        </a:spcAft>
                        <a:buNone/>
                      </a:pPr>
                      <a:r>
                        <a:rPr b="1" i="0" lang="es-CO" sz="1400" u="none" cap="none" strike="noStrike">
                          <a:solidFill>
                            <a:srgbClr val="000000"/>
                          </a:solidFill>
                          <a:latin typeface="Arial"/>
                          <a:ea typeface="Arial"/>
                          <a:cs typeface="Arial"/>
                          <a:sym typeface="Arial"/>
                        </a:rPr>
                        <a:t>Kennedy</a:t>
                      </a:r>
                      <a:endParaRPr/>
                    </a:p>
                  </a:txBody>
                  <a:tcPr marT="9525" marB="0" marR="9525" marL="9525" anchor="b"/>
                </a:tc>
                <a:tc>
                  <a:txBody>
                    <a:bodyPr/>
                    <a:lstStyle/>
                    <a:p>
                      <a:pPr indent="0" lvl="0" marL="0" marR="0" rtl="0" algn="ctr">
                        <a:spcBef>
                          <a:spcPts val="0"/>
                        </a:spcBef>
                        <a:spcAft>
                          <a:spcPts val="0"/>
                        </a:spcAft>
                        <a:buNone/>
                      </a:pPr>
                      <a:r>
                        <a:rPr b="0" i="0" lang="es-CO" sz="1400" u="none" cap="none" strike="noStrike">
                          <a:solidFill>
                            <a:srgbClr val="000000"/>
                          </a:solidFill>
                          <a:latin typeface="Arial"/>
                          <a:ea typeface="Arial"/>
                          <a:cs typeface="Arial"/>
                          <a:sym typeface="Arial"/>
                        </a:rPr>
                        <a:t>16%</a:t>
                      </a:r>
                      <a:endParaRPr/>
                    </a:p>
                  </a:txBody>
                  <a:tcPr marT="9525" marB="0" marR="9525" marL="9525" anchor="b"/>
                </a:tc>
              </a:tr>
              <a:tr h="190500">
                <a:tc>
                  <a:txBody>
                    <a:bodyPr/>
                    <a:lstStyle/>
                    <a:p>
                      <a:pPr indent="0" lvl="0" marL="0" marR="0" rtl="0" algn="ctr">
                        <a:spcBef>
                          <a:spcPts val="0"/>
                        </a:spcBef>
                        <a:spcAft>
                          <a:spcPts val="0"/>
                        </a:spcAft>
                        <a:buNone/>
                      </a:pPr>
                      <a:r>
                        <a:rPr b="1" i="0" lang="es-CO" sz="1400" u="none" cap="none" strike="noStrike">
                          <a:solidFill>
                            <a:srgbClr val="000000"/>
                          </a:solidFill>
                          <a:latin typeface="Arial"/>
                          <a:ea typeface="Arial"/>
                          <a:cs typeface="Arial"/>
                          <a:sym typeface="Arial"/>
                        </a:rPr>
                        <a:t>Engativá</a:t>
                      </a:r>
                      <a:endParaRPr/>
                    </a:p>
                  </a:txBody>
                  <a:tcPr marT="9525" marB="0" marR="9525" marL="9525" anchor="b"/>
                </a:tc>
                <a:tc>
                  <a:txBody>
                    <a:bodyPr/>
                    <a:lstStyle/>
                    <a:p>
                      <a:pPr indent="0" lvl="0" marL="0" marR="0" rtl="0" algn="ctr">
                        <a:spcBef>
                          <a:spcPts val="0"/>
                        </a:spcBef>
                        <a:spcAft>
                          <a:spcPts val="0"/>
                        </a:spcAft>
                        <a:buNone/>
                      </a:pPr>
                      <a:r>
                        <a:rPr b="0" i="0" lang="es-CO" sz="1400" u="none" cap="none" strike="noStrike">
                          <a:solidFill>
                            <a:srgbClr val="000000"/>
                          </a:solidFill>
                          <a:latin typeface="Arial"/>
                          <a:ea typeface="Arial"/>
                          <a:cs typeface="Arial"/>
                          <a:sym typeface="Arial"/>
                        </a:rPr>
                        <a:t>11%</a:t>
                      </a:r>
                      <a:endParaRPr/>
                    </a:p>
                  </a:txBody>
                  <a:tcPr marT="9525" marB="0" marR="9525" marL="9525" anchor="b"/>
                </a:tc>
              </a:tr>
              <a:tr h="190500">
                <a:tc>
                  <a:txBody>
                    <a:bodyPr/>
                    <a:lstStyle/>
                    <a:p>
                      <a:pPr indent="0" lvl="0" marL="0" marR="0" rtl="0" algn="ctr">
                        <a:spcBef>
                          <a:spcPts val="0"/>
                        </a:spcBef>
                        <a:spcAft>
                          <a:spcPts val="0"/>
                        </a:spcAft>
                        <a:buNone/>
                      </a:pPr>
                      <a:r>
                        <a:rPr b="1" i="0" lang="es-CO" sz="1400" u="none" cap="none" strike="noStrike">
                          <a:solidFill>
                            <a:srgbClr val="000000"/>
                          </a:solidFill>
                          <a:latin typeface="Arial"/>
                          <a:ea typeface="Arial"/>
                          <a:cs typeface="Arial"/>
                          <a:sym typeface="Arial"/>
                        </a:rPr>
                        <a:t>Bosa</a:t>
                      </a:r>
                      <a:endParaRPr/>
                    </a:p>
                  </a:txBody>
                  <a:tcPr marT="9525" marB="0" marR="9525" marL="9525" anchor="b"/>
                </a:tc>
                <a:tc>
                  <a:txBody>
                    <a:bodyPr/>
                    <a:lstStyle/>
                    <a:p>
                      <a:pPr indent="0" lvl="0" marL="0" marR="0" rtl="0" algn="ctr">
                        <a:spcBef>
                          <a:spcPts val="0"/>
                        </a:spcBef>
                        <a:spcAft>
                          <a:spcPts val="0"/>
                        </a:spcAft>
                        <a:buNone/>
                      </a:pPr>
                      <a:r>
                        <a:rPr b="0" i="0" lang="es-CO" sz="1400" u="none" cap="none" strike="noStrike">
                          <a:solidFill>
                            <a:srgbClr val="000000"/>
                          </a:solidFill>
                          <a:latin typeface="Arial"/>
                          <a:ea typeface="Arial"/>
                          <a:cs typeface="Arial"/>
                          <a:sym typeface="Arial"/>
                        </a:rPr>
                        <a:t>10%</a:t>
                      </a:r>
                      <a:endParaRPr/>
                    </a:p>
                  </a:txBody>
                  <a:tcPr marT="9525" marB="0" marR="9525" marL="9525" anchor="b"/>
                </a:tc>
              </a:tr>
              <a:tr h="190500">
                <a:tc>
                  <a:txBody>
                    <a:bodyPr/>
                    <a:lstStyle/>
                    <a:p>
                      <a:pPr indent="0" lvl="0" marL="0" marR="0" rtl="0" algn="ctr">
                        <a:spcBef>
                          <a:spcPts val="0"/>
                        </a:spcBef>
                        <a:spcAft>
                          <a:spcPts val="0"/>
                        </a:spcAft>
                        <a:buNone/>
                      </a:pPr>
                      <a:r>
                        <a:rPr b="1" i="0" lang="es-CO" sz="1400" u="none" cap="none" strike="noStrike">
                          <a:solidFill>
                            <a:srgbClr val="000000"/>
                          </a:solidFill>
                          <a:latin typeface="Arial"/>
                          <a:ea typeface="Arial"/>
                          <a:cs typeface="Arial"/>
                          <a:sym typeface="Arial"/>
                        </a:rPr>
                        <a:t>Ciudad Bolívar</a:t>
                      </a:r>
                      <a:endParaRPr/>
                    </a:p>
                  </a:txBody>
                  <a:tcPr marT="9525" marB="0" marR="9525" marL="9525" anchor="b"/>
                </a:tc>
                <a:tc>
                  <a:txBody>
                    <a:bodyPr/>
                    <a:lstStyle/>
                    <a:p>
                      <a:pPr indent="0" lvl="0" marL="0" marR="0" rtl="0" algn="ctr">
                        <a:spcBef>
                          <a:spcPts val="0"/>
                        </a:spcBef>
                        <a:spcAft>
                          <a:spcPts val="0"/>
                        </a:spcAft>
                        <a:buNone/>
                      </a:pPr>
                      <a:r>
                        <a:rPr b="0" i="0" lang="es-CO" sz="1400" u="none" cap="none" strike="noStrike">
                          <a:solidFill>
                            <a:srgbClr val="000000"/>
                          </a:solidFill>
                          <a:latin typeface="Arial"/>
                          <a:ea typeface="Arial"/>
                          <a:cs typeface="Arial"/>
                          <a:sym typeface="Arial"/>
                        </a:rPr>
                        <a:t>10%</a:t>
                      </a:r>
                      <a:endParaRPr/>
                    </a:p>
                  </a:txBody>
                  <a:tcPr marT="9525" marB="0" marR="9525" marL="9525" anchor="b"/>
                </a:tc>
              </a:tr>
              <a:tr h="190500">
                <a:tc>
                  <a:txBody>
                    <a:bodyPr/>
                    <a:lstStyle/>
                    <a:p>
                      <a:pPr indent="0" lvl="0" marL="0" marR="0" rtl="0" algn="ctr">
                        <a:spcBef>
                          <a:spcPts val="0"/>
                        </a:spcBef>
                        <a:spcAft>
                          <a:spcPts val="0"/>
                        </a:spcAft>
                        <a:buNone/>
                      </a:pPr>
                      <a:r>
                        <a:rPr b="1" i="0" lang="es-CO" sz="1400" u="none" cap="none" strike="noStrike">
                          <a:solidFill>
                            <a:srgbClr val="000000"/>
                          </a:solidFill>
                          <a:latin typeface="Arial"/>
                          <a:ea typeface="Arial"/>
                          <a:cs typeface="Arial"/>
                          <a:sym typeface="Arial"/>
                        </a:rPr>
                        <a:t>Fontibón</a:t>
                      </a:r>
                      <a:endParaRPr/>
                    </a:p>
                  </a:txBody>
                  <a:tcPr marT="9525" marB="0" marR="9525" marL="9525" anchor="b"/>
                </a:tc>
                <a:tc>
                  <a:txBody>
                    <a:bodyPr/>
                    <a:lstStyle/>
                    <a:p>
                      <a:pPr indent="0" lvl="0" marL="0" marR="0" rtl="0" algn="ctr">
                        <a:spcBef>
                          <a:spcPts val="0"/>
                        </a:spcBef>
                        <a:spcAft>
                          <a:spcPts val="0"/>
                        </a:spcAft>
                        <a:buNone/>
                      </a:pPr>
                      <a:r>
                        <a:rPr b="0" i="0" lang="es-CO" sz="1400" u="none" cap="none" strike="noStrike">
                          <a:solidFill>
                            <a:srgbClr val="000000"/>
                          </a:solidFill>
                          <a:latin typeface="Arial"/>
                          <a:ea typeface="Arial"/>
                          <a:cs typeface="Arial"/>
                          <a:sym typeface="Arial"/>
                        </a:rPr>
                        <a:t>6%</a:t>
                      </a:r>
                      <a:endParaRPr/>
                    </a:p>
                  </a:txBody>
                  <a:tcPr marT="9525" marB="0" marR="9525" marL="9525" anchor="b"/>
                </a:tc>
              </a:tr>
              <a:tr h="190500">
                <a:tc>
                  <a:txBody>
                    <a:bodyPr/>
                    <a:lstStyle/>
                    <a:p>
                      <a:pPr indent="0" lvl="0" marL="0" marR="0" rtl="0" algn="ctr">
                        <a:spcBef>
                          <a:spcPts val="0"/>
                        </a:spcBef>
                        <a:spcAft>
                          <a:spcPts val="0"/>
                        </a:spcAft>
                        <a:buNone/>
                      </a:pPr>
                      <a:r>
                        <a:rPr b="1" i="0" lang="es-CO" sz="1400" u="none" cap="none" strike="noStrike">
                          <a:solidFill>
                            <a:srgbClr val="000000"/>
                          </a:solidFill>
                          <a:latin typeface="Arial"/>
                          <a:ea typeface="Arial"/>
                          <a:cs typeface="Arial"/>
                          <a:sym typeface="Arial"/>
                        </a:rPr>
                        <a:t>Usaquén</a:t>
                      </a:r>
                      <a:endParaRPr/>
                    </a:p>
                  </a:txBody>
                  <a:tcPr marT="9525" marB="0" marR="9525" marL="9525" anchor="b"/>
                </a:tc>
                <a:tc>
                  <a:txBody>
                    <a:bodyPr/>
                    <a:lstStyle/>
                    <a:p>
                      <a:pPr indent="0" lvl="0" marL="0" marR="0" rtl="0" algn="ctr">
                        <a:spcBef>
                          <a:spcPts val="0"/>
                        </a:spcBef>
                        <a:spcAft>
                          <a:spcPts val="0"/>
                        </a:spcAft>
                        <a:buNone/>
                      </a:pPr>
                      <a:r>
                        <a:rPr b="0" i="0" lang="es-CO" sz="1400" u="none" cap="none" strike="noStrike">
                          <a:solidFill>
                            <a:srgbClr val="000000"/>
                          </a:solidFill>
                          <a:latin typeface="Arial"/>
                          <a:ea typeface="Arial"/>
                          <a:cs typeface="Arial"/>
                          <a:sym typeface="Arial"/>
                        </a:rPr>
                        <a:t>5%</a:t>
                      </a:r>
                      <a:endParaRPr/>
                    </a:p>
                  </a:txBody>
                  <a:tcPr marT="9525" marB="0" marR="9525" marL="9525" anchor="b"/>
                </a:tc>
              </a:tr>
              <a:tr h="190500">
                <a:tc>
                  <a:txBody>
                    <a:bodyPr/>
                    <a:lstStyle/>
                    <a:p>
                      <a:pPr indent="0" lvl="0" marL="0" marR="0" rtl="0" algn="ctr">
                        <a:spcBef>
                          <a:spcPts val="0"/>
                        </a:spcBef>
                        <a:spcAft>
                          <a:spcPts val="0"/>
                        </a:spcAft>
                        <a:buNone/>
                      </a:pPr>
                      <a:r>
                        <a:rPr b="1" i="0" lang="es-CO" sz="1400" u="none" cap="none" strike="noStrike">
                          <a:solidFill>
                            <a:srgbClr val="000000"/>
                          </a:solidFill>
                          <a:latin typeface="Arial"/>
                          <a:ea typeface="Arial"/>
                          <a:cs typeface="Arial"/>
                          <a:sym typeface="Arial"/>
                        </a:rPr>
                        <a:t>San Cristóbal</a:t>
                      </a:r>
                      <a:endParaRPr/>
                    </a:p>
                  </a:txBody>
                  <a:tcPr marT="9525" marB="0" marR="9525" marL="9525" anchor="b"/>
                </a:tc>
                <a:tc>
                  <a:txBody>
                    <a:bodyPr/>
                    <a:lstStyle/>
                    <a:p>
                      <a:pPr indent="0" lvl="0" marL="0" marR="0" rtl="0" algn="ctr">
                        <a:spcBef>
                          <a:spcPts val="0"/>
                        </a:spcBef>
                        <a:spcAft>
                          <a:spcPts val="0"/>
                        </a:spcAft>
                        <a:buNone/>
                      </a:pPr>
                      <a:r>
                        <a:rPr b="0" i="0" lang="es-CO" sz="1400" u="none" cap="none" strike="noStrike">
                          <a:solidFill>
                            <a:srgbClr val="000000"/>
                          </a:solidFill>
                          <a:latin typeface="Arial"/>
                          <a:ea typeface="Arial"/>
                          <a:cs typeface="Arial"/>
                          <a:sym typeface="Arial"/>
                        </a:rPr>
                        <a:t>5%</a:t>
                      </a:r>
                      <a:endParaRPr/>
                    </a:p>
                  </a:txBody>
                  <a:tcPr marT="9525" marB="0" marR="9525" marL="9525" anchor="b"/>
                </a:tc>
              </a:tr>
              <a:tr h="190500">
                <a:tc>
                  <a:txBody>
                    <a:bodyPr/>
                    <a:lstStyle/>
                    <a:p>
                      <a:pPr indent="0" lvl="0" marL="0" marR="0" rtl="0" algn="ctr">
                        <a:spcBef>
                          <a:spcPts val="0"/>
                        </a:spcBef>
                        <a:spcAft>
                          <a:spcPts val="0"/>
                        </a:spcAft>
                        <a:buNone/>
                      </a:pPr>
                      <a:r>
                        <a:rPr b="1" i="0" lang="es-CO" sz="1400" u="none" cap="none" strike="noStrike">
                          <a:solidFill>
                            <a:srgbClr val="000000"/>
                          </a:solidFill>
                          <a:latin typeface="Arial"/>
                          <a:ea typeface="Arial"/>
                          <a:cs typeface="Arial"/>
                          <a:sym typeface="Arial"/>
                        </a:rPr>
                        <a:t>Usme</a:t>
                      </a:r>
                      <a:endParaRPr/>
                    </a:p>
                  </a:txBody>
                  <a:tcPr marT="9525" marB="0" marR="9525" marL="9525" anchor="b"/>
                </a:tc>
                <a:tc>
                  <a:txBody>
                    <a:bodyPr/>
                    <a:lstStyle/>
                    <a:p>
                      <a:pPr indent="0" lvl="0" marL="0" marR="0" rtl="0" algn="ctr">
                        <a:spcBef>
                          <a:spcPts val="0"/>
                        </a:spcBef>
                        <a:spcAft>
                          <a:spcPts val="0"/>
                        </a:spcAft>
                        <a:buNone/>
                      </a:pPr>
                      <a:r>
                        <a:rPr b="0" i="0" lang="es-CO" sz="1400" u="none" cap="none" strike="noStrike">
                          <a:solidFill>
                            <a:srgbClr val="000000"/>
                          </a:solidFill>
                          <a:latin typeface="Arial"/>
                          <a:ea typeface="Arial"/>
                          <a:cs typeface="Arial"/>
                          <a:sym typeface="Arial"/>
                        </a:rPr>
                        <a:t>4%</a:t>
                      </a:r>
                      <a:endParaRPr/>
                    </a:p>
                  </a:txBody>
                  <a:tcPr marT="9525" marB="0" marR="9525" marL="9525" anchor="b"/>
                </a:tc>
              </a:tr>
              <a:tr h="190500">
                <a:tc>
                  <a:txBody>
                    <a:bodyPr/>
                    <a:lstStyle/>
                    <a:p>
                      <a:pPr indent="0" lvl="0" marL="0" marR="0" rtl="0" algn="ctr">
                        <a:spcBef>
                          <a:spcPts val="0"/>
                        </a:spcBef>
                        <a:spcAft>
                          <a:spcPts val="0"/>
                        </a:spcAft>
                        <a:buNone/>
                      </a:pPr>
                      <a:r>
                        <a:rPr b="1" i="0" lang="es-CO" sz="1400" u="none" cap="none" strike="noStrike">
                          <a:solidFill>
                            <a:srgbClr val="000000"/>
                          </a:solidFill>
                          <a:latin typeface="Arial"/>
                          <a:ea typeface="Arial"/>
                          <a:cs typeface="Arial"/>
                          <a:sym typeface="Arial"/>
                        </a:rPr>
                        <a:t>Rafael Uribe Uribe</a:t>
                      </a:r>
                      <a:endParaRPr/>
                    </a:p>
                  </a:txBody>
                  <a:tcPr marT="9525" marB="0" marR="9525" marL="9525" anchor="b"/>
                </a:tc>
                <a:tc>
                  <a:txBody>
                    <a:bodyPr/>
                    <a:lstStyle/>
                    <a:p>
                      <a:pPr indent="0" lvl="0" marL="0" marR="0" rtl="0" algn="ctr">
                        <a:spcBef>
                          <a:spcPts val="0"/>
                        </a:spcBef>
                        <a:spcAft>
                          <a:spcPts val="0"/>
                        </a:spcAft>
                        <a:buNone/>
                      </a:pPr>
                      <a:r>
                        <a:rPr b="0" i="0" lang="es-CO" sz="1400" u="none" cap="none" strike="noStrike">
                          <a:solidFill>
                            <a:srgbClr val="000000"/>
                          </a:solidFill>
                          <a:latin typeface="Arial"/>
                          <a:ea typeface="Arial"/>
                          <a:cs typeface="Arial"/>
                          <a:sym typeface="Arial"/>
                        </a:rPr>
                        <a:t>3%</a:t>
                      </a:r>
                      <a:endParaRPr/>
                    </a:p>
                  </a:txBody>
                  <a:tcPr marT="9525" marB="0" marR="9525" marL="9525" anchor="b"/>
                </a:tc>
              </a:tr>
              <a:tr h="190500">
                <a:tc>
                  <a:txBody>
                    <a:bodyPr/>
                    <a:lstStyle/>
                    <a:p>
                      <a:pPr indent="0" lvl="0" marL="0" marR="0" rtl="0" algn="ctr">
                        <a:spcBef>
                          <a:spcPts val="0"/>
                        </a:spcBef>
                        <a:spcAft>
                          <a:spcPts val="0"/>
                        </a:spcAft>
                        <a:buNone/>
                      </a:pPr>
                      <a:r>
                        <a:rPr b="1" i="0" lang="es-CO" sz="1400" u="none" cap="none" strike="noStrike">
                          <a:solidFill>
                            <a:srgbClr val="000000"/>
                          </a:solidFill>
                          <a:latin typeface="Arial"/>
                          <a:ea typeface="Arial"/>
                          <a:cs typeface="Arial"/>
                          <a:sym typeface="Arial"/>
                        </a:rPr>
                        <a:t>Barrios Unidos</a:t>
                      </a:r>
                      <a:endParaRPr/>
                    </a:p>
                  </a:txBody>
                  <a:tcPr marT="9525" marB="0" marR="9525" marL="9525" anchor="b"/>
                </a:tc>
                <a:tc>
                  <a:txBody>
                    <a:bodyPr/>
                    <a:lstStyle/>
                    <a:p>
                      <a:pPr indent="0" lvl="0" marL="0" marR="0" rtl="0" algn="ctr">
                        <a:spcBef>
                          <a:spcPts val="0"/>
                        </a:spcBef>
                        <a:spcAft>
                          <a:spcPts val="0"/>
                        </a:spcAft>
                        <a:buNone/>
                      </a:pPr>
                      <a:r>
                        <a:rPr b="0" i="0" lang="es-CO" sz="1400" u="none" cap="none" strike="noStrike">
                          <a:solidFill>
                            <a:srgbClr val="000000"/>
                          </a:solidFill>
                          <a:latin typeface="Arial"/>
                          <a:ea typeface="Arial"/>
                          <a:cs typeface="Arial"/>
                          <a:sym typeface="Arial"/>
                        </a:rPr>
                        <a:t>3%</a:t>
                      </a:r>
                      <a:endParaRPr/>
                    </a:p>
                  </a:txBody>
                  <a:tcPr marT="9525" marB="0" marR="9525" marL="9525" anchor="b"/>
                </a:tc>
              </a:tr>
              <a:tr h="190500">
                <a:tc>
                  <a:txBody>
                    <a:bodyPr/>
                    <a:lstStyle/>
                    <a:p>
                      <a:pPr indent="0" lvl="0" marL="0" marR="0" rtl="0" algn="ctr">
                        <a:spcBef>
                          <a:spcPts val="0"/>
                        </a:spcBef>
                        <a:spcAft>
                          <a:spcPts val="0"/>
                        </a:spcAft>
                        <a:buNone/>
                      </a:pPr>
                      <a:r>
                        <a:rPr b="1" i="0" lang="es-CO" sz="1400" u="none" cap="none" strike="noStrike">
                          <a:solidFill>
                            <a:srgbClr val="000000"/>
                          </a:solidFill>
                          <a:latin typeface="Arial"/>
                          <a:ea typeface="Arial"/>
                          <a:cs typeface="Arial"/>
                          <a:sym typeface="Arial"/>
                        </a:rPr>
                        <a:t>Puente Aranda</a:t>
                      </a:r>
                      <a:endParaRPr/>
                    </a:p>
                  </a:txBody>
                  <a:tcPr marT="9525" marB="0" marR="9525" marL="9525" anchor="b"/>
                </a:tc>
                <a:tc>
                  <a:txBody>
                    <a:bodyPr/>
                    <a:lstStyle/>
                    <a:p>
                      <a:pPr indent="0" lvl="0" marL="0" marR="0" rtl="0" algn="ctr">
                        <a:spcBef>
                          <a:spcPts val="0"/>
                        </a:spcBef>
                        <a:spcAft>
                          <a:spcPts val="0"/>
                        </a:spcAft>
                        <a:buNone/>
                      </a:pPr>
                      <a:r>
                        <a:rPr b="0" i="0" lang="es-CO" sz="1400" u="none" cap="none" strike="noStrike">
                          <a:solidFill>
                            <a:srgbClr val="000000"/>
                          </a:solidFill>
                          <a:latin typeface="Arial"/>
                          <a:ea typeface="Arial"/>
                          <a:cs typeface="Arial"/>
                          <a:sym typeface="Arial"/>
                        </a:rPr>
                        <a:t>2%</a:t>
                      </a:r>
                      <a:endParaRPr/>
                    </a:p>
                  </a:txBody>
                  <a:tcPr marT="9525" marB="0" marR="9525" marL="9525" anchor="b"/>
                </a:tc>
              </a:tr>
              <a:tr h="190500">
                <a:tc>
                  <a:txBody>
                    <a:bodyPr/>
                    <a:lstStyle/>
                    <a:p>
                      <a:pPr indent="0" lvl="0" marL="0" marR="0" rtl="0" algn="ctr">
                        <a:spcBef>
                          <a:spcPts val="0"/>
                        </a:spcBef>
                        <a:spcAft>
                          <a:spcPts val="0"/>
                        </a:spcAft>
                        <a:buNone/>
                      </a:pPr>
                      <a:r>
                        <a:rPr b="1" i="0" lang="es-CO" sz="1400" u="none" cap="none" strike="noStrike">
                          <a:solidFill>
                            <a:srgbClr val="000000"/>
                          </a:solidFill>
                          <a:latin typeface="Arial"/>
                          <a:ea typeface="Arial"/>
                          <a:cs typeface="Arial"/>
                          <a:sym typeface="Arial"/>
                        </a:rPr>
                        <a:t>Teusaquillo</a:t>
                      </a:r>
                      <a:endParaRPr/>
                    </a:p>
                  </a:txBody>
                  <a:tcPr marT="9525" marB="0" marR="9525" marL="9525" anchor="b"/>
                </a:tc>
                <a:tc>
                  <a:txBody>
                    <a:bodyPr/>
                    <a:lstStyle/>
                    <a:p>
                      <a:pPr indent="0" lvl="0" marL="0" marR="0" rtl="0" algn="ctr">
                        <a:spcBef>
                          <a:spcPts val="0"/>
                        </a:spcBef>
                        <a:spcAft>
                          <a:spcPts val="0"/>
                        </a:spcAft>
                        <a:buNone/>
                      </a:pPr>
                      <a:r>
                        <a:rPr b="0" i="0" lang="es-CO" sz="1400" u="none" cap="none" strike="noStrike">
                          <a:solidFill>
                            <a:srgbClr val="000000"/>
                          </a:solidFill>
                          <a:latin typeface="Arial"/>
                          <a:ea typeface="Arial"/>
                          <a:cs typeface="Arial"/>
                          <a:sym typeface="Arial"/>
                        </a:rPr>
                        <a:t>2%</a:t>
                      </a:r>
                      <a:endParaRPr/>
                    </a:p>
                  </a:txBody>
                  <a:tcPr marT="9525" marB="0" marR="9525" marL="9525" anchor="b"/>
                </a:tc>
              </a:tr>
              <a:tr h="190500">
                <a:tc>
                  <a:txBody>
                    <a:bodyPr/>
                    <a:lstStyle/>
                    <a:p>
                      <a:pPr indent="0" lvl="0" marL="0" marR="0" rtl="0" algn="ctr">
                        <a:spcBef>
                          <a:spcPts val="0"/>
                        </a:spcBef>
                        <a:spcAft>
                          <a:spcPts val="0"/>
                        </a:spcAft>
                        <a:buNone/>
                      </a:pPr>
                      <a:r>
                        <a:rPr b="1" i="0" lang="es-CO" sz="1400" u="none" cap="none" strike="noStrike">
                          <a:solidFill>
                            <a:srgbClr val="000000"/>
                          </a:solidFill>
                          <a:latin typeface="Arial"/>
                          <a:ea typeface="Arial"/>
                          <a:cs typeface="Arial"/>
                          <a:sym typeface="Arial"/>
                        </a:rPr>
                        <a:t>Tunjuelito</a:t>
                      </a:r>
                      <a:endParaRPr/>
                    </a:p>
                  </a:txBody>
                  <a:tcPr marT="9525" marB="0" marR="9525" marL="9525" anchor="b"/>
                </a:tc>
                <a:tc>
                  <a:txBody>
                    <a:bodyPr/>
                    <a:lstStyle/>
                    <a:p>
                      <a:pPr indent="0" lvl="0" marL="0" marR="0" rtl="0" algn="ctr">
                        <a:spcBef>
                          <a:spcPts val="0"/>
                        </a:spcBef>
                        <a:spcAft>
                          <a:spcPts val="0"/>
                        </a:spcAft>
                        <a:buNone/>
                      </a:pPr>
                      <a:r>
                        <a:rPr b="0" i="0" lang="es-CO" sz="1400" u="none" cap="none" strike="noStrike">
                          <a:solidFill>
                            <a:srgbClr val="000000"/>
                          </a:solidFill>
                          <a:latin typeface="Arial"/>
                          <a:ea typeface="Arial"/>
                          <a:cs typeface="Arial"/>
                          <a:sym typeface="Arial"/>
                        </a:rPr>
                        <a:t>2%</a:t>
                      </a:r>
                      <a:endParaRPr/>
                    </a:p>
                  </a:txBody>
                  <a:tcPr marT="9525" marB="0" marR="9525" marL="9525" anchor="b"/>
                </a:tc>
              </a:tr>
              <a:tr h="190500">
                <a:tc>
                  <a:txBody>
                    <a:bodyPr/>
                    <a:lstStyle/>
                    <a:p>
                      <a:pPr indent="0" lvl="0" marL="0" marR="0" rtl="0" algn="ctr">
                        <a:spcBef>
                          <a:spcPts val="0"/>
                        </a:spcBef>
                        <a:spcAft>
                          <a:spcPts val="0"/>
                        </a:spcAft>
                        <a:buNone/>
                      </a:pPr>
                      <a:r>
                        <a:rPr b="1" i="0" lang="es-CO" sz="1400" u="none" cap="none" strike="noStrike">
                          <a:solidFill>
                            <a:srgbClr val="000000"/>
                          </a:solidFill>
                          <a:latin typeface="Arial"/>
                          <a:ea typeface="Arial"/>
                          <a:cs typeface="Arial"/>
                          <a:sym typeface="Arial"/>
                        </a:rPr>
                        <a:t>Chapinero</a:t>
                      </a:r>
                      <a:endParaRPr/>
                    </a:p>
                  </a:txBody>
                  <a:tcPr marT="9525" marB="0" marR="9525" marL="9525" anchor="b"/>
                </a:tc>
                <a:tc>
                  <a:txBody>
                    <a:bodyPr/>
                    <a:lstStyle/>
                    <a:p>
                      <a:pPr indent="0" lvl="0" marL="0" marR="0" rtl="0" algn="ctr">
                        <a:spcBef>
                          <a:spcPts val="0"/>
                        </a:spcBef>
                        <a:spcAft>
                          <a:spcPts val="0"/>
                        </a:spcAft>
                        <a:buNone/>
                      </a:pPr>
                      <a:r>
                        <a:rPr b="0" i="0" lang="es-CO" sz="1400" u="none" cap="none" strike="noStrike">
                          <a:solidFill>
                            <a:srgbClr val="000000"/>
                          </a:solidFill>
                          <a:latin typeface="Arial"/>
                          <a:ea typeface="Arial"/>
                          <a:cs typeface="Arial"/>
                          <a:sym typeface="Arial"/>
                        </a:rPr>
                        <a:t>1%</a:t>
                      </a:r>
                      <a:endParaRPr/>
                    </a:p>
                  </a:txBody>
                  <a:tcPr marT="9525" marB="0" marR="9525" marL="9525" anchor="b"/>
                </a:tc>
              </a:tr>
              <a:tr h="190500">
                <a:tc>
                  <a:txBody>
                    <a:bodyPr/>
                    <a:lstStyle/>
                    <a:p>
                      <a:pPr indent="0" lvl="0" marL="0" marR="0" rtl="0" algn="ctr">
                        <a:spcBef>
                          <a:spcPts val="0"/>
                        </a:spcBef>
                        <a:spcAft>
                          <a:spcPts val="0"/>
                        </a:spcAft>
                        <a:buNone/>
                      </a:pPr>
                      <a:r>
                        <a:rPr b="1" i="0" lang="es-CO" sz="1400" u="none" cap="none" strike="noStrike">
                          <a:solidFill>
                            <a:srgbClr val="000000"/>
                          </a:solidFill>
                          <a:latin typeface="Arial"/>
                          <a:ea typeface="Arial"/>
                          <a:cs typeface="Arial"/>
                          <a:sym typeface="Arial"/>
                        </a:rPr>
                        <a:t>Antonio Nariño</a:t>
                      </a:r>
                      <a:endParaRPr/>
                    </a:p>
                  </a:txBody>
                  <a:tcPr marT="9525" marB="0" marR="9525" marL="9525" anchor="b"/>
                </a:tc>
                <a:tc>
                  <a:txBody>
                    <a:bodyPr/>
                    <a:lstStyle/>
                    <a:p>
                      <a:pPr indent="0" lvl="0" marL="0" marR="0" rtl="0" algn="ctr">
                        <a:spcBef>
                          <a:spcPts val="0"/>
                        </a:spcBef>
                        <a:spcAft>
                          <a:spcPts val="0"/>
                        </a:spcAft>
                        <a:buNone/>
                      </a:pPr>
                      <a:r>
                        <a:rPr b="0" i="0" lang="es-CO" sz="1400" u="none" cap="none" strike="noStrike">
                          <a:solidFill>
                            <a:srgbClr val="000000"/>
                          </a:solidFill>
                          <a:latin typeface="Arial"/>
                          <a:ea typeface="Arial"/>
                          <a:cs typeface="Arial"/>
                          <a:sym typeface="Arial"/>
                        </a:rPr>
                        <a:t>1%</a:t>
                      </a:r>
                      <a:endParaRPr/>
                    </a:p>
                  </a:txBody>
                  <a:tcPr marT="9525" marB="0" marR="9525" marL="9525" anchor="b"/>
                </a:tc>
              </a:tr>
              <a:tr h="190500">
                <a:tc>
                  <a:txBody>
                    <a:bodyPr/>
                    <a:lstStyle/>
                    <a:p>
                      <a:pPr indent="0" lvl="0" marL="0" marR="0" rtl="0" algn="ctr">
                        <a:spcBef>
                          <a:spcPts val="0"/>
                        </a:spcBef>
                        <a:spcAft>
                          <a:spcPts val="0"/>
                        </a:spcAft>
                        <a:buNone/>
                      </a:pPr>
                      <a:r>
                        <a:rPr b="1" i="0" lang="es-CO" sz="1400" u="none" cap="none" strike="noStrike">
                          <a:solidFill>
                            <a:srgbClr val="000000"/>
                          </a:solidFill>
                          <a:latin typeface="Arial"/>
                          <a:ea typeface="Arial"/>
                          <a:cs typeface="Arial"/>
                          <a:sym typeface="Arial"/>
                        </a:rPr>
                        <a:t>Santa Fe</a:t>
                      </a:r>
                      <a:endParaRPr/>
                    </a:p>
                  </a:txBody>
                  <a:tcPr marT="9525" marB="0" marR="9525" marL="9525" anchor="b"/>
                </a:tc>
                <a:tc>
                  <a:txBody>
                    <a:bodyPr/>
                    <a:lstStyle/>
                    <a:p>
                      <a:pPr indent="0" lvl="0" marL="0" marR="0" rtl="0" algn="ctr">
                        <a:spcBef>
                          <a:spcPts val="0"/>
                        </a:spcBef>
                        <a:spcAft>
                          <a:spcPts val="0"/>
                        </a:spcAft>
                        <a:buNone/>
                      </a:pPr>
                      <a:r>
                        <a:rPr b="0" i="0" lang="es-CO" sz="1400" u="none" cap="none" strike="noStrike">
                          <a:solidFill>
                            <a:srgbClr val="000000"/>
                          </a:solidFill>
                          <a:latin typeface="Arial"/>
                          <a:ea typeface="Arial"/>
                          <a:cs typeface="Arial"/>
                          <a:sym typeface="Arial"/>
                        </a:rPr>
                        <a:t>1%</a:t>
                      </a:r>
                      <a:endParaRPr/>
                    </a:p>
                  </a:txBody>
                  <a:tcPr marT="9525" marB="0" marR="9525" marL="9525" anchor="b"/>
                </a:tc>
              </a:tr>
              <a:tr h="190500">
                <a:tc>
                  <a:txBody>
                    <a:bodyPr/>
                    <a:lstStyle/>
                    <a:p>
                      <a:pPr indent="0" lvl="0" marL="0" marR="0" rtl="0" algn="ctr">
                        <a:spcBef>
                          <a:spcPts val="0"/>
                        </a:spcBef>
                        <a:spcAft>
                          <a:spcPts val="0"/>
                        </a:spcAft>
                        <a:buNone/>
                      </a:pPr>
                      <a:r>
                        <a:rPr b="1" i="0" lang="es-CO" sz="1400" u="none" cap="none" strike="noStrike">
                          <a:solidFill>
                            <a:srgbClr val="000000"/>
                          </a:solidFill>
                          <a:latin typeface="Arial"/>
                          <a:ea typeface="Arial"/>
                          <a:cs typeface="Arial"/>
                          <a:sym typeface="Arial"/>
                        </a:rPr>
                        <a:t>Los Mártires</a:t>
                      </a:r>
                      <a:endParaRPr/>
                    </a:p>
                  </a:txBody>
                  <a:tcPr marT="9525" marB="0" marR="9525" marL="9525" anchor="b"/>
                </a:tc>
                <a:tc>
                  <a:txBody>
                    <a:bodyPr/>
                    <a:lstStyle/>
                    <a:p>
                      <a:pPr indent="0" lvl="0" marL="0" marR="0" rtl="0" algn="ctr">
                        <a:spcBef>
                          <a:spcPts val="0"/>
                        </a:spcBef>
                        <a:spcAft>
                          <a:spcPts val="0"/>
                        </a:spcAft>
                        <a:buNone/>
                      </a:pPr>
                      <a:r>
                        <a:rPr b="0" i="0" lang="es-CO" sz="1400" u="none" cap="none" strike="noStrike">
                          <a:solidFill>
                            <a:srgbClr val="000000"/>
                          </a:solidFill>
                          <a:latin typeface="Arial"/>
                          <a:ea typeface="Arial"/>
                          <a:cs typeface="Arial"/>
                          <a:sym typeface="Arial"/>
                        </a:rPr>
                        <a:t>1%</a:t>
                      </a:r>
                      <a:endParaRPr/>
                    </a:p>
                  </a:txBody>
                  <a:tcPr marT="9525" marB="0" marR="9525" marL="9525" anchor="b"/>
                </a:tc>
              </a:tr>
              <a:tr h="190500">
                <a:tc>
                  <a:txBody>
                    <a:bodyPr/>
                    <a:lstStyle/>
                    <a:p>
                      <a:pPr indent="0" lvl="0" marL="0" marR="0" rtl="0" algn="ctr">
                        <a:spcBef>
                          <a:spcPts val="0"/>
                        </a:spcBef>
                        <a:spcAft>
                          <a:spcPts val="0"/>
                        </a:spcAft>
                        <a:buNone/>
                      </a:pPr>
                      <a:r>
                        <a:rPr b="1" i="0" lang="es-CO" sz="1400" u="none" cap="none" strike="noStrike">
                          <a:solidFill>
                            <a:srgbClr val="000000"/>
                          </a:solidFill>
                          <a:latin typeface="Arial"/>
                          <a:ea typeface="Arial"/>
                          <a:cs typeface="Arial"/>
                          <a:sym typeface="Arial"/>
                        </a:rPr>
                        <a:t>La Candelaria</a:t>
                      </a:r>
                      <a:endParaRPr/>
                    </a:p>
                  </a:txBody>
                  <a:tcPr marT="9525" marB="0" marR="9525" marL="9525" anchor="b"/>
                </a:tc>
                <a:tc>
                  <a:txBody>
                    <a:bodyPr/>
                    <a:lstStyle/>
                    <a:p>
                      <a:pPr indent="0" lvl="0" marL="0" marR="0" rtl="0" algn="ctr">
                        <a:spcBef>
                          <a:spcPts val="0"/>
                        </a:spcBef>
                        <a:spcAft>
                          <a:spcPts val="0"/>
                        </a:spcAft>
                        <a:buNone/>
                      </a:pPr>
                      <a:r>
                        <a:rPr b="0" i="0" lang="es-CO" sz="1400" u="none" cap="none" strike="noStrike">
                          <a:solidFill>
                            <a:srgbClr val="000000"/>
                          </a:solidFill>
                          <a:latin typeface="Arial"/>
                          <a:ea typeface="Arial"/>
                          <a:cs typeface="Arial"/>
                          <a:sym typeface="Arial"/>
                        </a:rPr>
                        <a:t>0%</a:t>
                      </a:r>
                      <a:endParaRPr/>
                    </a:p>
                  </a:txBody>
                  <a:tcPr marT="9525" marB="0" marR="9525" marL="9525" anchor="b"/>
                </a:tc>
              </a:tr>
              <a:tr h="190500">
                <a:tc>
                  <a:txBody>
                    <a:bodyPr/>
                    <a:lstStyle/>
                    <a:p>
                      <a:pPr indent="0" lvl="0" marL="0" marR="0" rtl="0" algn="ctr">
                        <a:spcBef>
                          <a:spcPts val="0"/>
                        </a:spcBef>
                        <a:spcAft>
                          <a:spcPts val="0"/>
                        </a:spcAft>
                        <a:buNone/>
                      </a:pPr>
                      <a:r>
                        <a:rPr b="1" i="0" lang="es-CO" sz="1400" u="none" cap="none" strike="noStrike">
                          <a:solidFill>
                            <a:srgbClr val="000000"/>
                          </a:solidFill>
                          <a:latin typeface="Arial"/>
                          <a:ea typeface="Arial"/>
                          <a:cs typeface="Arial"/>
                          <a:sym typeface="Arial"/>
                        </a:rPr>
                        <a:t>Sumapaz</a:t>
                      </a:r>
                      <a:endParaRPr/>
                    </a:p>
                  </a:txBody>
                  <a:tcPr marT="9525" marB="0" marR="9525" marL="9525" anchor="b"/>
                </a:tc>
                <a:tc>
                  <a:txBody>
                    <a:bodyPr/>
                    <a:lstStyle/>
                    <a:p>
                      <a:pPr indent="0" lvl="0" marL="0" marR="0" rtl="0" algn="ctr">
                        <a:spcBef>
                          <a:spcPts val="0"/>
                        </a:spcBef>
                        <a:spcAft>
                          <a:spcPts val="0"/>
                        </a:spcAft>
                        <a:buNone/>
                      </a:pPr>
                      <a:r>
                        <a:rPr b="0" i="0" lang="es-CO" sz="1400" u="none" cap="none" strike="noStrike">
                          <a:solidFill>
                            <a:srgbClr val="000000"/>
                          </a:solidFill>
                          <a:latin typeface="Arial"/>
                          <a:ea typeface="Arial"/>
                          <a:cs typeface="Arial"/>
                          <a:sym typeface="Arial"/>
                        </a:rPr>
                        <a:t>0%</a:t>
                      </a:r>
                      <a:endParaRPr/>
                    </a:p>
                  </a:txBody>
                  <a:tcPr marT="9525" marB="0" marR="9525" marL="9525" anchor="b"/>
                </a:tc>
              </a:tr>
            </a:tbl>
          </a:graphicData>
        </a:graphic>
      </p:graphicFrame>
      <p:pic>
        <p:nvPicPr>
          <p:cNvPr descr="Proceso para elección de alcaldes y alcaldesas locales en Bogotá | Bogota .gov.co" id="438" name="Google Shape;438;p7"/>
          <p:cNvPicPr preferRelativeResize="0"/>
          <p:nvPr/>
        </p:nvPicPr>
        <p:blipFill rotWithShape="1">
          <a:blip r:embed="rId3">
            <a:alphaModFix/>
          </a:blip>
          <a:srcRect b="0" l="0" r="0" t="0"/>
          <a:stretch/>
        </p:blipFill>
        <p:spPr>
          <a:xfrm>
            <a:off x="4184554" y="1376907"/>
            <a:ext cx="7615560" cy="4279220"/>
          </a:xfrm>
          <a:prstGeom prst="rect">
            <a:avLst/>
          </a:prstGeom>
          <a:noFill/>
          <a:ln>
            <a:noFill/>
          </a:ln>
        </p:spPr>
      </p:pic>
      <p:sp>
        <p:nvSpPr>
          <p:cNvPr id="439" name="Google Shape;439;p7"/>
          <p:cNvSpPr/>
          <p:nvPr/>
        </p:nvSpPr>
        <p:spPr>
          <a:xfrm>
            <a:off x="4661484" y="794015"/>
            <a:ext cx="1472513" cy="400105"/>
          </a:xfrm>
          <a:prstGeom prst="rect">
            <a:avLst/>
          </a:prstGeom>
          <a:noFill/>
          <a:ln>
            <a:noFill/>
          </a:ln>
        </p:spPr>
        <p:txBody>
          <a:bodyPr anchorCtr="0" anchor="t" bIns="60950" lIns="121900" spcFirstLastPara="1" rIns="121900" wrap="square" tIns="60950">
            <a:spAutoFit/>
          </a:bodyPr>
          <a:lstStyle/>
          <a:p>
            <a:pPr indent="0" lvl="0" marL="0" marR="0" rtl="0" algn="ctr">
              <a:lnSpc>
                <a:spcPct val="100000"/>
              </a:lnSpc>
              <a:spcBef>
                <a:spcPts val="0"/>
              </a:spcBef>
              <a:spcAft>
                <a:spcPts val="0"/>
              </a:spcAft>
              <a:buClr>
                <a:srgbClr val="333333"/>
              </a:buClr>
              <a:buSzPts val="1800"/>
              <a:buFont typeface="Libre Franklin"/>
              <a:buNone/>
            </a:pPr>
            <a:r>
              <a:rPr b="1" i="0" lang="es-CO" sz="1800" u="none" cap="none" strike="noStrike">
                <a:solidFill>
                  <a:srgbClr val="333333"/>
                </a:solidFill>
                <a:latin typeface="Libre Franklin"/>
                <a:ea typeface="Libre Franklin"/>
                <a:cs typeface="Libre Franklin"/>
                <a:sym typeface="Libre Franklin"/>
              </a:rPr>
              <a:t> Localidades</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pic>
        <p:nvPicPr>
          <p:cNvPr descr="Estratificación socioeconómica" id="444" name="Google Shape;444;p8"/>
          <p:cNvPicPr preferRelativeResize="0"/>
          <p:nvPr/>
        </p:nvPicPr>
        <p:blipFill rotWithShape="1">
          <a:blip r:embed="rId3">
            <a:alphaModFix/>
          </a:blip>
          <a:srcRect b="0" l="0" r="0" t="0"/>
          <a:stretch/>
        </p:blipFill>
        <p:spPr>
          <a:xfrm>
            <a:off x="1049023" y="2505382"/>
            <a:ext cx="1990389" cy="2008083"/>
          </a:xfrm>
          <a:prstGeom prst="rect">
            <a:avLst/>
          </a:prstGeom>
          <a:noFill/>
          <a:ln>
            <a:noFill/>
          </a:ln>
        </p:spPr>
      </p:pic>
      <p:sp>
        <p:nvSpPr>
          <p:cNvPr id="445" name="Google Shape;445;p8"/>
          <p:cNvSpPr/>
          <p:nvPr/>
        </p:nvSpPr>
        <p:spPr>
          <a:xfrm>
            <a:off x="2467367" y="355248"/>
            <a:ext cx="7566361" cy="338550"/>
          </a:xfrm>
          <a:prstGeom prst="rect">
            <a:avLst/>
          </a:prstGeom>
          <a:noFill/>
          <a:ln>
            <a:noFill/>
          </a:ln>
        </p:spPr>
        <p:txBody>
          <a:bodyPr anchorCtr="0" anchor="t" bIns="60950" lIns="121900" spcFirstLastPara="1" rIns="121900" wrap="square" tIns="60950">
            <a:spAutoFit/>
          </a:bodyPr>
          <a:lstStyle/>
          <a:p>
            <a:pPr indent="0" lvl="0" marL="0" marR="0" rtl="0" algn="ctr">
              <a:spcBef>
                <a:spcPts val="0"/>
              </a:spcBef>
              <a:spcAft>
                <a:spcPts val="0"/>
              </a:spcAft>
              <a:buNone/>
            </a:pPr>
            <a:r>
              <a:rPr i="0" lang="es-CO" sz="1400" u="none" cap="none" strike="noStrike">
                <a:solidFill>
                  <a:srgbClr val="333333"/>
                </a:solidFill>
                <a:latin typeface="Libre Franklin"/>
                <a:ea typeface="Libre Franklin"/>
                <a:cs typeface="Libre Franklin"/>
                <a:sym typeface="Libre Franklin"/>
              </a:rPr>
              <a:t> </a:t>
            </a:r>
            <a:r>
              <a:rPr lang="es-CO" sz="1400">
                <a:solidFill>
                  <a:srgbClr val="333333"/>
                </a:solidFill>
                <a:latin typeface="Libre Franklin"/>
                <a:ea typeface="Libre Franklin"/>
                <a:cs typeface="Libre Franklin"/>
                <a:sym typeface="Libre Franklin"/>
              </a:rPr>
              <a:t> Por favor dígame </a:t>
            </a:r>
            <a:r>
              <a:rPr b="1" lang="es-CO" sz="1400">
                <a:solidFill>
                  <a:srgbClr val="333333"/>
                </a:solidFill>
                <a:latin typeface="Libre Franklin"/>
                <a:ea typeface="Libre Franklin"/>
                <a:cs typeface="Libre Franklin"/>
                <a:sym typeface="Libre Franklin"/>
              </a:rPr>
              <a:t>¿con cuál estrato le llega el servicio de energía  eléctrica donde usted reside? </a:t>
            </a:r>
            <a:endParaRPr b="0" i="0" sz="2000" u="none" cap="none" strike="noStrike">
              <a:solidFill>
                <a:srgbClr val="000000"/>
              </a:solidFill>
              <a:latin typeface="Arial"/>
              <a:ea typeface="Arial"/>
              <a:cs typeface="Arial"/>
              <a:sym typeface="Arial"/>
            </a:endParaRPr>
          </a:p>
        </p:txBody>
      </p:sp>
      <p:graphicFrame>
        <p:nvGraphicFramePr>
          <p:cNvPr id="446" name="Google Shape;446;p8"/>
          <p:cNvGraphicFramePr/>
          <p:nvPr/>
        </p:nvGraphicFramePr>
        <p:xfrm>
          <a:off x="3244507" y="1239231"/>
          <a:ext cx="5592434" cy="4540383"/>
        </p:xfrm>
        <a:graphic>
          <a:graphicData uri="http://schemas.openxmlformats.org/drawingml/2006/chart">
            <c:chart r:id="rId4"/>
          </a:graphicData>
        </a:graphic>
      </p:graphicFrame>
      <p:sp>
        <p:nvSpPr>
          <p:cNvPr id="447" name="Google Shape;447;p8"/>
          <p:cNvSpPr txBox="1"/>
          <p:nvPr/>
        </p:nvSpPr>
        <p:spPr>
          <a:xfrm>
            <a:off x="5060947" y="6064399"/>
            <a:ext cx="1189600"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Arial"/>
                <a:ea typeface="Arial"/>
                <a:cs typeface="Arial"/>
                <a:sym typeface="Arial"/>
              </a:rPr>
              <a:t>Base: 753</a:t>
            </a:r>
            <a:endParaRPr b="1" sz="1200">
              <a:solidFill>
                <a:srgbClr val="3F3F3F"/>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pic>
        <p:nvPicPr>
          <p:cNvPr descr="C:\Users\fangulo\Documents\!!FelipeAngulo!!\Gobernación de Boyaca\2019\Junio\Gráficas\Recurso 83.png" id="452" name="Google Shape;452;p9"/>
          <p:cNvPicPr preferRelativeResize="0"/>
          <p:nvPr/>
        </p:nvPicPr>
        <p:blipFill rotWithShape="1">
          <a:blip r:embed="rId3">
            <a:alphaModFix/>
          </a:blip>
          <a:srcRect b="0" l="0" r="0" t="0"/>
          <a:stretch/>
        </p:blipFill>
        <p:spPr>
          <a:xfrm>
            <a:off x="465815" y="3313222"/>
            <a:ext cx="2630213" cy="1684784"/>
          </a:xfrm>
          <a:prstGeom prst="rect">
            <a:avLst/>
          </a:prstGeom>
          <a:noFill/>
          <a:ln>
            <a:noFill/>
          </a:ln>
        </p:spPr>
      </p:pic>
      <p:pic>
        <p:nvPicPr>
          <p:cNvPr descr="C:\Users\fangulo\Documents\!!FelipeAngulo!!\Gobernación de Boyaca\2019\Junio\Gráficas\Recurso 83.png" id="453" name="Google Shape;453;p9"/>
          <p:cNvPicPr preferRelativeResize="0"/>
          <p:nvPr/>
        </p:nvPicPr>
        <p:blipFill rotWithShape="1">
          <a:blip r:embed="rId3">
            <a:alphaModFix/>
          </a:blip>
          <a:srcRect b="0" l="0" r="0" t="0"/>
          <a:stretch/>
        </p:blipFill>
        <p:spPr>
          <a:xfrm>
            <a:off x="9116960" y="3313222"/>
            <a:ext cx="2630213" cy="1684784"/>
          </a:xfrm>
          <a:prstGeom prst="rect">
            <a:avLst/>
          </a:prstGeom>
          <a:noFill/>
          <a:ln>
            <a:noFill/>
          </a:ln>
        </p:spPr>
      </p:pic>
      <p:sp>
        <p:nvSpPr>
          <p:cNvPr id="454" name="Google Shape;454;p9"/>
          <p:cNvSpPr/>
          <p:nvPr/>
        </p:nvSpPr>
        <p:spPr>
          <a:xfrm>
            <a:off x="4130484" y="330680"/>
            <a:ext cx="4375267" cy="338550"/>
          </a:xfrm>
          <a:prstGeom prst="rect">
            <a:avLst/>
          </a:prstGeom>
          <a:noFill/>
          <a:ln>
            <a:noFill/>
          </a:ln>
        </p:spPr>
        <p:txBody>
          <a:bodyPr anchorCtr="0" anchor="t" bIns="60950" lIns="121900" spcFirstLastPara="1" rIns="121900" wrap="square" tIns="60950">
            <a:spAutoFit/>
          </a:bodyPr>
          <a:lstStyle/>
          <a:p>
            <a:pPr indent="0" lvl="0" marL="0" marR="0" rtl="0" algn="ctr">
              <a:lnSpc>
                <a:spcPct val="100000"/>
              </a:lnSpc>
              <a:spcBef>
                <a:spcPts val="0"/>
              </a:spcBef>
              <a:spcAft>
                <a:spcPts val="0"/>
              </a:spcAft>
              <a:buClr>
                <a:srgbClr val="333333"/>
              </a:buClr>
              <a:buSzPts val="1400"/>
              <a:buFont typeface="Libre Franklin"/>
              <a:buNone/>
            </a:pPr>
            <a:r>
              <a:rPr b="1" i="0" lang="es-CO" sz="1400" u="none" cap="none" strike="noStrike">
                <a:solidFill>
                  <a:srgbClr val="333333"/>
                </a:solidFill>
                <a:latin typeface="Libre Franklin"/>
                <a:ea typeface="Libre Franklin"/>
                <a:cs typeface="Libre Franklin"/>
                <a:sym typeface="Libre Franklin"/>
              </a:rPr>
              <a:t> ¿En qué grupo de edad se encuentra usted? </a:t>
            </a:r>
            <a:endParaRPr b="1" i="0" sz="2000" u="none" cap="none" strike="noStrike">
              <a:solidFill>
                <a:srgbClr val="000000"/>
              </a:solidFill>
              <a:latin typeface="Arial"/>
              <a:ea typeface="Arial"/>
              <a:cs typeface="Arial"/>
              <a:sym typeface="Arial"/>
            </a:endParaRPr>
          </a:p>
        </p:txBody>
      </p:sp>
      <p:sp>
        <p:nvSpPr>
          <p:cNvPr id="455" name="Google Shape;455;p9"/>
          <p:cNvSpPr txBox="1"/>
          <p:nvPr/>
        </p:nvSpPr>
        <p:spPr>
          <a:xfrm>
            <a:off x="5128518" y="5866999"/>
            <a:ext cx="1189600"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Arial"/>
                <a:ea typeface="Arial"/>
                <a:cs typeface="Arial"/>
                <a:sym typeface="Arial"/>
              </a:rPr>
              <a:t>Base: 753</a:t>
            </a:r>
            <a:endParaRPr b="1" sz="1200">
              <a:solidFill>
                <a:srgbClr val="3F3F3F"/>
              </a:solidFill>
              <a:latin typeface="Arial"/>
              <a:ea typeface="Arial"/>
              <a:cs typeface="Arial"/>
              <a:sym typeface="Arial"/>
            </a:endParaRPr>
          </a:p>
        </p:txBody>
      </p:sp>
      <p:graphicFrame>
        <p:nvGraphicFramePr>
          <p:cNvPr id="456" name="Google Shape;456;p9"/>
          <p:cNvGraphicFramePr/>
          <p:nvPr/>
        </p:nvGraphicFramePr>
        <p:xfrm>
          <a:off x="2932632" y="1733265"/>
          <a:ext cx="6347725" cy="3721076"/>
        </p:xfrm>
        <a:graphic>
          <a:graphicData uri="http://schemas.openxmlformats.org/drawingml/2006/chart">
            <c:chart r:id="rId4"/>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3_Diseño personalizado">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Diseño personalizado">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2_Diseño personalizado">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4_Diseño personalizado">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2020-03-20T22:43:11Z</dcterms:created>
  <dc:creator>SCC_OBSERVATORIO</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0x01010099445C066DBEB742A95E02D9B95101DB</vt:lpwstr>
  </property>
</Properties>
</file>