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4.xml"/>
  <Override ContentType="application/vnd.ms-office.chartcolorstyle+xml" PartName="/ppt/charts/colors8.xml"/>
  <Override ContentType="application/vnd.ms-office.chartcolorstyle+xml" PartName="/ppt/charts/colors11.xml"/>
  <Override ContentType="application/vnd.ms-office.chartcolorstyle+xml" PartName="/ppt/charts/colors24.xml"/>
  <Override ContentType="application/vnd.ms-office.chartcolorstyle+xml" PartName="/ppt/charts/colors15.xml"/>
  <Override ContentType="application/vnd.ms-office.chartcolorstyle+xml" PartName="/ppt/charts/colors28.xml"/>
  <Override ContentType="application/vnd.ms-office.chartcolorstyle+xml" PartName="/ppt/charts/colors14.xml"/>
  <Override ContentType="application/vnd.ms-office.chartcolorstyle+xml" PartName="/ppt/charts/colors5.xml"/>
  <Override ContentType="application/vnd.ms-office.chartcolorstyle+xml" PartName="/ppt/charts/colors19.xml"/>
  <Override ContentType="application/vnd.ms-office.chartcolorstyle+xml" PartName="/ppt/charts/colors22.xml"/>
  <Override ContentType="application/vnd.ms-office.chartcolorstyle+xml" PartName="/ppt/charts/colors31.xml"/>
  <Override ContentType="application/vnd.ms-office.chartcolorstyle+xml" PartName="/ppt/charts/colors18.xml"/>
  <Override ContentType="application/vnd.ms-office.chartcolorstyle+xml" PartName="/ppt/charts/colors23.xml"/>
  <Override ContentType="application/vnd.ms-office.chartcolorstyle+xml" PartName="/ppt/charts/colors10.xml"/>
  <Override ContentType="application/vnd.ms-office.chartcolorstyle+xml" PartName="/ppt/charts/colors9.xml"/>
  <Override ContentType="application/vnd.ms-office.chartcolorstyle+xml" PartName="/ppt/charts/colors27.xml"/>
  <Override ContentType="application/vnd.ms-office.chartcolorstyle+xml" PartName="/ppt/charts/colors26.xml"/>
  <Override ContentType="application/vnd.ms-office.chartcolorstyle+xml" PartName="/ppt/charts/colors21.xml"/>
  <Override ContentType="application/vnd.ms-office.chartcolorstyle+xml" PartName="/ppt/charts/colors6.xml"/>
  <Override ContentType="application/vnd.ms-office.chartcolorstyle+xml" PartName="/ppt/charts/colors1.xml"/>
  <Override ContentType="application/vnd.ms-office.chartcolorstyle+xml" PartName="/ppt/charts/colors17.xml"/>
  <Override ContentType="application/vnd.ms-office.chartcolorstyle+xml" PartName="/ppt/charts/colors30.xml"/>
  <Override ContentType="application/vnd.ms-office.chartcolorstyle+xml" PartName="/ppt/charts/colors13.xml"/>
  <Override ContentType="application/vnd.ms-office.chartcolorstyle+xml" PartName="/ppt/charts/colors20.xml"/>
  <Override ContentType="application/vnd.ms-office.chartcolorstyle+xml" PartName="/ppt/charts/colors2.xml"/>
  <Override ContentType="application/vnd.ms-office.chartcolorstyle+xml" PartName="/ppt/charts/colors3.xml"/>
  <Override ContentType="application/vnd.ms-office.chartcolorstyle+xml" PartName="/ppt/charts/colors29.xml"/>
  <Override ContentType="application/vnd.ms-office.chartcolorstyle+xml" PartName="/ppt/charts/colors16.xml"/>
  <Override ContentType="application/vnd.ms-office.chartcolorstyle+xml" PartName="/ppt/charts/colors7.xml"/>
  <Override ContentType="application/vnd.ms-office.chartcolorstyle+xml" PartName="/ppt/charts/colors25.xml"/>
  <Override ContentType="application/vnd.ms-office.chartcolorstyle+xml" PartName="/ppt/charts/colors12.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drawingml.chart+xml" PartName="/ppt/charts/chart25.xml"/>
  <Override ContentType="application/vnd.openxmlformats-officedocument.drawingml.chart+xml" PartName="/ppt/charts/chart50.xml"/>
  <Override ContentType="application/vnd.openxmlformats-officedocument.drawingml.chart+xml" PartName="/ppt/charts/chart4.xml"/>
  <Override ContentType="application/vnd.openxmlformats-officedocument.drawingml.chart+xml" PartName="/ppt/charts/chart33.xml"/>
  <Override ContentType="application/vnd.openxmlformats-officedocument.drawingml.chart+xml" PartName="/ppt/charts/chart16.xml"/>
  <Override ContentType="application/vnd.openxmlformats-officedocument.drawingml.chart+xml" PartName="/ppt/charts/chart59.xml"/>
  <Override ContentType="application/vnd.openxmlformats-officedocument.drawingml.chart+xml" PartName="/ppt/charts/chart42.xml"/>
  <Override ContentType="application/vnd.openxmlformats-officedocument.drawingml.chart+xml" PartName="/ppt/charts/chart51.xml"/>
  <Override ContentType="application/vnd.openxmlformats-officedocument.drawingml.chart+xml" PartName="/ppt/charts/chart32.xml"/>
  <Override ContentType="application/vnd.openxmlformats-officedocument.drawingml.chart+xml" PartName="/ppt/charts/chart5.xml"/>
  <Override ContentType="application/vnd.openxmlformats-officedocument.drawingml.chart+xml" PartName="/ppt/charts/chart41.xml"/>
  <Override ContentType="application/vnd.openxmlformats-officedocument.drawingml.chart+xml" PartName="/ppt/charts/chart58.xml"/>
  <Override ContentType="application/vnd.openxmlformats-officedocument.drawingml.chart+xml" PartName="/ppt/charts/chart24.xml"/>
  <Override ContentType="application/vnd.openxmlformats-officedocument.drawingml.chart+xml" PartName="/ppt/charts/chart15.xml"/>
  <Override ContentType="application/vnd.openxmlformats-officedocument.drawingml.chart+xml" PartName="/ppt/charts/chart44.xml"/>
  <Override ContentType="application/vnd.openxmlformats-officedocument.drawingml.chart+xml" PartName="/ppt/charts/chart57.xml"/>
  <Override ContentType="application/vnd.openxmlformats-officedocument.drawingml.chart+xml" PartName="/ppt/charts/chart2.xml"/>
  <Override ContentType="application/vnd.openxmlformats-officedocument.drawingml.chart+xml" PartName="/ppt/charts/chart31.xml"/>
  <Override ContentType="application/vnd.openxmlformats-officedocument.drawingml.chart+xml" PartName="/ppt/charts/chart1.xml"/>
  <Override ContentType="application/vnd.openxmlformats-officedocument.drawingml.chart+xml" PartName="/ppt/charts/chart14.xml"/>
  <Override ContentType="application/vnd.openxmlformats-officedocument.drawingml.chart+xml" PartName="/ppt/charts/chart27.xml"/>
  <Override ContentType="application/vnd.openxmlformats-officedocument.drawingml.chart+xml" PartName="/ppt/charts/chart3.xml"/>
  <Override ContentType="application/vnd.openxmlformats-officedocument.drawingml.chart+xml" PartName="/ppt/charts/chart56.xml"/>
  <Override ContentType="application/vnd.openxmlformats-officedocument.drawingml.chart+xml" PartName="/ppt/charts/chart43.xml"/>
  <Override ContentType="application/vnd.openxmlformats-officedocument.drawingml.chart+xml" PartName="/ppt/charts/chart30.xml"/>
  <Override ContentType="application/vnd.openxmlformats-officedocument.drawingml.chart+xml" PartName="/ppt/charts/chart39.xml"/>
  <Override ContentType="application/vnd.openxmlformats-officedocument.drawingml.chart+xml" PartName="/ppt/charts/chart26.xml"/>
  <Override ContentType="application/vnd.openxmlformats-officedocument.drawingml.chart+xml" PartName="/ppt/charts/chart13.xml"/>
  <Override ContentType="application/vnd.openxmlformats-officedocument.drawingml.chart+xml" PartName="/ppt/charts/chart20.xml"/>
  <Override ContentType="application/vnd.openxmlformats-officedocument.drawingml.chart+xml" PartName="/ppt/charts/chart38.xml"/>
  <Override ContentType="application/vnd.openxmlformats-officedocument.drawingml.chart+xml" PartName="/ppt/charts/chart55.xml"/>
  <Override ContentType="application/vnd.openxmlformats-officedocument.drawingml.chart+xml" PartName="/ppt/charts/chart9.xml"/>
  <Override ContentType="application/vnd.openxmlformats-officedocument.drawingml.chart+xml" PartName="/ppt/charts/chart46.xml"/>
  <Override ContentType="application/vnd.openxmlformats-officedocument.drawingml.chart+xml" PartName="/ppt/charts/chart47.xml"/>
  <Override ContentType="application/vnd.openxmlformats-officedocument.drawingml.chart+xml" PartName="/ppt/charts/chart12.xml"/>
  <Override ContentType="application/vnd.openxmlformats-officedocument.drawingml.chart+xml" PartName="/ppt/charts/chart29.xml"/>
  <Override ContentType="application/vnd.openxmlformats-officedocument.drawingml.chart+xml" PartName="/ppt/charts/chart8.xml"/>
  <Override ContentType="application/vnd.openxmlformats-officedocument.drawingml.chart+xml" PartName="/ppt/charts/chart37.xml"/>
  <Override ContentType="application/vnd.openxmlformats-officedocument.drawingml.chart+xml" PartName="/ppt/charts/chart45.xml"/>
  <Override ContentType="application/vnd.openxmlformats-officedocument.drawingml.chart+xml" PartName="/ppt/charts/chart28.xml"/>
  <Override ContentType="application/vnd.openxmlformats-officedocument.drawingml.chart+xml" PartName="/ppt/charts/chart11.xml"/>
  <Override ContentType="application/vnd.openxmlformats-officedocument.drawingml.chart+xml" PartName="/ppt/charts/chart54.xml"/>
  <Override ContentType="application/vnd.openxmlformats-officedocument.drawingml.chart+xml" PartName="/ppt/charts/chart19.xml"/>
  <Override ContentType="application/vnd.openxmlformats-officedocument.drawingml.chart+xml" PartName="/ppt/charts/chart49.xml"/>
  <Override ContentType="application/vnd.openxmlformats-officedocument.drawingml.chart+xml" PartName="/ppt/charts/chart36.xml"/>
  <Override ContentType="application/vnd.openxmlformats-officedocument.drawingml.chart+xml" PartName="/ppt/charts/chart7.xml"/>
  <Override ContentType="application/vnd.openxmlformats-officedocument.drawingml.chart+xml" PartName="/ppt/charts/chart6.xml"/>
  <Override ContentType="application/vnd.openxmlformats-officedocument.drawingml.chart+xml" PartName="/ppt/charts/chart53.xml"/>
  <Override ContentType="application/vnd.openxmlformats-officedocument.drawingml.chart+xml" PartName="/ppt/charts/chart10.xml"/>
  <Override ContentType="application/vnd.openxmlformats-officedocument.drawingml.chart+xml" PartName="/ppt/charts/chart23.xml"/>
  <Override ContentType="application/vnd.openxmlformats-officedocument.drawingml.chart+xml" PartName="/ppt/charts/chart40.xml"/>
  <Override ContentType="application/vnd.openxmlformats-officedocument.drawingml.chart+xml" PartName="/ppt/charts/chart18.xml"/>
  <Override ContentType="application/vnd.openxmlformats-officedocument.drawingml.chart+xml" PartName="/ppt/charts/chart48.xml"/>
  <Override ContentType="application/vnd.openxmlformats-officedocument.drawingml.chart+xml" PartName="/ppt/charts/chart21.xml"/>
  <Override ContentType="application/vnd.openxmlformats-officedocument.drawingml.chart+xml" PartName="/ppt/charts/chart34.xml"/>
  <Override ContentType="application/vnd.openxmlformats-officedocument.drawingml.chart+xml" PartName="/ppt/charts/chart35.xml"/>
  <Override ContentType="application/vnd.openxmlformats-officedocument.drawingml.chart+xml" PartName="/ppt/charts/chart22.xml"/>
  <Override ContentType="application/vnd.openxmlformats-officedocument.drawingml.chart+xml" PartName="/ppt/charts/chart17.xml"/>
  <Override ContentType="application/vnd.openxmlformats-officedocument.drawingml.chart+xml" PartName="/ppt/charts/chart52.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drawingml.chartshapes+xml" PartName="/ppt/drawings/drawing1.xml"/>
  <Override ContentType="application/vnd.ms-office.chartstyle+xml" PartName="/ppt/charts/style3.xml"/>
  <Override ContentType="application/vnd.ms-office.chartstyle+xml" PartName="/ppt/charts/style8.xml"/>
  <Override ContentType="application/vnd.ms-office.chartstyle+xml" PartName="/ppt/charts/style20.xml"/>
  <Override ContentType="application/vnd.ms-office.chartstyle+xml" PartName="/ppt/charts/style29.xml"/>
  <Override ContentType="application/vnd.ms-office.chartstyle+xml" PartName="/ppt/charts/style12.xml"/>
  <Override ContentType="application/vnd.ms-office.chartstyle+xml" PartName="/ppt/charts/style25.xml"/>
  <Override ContentType="application/vnd.ms-office.chartstyle+xml" PartName="/ppt/charts/style16.xml"/>
  <Override ContentType="application/vnd.ms-office.chartstyle+xml" PartName="/ppt/charts/style9.xml"/>
  <Override ContentType="application/vnd.ms-office.chartstyle+xml" PartName="/ppt/charts/style4.xml"/>
  <Override ContentType="application/vnd.ms-office.chartstyle+xml" PartName="/ppt/charts/style10.xml"/>
  <Override ContentType="application/vnd.ms-office.chartstyle+xml" PartName="/ppt/charts/style11.xml"/>
  <Override ContentType="application/vnd.ms-office.chartstyle+xml" PartName="/ppt/charts/style24.xml"/>
  <Override ContentType="application/vnd.ms-office.chartstyle+xml" PartName="/ppt/charts/style15.xml"/>
  <Override ContentType="application/vnd.ms-office.chartstyle+xml" PartName="/ppt/charts/style28.xml"/>
  <Override ContentType="application/vnd.ms-office.chartstyle+xml" PartName="/ppt/charts/style19.xml"/>
  <Override ContentType="application/vnd.ms-office.chartstyle+xml" PartName="/ppt/charts/style5.xml"/>
  <Override ContentType="application/vnd.ms-office.chartstyle+xml" PartName="/ppt/charts/style22.xml"/>
  <Override ContentType="application/vnd.ms-office.chartstyle+xml" PartName="/ppt/charts/style1.xml"/>
  <Override ContentType="application/vnd.ms-office.chartstyle+xml" PartName="/ppt/charts/style18.xml"/>
  <Override ContentType="application/vnd.ms-office.chartstyle+xml" PartName="/ppt/charts/style23.xml"/>
  <Override ContentType="application/vnd.ms-office.chartstyle+xml" PartName="/ppt/charts/style31.xml"/>
  <Override ContentType="application/vnd.ms-office.chartstyle+xml" PartName="/ppt/charts/style27.xml"/>
  <Override ContentType="application/vnd.ms-office.chartstyle+xml" PartName="/ppt/charts/style14.xml"/>
  <Override ContentType="application/vnd.ms-office.chartstyle+xml" PartName="/ppt/charts/style21.xml"/>
  <Override ContentType="application/vnd.ms-office.chartstyle+xml" PartName="/ppt/charts/style26.xml"/>
  <Override ContentType="application/vnd.ms-office.chartstyle+xml" PartName="/ppt/charts/style7.xml"/>
  <Override ContentType="application/vnd.ms-office.chartstyle+xml" PartName="/ppt/charts/style17.xml"/>
  <Override ContentType="application/vnd.ms-office.chartstyle+xml" PartName="/ppt/charts/style6.xml"/>
  <Override ContentType="application/vnd.ms-office.chartstyle+xml" PartName="/ppt/charts/style30.xml"/>
  <Override ContentType="application/vnd.ms-office.chartstyle+xml" PartName="/ppt/charts/style2.xml"/>
  <Override ContentType="application/vnd.ms-office.chartstyle+xml" PartName="/ppt/charts/style13.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 id="2147483660" r:id="rId6"/>
    <p:sldMasterId id="2147483672" r:id="rId7"/>
    <p:sldMasterId id="2147483684" r:id="rId8"/>
    <p:sldMasterId id="2147483696"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 id="306" r:id="rId61"/>
    <p:sldId id="307" r:id="rId62"/>
    <p:sldId id="308" r:id="rId63"/>
    <p:sldId id="309" r:id="rId64"/>
    <p:sldId id="310" r:id="rId65"/>
    <p:sldId id="311" r:id="rId66"/>
    <p:sldId id="312" r:id="rId67"/>
    <p:sldId id="313" r:id="rId68"/>
    <p:sldId id="314" r:id="rId69"/>
    <p:sldId id="315" r:id="rId7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20">
          <p15:clr>
            <a:srgbClr val="A4A3A4"/>
          </p15:clr>
        </p15:guide>
        <p15:guide id="2" pos="1232">
          <p15:clr>
            <a:srgbClr val="A4A3A4"/>
          </p15:clr>
        </p15:guide>
        <p15:guide id="3" pos="5000">
          <p15:clr>
            <a:srgbClr val="A4A3A4"/>
          </p15:clr>
        </p15:guide>
        <p15:guide id="4" orient="horz" pos="1110">
          <p15:clr>
            <a:srgbClr val="A4A3A4"/>
          </p15:clr>
        </p15:guide>
        <p15:guide id="5" pos="1982">
          <p15:clr>
            <a:srgbClr val="A4A3A4"/>
          </p15:clr>
        </p15:guide>
        <p15:guide id="6" pos="3832">
          <p15:clr>
            <a:srgbClr val="A4A3A4"/>
          </p15:clr>
        </p15:guide>
        <p15:guide id="7" pos="5828">
          <p15:clr>
            <a:srgbClr val="A4A3A4"/>
          </p15:clr>
        </p15:guide>
        <p15:guide id="8" orient="horz">
          <p15:clr>
            <a:srgbClr val="A4A3A4"/>
          </p15:clr>
        </p15:guide>
        <p15:guide id="9">
          <p15:clr>
            <a:srgbClr val="A4A3A4"/>
          </p15:clr>
        </p15:guide>
        <p15:guide id="10" orient="horz" pos="1849">
          <p15:clr>
            <a:srgbClr val="A4A3A4"/>
          </p15:clr>
        </p15:guide>
        <p15:guide id="11" pos="1627">
          <p15:clr>
            <a:srgbClr val="A4A3A4"/>
          </p15:clr>
        </p15:guide>
        <p15:guide id="12" pos="4808">
          <p15:clr>
            <a:srgbClr val="A4A3A4"/>
          </p15:clr>
        </p15:guide>
        <p15:guide id="13" pos="3843">
          <p15:clr>
            <a:srgbClr val="A4A3A4"/>
          </p15:clr>
        </p15:guide>
        <p15:guide id="14" pos="6022">
          <p15:clr>
            <a:srgbClr val="A4A3A4"/>
          </p15:clr>
        </p15:guide>
        <p15:guide id="15" orient="horz" pos="1904">
          <p15:clr>
            <a:srgbClr val="A4A3A4"/>
          </p15:clr>
        </p15:guide>
        <p15:guide id="16" pos="5842">
          <p15:clr>
            <a:srgbClr val="A4A3A4"/>
          </p15:clr>
        </p15:guide>
        <p15:guide id="17" pos="2157">
          <p15:clr>
            <a:srgbClr val="A4A3A4"/>
          </p15:clr>
        </p15:guide>
      </p15:sldGuideLst>
    </p:ext>
    <p:ext uri="http://customooxmlschemas.google.com/">
      <go:slidesCustomData xmlns:go="http://customooxmlschemas.google.com/" r:id="rId71" roundtripDataSignature="AMtx7miMcAXsZy/NC+L9RBznea1HpnXpS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80D8397-64C4-48A0-9AFB-81B398C0A88B}">
  <a:tblStyle styleId="{180D8397-64C4-48A0-9AFB-81B398C0A88B}"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5E627DEE-B118-486B-B367-F6961DE2AF1A}" styleName="Table_1">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9B0FABBF-D77C-4509-977F-A0018E045626}" styleName="Table_2">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tcStyle>
        <a:fill>
          <a:solidFill>
            <a:schemeClr val="dk1">
              <a:alpha val="20000"/>
            </a:schemeClr>
          </a:solidFill>
        </a:fill>
      </a:tcStyle>
    </a:band1H>
    <a:band2H>
      <a:tcTxStyle b="off" i="off"/>
    </a:band2H>
    <a:band1V>
      <a:tcTxStyle b="off" i="off"/>
      <a:tcStyle>
        <a:fill>
          <a:solidFill>
            <a:schemeClr val="dk1">
              <a:alpha val="20000"/>
            </a:schemeClr>
          </a:solidFill>
        </a:fill>
      </a:tcStyle>
    </a:band1V>
    <a:band2V>
      <a:tcTxStyle b="off" i="off"/>
    </a:band2V>
    <a:lastCol>
      <a:tcTxStyle b="on" i="off"/>
    </a:lastCol>
    <a:firstCol>
      <a:tcTxStyle b="on" i="off"/>
    </a:firstCol>
    <a:lastRow>
      <a:tcTxStyle b="on" i="off"/>
      <a:tcStyle>
        <a:tcBdr>
          <a:top>
            <a:ln cap="flat" cmpd="sng" w="12700">
              <a:solidFill>
                <a:schemeClr val="dk1"/>
              </a:solidFill>
              <a:prstDash val="solid"/>
              <a:round/>
              <a:headEnd len="sm" w="sm" type="none"/>
              <a:tailEnd len="sm" w="sm" type="none"/>
            </a:ln>
          </a:top>
        </a:tcBdr>
        <a:fill>
          <a:solidFill>
            <a:srgbClr val="FFFFFF">
              <a:alpha val="0"/>
            </a:srgbClr>
          </a:solidFill>
        </a:fill>
      </a:tcStyle>
    </a:lastRow>
    <a:seCell>
      <a:tcTxStyle b="off" i="off"/>
    </a:seCell>
    <a:swCell>
      <a:tcTxStyle b="off" i="off"/>
    </a:swCell>
    <a:firstRow>
      <a:tcTxStyle b="on" i="off"/>
      <a:tcStyle>
        <a:tcBdr>
          <a:bottom>
            <a:ln cap="flat" cmpd="sng" w="12700">
              <a:solidFill>
                <a:schemeClr val="dk1"/>
              </a:solidFill>
              <a:prstDash val="solid"/>
              <a:round/>
              <a:headEnd len="sm" w="sm" type="none"/>
              <a:tailEnd len="sm" w="sm" type="none"/>
            </a:ln>
          </a:bottom>
        </a:tcBdr>
        <a:fill>
          <a:solidFill>
            <a:srgbClr val="FFFFFF">
              <a:alpha val="0"/>
            </a:srgbClr>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20" orient="horz"/>
        <p:guide pos="1232"/>
        <p:guide pos="5000"/>
        <p:guide pos="1110" orient="horz"/>
        <p:guide pos="1982"/>
        <p:guide pos="3832"/>
        <p:guide pos="5828"/>
        <p:guide orient="horz"/>
        <p:guide/>
        <p:guide pos="1849" orient="horz"/>
        <p:guide pos="1627"/>
        <p:guide pos="4808"/>
        <p:guide pos="3843"/>
        <p:guide pos="6022"/>
        <p:guide pos="1904" orient="horz"/>
        <p:guide pos="5842"/>
        <p:guide pos="215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0.xml"/><Relationship Id="rId42" Type="http://schemas.openxmlformats.org/officeDocument/2006/relationships/slide" Target="slides/slide32.xml"/><Relationship Id="rId41" Type="http://schemas.openxmlformats.org/officeDocument/2006/relationships/slide" Target="slides/slide31.xml"/><Relationship Id="rId44" Type="http://schemas.openxmlformats.org/officeDocument/2006/relationships/slide" Target="slides/slide34.xml"/><Relationship Id="rId43" Type="http://schemas.openxmlformats.org/officeDocument/2006/relationships/slide" Target="slides/slide33.xml"/><Relationship Id="rId46" Type="http://schemas.openxmlformats.org/officeDocument/2006/relationships/slide" Target="slides/slide36.xml"/><Relationship Id="rId45" Type="http://schemas.openxmlformats.org/officeDocument/2006/relationships/slide" Target="slides/slide3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slide" Target="slides/slide38.xml"/><Relationship Id="rId47" Type="http://schemas.openxmlformats.org/officeDocument/2006/relationships/slide" Target="slides/slide37.xml"/><Relationship Id="rId49" Type="http://schemas.openxmlformats.org/officeDocument/2006/relationships/slide" Target="slides/slide39.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1.xml"/><Relationship Id="rId30" Type="http://schemas.openxmlformats.org/officeDocument/2006/relationships/slide" Target="slides/slide20.xml"/><Relationship Id="rId33" Type="http://schemas.openxmlformats.org/officeDocument/2006/relationships/slide" Target="slides/slide23.xml"/><Relationship Id="rId32" Type="http://schemas.openxmlformats.org/officeDocument/2006/relationships/slide" Target="slides/slide22.xml"/><Relationship Id="rId35" Type="http://schemas.openxmlformats.org/officeDocument/2006/relationships/slide" Target="slides/slide25.xml"/><Relationship Id="rId34" Type="http://schemas.openxmlformats.org/officeDocument/2006/relationships/slide" Target="slides/slide24.xml"/><Relationship Id="rId71" Type="http://customschemas.google.com/relationships/presentationmetadata" Target="metadata"/><Relationship Id="rId70" Type="http://schemas.openxmlformats.org/officeDocument/2006/relationships/slide" Target="slides/slide60.xml"/><Relationship Id="rId37" Type="http://schemas.openxmlformats.org/officeDocument/2006/relationships/slide" Target="slides/slide27.xml"/><Relationship Id="rId36" Type="http://schemas.openxmlformats.org/officeDocument/2006/relationships/slide" Target="slides/slide26.xml"/><Relationship Id="rId39" Type="http://schemas.openxmlformats.org/officeDocument/2006/relationships/slide" Target="slides/slide29.xml"/><Relationship Id="rId38" Type="http://schemas.openxmlformats.org/officeDocument/2006/relationships/slide" Target="slides/slide28.xml"/><Relationship Id="rId62" Type="http://schemas.openxmlformats.org/officeDocument/2006/relationships/slide" Target="slides/slide52.xml"/><Relationship Id="rId61" Type="http://schemas.openxmlformats.org/officeDocument/2006/relationships/slide" Target="slides/slide51.xml"/><Relationship Id="rId20" Type="http://schemas.openxmlformats.org/officeDocument/2006/relationships/slide" Target="slides/slide10.xml"/><Relationship Id="rId64" Type="http://schemas.openxmlformats.org/officeDocument/2006/relationships/slide" Target="slides/slide54.xml"/><Relationship Id="rId63" Type="http://schemas.openxmlformats.org/officeDocument/2006/relationships/slide" Target="slides/slide53.xml"/><Relationship Id="rId22" Type="http://schemas.openxmlformats.org/officeDocument/2006/relationships/slide" Target="slides/slide12.xml"/><Relationship Id="rId66" Type="http://schemas.openxmlformats.org/officeDocument/2006/relationships/slide" Target="slides/slide56.xml"/><Relationship Id="rId21" Type="http://schemas.openxmlformats.org/officeDocument/2006/relationships/slide" Target="slides/slide11.xml"/><Relationship Id="rId65" Type="http://schemas.openxmlformats.org/officeDocument/2006/relationships/slide" Target="slides/slide55.xml"/><Relationship Id="rId24" Type="http://schemas.openxmlformats.org/officeDocument/2006/relationships/slide" Target="slides/slide14.xml"/><Relationship Id="rId68" Type="http://schemas.openxmlformats.org/officeDocument/2006/relationships/slide" Target="slides/slide58.xml"/><Relationship Id="rId23" Type="http://schemas.openxmlformats.org/officeDocument/2006/relationships/slide" Target="slides/slide13.xml"/><Relationship Id="rId67" Type="http://schemas.openxmlformats.org/officeDocument/2006/relationships/slide" Target="slides/slide57.xml"/><Relationship Id="rId60" Type="http://schemas.openxmlformats.org/officeDocument/2006/relationships/slide" Target="slides/slide50.xml"/><Relationship Id="rId26" Type="http://schemas.openxmlformats.org/officeDocument/2006/relationships/slide" Target="slides/slide16.xml"/><Relationship Id="rId25" Type="http://schemas.openxmlformats.org/officeDocument/2006/relationships/slide" Target="slides/slide15.xml"/><Relationship Id="rId69" Type="http://schemas.openxmlformats.org/officeDocument/2006/relationships/slide" Target="slides/slide59.xml"/><Relationship Id="rId28" Type="http://schemas.openxmlformats.org/officeDocument/2006/relationships/slide" Target="slides/slide18.xml"/><Relationship Id="rId27" Type="http://schemas.openxmlformats.org/officeDocument/2006/relationships/slide" Target="slides/slide17.xml"/><Relationship Id="rId29" Type="http://schemas.openxmlformats.org/officeDocument/2006/relationships/slide" Target="slides/slide19.xml"/><Relationship Id="rId51" Type="http://schemas.openxmlformats.org/officeDocument/2006/relationships/slide" Target="slides/slide41.xml"/><Relationship Id="rId50" Type="http://schemas.openxmlformats.org/officeDocument/2006/relationships/slide" Target="slides/slide40.xml"/><Relationship Id="rId53" Type="http://schemas.openxmlformats.org/officeDocument/2006/relationships/slide" Target="slides/slide43.xml"/><Relationship Id="rId52" Type="http://schemas.openxmlformats.org/officeDocument/2006/relationships/slide" Target="slides/slide42.xml"/><Relationship Id="rId11" Type="http://schemas.openxmlformats.org/officeDocument/2006/relationships/slide" Target="slides/slide1.xml"/><Relationship Id="rId55" Type="http://schemas.openxmlformats.org/officeDocument/2006/relationships/slide" Target="slides/slide45.xml"/><Relationship Id="rId10" Type="http://schemas.openxmlformats.org/officeDocument/2006/relationships/notesMaster" Target="notesMasters/notesMaster1.xml"/><Relationship Id="rId54" Type="http://schemas.openxmlformats.org/officeDocument/2006/relationships/slide" Target="slides/slide44.xml"/><Relationship Id="rId13" Type="http://schemas.openxmlformats.org/officeDocument/2006/relationships/slide" Target="slides/slide3.xml"/><Relationship Id="rId57" Type="http://schemas.openxmlformats.org/officeDocument/2006/relationships/slide" Target="slides/slide47.xml"/><Relationship Id="rId12" Type="http://schemas.openxmlformats.org/officeDocument/2006/relationships/slide" Target="slides/slide2.xml"/><Relationship Id="rId56" Type="http://schemas.openxmlformats.org/officeDocument/2006/relationships/slide" Target="slides/slide46.xml"/><Relationship Id="rId15" Type="http://schemas.openxmlformats.org/officeDocument/2006/relationships/slide" Target="slides/slide5.xml"/><Relationship Id="rId59" Type="http://schemas.openxmlformats.org/officeDocument/2006/relationships/slide" Target="slides/slide49.xml"/><Relationship Id="rId14" Type="http://schemas.openxmlformats.org/officeDocument/2006/relationships/slide" Target="slides/slide4.xml"/><Relationship Id="rId58" Type="http://schemas.openxmlformats.org/officeDocument/2006/relationships/slide" Target="slides/slide48.xml"/><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_Sheet9.xlsx"/></Relationships>
</file>

<file path=ppt/charts/_rels/chart11.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_Sheet10.xlsx"/></Relationships>
</file>

<file path=ppt/charts/_rels/chart12.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package" Target="../embeddings/Microsoft_Excel_Sheet11.xlsx"/></Relationships>
</file>

<file path=ppt/charts/_rels/chart13.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package" Target="../embeddings/Microsoft_Excel_Sheet12.xlsx"/></Relationships>
</file>

<file path=ppt/charts/_rels/chart14.xml.rels><?xml version="1.0" encoding="UTF-8" standalone="yes"?><Relationships xmlns="http://schemas.openxmlformats.org/package/2006/relationships"><Relationship Id="rId1" Type="http://schemas.microsoft.com/office/2011/relationships/chartStyle" Target="style9.xml"/><Relationship Id="rId2" Type="http://schemas.microsoft.com/office/2011/relationships/chartColorStyle" Target="colors9.xml"/><Relationship Id="rId3" Type="http://schemas.openxmlformats.org/officeDocument/2006/relationships/package" Target="../embeddings/Microsoft_Excel_Sheet13.xlsx"/></Relationships>
</file>

<file path=ppt/charts/_rels/chart15.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package" Target="../embeddings/Microsoft_Excel_Sheet14.xlsx"/></Relationships>
</file>

<file path=ppt/charts/_rels/chart16.xml.rels><?xml version="1.0" encoding="UTF-8" standalone="yes"?><Relationships xmlns="http://schemas.openxmlformats.org/package/2006/relationships"><Relationship Id="rId1" Type="http://schemas.microsoft.com/office/2011/relationships/chartStyle" Target="style11.xml"/><Relationship Id="rId2" Type="http://schemas.microsoft.com/office/2011/relationships/chartColorStyle" Target="colors11.xml"/><Relationship Id="rId3" Type="http://schemas.openxmlformats.org/officeDocument/2006/relationships/oleObject" Target="file:///D:\TRABAJO%20CUARENTENA%202020\CONSUMO%20CULTURAL\2719-PLUTO4_%20Tablas%20POND.Consumo%20Cultural.xlsx" TargetMode="External"/></Relationships>
</file>

<file path=ppt/charts/_rels/chart17.xml.rels><?xml version="1.0" encoding="UTF-8" standalone="yes"?><Relationships xmlns="http://schemas.openxmlformats.org/package/2006/relationships"><Relationship Id="rId1" Type="http://schemas.microsoft.com/office/2011/relationships/chartStyle" Target="style12.xml"/><Relationship Id="rId2" Type="http://schemas.microsoft.com/office/2011/relationships/chartColorStyle" Target="colors12.xml"/><Relationship Id="rId3" Type="http://schemas.openxmlformats.org/officeDocument/2006/relationships/oleObject" Target="file:///D:\TRABAJO%20CUARENTENA%202020\CONSUMO%20CULTURAL\2719-PLUTO4_%20Tablas%20POND.Consumo%20Cultural.xlsx" TargetMode="Externa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Sheet15.xlsx"/><Relationship Id="rId2" Type="http://schemas.openxmlformats.org/officeDocument/2006/relationships/chartUserShapes" Target="../drawings/drawing1.xml"/></Relationships>
</file>

<file path=ppt/charts/_rels/chart19.xml.rels><?xml version="1.0" encoding="UTF-8" standalone="yes"?><Relationships xmlns="http://schemas.openxmlformats.org/package/2006/relationships"><Relationship Id="rId1" Type="http://schemas.microsoft.com/office/2011/relationships/chartStyle" Target="style13.xml"/><Relationship Id="rId2" Type="http://schemas.microsoft.com/office/2011/relationships/chartColorStyle" Target="colors13.xml"/><Relationship Id="rId3" Type="http://schemas.openxmlformats.org/officeDocument/2006/relationships/package" Target="../embeddings/Microsoft_Excel_Sheet16.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20.xml.rels><?xml version="1.0" encoding="UTF-8" standalone="yes"?><Relationships xmlns="http://schemas.openxmlformats.org/package/2006/relationships"><Relationship Id="rId1" Type="http://schemas.microsoft.com/office/2011/relationships/chartStyle" Target="style14.xml"/><Relationship Id="rId2" Type="http://schemas.microsoft.com/office/2011/relationships/chartColorStyle" Target="colors14.xml"/><Relationship Id="rId3" Type="http://schemas.openxmlformats.org/officeDocument/2006/relationships/package" Target="../embeddings/Microsoft_Excel_Sheet17.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Sheet18.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Sheet19.xlsx"/></Relationships>
</file>

<file path=ppt/charts/_rels/chart23.xml.rels><?xml version="1.0" encoding="UTF-8" standalone="yes"?><Relationships xmlns="http://schemas.openxmlformats.org/package/2006/relationships"><Relationship Id="rId1" Type="http://schemas.microsoft.com/office/2011/relationships/chartStyle" Target="style15.xml"/><Relationship Id="rId2" Type="http://schemas.microsoft.com/office/2011/relationships/chartColorStyle" Target="colors15.xml"/><Relationship Id="rId3" Type="http://schemas.openxmlformats.org/officeDocument/2006/relationships/package" Target="../embeddings/Microsoft_Excel_Sheet20.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Sheet21.xlsx"/></Relationships>
</file>

<file path=ppt/charts/_rels/chart25.xml.rels><?xml version="1.0" encoding="UTF-8" standalone="yes"?><Relationships xmlns="http://schemas.openxmlformats.org/package/2006/relationships"><Relationship Id="rId1" Type="http://schemas.microsoft.com/office/2011/relationships/chartStyle" Target="style16.xml"/><Relationship Id="rId2" Type="http://schemas.microsoft.com/office/2011/relationships/chartColorStyle" Target="colors16.xml"/><Relationship Id="rId3" Type="http://schemas.openxmlformats.org/officeDocument/2006/relationships/package" Target="../embeddings/Microsoft_Excel_Sheet22.xlsx"/></Relationships>
</file>

<file path=ppt/charts/_rels/chart26.xml.rels><?xml version="1.0" encoding="UTF-8" standalone="yes"?><Relationships xmlns="http://schemas.openxmlformats.org/package/2006/relationships"><Relationship Id="rId1" Type="http://schemas.microsoft.com/office/2011/relationships/chartStyle" Target="style17.xml"/><Relationship Id="rId2" Type="http://schemas.microsoft.com/office/2011/relationships/chartColorStyle" Target="colors17.xml"/><Relationship Id="rId3" Type="http://schemas.openxmlformats.org/officeDocument/2006/relationships/package" Target="../embeddings/Microsoft_Excel_Sheet23.xlsx"/></Relationships>
</file>

<file path=ppt/charts/_rels/chart27.xml.rels><?xml version="1.0" encoding="UTF-8" standalone="yes"?><Relationships xmlns="http://schemas.openxmlformats.org/package/2006/relationships"><Relationship Id="rId1" Type="http://schemas.microsoft.com/office/2011/relationships/chartStyle" Target="style18.xml"/><Relationship Id="rId2" Type="http://schemas.microsoft.com/office/2011/relationships/chartColorStyle" Target="colors18.xml"/><Relationship Id="rId3" Type="http://schemas.openxmlformats.org/officeDocument/2006/relationships/package" Target="../embeddings/Microsoft_Excel_Sheet24.xlsx"/></Relationships>
</file>

<file path=ppt/charts/_rels/chart28.xml.rels><?xml version="1.0" encoding="UTF-8" standalone="yes"?><Relationships xmlns="http://schemas.openxmlformats.org/package/2006/relationships"><Relationship Id="rId1" Type="http://schemas.microsoft.com/office/2011/relationships/chartStyle" Target="style19.xml"/><Relationship Id="rId2" Type="http://schemas.microsoft.com/office/2011/relationships/chartColorStyle" Target="colors19.xml"/><Relationship Id="rId3" Type="http://schemas.openxmlformats.org/officeDocument/2006/relationships/package" Target="../embeddings/Microsoft_Excel_Sheet25.xlsx"/></Relationships>
</file>

<file path=ppt/charts/_rels/chart29.xml.rels><?xml version="1.0" encoding="UTF-8" standalone="yes"?><Relationships xmlns="http://schemas.openxmlformats.org/package/2006/relationships"><Relationship Id="rId1" Type="http://schemas.microsoft.com/office/2011/relationships/chartStyle" Target="style20.xml"/><Relationship Id="rId2" Type="http://schemas.microsoft.com/office/2011/relationships/chartColorStyle" Target="colors20.xml"/><Relationship Id="rId3" Type="http://schemas.openxmlformats.org/officeDocument/2006/relationships/package" Target="../embeddings/Microsoft_Excel_Sheet26.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Sheet27.xlsx"/></Relationships>
</file>

<file path=ppt/charts/_rels/chart31.xml.rels><?xml version="1.0" encoding="UTF-8" standalone="yes"?><Relationships xmlns="http://schemas.openxmlformats.org/package/2006/relationships"><Relationship Id="rId1" Type="http://schemas.microsoft.com/office/2011/relationships/chartStyle" Target="style21.xml"/><Relationship Id="rId2" Type="http://schemas.microsoft.com/office/2011/relationships/chartColorStyle" Target="colors21.xml"/><Relationship Id="rId3" Type="http://schemas.openxmlformats.org/officeDocument/2006/relationships/package" Target="../embeddings/Microsoft_Excel_Sheet28.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Sheet29.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Sheet30.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Sheet31.xlsx"/></Relationships>
</file>

<file path=ppt/charts/_rels/chart35.xml.rels><?xml version="1.0" encoding="UTF-8" standalone="yes"?><Relationships xmlns="http://schemas.openxmlformats.org/package/2006/relationships"><Relationship Id="rId1" Type="http://schemas.microsoft.com/office/2011/relationships/chartStyle" Target="style22.xml"/><Relationship Id="rId2" Type="http://schemas.microsoft.com/office/2011/relationships/chartColorStyle" Target="colors22.xml"/><Relationship Id="rId3" Type="http://schemas.openxmlformats.org/officeDocument/2006/relationships/package" Target="../embeddings/Microsoft_Excel_Sheet32.xlsx"/></Relationships>
</file>

<file path=ppt/charts/_rels/chart36.xml.rels><?xml version="1.0" encoding="UTF-8" standalone="yes"?><Relationships xmlns="http://schemas.openxmlformats.org/package/2006/relationships"><Relationship Id="rId1" Type="http://schemas.microsoft.com/office/2011/relationships/chartStyle" Target="style23.xml"/><Relationship Id="rId2" Type="http://schemas.microsoft.com/office/2011/relationships/chartColorStyle" Target="colors23.xml"/><Relationship Id="rId3" Type="http://schemas.openxmlformats.org/officeDocument/2006/relationships/package" Target="../embeddings/Microsoft_Excel_Sheet33.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Sheet34.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Sheet35.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Sheet36.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Sheet37.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Sheet38.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Sheet39.xlsx"/></Relationships>
</file>

<file path=ppt/charts/_rels/chart43.xml.rels><?xml version="1.0" encoding="UTF-8" standalone="yes"?><Relationships xmlns="http://schemas.openxmlformats.org/package/2006/relationships"><Relationship Id="rId1" Type="http://schemas.microsoft.com/office/2011/relationships/chartStyle" Target="style24.xml"/><Relationship Id="rId2" Type="http://schemas.microsoft.com/office/2011/relationships/chartColorStyle" Target="colors24.xml"/><Relationship Id="rId3" Type="http://schemas.openxmlformats.org/officeDocument/2006/relationships/package" Target="../embeddings/Microsoft_Excel_Sheet40.xlsx"/></Relationships>
</file>

<file path=ppt/charts/_rels/chart44.xml.rels><?xml version="1.0" encoding="UTF-8" standalone="yes"?><Relationships xmlns="http://schemas.openxmlformats.org/package/2006/relationships"><Relationship Id="rId1" Type="http://schemas.microsoft.com/office/2011/relationships/chartStyle" Target="style25.xml"/><Relationship Id="rId2" Type="http://schemas.microsoft.com/office/2011/relationships/chartColorStyle" Target="colors25.xml"/><Relationship Id="rId3" Type="http://schemas.openxmlformats.org/officeDocument/2006/relationships/package" Target="../embeddings/Microsoft_Excel_Sheet41.xlsx"/></Relationships>
</file>

<file path=ppt/charts/_rels/chart45.xml.rels><?xml version="1.0" encoding="UTF-8" standalone="yes"?><Relationships xmlns="http://schemas.openxmlformats.org/package/2006/relationships"><Relationship Id="rId1" Type="http://schemas.microsoft.com/office/2011/relationships/chartStyle" Target="style26.xml"/><Relationship Id="rId2" Type="http://schemas.microsoft.com/office/2011/relationships/chartColorStyle" Target="colors26.xml"/><Relationship Id="rId3" Type="http://schemas.openxmlformats.org/officeDocument/2006/relationships/package" Target="../embeddings/Microsoft_Excel_Sheet42.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Sheet43.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Sheet44.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Sheet45.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Sheet46.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Sheet47.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Sheet48.xlsx"/></Relationships>
</file>

<file path=ppt/charts/_rels/chart52.xml.rels><?xml version="1.0" encoding="UTF-8" standalone="yes"?><Relationships xmlns="http://schemas.openxmlformats.org/package/2006/relationships"><Relationship Id="rId1" Type="http://schemas.microsoft.com/office/2011/relationships/chartStyle" Target="style27.xml"/><Relationship Id="rId2" Type="http://schemas.microsoft.com/office/2011/relationships/chartColorStyle" Target="colors27.xml"/><Relationship Id="rId3" Type="http://schemas.openxmlformats.org/officeDocument/2006/relationships/package" Target="../embeddings/Microsoft_Excel_Sheet49.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Sheet50.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Sheet51.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Sheet52.xlsx"/></Relationships>
</file>

<file path=ppt/charts/_rels/chart56.xml.rels><?xml version="1.0" encoding="UTF-8" standalone="yes"?><Relationships xmlns="http://schemas.openxmlformats.org/package/2006/relationships"><Relationship Id="rId1" Type="http://schemas.microsoft.com/office/2011/relationships/chartStyle" Target="style28.xml"/><Relationship Id="rId2" Type="http://schemas.microsoft.com/office/2011/relationships/chartColorStyle" Target="colors28.xml"/><Relationship Id="rId3" Type="http://schemas.openxmlformats.org/officeDocument/2006/relationships/package" Target="../embeddings/Microsoft_Excel_Sheet53.xlsx"/></Relationships>
</file>

<file path=ppt/charts/_rels/chart57.xml.rels><?xml version="1.0" encoding="UTF-8" standalone="yes"?><Relationships xmlns="http://schemas.openxmlformats.org/package/2006/relationships"><Relationship Id="rId1" Type="http://schemas.microsoft.com/office/2011/relationships/chartStyle" Target="style29.xml"/><Relationship Id="rId2" Type="http://schemas.microsoft.com/office/2011/relationships/chartColorStyle" Target="colors29.xml"/><Relationship Id="rId3" Type="http://schemas.openxmlformats.org/officeDocument/2006/relationships/package" Target="../embeddings/Microsoft_Excel_Sheet54.xlsx"/></Relationships>
</file>

<file path=ppt/charts/_rels/chart58.xml.rels><?xml version="1.0" encoding="UTF-8" standalone="yes"?><Relationships xmlns="http://schemas.openxmlformats.org/package/2006/relationships"><Relationship Id="rId1" Type="http://schemas.microsoft.com/office/2011/relationships/chartStyle" Target="style30.xml"/><Relationship Id="rId2" Type="http://schemas.microsoft.com/office/2011/relationships/chartColorStyle" Target="colors30.xml"/><Relationship Id="rId3" Type="http://schemas.openxmlformats.org/officeDocument/2006/relationships/package" Target="../embeddings/Microsoft_Excel_Sheet55.xlsx"/></Relationships>
</file>

<file path=ppt/charts/_rels/chart59.xml.rels><?xml version="1.0" encoding="UTF-8" standalone="yes"?><Relationships xmlns="http://schemas.openxmlformats.org/package/2006/relationships"><Relationship Id="rId1" Type="http://schemas.microsoft.com/office/2011/relationships/chartStyle" Target="style31.xml"/><Relationship Id="rId2" Type="http://schemas.microsoft.com/office/2011/relationships/chartColorStyle" Target="colors31.xml"/><Relationship Id="rId3" Type="http://schemas.openxmlformats.org/officeDocument/2006/relationships/package" Target="../embeddings/Microsoft_Excel_Sheet56.xlsx"/></Relationships>
</file>

<file path=ppt/charts/_rels/chart6.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D:\TRABAJO%20CUARENTENA%202020\CONSUMO%20CULTURAL\2719-PLUTO4_%20Tablas%20POND.Consumo%20Cultural.xlsx" TargetMode="External"/></Relationships>
</file>

<file path=ppt/charts/_rels/chart9.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_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dPt>
            <c:idx val="0"/>
            <c:bubble3D val="0"/>
            <c:spPr>
              <a:solidFill>
                <a:srgbClr val="F5B02B"/>
              </a:solidFill>
            </c:spPr>
            <c:extLst>
              <c:ext xmlns:c16="http://schemas.microsoft.com/office/drawing/2014/chart" uri="{C3380CC4-5D6E-409C-BE32-E72D297353CC}">
                <c16:uniqueId val="{00000001-913A-4B4B-AFAC-CBE63A06005D}"/>
              </c:ext>
            </c:extLst>
          </c:dPt>
          <c:dPt>
            <c:idx val="1"/>
            <c:bubble3D val="0"/>
            <c:extLst>
              <c:ext xmlns:c16="http://schemas.microsoft.com/office/drawing/2014/chart" uri="{C3380CC4-5D6E-409C-BE32-E72D297353CC}">
                <c16:uniqueId val="{00000003-913A-4B4B-AFAC-CBE63A06005D}"/>
              </c:ext>
            </c:extLst>
          </c:dPt>
          <c:dPt>
            <c:idx val="2"/>
            <c:bubble3D val="0"/>
            <c:extLst>
              <c:ext xmlns:c16="http://schemas.microsoft.com/office/drawing/2014/chart" uri="{C3380CC4-5D6E-409C-BE32-E72D297353CC}">
                <c16:uniqueId val="{00000005-913A-4B4B-AFAC-CBE63A06005D}"/>
              </c:ext>
            </c:extLst>
          </c:dPt>
          <c:dLbls>
            <c:dLbl>
              <c:idx val="0"/>
              <c:layout>
                <c:manualLayout>
                  <c:x val="-0.26042972063837189"/>
                  <c:y val="1.3408174294296379E-2"/>
                </c:manualLayout>
              </c:layout>
              <c:tx>
                <c:rich>
                  <a:bodyPr/>
                  <a:lstStyle/>
                  <a:p>
                    <a:r>
                      <a:rPr lang="en-US" dirty="0"/>
                      <a:t>51%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13A-4B4B-AFAC-CBE63A06005D}"/>
                </c:ext>
              </c:extLst>
            </c:dLbl>
            <c:dLbl>
              <c:idx val="1"/>
              <c:layout>
                <c:manualLayout>
                  <c:x val="0.27933149260486578"/>
                  <c:y val="1.8620569135225425E-2"/>
                </c:manualLayout>
              </c:layout>
              <c:tx>
                <c:rich>
                  <a:bodyPr/>
                  <a:lstStyle/>
                  <a:p>
                    <a:r>
                      <a:rPr lang="en-US" dirty="0"/>
                      <a:t>49%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13A-4B4B-AFAC-CBE63A06005D}"/>
                </c:ext>
              </c:extLst>
            </c:dLbl>
            <c:spPr>
              <a:noFill/>
              <a:ln>
                <a:noFill/>
              </a:ln>
              <a:effectLst/>
            </c:spPr>
            <c:txPr>
              <a:bodyPr/>
              <a:lstStyle/>
              <a:p>
                <a:pPr>
                  <a:defRPr sz="3200" b="1">
                    <a:solidFill>
                      <a:schemeClr val="bg1"/>
                    </a:solidFill>
                  </a:defRPr>
                </a:pPr>
                <a:endParaRPr lang="es-CO"/>
              </a:p>
            </c:txPr>
            <c:showLegendKey val="0"/>
            <c:showVal val="1"/>
            <c:showCatName val="0"/>
            <c:showSerName val="0"/>
            <c:showPercent val="0"/>
            <c:showBubbleSize val="0"/>
            <c:showLeaderLines val="1"/>
            <c:extLst>
              <c:ext xmlns:c15="http://schemas.microsoft.com/office/drawing/2012/chart" uri="{CE6537A1-D6FC-4f65-9D91-7224C49458BB}"/>
            </c:extLst>
          </c:dLbls>
          <c:cat>
            <c:strRef>
              <c:f>Hoja1!$A$2:$A$3</c:f>
              <c:strCache>
                <c:ptCount val="2"/>
                <c:pt idx="0">
                  <c:v>Femenino</c:v>
                </c:pt>
                <c:pt idx="1">
                  <c:v>Masculino</c:v>
                </c:pt>
              </c:strCache>
            </c:strRef>
          </c:cat>
          <c:val>
            <c:numRef>
              <c:f>Hoja1!$B$2:$B$3</c:f>
              <c:numCache>
                <c:formatCode>0%</c:formatCode>
                <c:ptCount val="2"/>
                <c:pt idx="0">
                  <c:v>0.51</c:v>
                </c:pt>
                <c:pt idx="1">
                  <c:v>0.49</c:v>
                </c:pt>
              </c:numCache>
            </c:numRef>
          </c:val>
          <c:extLst>
            <c:ext xmlns:c16="http://schemas.microsoft.com/office/drawing/2014/chart" uri="{C3380CC4-5D6E-409C-BE32-E72D297353CC}">
              <c16:uniqueId val="{00000006-913A-4B4B-AFAC-CBE63A06005D}"/>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s-CO"/>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863850551454342E-2"/>
          <c:y val="2.5597903196109651E-2"/>
          <c:w val="0.86990585039329793"/>
          <c:h val="0.86660038340319068"/>
        </c:manualLayout>
      </c:layout>
      <c:barChart>
        <c:barDir val="col"/>
        <c:grouping val="clustered"/>
        <c:varyColors val="0"/>
        <c:ser>
          <c:idx val="0"/>
          <c:order val="0"/>
          <c:tx>
            <c:strRef>
              <c:f>Hoja1!$B$1</c:f>
              <c:strCache>
                <c:ptCount val="1"/>
                <c:pt idx="0">
                  <c:v>Serie 1</c:v>
                </c:pt>
              </c:strCache>
            </c:strRef>
          </c:tx>
          <c:spPr>
            <a:gradFill flip="none" rotWithShape="1">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4-C92A-48A3-9BB9-91AF13FB54D3}"/>
              </c:ext>
            </c:extLst>
          </c:dPt>
          <c:dPt>
            <c:idx val="1"/>
            <c:invertIfNegative val="0"/>
            <c:bubble3D val="0"/>
            <c:spPr>
              <a:solidFill>
                <a:srgbClr val="C00000"/>
              </a:solidFill>
              <a:ln>
                <a:noFill/>
              </a:ln>
              <a:effectLst/>
            </c:spPr>
            <c:extLst>
              <c:ext xmlns:c16="http://schemas.microsoft.com/office/drawing/2014/chart" uri="{C3380CC4-5D6E-409C-BE32-E72D297353CC}">
                <c16:uniqueId val="{00000005-C92A-48A3-9BB9-91AF13FB54D3}"/>
              </c:ext>
            </c:extLst>
          </c:dPt>
          <c:dPt>
            <c:idx val="2"/>
            <c:invertIfNegative val="0"/>
            <c:bubble3D val="0"/>
            <c:spPr>
              <a:solidFill>
                <a:srgbClr val="FFC000"/>
              </a:solidFill>
              <a:ln>
                <a:noFill/>
              </a:ln>
              <a:effectLst/>
            </c:spPr>
            <c:extLst>
              <c:ext xmlns:c16="http://schemas.microsoft.com/office/drawing/2014/chart" uri="{C3380CC4-5D6E-409C-BE32-E72D297353CC}">
                <c16:uniqueId val="{00000006-C92A-48A3-9BB9-91AF13FB54D3}"/>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Me gustan los espectáculos culturales y artísticos y tengo disponibilidad de asistir.</c:v>
                </c:pt>
                <c:pt idx="1">
                  <c:v>Me gustan los espectáculos culturales y artísticos pero no tengo tiempo ni dinero para asistir a ellos.</c:v>
                </c:pt>
                <c:pt idx="2">
                  <c:v>Me gustan los espectáculos culturales y artísticos pero no lo suficiente para invertir tiempo y dinero en ellos.</c:v>
                </c:pt>
              </c:strCache>
            </c:strRef>
          </c:cat>
          <c:val>
            <c:numRef>
              <c:f>Hoja1!$B$2:$B$4</c:f>
              <c:numCache>
                <c:formatCode>0%</c:formatCode>
                <c:ptCount val="3"/>
                <c:pt idx="0">
                  <c:v>0.34</c:v>
                </c:pt>
                <c:pt idx="1">
                  <c:v>0.49</c:v>
                </c:pt>
                <c:pt idx="2">
                  <c:v>0.17</c:v>
                </c:pt>
              </c:numCache>
            </c:numRef>
          </c:val>
          <c:extLst>
            <c:ext xmlns:c16="http://schemas.microsoft.com/office/drawing/2014/chart" uri="{C3380CC4-5D6E-409C-BE32-E72D297353CC}">
              <c16:uniqueId val="{00000000-C92A-48A3-9BB9-91AF13FB54D3}"/>
            </c:ext>
          </c:extLst>
        </c:ser>
        <c:ser>
          <c:idx val="1"/>
          <c:order val="1"/>
          <c:tx>
            <c:strRef>
              <c:f>Hoja1!$C$1</c:f>
              <c:strCache>
                <c:ptCount val="1"/>
                <c:pt idx="0">
                  <c:v>Serie 2</c:v>
                </c:pt>
              </c:strCache>
            </c:strRef>
          </c:tx>
          <c:spPr>
            <a:noFill/>
            <a:ln>
              <a:solidFill>
                <a:schemeClr val="bg1">
                  <a:lumMod val="75000"/>
                </a:schemeClr>
              </a:solidFill>
              <a:prstDash val="solid"/>
            </a:ln>
            <a:effectLst/>
          </c:spPr>
          <c:invertIfNegative val="0"/>
          <c:dLbls>
            <c:delete val="1"/>
          </c:dLbls>
          <c:cat>
            <c:strRef>
              <c:f>Hoja1!$A$2:$A$4</c:f>
              <c:strCache>
                <c:ptCount val="3"/>
                <c:pt idx="0">
                  <c:v>Me gustan los espectáculos culturales y artísticos y tengo disponibilidad de asistir.</c:v>
                </c:pt>
                <c:pt idx="1">
                  <c:v>Me gustan los espectáculos culturales y artísticos pero no tengo tiempo ni dinero para asistir a ellos.</c:v>
                </c:pt>
                <c:pt idx="2">
                  <c:v>Me gustan los espectáculos culturales y artísticos pero no lo suficiente para invertir tiempo y dinero en ellos.</c:v>
                </c:pt>
              </c:strCache>
            </c:strRef>
          </c:cat>
          <c:val>
            <c:numRef>
              <c:f>Hoja1!$C$2:$C$4</c:f>
              <c:numCache>
                <c:formatCode>0%</c:formatCode>
                <c:ptCount val="3"/>
                <c:pt idx="0">
                  <c:v>1</c:v>
                </c:pt>
                <c:pt idx="1">
                  <c:v>1</c:v>
                </c:pt>
                <c:pt idx="2">
                  <c:v>1</c:v>
                </c:pt>
              </c:numCache>
            </c:numRef>
          </c:val>
          <c:extLst>
            <c:ext xmlns:c16="http://schemas.microsoft.com/office/drawing/2014/chart" uri="{C3380CC4-5D6E-409C-BE32-E72D297353CC}">
              <c16:uniqueId val="{00000007-CE6A-4683-8D08-C3DAA03F9BFA}"/>
            </c:ext>
          </c:extLst>
        </c:ser>
        <c:dLbls>
          <c:dLblPos val="inEnd"/>
          <c:showLegendKey val="0"/>
          <c:showVal val="1"/>
          <c:showCatName val="0"/>
          <c:showSerName val="0"/>
          <c:showPercent val="0"/>
          <c:showBubbleSize val="0"/>
        </c:dLbls>
        <c:gapWidth val="50"/>
        <c:overlap val="100"/>
        <c:axId val="111172224"/>
        <c:axId val="111186304"/>
      </c:barChart>
      <c:catAx>
        <c:axId val="1111722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CO"/>
          </a:p>
        </c:txPr>
        <c:crossAx val="111186304"/>
        <c:crosses val="autoZero"/>
        <c:auto val="1"/>
        <c:lblAlgn val="ctr"/>
        <c:lblOffset val="100"/>
        <c:noMultiLvlLbl val="0"/>
      </c:catAx>
      <c:valAx>
        <c:axId val="111186304"/>
        <c:scaling>
          <c:orientation val="minMax"/>
          <c:max val="1"/>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s-CO"/>
          </a:p>
        </c:txPr>
        <c:crossAx val="11117222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De acuerdo</c:v>
                </c:pt>
              </c:strCache>
            </c:strRef>
          </c:tx>
          <c:spPr>
            <a:solidFill>
              <a:srgbClr val="FFC000"/>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Hoja1!$A$3:$A$5</c:f>
              <c:strCache>
                <c:ptCount val="3"/>
                <c:pt idx="0">
                  <c:v>"Mis padres procuraron que tuviera una formación artística y/o cultural"</c:v>
                </c:pt>
                <c:pt idx="1">
                  <c:v>"A mis amigos siempre les ha interesado participar en temas artísticos y/o culturales"</c:v>
                </c:pt>
                <c:pt idx="2">
                  <c:v>"Mi familia siempre se ha interesado en participar en temas artísticos y/o culturales"</c:v>
                </c:pt>
              </c:strCache>
            </c:strRef>
          </c:cat>
          <c:val>
            <c:numRef>
              <c:f>Hoja1!$B$3:$B$5</c:f>
              <c:numCache>
                <c:formatCode>0%</c:formatCode>
                <c:ptCount val="3"/>
                <c:pt idx="0">
                  <c:v>0.6</c:v>
                </c:pt>
                <c:pt idx="1">
                  <c:v>0.66</c:v>
                </c:pt>
                <c:pt idx="2">
                  <c:v>0.62</c:v>
                </c:pt>
              </c:numCache>
            </c:numRef>
          </c:val>
          <c:extLst>
            <c:ext xmlns:c16="http://schemas.microsoft.com/office/drawing/2014/chart" uri="{C3380CC4-5D6E-409C-BE32-E72D297353CC}">
              <c16:uniqueId val="{00000000-CB76-40A4-9E14-7A6508C87D8E}"/>
            </c:ext>
          </c:extLst>
        </c:ser>
        <c:ser>
          <c:idx val="1"/>
          <c:order val="1"/>
          <c:tx>
            <c:strRef>
              <c:f>Hoja1!$C$1</c:f>
              <c:strCache>
                <c:ptCount val="1"/>
                <c:pt idx="0">
                  <c:v>En desacuerdo</c:v>
                </c:pt>
              </c:strCache>
            </c:strRef>
          </c:tx>
          <c:spPr>
            <a:solidFill>
              <a:srgbClr val="DA0F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Hoja1!$A$3:$A$5</c:f>
              <c:strCache>
                <c:ptCount val="3"/>
                <c:pt idx="0">
                  <c:v>"Mis padres procuraron que tuviera una formación artística y/o cultural"</c:v>
                </c:pt>
                <c:pt idx="1">
                  <c:v>"A mis amigos siempre les ha interesado participar en temas artísticos y/o culturales"</c:v>
                </c:pt>
                <c:pt idx="2">
                  <c:v>"Mi familia siempre se ha interesado en participar en temas artísticos y/o culturales"</c:v>
                </c:pt>
              </c:strCache>
            </c:strRef>
          </c:cat>
          <c:val>
            <c:numRef>
              <c:f>Hoja1!$C$3:$C$5</c:f>
              <c:numCache>
                <c:formatCode>0%</c:formatCode>
                <c:ptCount val="3"/>
                <c:pt idx="0">
                  <c:v>0.39</c:v>
                </c:pt>
                <c:pt idx="1">
                  <c:v>0.32</c:v>
                </c:pt>
                <c:pt idx="2">
                  <c:v>0.37</c:v>
                </c:pt>
              </c:numCache>
            </c:numRef>
          </c:val>
          <c:extLst>
            <c:ext xmlns:c16="http://schemas.microsoft.com/office/drawing/2014/chart" uri="{C3380CC4-5D6E-409C-BE32-E72D297353CC}">
              <c16:uniqueId val="{00000001-CB76-40A4-9E14-7A6508C87D8E}"/>
            </c:ext>
          </c:extLst>
        </c:ser>
        <c:ser>
          <c:idx val="2"/>
          <c:order val="2"/>
          <c:tx>
            <c:strRef>
              <c:f>Hoja1!$D$1</c:f>
              <c:strCache>
                <c:ptCount val="1"/>
                <c:pt idx="0">
                  <c:v>NS/NR</c:v>
                </c:pt>
              </c:strCache>
            </c:strRef>
          </c:tx>
          <c:spPr>
            <a:solidFill>
              <a:schemeClr val="bg1">
                <a:lumMod val="65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F048-4148-BC96-7B8B2C29D01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Hoja1!$A$3:$A$5</c:f>
              <c:strCache>
                <c:ptCount val="3"/>
                <c:pt idx="0">
                  <c:v>"Mis padres procuraron que tuviera una formación artística y/o cultural"</c:v>
                </c:pt>
                <c:pt idx="1">
                  <c:v>"A mis amigos siempre les ha interesado participar en temas artísticos y/o culturales"</c:v>
                </c:pt>
                <c:pt idx="2">
                  <c:v>"Mi familia siempre se ha interesado en participar en temas artísticos y/o culturales"</c:v>
                </c:pt>
              </c:strCache>
            </c:strRef>
          </c:cat>
          <c:val>
            <c:numRef>
              <c:f>Hoja1!$D$3:$D$5</c:f>
              <c:numCache>
                <c:formatCode>0%</c:formatCode>
                <c:ptCount val="3"/>
                <c:pt idx="0">
                  <c:v>0</c:v>
                </c:pt>
                <c:pt idx="1">
                  <c:v>0.02</c:v>
                </c:pt>
                <c:pt idx="2">
                  <c:v>0.01</c:v>
                </c:pt>
              </c:numCache>
            </c:numRef>
          </c:val>
          <c:extLst>
            <c:ext xmlns:c16="http://schemas.microsoft.com/office/drawing/2014/chart" uri="{C3380CC4-5D6E-409C-BE32-E72D297353CC}">
              <c16:uniqueId val="{00000002-CB76-40A4-9E14-7A6508C87D8E}"/>
            </c:ext>
          </c:extLst>
        </c:ser>
        <c:dLbls>
          <c:dLblPos val="ctr"/>
          <c:showLegendKey val="0"/>
          <c:showVal val="1"/>
          <c:showCatName val="0"/>
          <c:showSerName val="0"/>
          <c:showPercent val="0"/>
          <c:showBubbleSize val="0"/>
        </c:dLbls>
        <c:gapWidth val="150"/>
        <c:overlap val="100"/>
        <c:axId val="37660160"/>
        <c:axId val="37661696"/>
      </c:barChart>
      <c:catAx>
        <c:axId val="376601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37661696"/>
        <c:crosses val="autoZero"/>
        <c:auto val="1"/>
        <c:lblAlgn val="ctr"/>
        <c:lblOffset val="100"/>
        <c:noMultiLvlLbl val="0"/>
      </c:catAx>
      <c:valAx>
        <c:axId val="37661696"/>
        <c:scaling>
          <c:orientation val="minMax"/>
        </c:scaling>
        <c:delete val="0"/>
        <c:axPos val="b"/>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s-CO"/>
          </a:p>
        </c:txPr>
        <c:crossAx val="37660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203075787401575"/>
          <c:y val="5.156249682809444E-2"/>
          <c:w val="0.47078174212598423"/>
          <c:h val="0.94843750317190556"/>
        </c:manualLayout>
      </c:layout>
      <c:barChart>
        <c:barDir val="bar"/>
        <c:grouping val="clustered"/>
        <c:varyColors val="0"/>
        <c:ser>
          <c:idx val="0"/>
          <c:order val="0"/>
          <c:tx>
            <c:strRef>
              <c:f>Hoja1!$B$1</c:f>
              <c:strCache>
                <c:ptCount val="1"/>
                <c:pt idx="0">
                  <c:v>SI</c:v>
                </c:pt>
              </c:strCache>
            </c:strRef>
          </c:tx>
          <c:spPr>
            <a:solidFill>
              <a:srgbClr val="DA0F2B"/>
            </a:solidFill>
            <a:ln>
              <a:noFill/>
            </a:ln>
            <a:effectLst>
              <a:glow rad="127000">
                <a:schemeClr val="bg1"/>
              </a:glow>
            </a:effectLst>
            <a:scene3d>
              <a:camera prst="orthographicFront"/>
              <a:lightRig rig="threePt" dir="t"/>
            </a:scene3d>
          </c:spPr>
          <c:invertIfNegative val="0"/>
          <c:dPt>
            <c:idx val="0"/>
            <c:invertIfNegative val="0"/>
            <c:bubble3D val="0"/>
            <c:extLst>
              <c:ext xmlns:c16="http://schemas.microsoft.com/office/drawing/2014/chart" uri="{C3380CC4-5D6E-409C-BE32-E72D297353CC}">
                <c16:uniqueId val="{00000000-25AB-43CB-AE53-91484EC9A3F6}"/>
              </c:ext>
            </c:extLst>
          </c:dPt>
          <c:dPt>
            <c:idx val="4"/>
            <c:invertIfNegative val="0"/>
            <c:bubble3D val="0"/>
            <c:extLst>
              <c:ext xmlns:c16="http://schemas.microsoft.com/office/drawing/2014/chart" uri="{C3380CC4-5D6E-409C-BE32-E72D297353CC}">
                <c16:uniqueId val="{00000005-5E4C-47BA-83F4-2D30E620938E}"/>
              </c:ext>
            </c:extLst>
          </c:dPt>
          <c:dPt>
            <c:idx val="6"/>
            <c:invertIfNegative val="0"/>
            <c:bubble3D val="0"/>
            <c:extLst>
              <c:ext xmlns:c16="http://schemas.microsoft.com/office/drawing/2014/chart" uri="{C3380CC4-5D6E-409C-BE32-E72D297353CC}">
                <c16:uniqueId val="{00000002-25AB-43CB-AE53-91484EC9A3F6}"/>
              </c:ext>
            </c:extLst>
          </c:dPt>
          <c:dPt>
            <c:idx val="7"/>
            <c:invertIfNegative val="0"/>
            <c:bubble3D val="0"/>
            <c:extLst>
              <c:ext xmlns:c16="http://schemas.microsoft.com/office/drawing/2014/chart" uri="{C3380CC4-5D6E-409C-BE32-E72D297353CC}">
                <c16:uniqueId val="{00000003-25AB-43CB-AE53-91484EC9A3F6}"/>
              </c:ext>
            </c:extLst>
          </c:dPt>
          <c:dPt>
            <c:idx val="8"/>
            <c:invertIfNegative val="0"/>
            <c:bubble3D val="0"/>
            <c:extLst>
              <c:ext xmlns:c16="http://schemas.microsoft.com/office/drawing/2014/chart" uri="{C3380CC4-5D6E-409C-BE32-E72D297353CC}">
                <c16:uniqueId val="{00000009-5E4C-47BA-83F4-2D30E620938E}"/>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No ha representado nada en su vida</c:v>
                </c:pt>
                <c:pt idx="1">
                  <c:v>Tiene hábitos más saludables</c:v>
                </c:pt>
                <c:pt idx="2">
                  <c:v>Usted se valora y respeta más</c:v>
                </c:pt>
                <c:pt idx="3">
                  <c:v>Es más consciente de los problemas del país.</c:v>
                </c:pt>
                <c:pt idx="4">
                  <c:v>Es más tolerante con quien es diferente a usted</c:v>
                </c:pt>
                <c:pt idx="5">
                  <c:v>Tiene conocimientos que mejora su vida social y/o laboral</c:v>
                </c:pt>
                <c:pt idx="6">
                  <c:v>Se relaciona mejor con los demás</c:v>
                </c:pt>
                <c:pt idx="7">
                  <c:v>Valora y respeta más a los demás</c:v>
                </c:pt>
              </c:strCache>
            </c:strRef>
          </c:cat>
          <c:val>
            <c:numRef>
              <c:f>Hoja1!$B$2:$B$9</c:f>
              <c:numCache>
                <c:formatCode>0%</c:formatCode>
                <c:ptCount val="8"/>
                <c:pt idx="0">
                  <c:v>0.08</c:v>
                </c:pt>
                <c:pt idx="1">
                  <c:v>0.36</c:v>
                </c:pt>
                <c:pt idx="2">
                  <c:v>0.44</c:v>
                </c:pt>
                <c:pt idx="3">
                  <c:v>0.44</c:v>
                </c:pt>
                <c:pt idx="4">
                  <c:v>0.49299999999999999</c:v>
                </c:pt>
                <c:pt idx="5">
                  <c:v>0.47</c:v>
                </c:pt>
                <c:pt idx="6">
                  <c:v>0.51400000000000001</c:v>
                </c:pt>
                <c:pt idx="7">
                  <c:v>0.54</c:v>
                </c:pt>
              </c:numCache>
            </c:numRef>
          </c:val>
          <c:extLst>
            <c:ext xmlns:c16="http://schemas.microsoft.com/office/drawing/2014/chart" uri="{C3380CC4-5D6E-409C-BE32-E72D297353CC}">
              <c16:uniqueId val="{00000000-9B7A-4CD7-87AB-CFA5B8B952E9}"/>
            </c:ext>
          </c:extLst>
        </c:ser>
        <c:ser>
          <c:idx val="1"/>
          <c:order val="1"/>
          <c:tx>
            <c:strRef>
              <c:f>Hoja1!$C$1</c:f>
              <c:strCache>
                <c:ptCount val="1"/>
                <c:pt idx="0">
                  <c:v>Serie 2</c:v>
                </c:pt>
              </c:strCache>
            </c:strRef>
          </c:tx>
          <c:spPr>
            <a:noFill/>
            <a:ln>
              <a:solidFill>
                <a:schemeClr val="bg1">
                  <a:lumMod val="75000"/>
                </a:schemeClr>
              </a:solidFill>
            </a:ln>
            <a:effectLst/>
          </c:spPr>
          <c:invertIfNegative val="0"/>
          <c:dLbls>
            <c:delete val="1"/>
          </c:dLbls>
          <c:cat>
            <c:strRef>
              <c:f>Hoja1!$A$2:$A$9</c:f>
              <c:strCache>
                <c:ptCount val="8"/>
                <c:pt idx="0">
                  <c:v>No ha representado nada en su vida</c:v>
                </c:pt>
                <c:pt idx="1">
                  <c:v>Tiene hábitos más saludables</c:v>
                </c:pt>
                <c:pt idx="2">
                  <c:v>Usted se valora y respeta más</c:v>
                </c:pt>
                <c:pt idx="3">
                  <c:v>Es más consciente de los problemas del país.</c:v>
                </c:pt>
                <c:pt idx="4">
                  <c:v>Es más tolerante con quien es diferente a usted</c:v>
                </c:pt>
                <c:pt idx="5">
                  <c:v>Tiene conocimientos que mejora su vida social y/o laboral</c:v>
                </c:pt>
                <c:pt idx="6">
                  <c:v>Se relaciona mejor con los demás</c:v>
                </c:pt>
                <c:pt idx="7">
                  <c:v>Valora y respeta más a los demás</c:v>
                </c:pt>
              </c:strCache>
            </c:strRef>
          </c:cat>
          <c:val>
            <c:numRef>
              <c:f>Hoja1!$C$2:$C$9</c:f>
              <c:numCache>
                <c:formatCode>0%</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0B-6BFD-4269-9735-C65349C728AD}"/>
            </c:ext>
          </c:extLst>
        </c:ser>
        <c:dLbls>
          <c:dLblPos val="outEnd"/>
          <c:showLegendKey val="0"/>
          <c:showVal val="1"/>
          <c:showCatName val="0"/>
          <c:showSerName val="0"/>
          <c:showPercent val="0"/>
          <c:showBubbleSize val="0"/>
        </c:dLbls>
        <c:gapWidth val="50"/>
        <c:overlap val="100"/>
        <c:axId val="37716352"/>
        <c:axId val="37717888"/>
      </c:barChart>
      <c:catAx>
        <c:axId val="377163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just">
              <a:defRPr sz="1600" b="1" i="0" u="none" strike="noStrike" kern="1200" baseline="0">
                <a:solidFill>
                  <a:schemeClr val="tx1">
                    <a:lumMod val="65000"/>
                    <a:lumOff val="35000"/>
                  </a:schemeClr>
                </a:solidFill>
                <a:latin typeface="+mn-lt"/>
                <a:ea typeface="+mn-ea"/>
                <a:cs typeface="+mn-cs"/>
              </a:defRPr>
            </a:pPr>
            <a:endParaRPr lang="es-CO"/>
          </a:p>
        </c:txPr>
        <c:crossAx val="37717888"/>
        <c:crosses val="autoZero"/>
        <c:auto val="1"/>
        <c:lblAlgn val="ctr"/>
        <c:lblOffset val="100"/>
        <c:noMultiLvlLbl val="0"/>
      </c:catAx>
      <c:valAx>
        <c:axId val="37717888"/>
        <c:scaling>
          <c:orientation val="minMax"/>
          <c:max val="1"/>
        </c:scaling>
        <c:delete val="1"/>
        <c:axPos val="b"/>
        <c:numFmt formatCode="0%" sourceLinked="1"/>
        <c:majorTickMark val="out"/>
        <c:minorTickMark val="none"/>
        <c:tickLblPos val="nextTo"/>
        <c:crossAx val="37716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804615940864539"/>
          <c:y val="1.0668278665473393E-2"/>
          <c:w val="0.44252792061706575"/>
          <c:h val="0.92679050459552215"/>
        </c:manualLayout>
      </c:layout>
      <c:barChart>
        <c:barDir val="bar"/>
        <c:grouping val="clustered"/>
        <c:varyColors val="0"/>
        <c:ser>
          <c:idx val="0"/>
          <c:order val="0"/>
          <c:tx>
            <c:strRef>
              <c:f>Hoja1!$B$1</c:f>
              <c:strCache>
                <c:ptCount val="1"/>
                <c:pt idx="0">
                  <c:v>Opción 2</c:v>
                </c:pt>
              </c:strCache>
            </c:strRef>
          </c:tx>
          <c:spPr>
            <a:solidFill>
              <a:srgbClr val="F5B0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Hoja1!$A$2:$A$16</c:f>
              <c:strCache>
                <c:ptCount val="15"/>
                <c:pt idx="0">
                  <c:v>NS/NR</c:v>
                </c:pt>
                <c:pt idx="1">
                  <c:v>Otras</c:v>
                </c:pt>
                <c:pt idx="2">
                  <c:v>Cineforo</c:v>
                </c:pt>
                <c:pt idx="3">
                  <c:v>Circo</c:v>
                </c:pt>
                <c:pt idx="4">
                  <c:v>Escritura</c:v>
                </c:pt>
                <c:pt idx="5">
                  <c:v>Artesanía</c:v>
                </c:pt>
                <c:pt idx="6">
                  <c:v>Artes plásticas</c:v>
                </c:pt>
                <c:pt idx="7">
                  <c:v>Fotografía</c:v>
                </c:pt>
                <c:pt idx="8">
                  <c:v>Video juegos</c:v>
                </c:pt>
                <c:pt idx="9">
                  <c:v>Manualidades</c:v>
                </c:pt>
                <c:pt idx="10">
                  <c:v>Lectura/grupos de lectura y discusión</c:v>
                </c:pt>
                <c:pt idx="11">
                  <c:v>Teatro</c:v>
                </c:pt>
                <c:pt idx="12">
                  <c:v>Danza</c:v>
                </c:pt>
                <c:pt idx="13">
                  <c:v>Cine</c:v>
                </c:pt>
                <c:pt idx="14">
                  <c:v>Música</c:v>
                </c:pt>
              </c:strCache>
            </c:strRef>
          </c:cat>
          <c:val>
            <c:numRef>
              <c:f>Hoja1!$B$2:$B$16</c:f>
              <c:numCache>
                <c:formatCode>0%</c:formatCode>
                <c:ptCount val="15"/>
                <c:pt idx="0">
                  <c:v>0</c:v>
                </c:pt>
                <c:pt idx="1">
                  <c:v>0.01</c:v>
                </c:pt>
                <c:pt idx="2">
                  <c:v>0.01</c:v>
                </c:pt>
                <c:pt idx="3">
                  <c:v>0.01</c:v>
                </c:pt>
                <c:pt idx="4">
                  <c:v>0.03</c:v>
                </c:pt>
                <c:pt idx="5">
                  <c:v>0.05</c:v>
                </c:pt>
                <c:pt idx="6">
                  <c:v>0.04</c:v>
                </c:pt>
                <c:pt idx="7">
                  <c:v>0.06</c:v>
                </c:pt>
                <c:pt idx="8">
                  <c:v>0.05</c:v>
                </c:pt>
                <c:pt idx="9">
                  <c:v>0.11</c:v>
                </c:pt>
                <c:pt idx="10">
                  <c:v>0.1</c:v>
                </c:pt>
                <c:pt idx="11">
                  <c:v>0.09</c:v>
                </c:pt>
                <c:pt idx="12">
                  <c:v>0.09</c:v>
                </c:pt>
                <c:pt idx="13">
                  <c:v>0.15</c:v>
                </c:pt>
                <c:pt idx="14">
                  <c:v>0.21</c:v>
                </c:pt>
              </c:numCache>
            </c:numRef>
          </c:val>
          <c:extLst>
            <c:ext xmlns:c16="http://schemas.microsoft.com/office/drawing/2014/chart" uri="{C3380CC4-5D6E-409C-BE32-E72D297353CC}">
              <c16:uniqueId val="{00000000-9CD8-4741-9A57-09979049075A}"/>
            </c:ext>
          </c:extLst>
        </c:ser>
        <c:dLbls>
          <c:dLblPos val="outEnd"/>
          <c:showLegendKey val="0"/>
          <c:showVal val="1"/>
          <c:showCatName val="0"/>
          <c:showSerName val="0"/>
          <c:showPercent val="0"/>
          <c:showBubbleSize val="0"/>
        </c:dLbls>
        <c:gapWidth val="50"/>
        <c:axId val="37735040"/>
        <c:axId val="37852672"/>
      </c:barChart>
      <c:catAx>
        <c:axId val="37735040"/>
        <c:scaling>
          <c:orientation val="minMax"/>
        </c:scaling>
        <c:delete val="1"/>
        <c:axPos val="l"/>
        <c:numFmt formatCode="General" sourceLinked="1"/>
        <c:majorTickMark val="out"/>
        <c:minorTickMark val="none"/>
        <c:tickLblPos val="nextTo"/>
        <c:crossAx val="37852672"/>
        <c:crosses val="autoZero"/>
        <c:auto val="1"/>
        <c:lblAlgn val="ctr"/>
        <c:lblOffset val="100"/>
        <c:noMultiLvlLbl val="0"/>
      </c:catAx>
      <c:valAx>
        <c:axId val="37852672"/>
        <c:scaling>
          <c:orientation val="minMax"/>
          <c:max val="1"/>
        </c:scaling>
        <c:delete val="0"/>
        <c:axPos val="b"/>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s-CO"/>
          </a:p>
        </c:txPr>
        <c:crossAx val="37735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4386796208159"/>
          <c:y val="1.5878427233874958E-2"/>
          <c:w val="0.37970894263217098"/>
          <c:h val="0.88511921076126099"/>
        </c:manualLayout>
      </c:layout>
      <c:barChart>
        <c:barDir val="bar"/>
        <c:grouping val="clustered"/>
        <c:varyColors val="0"/>
        <c:ser>
          <c:idx val="0"/>
          <c:order val="0"/>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Hoja1!$A$2:$A$16</c:f>
              <c:strCache>
                <c:ptCount val="15"/>
                <c:pt idx="0">
                  <c:v>Ningun otro</c:v>
                </c:pt>
                <c:pt idx="1">
                  <c:v>NS/NR</c:v>
                </c:pt>
                <c:pt idx="2">
                  <c:v>Cineforo</c:v>
                </c:pt>
                <c:pt idx="3">
                  <c:v>Circo</c:v>
                </c:pt>
                <c:pt idx="4">
                  <c:v>Escritura</c:v>
                </c:pt>
                <c:pt idx="5">
                  <c:v>Artesanía</c:v>
                </c:pt>
                <c:pt idx="6">
                  <c:v>Artes plásticas</c:v>
                </c:pt>
                <c:pt idx="7">
                  <c:v>Fotografía</c:v>
                </c:pt>
                <c:pt idx="8">
                  <c:v>Video juegos</c:v>
                </c:pt>
                <c:pt idx="9">
                  <c:v>Manualidades</c:v>
                </c:pt>
                <c:pt idx="10">
                  <c:v>Lectura/grupos de lectura y discusión</c:v>
                </c:pt>
                <c:pt idx="11">
                  <c:v>Teatro</c:v>
                </c:pt>
                <c:pt idx="12">
                  <c:v>Danza</c:v>
                </c:pt>
                <c:pt idx="13">
                  <c:v>Cine</c:v>
                </c:pt>
                <c:pt idx="14">
                  <c:v>Música</c:v>
                </c:pt>
              </c:strCache>
            </c:strRef>
          </c:cat>
          <c:val>
            <c:numRef>
              <c:f>Hoja1!$B$2:$B$16</c:f>
              <c:numCache>
                <c:formatCode>0%</c:formatCode>
                <c:ptCount val="15"/>
                <c:pt idx="0">
                  <c:v>0.02</c:v>
                </c:pt>
                <c:pt idx="2">
                  <c:v>0.01</c:v>
                </c:pt>
                <c:pt idx="3">
                  <c:v>0.02</c:v>
                </c:pt>
                <c:pt idx="4">
                  <c:v>0.03</c:v>
                </c:pt>
                <c:pt idx="5">
                  <c:v>0.08</c:v>
                </c:pt>
                <c:pt idx="6">
                  <c:v>7.0000000000000007E-2</c:v>
                </c:pt>
                <c:pt idx="7">
                  <c:v>7.0000000000000007E-2</c:v>
                </c:pt>
                <c:pt idx="8">
                  <c:v>0.05</c:v>
                </c:pt>
                <c:pt idx="9">
                  <c:v>0.08</c:v>
                </c:pt>
                <c:pt idx="10">
                  <c:v>7.0000000000000007E-2</c:v>
                </c:pt>
                <c:pt idx="11">
                  <c:v>0.11</c:v>
                </c:pt>
                <c:pt idx="12">
                  <c:v>0.09</c:v>
                </c:pt>
                <c:pt idx="13">
                  <c:v>0.14000000000000001</c:v>
                </c:pt>
                <c:pt idx="14">
                  <c:v>0.15</c:v>
                </c:pt>
              </c:numCache>
            </c:numRef>
          </c:val>
          <c:extLst>
            <c:ext xmlns:c16="http://schemas.microsoft.com/office/drawing/2014/chart" uri="{C3380CC4-5D6E-409C-BE32-E72D297353CC}">
              <c16:uniqueId val="{00000000-89D8-42CA-9294-921A2D861032}"/>
            </c:ext>
          </c:extLst>
        </c:ser>
        <c:dLbls>
          <c:dLblPos val="outEnd"/>
          <c:showLegendKey val="0"/>
          <c:showVal val="1"/>
          <c:showCatName val="0"/>
          <c:showSerName val="0"/>
          <c:showPercent val="0"/>
          <c:showBubbleSize val="0"/>
        </c:dLbls>
        <c:gapWidth val="50"/>
        <c:axId val="37757696"/>
        <c:axId val="37760384"/>
      </c:barChart>
      <c:catAx>
        <c:axId val="37757696"/>
        <c:scaling>
          <c:orientation val="minMax"/>
        </c:scaling>
        <c:delete val="1"/>
        <c:axPos val="l"/>
        <c:numFmt formatCode="General" sourceLinked="1"/>
        <c:majorTickMark val="none"/>
        <c:minorTickMark val="none"/>
        <c:tickLblPos val="nextTo"/>
        <c:crossAx val="37760384"/>
        <c:crosses val="autoZero"/>
        <c:auto val="1"/>
        <c:lblAlgn val="ctr"/>
        <c:lblOffset val="100"/>
        <c:noMultiLvlLbl val="0"/>
      </c:catAx>
      <c:valAx>
        <c:axId val="37760384"/>
        <c:scaling>
          <c:orientation val="minMax"/>
          <c:max val="1"/>
        </c:scaling>
        <c:delete val="0"/>
        <c:axPos val="b"/>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s-CO"/>
          </a:p>
        </c:txPr>
        <c:crossAx val="37757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274003695966578"/>
          <c:y val="2.3693579769176704E-2"/>
          <c:w val="0.37970894263217098"/>
          <c:h val="0.88511921076126099"/>
        </c:manualLayout>
      </c:layout>
      <c:barChart>
        <c:barDir val="bar"/>
        <c:grouping val="clustered"/>
        <c:varyColors val="0"/>
        <c:ser>
          <c:idx val="0"/>
          <c:order val="0"/>
          <c:tx>
            <c:strRef>
              <c:f>Hoja1!$B$1:$B$2</c:f>
              <c:strCache>
                <c:ptCount val="2"/>
                <c:pt idx="0">
                  <c:v>Columna3</c:v>
                </c:pt>
                <c:pt idx="1">
                  <c:v>Opción 2</c:v>
                </c:pt>
              </c:strCache>
            </c:strRef>
          </c:tx>
          <c:spPr>
            <a:solidFill>
              <a:srgbClr val="DA0F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Hoja1!$A$3:$A$17</c:f>
              <c:strCache>
                <c:ptCount val="15"/>
                <c:pt idx="0">
                  <c:v>Ningún otro</c:v>
                </c:pt>
                <c:pt idx="1">
                  <c:v>NS/NR</c:v>
                </c:pt>
                <c:pt idx="2">
                  <c:v>Cineforo</c:v>
                </c:pt>
                <c:pt idx="3">
                  <c:v>Circo</c:v>
                </c:pt>
                <c:pt idx="4">
                  <c:v>Escritura</c:v>
                </c:pt>
                <c:pt idx="5">
                  <c:v>Artesanía</c:v>
                </c:pt>
                <c:pt idx="6">
                  <c:v>Artes plásticas</c:v>
                </c:pt>
                <c:pt idx="7">
                  <c:v>Fotografía</c:v>
                </c:pt>
                <c:pt idx="8">
                  <c:v>Video juegos</c:v>
                </c:pt>
                <c:pt idx="9">
                  <c:v>Manualidades</c:v>
                </c:pt>
                <c:pt idx="10">
                  <c:v>Lectura/grupos de lectura y discusión</c:v>
                </c:pt>
                <c:pt idx="11">
                  <c:v>Teatro</c:v>
                </c:pt>
                <c:pt idx="12">
                  <c:v>Danza</c:v>
                </c:pt>
                <c:pt idx="13">
                  <c:v>Cine</c:v>
                </c:pt>
                <c:pt idx="14">
                  <c:v>Música</c:v>
                </c:pt>
              </c:strCache>
            </c:strRef>
          </c:cat>
          <c:val>
            <c:numRef>
              <c:f>Hoja1!$B$3:$B$17</c:f>
              <c:numCache>
                <c:formatCode>0%</c:formatCode>
                <c:ptCount val="15"/>
                <c:pt idx="0">
                  <c:v>0.02</c:v>
                </c:pt>
                <c:pt idx="1">
                  <c:v>0</c:v>
                </c:pt>
                <c:pt idx="2">
                  <c:v>0.02</c:v>
                </c:pt>
                <c:pt idx="3">
                  <c:v>0.02</c:v>
                </c:pt>
                <c:pt idx="4">
                  <c:v>0.06</c:v>
                </c:pt>
                <c:pt idx="5">
                  <c:v>0.13</c:v>
                </c:pt>
                <c:pt idx="6">
                  <c:v>0.11</c:v>
                </c:pt>
                <c:pt idx="7">
                  <c:v>0.13</c:v>
                </c:pt>
                <c:pt idx="8">
                  <c:v>0.1</c:v>
                </c:pt>
                <c:pt idx="9">
                  <c:v>0.19</c:v>
                </c:pt>
                <c:pt idx="10">
                  <c:v>0.18</c:v>
                </c:pt>
                <c:pt idx="11">
                  <c:v>0.2</c:v>
                </c:pt>
                <c:pt idx="12">
                  <c:v>0.18</c:v>
                </c:pt>
                <c:pt idx="13">
                  <c:v>0.28999999999999998</c:v>
                </c:pt>
                <c:pt idx="14">
                  <c:v>0.36</c:v>
                </c:pt>
              </c:numCache>
            </c:numRef>
          </c:val>
          <c:extLst>
            <c:ext xmlns:c16="http://schemas.microsoft.com/office/drawing/2014/chart" uri="{C3380CC4-5D6E-409C-BE32-E72D297353CC}">
              <c16:uniqueId val="{00000000-C621-49DD-89F0-1A780679D9AC}"/>
            </c:ext>
          </c:extLst>
        </c:ser>
        <c:dLbls>
          <c:dLblPos val="outEnd"/>
          <c:showLegendKey val="0"/>
          <c:showVal val="1"/>
          <c:showCatName val="0"/>
          <c:showSerName val="0"/>
          <c:showPercent val="0"/>
          <c:showBubbleSize val="0"/>
        </c:dLbls>
        <c:gapWidth val="50"/>
        <c:axId val="37776000"/>
        <c:axId val="38798848"/>
      </c:barChart>
      <c:catAx>
        <c:axId val="377760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s-CO"/>
          </a:p>
        </c:txPr>
        <c:crossAx val="38798848"/>
        <c:crosses val="autoZero"/>
        <c:auto val="1"/>
        <c:lblAlgn val="ctr"/>
        <c:lblOffset val="100"/>
        <c:noMultiLvlLbl val="0"/>
      </c:catAx>
      <c:valAx>
        <c:axId val="38798848"/>
        <c:scaling>
          <c:orientation val="minMax"/>
          <c:max val="1"/>
        </c:scaling>
        <c:delete val="0"/>
        <c:axPos val="b"/>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s-CO"/>
          </a:p>
        </c:txPr>
        <c:crossAx val="37776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5-8B04-4684-A45A-92BC987433B2}"/>
              </c:ext>
            </c:extLst>
          </c:dPt>
          <c:dPt>
            <c:idx val="2"/>
            <c:invertIfNegative val="0"/>
            <c:bubble3D val="0"/>
            <c:spPr>
              <a:solidFill>
                <a:srgbClr val="FFC000"/>
              </a:solidFill>
              <a:ln>
                <a:noFill/>
              </a:ln>
              <a:effectLst/>
            </c:spPr>
            <c:extLst>
              <c:ext xmlns:c16="http://schemas.microsoft.com/office/drawing/2014/chart" uri="{C3380CC4-5D6E-409C-BE32-E72D297353CC}">
                <c16:uniqueId val="{00000006-8B04-4684-A45A-92BC987433B2}"/>
              </c:ext>
            </c:extLst>
          </c:dPt>
          <c:dPt>
            <c:idx val="3"/>
            <c:invertIfNegative val="0"/>
            <c:bubble3D val="0"/>
            <c:spPr>
              <a:solidFill>
                <a:srgbClr val="00B050"/>
              </a:solidFill>
              <a:ln>
                <a:noFill/>
              </a:ln>
              <a:effectLst/>
            </c:spPr>
            <c:extLst>
              <c:ext xmlns:c16="http://schemas.microsoft.com/office/drawing/2014/chart" uri="{C3380CC4-5D6E-409C-BE32-E72D297353CC}">
                <c16:uniqueId val="{0000000D-8B04-4684-A45A-92BC987433B2}"/>
              </c:ext>
            </c:extLst>
          </c:dPt>
          <c:dPt>
            <c:idx val="4"/>
            <c:invertIfNegative val="0"/>
            <c:bubble3D val="0"/>
            <c:spPr>
              <a:solidFill>
                <a:schemeClr val="accent6">
                  <a:lumMod val="75000"/>
                </a:schemeClr>
              </a:solidFill>
              <a:ln>
                <a:noFill/>
              </a:ln>
              <a:effectLst/>
            </c:spPr>
            <c:extLst>
              <c:ext xmlns:c16="http://schemas.microsoft.com/office/drawing/2014/chart" uri="{C3380CC4-5D6E-409C-BE32-E72D297353CC}">
                <c16:uniqueId val="{00000011-8B04-4684-A45A-92BC987433B2}"/>
              </c:ext>
            </c:extLst>
          </c:dPt>
          <c:dPt>
            <c:idx val="5"/>
            <c:invertIfNegative val="0"/>
            <c:bubble3D val="0"/>
            <c:spPr>
              <a:solidFill>
                <a:srgbClr val="FF00FF"/>
              </a:solidFill>
              <a:ln>
                <a:noFill/>
              </a:ln>
              <a:effectLst/>
            </c:spPr>
            <c:extLst>
              <c:ext xmlns:c16="http://schemas.microsoft.com/office/drawing/2014/chart" uri="{C3380CC4-5D6E-409C-BE32-E72D297353CC}">
                <c16:uniqueId val="{00000015-8B04-4684-A45A-92BC987433B2}"/>
              </c:ext>
            </c:extLst>
          </c:dPt>
          <c:dPt>
            <c:idx val="6"/>
            <c:invertIfNegative val="0"/>
            <c:bubble3D val="0"/>
            <c:spPr>
              <a:solidFill>
                <a:srgbClr val="C00000"/>
              </a:solidFill>
              <a:ln>
                <a:noFill/>
              </a:ln>
              <a:effectLst/>
            </c:spPr>
            <c:extLst>
              <c:ext xmlns:c16="http://schemas.microsoft.com/office/drawing/2014/chart" uri="{C3380CC4-5D6E-409C-BE32-E72D297353CC}">
                <c16:uniqueId val="{00000004-8B04-4684-A45A-92BC987433B2}"/>
              </c:ext>
            </c:extLst>
          </c:dPt>
          <c:dPt>
            <c:idx val="8"/>
            <c:invertIfNegative val="0"/>
            <c:bubble3D val="0"/>
            <c:spPr>
              <a:solidFill>
                <a:srgbClr val="FFC000"/>
              </a:solidFill>
              <a:ln>
                <a:noFill/>
              </a:ln>
              <a:effectLst/>
            </c:spPr>
            <c:extLst>
              <c:ext xmlns:c16="http://schemas.microsoft.com/office/drawing/2014/chart" uri="{C3380CC4-5D6E-409C-BE32-E72D297353CC}">
                <c16:uniqueId val="{00000007-8B04-4684-A45A-92BC987433B2}"/>
              </c:ext>
            </c:extLst>
          </c:dPt>
          <c:dPt>
            <c:idx val="9"/>
            <c:invertIfNegative val="0"/>
            <c:bubble3D val="0"/>
            <c:spPr>
              <a:solidFill>
                <a:srgbClr val="00B050"/>
              </a:solidFill>
              <a:ln>
                <a:noFill/>
              </a:ln>
              <a:effectLst/>
            </c:spPr>
            <c:extLst>
              <c:ext xmlns:c16="http://schemas.microsoft.com/office/drawing/2014/chart" uri="{C3380CC4-5D6E-409C-BE32-E72D297353CC}">
                <c16:uniqueId val="{0000000C-8B04-4684-A45A-92BC987433B2}"/>
              </c:ext>
            </c:extLst>
          </c:dPt>
          <c:dPt>
            <c:idx val="10"/>
            <c:invertIfNegative val="0"/>
            <c:bubble3D val="0"/>
            <c:spPr>
              <a:solidFill>
                <a:schemeClr val="accent6">
                  <a:lumMod val="75000"/>
                </a:schemeClr>
              </a:solidFill>
              <a:ln>
                <a:noFill/>
              </a:ln>
              <a:effectLst/>
            </c:spPr>
            <c:extLst>
              <c:ext xmlns:c16="http://schemas.microsoft.com/office/drawing/2014/chart" uri="{C3380CC4-5D6E-409C-BE32-E72D297353CC}">
                <c16:uniqueId val="{00000010-8B04-4684-A45A-92BC987433B2}"/>
              </c:ext>
            </c:extLst>
          </c:dPt>
          <c:dPt>
            <c:idx val="11"/>
            <c:invertIfNegative val="0"/>
            <c:bubble3D val="0"/>
            <c:spPr>
              <a:solidFill>
                <a:srgbClr val="FF00FF"/>
              </a:solidFill>
              <a:ln>
                <a:noFill/>
              </a:ln>
              <a:effectLst/>
            </c:spPr>
            <c:extLst>
              <c:ext xmlns:c16="http://schemas.microsoft.com/office/drawing/2014/chart" uri="{C3380CC4-5D6E-409C-BE32-E72D297353CC}">
                <c16:uniqueId val="{00000014-8B04-4684-A45A-92BC987433B2}"/>
              </c:ext>
            </c:extLst>
          </c:dPt>
          <c:dPt>
            <c:idx val="12"/>
            <c:invertIfNegative val="0"/>
            <c:bubble3D val="0"/>
            <c:spPr>
              <a:solidFill>
                <a:srgbClr val="C00000"/>
              </a:solidFill>
              <a:ln>
                <a:noFill/>
              </a:ln>
              <a:effectLst/>
            </c:spPr>
            <c:extLst>
              <c:ext xmlns:c16="http://schemas.microsoft.com/office/drawing/2014/chart" uri="{C3380CC4-5D6E-409C-BE32-E72D297353CC}">
                <c16:uniqueId val="{00000003-8B04-4684-A45A-92BC987433B2}"/>
              </c:ext>
            </c:extLst>
          </c:dPt>
          <c:dPt>
            <c:idx val="14"/>
            <c:invertIfNegative val="0"/>
            <c:bubble3D val="0"/>
            <c:spPr>
              <a:solidFill>
                <a:srgbClr val="FFC000"/>
              </a:solidFill>
              <a:ln>
                <a:noFill/>
              </a:ln>
              <a:effectLst/>
            </c:spPr>
            <c:extLst>
              <c:ext xmlns:c16="http://schemas.microsoft.com/office/drawing/2014/chart" uri="{C3380CC4-5D6E-409C-BE32-E72D297353CC}">
                <c16:uniqueId val="{00000008-8B04-4684-A45A-92BC987433B2}"/>
              </c:ext>
            </c:extLst>
          </c:dPt>
          <c:dPt>
            <c:idx val="15"/>
            <c:invertIfNegative val="0"/>
            <c:bubble3D val="0"/>
            <c:spPr>
              <a:solidFill>
                <a:srgbClr val="00B050"/>
              </a:solidFill>
              <a:ln>
                <a:noFill/>
              </a:ln>
              <a:effectLst/>
            </c:spPr>
            <c:extLst>
              <c:ext xmlns:c16="http://schemas.microsoft.com/office/drawing/2014/chart" uri="{C3380CC4-5D6E-409C-BE32-E72D297353CC}">
                <c16:uniqueId val="{0000000B-8B04-4684-A45A-92BC987433B2}"/>
              </c:ext>
            </c:extLst>
          </c:dPt>
          <c:dPt>
            <c:idx val="16"/>
            <c:invertIfNegative val="0"/>
            <c:bubble3D val="0"/>
            <c:spPr>
              <a:solidFill>
                <a:schemeClr val="accent6">
                  <a:lumMod val="75000"/>
                </a:schemeClr>
              </a:solidFill>
              <a:ln>
                <a:noFill/>
              </a:ln>
              <a:effectLst/>
            </c:spPr>
            <c:extLst>
              <c:ext xmlns:c16="http://schemas.microsoft.com/office/drawing/2014/chart" uri="{C3380CC4-5D6E-409C-BE32-E72D297353CC}">
                <c16:uniqueId val="{0000000F-8B04-4684-A45A-92BC987433B2}"/>
              </c:ext>
            </c:extLst>
          </c:dPt>
          <c:dPt>
            <c:idx val="17"/>
            <c:invertIfNegative val="0"/>
            <c:bubble3D val="0"/>
            <c:spPr>
              <a:solidFill>
                <a:srgbClr val="FF00FF"/>
              </a:solidFill>
              <a:ln>
                <a:noFill/>
              </a:ln>
              <a:effectLst/>
            </c:spPr>
            <c:extLst>
              <c:ext xmlns:c16="http://schemas.microsoft.com/office/drawing/2014/chart" uri="{C3380CC4-5D6E-409C-BE32-E72D297353CC}">
                <c16:uniqueId val="{00000013-8B04-4684-A45A-92BC987433B2}"/>
              </c:ext>
            </c:extLst>
          </c:dPt>
          <c:dPt>
            <c:idx val="18"/>
            <c:invertIfNegative val="0"/>
            <c:bubble3D val="0"/>
            <c:spPr>
              <a:solidFill>
                <a:srgbClr val="C00000"/>
              </a:solidFill>
              <a:ln>
                <a:noFill/>
              </a:ln>
              <a:effectLst/>
            </c:spPr>
            <c:extLst>
              <c:ext xmlns:c16="http://schemas.microsoft.com/office/drawing/2014/chart" uri="{C3380CC4-5D6E-409C-BE32-E72D297353CC}">
                <c16:uniqueId val="{00000002-8B04-4684-A45A-92BC987433B2}"/>
              </c:ext>
            </c:extLst>
          </c:dPt>
          <c:dPt>
            <c:idx val="20"/>
            <c:invertIfNegative val="0"/>
            <c:bubble3D val="0"/>
            <c:spPr>
              <a:solidFill>
                <a:srgbClr val="FFC000"/>
              </a:solidFill>
              <a:ln>
                <a:noFill/>
              </a:ln>
              <a:effectLst/>
            </c:spPr>
            <c:extLst>
              <c:ext xmlns:c16="http://schemas.microsoft.com/office/drawing/2014/chart" uri="{C3380CC4-5D6E-409C-BE32-E72D297353CC}">
                <c16:uniqueId val="{00000009-8B04-4684-A45A-92BC987433B2}"/>
              </c:ext>
            </c:extLst>
          </c:dPt>
          <c:dPt>
            <c:idx val="21"/>
            <c:invertIfNegative val="0"/>
            <c:bubble3D val="0"/>
            <c:spPr>
              <a:solidFill>
                <a:srgbClr val="00B050"/>
              </a:solidFill>
              <a:ln>
                <a:noFill/>
              </a:ln>
              <a:effectLst/>
            </c:spPr>
            <c:extLst>
              <c:ext xmlns:c16="http://schemas.microsoft.com/office/drawing/2014/chart" uri="{C3380CC4-5D6E-409C-BE32-E72D297353CC}">
                <c16:uniqueId val="{0000000A-8B04-4684-A45A-92BC987433B2}"/>
              </c:ext>
            </c:extLst>
          </c:dPt>
          <c:dPt>
            <c:idx val="22"/>
            <c:invertIfNegative val="0"/>
            <c:bubble3D val="0"/>
            <c:spPr>
              <a:solidFill>
                <a:schemeClr val="accent6">
                  <a:lumMod val="75000"/>
                </a:schemeClr>
              </a:solidFill>
              <a:ln>
                <a:noFill/>
              </a:ln>
              <a:effectLst/>
            </c:spPr>
            <c:extLst>
              <c:ext xmlns:c16="http://schemas.microsoft.com/office/drawing/2014/chart" uri="{C3380CC4-5D6E-409C-BE32-E72D297353CC}">
                <c16:uniqueId val="{0000000E-8B04-4684-A45A-92BC987433B2}"/>
              </c:ext>
            </c:extLst>
          </c:dPt>
          <c:dPt>
            <c:idx val="23"/>
            <c:invertIfNegative val="0"/>
            <c:bubble3D val="0"/>
            <c:spPr>
              <a:solidFill>
                <a:srgbClr val="FF00FF"/>
              </a:solidFill>
              <a:ln>
                <a:noFill/>
              </a:ln>
              <a:effectLst/>
            </c:spPr>
            <c:extLst>
              <c:ext xmlns:c16="http://schemas.microsoft.com/office/drawing/2014/chart" uri="{C3380CC4-5D6E-409C-BE32-E72D297353CC}">
                <c16:uniqueId val="{00000012-8B04-4684-A45A-92BC987433B2}"/>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'fexp personas'!$C$2066:$D$2089</c:f>
              <c:multiLvlStrCache>
                <c:ptCount val="24"/>
                <c:lvl>
                  <c:pt idx="0">
                    <c:v>Redes sociales</c:v>
                  </c:pt>
                  <c:pt idx="1">
                    <c:v>Correo electrónico</c:v>
                  </c:pt>
                  <c:pt idx="2">
                    <c:v>TV</c:v>
                  </c:pt>
                  <c:pt idx="3">
                    <c:v>Radio</c:v>
                  </c:pt>
                  <c:pt idx="4">
                    <c:v>Prensa</c:v>
                  </c:pt>
                  <c:pt idx="5">
                    <c:v>Otros</c:v>
                  </c:pt>
                  <c:pt idx="6">
                    <c:v>Redes sociales</c:v>
                  </c:pt>
                  <c:pt idx="7">
                    <c:v>Correo electrónico</c:v>
                  </c:pt>
                  <c:pt idx="8">
                    <c:v>TV</c:v>
                  </c:pt>
                  <c:pt idx="9">
                    <c:v>Radio</c:v>
                  </c:pt>
                  <c:pt idx="10">
                    <c:v>Prensa</c:v>
                  </c:pt>
                  <c:pt idx="11">
                    <c:v>Otro</c:v>
                  </c:pt>
                  <c:pt idx="12">
                    <c:v>Redes sociales</c:v>
                  </c:pt>
                  <c:pt idx="13">
                    <c:v>Correo electrónico</c:v>
                  </c:pt>
                  <c:pt idx="14">
                    <c:v>TV</c:v>
                  </c:pt>
                  <c:pt idx="15">
                    <c:v>Radio</c:v>
                  </c:pt>
                  <c:pt idx="16">
                    <c:v>Prensa</c:v>
                  </c:pt>
                  <c:pt idx="17">
                    <c:v>Otro</c:v>
                  </c:pt>
                  <c:pt idx="18">
                    <c:v>Redes sociales</c:v>
                  </c:pt>
                  <c:pt idx="19">
                    <c:v>Correo electrónico</c:v>
                  </c:pt>
                  <c:pt idx="20">
                    <c:v>TV</c:v>
                  </c:pt>
                  <c:pt idx="21">
                    <c:v>Radio</c:v>
                  </c:pt>
                  <c:pt idx="22">
                    <c:v>Prensa</c:v>
                  </c:pt>
                  <c:pt idx="23">
                    <c:v>Otro</c:v>
                  </c:pt>
                </c:lvl>
                <c:lvl>
                  <c:pt idx="0">
                    <c:v>Artesanía</c:v>
                  </c:pt>
                  <c:pt idx="6">
                    <c:v>Música</c:v>
                  </c:pt>
                  <c:pt idx="12">
                    <c:v>Danza</c:v>
                  </c:pt>
                  <c:pt idx="18">
                    <c:v>Escritura</c:v>
                  </c:pt>
                </c:lvl>
              </c:multiLvlStrCache>
            </c:multiLvlStrRef>
          </c:cat>
          <c:val>
            <c:numRef>
              <c:f>'fexp personas'!$F$2066:$F$2089</c:f>
              <c:numCache>
                <c:formatCode>0%</c:formatCode>
                <c:ptCount val="24"/>
                <c:pt idx="0">
                  <c:v>0.47584506226679379</c:v>
                </c:pt>
                <c:pt idx="1">
                  <c:v>6.6007825949633392E-2</c:v>
                </c:pt>
                <c:pt idx="2">
                  <c:v>0.38706947452730378</c:v>
                </c:pt>
                <c:pt idx="3">
                  <c:v>7.0795880110684897E-2</c:v>
                </c:pt>
                <c:pt idx="4">
                  <c:v>5.8852562280676458E-2</c:v>
                </c:pt>
                <c:pt idx="5">
                  <c:v>0.2111037682204964</c:v>
                </c:pt>
                <c:pt idx="6">
                  <c:v>0.7209084027905196</c:v>
                </c:pt>
                <c:pt idx="7">
                  <c:v>3.2269432008031416E-2</c:v>
                </c:pt>
                <c:pt idx="8">
                  <c:v>0.24992195063924474</c:v>
                </c:pt>
                <c:pt idx="9">
                  <c:v>0.12961540898812229</c:v>
                </c:pt>
                <c:pt idx="10">
                  <c:v>5.7337135848685918E-2</c:v>
                </c:pt>
                <c:pt idx="11">
                  <c:v>0.17550381421703182</c:v>
                </c:pt>
                <c:pt idx="12">
                  <c:v>0.61853925011927036</c:v>
                </c:pt>
                <c:pt idx="13">
                  <c:v>2.7687894981922374E-2</c:v>
                </c:pt>
                <c:pt idx="14">
                  <c:v>0.27815789785802325</c:v>
                </c:pt>
                <c:pt idx="15">
                  <c:v>7.3284263655076134E-2</c:v>
                </c:pt>
                <c:pt idx="16">
                  <c:v>6.1364418234296988E-2</c:v>
                </c:pt>
                <c:pt idx="17">
                  <c:v>0.2358350160272743</c:v>
                </c:pt>
                <c:pt idx="18">
                  <c:v>0.60080792548110262</c:v>
                </c:pt>
                <c:pt idx="19">
                  <c:v>0.15243863145867231</c:v>
                </c:pt>
                <c:pt idx="20">
                  <c:v>0.2276027187650681</c:v>
                </c:pt>
                <c:pt idx="21">
                  <c:v>0.12954008217251803</c:v>
                </c:pt>
                <c:pt idx="22">
                  <c:v>0.10707830015949873</c:v>
                </c:pt>
                <c:pt idx="23">
                  <c:v>0.28418717660933251</c:v>
                </c:pt>
              </c:numCache>
            </c:numRef>
          </c:val>
          <c:extLst>
            <c:ext xmlns:c16="http://schemas.microsoft.com/office/drawing/2014/chart" uri="{C3380CC4-5D6E-409C-BE32-E72D297353CC}">
              <c16:uniqueId val="{00000000-8B04-4684-A45A-92BC987433B2}"/>
            </c:ext>
          </c:extLst>
        </c:ser>
        <c:dLbls>
          <c:showLegendKey val="0"/>
          <c:showVal val="0"/>
          <c:showCatName val="0"/>
          <c:showSerName val="0"/>
          <c:showPercent val="0"/>
          <c:showBubbleSize val="0"/>
        </c:dLbls>
        <c:gapWidth val="50"/>
        <c:axId val="596386992"/>
        <c:axId val="596386664"/>
      </c:barChart>
      <c:catAx>
        <c:axId val="5963869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596386664"/>
        <c:crosses val="autoZero"/>
        <c:auto val="1"/>
        <c:lblAlgn val="ctr"/>
        <c:lblOffset val="100"/>
        <c:noMultiLvlLbl val="0"/>
      </c:catAx>
      <c:valAx>
        <c:axId val="596386664"/>
        <c:scaling>
          <c:orientation val="minMax"/>
        </c:scaling>
        <c:delete val="1"/>
        <c:axPos val="b"/>
        <c:numFmt formatCode="0%" sourceLinked="1"/>
        <c:majorTickMark val="none"/>
        <c:minorTickMark val="none"/>
        <c:tickLblPos val="nextTo"/>
        <c:crossAx val="596386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400"/>
      </a:pPr>
      <a:endParaRPr lang="es-CO"/>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2-F043-4276-BAEA-4F4DC2DAE9D2}"/>
              </c:ext>
            </c:extLst>
          </c:dPt>
          <c:dPt>
            <c:idx val="2"/>
            <c:invertIfNegative val="0"/>
            <c:bubble3D val="0"/>
            <c:spPr>
              <a:solidFill>
                <a:srgbClr val="FFC000"/>
              </a:solidFill>
              <a:ln>
                <a:noFill/>
              </a:ln>
              <a:effectLst/>
            </c:spPr>
            <c:extLst>
              <c:ext xmlns:c16="http://schemas.microsoft.com/office/drawing/2014/chart" uri="{C3380CC4-5D6E-409C-BE32-E72D297353CC}">
                <c16:uniqueId val="{00000009-F043-4276-BAEA-4F4DC2DAE9D2}"/>
              </c:ext>
            </c:extLst>
          </c:dPt>
          <c:dPt>
            <c:idx val="3"/>
            <c:invertIfNegative val="0"/>
            <c:bubble3D val="0"/>
            <c:spPr>
              <a:solidFill>
                <a:srgbClr val="00B050"/>
              </a:solidFill>
              <a:ln>
                <a:noFill/>
              </a:ln>
              <a:effectLst/>
            </c:spPr>
            <c:extLst>
              <c:ext xmlns:c16="http://schemas.microsoft.com/office/drawing/2014/chart" uri="{C3380CC4-5D6E-409C-BE32-E72D297353CC}">
                <c16:uniqueId val="{0000000A-F043-4276-BAEA-4F4DC2DAE9D2}"/>
              </c:ext>
            </c:extLst>
          </c:dPt>
          <c:dPt>
            <c:idx val="4"/>
            <c:invertIfNegative val="0"/>
            <c:bubble3D val="0"/>
            <c:spPr>
              <a:solidFill>
                <a:schemeClr val="accent6">
                  <a:lumMod val="75000"/>
                </a:schemeClr>
              </a:solidFill>
              <a:ln>
                <a:noFill/>
              </a:ln>
              <a:effectLst/>
            </c:spPr>
            <c:extLst>
              <c:ext xmlns:c16="http://schemas.microsoft.com/office/drawing/2014/chart" uri="{C3380CC4-5D6E-409C-BE32-E72D297353CC}">
                <c16:uniqueId val="{00000010-F043-4276-BAEA-4F4DC2DAE9D2}"/>
              </c:ext>
            </c:extLst>
          </c:dPt>
          <c:dPt>
            <c:idx val="5"/>
            <c:invertIfNegative val="0"/>
            <c:bubble3D val="0"/>
            <c:spPr>
              <a:solidFill>
                <a:srgbClr val="FF00FF"/>
              </a:solidFill>
              <a:ln>
                <a:noFill/>
              </a:ln>
              <a:effectLst/>
            </c:spPr>
            <c:extLst>
              <c:ext xmlns:c16="http://schemas.microsoft.com/office/drawing/2014/chart" uri="{C3380CC4-5D6E-409C-BE32-E72D297353CC}">
                <c16:uniqueId val="{00000011-F043-4276-BAEA-4F4DC2DAE9D2}"/>
              </c:ext>
            </c:extLst>
          </c:dPt>
          <c:dPt>
            <c:idx val="6"/>
            <c:invertIfNegative val="0"/>
            <c:bubble3D val="0"/>
            <c:spPr>
              <a:solidFill>
                <a:srgbClr val="C00000"/>
              </a:solidFill>
              <a:ln>
                <a:noFill/>
              </a:ln>
              <a:effectLst/>
            </c:spPr>
            <c:extLst>
              <c:ext xmlns:c16="http://schemas.microsoft.com/office/drawing/2014/chart" uri="{C3380CC4-5D6E-409C-BE32-E72D297353CC}">
                <c16:uniqueId val="{00000003-F043-4276-BAEA-4F4DC2DAE9D2}"/>
              </c:ext>
            </c:extLst>
          </c:dPt>
          <c:dPt>
            <c:idx val="8"/>
            <c:invertIfNegative val="0"/>
            <c:bubble3D val="0"/>
            <c:spPr>
              <a:solidFill>
                <a:srgbClr val="FFC000"/>
              </a:solidFill>
              <a:ln>
                <a:noFill/>
              </a:ln>
              <a:effectLst/>
            </c:spPr>
            <c:extLst>
              <c:ext xmlns:c16="http://schemas.microsoft.com/office/drawing/2014/chart" uri="{C3380CC4-5D6E-409C-BE32-E72D297353CC}">
                <c16:uniqueId val="{00000008-F043-4276-BAEA-4F4DC2DAE9D2}"/>
              </c:ext>
            </c:extLst>
          </c:dPt>
          <c:dPt>
            <c:idx val="9"/>
            <c:invertIfNegative val="0"/>
            <c:bubble3D val="0"/>
            <c:spPr>
              <a:solidFill>
                <a:srgbClr val="00B050"/>
              </a:solidFill>
              <a:ln>
                <a:noFill/>
              </a:ln>
              <a:effectLst/>
            </c:spPr>
            <c:extLst>
              <c:ext xmlns:c16="http://schemas.microsoft.com/office/drawing/2014/chart" uri="{C3380CC4-5D6E-409C-BE32-E72D297353CC}">
                <c16:uniqueId val="{0000000B-F043-4276-BAEA-4F4DC2DAE9D2}"/>
              </c:ext>
            </c:extLst>
          </c:dPt>
          <c:dPt>
            <c:idx val="10"/>
            <c:invertIfNegative val="0"/>
            <c:bubble3D val="0"/>
            <c:spPr>
              <a:solidFill>
                <a:schemeClr val="accent6">
                  <a:lumMod val="75000"/>
                </a:schemeClr>
              </a:solidFill>
              <a:ln>
                <a:noFill/>
              </a:ln>
              <a:effectLst/>
            </c:spPr>
            <c:extLst>
              <c:ext xmlns:c16="http://schemas.microsoft.com/office/drawing/2014/chart" uri="{C3380CC4-5D6E-409C-BE32-E72D297353CC}">
                <c16:uniqueId val="{0000000F-F043-4276-BAEA-4F4DC2DAE9D2}"/>
              </c:ext>
            </c:extLst>
          </c:dPt>
          <c:dPt>
            <c:idx val="11"/>
            <c:invertIfNegative val="0"/>
            <c:bubble3D val="0"/>
            <c:spPr>
              <a:solidFill>
                <a:srgbClr val="FF00FF"/>
              </a:solidFill>
              <a:ln>
                <a:noFill/>
              </a:ln>
              <a:effectLst/>
            </c:spPr>
            <c:extLst>
              <c:ext xmlns:c16="http://schemas.microsoft.com/office/drawing/2014/chart" uri="{C3380CC4-5D6E-409C-BE32-E72D297353CC}">
                <c16:uniqueId val="{00000012-F043-4276-BAEA-4F4DC2DAE9D2}"/>
              </c:ext>
            </c:extLst>
          </c:dPt>
          <c:dPt>
            <c:idx val="12"/>
            <c:invertIfNegative val="0"/>
            <c:bubble3D val="0"/>
            <c:spPr>
              <a:solidFill>
                <a:srgbClr val="C00000"/>
              </a:solidFill>
              <a:ln>
                <a:noFill/>
              </a:ln>
              <a:effectLst/>
            </c:spPr>
            <c:extLst>
              <c:ext xmlns:c16="http://schemas.microsoft.com/office/drawing/2014/chart" uri="{C3380CC4-5D6E-409C-BE32-E72D297353CC}">
                <c16:uniqueId val="{00000004-F043-4276-BAEA-4F4DC2DAE9D2}"/>
              </c:ext>
            </c:extLst>
          </c:dPt>
          <c:dPt>
            <c:idx val="14"/>
            <c:invertIfNegative val="0"/>
            <c:bubble3D val="0"/>
            <c:spPr>
              <a:solidFill>
                <a:srgbClr val="FFC000"/>
              </a:solidFill>
              <a:ln>
                <a:noFill/>
              </a:ln>
              <a:effectLst/>
            </c:spPr>
            <c:extLst>
              <c:ext xmlns:c16="http://schemas.microsoft.com/office/drawing/2014/chart" uri="{C3380CC4-5D6E-409C-BE32-E72D297353CC}">
                <c16:uniqueId val="{00000007-F043-4276-BAEA-4F4DC2DAE9D2}"/>
              </c:ext>
            </c:extLst>
          </c:dPt>
          <c:dPt>
            <c:idx val="16"/>
            <c:invertIfNegative val="0"/>
            <c:bubble3D val="0"/>
            <c:spPr>
              <a:solidFill>
                <a:schemeClr val="accent6">
                  <a:lumMod val="75000"/>
                </a:schemeClr>
              </a:solidFill>
              <a:ln>
                <a:noFill/>
              </a:ln>
              <a:effectLst/>
            </c:spPr>
            <c:extLst>
              <c:ext xmlns:c16="http://schemas.microsoft.com/office/drawing/2014/chart" uri="{C3380CC4-5D6E-409C-BE32-E72D297353CC}">
                <c16:uniqueId val="{0000000E-F043-4276-BAEA-4F4DC2DAE9D2}"/>
              </c:ext>
            </c:extLst>
          </c:dPt>
          <c:dPt>
            <c:idx val="17"/>
            <c:invertIfNegative val="0"/>
            <c:bubble3D val="0"/>
            <c:spPr>
              <a:solidFill>
                <a:srgbClr val="FF00FF"/>
              </a:solidFill>
              <a:ln>
                <a:noFill/>
              </a:ln>
              <a:effectLst/>
            </c:spPr>
            <c:extLst>
              <c:ext xmlns:c16="http://schemas.microsoft.com/office/drawing/2014/chart" uri="{C3380CC4-5D6E-409C-BE32-E72D297353CC}">
                <c16:uniqueId val="{00000013-F043-4276-BAEA-4F4DC2DAE9D2}"/>
              </c:ext>
            </c:extLst>
          </c:dPt>
          <c:dPt>
            <c:idx val="18"/>
            <c:invertIfNegative val="0"/>
            <c:bubble3D val="0"/>
            <c:spPr>
              <a:solidFill>
                <a:srgbClr val="C00000"/>
              </a:solidFill>
              <a:ln>
                <a:noFill/>
              </a:ln>
              <a:effectLst/>
            </c:spPr>
            <c:extLst>
              <c:ext xmlns:c16="http://schemas.microsoft.com/office/drawing/2014/chart" uri="{C3380CC4-5D6E-409C-BE32-E72D297353CC}">
                <c16:uniqueId val="{00000005-F043-4276-BAEA-4F4DC2DAE9D2}"/>
              </c:ext>
            </c:extLst>
          </c:dPt>
          <c:dPt>
            <c:idx val="20"/>
            <c:invertIfNegative val="0"/>
            <c:bubble3D val="0"/>
            <c:spPr>
              <a:solidFill>
                <a:srgbClr val="FFC000"/>
              </a:solidFill>
              <a:ln>
                <a:noFill/>
              </a:ln>
              <a:effectLst/>
            </c:spPr>
            <c:extLst>
              <c:ext xmlns:c16="http://schemas.microsoft.com/office/drawing/2014/chart" uri="{C3380CC4-5D6E-409C-BE32-E72D297353CC}">
                <c16:uniqueId val="{00000006-F043-4276-BAEA-4F4DC2DAE9D2}"/>
              </c:ext>
            </c:extLst>
          </c:dPt>
          <c:dPt>
            <c:idx val="21"/>
            <c:invertIfNegative val="0"/>
            <c:bubble3D val="0"/>
            <c:spPr>
              <a:solidFill>
                <a:srgbClr val="00B050"/>
              </a:solidFill>
              <a:ln>
                <a:noFill/>
              </a:ln>
              <a:effectLst/>
            </c:spPr>
            <c:extLst>
              <c:ext xmlns:c16="http://schemas.microsoft.com/office/drawing/2014/chart" uri="{C3380CC4-5D6E-409C-BE32-E72D297353CC}">
                <c16:uniqueId val="{0000000C-F043-4276-BAEA-4F4DC2DAE9D2}"/>
              </c:ext>
            </c:extLst>
          </c:dPt>
          <c:dPt>
            <c:idx val="22"/>
            <c:invertIfNegative val="0"/>
            <c:bubble3D val="0"/>
            <c:spPr>
              <a:solidFill>
                <a:schemeClr val="accent6">
                  <a:lumMod val="75000"/>
                </a:schemeClr>
              </a:solidFill>
              <a:ln>
                <a:noFill/>
              </a:ln>
              <a:effectLst/>
            </c:spPr>
            <c:extLst>
              <c:ext xmlns:c16="http://schemas.microsoft.com/office/drawing/2014/chart" uri="{C3380CC4-5D6E-409C-BE32-E72D297353CC}">
                <c16:uniqueId val="{0000000D-F043-4276-BAEA-4F4DC2DAE9D2}"/>
              </c:ext>
            </c:extLst>
          </c:dPt>
          <c:dPt>
            <c:idx val="23"/>
            <c:invertIfNegative val="0"/>
            <c:bubble3D val="0"/>
            <c:spPr>
              <a:solidFill>
                <a:srgbClr val="FF00FF"/>
              </a:solidFill>
              <a:ln>
                <a:noFill/>
              </a:ln>
              <a:effectLst/>
            </c:spPr>
            <c:extLst>
              <c:ext xmlns:c16="http://schemas.microsoft.com/office/drawing/2014/chart" uri="{C3380CC4-5D6E-409C-BE32-E72D297353CC}">
                <c16:uniqueId val="{00000014-F043-4276-BAEA-4F4DC2DAE9D2}"/>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'fexp personas'!$C$2090:$D$2113</c:f>
              <c:multiLvlStrCache>
                <c:ptCount val="24"/>
                <c:lvl>
                  <c:pt idx="0">
                    <c:v>Redes sociales</c:v>
                  </c:pt>
                  <c:pt idx="1">
                    <c:v>Correo electrónico</c:v>
                  </c:pt>
                  <c:pt idx="2">
                    <c:v>TV</c:v>
                  </c:pt>
                  <c:pt idx="3">
                    <c:v>Radio</c:v>
                  </c:pt>
                  <c:pt idx="4">
                    <c:v>Prensa</c:v>
                  </c:pt>
                  <c:pt idx="5">
                    <c:v>Otro</c:v>
                  </c:pt>
                  <c:pt idx="6">
                    <c:v>Redes sociales</c:v>
                  </c:pt>
                  <c:pt idx="7">
                    <c:v>Correo electrónico</c:v>
                  </c:pt>
                  <c:pt idx="8">
                    <c:v>TV</c:v>
                  </c:pt>
                  <c:pt idx="9">
                    <c:v>Radio</c:v>
                  </c:pt>
                  <c:pt idx="10">
                    <c:v>Prensa</c:v>
                  </c:pt>
                  <c:pt idx="11">
                    <c:v>Otro</c:v>
                  </c:pt>
                  <c:pt idx="12">
                    <c:v>Redes sociales</c:v>
                  </c:pt>
                  <c:pt idx="13">
                    <c:v>Correo electrónico</c:v>
                  </c:pt>
                  <c:pt idx="14">
                    <c:v>TV</c:v>
                  </c:pt>
                  <c:pt idx="15">
                    <c:v>Radio</c:v>
                  </c:pt>
                  <c:pt idx="16">
                    <c:v>Prensa</c:v>
                  </c:pt>
                  <c:pt idx="17">
                    <c:v>Otro</c:v>
                  </c:pt>
                  <c:pt idx="18">
                    <c:v>Redes sociales</c:v>
                  </c:pt>
                  <c:pt idx="19">
                    <c:v>Correo electrónico</c:v>
                  </c:pt>
                  <c:pt idx="20">
                    <c:v>TV</c:v>
                  </c:pt>
                  <c:pt idx="21">
                    <c:v>Radio</c:v>
                  </c:pt>
                  <c:pt idx="22">
                    <c:v>Prensa</c:v>
                  </c:pt>
                  <c:pt idx="23">
                    <c:v>Otro</c:v>
                  </c:pt>
                </c:lvl>
                <c:lvl>
                  <c:pt idx="0">
                    <c:v>Teatro</c:v>
                  </c:pt>
                  <c:pt idx="6">
                    <c:v>Cine</c:v>
                  </c:pt>
                  <c:pt idx="12">
                    <c:v>Fotografía</c:v>
                  </c:pt>
                  <c:pt idx="18">
                    <c:v>Lectura/grupos de lectura y discusión</c:v>
                  </c:pt>
                </c:lvl>
              </c:multiLvlStrCache>
            </c:multiLvlStrRef>
          </c:cat>
          <c:val>
            <c:numRef>
              <c:f>'fexp personas'!$F$2090:$F$2113</c:f>
              <c:numCache>
                <c:formatCode>0%</c:formatCode>
                <c:ptCount val="24"/>
                <c:pt idx="0">
                  <c:v>0.69468472143503923</c:v>
                </c:pt>
                <c:pt idx="1">
                  <c:v>6.0787415251264583E-2</c:v>
                </c:pt>
                <c:pt idx="2">
                  <c:v>0.22532395294894644</c:v>
                </c:pt>
                <c:pt idx="3">
                  <c:v>6.889092666430606E-2</c:v>
                </c:pt>
                <c:pt idx="4">
                  <c:v>0.12867934485289351</c:v>
                </c:pt>
                <c:pt idx="5">
                  <c:v>0.26028338095314241</c:v>
                </c:pt>
                <c:pt idx="6">
                  <c:v>0.64704708662586452</c:v>
                </c:pt>
                <c:pt idx="7">
                  <c:v>4.8811118413521572E-2</c:v>
                </c:pt>
                <c:pt idx="8">
                  <c:v>0.31619918607252973</c:v>
                </c:pt>
                <c:pt idx="9">
                  <c:v>6.598066895991915E-2</c:v>
                </c:pt>
                <c:pt idx="10">
                  <c:v>8.1173769583669939E-2</c:v>
                </c:pt>
                <c:pt idx="11">
                  <c:v>0.19748485309010352</c:v>
                </c:pt>
                <c:pt idx="12">
                  <c:v>0.63685621635179868</c:v>
                </c:pt>
                <c:pt idx="13">
                  <c:v>5.6512956031403071E-2</c:v>
                </c:pt>
                <c:pt idx="14">
                  <c:v>0.23377700135310975</c:v>
                </c:pt>
                <c:pt idx="15">
                  <c:v>9.4717327976642906E-3</c:v>
                </c:pt>
                <c:pt idx="16">
                  <c:v>0.11899980678415424</c:v>
                </c:pt>
                <c:pt idx="17">
                  <c:v>0.13141248815916337</c:v>
                </c:pt>
                <c:pt idx="18">
                  <c:v>0.47271665896664977</c:v>
                </c:pt>
                <c:pt idx="19">
                  <c:v>5.7795281660070023E-2</c:v>
                </c:pt>
                <c:pt idx="20">
                  <c:v>0.23655791059515696</c:v>
                </c:pt>
                <c:pt idx="21">
                  <c:v>9.6619751918553459E-2</c:v>
                </c:pt>
                <c:pt idx="22">
                  <c:v>8.8688860123728244E-2</c:v>
                </c:pt>
                <c:pt idx="23">
                  <c:v>0.33942362527718128</c:v>
                </c:pt>
              </c:numCache>
            </c:numRef>
          </c:val>
          <c:extLst>
            <c:ext xmlns:c16="http://schemas.microsoft.com/office/drawing/2014/chart" uri="{C3380CC4-5D6E-409C-BE32-E72D297353CC}">
              <c16:uniqueId val="{00000000-F043-4276-BAEA-4F4DC2DAE9D2}"/>
            </c:ext>
          </c:extLst>
        </c:ser>
        <c:dLbls>
          <c:showLegendKey val="0"/>
          <c:showVal val="0"/>
          <c:showCatName val="0"/>
          <c:showSerName val="0"/>
          <c:showPercent val="0"/>
          <c:showBubbleSize val="0"/>
        </c:dLbls>
        <c:gapWidth val="50"/>
        <c:axId val="596386992"/>
        <c:axId val="596386664"/>
      </c:barChart>
      <c:catAx>
        <c:axId val="5963869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596386664"/>
        <c:crosses val="autoZero"/>
        <c:auto val="1"/>
        <c:lblAlgn val="ctr"/>
        <c:lblOffset val="100"/>
        <c:noMultiLvlLbl val="0"/>
      </c:catAx>
      <c:valAx>
        <c:axId val="596386664"/>
        <c:scaling>
          <c:orientation val="minMax"/>
        </c:scaling>
        <c:delete val="1"/>
        <c:axPos val="b"/>
        <c:numFmt formatCode="0%" sourceLinked="1"/>
        <c:majorTickMark val="none"/>
        <c:minorTickMark val="none"/>
        <c:tickLblPos val="nextTo"/>
        <c:crossAx val="596386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s-CO"/>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8"/>
    </mc:Choice>
    <mc:Fallback>
      <c:style val="28"/>
    </mc:Fallback>
  </mc:AlternateContent>
  <c:chart>
    <c:title>
      <c:tx>
        <c:rich>
          <a:bodyPr rot="0" vert="horz"/>
          <a:lstStyle/>
          <a:p>
            <a:pPr>
              <a:defRPr sz="1800"/>
            </a:pPr>
            <a:r>
              <a:rPr lang="es-CO" dirty="0"/>
              <a:t>GENERAL MEDIOS</a:t>
            </a:r>
          </a:p>
        </c:rich>
      </c:tx>
      <c:layout>
        <c:manualLayout>
          <c:xMode val="edge"/>
          <c:yMode val="edge"/>
          <c:x val="0.41868482002024476"/>
          <c:y val="0"/>
        </c:manualLayout>
      </c:layout>
      <c:overlay val="0"/>
    </c:title>
    <c:autoTitleDeleted val="0"/>
    <c:plotArea>
      <c:layout>
        <c:manualLayout>
          <c:layoutTarget val="inner"/>
          <c:xMode val="edge"/>
          <c:yMode val="edge"/>
          <c:x val="0.20985159375426893"/>
          <c:y val="5.1928153340299169E-2"/>
          <c:w val="0.52056008930890729"/>
          <c:h val="0.92001604228189393"/>
        </c:manualLayout>
      </c:layout>
      <c:barChart>
        <c:barDir val="bar"/>
        <c:grouping val="clustered"/>
        <c:varyColors val="0"/>
        <c:ser>
          <c:idx val="0"/>
          <c:order val="0"/>
          <c:tx>
            <c:strRef>
              <c:f>Hoja1!$B$1</c:f>
              <c:strCache>
                <c:ptCount val="1"/>
                <c:pt idx="0">
                  <c:v>TOTAL MEDIOS</c:v>
                </c:pt>
              </c:strCache>
            </c:strRef>
          </c:tx>
          <c:spPr>
            <a:solidFill>
              <a:srgbClr val="DA0F2B"/>
            </a:solidFill>
          </c:spPr>
          <c:invertIfNegative val="0"/>
          <c:dPt>
            <c:idx val="0"/>
            <c:invertIfNegative val="0"/>
            <c:bubble3D val="0"/>
            <c:spPr>
              <a:solidFill>
                <a:srgbClr val="DA0F2B"/>
              </a:solidFill>
            </c:spPr>
            <c:extLst>
              <c:ext xmlns:c16="http://schemas.microsoft.com/office/drawing/2014/chart" uri="{C3380CC4-5D6E-409C-BE32-E72D297353CC}">
                <c16:uniqueId val="{00000003-C8A8-4C27-9D82-F679E57548BE}"/>
              </c:ext>
            </c:extLst>
          </c:dPt>
          <c:dPt>
            <c:idx val="1"/>
            <c:invertIfNegative val="0"/>
            <c:bubble3D val="0"/>
            <c:spPr>
              <a:solidFill>
                <a:srgbClr val="DA0F2B"/>
              </a:solidFill>
            </c:spPr>
            <c:extLst>
              <c:ext xmlns:c16="http://schemas.microsoft.com/office/drawing/2014/chart" uri="{C3380CC4-5D6E-409C-BE32-E72D297353CC}">
                <c16:uniqueId val="{00000004-C8A8-4C27-9D82-F679E57548BE}"/>
              </c:ext>
            </c:extLst>
          </c:dPt>
          <c:dPt>
            <c:idx val="2"/>
            <c:invertIfNegative val="0"/>
            <c:bubble3D val="0"/>
            <c:spPr>
              <a:solidFill>
                <a:srgbClr val="DA0F2B"/>
              </a:solidFill>
            </c:spPr>
            <c:extLst>
              <c:ext xmlns:c16="http://schemas.microsoft.com/office/drawing/2014/chart" uri="{C3380CC4-5D6E-409C-BE32-E72D297353CC}">
                <c16:uniqueId val="{00000005-C8A8-4C27-9D82-F679E57548BE}"/>
              </c:ext>
            </c:extLst>
          </c:dPt>
          <c:dPt>
            <c:idx val="3"/>
            <c:invertIfNegative val="0"/>
            <c:bubble3D val="0"/>
            <c:spPr>
              <a:solidFill>
                <a:srgbClr val="DA0F2B"/>
              </a:solidFill>
            </c:spPr>
            <c:extLst>
              <c:ext xmlns:c16="http://schemas.microsoft.com/office/drawing/2014/chart" uri="{C3380CC4-5D6E-409C-BE32-E72D297353CC}">
                <c16:uniqueId val="{00000006-C8A8-4C27-9D82-F679E57548BE}"/>
              </c:ext>
            </c:extLst>
          </c:dPt>
          <c:dPt>
            <c:idx val="4"/>
            <c:invertIfNegative val="0"/>
            <c:bubble3D val="0"/>
            <c:spPr>
              <a:solidFill>
                <a:srgbClr val="DA0F2B"/>
              </a:solidFill>
            </c:spPr>
            <c:extLst>
              <c:ext xmlns:c16="http://schemas.microsoft.com/office/drawing/2014/chart" uri="{C3380CC4-5D6E-409C-BE32-E72D297353CC}">
                <c16:uniqueId val="{00000007-C8A8-4C27-9D82-F679E57548BE}"/>
              </c:ext>
            </c:extLst>
          </c:dPt>
          <c:dPt>
            <c:idx val="5"/>
            <c:invertIfNegative val="0"/>
            <c:bubble3D val="0"/>
            <c:spPr>
              <a:solidFill>
                <a:srgbClr val="DA0F2B"/>
              </a:solidFill>
            </c:spPr>
            <c:extLst>
              <c:ext xmlns:c16="http://schemas.microsoft.com/office/drawing/2014/chart" uri="{C3380CC4-5D6E-409C-BE32-E72D297353CC}">
                <c16:uniqueId val="{00000008-C8A8-4C27-9D82-F679E57548BE}"/>
              </c:ext>
            </c:extLst>
          </c:dPt>
          <c:dLbls>
            <c:dLbl>
              <c:idx val="0"/>
              <c:layout>
                <c:manualLayout>
                  <c:x val="3.321451769319726E-3"/>
                  <c:y val="-2.287123709621011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8A8-4C27-9D82-F679E57548BE}"/>
                </c:ext>
              </c:extLst>
            </c:dLbl>
            <c:dLbl>
              <c:idx val="1"/>
              <c:layout>
                <c:manualLayout>
                  <c:x val="-5.5625922237897783E-3"/>
                  <c:y val="-6.861371128863032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8A8-4C27-9D82-F679E57548BE}"/>
                </c:ext>
              </c:extLst>
            </c:dLbl>
            <c:dLbl>
              <c:idx val="2"/>
              <c:layout>
                <c:manualLayout>
                  <c:x val="-5.0904649785433725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8A8-4C27-9D82-F679E57548BE}"/>
                </c:ext>
              </c:extLst>
            </c:dLbl>
            <c:dLbl>
              <c:idx val="3"/>
              <c:layout>
                <c:manualLayout>
                  <c:x val="-5.4531611801241385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8A8-4C27-9D82-F679E57548BE}"/>
                </c:ext>
              </c:extLst>
            </c:dLbl>
            <c:dLbl>
              <c:idx val="4"/>
              <c:layout>
                <c:manualLayout>
                  <c:x val="-6.5966972869244455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8A8-4C27-9D82-F679E57548BE}"/>
                </c:ext>
              </c:extLst>
            </c:dLbl>
            <c:dLbl>
              <c:idx val="5"/>
              <c:layout>
                <c:manualLayout>
                  <c:x val="6.3563332804782613E-4"/>
                  <c:y val="-6.861371128863032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8A8-4C27-9D82-F679E57548BE}"/>
                </c:ext>
              </c:extLst>
            </c:dLbl>
            <c:dLbl>
              <c:idx val="6"/>
              <c:layout>
                <c:manualLayout>
                  <c:x val="2.6177442803293949E-4"/>
                  <c:y val="2.287123709621011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43F-465F-82D3-0C5C5290586D}"/>
                </c:ext>
              </c:extLst>
            </c:dLbl>
            <c:dLbl>
              <c:idx val="7"/>
              <c:layout>
                <c:manualLayout>
                  <c:x val="-2.434932219088635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43F-465F-82D3-0C5C5290586D}"/>
                </c:ext>
              </c:extLst>
            </c:dLbl>
            <c:dLbl>
              <c:idx val="8"/>
              <c:layout>
                <c:manualLayout>
                  <c:x val="-1.1150803755461145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43F-465F-82D3-0C5C5290586D}"/>
                </c:ext>
              </c:extLst>
            </c:dLbl>
            <c:dLbl>
              <c:idx val="13"/>
              <c:layout>
                <c:manualLayout>
                  <c:x val="5.299536830362759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43F-465F-82D3-0C5C5290586D}"/>
                </c:ext>
              </c:extLst>
            </c:dLbl>
            <c:spPr>
              <a:noFill/>
              <a:ln>
                <a:noFill/>
              </a:ln>
              <a:effectLst/>
            </c:spPr>
            <c:txPr>
              <a:bodyPr rot="0" vert="horz"/>
              <a:lstStyle/>
              <a:p>
                <a:pPr>
                  <a:defRPr sz="1600"/>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Hoja1!$A$2:$A$15</c:f>
              <c:strCache>
                <c:ptCount val="14"/>
                <c:pt idx="0">
                  <c:v>Redes sociales</c:v>
                </c:pt>
                <c:pt idx="1">
                  <c:v>TV</c:v>
                </c:pt>
                <c:pt idx="2">
                  <c:v>Internet</c:v>
                </c:pt>
                <c:pt idx="3">
                  <c:v>Prensa</c:v>
                </c:pt>
                <c:pt idx="4">
                  <c:v>Radio</c:v>
                </c:pt>
                <c:pt idx="5">
                  <c:v>Correo electrónico</c:v>
                </c:pt>
                <c:pt idx="6">
                  <c:v>Correo electrónico</c:v>
                </c:pt>
                <c:pt idx="7">
                  <c:v>Folletos/volantes/afiches</c:v>
                </c:pt>
                <c:pt idx="8">
                  <c:v>Colegio/universidad</c:v>
                </c:pt>
                <c:pt idx="9">
                  <c:v>Valla publicitaria</c:v>
                </c:pt>
                <c:pt idx="10">
                  <c:v>Avisos de la junta de accion comunal</c:v>
                </c:pt>
                <c:pt idx="11">
                  <c:v>Biblioteca</c:v>
                </c:pt>
                <c:pt idx="12">
                  <c:v>NS/NR</c:v>
                </c:pt>
                <c:pt idx="13">
                  <c:v>Otros</c:v>
                </c:pt>
              </c:strCache>
            </c:strRef>
          </c:cat>
          <c:val>
            <c:numRef>
              <c:f>Hoja1!$B$2:$B$15</c:f>
              <c:numCache>
                <c:formatCode>0%</c:formatCode>
                <c:ptCount val="14"/>
                <c:pt idx="0">
                  <c:v>0.73</c:v>
                </c:pt>
                <c:pt idx="1">
                  <c:v>0.35</c:v>
                </c:pt>
                <c:pt idx="2">
                  <c:v>0.111</c:v>
                </c:pt>
                <c:pt idx="3">
                  <c:v>0.10199999999999999</c:v>
                </c:pt>
                <c:pt idx="4">
                  <c:v>0.13</c:v>
                </c:pt>
                <c:pt idx="5">
                  <c:v>7.0000000000000007E-2</c:v>
                </c:pt>
                <c:pt idx="6">
                  <c:v>7.0000000000000007E-2</c:v>
                </c:pt>
                <c:pt idx="7">
                  <c:v>2.7E-2</c:v>
                </c:pt>
                <c:pt idx="8">
                  <c:v>0.02</c:v>
                </c:pt>
                <c:pt idx="9">
                  <c:v>1.4E-2</c:v>
                </c:pt>
                <c:pt idx="10">
                  <c:v>1.2E-2</c:v>
                </c:pt>
                <c:pt idx="11">
                  <c:v>8.0000000000000002E-3</c:v>
                </c:pt>
                <c:pt idx="12">
                  <c:v>8.0000000000000002E-3</c:v>
                </c:pt>
                <c:pt idx="13">
                  <c:v>0.03</c:v>
                </c:pt>
              </c:numCache>
            </c:numRef>
          </c:val>
          <c:extLst>
            <c:ext xmlns:c16="http://schemas.microsoft.com/office/drawing/2014/chart" uri="{C3380CC4-5D6E-409C-BE32-E72D297353CC}">
              <c16:uniqueId val="{00000000-C8A8-4C27-9D82-F679E57548BE}"/>
            </c:ext>
          </c:extLst>
        </c:ser>
        <c:dLbls>
          <c:showLegendKey val="0"/>
          <c:showVal val="0"/>
          <c:showCatName val="0"/>
          <c:showSerName val="0"/>
          <c:showPercent val="0"/>
          <c:showBubbleSize val="0"/>
        </c:dLbls>
        <c:gapWidth val="57"/>
        <c:axId val="39641856"/>
        <c:axId val="39643392"/>
      </c:barChart>
      <c:catAx>
        <c:axId val="39641856"/>
        <c:scaling>
          <c:orientation val="maxMin"/>
        </c:scaling>
        <c:delete val="0"/>
        <c:axPos val="l"/>
        <c:numFmt formatCode="General" sourceLinked="1"/>
        <c:majorTickMark val="out"/>
        <c:minorTickMark val="none"/>
        <c:tickLblPos val="nextTo"/>
        <c:txPr>
          <a:bodyPr rot="-60000000" vert="horz"/>
          <a:lstStyle/>
          <a:p>
            <a:pPr>
              <a:defRPr sz="1100"/>
            </a:pPr>
            <a:endParaRPr lang="es-CO"/>
          </a:p>
        </c:txPr>
        <c:crossAx val="39643392"/>
        <c:crosses val="autoZero"/>
        <c:auto val="1"/>
        <c:lblAlgn val="ctr"/>
        <c:lblOffset val="100"/>
        <c:noMultiLvlLbl val="0"/>
      </c:catAx>
      <c:valAx>
        <c:axId val="39643392"/>
        <c:scaling>
          <c:orientation val="minMax"/>
          <c:max val="1"/>
        </c:scaling>
        <c:delete val="1"/>
        <c:axPos val="t"/>
        <c:numFmt formatCode="0%" sourceLinked="1"/>
        <c:majorTickMark val="out"/>
        <c:minorTickMark val="none"/>
        <c:tickLblPos val="nextTo"/>
        <c:crossAx val="39641856"/>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es-CO"/>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704135872198947"/>
          <c:y val="9.336130603831759E-2"/>
          <c:w val="0.71079224730806956"/>
          <c:h val="0.75967299262455068"/>
        </c:manualLayout>
      </c:layout>
      <c:barChart>
        <c:barDir val="bar"/>
        <c:grouping val="percentStacked"/>
        <c:varyColors val="0"/>
        <c:ser>
          <c:idx val="0"/>
          <c:order val="0"/>
          <c:tx>
            <c:strRef>
              <c:f>Hoja1!$B$1</c:f>
              <c:strCache>
                <c:ptCount val="1"/>
                <c:pt idx="0">
                  <c:v>Nada costosa</c:v>
                </c:pt>
              </c:strCache>
            </c:strRef>
          </c:tx>
          <c:spPr>
            <a:solidFill>
              <a:srgbClr val="DA0F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FFFF"/>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Hoja1!$A$2:$A$14</c:f>
              <c:strCache>
                <c:ptCount val="13"/>
                <c:pt idx="0">
                  <c:v>ArtesaníaB:200</c:v>
                </c:pt>
                <c:pt idx="1">
                  <c:v>Música B:745</c:v>
                </c:pt>
                <c:pt idx="2">
                  <c:v>Danza B:436</c:v>
                </c:pt>
                <c:pt idx="3">
                  <c:v>Escritura B:115</c:v>
                </c:pt>
                <c:pt idx="4">
                  <c:v>Teatro B:371</c:v>
                </c:pt>
                <c:pt idx="5">
                  <c:v>Cine B:586</c:v>
                </c:pt>
                <c:pt idx="6">
                  <c:v>Fotografía B:263</c:v>
                </c:pt>
                <c:pt idx="7">
                  <c:v>Grupos de lectura y discusión B:301</c:v>
                </c:pt>
                <c:pt idx="8">
                  <c:v>Artes plásticas B:233</c:v>
                </c:pt>
                <c:pt idx="9">
                  <c:v>Video juegos B:225</c:v>
                </c:pt>
                <c:pt idx="10">
                  <c:v>Circo B:47</c:v>
                </c:pt>
                <c:pt idx="11">
                  <c:v>Cineforo B:44</c:v>
                </c:pt>
                <c:pt idx="12">
                  <c:v>Manualidades B:359</c:v>
                </c:pt>
              </c:strCache>
            </c:strRef>
          </c:cat>
          <c:val>
            <c:numRef>
              <c:f>Hoja1!$B$2:$B$14</c:f>
              <c:numCache>
                <c:formatCode>0%</c:formatCode>
                <c:ptCount val="13"/>
                <c:pt idx="0">
                  <c:v>0.12</c:v>
                </c:pt>
                <c:pt idx="1">
                  <c:v>8.4834186250503263E-2</c:v>
                </c:pt>
                <c:pt idx="2">
                  <c:v>0.13</c:v>
                </c:pt>
                <c:pt idx="3">
                  <c:v>0.15584458546766222</c:v>
                </c:pt>
                <c:pt idx="4">
                  <c:v>0.05</c:v>
                </c:pt>
                <c:pt idx="5">
                  <c:v>5.8999999999999997E-2</c:v>
                </c:pt>
                <c:pt idx="6">
                  <c:v>0.1</c:v>
                </c:pt>
                <c:pt idx="7">
                  <c:v>0.27</c:v>
                </c:pt>
                <c:pt idx="8">
                  <c:v>0.11</c:v>
                </c:pt>
                <c:pt idx="9">
                  <c:v>8.5999999999999993E-2</c:v>
                </c:pt>
                <c:pt idx="10">
                  <c:v>0.14000000000000001</c:v>
                </c:pt>
                <c:pt idx="11">
                  <c:v>0.09</c:v>
                </c:pt>
                <c:pt idx="12">
                  <c:v>0.14299999999999999</c:v>
                </c:pt>
              </c:numCache>
            </c:numRef>
          </c:val>
          <c:extLst>
            <c:ext xmlns:c16="http://schemas.microsoft.com/office/drawing/2014/chart" uri="{C3380CC4-5D6E-409C-BE32-E72D297353CC}">
              <c16:uniqueId val="{00000000-BA39-40D8-9706-1B111BD64C42}"/>
            </c:ext>
          </c:extLst>
        </c:ser>
        <c:ser>
          <c:idx val="1"/>
          <c:order val="1"/>
          <c:tx>
            <c:strRef>
              <c:f>Hoja1!$C$1</c:f>
              <c:strCache>
                <c:ptCount val="1"/>
                <c:pt idx="0">
                  <c:v>Poco costosa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Hoja1!$A$2:$A$14</c:f>
              <c:strCache>
                <c:ptCount val="13"/>
                <c:pt idx="0">
                  <c:v>ArtesaníaB:200</c:v>
                </c:pt>
                <c:pt idx="1">
                  <c:v>Música B:745</c:v>
                </c:pt>
                <c:pt idx="2">
                  <c:v>Danza B:436</c:v>
                </c:pt>
                <c:pt idx="3">
                  <c:v>Escritura B:115</c:v>
                </c:pt>
                <c:pt idx="4">
                  <c:v>Teatro B:371</c:v>
                </c:pt>
                <c:pt idx="5">
                  <c:v>Cine B:586</c:v>
                </c:pt>
                <c:pt idx="6">
                  <c:v>Fotografía B:263</c:v>
                </c:pt>
                <c:pt idx="7">
                  <c:v>Grupos de lectura y discusión B:301</c:v>
                </c:pt>
                <c:pt idx="8">
                  <c:v>Artes plásticas B:233</c:v>
                </c:pt>
                <c:pt idx="9">
                  <c:v>Video juegos B:225</c:v>
                </c:pt>
                <c:pt idx="10">
                  <c:v>Circo B:47</c:v>
                </c:pt>
                <c:pt idx="11">
                  <c:v>Cineforo B:44</c:v>
                </c:pt>
                <c:pt idx="12">
                  <c:v>Manualidades B:359</c:v>
                </c:pt>
              </c:strCache>
            </c:strRef>
          </c:cat>
          <c:val>
            <c:numRef>
              <c:f>Hoja1!$C$2:$C$14</c:f>
              <c:numCache>
                <c:formatCode>0%</c:formatCode>
                <c:ptCount val="13"/>
                <c:pt idx="0">
                  <c:v>0.39</c:v>
                </c:pt>
                <c:pt idx="1">
                  <c:v>0.25</c:v>
                </c:pt>
                <c:pt idx="2">
                  <c:v>0.28999999999999998</c:v>
                </c:pt>
                <c:pt idx="3">
                  <c:v>0.4</c:v>
                </c:pt>
                <c:pt idx="4">
                  <c:v>0.25</c:v>
                </c:pt>
                <c:pt idx="5">
                  <c:v>0.41</c:v>
                </c:pt>
                <c:pt idx="6">
                  <c:v>0.21</c:v>
                </c:pt>
                <c:pt idx="7">
                  <c:v>0.42599999999999999</c:v>
                </c:pt>
                <c:pt idx="8">
                  <c:v>0.28000000000000003</c:v>
                </c:pt>
                <c:pt idx="9">
                  <c:v>0.26</c:v>
                </c:pt>
                <c:pt idx="10">
                  <c:v>0.24</c:v>
                </c:pt>
                <c:pt idx="11">
                  <c:v>0.41</c:v>
                </c:pt>
                <c:pt idx="12">
                  <c:v>0.4</c:v>
                </c:pt>
              </c:numCache>
            </c:numRef>
          </c:val>
          <c:extLst>
            <c:ext xmlns:c16="http://schemas.microsoft.com/office/drawing/2014/chart" uri="{C3380CC4-5D6E-409C-BE32-E72D297353CC}">
              <c16:uniqueId val="{00000001-BA39-40D8-9706-1B111BD64C42}"/>
            </c:ext>
          </c:extLst>
        </c:ser>
        <c:ser>
          <c:idx val="2"/>
          <c:order val="2"/>
          <c:tx>
            <c:strRef>
              <c:f>Hoja1!$D$1</c:f>
              <c:strCache>
                <c:ptCount val="1"/>
                <c:pt idx="0">
                  <c:v>Algo costosa</c:v>
                </c:pt>
              </c:strCache>
            </c:strRef>
          </c:tx>
          <c:spPr>
            <a:solidFill>
              <a:srgbClr val="4BA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Hoja1!$A$2:$A$14</c:f>
              <c:strCache>
                <c:ptCount val="13"/>
                <c:pt idx="0">
                  <c:v>ArtesaníaB:200</c:v>
                </c:pt>
                <c:pt idx="1">
                  <c:v>Música B:745</c:v>
                </c:pt>
                <c:pt idx="2">
                  <c:v>Danza B:436</c:v>
                </c:pt>
                <c:pt idx="3">
                  <c:v>Escritura B:115</c:v>
                </c:pt>
                <c:pt idx="4">
                  <c:v>Teatro B:371</c:v>
                </c:pt>
                <c:pt idx="5">
                  <c:v>Cine B:586</c:v>
                </c:pt>
                <c:pt idx="6">
                  <c:v>Fotografía B:263</c:v>
                </c:pt>
                <c:pt idx="7">
                  <c:v>Grupos de lectura y discusión B:301</c:v>
                </c:pt>
                <c:pt idx="8">
                  <c:v>Artes plásticas B:233</c:v>
                </c:pt>
                <c:pt idx="9">
                  <c:v>Video juegos B:225</c:v>
                </c:pt>
                <c:pt idx="10">
                  <c:v>Circo B:47</c:v>
                </c:pt>
                <c:pt idx="11">
                  <c:v>Cineforo B:44</c:v>
                </c:pt>
                <c:pt idx="12">
                  <c:v>Manualidades B:359</c:v>
                </c:pt>
              </c:strCache>
            </c:strRef>
          </c:cat>
          <c:val>
            <c:numRef>
              <c:f>Hoja1!$D$2:$D$14</c:f>
              <c:numCache>
                <c:formatCode>0%</c:formatCode>
                <c:ptCount val="13"/>
                <c:pt idx="0">
                  <c:v>0.35</c:v>
                </c:pt>
                <c:pt idx="1">
                  <c:v>0.46</c:v>
                </c:pt>
                <c:pt idx="2">
                  <c:v>0.4085850757505301</c:v>
                </c:pt>
                <c:pt idx="3">
                  <c:v>0.3</c:v>
                </c:pt>
                <c:pt idx="4">
                  <c:v>0.55000000000000004</c:v>
                </c:pt>
                <c:pt idx="5">
                  <c:v>0.41399999999999998</c:v>
                </c:pt>
                <c:pt idx="6">
                  <c:v>0.443</c:v>
                </c:pt>
                <c:pt idx="7">
                  <c:v>0.23</c:v>
                </c:pt>
                <c:pt idx="8">
                  <c:v>0.42799999999999999</c:v>
                </c:pt>
                <c:pt idx="9">
                  <c:v>0.42</c:v>
                </c:pt>
                <c:pt idx="10">
                  <c:v>0.4</c:v>
                </c:pt>
                <c:pt idx="11">
                  <c:v>0.43</c:v>
                </c:pt>
                <c:pt idx="12">
                  <c:v>0.31</c:v>
                </c:pt>
              </c:numCache>
            </c:numRef>
          </c:val>
          <c:extLst>
            <c:ext xmlns:c16="http://schemas.microsoft.com/office/drawing/2014/chart" uri="{C3380CC4-5D6E-409C-BE32-E72D297353CC}">
              <c16:uniqueId val="{00000002-BA39-40D8-9706-1B111BD64C42}"/>
            </c:ext>
          </c:extLst>
        </c:ser>
        <c:ser>
          <c:idx val="3"/>
          <c:order val="3"/>
          <c:tx>
            <c:strRef>
              <c:f>Hoja1!$E$1</c:f>
              <c:strCache>
                <c:ptCount val="1"/>
                <c:pt idx="0">
                  <c:v>Muy costosa</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Hoja1!$A$2:$A$14</c:f>
              <c:strCache>
                <c:ptCount val="13"/>
                <c:pt idx="0">
                  <c:v>ArtesaníaB:200</c:v>
                </c:pt>
                <c:pt idx="1">
                  <c:v>Música B:745</c:v>
                </c:pt>
                <c:pt idx="2">
                  <c:v>Danza B:436</c:v>
                </c:pt>
                <c:pt idx="3">
                  <c:v>Escritura B:115</c:v>
                </c:pt>
                <c:pt idx="4">
                  <c:v>Teatro B:371</c:v>
                </c:pt>
                <c:pt idx="5">
                  <c:v>Cine B:586</c:v>
                </c:pt>
                <c:pt idx="6">
                  <c:v>Fotografía B:263</c:v>
                </c:pt>
                <c:pt idx="7">
                  <c:v>Grupos de lectura y discusión B:301</c:v>
                </c:pt>
                <c:pt idx="8">
                  <c:v>Artes plásticas B:233</c:v>
                </c:pt>
                <c:pt idx="9">
                  <c:v>Video juegos B:225</c:v>
                </c:pt>
                <c:pt idx="10">
                  <c:v>Circo B:47</c:v>
                </c:pt>
                <c:pt idx="11">
                  <c:v>Cineforo B:44</c:v>
                </c:pt>
                <c:pt idx="12">
                  <c:v>Manualidades B:359</c:v>
                </c:pt>
              </c:strCache>
            </c:strRef>
          </c:cat>
          <c:val>
            <c:numRef>
              <c:f>Hoja1!$E$2:$E$14</c:f>
              <c:numCache>
                <c:formatCode>0%</c:formatCode>
                <c:ptCount val="13"/>
                <c:pt idx="0">
                  <c:v>0.14000000000000001</c:v>
                </c:pt>
                <c:pt idx="1">
                  <c:v>0.19</c:v>
                </c:pt>
                <c:pt idx="2">
                  <c:v>0.14000000000000001</c:v>
                </c:pt>
                <c:pt idx="3">
                  <c:v>0.14000000000000001</c:v>
                </c:pt>
                <c:pt idx="4">
                  <c:v>0.14000000000000001</c:v>
                </c:pt>
                <c:pt idx="5">
                  <c:v>0.11</c:v>
                </c:pt>
                <c:pt idx="6">
                  <c:v>0.25</c:v>
                </c:pt>
                <c:pt idx="7">
                  <c:v>0.08</c:v>
                </c:pt>
                <c:pt idx="8">
                  <c:v>0.13</c:v>
                </c:pt>
                <c:pt idx="9">
                  <c:v>0.23</c:v>
                </c:pt>
                <c:pt idx="10">
                  <c:v>0.22</c:v>
                </c:pt>
                <c:pt idx="11">
                  <c:v>7.0000000000000007E-2</c:v>
                </c:pt>
                <c:pt idx="12">
                  <c:v>0.11899999999999999</c:v>
                </c:pt>
              </c:numCache>
            </c:numRef>
          </c:val>
          <c:extLst>
            <c:ext xmlns:c16="http://schemas.microsoft.com/office/drawing/2014/chart" uri="{C3380CC4-5D6E-409C-BE32-E72D297353CC}">
              <c16:uniqueId val="{00000004-BA39-40D8-9706-1B111BD64C42}"/>
            </c:ext>
          </c:extLst>
        </c:ser>
        <c:dLbls>
          <c:showLegendKey val="0"/>
          <c:showVal val="0"/>
          <c:showCatName val="0"/>
          <c:showSerName val="0"/>
          <c:showPercent val="0"/>
          <c:showBubbleSize val="0"/>
        </c:dLbls>
        <c:gapWidth val="50"/>
        <c:overlap val="100"/>
        <c:axId val="39302272"/>
        <c:axId val="39303808"/>
      </c:barChart>
      <c:catAx>
        <c:axId val="393022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CO"/>
          </a:p>
        </c:txPr>
        <c:crossAx val="39303808"/>
        <c:crosses val="autoZero"/>
        <c:auto val="1"/>
        <c:lblAlgn val="ctr"/>
        <c:lblOffset val="100"/>
        <c:noMultiLvlLbl val="0"/>
      </c:catAx>
      <c:valAx>
        <c:axId val="39303808"/>
        <c:scaling>
          <c:orientation val="minMax"/>
        </c:scaling>
        <c:delete val="1"/>
        <c:axPos val="b"/>
        <c:numFmt formatCode="0%" sourceLinked="1"/>
        <c:majorTickMark val="none"/>
        <c:minorTickMark val="none"/>
        <c:tickLblPos val="nextTo"/>
        <c:crossAx val="39302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4.4015769429204953E-2"/>
          <c:y val="4.645257030588678E-2"/>
          <c:w val="0.95598423057079507"/>
          <c:h val="0.83110624000668831"/>
        </c:manualLayout>
      </c:layout>
      <c:barChart>
        <c:barDir val="col"/>
        <c:grouping val="clustered"/>
        <c:varyColors val="0"/>
        <c:ser>
          <c:idx val="0"/>
          <c:order val="0"/>
          <c:tx>
            <c:strRef>
              <c:f>Hoja1!$B$1</c:f>
              <c:strCache>
                <c:ptCount val="1"/>
                <c:pt idx="0">
                  <c:v>Serie 1</c:v>
                </c:pt>
              </c:strCache>
            </c:strRef>
          </c:tx>
          <c:spPr>
            <a:solidFill>
              <a:srgbClr val="C00000"/>
            </a:solidFill>
            <a:scene3d>
              <a:camera prst="orthographicFront"/>
              <a:lightRig rig="threePt" dir="t">
                <a:rot lat="0" lon="0" rev="1200000"/>
              </a:lightRig>
            </a:scene3d>
            <a:sp3d/>
          </c:spPr>
          <c:invertIfNegative val="0"/>
          <c:dPt>
            <c:idx val="1"/>
            <c:invertIfNegative val="0"/>
            <c:bubble3D val="0"/>
            <c:spPr>
              <a:solidFill>
                <a:srgbClr val="DA0F2B"/>
              </a:solidFill>
              <a:scene3d>
                <a:camera prst="orthographicFront"/>
                <a:lightRig rig="threePt" dir="t">
                  <a:rot lat="0" lon="0" rev="1200000"/>
                </a:lightRig>
              </a:scene3d>
              <a:sp3d/>
            </c:spPr>
            <c:extLst>
              <c:ext xmlns:c16="http://schemas.microsoft.com/office/drawing/2014/chart" uri="{C3380CC4-5D6E-409C-BE32-E72D297353CC}">
                <c16:uniqueId val="{00000000-67A3-46D9-8177-57234027FB29}"/>
              </c:ext>
            </c:extLst>
          </c:dPt>
          <c:dPt>
            <c:idx val="2"/>
            <c:invertIfNegative val="0"/>
            <c:bubble3D val="0"/>
            <c:spPr>
              <a:solidFill>
                <a:srgbClr val="FFC000"/>
              </a:solidFill>
              <a:scene3d>
                <a:camera prst="orthographicFront"/>
                <a:lightRig rig="threePt" dir="t">
                  <a:rot lat="0" lon="0" rev="1200000"/>
                </a:lightRig>
              </a:scene3d>
              <a:sp3d/>
            </c:spPr>
            <c:extLst>
              <c:ext xmlns:c16="http://schemas.microsoft.com/office/drawing/2014/chart" uri="{C3380CC4-5D6E-409C-BE32-E72D297353CC}">
                <c16:uniqueId val="{00000001-67A3-46D9-8177-57234027FB29}"/>
              </c:ext>
            </c:extLst>
          </c:dPt>
          <c:dPt>
            <c:idx val="3"/>
            <c:invertIfNegative val="0"/>
            <c:bubble3D val="0"/>
            <c:spPr>
              <a:solidFill>
                <a:schemeClr val="accent1">
                  <a:lumMod val="60000"/>
                  <a:lumOff val="40000"/>
                </a:schemeClr>
              </a:solidFill>
              <a:scene3d>
                <a:camera prst="orthographicFront"/>
                <a:lightRig rig="threePt" dir="t">
                  <a:rot lat="0" lon="0" rev="1200000"/>
                </a:lightRig>
              </a:scene3d>
              <a:sp3d/>
            </c:spPr>
            <c:extLst>
              <c:ext xmlns:c16="http://schemas.microsoft.com/office/drawing/2014/chart" uri="{C3380CC4-5D6E-409C-BE32-E72D297353CC}">
                <c16:uniqueId val="{00000006-C2AE-4D84-81A8-B7F891CA8609}"/>
              </c:ext>
            </c:extLst>
          </c:dPt>
          <c:dPt>
            <c:idx val="4"/>
            <c:invertIfNegative val="0"/>
            <c:bubble3D val="0"/>
            <c:spPr>
              <a:solidFill>
                <a:schemeClr val="bg1">
                  <a:lumMod val="75000"/>
                </a:schemeClr>
              </a:solidFill>
              <a:scene3d>
                <a:camera prst="orthographicFront"/>
                <a:lightRig rig="threePt" dir="t">
                  <a:rot lat="0" lon="0" rev="1200000"/>
                </a:lightRig>
              </a:scene3d>
              <a:sp3d/>
            </c:spPr>
            <c:extLst>
              <c:ext xmlns:c16="http://schemas.microsoft.com/office/drawing/2014/chart" uri="{C3380CC4-5D6E-409C-BE32-E72D297353CC}">
                <c16:uniqueId val="{00000007-AC7F-4CEA-9022-6F69E6FFCC2D}"/>
              </c:ext>
            </c:extLst>
          </c:dPt>
          <c:dLbls>
            <c:spPr>
              <a:noFill/>
              <a:ln>
                <a:noFill/>
              </a:ln>
              <a:effectLst/>
            </c:spPr>
            <c:txPr>
              <a:bodyPr/>
              <a:lstStyle/>
              <a:p>
                <a:pPr>
                  <a:defRPr b="1"/>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Hoja1!$A$2:$A$6</c:f>
              <c:strCache>
                <c:ptCount val="5"/>
                <c:pt idx="0">
                  <c:v>13 a 17</c:v>
                </c:pt>
                <c:pt idx="1">
                  <c:v>18 a 25</c:v>
                </c:pt>
                <c:pt idx="2">
                  <c:v>26 a 40</c:v>
                </c:pt>
                <c:pt idx="3">
                  <c:v>41 a 55</c:v>
                </c:pt>
                <c:pt idx="4">
                  <c:v>56 o más</c:v>
                </c:pt>
              </c:strCache>
            </c:strRef>
          </c:cat>
          <c:val>
            <c:numRef>
              <c:f>Hoja1!$B$2:$B$6</c:f>
              <c:numCache>
                <c:formatCode>0%</c:formatCode>
                <c:ptCount val="5"/>
                <c:pt idx="0">
                  <c:v>0.05</c:v>
                </c:pt>
                <c:pt idx="1">
                  <c:v>0.3</c:v>
                </c:pt>
                <c:pt idx="2">
                  <c:v>0.36</c:v>
                </c:pt>
                <c:pt idx="3">
                  <c:v>0.2</c:v>
                </c:pt>
                <c:pt idx="4">
                  <c:v>0.09</c:v>
                </c:pt>
              </c:numCache>
            </c:numRef>
          </c:val>
          <c:extLst>
            <c:ext xmlns:c16="http://schemas.microsoft.com/office/drawing/2014/chart" uri="{C3380CC4-5D6E-409C-BE32-E72D297353CC}">
              <c16:uniqueId val="{00000000-C42D-4C8F-8801-E676171EA878}"/>
            </c:ext>
          </c:extLst>
        </c:ser>
        <c:ser>
          <c:idx val="1"/>
          <c:order val="1"/>
          <c:tx>
            <c:strRef>
              <c:f>Hoja1!$C$1</c:f>
              <c:strCache>
                <c:ptCount val="1"/>
                <c:pt idx="0">
                  <c:v>Columna1</c:v>
                </c:pt>
              </c:strCache>
            </c:strRef>
          </c:tx>
          <c:spPr>
            <a:noFill/>
            <a:ln>
              <a:solidFill>
                <a:schemeClr val="bg1">
                  <a:lumMod val="50000"/>
                </a:schemeClr>
              </a:solidFill>
            </a:ln>
            <a:scene3d>
              <a:camera prst="orthographicFront"/>
              <a:lightRig rig="threePt" dir="t"/>
            </a:scene3d>
          </c:spPr>
          <c:invertIfNegative val="0"/>
          <c:cat>
            <c:strRef>
              <c:f>Hoja1!$A$2:$A$6</c:f>
              <c:strCache>
                <c:ptCount val="5"/>
                <c:pt idx="0">
                  <c:v>13 a 17</c:v>
                </c:pt>
                <c:pt idx="1">
                  <c:v>18 a 25</c:v>
                </c:pt>
                <c:pt idx="2">
                  <c:v>26 a 40</c:v>
                </c:pt>
                <c:pt idx="3">
                  <c:v>41 a 55</c:v>
                </c:pt>
                <c:pt idx="4">
                  <c:v>56 o más</c:v>
                </c:pt>
              </c:strCache>
            </c:strRef>
          </c:cat>
          <c:val>
            <c:numRef>
              <c:f>Hoja1!$C$2:$C$6</c:f>
              <c:numCache>
                <c:formatCode>0%</c:formatCode>
                <c:ptCount val="5"/>
                <c:pt idx="0">
                  <c:v>1</c:v>
                </c:pt>
                <c:pt idx="1">
                  <c:v>1</c:v>
                </c:pt>
                <c:pt idx="2">
                  <c:v>1</c:v>
                </c:pt>
                <c:pt idx="3">
                  <c:v>1</c:v>
                </c:pt>
                <c:pt idx="4">
                  <c:v>1</c:v>
                </c:pt>
              </c:numCache>
            </c:numRef>
          </c:val>
          <c:extLst>
            <c:ext xmlns:c16="http://schemas.microsoft.com/office/drawing/2014/chart" uri="{C3380CC4-5D6E-409C-BE32-E72D297353CC}">
              <c16:uniqueId val="{00000003-67A3-46D9-8177-57234027FB29}"/>
            </c:ext>
          </c:extLst>
        </c:ser>
        <c:dLbls>
          <c:showLegendKey val="0"/>
          <c:showVal val="0"/>
          <c:showCatName val="0"/>
          <c:showSerName val="0"/>
          <c:showPercent val="0"/>
          <c:showBubbleSize val="0"/>
        </c:dLbls>
        <c:gapWidth val="50"/>
        <c:overlap val="100"/>
        <c:axId val="95366144"/>
        <c:axId val="34734848"/>
      </c:barChart>
      <c:catAx>
        <c:axId val="95366144"/>
        <c:scaling>
          <c:orientation val="minMax"/>
        </c:scaling>
        <c:delete val="0"/>
        <c:axPos val="b"/>
        <c:numFmt formatCode="General" sourceLinked="1"/>
        <c:majorTickMark val="out"/>
        <c:minorTickMark val="none"/>
        <c:tickLblPos val="nextTo"/>
        <c:txPr>
          <a:bodyPr rot="-60000000" vert="horz"/>
          <a:lstStyle/>
          <a:p>
            <a:pPr>
              <a:defRPr/>
            </a:pPr>
            <a:endParaRPr lang="es-CO"/>
          </a:p>
        </c:txPr>
        <c:crossAx val="34734848"/>
        <c:crosses val="autoZero"/>
        <c:auto val="1"/>
        <c:lblAlgn val="ctr"/>
        <c:lblOffset val="100"/>
        <c:noMultiLvlLbl val="0"/>
      </c:catAx>
      <c:valAx>
        <c:axId val="34734848"/>
        <c:scaling>
          <c:orientation val="minMax"/>
        </c:scaling>
        <c:delete val="1"/>
        <c:axPos val="l"/>
        <c:numFmt formatCode="0%" sourceLinked="1"/>
        <c:majorTickMark val="out"/>
        <c:minorTickMark val="none"/>
        <c:tickLblPos val="nextTo"/>
        <c:crossAx val="95366144"/>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191141121769228"/>
          <c:y val="3.3332728211626951E-2"/>
          <c:w val="0.65849753371270248"/>
          <c:h val="0.85185089597017372"/>
        </c:manualLayout>
      </c:layout>
      <c:barChart>
        <c:barDir val="bar"/>
        <c:grouping val="stacked"/>
        <c:varyColors val="0"/>
        <c:ser>
          <c:idx val="0"/>
          <c:order val="0"/>
          <c:tx>
            <c:strRef>
              <c:f>Hoja1!$C$1</c:f>
              <c:strCache>
                <c:ptCount val="1"/>
                <c:pt idx="0">
                  <c:v>Práctica libre</c:v>
                </c:pt>
              </c:strCache>
            </c:strRef>
          </c:tx>
          <c:spPr>
            <a:solidFill>
              <a:srgbClr val="DA0F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Hoja1!$A$2:$A$14</c:f>
              <c:strCache>
                <c:ptCount val="13"/>
                <c:pt idx="0">
                  <c:v>Música</c:v>
                </c:pt>
                <c:pt idx="1">
                  <c:v>Cine</c:v>
                </c:pt>
                <c:pt idx="2">
                  <c:v>Lectura/grupos de lectura y discusión</c:v>
                </c:pt>
                <c:pt idx="3">
                  <c:v>Fotografía</c:v>
                </c:pt>
                <c:pt idx="4">
                  <c:v>Artesanía</c:v>
                </c:pt>
                <c:pt idx="5">
                  <c:v>Cineforo</c:v>
                </c:pt>
                <c:pt idx="6">
                  <c:v>Artes Plásticas</c:v>
                </c:pt>
                <c:pt idx="7">
                  <c:v>Escritura </c:v>
                </c:pt>
                <c:pt idx="8">
                  <c:v>Danza</c:v>
                </c:pt>
                <c:pt idx="9">
                  <c:v>Videojuegos</c:v>
                </c:pt>
                <c:pt idx="10">
                  <c:v>Manualidades</c:v>
                </c:pt>
                <c:pt idx="11">
                  <c:v>Teatro</c:v>
                </c:pt>
                <c:pt idx="12">
                  <c:v>Circo</c:v>
                </c:pt>
              </c:strCache>
            </c:strRef>
          </c:cat>
          <c:val>
            <c:numRef>
              <c:f>Hoja1!$C$2:$C$14</c:f>
              <c:numCache>
                <c:formatCode>0%</c:formatCode>
                <c:ptCount val="13"/>
                <c:pt idx="0">
                  <c:v>0.42599999999999999</c:v>
                </c:pt>
                <c:pt idx="1">
                  <c:v>0.36699999999999999</c:v>
                </c:pt>
                <c:pt idx="2">
                  <c:v>0.44400000000000001</c:v>
                </c:pt>
                <c:pt idx="3">
                  <c:v>0.25700000000000001</c:v>
                </c:pt>
                <c:pt idx="4">
                  <c:v>0.25700000000000001</c:v>
                </c:pt>
                <c:pt idx="5">
                  <c:v>9.5000000000000001E-2</c:v>
                </c:pt>
                <c:pt idx="6">
                  <c:v>0.221</c:v>
                </c:pt>
                <c:pt idx="7">
                  <c:v>0.27800000000000002</c:v>
                </c:pt>
                <c:pt idx="8">
                  <c:v>0.247</c:v>
                </c:pt>
                <c:pt idx="9">
                  <c:v>0.36799999999999999</c:v>
                </c:pt>
                <c:pt idx="10">
                  <c:v>0.316</c:v>
                </c:pt>
                <c:pt idx="11">
                  <c:v>0.153</c:v>
                </c:pt>
                <c:pt idx="12">
                  <c:v>7.0999999999999994E-2</c:v>
                </c:pt>
              </c:numCache>
            </c:numRef>
          </c:val>
          <c:extLst>
            <c:ext xmlns:c16="http://schemas.microsoft.com/office/drawing/2014/chart" uri="{C3380CC4-5D6E-409C-BE32-E72D297353CC}">
              <c16:uniqueId val="{00000000-4045-4423-AD25-564561F3E360}"/>
            </c:ext>
          </c:extLst>
        </c:ser>
        <c:ser>
          <c:idx val="1"/>
          <c:order val="1"/>
          <c:tx>
            <c:strRef>
              <c:f>Hoja1!$D$1</c:f>
              <c:strCache>
                <c:ptCount val="1"/>
                <c:pt idx="0">
                  <c:v>Talleres o cursos</c:v>
                </c:pt>
              </c:strCache>
            </c:strRef>
          </c:tx>
          <c:spPr>
            <a:solidFill>
              <a:srgbClr val="F5B02B"/>
            </a:solidFill>
            <a:ln>
              <a:noFill/>
            </a:ln>
            <a:effectLst/>
          </c:spPr>
          <c:invertIfNegative val="0"/>
          <c:dLbls>
            <c:dLbl>
              <c:idx val="5"/>
              <c:layout>
                <c:manualLayout>
                  <c:x val="2.5946402699814661E-3"/>
                  <c:y val="-9.056775891369931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289-444C-AE95-141358F461EF}"/>
                </c:ext>
              </c:extLst>
            </c:dLbl>
            <c:dLbl>
              <c:idx val="12"/>
              <c:delete val="1"/>
              <c:extLst>
                <c:ext xmlns:c15="http://schemas.microsoft.com/office/drawing/2012/chart" uri="{CE6537A1-D6FC-4f65-9D91-7224C49458BB}"/>
                <c:ext xmlns:c16="http://schemas.microsoft.com/office/drawing/2014/chart" uri="{C3380CC4-5D6E-409C-BE32-E72D297353CC}">
                  <c16:uniqueId val="{00000000-1C66-4522-BED0-02C399A6AC2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Hoja1!$A$2:$A$14</c:f>
              <c:strCache>
                <c:ptCount val="13"/>
                <c:pt idx="0">
                  <c:v>Música</c:v>
                </c:pt>
                <c:pt idx="1">
                  <c:v>Cine</c:v>
                </c:pt>
                <c:pt idx="2">
                  <c:v>Lectura/grupos de lectura y discusión</c:v>
                </c:pt>
                <c:pt idx="3">
                  <c:v>Fotografía</c:v>
                </c:pt>
                <c:pt idx="4">
                  <c:v>Artesanía</c:v>
                </c:pt>
                <c:pt idx="5">
                  <c:v>Cineforo</c:v>
                </c:pt>
                <c:pt idx="6">
                  <c:v>Artes Plásticas</c:v>
                </c:pt>
                <c:pt idx="7">
                  <c:v>Escritura </c:v>
                </c:pt>
                <c:pt idx="8">
                  <c:v>Danza</c:v>
                </c:pt>
                <c:pt idx="9">
                  <c:v>Videojuegos</c:v>
                </c:pt>
                <c:pt idx="10">
                  <c:v>Manualidades</c:v>
                </c:pt>
                <c:pt idx="11">
                  <c:v>Teatro</c:v>
                </c:pt>
                <c:pt idx="12">
                  <c:v>Circo</c:v>
                </c:pt>
              </c:strCache>
            </c:strRef>
          </c:cat>
          <c:val>
            <c:numRef>
              <c:f>Hoja1!$D$2:$D$14</c:f>
              <c:numCache>
                <c:formatCode>0%</c:formatCode>
                <c:ptCount val="13"/>
                <c:pt idx="0">
                  <c:v>3.5999999999999997E-2</c:v>
                </c:pt>
                <c:pt idx="1">
                  <c:v>1.9E-2</c:v>
                </c:pt>
                <c:pt idx="2">
                  <c:v>4.9000000000000002E-2</c:v>
                </c:pt>
                <c:pt idx="3">
                  <c:v>3.3000000000000002E-2</c:v>
                </c:pt>
                <c:pt idx="4">
                  <c:v>3.3000000000000002E-2</c:v>
                </c:pt>
                <c:pt idx="5">
                  <c:v>2.5000000000000001E-2</c:v>
                </c:pt>
                <c:pt idx="6">
                  <c:v>3.9E-2</c:v>
                </c:pt>
                <c:pt idx="7">
                  <c:v>4.2999999999999997E-2</c:v>
                </c:pt>
                <c:pt idx="8">
                  <c:v>3.5000000000000003E-2</c:v>
                </c:pt>
                <c:pt idx="9">
                  <c:v>8.9999999999999993E-3</c:v>
                </c:pt>
                <c:pt idx="10">
                  <c:v>5.6000000000000001E-2</c:v>
                </c:pt>
                <c:pt idx="11">
                  <c:v>2.9000000000000001E-2</c:v>
                </c:pt>
                <c:pt idx="12">
                  <c:v>4.0000000000000001E-3</c:v>
                </c:pt>
              </c:numCache>
            </c:numRef>
          </c:val>
          <c:extLst>
            <c:ext xmlns:c16="http://schemas.microsoft.com/office/drawing/2014/chart" uri="{C3380CC4-5D6E-409C-BE32-E72D297353CC}">
              <c16:uniqueId val="{00000001-4045-4423-AD25-564561F3E360}"/>
            </c:ext>
          </c:extLst>
        </c:ser>
        <c:ser>
          <c:idx val="2"/>
          <c:order val="2"/>
          <c:tx>
            <c:strRef>
              <c:f>Hoja1!$E$1</c:f>
              <c:strCache>
                <c:ptCount val="1"/>
                <c:pt idx="0">
                  <c:v>Práctica profesional</c:v>
                </c:pt>
              </c:strCache>
            </c:strRef>
          </c:tx>
          <c:spPr>
            <a:solidFill>
              <a:srgbClr val="00B0F0"/>
            </a:solidFill>
            <a:ln>
              <a:noFill/>
            </a:ln>
            <a:effectLst/>
          </c:spPr>
          <c:invertIfNegative val="0"/>
          <c:dLbls>
            <c:dLbl>
              <c:idx val="1"/>
              <c:layout>
                <c:manualLayout>
                  <c:x val="1.4270521484898326E-2"/>
                  <c:y val="4.940116645100568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C66-4522-BED0-02C399A6AC25}"/>
                </c:ext>
              </c:extLst>
            </c:dLbl>
            <c:dLbl>
              <c:idx val="5"/>
              <c:layout>
                <c:manualLayout>
                  <c:x val="1.1675881214916859E-2"/>
                  <c:y val="-9.056775891369931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C66-4522-BED0-02C399A6AC25}"/>
                </c:ext>
              </c:extLst>
            </c:dLbl>
            <c:dLbl>
              <c:idx val="7"/>
              <c:layout>
                <c:manualLayout>
                  <c:x val="-3.8919604049722704E-3"/>
                  <c:y val="-2.47005832255028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289-444C-AE95-141358F461EF}"/>
                </c:ext>
              </c:extLst>
            </c:dLbl>
            <c:dLbl>
              <c:idx val="8"/>
              <c:layout>
                <c:manualLayout>
                  <c:x val="1.0378561079926055E-2"/>
                  <c:y val="-2.470058322550374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C66-4522-BED0-02C399A6AC25}"/>
                </c:ext>
              </c:extLst>
            </c:dLbl>
            <c:dLbl>
              <c:idx val="9"/>
              <c:layout>
                <c:manualLayout>
                  <c:x val="2.075712215985211E-2"/>
                  <c:y val="2.470058322550329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C66-4522-BED0-02C399A6AC25}"/>
                </c:ext>
              </c:extLst>
            </c:dLbl>
            <c:dLbl>
              <c:idx val="11"/>
              <c:layout>
                <c:manualLayout>
                  <c:x val="1.167588121491681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C66-4522-BED0-02C399A6AC25}"/>
                </c:ext>
              </c:extLst>
            </c:dLbl>
            <c:dLbl>
              <c:idx val="12"/>
              <c:layout>
                <c:manualLayout>
                  <c:x val="1.2973201349907522E-2"/>
                  <c:y val="-4.940116645100659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289-444C-AE95-141358F461E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Hoja1!$A$2:$A$14</c:f>
              <c:strCache>
                <c:ptCount val="13"/>
                <c:pt idx="0">
                  <c:v>Música</c:v>
                </c:pt>
                <c:pt idx="1">
                  <c:v>Cine</c:v>
                </c:pt>
                <c:pt idx="2">
                  <c:v>Lectura/grupos de lectura y discusión</c:v>
                </c:pt>
                <c:pt idx="3">
                  <c:v>Fotografía</c:v>
                </c:pt>
                <c:pt idx="4">
                  <c:v>Artesanía</c:v>
                </c:pt>
                <c:pt idx="5">
                  <c:v>Cineforo</c:v>
                </c:pt>
                <c:pt idx="6">
                  <c:v>Artes Plásticas</c:v>
                </c:pt>
                <c:pt idx="7">
                  <c:v>Escritura </c:v>
                </c:pt>
                <c:pt idx="8">
                  <c:v>Danza</c:v>
                </c:pt>
                <c:pt idx="9">
                  <c:v>Videojuegos</c:v>
                </c:pt>
                <c:pt idx="10">
                  <c:v>Manualidades</c:v>
                </c:pt>
                <c:pt idx="11">
                  <c:v>Teatro</c:v>
                </c:pt>
                <c:pt idx="12">
                  <c:v>Circo</c:v>
                </c:pt>
              </c:strCache>
            </c:strRef>
          </c:cat>
          <c:val>
            <c:numRef>
              <c:f>Hoja1!$E$2:$E$14</c:f>
              <c:numCache>
                <c:formatCode>0%</c:formatCode>
                <c:ptCount val="13"/>
                <c:pt idx="0">
                  <c:v>2.5000000000000001E-2</c:v>
                </c:pt>
                <c:pt idx="1">
                  <c:v>8.0000000000000002E-3</c:v>
                </c:pt>
                <c:pt idx="2">
                  <c:v>6.4000000000000001E-2</c:v>
                </c:pt>
                <c:pt idx="3">
                  <c:v>2.9000000000000001E-2</c:v>
                </c:pt>
                <c:pt idx="4">
                  <c:v>2.9000000000000001E-2</c:v>
                </c:pt>
                <c:pt idx="5">
                  <c:v>1.4999999999999999E-2</c:v>
                </c:pt>
                <c:pt idx="6">
                  <c:v>2.8000000000000001E-2</c:v>
                </c:pt>
                <c:pt idx="7">
                  <c:v>7.3999999999999996E-2</c:v>
                </c:pt>
                <c:pt idx="8">
                  <c:v>1.2E-2</c:v>
                </c:pt>
                <c:pt idx="9">
                  <c:v>8.0000000000000002E-3</c:v>
                </c:pt>
                <c:pt idx="10">
                  <c:v>2.1000000000000001E-2</c:v>
                </c:pt>
                <c:pt idx="11">
                  <c:v>1.0999999999999999E-2</c:v>
                </c:pt>
                <c:pt idx="12">
                  <c:v>5.0000000000000001E-3</c:v>
                </c:pt>
              </c:numCache>
            </c:numRef>
          </c:val>
          <c:extLst>
            <c:ext xmlns:c16="http://schemas.microsoft.com/office/drawing/2014/chart" uri="{C3380CC4-5D6E-409C-BE32-E72D297353CC}">
              <c16:uniqueId val="{00000002-4045-4423-AD25-564561F3E360}"/>
            </c:ext>
          </c:extLst>
        </c:ser>
        <c:ser>
          <c:idx val="3"/>
          <c:order val="3"/>
          <c:tx>
            <c:strRef>
              <c:f>Hoja1!$F$1</c:f>
              <c:strCache>
                <c:ptCount val="1"/>
                <c:pt idx="0">
                  <c:v>No la realizó</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Hoja1!$A$2:$A$14</c:f>
              <c:strCache>
                <c:ptCount val="13"/>
                <c:pt idx="0">
                  <c:v>Música</c:v>
                </c:pt>
                <c:pt idx="1">
                  <c:v>Cine</c:v>
                </c:pt>
                <c:pt idx="2">
                  <c:v>Lectura/grupos de lectura y discusión</c:v>
                </c:pt>
                <c:pt idx="3">
                  <c:v>Fotografía</c:v>
                </c:pt>
                <c:pt idx="4">
                  <c:v>Artesanía</c:v>
                </c:pt>
                <c:pt idx="5">
                  <c:v>Cineforo</c:v>
                </c:pt>
                <c:pt idx="6">
                  <c:v>Artes Plásticas</c:v>
                </c:pt>
                <c:pt idx="7">
                  <c:v>Escritura </c:v>
                </c:pt>
                <c:pt idx="8">
                  <c:v>Danza</c:v>
                </c:pt>
                <c:pt idx="9">
                  <c:v>Videojuegos</c:v>
                </c:pt>
                <c:pt idx="10">
                  <c:v>Manualidades</c:v>
                </c:pt>
                <c:pt idx="11">
                  <c:v>Teatro</c:v>
                </c:pt>
                <c:pt idx="12">
                  <c:v>Circo</c:v>
                </c:pt>
              </c:strCache>
            </c:strRef>
          </c:cat>
          <c:val>
            <c:numRef>
              <c:f>Hoja1!$F$2:$F$14</c:f>
              <c:numCache>
                <c:formatCode>0%</c:formatCode>
                <c:ptCount val="13"/>
                <c:pt idx="0">
                  <c:v>0.52</c:v>
                </c:pt>
                <c:pt idx="1">
                  <c:v>0.60799999999999998</c:v>
                </c:pt>
                <c:pt idx="2">
                  <c:v>0.46</c:v>
                </c:pt>
                <c:pt idx="3">
                  <c:v>0.68700000000000006</c:v>
                </c:pt>
                <c:pt idx="4">
                  <c:v>0.68700000000000006</c:v>
                </c:pt>
                <c:pt idx="5">
                  <c:v>0.86599999999999999</c:v>
                </c:pt>
                <c:pt idx="6">
                  <c:v>0.71899999999999997</c:v>
                </c:pt>
                <c:pt idx="7">
                  <c:v>0.624</c:v>
                </c:pt>
                <c:pt idx="8">
                  <c:v>0.71099999999999997</c:v>
                </c:pt>
                <c:pt idx="9">
                  <c:v>0.61699999999999999</c:v>
                </c:pt>
                <c:pt idx="10">
                  <c:v>0.61499999999999999</c:v>
                </c:pt>
                <c:pt idx="11">
                  <c:v>0.81200000000000006</c:v>
                </c:pt>
                <c:pt idx="12">
                  <c:v>0.92100000000000004</c:v>
                </c:pt>
              </c:numCache>
            </c:numRef>
          </c:val>
          <c:extLst>
            <c:ext xmlns:c16="http://schemas.microsoft.com/office/drawing/2014/chart" uri="{C3380CC4-5D6E-409C-BE32-E72D297353CC}">
              <c16:uniqueId val="{00000004-4045-4423-AD25-564561F3E360}"/>
            </c:ext>
          </c:extLst>
        </c:ser>
        <c:dLbls>
          <c:dLblPos val="ctr"/>
          <c:showLegendKey val="0"/>
          <c:showVal val="1"/>
          <c:showCatName val="0"/>
          <c:showSerName val="0"/>
          <c:showPercent val="0"/>
          <c:showBubbleSize val="0"/>
        </c:dLbls>
        <c:gapWidth val="98"/>
        <c:overlap val="100"/>
        <c:axId val="39477632"/>
        <c:axId val="39479168"/>
      </c:barChart>
      <c:catAx>
        <c:axId val="3947763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CO"/>
          </a:p>
        </c:txPr>
        <c:crossAx val="39479168"/>
        <c:crosses val="autoZero"/>
        <c:auto val="1"/>
        <c:lblAlgn val="ctr"/>
        <c:lblOffset val="100"/>
        <c:noMultiLvlLbl val="0"/>
      </c:catAx>
      <c:valAx>
        <c:axId val="39479168"/>
        <c:scaling>
          <c:orientation val="minMax"/>
          <c:max val="1"/>
        </c:scaling>
        <c:delete val="0"/>
        <c:axPos val="b"/>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s-CO"/>
          </a:p>
        </c:txPr>
        <c:crossAx val="39477632"/>
        <c:crosses val="autoZero"/>
        <c:crossBetween val="between"/>
      </c:valAx>
      <c:spPr>
        <a:noFill/>
        <a:ln>
          <a:noFill/>
        </a:ln>
        <a:effectLst>
          <a:outerShdw blurRad="50800" dist="38100" dir="8100000" algn="tr" rotWithShape="0">
            <a:prstClr val="black">
              <a:alpha val="40000"/>
            </a:prstClr>
          </a:outerShdw>
        </a:effectLst>
      </c:spPr>
    </c:plotArea>
    <c:legend>
      <c:legendPos val="b"/>
      <c:layout>
        <c:manualLayout>
          <c:xMode val="edge"/>
          <c:yMode val="edge"/>
          <c:x val="0.22978083155360421"/>
          <c:y val="0.93700048175861927"/>
          <c:w val="0.65589645791764184"/>
          <c:h val="5.6611208346696605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69204499184471E-3"/>
          <c:y val="3.879361776258955E-2"/>
          <c:w val="0.97369591670059807"/>
          <c:h val="0.45812971615939369"/>
        </c:manualLayout>
      </c:layout>
      <c:lineChart>
        <c:grouping val="standard"/>
        <c:varyColors val="0"/>
        <c:ser>
          <c:idx val="0"/>
          <c:order val="0"/>
          <c:tx>
            <c:strRef>
              <c:f>Hoja1!$B$1</c:f>
              <c:strCache>
                <c:ptCount val="1"/>
                <c:pt idx="0">
                  <c:v>Costo Medio Práctica</c:v>
                </c:pt>
              </c:strCache>
            </c:strRef>
          </c:tx>
          <c:spPr>
            <a:effectLst/>
          </c:spPr>
          <c:marker>
            <c:symbol val="circle"/>
            <c:size val="7"/>
            <c:spPr>
              <a:solidFill>
                <a:srgbClr val="DA0F2B"/>
              </a:solidFill>
              <a:ln>
                <a:solidFill>
                  <a:srgbClr val="DA0F2B"/>
                </a:solidFill>
              </a:ln>
            </c:spPr>
          </c:marker>
          <c:dLbls>
            <c:dLbl>
              <c:idx val="4"/>
              <c:layout>
                <c:manualLayout>
                  <c:x val="-2.7816615161564449E-2"/>
                  <c:y val="-4.7388733241376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50C-4D97-82A2-81C4ED593831}"/>
                </c:ext>
              </c:extLst>
            </c:dLbl>
            <c:dLbl>
              <c:idx val="6"/>
              <c:layout>
                <c:manualLayout>
                  <c:x val="-4.5446282100466723E-2"/>
                  <c:y val="3.55811167483617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760-429C-BB3D-BB99415B9B31}"/>
                </c:ext>
              </c:extLst>
            </c:dLbl>
            <c:dLbl>
              <c:idx val="7"/>
              <c:layout>
                <c:manualLayout>
                  <c:x val="-4.185936165054828E-2"/>
                  <c:y val="2.83073134178760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760-429C-BB3D-BB99415B9B31}"/>
                </c:ext>
              </c:extLst>
            </c:dLbl>
            <c:dLbl>
              <c:idx val="8"/>
              <c:layout>
                <c:manualLayout>
                  <c:x val="-4.0968656811265464E-2"/>
                  <c:y val="-4.01149299108911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760-429C-BB3D-BB99415B9B31}"/>
                </c:ext>
              </c:extLst>
            </c:dLbl>
            <c:dLbl>
              <c:idx val="10"/>
              <c:layout>
                <c:manualLayout>
                  <c:x val="-3.8224615594630917E-2"/>
                  <c:y val="-4.9279922107302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760-429C-BB3D-BB99415B9B31}"/>
                </c:ext>
              </c:extLst>
            </c:dLbl>
            <c:dLbl>
              <c:idx val="12"/>
              <c:layout>
                <c:manualLayout>
                  <c:x val="-3.2599175761455844E-2"/>
                  <c:y val="-4.01149299108911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60-429C-BB3D-BB99415B9B31}"/>
                </c:ext>
              </c:extLst>
            </c:dLbl>
            <c:spPr>
              <a:noFill/>
              <a:ln>
                <a:noFill/>
              </a:ln>
              <a:effectLst/>
            </c:spPr>
            <c:txPr>
              <a:bodyPr rot="0" vert="horz"/>
              <a:lstStyle/>
              <a:p>
                <a:pPr>
                  <a:defRPr sz="1400"/>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Hoja1!$A$2:$A$14</c:f>
              <c:strCache>
                <c:ptCount val="13"/>
                <c:pt idx="0">
                  <c:v>Música</c:v>
                </c:pt>
                <c:pt idx="1">
                  <c:v>Cine</c:v>
                </c:pt>
                <c:pt idx="2">
                  <c:v>Grupos de lectura y discusión</c:v>
                </c:pt>
                <c:pt idx="3">
                  <c:v>Fotografía</c:v>
                </c:pt>
                <c:pt idx="4">
                  <c:v>Artesanía</c:v>
                </c:pt>
                <c:pt idx="5">
                  <c:v>Cineforo</c:v>
                </c:pt>
                <c:pt idx="6">
                  <c:v>Artes plásticas</c:v>
                </c:pt>
                <c:pt idx="7">
                  <c:v>Escritura</c:v>
                </c:pt>
                <c:pt idx="8">
                  <c:v>Danza</c:v>
                </c:pt>
                <c:pt idx="9">
                  <c:v>Video juegos</c:v>
                </c:pt>
                <c:pt idx="10">
                  <c:v>Manualidades</c:v>
                </c:pt>
                <c:pt idx="11">
                  <c:v>Teatro</c:v>
                </c:pt>
                <c:pt idx="12">
                  <c:v>Circo</c:v>
                </c:pt>
              </c:strCache>
            </c:strRef>
          </c:cat>
          <c:val>
            <c:numRef>
              <c:f>Hoja1!$B$2:$B$14</c:f>
              <c:numCache>
                <c:formatCode>_-"$"\ * #,##0_-;\-"$"\ * #,##0_-;_-"$"\ * "-"??_-;_-@_-</c:formatCode>
                <c:ptCount val="13"/>
                <c:pt idx="0">
                  <c:v>578300</c:v>
                </c:pt>
                <c:pt idx="1">
                  <c:v>76556</c:v>
                </c:pt>
                <c:pt idx="2">
                  <c:v>110333</c:v>
                </c:pt>
                <c:pt idx="3">
                  <c:v>242552</c:v>
                </c:pt>
                <c:pt idx="4">
                  <c:v>123307</c:v>
                </c:pt>
                <c:pt idx="5">
                  <c:v>56896</c:v>
                </c:pt>
                <c:pt idx="6">
                  <c:v>102034</c:v>
                </c:pt>
                <c:pt idx="7">
                  <c:v>123847</c:v>
                </c:pt>
                <c:pt idx="8">
                  <c:v>110044</c:v>
                </c:pt>
                <c:pt idx="9">
                  <c:v>201262</c:v>
                </c:pt>
                <c:pt idx="10">
                  <c:v>102905</c:v>
                </c:pt>
                <c:pt idx="11">
                  <c:v>128822</c:v>
                </c:pt>
                <c:pt idx="12">
                  <c:v>231779</c:v>
                </c:pt>
              </c:numCache>
            </c:numRef>
          </c:val>
          <c:smooth val="0"/>
          <c:extLst>
            <c:ext xmlns:c16="http://schemas.microsoft.com/office/drawing/2014/chart" uri="{C3380CC4-5D6E-409C-BE32-E72D297353CC}">
              <c16:uniqueId val="{00000000-E07B-408F-9948-B7332F5AB6B8}"/>
            </c:ext>
          </c:extLst>
        </c:ser>
        <c:dLbls>
          <c:showLegendKey val="0"/>
          <c:showVal val="1"/>
          <c:showCatName val="0"/>
          <c:showSerName val="0"/>
          <c:showPercent val="0"/>
          <c:showBubbleSize val="0"/>
        </c:dLbls>
        <c:marker val="1"/>
        <c:smooth val="0"/>
        <c:axId val="39677312"/>
        <c:axId val="39679104"/>
      </c:lineChart>
      <c:catAx>
        <c:axId val="39677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CO"/>
          </a:p>
        </c:txPr>
        <c:crossAx val="39679104"/>
        <c:crosses val="autoZero"/>
        <c:auto val="1"/>
        <c:lblAlgn val="ctr"/>
        <c:lblOffset val="100"/>
        <c:noMultiLvlLbl val="0"/>
      </c:catAx>
      <c:valAx>
        <c:axId val="39679104"/>
        <c:scaling>
          <c:orientation val="minMax"/>
        </c:scaling>
        <c:delete val="1"/>
        <c:axPos val="l"/>
        <c:numFmt formatCode="_-&quot;$&quot;\ * #,##0_-;\-&quot;$&quot;\ * #,##0_-;_-&quot;$&quot;\ * &quot;-&quot;??_-;_-@_-" sourceLinked="1"/>
        <c:majorTickMark val="none"/>
        <c:minorTickMark val="none"/>
        <c:tickLblPos val="nextTo"/>
        <c:crossAx val="39677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s-CO"/>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69204499184471E-3"/>
          <c:y val="0.16972207771132927"/>
          <c:w val="0.97369591670059807"/>
          <c:h val="0.45812971615939369"/>
        </c:manualLayout>
      </c:layout>
      <c:lineChart>
        <c:grouping val="standard"/>
        <c:varyColors val="0"/>
        <c:ser>
          <c:idx val="0"/>
          <c:order val="0"/>
          <c:tx>
            <c:strRef>
              <c:f>Hoja1!$B$1</c:f>
              <c:strCache>
                <c:ptCount val="1"/>
                <c:pt idx="0">
                  <c:v>Costo Medio Taller</c:v>
                </c:pt>
              </c:strCache>
            </c:strRef>
          </c:tx>
          <c:spPr>
            <a:effectLst/>
          </c:spPr>
          <c:marker>
            <c:symbol val="circle"/>
            <c:size val="7"/>
            <c:spPr>
              <a:solidFill>
                <a:srgbClr val="DA0F2B"/>
              </a:solidFill>
              <a:ln>
                <a:solidFill>
                  <a:srgbClr val="DA0F2B"/>
                </a:solidFill>
              </a:ln>
            </c:spPr>
          </c:marker>
          <c:dLbls>
            <c:dLbl>
              <c:idx val="4"/>
              <c:layout>
                <c:manualLayout>
                  <c:x val="-2.7816615161564449E-2"/>
                  <c:y val="-4.7388733241376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50C-4D97-82A2-81C4ED593831}"/>
                </c:ext>
              </c:extLst>
            </c:dLbl>
            <c:dLbl>
              <c:idx val="6"/>
              <c:layout>
                <c:manualLayout>
                  <c:x val="-4.5446282100466723E-2"/>
                  <c:y val="3.55811167483617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760-429C-BB3D-BB99415B9B31}"/>
                </c:ext>
              </c:extLst>
            </c:dLbl>
            <c:dLbl>
              <c:idx val="7"/>
              <c:layout>
                <c:manualLayout>
                  <c:x val="-4.185936165054828E-2"/>
                  <c:y val="2.83073134178760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760-429C-BB3D-BB99415B9B31}"/>
                </c:ext>
              </c:extLst>
            </c:dLbl>
            <c:dLbl>
              <c:idx val="8"/>
              <c:layout>
                <c:manualLayout>
                  <c:x val="-4.0968656811265464E-2"/>
                  <c:y val="-4.01149299108911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760-429C-BB3D-BB99415B9B31}"/>
                </c:ext>
              </c:extLst>
            </c:dLbl>
            <c:dLbl>
              <c:idx val="10"/>
              <c:layout>
                <c:manualLayout>
                  <c:x val="-3.8224615594630917E-2"/>
                  <c:y val="-4.9279922107302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760-429C-BB3D-BB99415B9B31}"/>
                </c:ext>
              </c:extLst>
            </c:dLbl>
            <c:dLbl>
              <c:idx val="12"/>
              <c:layout>
                <c:manualLayout>
                  <c:x val="-3.2599175761455844E-2"/>
                  <c:y val="-4.01149299108911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60-429C-BB3D-BB99415B9B31}"/>
                </c:ext>
              </c:extLst>
            </c:dLbl>
            <c:spPr>
              <a:noFill/>
              <a:ln>
                <a:noFill/>
              </a:ln>
              <a:effectLst/>
            </c:spPr>
            <c:txPr>
              <a:bodyPr rot="0" vert="horz"/>
              <a:lstStyle/>
              <a:p>
                <a:pPr>
                  <a:defRPr sz="1400"/>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Hoja1!$A$2:$A$12</c:f>
              <c:strCache>
                <c:ptCount val="11"/>
                <c:pt idx="0">
                  <c:v>Música</c:v>
                </c:pt>
                <c:pt idx="1">
                  <c:v>Cine</c:v>
                </c:pt>
                <c:pt idx="2">
                  <c:v>Grupos de lectura y discusión</c:v>
                </c:pt>
                <c:pt idx="3">
                  <c:v>Fotografía</c:v>
                </c:pt>
                <c:pt idx="4">
                  <c:v>Artesanía</c:v>
                </c:pt>
                <c:pt idx="5">
                  <c:v>Cineforo</c:v>
                </c:pt>
                <c:pt idx="6">
                  <c:v>Artes plásticas</c:v>
                </c:pt>
                <c:pt idx="7">
                  <c:v>Escritura</c:v>
                </c:pt>
                <c:pt idx="8">
                  <c:v>Danza</c:v>
                </c:pt>
                <c:pt idx="9">
                  <c:v>Manualidades</c:v>
                </c:pt>
                <c:pt idx="10">
                  <c:v>Teatro</c:v>
                </c:pt>
              </c:strCache>
            </c:strRef>
          </c:cat>
          <c:val>
            <c:numRef>
              <c:f>Hoja1!$B$2:$B$12</c:f>
              <c:numCache>
                <c:formatCode>_-"$"\ * #,##0_-;\-"$"\ * #,##0_-;_-"$"\ * "-"??_-;_-@_-</c:formatCode>
                <c:ptCount val="11"/>
                <c:pt idx="0">
                  <c:v>83229</c:v>
                </c:pt>
                <c:pt idx="1">
                  <c:v>167048</c:v>
                </c:pt>
                <c:pt idx="2">
                  <c:v>84888</c:v>
                </c:pt>
                <c:pt idx="3">
                  <c:v>219306</c:v>
                </c:pt>
                <c:pt idx="4">
                  <c:v>89704</c:v>
                </c:pt>
                <c:pt idx="5">
                  <c:v>66891</c:v>
                </c:pt>
                <c:pt idx="6">
                  <c:v>108289</c:v>
                </c:pt>
                <c:pt idx="7">
                  <c:v>127683</c:v>
                </c:pt>
                <c:pt idx="8">
                  <c:v>89689</c:v>
                </c:pt>
                <c:pt idx="9">
                  <c:v>95605</c:v>
                </c:pt>
                <c:pt idx="10">
                  <c:v>136081</c:v>
                </c:pt>
              </c:numCache>
            </c:numRef>
          </c:val>
          <c:smooth val="0"/>
          <c:extLst>
            <c:ext xmlns:c16="http://schemas.microsoft.com/office/drawing/2014/chart" uri="{C3380CC4-5D6E-409C-BE32-E72D297353CC}">
              <c16:uniqueId val="{00000000-E07B-408F-9948-B7332F5AB6B8}"/>
            </c:ext>
          </c:extLst>
        </c:ser>
        <c:dLbls>
          <c:showLegendKey val="0"/>
          <c:showVal val="1"/>
          <c:showCatName val="0"/>
          <c:showSerName val="0"/>
          <c:showPercent val="0"/>
          <c:showBubbleSize val="0"/>
        </c:dLbls>
        <c:marker val="1"/>
        <c:smooth val="0"/>
        <c:axId val="127537536"/>
        <c:axId val="127539072"/>
      </c:lineChart>
      <c:catAx>
        <c:axId val="127537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CO"/>
          </a:p>
        </c:txPr>
        <c:crossAx val="127539072"/>
        <c:crosses val="autoZero"/>
        <c:auto val="1"/>
        <c:lblAlgn val="ctr"/>
        <c:lblOffset val="100"/>
        <c:noMultiLvlLbl val="0"/>
      </c:catAx>
      <c:valAx>
        <c:axId val="127539072"/>
        <c:scaling>
          <c:orientation val="minMax"/>
        </c:scaling>
        <c:delete val="1"/>
        <c:axPos val="l"/>
        <c:numFmt formatCode="_-&quot;$&quot;\ * #,##0_-;\-&quot;$&quot;\ * #,##0_-;_-&quot;$&quot;\ * &quot;-&quot;??_-;_-@_-" sourceLinked="1"/>
        <c:majorTickMark val="none"/>
        <c:minorTickMark val="none"/>
        <c:tickLblPos val="nextTo"/>
        <c:crossAx val="127537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s-CO"/>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Hoja1!$B$1</c:f>
              <c:strCache>
                <c:ptCount val="1"/>
                <c:pt idx="0">
                  <c:v>Horas práctica</c:v>
                </c:pt>
              </c:strCache>
            </c:strRef>
          </c:tx>
          <c:spPr>
            <a:ln w="28575" cap="rnd">
              <a:solidFill>
                <a:schemeClr val="accent1"/>
              </a:solidFill>
              <a:round/>
            </a:ln>
            <a:effectLst/>
          </c:spPr>
          <c:marker>
            <c:symbol val="circle"/>
            <c:size val="5"/>
            <c:spPr>
              <a:solidFill>
                <a:srgbClr val="C00000"/>
              </a:solidFill>
              <a:ln w="38100">
                <a:solidFill>
                  <a:srgbClr val="FF0000"/>
                </a:solidFill>
              </a:ln>
              <a:effectLst/>
            </c:spPr>
          </c:marker>
          <c:dLbls>
            <c:dLbl>
              <c:idx val="9"/>
              <c:layout>
                <c:manualLayout>
                  <c:x val="7.8124999999998855E-3"/>
                  <c:y val="1.19296867661363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28-4DE3-BACF-BACE466DECBB}"/>
                </c:ext>
              </c:extLst>
            </c:dLbl>
            <c:dLbl>
              <c:idx val="10"/>
              <c:layout>
                <c:manualLayout>
                  <c:x val="-1.1956401499729034E-3"/>
                  <c:y val="3.30234354685386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428-4DE3-BACF-BACE466DECBB}"/>
                </c:ext>
              </c:extLst>
            </c:dLbl>
            <c:dLbl>
              <c:idx val="11"/>
              <c:layout>
                <c:manualLayout>
                  <c:x val="0"/>
                  <c:y val="4.23984348918285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428-4DE3-BACF-BACE466DECBB}"/>
                </c:ext>
              </c:extLst>
            </c:dLbl>
            <c:dLbl>
              <c:idx val="12"/>
              <c:layout>
                <c:manualLayout>
                  <c:x val="5.9782007498639031E-3"/>
                  <c:y val="-1.21230055508092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32F-4998-93BF-5F1AE1D24E3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Hoja1!$A$2:$A$14</c:f>
              <c:strCache>
                <c:ptCount val="13"/>
                <c:pt idx="0">
                  <c:v>Música.   Base:833</c:v>
                </c:pt>
                <c:pt idx="1">
                  <c:v>Cine.   Base:669</c:v>
                </c:pt>
                <c:pt idx="2">
                  <c:v>Grupos de lectura y discusión.   Base:943</c:v>
                </c:pt>
                <c:pt idx="3">
                  <c:v>Fotografía.   Base:529</c:v>
                </c:pt>
                <c:pt idx="4">
                  <c:v>Artesanía.   Base:334</c:v>
                </c:pt>
                <c:pt idx="5">
                  <c:v>Cineforo.   Base:203</c:v>
                </c:pt>
                <c:pt idx="6">
                  <c:v>Artes Plásticas .   Base:472</c:v>
                </c:pt>
                <c:pt idx="7">
                  <c:v>Escritura .   Base:636</c:v>
                </c:pt>
                <c:pt idx="8">
                  <c:v>Danza.   Base:508</c:v>
                </c:pt>
                <c:pt idx="9">
                  <c:v>Videojuegos.   Base:683</c:v>
                </c:pt>
                <c:pt idx="10">
                  <c:v>Manualidades.   Base:679</c:v>
                </c:pt>
                <c:pt idx="11">
                  <c:v>Teatro.   Base:270</c:v>
                </c:pt>
                <c:pt idx="12">
                  <c:v>Circo.   Base:134</c:v>
                </c:pt>
              </c:strCache>
            </c:strRef>
          </c:cat>
          <c:val>
            <c:numRef>
              <c:f>Hoja1!$B$2:$B$14</c:f>
              <c:numCache>
                <c:formatCode>###0</c:formatCode>
                <c:ptCount val="13"/>
                <c:pt idx="0">
                  <c:v>7.9966112162383114</c:v>
                </c:pt>
                <c:pt idx="1">
                  <c:v>5.2239041858267958</c:v>
                </c:pt>
                <c:pt idx="2">
                  <c:v>6.4638508665934369</c:v>
                </c:pt>
                <c:pt idx="3">
                  <c:v>5.0698725038464696</c:v>
                </c:pt>
                <c:pt idx="4">
                  <c:v>7.4830016004354087</c:v>
                </c:pt>
                <c:pt idx="5">
                  <c:v>3.2134218577091551</c:v>
                </c:pt>
                <c:pt idx="6">
                  <c:v>5.6540865324102532</c:v>
                </c:pt>
                <c:pt idx="7">
                  <c:v>6.371849614580321</c:v>
                </c:pt>
                <c:pt idx="8">
                  <c:v>4.9230895212506693</c:v>
                </c:pt>
                <c:pt idx="9">
                  <c:v>7.8386572264515886</c:v>
                </c:pt>
                <c:pt idx="10">
                  <c:v>6.6532622515770816</c:v>
                </c:pt>
                <c:pt idx="11">
                  <c:v>4.4724437152823455</c:v>
                </c:pt>
                <c:pt idx="12">
                  <c:v>4.1375887642707836</c:v>
                </c:pt>
              </c:numCache>
            </c:numRef>
          </c:val>
          <c:smooth val="0"/>
          <c:extLst>
            <c:ext xmlns:c16="http://schemas.microsoft.com/office/drawing/2014/chart" uri="{C3380CC4-5D6E-409C-BE32-E72D297353CC}">
              <c16:uniqueId val="{00000003-9428-4DE3-BACF-BACE466DECBB}"/>
            </c:ext>
          </c:extLst>
        </c:ser>
        <c:ser>
          <c:idx val="1"/>
          <c:order val="1"/>
          <c:tx>
            <c:strRef>
              <c:f>Hoja1!#¡REF!</c:f>
              <c:strCache>
                <c:ptCount val="1"/>
                <c:pt idx="0">
                  <c:v>#REF!</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2-51AF-480B-81BB-C88106ABBC88}"/>
                </c:ext>
              </c:extLst>
            </c:dLbl>
            <c:dLbl>
              <c:idx val="3"/>
              <c:layout>
                <c:manualLayout>
                  <c:x val="-1.0760761349755385E-2"/>
                  <c:y val="-2.90952133219421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32F-4998-93BF-5F1AE1D24E3A}"/>
                </c:ext>
              </c:extLst>
            </c:dLbl>
            <c:dLbl>
              <c:idx val="12"/>
              <c:delete val="1"/>
              <c:extLst>
                <c:ext xmlns:c15="http://schemas.microsoft.com/office/drawing/2012/chart" uri="{CE6537A1-D6FC-4f65-9D91-7224C49458BB}"/>
                <c:ext xmlns:c16="http://schemas.microsoft.com/office/drawing/2014/chart" uri="{C3380CC4-5D6E-409C-BE32-E72D297353CC}">
                  <c16:uniqueId val="{00000001-B32F-4998-93BF-5F1AE1D24E3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Hoja1!$A$2:$A$14</c:f>
              <c:strCache>
                <c:ptCount val="13"/>
                <c:pt idx="0">
                  <c:v>Música.   Base:833</c:v>
                </c:pt>
                <c:pt idx="1">
                  <c:v>Cine.   Base:669</c:v>
                </c:pt>
                <c:pt idx="2">
                  <c:v>Grupos de lectura y discusión.   Base:943</c:v>
                </c:pt>
                <c:pt idx="3">
                  <c:v>Fotografía.   Base:529</c:v>
                </c:pt>
                <c:pt idx="4">
                  <c:v>Artesanía.   Base:334</c:v>
                </c:pt>
                <c:pt idx="5">
                  <c:v>Cineforo.   Base:203</c:v>
                </c:pt>
                <c:pt idx="6">
                  <c:v>Artes Plásticas .   Base:472</c:v>
                </c:pt>
                <c:pt idx="7">
                  <c:v>Escritura .   Base:636</c:v>
                </c:pt>
                <c:pt idx="8">
                  <c:v>Danza.   Base:508</c:v>
                </c:pt>
                <c:pt idx="9">
                  <c:v>Videojuegos.   Base:683</c:v>
                </c:pt>
                <c:pt idx="10">
                  <c:v>Manualidades.   Base:679</c:v>
                </c:pt>
                <c:pt idx="11">
                  <c:v>Teatro.   Base:270</c:v>
                </c:pt>
                <c:pt idx="12">
                  <c:v>Circo.   Base:134</c:v>
                </c:pt>
              </c:strCache>
            </c:strRef>
          </c:cat>
          <c:val>
            <c:numRef>
              <c:f>Hoja1!#¡REF!</c:f>
              <c:numCache>
                <c:formatCode>General</c:formatCode>
                <c:ptCount val="1"/>
                <c:pt idx="0">
                  <c:v>1</c:v>
                </c:pt>
              </c:numCache>
            </c:numRef>
          </c:val>
          <c:smooth val="0"/>
          <c:extLst>
            <c:ext xmlns:c16="http://schemas.microsoft.com/office/drawing/2014/chart" uri="{C3380CC4-5D6E-409C-BE32-E72D297353CC}">
              <c16:uniqueId val="{00000001-51AF-480B-81BB-C88106ABBC88}"/>
            </c:ext>
          </c:extLst>
        </c:ser>
        <c:dLbls>
          <c:showLegendKey val="0"/>
          <c:showVal val="1"/>
          <c:showCatName val="0"/>
          <c:showSerName val="0"/>
          <c:showPercent val="0"/>
          <c:showBubbleSize val="0"/>
        </c:dLbls>
        <c:marker val="1"/>
        <c:smooth val="0"/>
        <c:axId val="39743872"/>
        <c:axId val="39745408"/>
      </c:lineChart>
      <c:catAx>
        <c:axId val="3974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crossAx val="39745408"/>
        <c:crosses val="autoZero"/>
        <c:auto val="1"/>
        <c:lblAlgn val="ctr"/>
        <c:lblOffset val="100"/>
        <c:noMultiLvlLbl val="0"/>
      </c:catAx>
      <c:valAx>
        <c:axId val="39745408"/>
        <c:scaling>
          <c:orientation val="minMax"/>
        </c:scaling>
        <c:delete val="1"/>
        <c:axPos val="l"/>
        <c:numFmt formatCode="###0" sourceLinked="1"/>
        <c:majorTickMark val="none"/>
        <c:minorTickMark val="none"/>
        <c:tickLblPos val="nextTo"/>
        <c:crossAx val="39743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Hoja1!$B$1</c:f>
              <c:strCache>
                <c:ptCount val="1"/>
                <c:pt idx="0">
                  <c:v>Horas taller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3.5869204499184471E-3"/>
                  <c:y val="-1.69722077711329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1AF-480B-81BB-C88106ABBC88}"/>
                </c:ext>
              </c:extLst>
            </c:dLbl>
            <c:dLbl>
              <c:idx val="3"/>
              <c:layout>
                <c:manualLayout>
                  <c:x val="-1.0760761349755385E-2"/>
                  <c:y val="-2.90952133219421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32F-4998-93BF-5F1AE1D24E3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Hoja1!$A$2:$A$12</c:f>
              <c:strCache>
                <c:ptCount val="11"/>
                <c:pt idx="0">
                  <c:v>Música.   Base:73</c:v>
                </c:pt>
                <c:pt idx="1">
                  <c:v>Cine.   Base:30</c:v>
                </c:pt>
                <c:pt idx="2">
                  <c:v>Grupos de lectura y discusión.   Base:99</c:v>
                </c:pt>
                <c:pt idx="3">
                  <c:v>Fotografía.   Base:56</c:v>
                </c:pt>
                <c:pt idx="4">
                  <c:v>Artesanía.   Base:73</c:v>
                </c:pt>
                <c:pt idx="5">
                  <c:v>Cineforo.   Base:47</c:v>
                </c:pt>
                <c:pt idx="6">
                  <c:v>Artes Plásticas .   Base:75</c:v>
                </c:pt>
                <c:pt idx="7">
                  <c:v>Escritura .   Base:93</c:v>
                </c:pt>
                <c:pt idx="8">
                  <c:v>Danza.   Base:70</c:v>
                </c:pt>
                <c:pt idx="9">
                  <c:v>Manualidades.   Base:122</c:v>
                </c:pt>
                <c:pt idx="10">
                  <c:v>Teatro.   Base:46</c:v>
                </c:pt>
              </c:strCache>
            </c:strRef>
          </c:cat>
          <c:val>
            <c:numRef>
              <c:f>Hoja1!$B$2:$B$12</c:f>
              <c:numCache>
                <c:formatCode>###0</c:formatCode>
                <c:ptCount val="11"/>
                <c:pt idx="0">
                  <c:v>16.594411432563199</c:v>
                </c:pt>
                <c:pt idx="1">
                  <c:v>7.5343559929127597</c:v>
                </c:pt>
                <c:pt idx="2">
                  <c:v>7.6806288278857222</c:v>
                </c:pt>
                <c:pt idx="3">
                  <c:v>6.0746231785503708</c:v>
                </c:pt>
                <c:pt idx="4">
                  <c:v>6.0546231206135399</c:v>
                </c:pt>
                <c:pt idx="5">
                  <c:v>4.3593067310088527</c:v>
                </c:pt>
                <c:pt idx="6">
                  <c:v>5.7617331346990301</c:v>
                </c:pt>
                <c:pt idx="7">
                  <c:v>10.002003751954982</c:v>
                </c:pt>
                <c:pt idx="8">
                  <c:v>7.3524195750251202</c:v>
                </c:pt>
                <c:pt idx="9">
                  <c:v>7.5075341279692935</c:v>
                </c:pt>
                <c:pt idx="10" formatCode="0">
                  <c:v>4.9341810054150184</c:v>
                </c:pt>
              </c:numCache>
            </c:numRef>
          </c:val>
          <c:smooth val="0"/>
          <c:extLst>
            <c:ext xmlns:c16="http://schemas.microsoft.com/office/drawing/2014/chart" uri="{C3380CC4-5D6E-409C-BE32-E72D297353CC}">
              <c16:uniqueId val="{00000001-51AF-480B-81BB-C88106ABBC88}"/>
            </c:ext>
          </c:extLst>
        </c:ser>
        <c:dLbls>
          <c:showLegendKey val="0"/>
          <c:showVal val="1"/>
          <c:showCatName val="0"/>
          <c:showSerName val="0"/>
          <c:showPercent val="0"/>
          <c:showBubbleSize val="0"/>
        </c:dLbls>
        <c:marker val="1"/>
        <c:smooth val="0"/>
        <c:axId val="127175296"/>
        <c:axId val="127183104"/>
      </c:lineChart>
      <c:catAx>
        <c:axId val="12717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crossAx val="127183104"/>
        <c:crosses val="autoZero"/>
        <c:auto val="1"/>
        <c:lblAlgn val="ctr"/>
        <c:lblOffset val="100"/>
        <c:noMultiLvlLbl val="0"/>
      </c:catAx>
      <c:valAx>
        <c:axId val="127183104"/>
        <c:scaling>
          <c:orientation val="minMax"/>
        </c:scaling>
        <c:delete val="1"/>
        <c:axPos val="l"/>
        <c:numFmt formatCode="###0" sourceLinked="1"/>
        <c:majorTickMark val="none"/>
        <c:minorTickMark val="none"/>
        <c:tickLblPos val="nextTo"/>
        <c:crossAx val="127175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Ventas</c:v>
                </c:pt>
              </c:strCache>
            </c:strRef>
          </c:tx>
          <c:spPr>
            <a:solidFill>
              <a:srgbClr val="DA0F2B"/>
            </a:solidFill>
            <a:ln w="19050">
              <a:solidFill>
                <a:schemeClr val="lt1"/>
              </a:solidFill>
            </a:ln>
            <a:effectLst/>
            <a:scene3d>
              <a:camera prst="orthographicFront"/>
              <a:lightRig rig="threePt" dir="t"/>
            </a:scene3d>
          </c:spPr>
          <c:invertIfNegative val="0"/>
          <c:dPt>
            <c:idx val="1"/>
            <c:invertIfNegative val="0"/>
            <c:bubble3D val="0"/>
            <c:spPr>
              <a:solidFill>
                <a:srgbClr val="FFC000"/>
              </a:solidFill>
              <a:ln w="19050">
                <a:solidFill>
                  <a:schemeClr val="lt1"/>
                </a:solidFill>
              </a:ln>
              <a:effectLst/>
              <a:scene3d>
                <a:camera prst="orthographicFront"/>
                <a:lightRig rig="threePt" dir="t"/>
              </a:scene3d>
            </c:spPr>
            <c:extLst>
              <c:ext xmlns:c16="http://schemas.microsoft.com/office/drawing/2014/chart" uri="{C3380CC4-5D6E-409C-BE32-E72D297353CC}">
                <c16:uniqueId val="{00000002-19EB-4EBA-A2C4-EC6B511A7BDB}"/>
              </c:ext>
            </c:extLst>
          </c:dPt>
          <c:dPt>
            <c:idx val="2"/>
            <c:invertIfNegative val="0"/>
            <c:bubble3D val="0"/>
            <c:spPr>
              <a:solidFill>
                <a:srgbClr val="4BACC6"/>
              </a:solidFill>
              <a:ln w="19050">
                <a:solidFill>
                  <a:schemeClr val="lt1"/>
                </a:solidFill>
              </a:ln>
              <a:effectLst/>
              <a:scene3d>
                <a:camera prst="orthographicFront"/>
                <a:lightRig rig="threePt" dir="t"/>
              </a:scene3d>
            </c:spPr>
            <c:extLst>
              <c:ext xmlns:c16="http://schemas.microsoft.com/office/drawing/2014/chart" uri="{C3380CC4-5D6E-409C-BE32-E72D297353CC}">
                <c16:uniqueId val="{00000005-19EB-4EBA-A2C4-EC6B511A7BDB}"/>
              </c:ext>
            </c:extLst>
          </c:dPt>
          <c:dPt>
            <c:idx val="3"/>
            <c:invertIfNegative val="0"/>
            <c:bubble3D val="0"/>
            <c:spPr>
              <a:solidFill>
                <a:schemeClr val="bg1">
                  <a:lumMod val="65000"/>
                </a:schemeClr>
              </a:solidFill>
              <a:ln w="19050">
                <a:solidFill>
                  <a:schemeClr val="lt1"/>
                </a:solidFill>
              </a:ln>
              <a:effectLst/>
              <a:scene3d>
                <a:camera prst="orthographicFront"/>
                <a:lightRig rig="threePt" dir="t"/>
              </a:scene3d>
            </c:spPr>
            <c:extLst>
              <c:ext xmlns:c16="http://schemas.microsoft.com/office/drawing/2014/chart" uri="{C3380CC4-5D6E-409C-BE32-E72D297353CC}">
                <c16:uniqueId val="{00000004-19EB-4EBA-A2C4-EC6B511A7BD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Muy importante</c:v>
                </c:pt>
                <c:pt idx="1">
                  <c:v>Importante </c:v>
                </c:pt>
                <c:pt idx="2">
                  <c:v>Poco importante</c:v>
                </c:pt>
                <c:pt idx="3">
                  <c:v>Nada importante</c:v>
                </c:pt>
              </c:strCache>
            </c:strRef>
          </c:cat>
          <c:val>
            <c:numRef>
              <c:f>Hoja1!$B$2:$B$5</c:f>
              <c:numCache>
                <c:formatCode>0%</c:formatCode>
                <c:ptCount val="4"/>
                <c:pt idx="0">
                  <c:v>0.69</c:v>
                </c:pt>
                <c:pt idx="1">
                  <c:v>0.23799999999999999</c:v>
                </c:pt>
                <c:pt idx="2">
                  <c:v>4.5999999999999999E-2</c:v>
                </c:pt>
                <c:pt idx="3">
                  <c:v>0.02</c:v>
                </c:pt>
              </c:numCache>
            </c:numRef>
          </c:val>
          <c:extLst>
            <c:ext xmlns:c16="http://schemas.microsoft.com/office/drawing/2014/chart" uri="{C3380CC4-5D6E-409C-BE32-E72D297353CC}">
              <c16:uniqueId val="{00000000-19EB-4EBA-A2C4-EC6B511A7BDB}"/>
            </c:ext>
          </c:extLst>
        </c:ser>
        <c:dLbls>
          <c:showLegendKey val="0"/>
          <c:showVal val="0"/>
          <c:showCatName val="0"/>
          <c:showSerName val="0"/>
          <c:showPercent val="0"/>
          <c:showBubbleSize val="0"/>
        </c:dLbls>
        <c:gapWidth val="100"/>
        <c:axId val="39869056"/>
        <c:axId val="39870848"/>
      </c:barChart>
      <c:catAx>
        <c:axId val="398690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crossAx val="39870848"/>
        <c:crosses val="autoZero"/>
        <c:auto val="1"/>
        <c:lblAlgn val="ctr"/>
        <c:lblOffset val="100"/>
        <c:noMultiLvlLbl val="0"/>
      </c:catAx>
      <c:valAx>
        <c:axId val="39870848"/>
        <c:scaling>
          <c:orientation val="minMax"/>
          <c:max val="1"/>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s-CO"/>
          </a:p>
        </c:txPr>
        <c:crossAx val="39869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61491141732284E-2"/>
          <c:y val="3.4091870953780051E-2"/>
          <c:w val="0.91351008858267713"/>
          <c:h val="0.88637424660355313"/>
        </c:manualLayout>
      </c:layout>
      <c:barChart>
        <c:barDir val="col"/>
        <c:grouping val="clustered"/>
        <c:varyColors val="0"/>
        <c:ser>
          <c:idx val="0"/>
          <c:order val="0"/>
          <c:tx>
            <c:strRef>
              <c:f>Hoja1!$B$1</c:f>
              <c:strCache>
                <c:ptCount val="1"/>
                <c:pt idx="0">
                  <c:v>Ventas</c:v>
                </c:pt>
              </c:strCache>
            </c:strRef>
          </c:tx>
          <c:spPr>
            <a:solidFill>
              <a:schemeClr val="accent1"/>
            </a:solidFill>
            <a:ln w="19050">
              <a:solidFill>
                <a:schemeClr val="lt1"/>
              </a:solidFill>
            </a:ln>
            <a:effectLst/>
            <a:scene3d>
              <a:camera prst="orthographicFront"/>
              <a:lightRig rig="threePt" dir="t"/>
            </a:scene3d>
          </c:spPr>
          <c:invertIfNegative val="0"/>
          <c:dPt>
            <c:idx val="0"/>
            <c:invertIfNegative val="0"/>
            <c:bubble3D val="0"/>
            <c:spPr>
              <a:solidFill>
                <a:srgbClr val="DA0F2B"/>
              </a:solidFill>
              <a:ln w="19050">
                <a:solidFill>
                  <a:schemeClr val="lt1"/>
                </a:solidFill>
              </a:ln>
              <a:effectLst/>
              <a:scene3d>
                <a:camera prst="orthographicFront"/>
                <a:lightRig rig="threePt" dir="t"/>
              </a:scene3d>
            </c:spPr>
            <c:extLst>
              <c:ext xmlns:c16="http://schemas.microsoft.com/office/drawing/2014/chart" uri="{C3380CC4-5D6E-409C-BE32-E72D297353CC}">
                <c16:uniqueId val="{00000001-C0E9-4440-820D-D919E3BB3106}"/>
              </c:ext>
            </c:extLst>
          </c:dPt>
          <c:dPt>
            <c:idx val="1"/>
            <c:invertIfNegative val="0"/>
            <c:bubble3D val="0"/>
            <c:spPr>
              <a:solidFill>
                <a:srgbClr val="FFC000"/>
              </a:solidFill>
              <a:ln w="19050">
                <a:solidFill>
                  <a:schemeClr val="lt1"/>
                </a:solidFill>
              </a:ln>
              <a:effectLst/>
              <a:scene3d>
                <a:camera prst="orthographicFront"/>
                <a:lightRig rig="threePt" dir="t"/>
              </a:scene3d>
            </c:spPr>
            <c:extLst>
              <c:ext xmlns:c16="http://schemas.microsoft.com/office/drawing/2014/chart" uri="{C3380CC4-5D6E-409C-BE32-E72D297353CC}">
                <c16:uniqueId val="{00000003-C0E9-4440-820D-D919E3BB3106}"/>
              </c:ext>
            </c:extLst>
          </c:dPt>
          <c:dPt>
            <c:idx val="2"/>
            <c:invertIfNegative val="0"/>
            <c:bubble3D val="0"/>
            <c:spPr>
              <a:solidFill>
                <a:schemeClr val="accent5"/>
              </a:solidFill>
              <a:ln w="19050">
                <a:solidFill>
                  <a:schemeClr val="lt1"/>
                </a:solidFill>
              </a:ln>
              <a:effectLst/>
              <a:scene3d>
                <a:camera prst="orthographicFront"/>
                <a:lightRig rig="threePt" dir="t"/>
              </a:scene3d>
            </c:spPr>
            <c:extLst>
              <c:ext xmlns:c16="http://schemas.microsoft.com/office/drawing/2014/chart" uri="{C3380CC4-5D6E-409C-BE32-E72D297353CC}">
                <c16:uniqueId val="{00000005-C0E9-4440-820D-D919E3BB3106}"/>
              </c:ext>
            </c:extLst>
          </c:dPt>
          <c:dPt>
            <c:idx val="3"/>
            <c:invertIfNegative val="0"/>
            <c:bubble3D val="0"/>
            <c:spPr>
              <a:solidFill>
                <a:schemeClr val="bg1">
                  <a:lumMod val="65000"/>
                </a:schemeClr>
              </a:solidFill>
              <a:ln w="19050">
                <a:solidFill>
                  <a:schemeClr val="lt1"/>
                </a:solidFill>
              </a:ln>
              <a:effectLst/>
              <a:scene3d>
                <a:camera prst="orthographicFront"/>
                <a:lightRig rig="threePt" dir="t"/>
              </a:scene3d>
            </c:spPr>
            <c:extLst>
              <c:ext xmlns:c16="http://schemas.microsoft.com/office/drawing/2014/chart" uri="{C3380CC4-5D6E-409C-BE32-E72D297353CC}">
                <c16:uniqueId val="{00000007-C0E9-4440-820D-D919E3BB3106}"/>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Muy importante</c:v>
                </c:pt>
                <c:pt idx="1">
                  <c:v>Importante </c:v>
                </c:pt>
                <c:pt idx="2">
                  <c:v>Poco importante</c:v>
                </c:pt>
                <c:pt idx="3">
                  <c:v>Nada importante</c:v>
                </c:pt>
              </c:strCache>
            </c:strRef>
          </c:cat>
          <c:val>
            <c:numRef>
              <c:f>Hoja1!$B$2:$B$5</c:f>
              <c:numCache>
                <c:formatCode>0%</c:formatCode>
                <c:ptCount val="4"/>
                <c:pt idx="0">
                  <c:v>0.66</c:v>
                </c:pt>
                <c:pt idx="1">
                  <c:v>0.27</c:v>
                </c:pt>
                <c:pt idx="2">
                  <c:v>4.1000000000000002E-2</c:v>
                </c:pt>
                <c:pt idx="3">
                  <c:v>0.02</c:v>
                </c:pt>
              </c:numCache>
            </c:numRef>
          </c:val>
          <c:extLst>
            <c:ext xmlns:c16="http://schemas.microsoft.com/office/drawing/2014/chart" uri="{C3380CC4-5D6E-409C-BE32-E72D297353CC}">
              <c16:uniqueId val="{00000008-C0E9-4440-820D-D919E3BB3106}"/>
            </c:ext>
          </c:extLst>
        </c:ser>
        <c:dLbls>
          <c:showLegendKey val="0"/>
          <c:showVal val="0"/>
          <c:showCatName val="0"/>
          <c:showSerName val="0"/>
          <c:showPercent val="0"/>
          <c:showBubbleSize val="0"/>
        </c:dLbls>
        <c:gapWidth val="100"/>
        <c:axId val="39841792"/>
        <c:axId val="39843328"/>
      </c:barChart>
      <c:catAx>
        <c:axId val="398417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crossAx val="39843328"/>
        <c:crosses val="autoZero"/>
        <c:auto val="1"/>
        <c:lblAlgn val="ctr"/>
        <c:lblOffset val="100"/>
        <c:noMultiLvlLbl val="0"/>
      </c:catAx>
      <c:valAx>
        <c:axId val="39843328"/>
        <c:scaling>
          <c:orientation val="minMax"/>
          <c:max val="1"/>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s-CO"/>
          </a:p>
        </c:txPr>
        <c:crossAx val="39841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sng" strike="noStrike" kern="1200" spc="0" baseline="0">
                <a:solidFill>
                  <a:schemeClr val="tx1">
                    <a:lumMod val="65000"/>
                    <a:lumOff val="35000"/>
                  </a:schemeClr>
                </a:solidFill>
                <a:latin typeface="+mn-lt"/>
                <a:ea typeface="+mn-ea"/>
                <a:cs typeface="+mn-cs"/>
              </a:defRPr>
            </a:pPr>
            <a:r>
              <a:rPr lang="en-US" sz="2000" b="1" u="sng" dirty="0" err="1"/>
              <a:t>Físico</a:t>
            </a:r>
            <a:endParaRPr lang="en-US" sz="2000" b="1" u="sng" dirty="0"/>
          </a:p>
        </c:rich>
      </c:tx>
      <c:layout>
        <c:manualLayout>
          <c:xMode val="edge"/>
          <c:yMode val="edge"/>
          <c:x val="0.44341980816478493"/>
          <c:y val="0.11478694260868068"/>
        </c:manualLayout>
      </c:layout>
      <c:overlay val="0"/>
      <c:spPr>
        <a:noFill/>
        <a:ln>
          <a:noFill/>
        </a:ln>
        <a:effectLst/>
      </c:spPr>
      <c:txPr>
        <a:bodyPr rot="0" spcFirstLastPara="1" vertOverflow="ellipsis" vert="horz" wrap="square" anchor="ctr" anchorCtr="1"/>
        <a:lstStyle/>
        <a:p>
          <a:pPr>
            <a:defRPr sz="2000" b="1" i="0" u="sng"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0"/>
          <c:y val="3.3780874309316172E-2"/>
          <c:w val="0.96562499999999996"/>
          <c:h val="0.8864126546252058"/>
        </c:manualLayout>
      </c:layout>
      <c:barChart>
        <c:barDir val="col"/>
        <c:grouping val="clustered"/>
        <c:varyColors val="0"/>
        <c:ser>
          <c:idx val="0"/>
          <c:order val="0"/>
          <c:tx>
            <c:strRef>
              <c:f>Hoja1!$B$1</c:f>
              <c:strCache>
                <c:ptCount val="1"/>
                <c:pt idx="0">
                  <c:v>Ventas</c:v>
                </c:pt>
              </c:strCache>
            </c:strRef>
          </c:tx>
          <c:spPr>
            <a:solidFill>
              <a:srgbClr val="FFC000"/>
            </a:solidFill>
            <a:ln w="19050">
              <a:solidFill>
                <a:schemeClr val="lt1"/>
              </a:solidFill>
            </a:ln>
            <a:effectLst/>
            <a:scene3d>
              <a:camera prst="orthographicFront"/>
              <a:lightRig rig="threePt" dir="t"/>
            </a:scene3d>
          </c:spPr>
          <c:invertIfNegative val="0"/>
          <c:dPt>
            <c:idx val="0"/>
            <c:invertIfNegative val="0"/>
            <c:bubble3D val="0"/>
            <c:spPr>
              <a:solidFill>
                <a:schemeClr val="bg1">
                  <a:lumMod val="75000"/>
                </a:schemeClr>
              </a:solidFill>
              <a:ln w="19050">
                <a:solidFill>
                  <a:schemeClr val="lt1"/>
                </a:solidFill>
              </a:ln>
              <a:effectLst/>
              <a:scene3d>
                <a:camera prst="orthographicFront"/>
                <a:lightRig rig="threePt" dir="t"/>
              </a:scene3d>
            </c:spPr>
            <c:extLst>
              <c:ext xmlns:c16="http://schemas.microsoft.com/office/drawing/2014/chart" uri="{C3380CC4-5D6E-409C-BE32-E72D297353CC}">
                <c16:uniqueId val="{00000004-8D23-47D2-B140-8A83E464B80A}"/>
              </c:ext>
            </c:extLst>
          </c:dPt>
          <c:dPt>
            <c:idx val="1"/>
            <c:invertIfNegative val="0"/>
            <c:bubble3D val="0"/>
            <c:spPr>
              <a:solidFill>
                <a:schemeClr val="tx2">
                  <a:lumMod val="60000"/>
                  <a:lumOff val="40000"/>
                </a:schemeClr>
              </a:solidFill>
              <a:ln w="19050">
                <a:solidFill>
                  <a:schemeClr val="lt1"/>
                </a:solidFill>
              </a:ln>
              <a:effectLst/>
              <a:scene3d>
                <a:camera prst="orthographicFront"/>
                <a:lightRig rig="threePt" dir="t"/>
              </a:scene3d>
            </c:spPr>
            <c:extLst>
              <c:ext xmlns:c16="http://schemas.microsoft.com/office/drawing/2014/chart" uri="{C3380CC4-5D6E-409C-BE32-E72D297353CC}">
                <c16:uniqueId val="{00000003-8D23-47D2-B140-8A83E464B80A}"/>
              </c:ext>
            </c:extLst>
          </c:dPt>
          <c:dPt>
            <c:idx val="2"/>
            <c:invertIfNegative val="0"/>
            <c:bubble3D val="0"/>
            <c:spPr>
              <a:solidFill>
                <a:srgbClr val="DA0F2B"/>
              </a:solidFill>
              <a:ln w="19050">
                <a:solidFill>
                  <a:schemeClr val="lt1"/>
                </a:solidFill>
              </a:ln>
              <a:effectLst/>
              <a:scene3d>
                <a:camera prst="orthographicFront"/>
                <a:lightRig rig="threePt" dir="t"/>
              </a:scene3d>
            </c:spPr>
            <c:extLst>
              <c:ext xmlns:c16="http://schemas.microsoft.com/office/drawing/2014/chart" uri="{C3380CC4-5D6E-409C-BE32-E72D297353CC}">
                <c16:uniqueId val="{00000002-8D23-47D2-B140-8A83E464B80A}"/>
              </c:ext>
            </c:extLst>
          </c:dPt>
          <c:dPt>
            <c:idx val="3"/>
            <c:invertIfNegative val="0"/>
            <c:bubble3D val="0"/>
            <c:spPr>
              <a:solidFill>
                <a:srgbClr val="FFC000"/>
              </a:solidFill>
              <a:ln w="19050">
                <a:solidFill>
                  <a:schemeClr val="lt1"/>
                </a:solidFill>
              </a:ln>
              <a:effectLst/>
              <a:scene3d>
                <a:camera prst="orthographicFront"/>
                <a:lightRig rig="threePt" dir="t"/>
              </a:scene3d>
            </c:spPr>
            <c:extLst>
              <c:ext xmlns:c16="http://schemas.microsoft.com/office/drawing/2014/chart" uri="{C3380CC4-5D6E-409C-BE32-E72D297353CC}">
                <c16:uniqueId val="{00000005-8D23-47D2-B140-8A83E464B80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Muy difícil</c:v>
                </c:pt>
                <c:pt idx="1">
                  <c:v>Difícil</c:v>
                </c:pt>
                <c:pt idx="2">
                  <c:v>Fácil</c:v>
                </c:pt>
                <c:pt idx="3">
                  <c:v>Muy fácil</c:v>
                </c:pt>
              </c:strCache>
            </c:strRef>
          </c:cat>
          <c:val>
            <c:numRef>
              <c:f>Hoja1!$B$2:$B$5</c:f>
              <c:numCache>
                <c:formatCode>0%</c:formatCode>
                <c:ptCount val="4"/>
                <c:pt idx="0">
                  <c:v>6.0999999999999999E-2</c:v>
                </c:pt>
                <c:pt idx="1">
                  <c:v>0.24</c:v>
                </c:pt>
                <c:pt idx="2">
                  <c:v>0.48</c:v>
                </c:pt>
                <c:pt idx="3">
                  <c:v>0.22</c:v>
                </c:pt>
              </c:numCache>
            </c:numRef>
          </c:val>
          <c:extLst>
            <c:ext xmlns:c16="http://schemas.microsoft.com/office/drawing/2014/chart" uri="{C3380CC4-5D6E-409C-BE32-E72D297353CC}">
              <c16:uniqueId val="{00000000-8D23-47D2-B140-8A83E464B80A}"/>
            </c:ext>
          </c:extLst>
        </c:ser>
        <c:dLbls>
          <c:showLegendKey val="0"/>
          <c:showVal val="0"/>
          <c:showCatName val="0"/>
          <c:showSerName val="0"/>
          <c:showPercent val="0"/>
          <c:showBubbleSize val="0"/>
        </c:dLbls>
        <c:gapWidth val="100"/>
        <c:axId val="40368384"/>
        <c:axId val="40382464"/>
      </c:barChart>
      <c:catAx>
        <c:axId val="40368384"/>
        <c:scaling>
          <c:orientation val="maxMin"/>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crossAx val="40382464"/>
        <c:crosses val="autoZero"/>
        <c:auto val="1"/>
        <c:lblAlgn val="ctr"/>
        <c:lblOffset val="100"/>
        <c:noMultiLvlLbl val="0"/>
      </c:catAx>
      <c:valAx>
        <c:axId val="40382464"/>
        <c:scaling>
          <c:orientation val="minMax"/>
          <c:max val="1"/>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s-CO"/>
          </a:p>
        </c:txPr>
        <c:crossAx val="40368384"/>
        <c:crosses val="autoZero"/>
        <c:crossBetween val="between"/>
      </c:valAx>
      <c:spPr>
        <a:noFill/>
        <a:ln w="25400">
          <a:noFill/>
        </a:ln>
        <a:effectLst/>
      </c:spPr>
    </c:plotArea>
    <c:legend>
      <c:legendPos val="r"/>
      <c:layout>
        <c:manualLayout>
          <c:xMode val="edge"/>
          <c:yMode val="edge"/>
          <c:x val="1.2051898777539865E-4"/>
          <c:y val="0.26812425085026798"/>
          <c:w val="0.90519931102362217"/>
          <c:h val="9.0246553056143181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sng" strike="noStrike" kern="1200" spc="0" baseline="0">
                <a:solidFill>
                  <a:schemeClr val="tx1">
                    <a:lumMod val="65000"/>
                    <a:lumOff val="35000"/>
                  </a:schemeClr>
                </a:solidFill>
                <a:latin typeface="+mn-lt"/>
                <a:ea typeface="+mn-ea"/>
                <a:cs typeface="+mn-cs"/>
              </a:defRPr>
            </a:pPr>
            <a:r>
              <a:rPr lang="en-US" sz="2000" b="1" u="sng" dirty="0"/>
              <a:t>Digital</a:t>
            </a:r>
          </a:p>
        </c:rich>
      </c:tx>
      <c:layout>
        <c:manualLayout>
          <c:xMode val="edge"/>
          <c:yMode val="edge"/>
          <c:x val="0.44920017077102753"/>
          <c:y val="0.12845205482399982"/>
        </c:manualLayout>
      </c:layout>
      <c:overlay val="0"/>
      <c:spPr>
        <a:noFill/>
        <a:ln>
          <a:noFill/>
        </a:ln>
        <a:effectLst/>
      </c:spPr>
      <c:txPr>
        <a:bodyPr rot="0" spcFirstLastPara="1" vertOverflow="ellipsis" vert="horz" wrap="square" anchor="ctr" anchorCtr="1"/>
        <a:lstStyle/>
        <a:p>
          <a:pPr>
            <a:defRPr sz="2000" b="1" i="0" u="sng"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0"/>
          <c:y val="4.8796286532655317E-2"/>
          <c:w val="0.91068657053362301"/>
          <c:h val="0.8864126546252058"/>
        </c:manualLayout>
      </c:layout>
      <c:barChart>
        <c:barDir val="col"/>
        <c:grouping val="clustered"/>
        <c:varyColors val="0"/>
        <c:ser>
          <c:idx val="0"/>
          <c:order val="0"/>
          <c:tx>
            <c:strRef>
              <c:f>Hoja1!$B$1</c:f>
              <c:strCache>
                <c:ptCount val="1"/>
                <c:pt idx="0">
                  <c:v>Ventas</c:v>
                </c:pt>
              </c:strCache>
            </c:strRef>
          </c:tx>
          <c:spPr>
            <a:solidFill>
              <a:srgbClr val="FFC000"/>
            </a:solidFill>
            <a:ln w="19050">
              <a:solidFill>
                <a:schemeClr val="lt1"/>
              </a:solidFill>
            </a:ln>
            <a:effectLst/>
            <a:scene3d>
              <a:camera prst="orthographicFront"/>
              <a:lightRig rig="threePt" dir="t"/>
            </a:scene3d>
          </c:spPr>
          <c:invertIfNegative val="0"/>
          <c:dPt>
            <c:idx val="0"/>
            <c:invertIfNegative val="0"/>
            <c:bubble3D val="0"/>
            <c:spPr>
              <a:solidFill>
                <a:schemeClr val="bg1">
                  <a:lumMod val="75000"/>
                </a:schemeClr>
              </a:solidFill>
              <a:ln w="19050">
                <a:solidFill>
                  <a:schemeClr val="lt1"/>
                </a:solidFill>
              </a:ln>
              <a:effectLst/>
              <a:scene3d>
                <a:camera prst="orthographicFront"/>
                <a:lightRig rig="threePt" dir="t"/>
              </a:scene3d>
            </c:spPr>
            <c:extLst>
              <c:ext xmlns:c16="http://schemas.microsoft.com/office/drawing/2014/chart" uri="{C3380CC4-5D6E-409C-BE32-E72D297353CC}">
                <c16:uniqueId val="{00000001-2CEF-4511-B668-0DDBD758FD6F}"/>
              </c:ext>
            </c:extLst>
          </c:dPt>
          <c:dPt>
            <c:idx val="1"/>
            <c:invertIfNegative val="0"/>
            <c:bubble3D val="0"/>
            <c:spPr>
              <a:solidFill>
                <a:schemeClr val="tx2">
                  <a:lumMod val="60000"/>
                  <a:lumOff val="40000"/>
                </a:schemeClr>
              </a:solidFill>
              <a:ln w="19050">
                <a:solidFill>
                  <a:schemeClr val="lt1"/>
                </a:solidFill>
              </a:ln>
              <a:effectLst/>
              <a:scene3d>
                <a:camera prst="orthographicFront"/>
                <a:lightRig rig="threePt" dir="t"/>
              </a:scene3d>
            </c:spPr>
            <c:extLst>
              <c:ext xmlns:c16="http://schemas.microsoft.com/office/drawing/2014/chart" uri="{C3380CC4-5D6E-409C-BE32-E72D297353CC}">
                <c16:uniqueId val="{00000003-2CEF-4511-B668-0DDBD758FD6F}"/>
              </c:ext>
            </c:extLst>
          </c:dPt>
          <c:dPt>
            <c:idx val="2"/>
            <c:invertIfNegative val="0"/>
            <c:bubble3D val="0"/>
            <c:spPr>
              <a:solidFill>
                <a:srgbClr val="DA0F2B"/>
              </a:solidFill>
              <a:ln w="19050">
                <a:solidFill>
                  <a:schemeClr val="lt1"/>
                </a:solidFill>
              </a:ln>
              <a:effectLst/>
              <a:scene3d>
                <a:camera prst="orthographicFront"/>
                <a:lightRig rig="threePt" dir="t"/>
              </a:scene3d>
            </c:spPr>
            <c:extLst>
              <c:ext xmlns:c16="http://schemas.microsoft.com/office/drawing/2014/chart" uri="{C3380CC4-5D6E-409C-BE32-E72D297353CC}">
                <c16:uniqueId val="{00000005-2CEF-4511-B668-0DDBD758FD6F}"/>
              </c:ext>
            </c:extLst>
          </c:dPt>
          <c:dPt>
            <c:idx val="3"/>
            <c:invertIfNegative val="0"/>
            <c:bubble3D val="0"/>
            <c:spPr>
              <a:solidFill>
                <a:srgbClr val="FFC000"/>
              </a:solidFill>
              <a:ln w="19050">
                <a:solidFill>
                  <a:schemeClr val="lt1"/>
                </a:solidFill>
              </a:ln>
              <a:effectLst/>
              <a:scene3d>
                <a:camera prst="orthographicFront"/>
                <a:lightRig rig="threePt" dir="t"/>
              </a:scene3d>
            </c:spPr>
            <c:extLst>
              <c:ext xmlns:c16="http://schemas.microsoft.com/office/drawing/2014/chart" uri="{C3380CC4-5D6E-409C-BE32-E72D297353CC}">
                <c16:uniqueId val="{00000007-2CEF-4511-B668-0DDBD758FD6F}"/>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Muy difícil</c:v>
                </c:pt>
                <c:pt idx="1">
                  <c:v>Difícil</c:v>
                </c:pt>
                <c:pt idx="2">
                  <c:v>Fácil</c:v>
                </c:pt>
                <c:pt idx="3">
                  <c:v>Muy fácil</c:v>
                </c:pt>
              </c:strCache>
            </c:strRef>
          </c:cat>
          <c:val>
            <c:numRef>
              <c:f>Hoja1!$B$2:$B$5</c:f>
              <c:numCache>
                <c:formatCode>0%</c:formatCode>
                <c:ptCount val="4"/>
                <c:pt idx="0">
                  <c:v>0.09</c:v>
                </c:pt>
                <c:pt idx="1">
                  <c:v>0.21</c:v>
                </c:pt>
                <c:pt idx="2">
                  <c:v>0.42</c:v>
                </c:pt>
                <c:pt idx="3">
                  <c:v>0.28999999999999998</c:v>
                </c:pt>
              </c:numCache>
            </c:numRef>
          </c:val>
          <c:extLst>
            <c:ext xmlns:c16="http://schemas.microsoft.com/office/drawing/2014/chart" uri="{C3380CC4-5D6E-409C-BE32-E72D297353CC}">
              <c16:uniqueId val="{00000008-2CEF-4511-B668-0DDBD758FD6F}"/>
            </c:ext>
          </c:extLst>
        </c:ser>
        <c:dLbls>
          <c:showLegendKey val="0"/>
          <c:showVal val="0"/>
          <c:showCatName val="0"/>
          <c:showSerName val="0"/>
          <c:showPercent val="0"/>
          <c:showBubbleSize val="0"/>
        </c:dLbls>
        <c:gapWidth val="100"/>
        <c:axId val="40464768"/>
        <c:axId val="40466304"/>
      </c:barChart>
      <c:catAx>
        <c:axId val="40464768"/>
        <c:scaling>
          <c:orientation val="maxMin"/>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crossAx val="40466304"/>
        <c:crosses val="autoZero"/>
        <c:auto val="1"/>
        <c:lblAlgn val="ctr"/>
        <c:lblOffset val="100"/>
        <c:noMultiLvlLbl val="0"/>
      </c:catAx>
      <c:valAx>
        <c:axId val="40466304"/>
        <c:scaling>
          <c:orientation val="minMax"/>
          <c:max val="1"/>
        </c:scaling>
        <c:delete val="1"/>
        <c:axPos val="r"/>
        <c:numFmt formatCode="0%" sourceLinked="1"/>
        <c:majorTickMark val="out"/>
        <c:minorTickMark val="none"/>
        <c:tickLblPos val="nextTo"/>
        <c:crossAx val="40464768"/>
        <c:crosses val="autoZero"/>
        <c:crossBetween val="between"/>
      </c:valAx>
      <c:spPr>
        <a:noFill/>
        <a:ln w="25400">
          <a:noFill/>
        </a:ln>
        <a:effectLst/>
      </c:spPr>
    </c:plotArea>
    <c:legend>
      <c:legendPos val="r"/>
      <c:layout>
        <c:manualLayout>
          <c:xMode val="edge"/>
          <c:yMode val="edge"/>
          <c:x val="3.7898794283252678E-2"/>
          <c:y val="0.28914589442988609"/>
          <c:w val="0.90519931102362217"/>
          <c:h val="9.0246553056143181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60839074803148"/>
          <c:y val="2.578124841404722E-2"/>
          <c:w val="0.83501660925196852"/>
          <c:h val="0.94843750317190556"/>
        </c:manualLayout>
      </c:layout>
      <c:doughnutChart>
        <c:varyColors val="1"/>
        <c:ser>
          <c:idx val="0"/>
          <c:order val="0"/>
          <c:tx>
            <c:strRef>
              <c:f>Hoja1!$B$1</c:f>
              <c:strCache>
                <c:ptCount val="1"/>
                <c:pt idx="0">
                  <c:v>Ventas</c:v>
                </c:pt>
              </c:strCache>
            </c:strRef>
          </c:tx>
          <c:spPr>
            <a:scene3d>
              <a:camera prst="orthographicFront"/>
              <a:lightRig rig="threePt" dir="t"/>
            </a:scene3d>
          </c:spPr>
          <c:dPt>
            <c:idx val="0"/>
            <c:bubble3D val="0"/>
            <c:spPr>
              <a:solidFill>
                <a:srgbClr val="FFC000"/>
              </a:solidFill>
              <a:ln w="19050">
                <a:solidFill>
                  <a:schemeClr val="lt1"/>
                </a:solidFill>
              </a:ln>
              <a:effectLst/>
              <a:scene3d>
                <a:camera prst="orthographicFront"/>
                <a:lightRig rig="threePt" dir="t"/>
              </a:scene3d>
            </c:spPr>
            <c:extLst>
              <c:ext xmlns:c16="http://schemas.microsoft.com/office/drawing/2014/chart" uri="{C3380CC4-5D6E-409C-BE32-E72D297353CC}">
                <c16:uniqueId val="{00000004-94BF-4AFF-AD92-A74B0420CCED}"/>
              </c:ext>
            </c:extLst>
          </c:dPt>
          <c:dPt>
            <c:idx val="1"/>
            <c:bubble3D val="0"/>
            <c:spPr>
              <a:solidFill>
                <a:srgbClr val="DA0F2B"/>
              </a:solidFill>
              <a:ln w="19050">
                <a:solidFill>
                  <a:schemeClr val="lt1"/>
                </a:solidFill>
              </a:ln>
              <a:effectLst/>
              <a:scene3d>
                <a:camera prst="orthographicFront"/>
                <a:lightRig rig="threePt" dir="t"/>
              </a:scene3d>
            </c:spPr>
            <c:extLst>
              <c:ext xmlns:c16="http://schemas.microsoft.com/office/drawing/2014/chart" uri="{C3380CC4-5D6E-409C-BE32-E72D297353CC}">
                <c16:uniqueId val="{00000003-94BF-4AFF-AD92-A74B0420CCED}"/>
              </c:ext>
            </c:extLst>
          </c:dPt>
          <c:dLbls>
            <c:dLbl>
              <c:idx val="1"/>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extLst>
                <c:ext xmlns:c16="http://schemas.microsoft.com/office/drawing/2014/chart" uri="{C3380CC4-5D6E-409C-BE32-E72D297353CC}">
                  <c16:uniqueId val="{00000003-94BF-4AFF-AD92-A74B0420CCED}"/>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Hoja1!$A$2:$A$3</c:f>
              <c:strCache>
                <c:ptCount val="2"/>
                <c:pt idx="0">
                  <c:v>Sí</c:v>
                </c:pt>
                <c:pt idx="1">
                  <c:v>No</c:v>
                </c:pt>
              </c:strCache>
            </c:strRef>
          </c:cat>
          <c:val>
            <c:numRef>
              <c:f>Hoja1!$B$2:$B$3</c:f>
              <c:numCache>
                <c:formatCode>0%</c:formatCode>
                <c:ptCount val="2"/>
                <c:pt idx="0">
                  <c:v>0.71</c:v>
                </c:pt>
                <c:pt idx="1">
                  <c:v>0.28999999999999998</c:v>
                </c:pt>
              </c:numCache>
            </c:numRef>
          </c:val>
          <c:extLst>
            <c:ext xmlns:c16="http://schemas.microsoft.com/office/drawing/2014/chart" uri="{C3380CC4-5D6E-409C-BE32-E72D297353CC}">
              <c16:uniqueId val="{00000000-94BF-4AFF-AD92-A74B0420CCED}"/>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Serie 1</c:v>
                </c:pt>
              </c:strCache>
            </c:strRef>
          </c:tx>
          <c:spPr>
            <a:solidFill>
              <a:srgbClr val="C00000"/>
            </a:solidFill>
            <a:ln>
              <a:noFill/>
            </a:ln>
            <a:effectLst/>
          </c:spPr>
          <c:invertIfNegative val="0"/>
          <c:dPt>
            <c:idx val="0"/>
            <c:invertIfNegative val="0"/>
            <c:bubble3D val="0"/>
            <c:spPr>
              <a:solidFill>
                <a:srgbClr val="DA0F2B"/>
              </a:solidFill>
              <a:ln>
                <a:noFill/>
              </a:ln>
              <a:effectLst/>
            </c:spPr>
            <c:extLst>
              <c:ext xmlns:c16="http://schemas.microsoft.com/office/drawing/2014/chart" uri="{C3380CC4-5D6E-409C-BE32-E72D297353CC}">
                <c16:uniqueId val="{00000007-5B91-44C8-992C-2F53D029C2D4}"/>
              </c:ext>
            </c:extLst>
          </c:dPt>
          <c:dPt>
            <c:idx val="1"/>
            <c:invertIfNegative val="0"/>
            <c:bubble3D val="0"/>
            <c:spPr>
              <a:solidFill>
                <a:srgbClr val="F5B02B"/>
              </a:solidFill>
              <a:ln>
                <a:noFill/>
              </a:ln>
              <a:effectLst/>
            </c:spPr>
            <c:extLst>
              <c:ext xmlns:c16="http://schemas.microsoft.com/office/drawing/2014/chart" uri="{C3380CC4-5D6E-409C-BE32-E72D297353CC}">
                <c16:uniqueId val="{00000006-5B91-44C8-992C-2F53D029C2D4}"/>
              </c:ext>
            </c:extLst>
          </c:dPt>
          <c:dPt>
            <c:idx val="2"/>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8-B1EB-4E88-AE21-092C21C85177}"/>
              </c:ext>
            </c:extLst>
          </c:dPt>
          <c:dPt>
            <c:idx val="3"/>
            <c:invertIfNegative val="0"/>
            <c:bubble3D val="0"/>
            <c:spPr>
              <a:solidFill>
                <a:schemeClr val="accent3">
                  <a:lumMod val="40000"/>
                  <a:lumOff val="60000"/>
                </a:schemeClr>
              </a:solidFill>
              <a:ln>
                <a:noFill/>
              </a:ln>
              <a:effectLst/>
            </c:spPr>
            <c:extLst>
              <c:ext xmlns:c16="http://schemas.microsoft.com/office/drawing/2014/chart" uri="{C3380CC4-5D6E-409C-BE32-E72D297353CC}">
                <c16:uniqueId val="{00000005-5B91-44C8-992C-2F53D029C2D4}"/>
              </c:ext>
            </c:extLst>
          </c:dPt>
          <c:dPt>
            <c:idx val="4"/>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4-5B91-44C8-992C-2F53D029C2D4}"/>
              </c:ext>
            </c:extLst>
          </c:dPt>
          <c:dPt>
            <c:idx val="5"/>
            <c:invertIfNegative val="0"/>
            <c:bubble3D val="0"/>
            <c:spPr>
              <a:solidFill>
                <a:schemeClr val="bg1">
                  <a:lumMod val="75000"/>
                </a:schemeClr>
              </a:solidFill>
              <a:ln>
                <a:noFill/>
              </a:ln>
              <a:effectLst/>
            </c:spPr>
            <c:extLst>
              <c:ext xmlns:c16="http://schemas.microsoft.com/office/drawing/2014/chart" uri="{C3380CC4-5D6E-409C-BE32-E72D297353CC}">
                <c16:uniqueId val="{00000009-B1EB-4E88-AE21-092C21C85177}"/>
              </c:ext>
            </c:extLst>
          </c:dPt>
          <c:dLbls>
            <c:spPr>
              <a:noFill/>
              <a:ln>
                <a:noFill/>
              </a:ln>
              <a:effectLst/>
            </c:spPr>
            <c:txPr>
              <a:bodyPr rot="0" vert="horz"/>
              <a:lstStyle/>
              <a:p>
                <a:pPr>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E1</c:v>
                </c:pt>
                <c:pt idx="1">
                  <c:v>E2</c:v>
                </c:pt>
                <c:pt idx="2">
                  <c:v>E3</c:v>
                </c:pt>
                <c:pt idx="3">
                  <c:v>E4</c:v>
                </c:pt>
                <c:pt idx="4">
                  <c:v>E5</c:v>
                </c:pt>
                <c:pt idx="5">
                  <c:v>E6</c:v>
                </c:pt>
              </c:strCache>
            </c:strRef>
          </c:cat>
          <c:val>
            <c:numRef>
              <c:f>Hoja1!$B$2:$B$7</c:f>
              <c:numCache>
                <c:formatCode>0%</c:formatCode>
                <c:ptCount val="6"/>
                <c:pt idx="0">
                  <c:v>0.09</c:v>
                </c:pt>
                <c:pt idx="1">
                  <c:v>0.36</c:v>
                </c:pt>
                <c:pt idx="2">
                  <c:v>0.33</c:v>
                </c:pt>
                <c:pt idx="3">
                  <c:v>0.15</c:v>
                </c:pt>
                <c:pt idx="4">
                  <c:v>0.05</c:v>
                </c:pt>
                <c:pt idx="5">
                  <c:v>0.02</c:v>
                </c:pt>
              </c:numCache>
            </c:numRef>
          </c:val>
          <c:extLst>
            <c:ext xmlns:c16="http://schemas.microsoft.com/office/drawing/2014/chart" uri="{C3380CC4-5D6E-409C-BE32-E72D297353CC}">
              <c16:uniqueId val="{00000000-5B91-44C8-992C-2F53D029C2D4}"/>
            </c:ext>
          </c:extLst>
        </c:ser>
        <c:ser>
          <c:idx val="1"/>
          <c:order val="1"/>
          <c:tx>
            <c:strRef>
              <c:f>Hoja1!$C$1</c:f>
              <c:strCache>
                <c:ptCount val="1"/>
                <c:pt idx="0">
                  <c:v>Serie 2</c:v>
                </c:pt>
              </c:strCache>
            </c:strRef>
          </c:tx>
          <c:spPr>
            <a:noFill/>
            <a:ln w="9525">
              <a:solidFill>
                <a:schemeClr val="tx1"/>
              </a:solidFill>
              <a:prstDash val="dash"/>
            </a:ln>
            <a:effectLst/>
          </c:spPr>
          <c:invertIfNegative val="0"/>
          <c:dLbls>
            <c:delete val="1"/>
          </c:dLbls>
          <c:cat>
            <c:strRef>
              <c:f>Hoja1!$A$2:$A$7</c:f>
              <c:strCache>
                <c:ptCount val="6"/>
                <c:pt idx="0">
                  <c:v>E1</c:v>
                </c:pt>
                <c:pt idx="1">
                  <c:v>E2</c:v>
                </c:pt>
                <c:pt idx="2">
                  <c:v>E3</c:v>
                </c:pt>
                <c:pt idx="3">
                  <c:v>E4</c:v>
                </c:pt>
                <c:pt idx="4">
                  <c:v>E5</c:v>
                </c:pt>
                <c:pt idx="5">
                  <c:v>E6</c:v>
                </c:pt>
              </c:strCache>
            </c:strRef>
          </c:cat>
          <c:val>
            <c:numRef>
              <c:f>Hoja1!$C$2:$C$7</c:f>
              <c:numCache>
                <c:formatCode>0%</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8-5B91-44C8-992C-2F53D029C2D4}"/>
            </c:ext>
          </c:extLst>
        </c:ser>
        <c:dLbls>
          <c:dLblPos val="outEnd"/>
          <c:showLegendKey val="0"/>
          <c:showVal val="1"/>
          <c:showCatName val="0"/>
          <c:showSerName val="0"/>
          <c:showPercent val="0"/>
          <c:showBubbleSize val="0"/>
        </c:dLbls>
        <c:gapWidth val="50"/>
        <c:overlap val="100"/>
        <c:axId val="146803328"/>
        <c:axId val="146826368"/>
      </c:barChart>
      <c:catAx>
        <c:axId val="1468033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CO"/>
          </a:p>
        </c:txPr>
        <c:crossAx val="146826368"/>
        <c:crosses val="autoZero"/>
        <c:auto val="1"/>
        <c:lblAlgn val="ctr"/>
        <c:lblOffset val="100"/>
        <c:noMultiLvlLbl val="0"/>
      </c:catAx>
      <c:valAx>
        <c:axId val="146826368"/>
        <c:scaling>
          <c:orientation val="minMax"/>
        </c:scaling>
        <c:delete val="1"/>
        <c:axPos val="t"/>
        <c:numFmt formatCode="0%" sourceLinked="1"/>
        <c:majorTickMark val="none"/>
        <c:minorTickMark val="none"/>
        <c:tickLblPos val="nextTo"/>
        <c:crossAx val="146803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s-CO"/>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Serie 1</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alibri" panose="020F050202020403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Otros</c:v>
                </c:pt>
                <c:pt idx="1">
                  <c:v>Cocina, manualidades o asuntos prácticos</c:v>
                </c:pt>
                <c:pt idx="2">
                  <c:v>Libros infantiles</c:v>
                </c:pt>
                <c:pt idx="3">
                  <c:v>Autoayuda o superación</c:v>
                </c:pt>
                <c:pt idx="4">
                  <c:v>Religión o espiritualidad</c:v>
                </c:pt>
                <c:pt idx="5">
                  <c:v>Historia, política o sociales</c:v>
                </c:pt>
                <c:pt idx="6">
                  <c:v>Científico, técnico o académico </c:v>
                </c:pt>
                <c:pt idx="7">
                  <c:v>Literatura o Ficción</c:v>
                </c:pt>
              </c:strCache>
            </c:strRef>
          </c:cat>
          <c:val>
            <c:numRef>
              <c:f>Hoja1!$B$2:$B$9</c:f>
              <c:numCache>
                <c:formatCode>0%</c:formatCode>
                <c:ptCount val="8"/>
                <c:pt idx="0">
                  <c:v>5.6000000000000015E-2</c:v>
                </c:pt>
                <c:pt idx="1">
                  <c:v>0.09</c:v>
                </c:pt>
                <c:pt idx="2">
                  <c:v>0.1</c:v>
                </c:pt>
                <c:pt idx="3">
                  <c:v>0.14000000000000001</c:v>
                </c:pt>
                <c:pt idx="4">
                  <c:v>0.19</c:v>
                </c:pt>
                <c:pt idx="5">
                  <c:v>0.25</c:v>
                </c:pt>
                <c:pt idx="6">
                  <c:v>0.32</c:v>
                </c:pt>
                <c:pt idx="7">
                  <c:v>0.42</c:v>
                </c:pt>
              </c:numCache>
            </c:numRef>
          </c:val>
          <c:extLst>
            <c:ext xmlns:c16="http://schemas.microsoft.com/office/drawing/2014/chart" uri="{C3380CC4-5D6E-409C-BE32-E72D297353CC}">
              <c16:uniqueId val="{00000000-ED08-4C2D-8AB8-16D79EAFA810}"/>
            </c:ext>
          </c:extLst>
        </c:ser>
        <c:dLbls>
          <c:dLblPos val="outEnd"/>
          <c:showLegendKey val="0"/>
          <c:showVal val="1"/>
          <c:showCatName val="0"/>
          <c:showSerName val="0"/>
          <c:showPercent val="0"/>
          <c:showBubbleSize val="0"/>
        </c:dLbls>
        <c:gapWidth val="150"/>
        <c:axId val="40597760"/>
        <c:axId val="40612992"/>
      </c:barChart>
      <c:catAx>
        <c:axId val="40597760"/>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CO"/>
          </a:p>
        </c:txPr>
        <c:crossAx val="40612992"/>
        <c:crosses val="autoZero"/>
        <c:auto val="1"/>
        <c:lblAlgn val="ctr"/>
        <c:lblOffset val="100"/>
        <c:noMultiLvlLbl val="0"/>
      </c:catAx>
      <c:valAx>
        <c:axId val="40612992"/>
        <c:scaling>
          <c:orientation val="minMax"/>
          <c:max val="1"/>
        </c:scaling>
        <c:delete val="1"/>
        <c:axPos val="b"/>
        <c:numFmt formatCode="0%" sourceLinked="1"/>
        <c:majorTickMark val="out"/>
        <c:minorTickMark val="none"/>
        <c:tickLblPos val="nextTo"/>
        <c:crossAx val="40597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875738188976376"/>
          <c:y val="0"/>
          <c:w val="0.48405511811023622"/>
          <c:h val="0.99296875043253241"/>
        </c:manualLayout>
      </c:layout>
      <c:barChart>
        <c:barDir val="bar"/>
        <c:grouping val="clustered"/>
        <c:varyColors val="0"/>
        <c:ser>
          <c:idx val="0"/>
          <c:order val="0"/>
          <c:tx>
            <c:strRef>
              <c:f>Hoja1!$B$1</c:f>
              <c:strCache>
                <c:ptCount val="1"/>
                <c:pt idx="0">
                  <c:v>Serie 1</c:v>
                </c:pt>
              </c:strCache>
            </c:strRef>
          </c:tx>
          <c:spPr>
            <a:solidFill>
              <a:srgbClr val="FFC000"/>
            </a:solidFill>
            <a:ln>
              <a:noFill/>
            </a:ln>
            <a:effectLst/>
            <a:scene3d>
              <a:camera prst="orthographicFront"/>
              <a:lightRig rig="threePt" dir="t"/>
            </a:scene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Hoja1!$A$2:$A$10</c:f>
              <c:strCache>
                <c:ptCount val="9"/>
                <c:pt idx="0">
                  <c:v>Ninguno</c:v>
                </c:pt>
                <c:pt idx="1">
                  <c:v>Padre</c:v>
                </c:pt>
                <c:pt idx="2">
                  <c:v>Madre</c:v>
                </c:pt>
                <c:pt idx="3">
                  <c:v>Compañeros de estudio/ trabajo</c:v>
                </c:pt>
                <c:pt idx="4">
                  <c:v>Hermanos</c:v>
                </c:pt>
                <c:pt idx="5">
                  <c:v>Pareja</c:v>
                </c:pt>
                <c:pt idx="6">
                  <c:v>Familiares (Abuelos, tíos, primos, otros parientes, entre otros)</c:v>
                </c:pt>
                <c:pt idx="7">
                  <c:v>Amigos</c:v>
                </c:pt>
                <c:pt idx="8">
                  <c:v>Hijos</c:v>
                </c:pt>
              </c:strCache>
            </c:strRef>
          </c:cat>
          <c:val>
            <c:numRef>
              <c:f>Hoja1!$B$2:$B$10</c:f>
              <c:numCache>
                <c:formatCode>0%</c:formatCode>
                <c:ptCount val="9"/>
                <c:pt idx="0">
                  <c:v>0.08</c:v>
                </c:pt>
                <c:pt idx="1">
                  <c:v>0.11</c:v>
                </c:pt>
                <c:pt idx="2">
                  <c:v>0.15</c:v>
                </c:pt>
                <c:pt idx="3">
                  <c:v>0.17</c:v>
                </c:pt>
                <c:pt idx="4">
                  <c:v>0.2</c:v>
                </c:pt>
                <c:pt idx="5">
                  <c:v>0.23</c:v>
                </c:pt>
                <c:pt idx="6">
                  <c:v>0.26</c:v>
                </c:pt>
                <c:pt idx="7">
                  <c:v>0.26</c:v>
                </c:pt>
                <c:pt idx="8">
                  <c:v>0.37</c:v>
                </c:pt>
              </c:numCache>
            </c:numRef>
          </c:val>
          <c:extLst>
            <c:ext xmlns:c16="http://schemas.microsoft.com/office/drawing/2014/chart" uri="{C3380CC4-5D6E-409C-BE32-E72D297353CC}">
              <c16:uniqueId val="{00000000-A7D7-4A33-B9A6-FC9537E3B93C}"/>
            </c:ext>
          </c:extLst>
        </c:ser>
        <c:dLbls>
          <c:dLblPos val="outEnd"/>
          <c:showLegendKey val="0"/>
          <c:showVal val="1"/>
          <c:showCatName val="0"/>
          <c:showSerName val="0"/>
          <c:showPercent val="0"/>
          <c:showBubbleSize val="0"/>
        </c:dLbls>
        <c:gapWidth val="182"/>
        <c:axId val="40005632"/>
        <c:axId val="40008320"/>
      </c:barChart>
      <c:catAx>
        <c:axId val="400056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CO"/>
          </a:p>
        </c:txPr>
        <c:crossAx val="40008320"/>
        <c:crosses val="autoZero"/>
        <c:auto val="1"/>
        <c:lblAlgn val="ctr"/>
        <c:lblOffset val="100"/>
        <c:noMultiLvlLbl val="0"/>
      </c:catAx>
      <c:valAx>
        <c:axId val="40008320"/>
        <c:scaling>
          <c:orientation val="minMax"/>
          <c:max val="1"/>
        </c:scaling>
        <c:delete val="0"/>
        <c:axPos val="b"/>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s-CO"/>
          </a:p>
        </c:txPr>
        <c:crossAx val="40005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60839074803148"/>
          <c:y val="2.578124841404722E-2"/>
          <c:w val="0.83501660925196852"/>
          <c:h val="0.94843750317190556"/>
        </c:manualLayout>
      </c:layout>
      <c:doughnutChart>
        <c:varyColors val="1"/>
        <c:ser>
          <c:idx val="0"/>
          <c:order val="0"/>
          <c:tx>
            <c:strRef>
              <c:f>Hoja1!$B$1</c:f>
              <c:strCache>
                <c:ptCount val="1"/>
                <c:pt idx="0">
                  <c:v>Ventas</c:v>
                </c:pt>
              </c:strCache>
            </c:strRef>
          </c:tx>
          <c:spPr>
            <a:scene3d>
              <a:camera prst="orthographicFront"/>
              <a:lightRig rig="threePt" dir="t"/>
            </a:scene3d>
          </c:spPr>
          <c:dPt>
            <c:idx val="0"/>
            <c:bubble3D val="0"/>
            <c:spPr>
              <a:solidFill>
                <a:srgbClr val="FFC000"/>
              </a:solidFill>
              <a:ln w="19050">
                <a:solidFill>
                  <a:schemeClr val="lt1"/>
                </a:solidFill>
              </a:ln>
              <a:effectLst/>
              <a:scene3d>
                <a:camera prst="orthographicFront"/>
                <a:lightRig rig="threePt" dir="t"/>
              </a:scene3d>
            </c:spPr>
            <c:extLst>
              <c:ext xmlns:c16="http://schemas.microsoft.com/office/drawing/2014/chart" uri="{C3380CC4-5D6E-409C-BE32-E72D297353CC}">
                <c16:uniqueId val="{00000004-94BF-4AFF-AD92-A74B0420CCED}"/>
              </c:ext>
            </c:extLst>
          </c:dPt>
          <c:dPt>
            <c:idx val="1"/>
            <c:bubble3D val="0"/>
            <c:spPr>
              <a:solidFill>
                <a:srgbClr val="DA0F2B"/>
              </a:solidFill>
              <a:ln w="19050">
                <a:solidFill>
                  <a:schemeClr val="lt1"/>
                </a:solidFill>
              </a:ln>
              <a:effectLst/>
              <a:scene3d>
                <a:camera prst="orthographicFront"/>
                <a:lightRig rig="threePt" dir="t"/>
              </a:scene3d>
            </c:spPr>
            <c:extLst>
              <c:ext xmlns:c16="http://schemas.microsoft.com/office/drawing/2014/chart" uri="{C3380CC4-5D6E-409C-BE32-E72D297353CC}">
                <c16:uniqueId val="{00000003-94BF-4AFF-AD92-A74B0420CCED}"/>
              </c:ext>
            </c:extLst>
          </c:dPt>
          <c:dLbls>
            <c:dLbl>
              <c:idx val="1"/>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extLst>
                <c:ext xmlns:c16="http://schemas.microsoft.com/office/drawing/2014/chart" uri="{C3380CC4-5D6E-409C-BE32-E72D297353CC}">
                  <c16:uniqueId val="{00000003-94BF-4AFF-AD92-A74B0420CCED}"/>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Hoja1!$A$2:$A$3</c:f>
              <c:strCache>
                <c:ptCount val="2"/>
                <c:pt idx="0">
                  <c:v>Sí</c:v>
                </c:pt>
                <c:pt idx="1">
                  <c:v>No</c:v>
                </c:pt>
              </c:strCache>
            </c:strRef>
          </c:cat>
          <c:val>
            <c:numRef>
              <c:f>Hoja1!$B$2:$B$3</c:f>
              <c:numCache>
                <c:formatCode>0%</c:formatCode>
                <c:ptCount val="2"/>
                <c:pt idx="0">
                  <c:v>0.79</c:v>
                </c:pt>
                <c:pt idx="1">
                  <c:v>0.21</c:v>
                </c:pt>
              </c:numCache>
            </c:numRef>
          </c:val>
          <c:extLst>
            <c:ext xmlns:c16="http://schemas.microsoft.com/office/drawing/2014/chart" uri="{C3380CC4-5D6E-409C-BE32-E72D297353CC}">
              <c16:uniqueId val="{00000000-94BF-4AFF-AD92-A74B0420CCED}"/>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274003695966578"/>
          <c:y val="3.1477186042245239E-2"/>
          <c:w val="0.37970894263217098"/>
          <c:h val="0.88511921076126099"/>
        </c:manualLayout>
      </c:layout>
      <c:barChart>
        <c:barDir val="bar"/>
        <c:grouping val="clustered"/>
        <c:varyColors val="0"/>
        <c:ser>
          <c:idx val="0"/>
          <c:order val="0"/>
          <c:tx>
            <c:strRef>
              <c:f>Hoja1!$B$1</c:f>
              <c:strCache>
                <c:ptCount val="1"/>
                <c:pt idx="0">
                  <c:v>2° Opción</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Hoja1!$A$2:$A$12</c:f>
              <c:strCache>
                <c:ptCount val="11"/>
                <c:pt idx="0">
                  <c:v>Feria del libro</c:v>
                </c:pt>
                <c:pt idx="1">
                  <c:v>Concierto, recitales, presentaciones de música</c:v>
                </c:pt>
                <c:pt idx="2">
                  <c:v>Cine</c:v>
                </c:pt>
                <c:pt idx="3">
                  <c:v>Ferias o exposiciones artesanales</c:v>
                </c:pt>
                <c:pt idx="4">
                  <c:v>Teatro</c:v>
                </c:pt>
                <c:pt idx="5">
                  <c:v>Danza</c:v>
                </c:pt>
                <c:pt idx="6">
                  <c:v>Exposiciones ferias o muestras de fotografía, pintura, grabado, dibujo, escultura o artes gráficas</c:v>
                </c:pt>
                <c:pt idx="7">
                  <c:v>Festivales audiovisuales</c:v>
                </c:pt>
                <c:pt idx="8">
                  <c:v>Circo</c:v>
                </c:pt>
                <c:pt idx="9">
                  <c:v>Opera</c:v>
                </c:pt>
                <c:pt idx="10">
                  <c:v>Ningun otro</c:v>
                </c:pt>
              </c:strCache>
            </c:strRef>
          </c:cat>
          <c:val>
            <c:numRef>
              <c:f>Hoja1!$B$2:$B$12</c:f>
              <c:numCache>
                <c:formatCode>0%</c:formatCode>
                <c:ptCount val="11"/>
                <c:pt idx="0">
                  <c:v>0.15</c:v>
                </c:pt>
                <c:pt idx="1">
                  <c:v>0.15</c:v>
                </c:pt>
                <c:pt idx="2">
                  <c:v>0.13</c:v>
                </c:pt>
                <c:pt idx="3">
                  <c:v>0.15</c:v>
                </c:pt>
                <c:pt idx="4">
                  <c:v>0.11</c:v>
                </c:pt>
                <c:pt idx="5">
                  <c:v>0.08</c:v>
                </c:pt>
                <c:pt idx="6">
                  <c:v>0</c:v>
                </c:pt>
                <c:pt idx="7">
                  <c:v>0.05</c:v>
                </c:pt>
                <c:pt idx="8">
                  <c:v>0.05</c:v>
                </c:pt>
                <c:pt idx="9">
                  <c:v>0.02</c:v>
                </c:pt>
                <c:pt idx="10">
                  <c:v>0.06</c:v>
                </c:pt>
              </c:numCache>
            </c:numRef>
          </c:val>
          <c:extLst>
            <c:ext xmlns:c16="http://schemas.microsoft.com/office/drawing/2014/chart" uri="{C3380CC4-5D6E-409C-BE32-E72D297353CC}">
              <c16:uniqueId val="{00000000-C621-49DD-89F0-1A780679D9AC}"/>
            </c:ext>
          </c:extLst>
        </c:ser>
        <c:dLbls>
          <c:dLblPos val="outEnd"/>
          <c:showLegendKey val="0"/>
          <c:showVal val="1"/>
          <c:showCatName val="0"/>
          <c:showSerName val="0"/>
          <c:showPercent val="0"/>
          <c:showBubbleSize val="0"/>
        </c:dLbls>
        <c:gapWidth val="50"/>
        <c:axId val="144762752"/>
        <c:axId val="144764288"/>
      </c:barChart>
      <c:catAx>
        <c:axId val="144762752"/>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s-CO"/>
          </a:p>
        </c:txPr>
        <c:crossAx val="144764288"/>
        <c:crosses val="autoZero"/>
        <c:auto val="1"/>
        <c:lblAlgn val="ctr"/>
        <c:lblOffset val="100"/>
        <c:noMultiLvlLbl val="0"/>
      </c:catAx>
      <c:valAx>
        <c:axId val="144764288"/>
        <c:scaling>
          <c:orientation val="minMax"/>
          <c:max val="1"/>
        </c:scaling>
        <c:delete val="1"/>
        <c:axPos val="t"/>
        <c:numFmt formatCode="0%" sourceLinked="1"/>
        <c:majorTickMark val="out"/>
        <c:minorTickMark val="none"/>
        <c:tickLblPos val="nextTo"/>
        <c:crossAx val="144762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274003695966578"/>
          <c:y val="3.1477186042245239E-2"/>
          <c:w val="0.37970894263217098"/>
          <c:h val="0.81766178230508157"/>
        </c:manualLayout>
      </c:layout>
      <c:barChart>
        <c:barDir val="bar"/>
        <c:grouping val="clustered"/>
        <c:varyColors val="0"/>
        <c:ser>
          <c:idx val="0"/>
          <c:order val="0"/>
          <c:tx>
            <c:strRef>
              <c:f>Hoja1!$B$1</c:f>
              <c:strCache>
                <c:ptCount val="1"/>
                <c:pt idx="0">
                  <c:v>1° Opción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Hoja1!$A$2:$A$12</c:f>
              <c:strCache>
                <c:ptCount val="11"/>
                <c:pt idx="0">
                  <c:v>Feria del libro</c:v>
                </c:pt>
                <c:pt idx="1">
                  <c:v>Concierto, recitales, presentaciones de música</c:v>
                </c:pt>
                <c:pt idx="2">
                  <c:v>Cine</c:v>
                </c:pt>
                <c:pt idx="3">
                  <c:v>Ferias o exposiciones artesanales</c:v>
                </c:pt>
                <c:pt idx="4">
                  <c:v>Teatro</c:v>
                </c:pt>
                <c:pt idx="5">
                  <c:v>Danza</c:v>
                </c:pt>
                <c:pt idx="6">
                  <c:v>Exposiciones ferias o muestras de fotografía, pintura, grabado, dibujo, escultura o artes gráficas</c:v>
                </c:pt>
                <c:pt idx="7">
                  <c:v>Festivales audiovisuales</c:v>
                </c:pt>
                <c:pt idx="8">
                  <c:v>Circo</c:v>
                </c:pt>
                <c:pt idx="9">
                  <c:v>Opera</c:v>
                </c:pt>
                <c:pt idx="10">
                  <c:v>Ningun otro</c:v>
                </c:pt>
              </c:strCache>
            </c:strRef>
          </c:cat>
          <c:val>
            <c:numRef>
              <c:f>Hoja1!$B$2:$B$12</c:f>
              <c:numCache>
                <c:formatCode>0%</c:formatCode>
                <c:ptCount val="11"/>
                <c:pt idx="0">
                  <c:v>0.19</c:v>
                </c:pt>
                <c:pt idx="1">
                  <c:v>0.18</c:v>
                </c:pt>
                <c:pt idx="2">
                  <c:v>0.16</c:v>
                </c:pt>
                <c:pt idx="3">
                  <c:v>0.1</c:v>
                </c:pt>
                <c:pt idx="4">
                  <c:v>0.09</c:v>
                </c:pt>
                <c:pt idx="5">
                  <c:v>0.09</c:v>
                </c:pt>
                <c:pt idx="6">
                  <c:v>0.12</c:v>
                </c:pt>
                <c:pt idx="7">
                  <c:v>0.02</c:v>
                </c:pt>
                <c:pt idx="8">
                  <c:v>0.02</c:v>
                </c:pt>
                <c:pt idx="9">
                  <c:v>0.02</c:v>
                </c:pt>
                <c:pt idx="10">
                  <c:v>0</c:v>
                </c:pt>
              </c:numCache>
            </c:numRef>
          </c:val>
          <c:extLst>
            <c:ext xmlns:c16="http://schemas.microsoft.com/office/drawing/2014/chart" uri="{C3380CC4-5D6E-409C-BE32-E72D297353CC}">
              <c16:uniqueId val="{00000000-C621-49DD-89F0-1A780679D9AC}"/>
            </c:ext>
          </c:extLst>
        </c:ser>
        <c:dLbls>
          <c:dLblPos val="outEnd"/>
          <c:showLegendKey val="0"/>
          <c:showVal val="1"/>
          <c:showCatName val="0"/>
          <c:showSerName val="0"/>
          <c:showPercent val="0"/>
          <c:showBubbleSize val="0"/>
        </c:dLbls>
        <c:gapWidth val="50"/>
        <c:axId val="127567360"/>
        <c:axId val="127627264"/>
      </c:barChart>
      <c:catAx>
        <c:axId val="127567360"/>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s-CO"/>
          </a:p>
        </c:txPr>
        <c:crossAx val="127627264"/>
        <c:crosses val="autoZero"/>
        <c:auto val="1"/>
        <c:lblAlgn val="ctr"/>
        <c:lblOffset val="100"/>
        <c:noMultiLvlLbl val="0"/>
      </c:catAx>
      <c:valAx>
        <c:axId val="127627264"/>
        <c:scaling>
          <c:orientation val="minMax"/>
          <c:max val="1"/>
        </c:scaling>
        <c:delete val="1"/>
        <c:axPos val="t"/>
        <c:numFmt formatCode="0%" sourceLinked="1"/>
        <c:majorTickMark val="out"/>
        <c:minorTickMark val="none"/>
        <c:tickLblPos val="nextTo"/>
        <c:crossAx val="127567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274003695966578"/>
          <c:y val="3.1477186042245239E-2"/>
          <c:w val="0.37970894263217098"/>
          <c:h val="0.88511921076126099"/>
        </c:manualLayout>
      </c:layout>
      <c:barChart>
        <c:barDir val="bar"/>
        <c:grouping val="clustered"/>
        <c:varyColors val="0"/>
        <c:ser>
          <c:idx val="0"/>
          <c:order val="0"/>
          <c:tx>
            <c:strRef>
              <c:f>Hoja1!$B$1</c:f>
              <c:strCache>
                <c:ptCount val="1"/>
                <c:pt idx="0">
                  <c:v>Total</c:v>
                </c:pt>
              </c:strCache>
            </c:strRef>
          </c:tx>
          <c:spPr>
            <a:solidFill>
              <a:srgbClr val="DA0F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Hoja1!$A$2:$A$12</c:f>
              <c:strCache>
                <c:ptCount val="11"/>
                <c:pt idx="0">
                  <c:v>Feria del libro</c:v>
                </c:pt>
                <c:pt idx="1">
                  <c:v>Concierto, recitales, presentaciones de música</c:v>
                </c:pt>
                <c:pt idx="2">
                  <c:v>Cine</c:v>
                </c:pt>
                <c:pt idx="3">
                  <c:v>Ferias o exposiciones artesanales</c:v>
                </c:pt>
                <c:pt idx="4">
                  <c:v>Teatro</c:v>
                </c:pt>
                <c:pt idx="5">
                  <c:v>Danza</c:v>
                </c:pt>
                <c:pt idx="6">
                  <c:v>Exposiciones ferias o muestras de fotografía, pintura, grabado, dibujo, escultura o artes gráficas</c:v>
                </c:pt>
                <c:pt idx="7">
                  <c:v>Festivales audiovisuales</c:v>
                </c:pt>
                <c:pt idx="8">
                  <c:v>Circo</c:v>
                </c:pt>
                <c:pt idx="9">
                  <c:v>Opera</c:v>
                </c:pt>
                <c:pt idx="10">
                  <c:v>Ningun otro</c:v>
                </c:pt>
              </c:strCache>
            </c:strRef>
          </c:cat>
          <c:val>
            <c:numRef>
              <c:f>Hoja1!$B$2:$B$12</c:f>
              <c:numCache>
                <c:formatCode>0%</c:formatCode>
                <c:ptCount val="11"/>
                <c:pt idx="0">
                  <c:v>0.33999999999999997</c:v>
                </c:pt>
                <c:pt idx="1">
                  <c:v>0.32999999999999996</c:v>
                </c:pt>
                <c:pt idx="2">
                  <c:v>0.29000000000000004</c:v>
                </c:pt>
                <c:pt idx="3">
                  <c:v>0.25</c:v>
                </c:pt>
                <c:pt idx="4">
                  <c:v>0.2</c:v>
                </c:pt>
                <c:pt idx="5">
                  <c:v>0.16999999999999998</c:v>
                </c:pt>
                <c:pt idx="6">
                  <c:v>0.12</c:v>
                </c:pt>
                <c:pt idx="7">
                  <c:v>7.0000000000000007E-2</c:v>
                </c:pt>
                <c:pt idx="8">
                  <c:v>7.0000000000000007E-2</c:v>
                </c:pt>
                <c:pt idx="9">
                  <c:v>0.04</c:v>
                </c:pt>
                <c:pt idx="10">
                  <c:v>0.06</c:v>
                </c:pt>
              </c:numCache>
            </c:numRef>
          </c:val>
          <c:extLst>
            <c:ext xmlns:c16="http://schemas.microsoft.com/office/drawing/2014/chart" uri="{C3380CC4-5D6E-409C-BE32-E72D297353CC}">
              <c16:uniqueId val="{00000000-C621-49DD-89F0-1A780679D9AC}"/>
            </c:ext>
          </c:extLst>
        </c:ser>
        <c:dLbls>
          <c:dLblPos val="outEnd"/>
          <c:showLegendKey val="0"/>
          <c:showVal val="1"/>
          <c:showCatName val="0"/>
          <c:showSerName val="0"/>
          <c:showPercent val="0"/>
          <c:showBubbleSize val="0"/>
        </c:dLbls>
        <c:gapWidth val="50"/>
        <c:axId val="40125952"/>
        <c:axId val="40165760"/>
      </c:barChart>
      <c:catAx>
        <c:axId val="40125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s-CO"/>
          </a:p>
        </c:txPr>
        <c:crossAx val="40165760"/>
        <c:crosses val="autoZero"/>
        <c:auto val="1"/>
        <c:lblAlgn val="ctr"/>
        <c:lblOffset val="100"/>
        <c:noMultiLvlLbl val="0"/>
      </c:catAx>
      <c:valAx>
        <c:axId val="40165760"/>
        <c:scaling>
          <c:orientation val="minMax"/>
          <c:max val="1"/>
        </c:scaling>
        <c:delete val="0"/>
        <c:axPos val="t"/>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s-CO"/>
          </a:p>
        </c:txPr>
        <c:crossAx val="40125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754191251021588E-2"/>
          <c:y val="2.5143822272156603E-2"/>
          <c:w val="0.92514203660920036"/>
          <c:h val="0.71825616890648569"/>
        </c:manualLayout>
      </c:layout>
      <c:barChart>
        <c:barDir val="col"/>
        <c:grouping val="stacked"/>
        <c:varyColors val="0"/>
        <c:ser>
          <c:idx val="0"/>
          <c:order val="0"/>
          <c:tx>
            <c:strRef>
              <c:f>Hoja1!$B$1</c:f>
              <c:strCache>
                <c:ptCount val="1"/>
                <c:pt idx="0">
                  <c:v>Redes sociales</c:v>
                </c:pt>
              </c:strCache>
            </c:strRef>
          </c:tx>
          <c:spPr>
            <a:solidFill>
              <a:srgbClr val="DA0F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Teatro</c:v>
                </c:pt>
                <c:pt idx="1">
                  <c:v>Concierto, recitales, presentaciones de música</c:v>
                </c:pt>
                <c:pt idx="2">
                  <c:v>Exposiciones ferias o muestras de fotografía, pintura, grabado, dibujo, etc..</c:v>
                </c:pt>
                <c:pt idx="3">
                  <c:v>Ferias o exposiciones artesanales</c:v>
                </c:pt>
                <c:pt idx="4">
                  <c:v>Cine</c:v>
                </c:pt>
                <c:pt idx="5">
                  <c:v>Opera</c:v>
                </c:pt>
                <c:pt idx="6">
                  <c:v>Danza</c:v>
                </c:pt>
                <c:pt idx="7">
                  <c:v>Feria del libro</c:v>
                </c:pt>
                <c:pt idx="8">
                  <c:v>Festivales audiovisuales</c:v>
                </c:pt>
                <c:pt idx="9">
                  <c:v>Circo</c:v>
                </c:pt>
              </c:strCache>
            </c:strRef>
          </c:cat>
          <c:val>
            <c:numRef>
              <c:f>Hoja1!$B$2:$B$11</c:f>
              <c:numCache>
                <c:formatCode>0%</c:formatCode>
                <c:ptCount val="10"/>
                <c:pt idx="0">
                  <c:v>0.68</c:v>
                </c:pt>
                <c:pt idx="1">
                  <c:v>0.67</c:v>
                </c:pt>
                <c:pt idx="2">
                  <c:v>0.63</c:v>
                </c:pt>
                <c:pt idx="3">
                  <c:v>0.56000000000000005</c:v>
                </c:pt>
                <c:pt idx="4">
                  <c:v>0.7</c:v>
                </c:pt>
                <c:pt idx="5">
                  <c:v>0.64</c:v>
                </c:pt>
                <c:pt idx="6">
                  <c:v>0.64</c:v>
                </c:pt>
                <c:pt idx="7">
                  <c:v>0.53</c:v>
                </c:pt>
                <c:pt idx="8">
                  <c:v>0.71</c:v>
                </c:pt>
                <c:pt idx="9">
                  <c:v>0.44</c:v>
                </c:pt>
              </c:numCache>
            </c:numRef>
          </c:val>
          <c:extLst>
            <c:ext xmlns:c16="http://schemas.microsoft.com/office/drawing/2014/chart" uri="{C3380CC4-5D6E-409C-BE32-E72D297353CC}">
              <c16:uniqueId val="{00000000-B1E7-4B00-AB8D-1CC281992114}"/>
            </c:ext>
          </c:extLst>
        </c:ser>
        <c:ser>
          <c:idx val="1"/>
          <c:order val="1"/>
          <c:tx>
            <c:strRef>
              <c:f>Hoja1!$C$1</c:f>
              <c:strCache>
                <c:ptCount val="1"/>
                <c:pt idx="0">
                  <c:v>Correo electrónico</c:v>
                </c:pt>
              </c:strCache>
            </c:strRef>
          </c:tx>
          <c:spPr>
            <a:solidFill>
              <a:srgbClr val="DA0F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Teatro</c:v>
                </c:pt>
                <c:pt idx="1">
                  <c:v>Concierto, recitales, presentaciones de música</c:v>
                </c:pt>
                <c:pt idx="2">
                  <c:v>Exposiciones ferias o muestras de fotografía, pintura, grabado, dibujo, etc..</c:v>
                </c:pt>
                <c:pt idx="3">
                  <c:v>Ferias o exposiciones artesanales</c:v>
                </c:pt>
                <c:pt idx="4">
                  <c:v>Cine</c:v>
                </c:pt>
                <c:pt idx="5">
                  <c:v>Opera</c:v>
                </c:pt>
                <c:pt idx="6">
                  <c:v>Danza</c:v>
                </c:pt>
                <c:pt idx="7">
                  <c:v>Feria del libro</c:v>
                </c:pt>
                <c:pt idx="8">
                  <c:v>Festivales audiovisuales</c:v>
                </c:pt>
                <c:pt idx="9">
                  <c:v>Circo</c:v>
                </c:pt>
              </c:strCache>
            </c:strRef>
          </c:cat>
          <c:val>
            <c:numRef>
              <c:f>Hoja1!$C$2:$C$11</c:f>
              <c:numCache>
                <c:formatCode>0%</c:formatCode>
                <c:ptCount val="10"/>
                <c:pt idx="0">
                  <c:v>7.0000000000000007E-2</c:v>
                </c:pt>
                <c:pt idx="1">
                  <c:v>0.02</c:v>
                </c:pt>
                <c:pt idx="2">
                  <c:v>0.03</c:v>
                </c:pt>
                <c:pt idx="3">
                  <c:v>0.05</c:v>
                </c:pt>
                <c:pt idx="4">
                  <c:v>0.04</c:v>
                </c:pt>
                <c:pt idx="5">
                  <c:v>0.14000000000000001</c:v>
                </c:pt>
                <c:pt idx="6">
                  <c:v>0.02</c:v>
                </c:pt>
                <c:pt idx="7">
                  <c:v>0.05</c:v>
                </c:pt>
                <c:pt idx="8">
                  <c:v>0.04</c:v>
                </c:pt>
                <c:pt idx="9">
                  <c:v>0.02</c:v>
                </c:pt>
              </c:numCache>
            </c:numRef>
          </c:val>
          <c:extLst>
            <c:ext xmlns:c16="http://schemas.microsoft.com/office/drawing/2014/chart" uri="{C3380CC4-5D6E-409C-BE32-E72D297353CC}">
              <c16:uniqueId val="{00000001-B1E7-4B00-AB8D-1CC281992114}"/>
            </c:ext>
          </c:extLst>
        </c:ser>
        <c:ser>
          <c:idx val="2"/>
          <c:order val="2"/>
          <c:tx>
            <c:strRef>
              <c:f>Hoja1!$D$1</c:f>
              <c:strCache>
                <c:ptCount val="1"/>
                <c:pt idx="0">
                  <c:v>TV</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Teatro</c:v>
                </c:pt>
                <c:pt idx="1">
                  <c:v>Concierto, recitales, presentaciones de música</c:v>
                </c:pt>
                <c:pt idx="2">
                  <c:v>Exposiciones ferias o muestras de fotografía, pintura, grabado, dibujo, etc..</c:v>
                </c:pt>
                <c:pt idx="3">
                  <c:v>Ferias o exposiciones artesanales</c:v>
                </c:pt>
                <c:pt idx="4">
                  <c:v>Cine</c:v>
                </c:pt>
                <c:pt idx="5">
                  <c:v>Opera</c:v>
                </c:pt>
                <c:pt idx="6">
                  <c:v>Danza</c:v>
                </c:pt>
                <c:pt idx="7">
                  <c:v>Feria del libro</c:v>
                </c:pt>
                <c:pt idx="8">
                  <c:v>Festivales audiovisuales</c:v>
                </c:pt>
                <c:pt idx="9">
                  <c:v>Circo</c:v>
                </c:pt>
              </c:strCache>
            </c:strRef>
          </c:cat>
          <c:val>
            <c:numRef>
              <c:f>Hoja1!$D$2:$D$11</c:f>
              <c:numCache>
                <c:formatCode>0%</c:formatCode>
                <c:ptCount val="10"/>
                <c:pt idx="0">
                  <c:v>0.19</c:v>
                </c:pt>
                <c:pt idx="1">
                  <c:v>0.28999999999999998</c:v>
                </c:pt>
                <c:pt idx="2">
                  <c:v>0.17</c:v>
                </c:pt>
                <c:pt idx="3">
                  <c:v>0.38</c:v>
                </c:pt>
                <c:pt idx="4">
                  <c:v>0.32</c:v>
                </c:pt>
                <c:pt idx="5">
                  <c:v>0.16</c:v>
                </c:pt>
                <c:pt idx="6">
                  <c:v>0.22</c:v>
                </c:pt>
                <c:pt idx="7">
                  <c:v>0.38</c:v>
                </c:pt>
                <c:pt idx="8">
                  <c:v>0.22</c:v>
                </c:pt>
                <c:pt idx="9">
                  <c:v>0.3</c:v>
                </c:pt>
              </c:numCache>
            </c:numRef>
          </c:val>
          <c:extLst>
            <c:ext xmlns:c16="http://schemas.microsoft.com/office/drawing/2014/chart" uri="{C3380CC4-5D6E-409C-BE32-E72D297353CC}">
              <c16:uniqueId val="{00000002-B1E7-4B00-AB8D-1CC281992114}"/>
            </c:ext>
          </c:extLst>
        </c:ser>
        <c:ser>
          <c:idx val="3"/>
          <c:order val="3"/>
          <c:tx>
            <c:strRef>
              <c:f>Hoja1!$E$1</c:f>
              <c:strCache>
                <c:ptCount val="1"/>
                <c:pt idx="0">
                  <c:v>Radio</c:v>
                </c:pt>
              </c:strCache>
            </c:strRef>
          </c:tx>
          <c:spPr>
            <a:solidFill>
              <a:schemeClr val="bg1">
                <a:lumMod val="65000"/>
              </a:schemeClr>
            </a:solidFill>
            <a:ln>
              <a:noFill/>
            </a:ln>
            <a:effectLst/>
          </c:spPr>
          <c:invertIfNegative val="0"/>
          <c:dLbls>
            <c:dLbl>
              <c:idx val="2"/>
              <c:layout>
                <c:manualLayout>
                  <c:x val="-4.6934398460847376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049-4EB3-9D16-4DE0BB4BB6A4}"/>
                </c:ext>
              </c:extLst>
            </c:dLbl>
            <c:dLbl>
              <c:idx val="8"/>
              <c:layout>
                <c:manualLayout>
                  <c:x val="-4.6934398460847376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049-4EB3-9D16-4DE0BB4BB6A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Teatro</c:v>
                </c:pt>
                <c:pt idx="1">
                  <c:v>Concierto, recitales, presentaciones de música</c:v>
                </c:pt>
                <c:pt idx="2">
                  <c:v>Exposiciones ferias o muestras de fotografía, pintura, grabado, dibujo, etc..</c:v>
                </c:pt>
                <c:pt idx="3">
                  <c:v>Ferias o exposiciones artesanales</c:v>
                </c:pt>
                <c:pt idx="4">
                  <c:v>Cine</c:v>
                </c:pt>
                <c:pt idx="5">
                  <c:v>Opera</c:v>
                </c:pt>
                <c:pt idx="6">
                  <c:v>Danza</c:v>
                </c:pt>
                <c:pt idx="7">
                  <c:v>Feria del libro</c:v>
                </c:pt>
                <c:pt idx="8">
                  <c:v>Festivales audiovisuales</c:v>
                </c:pt>
                <c:pt idx="9">
                  <c:v>Circo</c:v>
                </c:pt>
              </c:strCache>
            </c:strRef>
          </c:cat>
          <c:val>
            <c:numRef>
              <c:f>Hoja1!$E$2:$E$11</c:f>
              <c:numCache>
                <c:formatCode>0%</c:formatCode>
                <c:ptCount val="10"/>
                <c:pt idx="0">
                  <c:v>0.06</c:v>
                </c:pt>
                <c:pt idx="1">
                  <c:v>0.12</c:v>
                </c:pt>
                <c:pt idx="2">
                  <c:v>0.09</c:v>
                </c:pt>
                <c:pt idx="3">
                  <c:v>7.0000000000000007E-2</c:v>
                </c:pt>
                <c:pt idx="4">
                  <c:v>0.05</c:v>
                </c:pt>
                <c:pt idx="5">
                  <c:v>0.09</c:v>
                </c:pt>
                <c:pt idx="6">
                  <c:v>0.06</c:v>
                </c:pt>
                <c:pt idx="7">
                  <c:v>0.11</c:v>
                </c:pt>
                <c:pt idx="8">
                  <c:v>0.06</c:v>
                </c:pt>
                <c:pt idx="9">
                  <c:v>0.16</c:v>
                </c:pt>
              </c:numCache>
            </c:numRef>
          </c:val>
          <c:extLst>
            <c:ext xmlns:c16="http://schemas.microsoft.com/office/drawing/2014/chart" uri="{C3380CC4-5D6E-409C-BE32-E72D297353CC}">
              <c16:uniqueId val="{00000004-B1E7-4B00-AB8D-1CC281992114}"/>
            </c:ext>
          </c:extLst>
        </c:ser>
        <c:ser>
          <c:idx val="4"/>
          <c:order val="4"/>
          <c:tx>
            <c:strRef>
              <c:f>Hoja1!$F$1</c:f>
              <c:strCache>
                <c:ptCount val="1"/>
                <c:pt idx="0">
                  <c:v>Prensa</c:v>
                </c:pt>
              </c:strCache>
            </c:strRef>
          </c:tx>
          <c:spPr>
            <a:solidFill>
              <a:schemeClr val="accent5">
                <a:lumMod val="75000"/>
              </a:schemeClr>
            </a:solidFill>
            <a:ln>
              <a:noFill/>
            </a:ln>
            <a:effectLst/>
          </c:spPr>
          <c:invertIfNegative val="0"/>
          <c:dLbls>
            <c:dLbl>
              <c:idx val="5"/>
              <c:layout>
                <c:manualLayout>
                  <c:x val="1.1733599615211844E-3"/>
                  <c:y val="-3.2812497981514643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049-4EB3-9D16-4DE0BB4BB6A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FF"/>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Teatro</c:v>
                </c:pt>
                <c:pt idx="1">
                  <c:v>Concierto, recitales, presentaciones de música</c:v>
                </c:pt>
                <c:pt idx="2">
                  <c:v>Exposiciones ferias o muestras de fotografía, pintura, grabado, dibujo, etc..</c:v>
                </c:pt>
                <c:pt idx="3">
                  <c:v>Ferias o exposiciones artesanales</c:v>
                </c:pt>
                <c:pt idx="4">
                  <c:v>Cine</c:v>
                </c:pt>
                <c:pt idx="5">
                  <c:v>Opera</c:v>
                </c:pt>
                <c:pt idx="6">
                  <c:v>Danza</c:v>
                </c:pt>
                <c:pt idx="7">
                  <c:v>Feria del libro</c:v>
                </c:pt>
                <c:pt idx="8">
                  <c:v>Festivales audiovisuales</c:v>
                </c:pt>
                <c:pt idx="9">
                  <c:v>Circo</c:v>
                </c:pt>
              </c:strCache>
            </c:strRef>
          </c:cat>
          <c:val>
            <c:numRef>
              <c:f>Hoja1!$F$2:$F$11</c:f>
              <c:numCache>
                <c:formatCode>0%</c:formatCode>
                <c:ptCount val="10"/>
                <c:pt idx="0">
                  <c:v>0.1</c:v>
                </c:pt>
                <c:pt idx="1">
                  <c:v>0.11</c:v>
                </c:pt>
                <c:pt idx="2">
                  <c:v>0.15</c:v>
                </c:pt>
                <c:pt idx="3">
                  <c:v>0.06</c:v>
                </c:pt>
                <c:pt idx="4">
                  <c:v>0.1</c:v>
                </c:pt>
                <c:pt idx="5">
                  <c:v>0.05</c:v>
                </c:pt>
                <c:pt idx="6">
                  <c:v>0.06</c:v>
                </c:pt>
                <c:pt idx="7">
                  <c:v>0.13</c:v>
                </c:pt>
                <c:pt idx="8">
                  <c:v>0.03</c:v>
                </c:pt>
                <c:pt idx="9">
                  <c:v>0.04</c:v>
                </c:pt>
              </c:numCache>
            </c:numRef>
          </c:val>
          <c:extLst>
            <c:ext xmlns:c16="http://schemas.microsoft.com/office/drawing/2014/chart" uri="{C3380CC4-5D6E-409C-BE32-E72D297353CC}">
              <c16:uniqueId val="{00000009-B1E7-4B00-AB8D-1CC281992114}"/>
            </c:ext>
          </c:extLst>
        </c:ser>
        <c:ser>
          <c:idx val="5"/>
          <c:order val="5"/>
          <c:tx>
            <c:strRef>
              <c:f>Hoja1!$G$1</c:f>
              <c:strCache>
                <c:ptCount val="1"/>
                <c:pt idx="0">
                  <c:v>Voz a voz</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Teatro</c:v>
                </c:pt>
                <c:pt idx="1">
                  <c:v>Concierto, recitales, presentaciones de música</c:v>
                </c:pt>
                <c:pt idx="2">
                  <c:v>Exposiciones ferias o muestras de fotografía, pintura, grabado, dibujo, etc..</c:v>
                </c:pt>
                <c:pt idx="3">
                  <c:v>Ferias o exposiciones artesanales</c:v>
                </c:pt>
                <c:pt idx="4">
                  <c:v>Cine</c:v>
                </c:pt>
                <c:pt idx="5">
                  <c:v>Opera</c:v>
                </c:pt>
                <c:pt idx="6">
                  <c:v>Danza</c:v>
                </c:pt>
                <c:pt idx="7">
                  <c:v>Feria del libro</c:v>
                </c:pt>
                <c:pt idx="8">
                  <c:v>Festivales audiovisuales</c:v>
                </c:pt>
                <c:pt idx="9">
                  <c:v>Circo</c:v>
                </c:pt>
              </c:strCache>
            </c:strRef>
          </c:cat>
          <c:val>
            <c:numRef>
              <c:f>Hoja1!$G$2:$G$11</c:f>
              <c:numCache>
                <c:formatCode>0%</c:formatCode>
                <c:ptCount val="10"/>
                <c:pt idx="0">
                  <c:v>0.06</c:v>
                </c:pt>
                <c:pt idx="1">
                  <c:v>0.06</c:v>
                </c:pt>
                <c:pt idx="2">
                  <c:v>0.06</c:v>
                </c:pt>
                <c:pt idx="3">
                  <c:v>0.06</c:v>
                </c:pt>
                <c:pt idx="4">
                  <c:v>0.04</c:v>
                </c:pt>
                <c:pt idx="5">
                  <c:v>0.03</c:v>
                </c:pt>
                <c:pt idx="6">
                  <c:v>0.14000000000000001</c:v>
                </c:pt>
                <c:pt idx="7">
                  <c:v>0.05</c:v>
                </c:pt>
                <c:pt idx="8">
                  <c:v>0.03</c:v>
                </c:pt>
                <c:pt idx="9">
                  <c:v>0.09</c:v>
                </c:pt>
              </c:numCache>
            </c:numRef>
          </c:val>
          <c:extLst>
            <c:ext xmlns:c16="http://schemas.microsoft.com/office/drawing/2014/chart" uri="{C3380CC4-5D6E-409C-BE32-E72D297353CC}">
              <c16:uniqueId val="{00000001-A049-4EB3-9D16-4DE0BB4BB6A4}"/>
            </c:ext>
          </c:extLst>
        </c:ser>
        <c:ser>
          <c:idx val="6"/>
          <c:order val="6"/>
          <c:tx>
            <c:strRef>
              <c:f>Hoja1!$H$1</c:f>
              <c:strCache>
                <c:ptCount val="1"/>
                <c:pt idx="0">
                  <c:v>Otros</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FF"/>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Teatro</c:v>
                </c:pt>
                <c:pt idx="1">
                  <c:v>Concierto, recitales, presentaciones de música</c:v>
                </c:pt>
                <c:pt idx="2">
                  <c:v>Exposiciones ferias o muestras de fotografía, pintura, grabado, dibujo, etc..</c:v>
                </c:pt>
                <c:pt idx="3">
                  <c:v>Ferias o exposiciones artesanales</c:v>
                </c:pt>
                <c:pt idx="4">
                  <c:v>Cine</c:v>
                </c:pt>
                <c:pt idx="5">
                  <c:v>Opera</c:v>
                </c:pt>
                <c:pt idx="6">
                  <c:v>Danza</c:v>
                </c:pt>
                <c:pt idx="7">
                  <c:v>Feria del libro</c:v>
                </c:pt>
                <c:pt idx="8">
                  <c:v>Festivales audiovisuales</c:v>
                </c:pt>
                <c:pt idx="9">
                  <c:v>Circo</c:v>
                </c:pt>
              </c:strCache>
            </c:strRef>
          </c:cat>
          <c:val>
            <c:numRef>
              <c:f>Hoja1!$H$2:$H$11</c:f>
              <c:numCache>
                <c:formatCode>0%</c:formatCode>
                <c:ptCount val="10"/>
                <c:pt idx="0">
                  <c:v>0.14000000000000001</c:v>
                </c:pt>
                <c:pt idx="1">
                  <c:v>0.1</c:v>
                </c:pt>
                <c:pt idx="2">
                  <c:v>0.12</c:v>
                </c:pt>
                <c:pt idx="3">
                  <c:v>0.15</c:v>
                </c:pt>
                <c:pt idx="4">
                  <c:v>0.14000000000000001</c:v>
                </c:pt>
                <c:pt idx="5">
                  <c:v>0.12</c:v>
                </c:pt>
                <c:pt idx="6">
                  <c:v>0.14000000000000001</c:v>
                </c:pt>
                <c:pt idx="7">
                  <c:v>0.15</c:v>
                </c:pt>
                <c:pt idx="8">
                  <c:v>0.13</c:v>
                </c:pt>
                <c:pt idx="9">
                  <c:v>0.22</c:v>
                </c:pt>
              </c:numCache>
            </c:numRef>
          </c:val>
          <c:extLst>
            <c:ext xmlns:c16="http://schemas.microsoft.com/office/drawing/2014/chart" uri="{C3380CC4-5D6E-409C-BE32-E72D297353CC}">
              <c16:uniqueId val="{00000002-A049-4EB3-9D16-4DE0BB4BB6A4}"/>
            </c:ext>
          </c:extLst>
        </c:ser>
        <c:dLbls>
          <c:dLblPos val="ctr"/>
          <c:showLegendKey val="0"/>
          <c:showVal val="1"/>
          <c:showCatName val="0"/>
          <c:showSerName val="0"/>
          <c:showPercent val="0"/>
          <c:showBubbleSize val="0"/>
        </c:dLbls>
        <c:gapWidth val="50"/>
        <c:overlap val="100"/>
        <c:axId val="41041920"/>
        <c:axId val="41043456"/>
      </c:barChart>
      <c:catAx>
        <c:axId val="41041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CO"/>
          </a:p>
        </c:txPr>
        <c:crossAx val="41043456"/>
        <c:crosses val="autoZero"/>
        <c:auto val="1"/>
        <c:lblAlgn val="ctr"/>
        <c:lblOffset val="100"/>
        <c:noMultiLvlLbl val="0"/>
      </c:catAx>
      <c:valAx>
        <c:axId val="41043456"/>
        <c:scaling>
          <c:orientation val="minMax"/>
          <c:max val="1.4"/>
          <c:min val="0"/>
        </c:scaling>
        <c:delete val="1"/>
        <c:axPos val="l"/>
        <c:numFmt formatCode="0%" sourceLinked="1"/>
        <c:majorTickMark val="out"/>
        <c:minorTickMark val="none"/>
        <c:tickLblPos val="nextTo"/>
        <c:crossAx val="41041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MEDIOS</a:t>
            </a:r>
          </a:p>
        </c:rich>
      </c:tx>
      <c:overlay val="0"/>
    </c:title>
    <c:autoTitleDeleted val="0"/>
    <c:plotArea>
      <c:layout/>
      <c:barChart>
        <c:barDir val="col"/>
        <c:grouping val="clustered"/>
        <c:varyColors val="0"/>
        <c:ser>
          <c:idx val="0"/>
          <c:order val="0"/>
          <c:tx>
            <c:strRef>
              <c:f>Hoja1!$B$1</c:f>
              <c:strCache>
                <c:ptCount val="1"/>
                <c:pt idx="0">
                  <c:v>TOTAL</c:v>
                </c:pt>
              </c:strCache>
            </c:strRef>
          </c:tx>
          <c:spPr>
            <a:solidFill>
              <a:schemeClr val="accent1"/>
            </a:solidFill>
            <a:ln w="19050">
              <a:solidFill>
                <a:schemeClr val="lt1"/>
              </a:solidFill>
            </a:ln>
            <a:effectLst/>
          </c:spPr>
          <c:invertIfNegative val="0"/>
          <c:dPt>
            <c:idx val="0"/>
            <c:invertIfNegative val="0"/>
            <c:bubble3D val="0"/>
            <c:spPr>
              <a:solidFill>
                <a:srgbClr val="DA0F2B"/>
              </a:solidFill>
              <a:ln w="19050">
                <a:solidFill>
                  <a:schemeClr val="lt1"/>
                </a:solidFill>
              </a:ln>
              <a:effectLst/>
            </c:spPr>
            <c:extLst>
              <c:ext xmlns:c16="http://schemas.microsoft.com/office/drawing/2014/chart" uri="{C3380CC4-5D6E-409C-BE32-E72D297353CC}">
                <c16:uniqueId val="{00000002-71EE-4AD0-8D81-3D8B597AB787}"/>
              </c:ext>
            </c:extLst>
          </c:dPt>
          <c:dPt>
            <c:idx val="1"/>
            <c:invertIfNegative val="0"/>
            <c:bubble3D val="0"/>
            <c:spPr>
              <a:solidFill>
                <a:srgbClr val="F5B02B"/>
              </a:solidFill>
              <a:ln w="19050">
                <a:solidFill>
                  <a:schemeClr val="lt1"/>
                </a:solidFill>
              </a:ln>
              <a:effectLst/>
            </c:spPr>
            <c:extLst>
              <c:ext xmlns:c16="http://schemas.microsoft.com/office/drawing/2014/chart" uri="{C3380CC4-5D6E-409C-BE32-E72D297353CC}">
                <c16:uniqueId val="{00000003-71EE-4AD0-8D81-3D8B597AB787}"/>
              </c:ext>
            </c:extLst>
          </c:dPt>
          <c:dPt>
            <c:idx val="2"/>
            <c:invertIfNegative val="0"/>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4-71EE-4AD0-8D81-3D8B597AB787}"/>
              </c:ext>
            </c:extLst>
          </c:dPt>
          <c:dPt>
            <c:idx val="3"/>
            <c:invertIfNegative val="0"/>
            <c:bubble3D val="0"/>
            <c:spPr>
              <a:solidFill>
                <a:schemeClr val="tx2">
                  <a:lumMod val="40000"/>
                  <a:lumOff val="60000"/>
                </a:schemeClr>
              </a:solidFill>
              <a:ln w="19050">
                <a:solidFill>
                  <a:schemeClr val="lt1"/>
                </a:solidFill>
              </a:ln>
              <a:effectLst/>
            </c:spPr>
            <c:extLst>
              <c:ext xmlns:c16="http://schemas.microsoft.com/office/drawing/2014/chart" uri="{C3380CC4-5D6E-409C-BE32-E72D297353CC}">
                <c16:uniqueId val="{00000005-71EE-4AD0-8D81-3D8B597AB787}"/>
              </c:ext>
            </c:extLst>
          </c:dPt>
          <c:dPt>
            <c:idx val="4"/>
            <c:invertIfNegative val="0"/>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6-71EE-4AD0-8D81-3D8B597AB787}"/>
              </c:ext>
            </c:extLst>
          </c:dPt>
          <c:dPt>
            <c:idx val="5"/>
            <c:invertIfNegative val="0"/>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71EE-4AD0-8D81-3D8B597AB787}"/>
              </c:ext>
            </c:extLst>
          </c:dPt>
          <c:dPt>
            <c:idx val="6"/>
            <c:invertIfNegative val="0"/>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8-71EE-4AD0-8D81-3D8B597AB787}"/>
              </c:ext>
            </c:extLst>
          </c:dPt>
          <c:dLbls>
            <c:spPr>
              <a:noFill/>
              <a:ln>
                <a:noFill/>
              </a:ln>
              <a:effectLst/>
            </c:spPr>
            <c:txPr>
              <a:bodyPr/>
              <a:lstStyle/>
              <a:p>
                <a:pPr>
                  <a:defRPr sz="1400"/>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7"/>
                <c:pt idx="0">
                  <c:v>Redes sociales</c:v>
                </c:pt>
                <c:pt idx="1">
                  <c:v>TV</c:v>
                </c:pt>
                <c:pt idx="2">
                  <c:v>Prensa</c:v>
                </c:pt>
                <c:pt idx="3">
                  <c:v>Radio</c:v>
                </c:pt>
                <c:pt idx="4">
                  <c:v>Voz a Voz</c:v>
                </c:pt>
                <c:pt idx="5">
                  <c:v>Correo electrónico</c:v>
                </c:pt>
                <c:pt idx="6">
                  <c:v>Otros</c:v>
                </c:pt>
              </c:strCache>
            </c:strRef>
          </c:cat>
          <c:val>
            <c:numRef>
              <c:f>Hoja1!$B$2:$B$8</c:f>
              <c:numCache>
                <c:formatCode>0%</c:formatCode>
                <c:ptCount val="7"/>
                <c:pt idx="0">
                  <c:v>0.7</c:v>
                </c:pt>
                <c:pt idx="1">
                  <c:v>0.4</c:v>
                </c:pt>
                <c:pt idx="2">
                  <c:v>0.13</c:v>
                </c:pt>
                <c:pt idx="3">
                  <c:v>0.12</c:v>
                </c:pt>
                <c:pt idx="4">
                  <c:v>0.09</c:v>
                </c:pt>
                <c:pt idx="5">
                  <c:v>0.06</c:v>
                </c:pt>
                <c:pt idx="6">
                  <c:v>0.21</c:v>
                </c:pt>
              </c:numCache>
            </c:numRef>
          </c:val>
          <c:extLst>
            <c:ext xmlns:c16="http://schemas.microsoft.com/office/drawing/2014/chart" uri="{C3380CC4-5D6E-409C-BE32-E72D297353CC}">
              <c16:uniqueId val="{00000000-71EE-4AD0-8D81-3D8B597AB787}"/>
            </c:ext>
          </c:extLst>
        </c:ser>
        <c:dLbls>
          <c:showLegendKey val="0"/>
          <c:showVal val="0"/>
          <c:showCatName val="0"/>
          <c:showSerName val="0"/>
          <c:showPercent val="0"/>
          <c:showBubbleSize val="0"/>
        </c:dLbls>
        <c:gapWidth val="50"/>
        <c:overlap val="100"/>
        <c:axId val="41138432"/>
        <c:axId val="41140224"/>
      </c:barChart>
      <c:catAx>
        <c:axId val="411384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CO"/>
          </a:p>
        </c:txPr>
        <c:crossAx val="41140224"/>
        <c:crosses val="autoZero"/>
        <c:auto val="1"/>
        <c:lblAlgn val="ctr"/>
        <c:lblOffset val="100"/>
        <c:noMultiLvlLbl val="0"/>
      </c:catAx>
      <c:valAx>
        <c:axId val="41140224"/>
        <c:scaling>
          <c:orientation val="minMax"/>
          <c:max val="1"/>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s-CO"/>
          </a:p>
        </c:txPr>
        <c:crossAx val="41138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829900316095044"/>
          <c:y val="2.578124841404722E-2"/>
          <c:w val="0.62170099683904956"/>
          <c:h val="0.81845996441560276"/>
        </c:manualLayout>
      </c:layout>
      <c:barChart>
        <c:barDir val="bar"/>
        <c:grouping val="percentStacked"/>
        <c:varyColors val="0"/>
        <c:ser>
          <c:idx val="0"/>
          <c:order val="0"/>
          <c:tx>
            <c:strRef>
              <c:f>Hoja1!$B$1</c:f>
              <c:strCache>
                <c:ptCount val="1"/>
                <c:pt idx="0">
                  <c:v>Nada costosa</c:v>
                </c:pt>
              </c:strCache>
            </c:strRef>
          </c:tx>
          <c:spPr>
            <a:solidFill>
              <a:srgbClr val="DA0F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Teatro</c:v>
                </c:pt>
                <c:pt idx="1">
                  <c:v>Concierto, recitales, presentaciones de música</c:v>
                </c:pt>
                <c:pt idx="2">
                  <c:v>Exposiciones ferias o muestras de fotografía, pintura, grabado, dibujo, escultura o artes gráficas</c:v>
                </c:pt>
                <c:pt idx="3">
                  <c:v>Ferias o exposiciones artesanales</c:v>
                </c:pt>
                <c:pt idx="4">
                  <c:v>Cine</c:v>
                </c:pt>
                <c:pt idx="5">
                  <c:v>Opera</c:v>
                </c:pt>
                <c:pt idx="6">
                  <c:v>Danza</c:v>
                </c:pt>
                <c:pt idx="7">
                  <c:v>Feria del libro</c:v>
                </c:pt>
                <c:pt idx="8">
                  <c:v>Festivales audiovisuales</c:v>
                </c:pt>
                <c:pt idx="9">
                  <c:v>Circo</c:v>
                </c:pt>
              </c:strCache>
            </c:strRef>
          </c:cat>
          <c:val>
            <c:numRef>
              <c:f>Hoja1!$B$2:$B$11</c:f>
              <c:numCache>
                <c:formatCode>0%</c:formatCode>
                <c:ptCount val="10"/>
                <c:pt idx="0">
                  <c:v>0.09</c:v>
                </c:pt>
                <c:pt idx="1">
                  <c:v>7.0000000000000007E-2</c:v>
                </c:pt>
                <c:pt idx="2">
                  <c:v>0.09</c:v>
                </c:pt>
                <c:pt idx="3">
                  <c:v>0.14000000000000001</c:v>
                </c:pt>
                <c:pt idx="4">
                  <c:v>0.06</c:v>
                </c:pt>
                <c:pt idx="5">
                  <c:v>0.05</c:v>
                </c:pt>
                <c:pt idx="6">
                  <c:v>0.12</c:v>
                </c:pt>
                <c:pt idx="7">
                  <c:v>0.09</c:v>
                </c:pt>
                <c:pt idx="8">
                  <c:v>0.1</c:v>
                </c:pt>
                <c:pt idx="9">
                  <c:v>0.13</c:v>
                </c:pt>
              </c:numCache>
            </c:numRef>
          </c:val>
          <c:extLst>
            <c:ext xmlns:c16="http://schemas.microsoft.com/office/drawing/2014/chart" uri="{C3380CC4-5D6E-409C-BE32-E72D297353CC}">
              <c16:uniqueId val="{00000000-7826-4592-8C75-5C7A9349F4E7}"/>
            </c:ext>
          </c:extLst>
        </c:ser>
        <c:ser>
          <c:idx val="1"/>
          <c:order val="1"/>
          <c:tx>
            <c:strRef>
              <c:f>Hoja1!$C$1</c:f>
              <c:strCache>
                <c:ptCount val="1"/>
                <c:pt idx="0">
                  <c:v>Poco Costosa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Teatro</c:v>
                </c:pt>
                <c:pt idx="1">
                  <c:v>Concierto, recitales, presentaciones de música</c:v>
                </c:pt>
                <c:pt idx="2">
                  <c:v>Exposiciones ferias o muestras de fotografía, pintura, grabado, dibujo, escultura o artes gráficas</c:v>
                </c:pt>
                <c:pt idx="3">
                  <c:v>Ferias o exposiciones artesanales</c:v>
                </c:pt>
                <c:pt idx="4">
                  <c:v>Cine</c:v>
                </c:pt>
                <c:pt idx="5">
                  <c:v>Opera</c:v>
                </c:pt>
                <c:pt idx="6">
                  <c:v>Danza</c:v>
                </c:pt>
                <c:pt idx="7">
                  <c:v>Feria del libro</c:v>
                </c:pt>
                <c:pt idx="8">
                  <c:v>Festivales audiovisuales</c:v>
                </c:pt>
                <c:pt idx="9">
                  <c:v>Circo</c:v>
                </c:pt>
              </c:strCache>
            </c:strRef>
          </c:cat>
          <c:val>
            <c:numRef>
              <c:f>Hoja1!$C$2:$C$11</c:f>
              <c:numCache>
                <c:formatCode>0%</c:formatCode>
                <c:ptCount val="10"/>
                <c:pt idx="0">
                  <c:v>0.22</c:v>
                </c:pt>
                <c:pt idx="1">
                  <c:v>0.12</c:v>
                </c:pt>
                <c:pt idx="2">
                  <c:v>0.3</c:v>
                </c:pt>
                <c:pt idx="3">
                  <c:v>0.34</c:v>
                </c:pt>
                <c:pt idx="4">
                  <c:v>0.42</c:v>
                </c:pt>
                <c:pt idx="5">
                  <c:v>0.15</c:v>
                </c:pt>
                <c:pt idx="6">
                  <c:v>0.28000000000000003</c:v>
                </c:pt>
                <c:pt idx="7">
                  <c:v>0.34</c:v>
                </c:pt>
                <c:pt idx="8">
                  <c:v>0.37</c:v>
                </c:pt>
                <c:pt idx="9">
                  <c:v>0.36</c:v>
                </c:pt>
              </c:numCache>
            </c:numRef>
          </c:val>
          <c:extLst>
            <c:ext xmlns:c16="http://schemas.microsoft.com/office/drawing/2014/chart" uri="{C3380CC4-5D6E-409C-BE32-E72D297353CC}">
              <c16:uniqueId val="{00000001-7826-4592-8C75-5C7A9349F4E7}"/>
            </c:ext>
          </c:extLst>
        </c:ser>
        <c:ser>
          <c:idx val="2"/>
          <c:order val="2"/>
          <c:tx>
            <c:strRef>
              <c:f>Hoja1!$D$1</c:f>
              <c:strCache>
                <c:ptCount val="1"/>
                <c:pt idx="0">
                  <c:v>Algo costosa</c:v>
                </c:pt>
              </c:strCache>
            </c:strRef>
          </c:tx>
          <c:spPr>
            <a:solidFill>
              <a:srgbClr val="4BA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Teatro</c:v>
                </c:pt>
                <c:pt idx="1">
                  <c:v>Concierto, recitales, presentaciones de música</c:v>
                </c:pt>
                <c:pt idx="2">
                  <c:v>Exposiciones ferias o muestras de fotografía, pintura, grabado, dibujo, escultura o artes gráficas</c:v>
                </c:pt>
                <c:pt idx="3">
                  <c:v>Ferias o exposiciones artesanales</c:v>
                </c:pt>
                <c:pt idx="4">
                  <c:v>Cine</c:v>
                </c:pt>
                <c:pt idx="5">
                  <c:v>Opera</c:v>
                </c:pt>
                <c:pt idx="6">
                  <c:v>Danza</c:v>
                </c:pt>
                <c:pt idx="7">
                  <c:v>Feria del libro</c:v>
                </c:pt>
                <c:pt idx="8">
                  <c:v>Festivales audiovisuales</c:v>
                </c:pt>
                <c:pt idx="9">
                  <c:v>Circo</c:v>
                </c:pt>
              </c:strCache>
            </c:strRef>
          </c:cat>
          <c:val>
            <c:numRef>
              <c:f>Hoja1!$D$2:$D$11</c:f>
              <c:numCache>
                <c:formatCode>0%</c:formatCode>
                <c:ptCount val="10"/>
                <c:pt idx="0">
                  <c:v>0.47</c:v>
                </c:pt>
                <c:pt idx="1">
                  <c:v>0.52</c:v>
                </c:pt>
                <c:pt idx="2">
                  <c:v>0.36</c:v>
                </c:pt>
                <c:pt idx="3">
                  <c:v>0.38</c:v>
                </c:pt>
                <c:pt idx="4">
                  <c:v>0.4</c:v>
                </c:pt>
                <c:pt idx="5">
                  <c:v>0.4</c:v>
                </c:pt>
                <c:pt idx="6">
                  <c:v>0.48</c:v>
                </c:pt>
                <c:pt idx="7">
                  <c:v>0.41</c:v>
                </c:pt>
                <c:pt idx="8">
                  <c:v>0.37</c:v>
                </c:pt>
                <c:pt idx="9">
                  <c:v>0.34</c:v>
                </c:pt>
              </c:numCache>
            </c:numRef>
          </c:val>
          <c:extLst>
            <c:ext xmlns:c16="http://schemas.microsoft.com/office/drawing/2014/chart" uri="{C3380CC4-5D6E-409C-BE32-E72D297353CC}">
              <c16:uniqueId val="{00000002-7826-4592-8C75-5C7A9349F4E7}"/>
            </c:ext>
          </c:extLst>
        </c:ser>
        <c:ser>
          <c:idx val="3"/>
          <c:order val="3"/>
          <c:tx>
            <c:strRef>
              <c:f>Hoja1!$E$1</c:f>
              <c:strCache>
                <c:ptCount val="1"/>
                <c:pt idx="0">
                  <c:v>Muy costosa</c:v>
                </c:pt>
              </c:strCache>
            </c:strRef>
          </c:tx>
          <c:spPr>
            <a:solidFill>
              <a:schemeClr val="bg1">
                <a:lumMod val="75000"/>
              </a:schemeClr>
            </a:solidFill>
            <a:ln>
              <a:noFill/>
            </a:ln>
            <a:effectLst/>
          </c:spPr>
          <c:invertIfNegative val="0"/>
          <c:dLbls>
            <c:dLbl>
              <c:idx val="7"/>
              <c:layout>
                <c:manualLayout>
                  <c:x val="0"/>
                  <c:y val="2.34374985582247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8C0-4AC8-8E59-124515FC262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Teatro</c:v>
                </c:pt>
                <c:pt idx="1">
                  <c:v>Concierto, recitales, presentaciones de música</c:v>
                </c:pt>
                <c:pt idx="2">
                  <c:v>Exposiciones ferias o muestras de fotografía, pintura, grabado, dibujo, escultura o artes gráficas</c:v>
                </c:pt>
                <c:pt idx="3">
                  <c:v>Ferias o exposiciones artesanales</c:v>
                </c:pt>
                <c:pt idx="4">
                  <c:v>Cine</c:v>
                </c:pt>
                <c:pt idx="5">
                  <c:v>Opera</c:v>
                </c:pt>
                <c:pt idx="6">
                  <c:v>Danza</c:v>
                </c:pt>
                <c:pt idx="7">
                  <c:v>Feria del libro</c:v>
                </c:pt>
                <c:pt idx="8">
                  <c:v>Festivales audiovisuales</c:v>
                </c:pt>
                <c:pt idx="9">
                  <c:v>Circo</c:v>
                </c:pt>
              </c:strCache>
            </c:strRef>
          </c:cat>
          <c:val>
            <c:numRef>
              <c:f>Hoja1!$E$2:$E$11</c:f>
              <c:numCache>
                <c:formatCode>0%</c:formatCode>
                <c:ptCount val="10"/>
                <c:pt idx="0">
                  <c:v>0.21</c:v>
                </c:pt>
                <c:pt idx="1">
                  <c:v>0.28000000000000003</c:v>
                </c:pt>
                <c:pt idx="2">
                  <c:v>0.22</c:v>
                </c:pt>
                <c:pt idx="3">
                  <c:v>0.12</c:v>
                </c:pt>
                <c:pt idx="4">
                  <c:v>0.11</c:v>
                </c:pt>
                <c:pt idx="5">
                  <c:v>0.41</c:v>
                </c:pt>
                <c:pt idx="6">
                  <c:v>0.1</c:v>
                </c:pt>
                <c:pt idx="7">
                  <c:v>0.15</c:v>
                </c:pt>
                <c:pt idx="8">
                  <c:v>0.1</c:v>
                </c:pt>
                <c:pt idx="9">
                  <c:v>0.16</c:v>
                </c:pt>
              </c:numCache>
            </c:numRef>
          </c:val>
          <c:extLst>
            <c:ext xmlns:c16="http://schemas.microsoft.com/office/drawing/2014/chart" uri="{C3380CC4-5D6E-409C-BE32-E72D297353CC}">
              <c16:uniqueId val="{00000003-7826-4592-8C75-5C7A9349F4E7}"/>
            </c:ext>
          </c:extLst>
        </c:ser>
        <c:ser>
          <c:idx val="4"/>
          <c:order val="4"/>
          <c:tx>
            <c:strRef>
              <c:f>Hoja1!$F$1</c:f>
              <c:strCache>
                <c:ptCount val="1"/>
                <c:pt idx="0">
                  <c:v>NS/NR</c:v>
                </c:pt>
              </c:strCache>
            </c:strRef>
          </c:tx>
          <c:spPr>
            <a:solidFill>
              <a:schemeClr val="bg1">
                <a:lumMod val="50000"/>
              </a:schemeClr>
            </a:solidFill>
          </c:spPr>
          <c:invertIfNegative val="0"/>
          <c:dLbls>
            <c:spPr>
              <a:noFill/>
              <a:ln>
                <a:noFill/>
              </a:ln>
              <a:effectLst/>
            </c:spPr>
            <c:txPr>
              <a:bodyPr/>
              <a:lstStyle/>
              <a:p>
                <a:pPr>
                  <a:defRPr sz="1200"/>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Hoja1!$A$2:$A$11</c:f>
              <c:strCache>
                <c:ptCount val="10"/>
                <c:pt idx="0">
                  <c:v>Teatro</c:v>
                </c:pt>
                <c:pt idx="1">
                  <c:v>Concierto, recitales, presentaciones de música</c:v>
                </c:pt>
                <c:pt idx="2">
                  <c:v>Exposiciones ferias o muestras de fotografía, pintura, grabado, dibujo, escultura o artes gráficas</c:v>
                </c:pt>
                <c:pt idx="3">
                  <c:v>Ferias o exposiciones artesanales</c:v>
                </c:pt>
                <c:pt idx="4">
                  <c:v>Cine</c:v>
                </c:pt>
                <c:pt idx="5">
                  <c:v>Opera</c:v>
                </c:pt>
                <c:pt idx="6">
                  <c:v>Danza</c:v>
                </c:pt>
                <c:pt idx="7">
                  <c:v>Feria del libro</c:v>
                </c:pt>
                <c:pt idx="8">
                  <c:v>Festivales audiovisuales</c:v>
                </c:pt>
                <c:pt idx="9">
                  <c:v>Circo</c:v>
                </c:pt>
              </c:strCache>
            </c:strRef>
          </c:cat>
          <c:val>
            <c:numRef>
              <c:f>Hoja1!$F$2:$F$11</c:f>
              <c:numCache>
                <c:formatCode>0%</c:formatCode>
                <c:ptCount val="10"/>
                <c:pt idx="0">
                  <c:v>0.01</c:v>
                </c:pt>
                <c:pt idx="1">
                  <c:v>0.02</c:v>
                </c:pt>
                <c:pt idx="2">
                  <c:v>0.03</c:v>
                </c:pt>
                <c:pt idx="3">
                  <c:v>0.02</c:v>
                </c:pt>
                <c:pt idx="4">
                  <c:v>0.01</c:v>
                </c:pt>
                <c:pt idx="5">
                  <c:v>0</c:v>
                </c:pt>
                <c:pt idx="6">
                  <c:v>0.02</c:v>
                </c:pt>
                <c:pt idx="7">
                  <c:v>0.01</c:v>
                </c:pt>
                <c:pt idx="8">
                  <c:v>0.06</c:v>
                </c:pt>
                <c:pt idx="9">
                  <c:v>0</c:v>
                </c:pt>
              </c:numCache>
            </c:numRef>
          </c:val>
          <c:extLst>
            <c:ext xmlns:c16="http://schemas.microsoft.com/office/drawing/2014/chart" uri="{C3380CC4-5D6E-409C-BE32-E72D297353CC}">
              <c16:uniqueId val="{00000000-C814-4D80-9495-27E287A8CD3D}"/>
            </c:ext>
          </c:extLst>
        </c:ser>
        <c:dLbls>
          <c:showLegendKey val="0"/>
          <c:showVal val="0"/>
          <c:showCatName val="0"/>
          <c:showSerName val="0"/>
          <c:showPercent val="0"/>
          <c:showBubbleSize val="0"/>
        </c:dLbls>
        <c:gapWidth val="53"/>
        <c:overlap val="100"/>
        <c:axId val="40844672"/>
        <c:axId val="40862848"/>
      </c:barChart>
      <c:catAx>
        <c:axId val="40844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CO"/>
          </a:p>
        </c:txPr>
        <c:crossAx val="40862848"/>
        <c:crosses val="autoZero"/>
        <c:auto val="1"/>
        <c:lblAlgn val="ctr"/>
        <c:lblOffset val="100"/>
        <c:noMultiLvlLbl val="0"/>
      </c:catAx>
      <c:valAx>
        <c:axId val="40862848"/>
        <c:scaling>
          <c:orientation val="minMax"/>
        </c:scaling>
        <c:delete val="1"/>
        <c:axPos val="b"/>
        <c:numFmt formatCode="0%" sourceLinked="1"/>
        <c:majorTickMark val="none"/>
        <c:minorTickMark val="none"/>
        <c:tickLblPos val="nextTo"/>
        <c:crossAx val="40844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1179872047244"/>
          <c:y val="0.11171862009604945"/>
          <c:w val="0.54895853838582676"/>
          <c:h val="0.82343775692435062"/>
        </c:manualLayout>
      </c:layout>
      <c:doughnutChart>
        <c:varyColors val="1"/>
        <c:ser>
          <c:idx val="0"/>
          <c:order val="0"/>
          <c:tx>
            <c:strRef>
              <c:f>Hoja1!$B$1</c:f>
              <c:strCache>
                <c:ptCount val="1"/>
                <c:pt idx="0">
                  <c:v>Ventas</c:v>
                </c:pt>
              </c:strCache>
            </c:strRef>
          </c:tx>
          <c:spPr>
            <a:ln w="76200"/>
          </c:spPr>
          <c:dPt>
            <c:idx val="0"/>
            <c:bubble3D val="0"/>
            <c:spPr>
              <a:solidFill>
                <a:srgbClr val="FFC000"/>
              </a:solidFill>
              <a:ln w="76200">
                <a:solidFill>
                  <a:schemeClr val="lt1"/>
                </a:solidFill>
              </a:ln>
              <a:effectLst/>
            </c:spPr>
            <c:extLst>
              <c:ext xmlns:c16="http://schemas.microsoft.com/office/drawing/2014/chart" uri="{C3380CC4-5D6E-409C-BE32-E72D297353CC}">
                <c16:uniqueId val="{00000003-6F87-4062-88F9-25247E10585A}"/>
              </c:ext>
            </c:extLst>
          </c:dPt>
          <c:dPt>
            <c:idx val="1"/>
            <c:bubble3D val="0"/>
            <c:spPr>
              <a:solidFill>
                <a:srgbClr val="DA0F2B"/>
              </a:solidFill>
              <a:ln w="76200">
                <a:solidFill>
                  <a:schemeClr val="lt1"/>
                </a:solidFill>
              </a:ln>
              <a:effectLst/>
            </c:spPr>
            <c:extLst>
              <c:ext xmlns:c16="http://schemas.microsoft.com/office/drawing/2014/chart" uri="{C3380CC4-5D6E-409C-BE32-E72D297353CC}">
                <c16:uniqueId val="{00000002-6F87-4062-88F9-25247E10585A}"/>
              </c:ext>
            </c:extLst>
          </c:dPt>
          <c:dLbls>
            <c:spPr>
              <a:noFill/>
              <a:ln>
                <a:noFill/>
              </a:ln>
              <a:effectLst/>
            </c:spPr>
            <c:txPr>
              <a:bodyPr/>
              <a:lstStyle/>
              <a:p>
                <a:pPr>
                  <a:defRPr sz="1800" b="1">
                    <a:solidFill>
                      <a:schemeClr val="bg1"/>
                    </a:solidFill>
                  </a:defRPr>
                </a:pPr>
                <a:endParaRPr lang="es-C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Hoja1!$A$2:$A$3</c:f>
              <c:strCache>
                <c:ptCount val="2"/>
                <c:pt idx="0">
                  <c:v>Sí</c:v>
                </c:pt>
                <c:pt idx="1">
                  <c:v>No</c:v>
                </c:pt>
              </c:strCache>
            </c:strRef>
          </c:cat>
          <c:val>
            <c:numRef>
              <c:f>Hoja1!$B$2:$B$3</c:f>
              <c:numCache>
                <c:formatCode>0%</c:formatCode>
                <c:ptCount val="2"/>
                <c:pt idx="0">
                  <c:v>9.9000000000000005E-2</c:v>
                </c:pt>
                <c:pt idx="1">
                  <c:v>0.90100000000000002</c:v>
                </c:pt>
              </c:numCache>
            </c:numRef>
          </c:val>
          <c:extLst>
            <c:ext xmlns:c16="http://schemas.microsoft.com/office/drawing/2014/chart" uri="{C3380CC4-5D6E-409C-BE32-E72D297353CC}">
              <c16:uniqueId val="{00000000-6F87-4062-88F9-25247E10585A}"/>
            </c:ext>
          </c:extLst>
        </c:ser>
        <c:dLbls>
          <c:showLegendKey val="0"/>
          <c:showVal val="0"/>
          <c:showCatName val="0"/>
          <c:showSerName val="0"/>
          <c:showPercent val="0"/>
          <c:showBubbleSize val="0"/>
          <c:showLeaderLines val="1"/>
        </c:dLbls>
        <c:firstSliceAng val="0"/>
        <c:holeSize val="65"/>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tx>
            <c:strRef>
              <c:f>Hoja1!$B$1</c:f>
              <c:strCache>
                <c:ptCount val="1"/>
                <c:pt idx="0">
                  <c:v>Ventas</c:v>
                </c:pt>
              </c:strCache>
            </c:strRef>
          </c:tx>
          <c:dPt>
            <c:idx val="2"/>
            <c:bubble3D val="0"/>
            <c:spPr>
              <a:solidFill>
                <a:srgbClr val="FFC000"/>
              </a:solidFill>
            </c:spPr>
            <c:extLst>
              <c:ext xmlns:c16="http://schemas.microsoft.com/office/drawing/2014/chart" uri="{C3380CC4-5D6E-409C-BE32-E72D297353CC}">
                <c16:uniqueId val="{00000001-B41E-46EB-AF9C-4CD6F5B0C992}"/>
              </c:ext>
            </c:extLst>
          </c:dPt>
          <c:dPt>
            <c:idx val="3"/>
            <c:bubble3D val="0"/>
            <c:spPr>
              <a:solidFill>
                <a:schemeClr val="bg1">
                  <a:lumMod val="65000"/>
                </a:schemeClr>
              </a:solidFill>
            </c:spPr>
            <c:extLst>
              <c:ext xmlns:c16="http://schemas.microsoft.com/office/drawing/2014/chart" uri="{C3380CC4-5D6E-409C-BE32-E72D297353CC}">
                <c16:uniqueId val="{00000003-B41E-46EB-AF9C-4CD6F5B0C992}"/>
              </c:ext>
            </c:extLst>
          </c:dPt>
          <c:dLbls>
            <c:dLbl>
              <c:idx val="1"/>
              <c:layout>
                <c:manualLayout>
                  <c:x val="-0.20891546772762695"/>
                  <c:y val="2.88887200858011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41E-46EB-AF9C-4CD6F5B0C992}"/>
                </c:ext>
              </c:extLst>
            </c:dLbl>
            <c:dLbl>
              <c:idx val="2"/>
              <c:layout>
                <c:manualLayout>
                  <c:x val="0.17220982613122132"/>
                  <c:y val="-8.12439759096753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41E-46EB-AF9C-4CD6F5B0C992}"/>
                </c:ext>
              </c:extLst>
            </c:dLbl>
            <c:spPr>
              <a:noFill/>
              <a:ln>
                <a:noFill/>
              </a:ln>
              <a:effectLst/>
            </c:spPr>
            <c:txPr>
              <a:bodyPr/>
              <a:lstStyle/>
              <a:p>
                <a:pPr>
                  <a:defRPr b="1"/>
                </a:pPr>
                <a:endParaRPr lang="es-CO"/>
              </a:p>
            </c:txPr>
            <c:showLegendKey val="0"/>
            <c:showVal val="1"/>
            <c:showCatName val="0"/>
            <c:showSerName val="0"/>
            <c:showPercent val="0"/>
            <c:showBubbleSize val="0"/>
            <c:showLeaderLines val="1"/>
            <c:extLst>
              <c:ext xmlns:c15="http://schemas.microsoft.com/office/drawing/2012/chart" uri="{CE6537A1-D6FC-4f65-9D91-7224C49458BB}"/>
            </c:extLst>
          </c:dLbls>
          <c:cat>
            <c:strRef>
              <c:f>Hoja1!$A$2:$A$5</c:f>
              <c:strCache>
                <c:ptCount val="4"/>
                <c:pt idx="0">
                  <c:v>99. NS/NR</c:v>
                </c:pt>
                <c:pt idx="1">
                  <c:v>BAJO</c:v>
                </c:pt>
                <c:pt idx="2">
                  <c:v>MEDIO</c:v>
                </c:pt>
                <c:pt idx="3">
                  <c:v>ALTO</c:v>
                </c:pt>
              </c:strCache>
            </c:strRef>
          </c:cat>
          <c:val>
            <c:numRef>
              <c:f>Hoja1!$B$2:$B$5</c:f>
              <c:numCache>
                <c:formatCode>0%</c:formatCode>
                <c:ptCount val="4"/>
                <c:pt idx="0">
                  <c:v>1.2E-2</c:v>
                </c:pt>
                <c:pt idx="1">
                  <c:v>0.45100000000000001</c:v>
                </c:pt>
                <c:pt idx="2">
                  <c:v>0.33</c:v>
                </c:pt>
                <c:pt idx="3">
                  <c:v>0.21</c:v>
                </c:pt>
              </c:numCache>
            </c:numRef>
          </c:val>
          <c:extLst>
            <c:ext xmlns:c16="http://schemas.microsoft.com/office/drawing/2014/chart" uri="{C3380CC4-5D6E-409C-BE32-E72D297353CC}">
              <c16:uniqueId val="{00000005-B41E-46EB-AF9C-4CD6F5B0C992}"/>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4478532218469651"/>
          <c:y val="7.0319621380263722E-2"/>
          <c:w val="0.16691353403865786"/>
          <c:h val="0.26198630481544899"/>
        </c:manualLayout>
      </c:layout>
      <c:overlay val="0"/>
      <c:txPr>
        <a:bodyPr/>
        <a:lstStyle/>
        <a:p>
          <a:pPr>
            <a:defRPr sz="1200"/>
          </a:pPr>
          <a:endParaRPr lang="es-CO"/>
        </a:p>
      </c:txPr>
    </c:legend>
    <c:plotVisOnly val="1"/>
    <c:dispBlanksAs val="gap"/>
    <c:showDLblsOverMax val="0"/>
  </c:chart>
  <c:txPr>
    <a:bodyPr/>
    <a:lstStyle/>
    <a:p>
      <a:pPr>
        <a:defRPr sz="1800"/>
      </a:pPr>
      <a:endParaRPr lang="es-CO"/>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Hoja1!$B$1</c:f>
              <c:strCache>
                <c:ptCount val="1"/>
                <c:pt idx="0">
                  <c:v>Serie 1</c:v>
                </c:pt>
              </c:strCache>
            </c:strRef>
          </c:tx>
          <c:invertIfNegative val="0"/>
          <c:dLbls>
            <c:spPr>
              <a:noFill/>
              <a:ln>
                <a:noFill/>
              </a:ln>
              <a:effectLst/>
            </c:spPr>
            <c:txPr>
              <a:bodyPr rot="0" vert="horz"/>
              <a:lstStyle/>
              <a:p>
                <a:pPr>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Otros</c:v>
                </c:pt>
                <c:pt idx="1">
                  <c:v>Exposiciones ferias o muestras de fotografía, pintura, grabado, dibujo, escultura o artes gráficas</c:v>
                </c:pt>
                <c:pt idx="2">
                  <c:v>Ferias o exposiciones artesanales</c:v>
                </c:pt>
                <c:pt idx="3">
                  <c:v>Teatro, Opera, Danza</c:v>
                </c:pt>
                <c:pt idx="4">
                  <c:v>Concierto, recitales, presentaciones de música</c:v>
                </c:pt>
                <c:pt idx="5">
                  <c:v>Cine</c:v>
                </c:pt>
                <c:pt idx="6">
                  <c:v>Ninguno</c:v>
                </c:pt>
              </c:strCache>
            </c:strRef>
          </c:cat>
          <c:val>
            <c:numRef>
              <c:f>Hoja1!$B$2:$B$8</c:f>
              <c:numCache>
                <c:formatCode>0%</c:formatCode>
                <c:ptCount val="7"/>
                <c:pt idx="0">
                  <c:v>0.02</c:v>
                </c:pt>
                <c:pt idx="1">
                  <c:v>0.11</c:v>
                </c:pt>
                <c:pt idx="2">
                  <c:v>0.13</c:v>
                </c:pt>
                <c:pt idx="3">
                  <c:v>0.14000000000000001</c:v>
                </c:pt>
                <c:pt idx="4">
                  <c:v>0.18</c:v>
                </c:pt>
                <c:pt idx="5">
                  <c:v>0.25</c:v>
                </c:pt>
                <c:pt idx="6">
                  <c:v>0.52</c:v>
                </c:pt>
              </c:numCache>
            </c:numRef>
          </c:val>
          <c:extLst>
            <c:ext xmlns:c16="http://schemas.microsoft.com/office/drawing/2014/chart" uri="{C3380CC4-5D6E-409C-BE32-E72D297353CC}">
              <c16:uniqueId val="{00000000-49FD-44BC-9579-8E87FB16D569}"/>
            </c:ext>
          </c:extLst>
        </c:ser>
        <c:dLbls>
          <c:showLegendKey val="0"/>
          <c:showVal val="1"/>
          <c:showCatName val="0"/>
          <c:showSerName val="0"/>
          <c:showPercent val="0"/>
          <c:showBubbleSize val="0"/>
        </c:dLbls>
        <c:gapWidth val="88"/>
        <c:axId val="40924672"/>
        <c:axId val="40948096"/>
      </c:barChart>
      <c:catAx>
        <c:axId val="40924672"/>
        <c:scaling>
          <c:orientation val="minMax"/>
        </c:scaling>
        <c:delete val="0"/>
        <c:axPos val="l"/>
        <c:numFmt formatCode="General" sourceLinked="1"/>
        <c:majorTickMark val="none"/>
        <c:minorTickMark val="none"/>
        <c:tickLblPos val="nextTo"/>
        <c:txPr>
          <a:bodyPr rot="-60000000" vert="horz"/>
          <a:lstStyle/>
          <a:p>
            <a:pPr>
              <a:defRPr/>
            </a:pPr>
            <a:endParaRPr lang="es-CO"/>
          </a:p>
        </c:txPr>
        <c:crossAx val="40948096"/>
        <c:crosses val="autoZero"/>
        <c:auto val="1"/>
        <c:lblAlgn val="ctr"/>
        <c:lblOffset val="100"/>
        <c:noMultiLvlLbl val="0"/>
      </c:catAx>
      <c:valAx>
        <c:axId val="40948096"/>
        <c:scaling>
          <c:orientation val="minMax"/>
          <c:max val="1"/>
        </c:scaling>
        <c:delete val="1"/>
        <c:axPos val="b"/>
        <c:numFmt formatCode="0%" sourceLinked="1"/>
        <c:majorTickMark val="out"/>
        <c:minorTickMark val="none"/>
        <c:tickLblPos val="nextTo"/>
        <c:crossAx val="40924672"/>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es-CO"/>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1072202236505382E-3"/>
          <c:y val="0.1052788444095199"/>
          <c:w val="0.96988038502656271"/>
          <c:h val="0.63004941990345598"/>
        </c:manualLayout>
      </c:layout>
      <c:barChart>
        <c:barDir val="col"/>
        <c:grouping val="clustered"/>
        <c:varyColors val="0"/>
        <c:ser>
          <c:idx val="0"/>
          <c:order val="0"/>
          <c:tx>
            <c:strRef>
              <c:f>Hoja1!$B$1</c:f>
              <c:strCache>
                <c:ptCount val="1"/>
                <c:pt idx="0">
                  <c:v>Entrada Libre</c:v>
                </c:pt>
              </c:strCache>
            </c:strRef>
          </c:tx>
          <c:spPr>
            <a:solidFill>
              <a:srgbClr val="DA0F2B"/>
            </a:solidFill>
            <a:ln>
              <a:noFill/>
            </a:ln>
            <a:effectLst/>
          </c:spPr>
          <c:invertIfNegative val="0"/>
          <c:dLbls>
            <c:spPr>
              <a:noFill/>
              <a:ln>
                <a:noFill/>
              </a:ln>
              <a:effectLst/>
            </c:spPr>
            <c:txPr>
              <a:bodyPr/>
              <a:lstStyle/>
              <a:p>
                <a:pPr>
                  <a:defRPr sz="1400"/>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Hoja1!$A$2:$A$6</c:f>
              <c:strCache>
                <c:ptCount val="5"/>
                <c:pt idx="0">
                  <c:v>Teatro, Opera, Danza.</c:v>
                </c:pt>
                <c:pt idx="1">
                  <c:v>Concierto, recitales, presentaciones de música.</c:v>
                </c:pt>
                <c:pt idx="2">
                  <c:v>Exposiciones ferias o muestras de fotografía, pintura, grabado, etc... </c:v>
                </c:pt>
                <c:pt idx="3">
                  <c:v>Ferias o exposiciones artesanales.</c:v>
                </c:pt>
                <c:pt idx="4">
                  <c:v>Cine.</c:v>
                </c:pt>
              </c:strCache>
            </c:strRef>
          </c:cat>
          <c:val>
            <c:numRef>
              <c:f>Hoja1!$B$2:$B$6</c:f>
              <c:numCache>
                <c:formatCode>0%</c:formatCode>
                <c:ptCount val="5"/>
                <c:pt idx="0">
                  <c:v>0.53</c:v>
                </c:pt>
                <c:pt idx="1">
                  <c:v>0.5</c:v>
                </c:pt>
                <c:pt idx="2">
                  <c:v>0.71</c:v>
                </c:pt>
                <c:pt idx="3">
                  <c:v>0.75</c:v>
                </c:pt>
                <c:pt idx="4">
                  <c:v>0.08</c:v>
                </c:pt>
              </c:numCache>
            </c:numRef>
          </c:val>
          <c:extLst>
            <c:ext xmlns:c16="http://schemas.microsoft.com/office/drawing/2014/chart" uri="{C3380CC4-5D6E-409C-BE32-E72D297353CC}">
              <c16:uniqueId val="{00000000-A0D4-45D3-803C-358289E7A044}"/>
            </c:ext>
          </c:extLst>
        </c:ser>
        <c:ser>
          <c:idx val="1"/>
          <c:order val="1"/>
          <c:tx>
            <c:strRef>
              <c:f>Hoja1!$C$1</c:f>
              <c:strCache>
                <c:ptCount val="1"/>
                <c:pt idx="0">
                  <c:v>Pagó</c:v>
                </c:pt>
              </c:strCache>
            </c:strRef>
          </c:tx>
          <c:spPr>
            <a:solidFill>
              <a:srgbClr val="FFC000"/>
            </a:solidFill>
            <a:ln>
              <a:noFill/>
            </a:ln>
            <a:effectLst/>
          </c:spPr>
          <c:invertIfNegative val="0"/>
          <c:dLbls>
            <c:dLbl>
              <c:idx val="5"/>
              <c:layout>
                <c:manualLayout>
                  <c:x val="-2.277811586241085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71-46AE-878D-1572435FC755}"/>
                </c:ext>
              </c:extLst>
            </c:dLbl>
            <c:spPr>
              <a:noFill/>
              <a:ln>
                <a:noFill/>
              </a:ln>
              <a:effectLst/>
            </c:spPr>
            <c:txPr>
              <a:bodyPr/>
              <a:lstStyle/>
              <a:p>
                <a:pPr>
                  <a:defRPr sz="1200"/>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Hoja1!$A$2:$A$6</c:f>
              <c:strCache>
                <c:ptCount val="5"/>
                <c:pt idx="0">
                  <c:v>Teatro, Opera, Danza.</c:v>
                </c:pt>
                <c:pt idx="1">
                  <c:v>Concierto, recitales, presentaciones de música.</c:v>
                </c:pt>
                <c:pt idx="2">
                  <c:v>Exposiciones ferias o muestras de fotografía, pintura, grabado, etc... </c:v>
                </c:pt>
                <c:pt idx="3">
                  <c:v>Ferias o exposiciones artesanales.</c:v>
                </c:pt>
                <c:pt idx="4">
                  <c:v>Cine.</c:v>
                </c:pt>
              </c:strCache>
            </c:strRef>
          </c:cat>
          <c:val>
            <c:numRef>
              <c:f>Hoja1!$C$2:$C$6</c:f>
              <c:numCache>
                <c:formatCode>0%</c:formatCode>
                <c:ptCount val="5"/>
                <c:pt idx="0">
                  <c:v>0.47</c:v>
                </c:pt>
                <c:pt idx="1">
                  <c:v>0.5</c:v>
                </c:pt>
                <c:pt idx="2">
                  <c:v>0.28999999999999998</c:v>
                </c:pt>
                <c:pt idx="3">
                  <c:v>0.25</c:v>
                </c:pt>
                <c:pt idx="4">
                  <c:v>0.92</c:v>
                </c:pt>
              </c:numCache>
            </c:numRef>
          </c:val>
          <c:extLst>
            <c:ext xmlns:c16="http://schemas.microsoft.com/office/drawing/2014/chart" uri="{C3380CC4-5D6E-409C-BE32-E72D297353CC}">
              <c16:uniqueId val="{00000004-A0D4-45D3-803C-358289E7A044}"/>
            </c:ext>
          </c:extLst>
        </c:ser>
        <c:dLbls>
          <c:showLegendKey val="0"/>
          <c:showVal val="0"/>
          <c:showCatName val="0"/>
          <c:showSerName val="0"/>
          <c:showPercent val="0"/>
          <c:showBubbleSize val="0"/>
        </c:dLbls>
        <c:gapWidth val="219"/>
        <c:axId val="41345792"/>
        <c:axId val="41347328"/>
      </c:barChart>
      <c:catAx>
        <c:axId val="41345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CO"/>
          </a:p>
        </c:txPr>
        <c:crossAx val="41347328"/>
        <c:crosses val="autoZero"/>
        <c:auto val="1"/>
        <c:lblAlgn val="ctr"/>
        <c:lblOffset val="100"/>
        <c:noMultiLvlLbl val="0"/>
      </c:catAx>
      <c:valAx>
        <c:axId val="41347328"/>
        <c:scaling>
          <c:orientation val="minMax"/>
          <c:max val="1"/>
        </c:scaling>
        <c:delete val="1"/>
        <c:axPos val="l"/>
        <c:numFmt formatCode="0%" sourceLinked="1"/>
        <c:majorTickMark val="out"/>
        <c:minorTickMark val="none"/>
        <c:tickLblPos val="nextTo"/>
        <c:crossAx val="41345792"/>
        <c:crosses val="autoZero"/>
        <c:crossBetween val="between"/>
      </c:valAx>
      <c:spPr>
        <a:noFill/>
        <a:ln>
          <a:noFill/>
        </a:ln>
        <a:effectLst/>
      </c:spPr>
    </c:plotArea>
    <c:legend>
      <c:legendPos val="b"/>
      <c:layout>
        <c:manualLayout>
          <c:xMode val="edge"/>
          <c:yMode val="edge"/>
          <c:x val="0.27410790044831224"/>
          <c:y val="0.94159615270692953"/>
          <c:w val="0.43809335722348464"/>
          <c:h val="5.371634758142546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0873988904795992"/>
          <c:y val="0.11950189963694023"/>
          <c:w val="0.8787601109520401"/>
          <c:h val="0.74440374357752559"/>
        </c:manualLayout>
      </c:layout>
      <c:lineChart>
        <c:grouping val="stacked"/>
        <c:varyColors val="0"/>
        <c:ser>
          <c:idx val="0"/>
          <c:order val="0"/>
          <c:tx>
            <c:strRef>
              <c:f>Hoja1!$B$1</c:f>
              <c:strCache>
                <c:ptCount val="1"/>
                <c:pt idx="0">
                  <c:v>Serie 1</c:v>
                </c:pt>
              </c:strCache>
            </c:strRef>
          </c:tx>
          <c:dLbls>
            <c:dLbl>
              <c:idx val="0"/>
              <c:layout>
                <c:manualLayout>
                  <c:x val="-3.4090909090909089E-3"/>
                  <c:y val="2.8124998269869694E-2"/>
                </c:manualLayout>
              </c:layout>
              <c:tx>
                <c:rich>
                  <a:bodyPr/>
                  <a:lstStyle/>
                  <a:p>
                    <a:r>
                      <a:rPr lang="en-US" dirty="0"/>
                      <a:t>$71.043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0EC-443D-80AC-B4AE35B4C6F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Hoja1!$A$2:$A$6</c:f>
              <c:strCache>
                <c:ptCount val="5"/>
                <c:pt idx="0">
                  <c:v>Teatro, Opera, Danza.</c:v>
                </c:pt>
                <c:pt idx="1">
                  <c:v>Concierto, recitales, presentaciones de música.</c:v>
                </c:pt>
                <c:pt idx="2">
                  <c:v>Exposiciones ferias o muestras de fotografía, pintura, grabado, etc... </c:v>
                </c:pt>
                <c:pt idx="3">
                  <c:v>Ferias o exposiciones artesanales.</c:v>
                </c:pt>
                <c:pt idx="4">
                  <c:v>Cine.</c:v>
                </c:pt>
              </c:strCache>
            </c:strRef>
          </c:cat>
          <c:val>
            <c:numRef>
              <c:f>Hoja1!$B$2:$B$6</c:f>
              <c:numCache>
                <c:formatCode>_-"$"\ * #,##0_-;\-"$"\ * #,##0_-;_-"$"\ * "-"??_-;_-@_-</c:formatCode>
                <c:ptCount val="5"/>
                <c:pt idx="0" formatCode="General">
                  <c:v>71061</c:v>
                </c:pt>
                <c:pt idx="1">
                  <c:v>111882</c:v>
                </c:pt>
                <c:pt idx="2">
                  <c:v>41475</c:v>
                </c:pt>
                <c:pt idx="3">
                  <c:v>69046</c:v>
                </c:pt>
                <c:pt idx="4">
                  <c:v>28718</c:v>
                </c:pt>
              </c:numCache>
            </c:numRef>
          </c:val>
          <c:smooth val="0"/>
          <c:extLst>
            <c:ext xmlns:c16="http://schemas.microsoft.com/office/drawing/2014/chart" uri="{C3380CC4-5D6E-409C-BE32-E72D297353CC}">
              <c16:uniqueId val="{00000001-D0EC-443D-80AC-B4AE35B4C6FB}"/>
            </c:ext>
          </c:extLst>
        </c:ser>
        <c:dLbls>
          <c:showLegendKey val="0"/>
          <c:showVal val="0"/>
          <c:showCatName val="0"/>
          <c:showSerName val="0"/>
          <c:showPercent val="0"/>
          <c:showBubbleSize val="0"/>
        </c:dLbls>
        <c:marker val="1"/>
        <c:smooth val="0"/>
        <c:axId val="40025472"/>
        <c:axId val="40662528"/>
      </c:lineChart>
      <c:catAx>
        <c:axId val="40025472"/>
        <c:scaling>
          <c:orientation val="minMax"/>
        </c:scaling>
        <c:delete val="0"/>
        <c:axPos val="b"/>
        <c:numFmt formatCode="General" sourceLinked="0"/>
        <c:majorTickMark val="out"/>
        <c:minorTickMark val="none"/>
        <c:tickLblPos val="nextTo"/>
        <c:txPr>
          <a:bodyPr/>
          <a:lstStyle/>
          <a:p>
            <a:pPr>
              <a:defRPr sz="1200"/>
            </a:pPr>
            <a:endParaRPr lang="es-CO"/>
          </a:p>
        </c:txPr>
        <c:crossAx val="40662528"/>
        <c:crosses val="autoZero"/>
        <c:auto val="1"/>
        <c:lblAlgn val="ctr"/>
        <c:lblOffset val="100"/>
        <c:noMultiLvlLbl val="0"/>
      </c:catAx>
      <c:valAx>
        <c:axId val="40662528"/>
        <c:scaling>
          <c:orientation val="minMax"/>
          <c:max val="120000"/>
        </c:scaling>
        <c:delete val="0"/>
        <c:axPos val="l"/>
        <c:numFmt formatCode="&quot;$&quot;\ #,##0" sourceLinked="0"/>
        <c:majorTickMark val="out"/>
        <c:minorTickMark val="none"/>
        <c:tickLblPos val="nextTo"/>
        <c:crossAx val="40025472"/>
        <c:crosses val="autoZero"/>
        <c:crossBetween val="between"/>
      </c:valAx>
    </c:plotArea>
    <c:plotVisOnly val="1"/>
    <c:dispBlanksAs val="zero"/>
    <c:showDLblsOverMax val="0"/>
  </c:chart>
  <c:txPr>
    <a:bodyPr/>
    <a:lstStyle/>
    <a:p>
      <a:pPr>
        <a:defRPr sz="1800"/>
      </a:pPr>
      <a:endParaRPr lang="es-CO"/>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Presencial</c:v>
                </c:pt>
              </c:strCache>
            </c:strRef>
          </c:tx>
          <c:spPr>
            <a:solidFill>
              <a:srgbClr val="DA0F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Teatro, Opera, Danza.</c:v>
                </c:pt>
                <c:pt idx="1">
                  <c:v>Concierto, recitales, presentaciones de música.</c:v>
                </c:pt>
                <c:pt idx="2">
                  <c:v>Exposiciones ferias o muestras de fotografía, pintura, grabado, etc…</c:v>
                </c:pt>
                <c:pt idx="3">
                  <c:v>Ferias o exposiciones artesanales.</c:v>
                </c:pt>
                <c:pt idx="4">
                  <c:v>Cine.</c:v>
                </c:pt>
              </c:strCache>
            </c:strRef>
          </c:cat>
          <c:val>
            <c:numRef>
              <c:f>Hoja1!$B$2:$B$6</c:f>
              <c:numCache>
                <c:formatCode>0%</c:formatCode>
                <c:ptCount val="5"/>
                <c:pt idx="0">
                  <c:v>0.67</c:v>
                </c:pt>
                <c:pt idx="1">
                  <c:v>0.66</c:v>
                </c:pt>
                <c:pt idx="2">
                  <c:v>0.7</c:v>
                </c:pt>
                <c:pt idx="3">
                  <c:v>0.85</c:v>
                </c:pt>
                <c:pt idx="4">
                  <c:v>0.87</c:v>
                </c:pt>
              </c:numCache>
            </c:numRef>
          </c:val>
          <c:extLst>
            <c:ext xmlns:c16="http://schemas.microsoft.com/office/drawing/2014/chart" uri="{C3380CC4-5D6E-409C-BE32-E72D297353CC}">
              <c16:uniqueId val="{00000000-72D2-4C6D-81E5-4332F386082A}"/>
            </c:ext>
          </c:extLst>
        </c:ser>
        <c:ser>
          <c:idx val="1"/>
          <c:order val="1"/>
          <c:tx>
            <c:strRef>
              <c:f>Hoja1!$C$1</c:f>
              <c:strCache>
                <c:ptCount val="1"/>
                <c:pt idx="0">
                  <c:v>Virtual</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Teatro, Opera, Danza.</c:v>
                </c:pt>
                <c:pt idx="1">
                  <c:v>Concierto, recitales, presentaciones de música.</c:v>
                </c:pt>
                <c:pt idx="2">
                  <c:v>Exposiciones ferias o muestras de fotografía, pintura, grabado, etc…</c:v>
                </c:pt>
                <c:pt idx="3">
                  <c:v>Ferias o exposiciones artesanales.</c:v>
                </c:pt>
                <c:pt idx="4">
                  <c:v>Cine.</c:v>
                </c:pt>
              </c:strCache>
            </c:strRef>
          </c:cat>
          <c:val>
            <c:numRef>
              <c:f>Hoja1!$C$2:$C$6</c:f>
              <c:numCache>
                <c:formatCode>0%</c:formatCode>
                <c:ptCount val="5"/>
                <c:pt idx="0">
                  <c:v>0.33</c:v>
                </c:pt>
                <c:pt idx="1">
                  <c:v>0.34</c:v>
                </c:pt>
                <c:pt idx="2">
                  <c:v>0.3</c:v>
                </c:pt>
                <c:pt idx="3">
                  <c:v>0.15</c:v>
                </c:pt>
                <c:pt idx="4">
                  <c:v>0.13</c:v>
                </c:pt>
              </c:numCache>
            </c:numRef>
          </c:val>
          <c:extLst>
            <c:ext xmlns:c16="http://schemas.microsoft.com/office/drawing/2014/chart" uri="{C3380CC4-5D6E-409C-BE32-E72D297353CC}">
              <c16:uniqueId val="{00000001-72D2-4C6D-81E5-4332F386082A}"/>
            </c:ext>
          </c:extLst>
        </c:ser>
        <c:dLbls>
          <c:dLblPos val="outEnd"/>
          <c:showLegendKey val="0"/>
          <c:showVal val="1"/>
          <c:showCatName val="0"/>
          <c:showSerName val="0"/>
          <c:showPercent val="0"/>
          <c:showBubbleSize val="0"/>
        </c:dLbls>
        <c:gapWidth val="150"/>
        <c:axId val="41255296"/>
        <c:axId val="41256832"/>
      </c:barChart>
      <c:catAx>
        <c:axId val="41255296"/>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CO"/>
          </a:p>
        </c:txPr>
        <c:crossAx val="41256832"/>
        <c:crosses val="autoZero"/>
        <c:auto val="1"/>
        <c:lblAlgn val="ctr"/>
        <c:lblOffset val="100"/>
        <c:noMultiLvlLbl val="0"/>
      </c:catAx>
      <c:valAx>
        <c:axId val="41256832"/>
        <c:scaling>
          <c:orientation val="minMax"/>
          <c:max val="1"/>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s-CO"/>
          </a:p>
        </c:txPr>
        <c:crossAx val="4125529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024430216111751E-2"/>
          <c:y val="2.578124841404722E-2"/>
          <c:w val="0.97195113956777646"/>
          <c:h val="0.63976158712096542"/>
        </c:manualLayout>
      </c:layout>
      <c:barChart>
        <c:barDir val="col"/>
        <c:grouping val="clustered"/>
        <c:varyColors val="0"/>
        <c:ser>
          <c:idx val="0"/>
          <c:order val="0"/>
          <c:tx>
            <c:strRef>
              <c:f>Hoja1!$B$1</c:f>
              <c:strCache>
                <c:ptCount val="1"/>
                <c:pt idx="0">
                  <c:v>Público</c:v>
                </c:pt>
              </c:strCache>
            </c:strRef>
          </c:tx>
          <c:spPr>
            <a:solidFill>
              <a:srgbClr val="FFC000"/>
            </a:solidFill>
            <a:ln>
              <a:noFill/>
            </a:ln>
            <a:effectLst/>
            <a:scene3d>
              <a:camera prst="orthographicFront"/>
              <a:lightRig rig="threePt" dir="t"/>
            </a:scene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Teatro, Opera, Danza.</c:v>
                </c:pt>
                <c:pt idx="1">
                  <c:v>Concierto, recitales, presentaciones de música.</c:v>
                </c:pt>
                <c:pt idx="2">
                  <c:v>Exposiciones ferias o muestras de fotografía, pintura, grabado, etc…</c:v>
                </c:pt>
                <c:pt idx="3">
                  <c:v>Ferias o exposiciones artesanales.</c:v>
                </c:pt>
                <c:pt idx="4">
                  <c:v>Cine.</c:v>
                </c:pt>
              </c:strCache>
            </c:strRef>
          </c:cat>
          <c:val>
            <c:numRef>
              <c:f>Hoja1!$B$2:$B$6</c:f>
              <c:numCache>
                <c:formatCode>0%</c:formatCode>
                <c:ptCount val="5"/>
                <c:pt idx="0">
                  <c:v>0.77</c:v>
                </c:pt>
                <c:pt idx="1">
                  <c:v>0.73</c:v>
                </c:pt>
                <c:pt idx="2">
                  <c:v>0.77</c:v>
                </c:pt>
                <c:pt idx="3">
                  <c:v>0.89</c:v>
                </c:pt>
                <c:pt idx="4">
                  <c:v>0.73</c:v>
                </c:pt>
              </c:numCache>
            </c:numRef>
          </c:val>
          <c:extLst>
            <c:ext xmlns:c16="http://schemas.microsoft.com/office/drawing/2014/chart" uri="{C3380CC4-5D6E-409C-BE32-E72D297353CC}">
              <c16:uniqueId val="{00000000-D517-4067-9406-DD3EBB36CC6C}"/>
            </c:ext>
          </c:extLst>
        </c:ser>
        <c:ser>
          <c:idx val="1"/>
          <c:order val="1"/>
          <c:tx>
            <c:strRef>
              <c:f>Hoja1!$C$1</c:f>
              <c:strCache>
                <c:ptCount val="1"/>
                <c:pt idx="0">
                  <c:v>Privado</c:v>
                </c:pt>
              </c:strCache>
            </c:strRef>
          </c:tx>
          <c:spPr>
            <a:solidFill>
              <a:srgbClr val="DA0F2B"/>
            </a:solidFill>
            <a:ln>
              <a:noFill/>
            </a:ln>
            <a:effectLst/>
            <a:scene3d>
              <a:camera prst="orthographicFront"/>
              <a:lightRig rig="threePt" dir="t"/>
            </a:scene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Teatro, Opera, Danza.</c:v>
                </c:pt>
                <c:pt idx="1">
                  <c:v>Concierto, recitales, presentaciones de música.</c:v>
                </c:pt>
                <c:pt idx="2">
                  <c:v>Exposiciones ferias o muestras de fotografía, pintura, grabado, etc…</c:v>
                </c:pt>
                <c:pt idx="3">
                  <c:v>Ferias o exposiciones artesanales.</c:v>
                </c:pt>
                <c:pt idx="4">
                  <c:v>Cine.</c:v>
                </c:pt>
              </c:strCache>
            </c:strRef>
          </c:cat>
          <c:val>
            <c:numRef>
              <c:f>Hoja1!$C$2:$C$6</c:f>
              <c:numCache>
                <c:formatCode>0%</c:formatCode>
                <c:ptCount val="5"/>
                <c:pt idx="0">
                  <c:v>0.23</c:v>
                </c:pt>
                <c:pt idx="1">
                  <c:v>0.27</c:v>
                </c:pt>
                <c:pt idx="2">
                  <c:v>0.23</c:v>
                </c:pt>
                <c:pt idx="3">
                  <c:v>0.11</c:v>
                </c:pt>
                <c:pt idx="4">
                  <c:v>0.23</c:v>
                </c:pt>
              </c:numCache>
            </c:numRef>
          </c:val>
          <c:extLst>
            <c:ext xmlns:c16="http://schemas.microsoft.com/office/drawing/2014/chart" uri="{C3380CC4-5D6E-409C-BE32-E72D297353CC}">
              <c16:uniqueId val="{00000001-D517-4067-9406-DD3EBB36CC6C}"/>
            </c:ext>
          </c:extLst>
        </c:ser>
        <c:dLbls>
          <c:dLblPos val="outEnd"/>
          <c:showLegendKey val="0"/>
          <c:showVal val="1"/>
          <c:showCatName val="0"/>
          <c:showSerName val="0"/>
          <c:showPercent val="0"/>
          <c:showBubbleSize val="0"/>
        </c:dLbls>
        <c:gapWidth val="182"/>
        <c:axId val="110603648"/>
        <c:axId val="110613632"/>
      </c:barChart>
      <c:catAx>
        <c:axId val="110603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CO"/>
          </a:p>
        </c:txPr>
        <c:crossAx val="110613632"/>
        <c:crosses val="autoZero"/>
        <c:auto val="1"/>
        <c:lblAlgn val="ctr"/>
        <c:lblOffset val="100"/>
        <c:noMultiLvlLbl val="0"/>
      </c:catAx>
      <c:valAx>
        <c:axId val="110613632"/>
        <c:scaling>
          <c:orientation val="minMax"/>
          <c:max val="1"/>
        </c:scaling>
        <c:delete val="1"/>
        <c:axPos val="l"/>
        <c:numFmt formatCode="0%" sourceLinked="1"/>
        <c:majorTickMark val="out"/>
        <c:minorTickMark val="none"/>
        <c:tickLblPos val="nextTo"/>
        <c:crossAx val="110603648"/>
        <c:crosses val="autoZero"/>
        <c:crossBetween val="between"/>
      </c:valAx>
      <c:spPr>
        <a:noFill/>
        <a:ln>
          <a:noFill/>
        </a:ln>
        <a:effectLst/>
      </c:spPr>
    </c:plotArea>
    <c:legend>
      <c:legendPos val="b"/>
      <c:layout>
        <c:manualLayout>
          <c:xMode val="edge"/>
          <c:yMode val="edge"/>
          <c:x val="0.34715722488655781"/>
          <c:y val="0.83280943449745115"/>
          <c:w val="0.25272047244094487"/>
          <c:h val="5.9378072134715049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spPr>
            <a:solidFill>
              <a:srgbClr val="C00000"/>
            </a:solidFill>
            <a:effectLst/>
            <a:scene3d>
              <a:camera prst="orthographicFront"/>
              <a:lightRig rig="threePt" dir="t"/>
            </a:scene3d>
          </c:spPr>
          <c:dPt>
            <c:idx val="0"/>
            <c:bubble3D val="0"/>
            <c:spPr>
              <a:solidFill>
                <a:srgbClr val="FFC000"/>
              </a:solidFill>
              <a:ln w="19050">
                <a:solidFill>
                  <a:schemeClr val="lt1"/>
                </a:solidFill>
              </a:ln>
              <a:effectLst/>
              <a:scene3d>
                <a:camera prst="orthographicFront"/>
                <a:lightRig rig="threePt" dir="t"/>
              </a:scene3d>
            </c:spPr>
            <c:extLst>
              <c:ext xmlns:c16="http://schemas.microsoft.com/office/drawing/2014/chart" uri="{C3380CC4-5D6E-409C-BE32-E72D297353CC}">
                <c16:uniqueId val="{00000004-07C4-4B06-99D6-355D38E6C58A}"/>
              </c:ext>
            </c:extLst>
          </c:dPt>
          <c:dPt>
            <c:idx val="1"/>
            <c:bubble3D val="0"/>
            <c:spPr>
              <a:solidFill>
                <a:srgbClr val="DA0F2B"/>
              </a:solidFill>
              <a:ln w="19050">
                <a:solidFill>
                  <a:schemeClr val="lt1"/>
                </a:solidFill>
              </a:ln>
              <a:effectLst/>
              <a:scene3d>
                <a:camera prst="orthographicFront"/>
                <a:lightRig rig="threePt" dir="t"/>
              </a:scene3d>
            </c:spPr>
            <c:extLst>
              <c:ext xmlns:c16="http://schemas.microsoft.com/office/drawing/2014/chart" uri="{C3380CC4-5D6E-409C-BE32-E72D297353CC}">
                <c16:uniqueId val="{00000002-07C4-4B06-99D6-355D38E6C58A}"/>
              </c:ext>
            </c:extLst>
          </c:dPt>
          <c:dPt>
            <c:idx val="2"/>
            <c:bubble3D val="0"/>
            <c:spPr>
              <a:solidFill>
                <a:schemeClr val="bg1">
                  <a:lumMod val="65000"/>
                </a:schemeClr>
              </a:solidFill>
              <a:ln w="19050">
                <a:solidFill>
                  <a:schemeClr val="lt1"/>
                </a:solidFill>
              </a:ln>
              <a:effectLst/>
              <a:scene3d>
                <a:camera prst="orthographicFront"/>
                <a:lightRig rig="threePt" dir="t"/>
              </a:scene3d>
            </c:spPr>
            <c:extLst>
              <c:ext xmlns:c16="http://schemas.microsoft.com/office/drawing/2014/chart" uri="{C3380CC4-5D6E-409C-BE32-E72D297353CC}">
                <c16:uniqueId val="{00000003-07C4-4B06-99D6-355D38E6C58A}"/>
              </c:ext>
            </c:extLst>
          </c:dPt>
          <c:dLbls>
            <c:dLbl>
              <c:idx val="2"/>
              <c:layout>
                <c:manualLayout>
                  <c:x val="1.5229240237187621E-3"/>
                  <c:y val="4.13776475992818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7C4-4B06-99D6-355D38E6C58A}"/>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Sí</c:v>
                </c:pt>
                <c:pt idx="1">
                  <c:v>No</c:v>
                </c:pt>
                <c:pt idx="2">
                  <c:v>NS/NR</c:v>
                </c:pt>
              </c:strCache>
            </c:strRef>
          </c:cat>
          <c:val>
            <c:numRef>
              <c:f>Hoja1!$B$2:$B$4</c:f>
              <c:numCache>
                <c:formatCode>0%</c:formatCode>
                <c:ptCount val="3"/>
                <c:pt idx="0">
                  <c:v>0.25</c:v>
                </c:pt>
                <c:pt idx="1">
                  <c:v>0.74</c:v>
                </c:pt>
                <c:pt idx="2">
                  <c:v>0.01</c:v>
                </c:pt>
              </c:numCache>
            </c:numRef>
          </c:val>
          <c:extLst>
            <c:ext xmlns:c16="http://schemas.microsoft.com/office/drawing/2014/chart" uri="{C3380CC4-5D6E-409C-BE32-E72D297353CC}">
              <c16:uniqueId val="{00000000-07C4-4B06-99D6-355D38E6C58A}"/>
            </c:ext>
          </c:extLst>
        </c:ser>
        <c:dLbls>
          <c:showLegendKey val="0"/>
          <c:showVal val="1"/>
          <c:showCatName val="0"/>
          <c:showSerName val="0"/>
          <c:showPercent val="0"/>
          <c:showBubbleSize val="0"/>
          <c:showLeaderLines val="1"/>
        </c:dLbls>
        <c:firstSliceAng val="32"/>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Serie 1</c:v>
                </c:pt>
              </c:strCache>
            </c:strRef>
          </c:tx>
          <c:spPr>
            <a:solidFill>
              <a:srgbClr val="FFC000"/>
            </a:solidFill>
            <a:ln>
              <a:noFill/>
            </a:ln>
            <a:effectLst/>
            <a:scene3d>
              <a:camera prst="orthographicFront"/>
              <a:lightRig rig="threePt" dir="t"/>
            </a:scene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Hoja1!$A$2:$A$16</c:f>
              <c:strCache>
                <c:ptCount val="15"/>
                <c:pt idx="0">
                  <c:v>NS/NR</c:v>
                </c:pt>
                <c:pt idx="1">
                  <c:v>Otro</c:v>
                </c:pt>
                <c:pt idx="2">
                  <c:v>Videojuegos</c:v>
                </c:pt>
                <c:pt idx="3">
                  <c:v>Cineforo</c:v>
                </c:pt>
                <c:pt idx="4">
                  <c:v>Escritura</c:v>
                </c:pt>
                <c:pt idx="5">
                  <c:v>Circo</c:v>
                </c:pt>
                <c:pt idx="6">
                  <c:v>Fotografía</c:v>
                </c:pt>
                <c:pt idx="7">
                  <c:v>Lectura/grupos de lectura y discusión</c:v>
                </c:pt>
                <c:pt idx="8">
                  <c:v>Cine</c:v>
                </c:pt>
                <c:pt idx="9">
                  <c:v>Artesanía</c:v>
                </c:pt>
                <c:pt idx="10">
                  <c:v>Manualidades</c:v>
                </c:pt>
                <c:pt idx="11">
                  <c:v>Artes Plásticas.</c:v>
                </c:pt>
                <c:pt idx="12">
                  <c:v>Teatro</c:v>
                </c:pt>
                <c:pt idx="13">
                  <c:v>Música</c:v>
                </c:pt>
                <c:pt idx="14">
                  <c:v>Danza</c:v>
                </c:pt>
              </c:strCache>
            </c:strRef>
          </c:cat>
          <c:val>
            <c:numRef>
              <c:f>Hoja1!$B$2:$B$16</c:f>
              <c:numCache>
                <c:formatCode>0%</c:formatCode>
                <c:ptCount val="15"/>
                <c:pt idx="0">
                  <c:v>0.05</c:v>
                </c:pt>
                <c:pt idx="1">
                  <c:v>0.15</c:v>
                </c:pt>
                <c:pt idx="2">
                  <c:v>0.01</c:v>
                </c:pt>
                <c:pt idx="3">
                  <c:v>0.02</c:v>
                </c:pt>
                <c:pt idx="4">
                  <c:v>0.04</c:v>
                </c:pt>
                <c:pt idx="5">
                  <c:v>0.04</c:v>
                </c:pt>
                <c:pt idx="6">
                  <c:v>0.05</c:v>
                </c:pt>
                <c:pt idx="7">
                  <c:v>7.0000000000000007E-2</c:v>
                </c:pt>
                <c:pt idx="8">
                  <c:v>0.1</c:v>
                </c:pt>
                <c:pt idx="9">
                  <c:v>0.11</c:v>
                </c:pt>
                <c:pt idx="10">
                  <c:v>0.1</c:v>
                </c:pt>
                <c:pt idx="11">
                  <c:v>0.15</c:v>
                </c:pt>
                <c:pt idx="12">
                  <c:v>0.27</c:v>
                </c:pt>
                <c:pt idx="13">
                  <c:v>0.37</c:v>
                </c:pt>
                <c:pt idx="14">
                  <c:v>0.37</c:v>
                </c:pt>
              </c:numCache>
            </c:numRef>
          </c:val>
          <c:extLst>
            <c:ext xmlns:c16="http://schemas.microsoft.com/office/drawing/2014/chart" uri="{C3380CC4-5D6E-409C-BE32-E72D297353CC}">
              <c16:uniqueId val="{00000000-C282-48EB-A329-174987897049}"/>
            </c:ext>
          </c:extLst>
        </c:ser>
        <c:dLbls>
          <c:dLblPos val="outEnd"/>
          <c:showLegendKey val="0"/>
          <c:showVal val="1"/>
          <c:showCatName val="0"/>
          <c:showSerName val="0"/>
          <c:showPercent val="0"/>
          <c:showBubbleSize val="0"/>
        </c:dLbls>
        <c:gapWidth val="50"/>
        <c:axId val="43031168"/>
        <c:axId val="43034112"/>
      </c:barChart>
      <c:catAx>
        <c:axId val="43031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CO"/>
          </a:p>
        </c:txPr>
        <c:crossAx val="43034112"/>
        <c:crosses val="autoZero"/>
        <c:auto val="1"/>
        <c:lblAlgn val="ctr"/>
        <c:lblOffset val="100"/>
        <c:noMultiLvlLbl val="0"/>
      </c:catAx>
      <c:valAx>
        <c:axId val="43034112"/>
        <c:scaling>
          <c:orientation val="minMax"/>
        </c:scaling>
        <c:delete val="1"/>
        <c:axPos val="b"/>
        <c:numFmt formatCode="0%" sourceLinked="1"/>
        <c:majorTickMark val="none"/>
        <c:minorTickMark val="none"/>
        <c:tickLblPos val="nextTo"/>
        <c:crossAx val="43031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Columna1</c:v>
                </c:pt>
              </c:strCache>
            </c:strRef>
          </c:tx>
          <c:spPr>
            <a:solidFill>
              <a:srgbClr val="FFC000"/>
            </a:solidFill>
            <a:ln w="38100">
              <a:solidFill>
                <a:schemeClr val="bg1"/>
              </a:solidFill>
            </a:ln>
          </c:spPr>
          <c:dPt>
            <c:idx val="0"/>
            <c:bubble3D val="0"/>
            <c:spPr>
              <a:solidFill>
                <a:srgbClr val="FFC000"/>
              </a:solidFill>
              <a:ln w="38100">
                <a:solidFill>
                  <a:schemeClr val="bg1"/>
                </a:solidFill>
              </a:ln>
              <a:effectLst/>
            </c:spPr>
            <c:extLst>
              <c:ext xmlns:c16="http://schemas.microsoft.com/office/drawing/2014/chart" uri="{C3380CC4-5D6E-409C-BE32-E72D297353CC}">
                <c16:uniqueId val="{00000001-917C-4A83-BACB-15883B82B9DE}"/>
              </c:ext>
            </c:extLst>
          </c:dPt>
          <c:dPt>
            <c:idx val="1"/>
            <c:bubble3D val="0"/>
            <c:spPr>
              <a:solidFill>
                <a:srgbClr val="DA0F2B"/>
              </a:solidFill>
              <a:ln w="38100">
                <a:solidFill>
                  <a:schemeClr val="bg1"/>
                </a:solidFill>
              </a:ln>
              <a:effectLst/>
            </c:spPr>
            <c:extLst>
              <c:ext xmlns:c16="http://schemas.microsoft.com/office/drawing/2014/chart" uri="{C3380CC4-5D6E-409C-BE32-E72D297353CC}">
                <c16:uniqueId val="{00000003-917C-4A83-BACB-15883B82B9DE}"/>
              </c:ext>
            </c:extLst>
          </c:dPt>
          <c:dPt>
            <c:idx val="2"/>
            <c:bubble3D val="0"/>
            <c:spPr>
              <a:solidFill>
                <a:schemeClr val="bg1">
                  <a:lumMod val="65000"/>
                </a:schemeClr>
              </a:solidFill>
              <a:ln w="38100">
                <a:solidFill>
                  <a:schemeClr val="bg1"/>
                </a:solidFill>
              </a:ln>
              <a:effectLst/>
            </c:spPr>
            <c:extLst>
              <c:ext xmlns:c16="http://schemas.microsoft.com/office/drawing/2014/chart" uri="{C3380CC4-5D6E-409C-BE32-E72D297353CC}">
                <c16:uniqueId val="{00000005-917C-4A83-BACB-15883B82B9DE}"/>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extLst>
                <c:ext xmlns:c16="http://schemas.microsoft.com/office/drawing/2014/chart" uri="{C3380CC4-5D6E-409C-BE32-E72D297353CC}">
                  <c16:uniqueId val="{00000001-917C-4A83-BACB-15883B82B9DE}"/>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FFFF"/>
                      </a:solidFill>
                      <a:latin typeface="+mn-lt"/>
                      <a:ea typeface="+mn-ea"/>
                      <a:cs typeface="+mn-cs"/>
                    </a:defRPr>
                  </a:pPr>
                  <a:endParaRPr lang="es-CO"/>
                </a:p>
              </c:txPr>
              <c:showLegendKey val="0"/>
              <c:showVal val="1"/>
              <c:showCatName val="0"/>
              <c:showSerName val="0"/>
              <c:showPercent val="0"/>
              <c:showBubbleSize val="0"/>
              <c:extLst>
                <c:ext xmlns:c16="http://schemas.microsoft.com/office/drawing/2014/chart" uri="{C3380CC4-5D6E-409C-BE32-E72D297353CC}">
                  <c16:uniqueId val="{00000003-917C-4A83-BACB-15883B82B9DE}"/>
                </c:ext>
              </c:extLst>
            </c:dLbl>
            <c:dLbl>
              <c:idx val="2"/>
              <c:delete val="1"/>
              <c:extLst>
                <c:ext xmlns:c15="http://schemas.microsoft.com/office/drawing/2012/chart" uri="{CE6537A1-D6FC-4f65-9D91-7224C49458BB}"/>
                <c:ext xmlns:c16="http://schemas.microsoft.com/office/drawing/2014/chart" uri="{C3380CC4-5D6E-409C-BE32-E72D297353CC}">
                  <c16:uniqueId val="{00000005-917C-4A83-BACB-15883B82B9D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Sí</c:v>
                </c:pt>
                <c:pt idx="1">
                  <c:v>No</c:v>
                </c:pt>
                <c:pt idx="2">
                  <c:v>NS/NR</c:v>
                </c:pt>
              </c:strCache>
            </c:strRef>
          </c:cat>
          <c:val>
            <c:numRef>
              <c:f>Hoja1!$B$2:$B$4</c:f>
              <c:numCache>
                <c:formatCode>0%</c:formatCode>
                <c:ptCount val="3"/>
                <c:pt idx="0">
                  <c:v>0.82</c:v>
                </c:pt>
                <c:pt idx="1">
                  <c:v>0.18</c:v>
                </c:pt>
                <c:pt idx="2">
                  <c:v>1E-3</c:v>
                </c:pt>
              </c:numCache>
            </c:numRef>
          </c:val>
          <c:extLst>
            <c:ext xmlns:c16="http://schemas.microsoft.com/office/drawing/2014/chart" uri="{C3380CC4-5D6E-409C-BE32-E72D297353CC}">
              <c16:uniqueId val="{0000000A-917C-4A83-BACB-15883B82B9DE}"/>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l"/>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Serie 1</c:v>
                </c:pt>
              </c:strCache>
            </c:strRef>
          </c:tx>
          <c:spPr>
            <a:solidFill>
              <a:srgbClr val="F5B02B"/>
            </a:solidFill>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Otros</c:v>
                </c:pt>
                <c:pt idx="1">
                  <c:v>Café internet</c:v>
                </c:pt>
                <c:pt idx="2">
                  <c:v>Bibliotecas públicas</c:v>
                </c:pt>
                <c:pt idx="3">
                  <c:v>Internet público</c:v>
                </c:pt>
                <c:pt idx="4">
                  <c:v>Casa de familiares o amigos</c:v>
                </c:pt>
                <c:pt idx="5">
                  <c:v>En su casa</c:v>
                </c:pt>
              </c:strCache>
            </c:strRef>
          </c:cat>
          <c:val>
            <c:numRef>
              <c:f>Hoja1!$B$2:$B$7</c:f>
              <c:numCache>
                <c:formatCode>0%</c:formatCode>
                <c:ptCount val="6"/>
                <c:pt idx="0">
                  <c:v>0.02</c:v>
                </c:pt>
                <c:pt idx="1">
                  <c:v>0.01</c:v>
                </c:pt>
                <c:pt idx="2">
                  <c:v>0.01</c:v>
                </c:pt>
                <c:pt idx="3">
                  <c:v>0.01</c:v>
                </c:pt>
                <c:pt idx="4">
                  <c:v>7.0000000000000007E-2</c:v>
                </c:pt>
                <c:pt idx="5">
                  <c:v>0.96099999999999997</c:v>
                </c:pt>
              </c:numCache>
            </c:numRef>
          </c:val>
          <c:extLst>
            <c:ext xmlns:c16="http://schemas.microsoft.com/office/drawing/2014/chart" uri="{C3380CC4-5D6E-409C-BE32-E72D297353CC}">
              <c16:uniqueId val="{00000000-8EB3-4E71-8FF0-2765A9029349}"/>
            </c:ext>
          </c:extLst>
        </c:ser>
        <c:dLbls>
          <c:dLblPos val="outEnd"/>
          <c:showLegendKey val="0"/>
          <c:showVal val="1"/>
          <c:showCatName val="0"/>
          <c:showSerName val="0"/>
          <c:showPercent val="0"/>
          <c:showBubbleSize val="0"/>
        </c:dLbls>
        <c:gapWidth val="182"/>
        <c:axId val="76070272"/>
        <c:axId val="76073216"/>
      </c:barChart>
      <c:catAx>
        <c:axId val="760702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CO"/>
          </a:p>
        </c:txPr>
        <c:crossAx val="76073216"/>
        <c:crosses val="autoZero"/>
        <c:auto val="1"/>
        <c:lblAlgn val="ctr"/>
        <c:lblOffset val="100"/>
        <c:noMultiLvlLbl val="0"/>
      </c:catAx>
      <c:valAx>
        <c:axId val="76073216"/>
        <c:scaling>
          <c:orientation val="minMax"/>
        </c:scaling>
        <c:delete val="1"/>
        <c:axPos val="b"/>
        <c:numFmt formatCode="0%" sourceLinked="1"/>
        <c:majorTickMark val="none"/>
        <c:minorTickMark val="none"/>
        <c:tickLblPos val="nextTo"/>
        <c:crossAx val="7607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Columna1</c:v>
                </c:pt>
              </c:strCache>
            </c:strRef>
          </c:tx>
          <c:spPr>
            <a:solidFill>
              <a:srgbClr val="FFC000"/>
            </a:solidFill>
            <a:ln w="38100">
              <a:solidFill>
                <a:schemeClr val="bg1"/>
              </a:solidFill>
            </a:ln>
          </c:spPr>
          <c:dPt>
            <c:idx val="0"/>
            <c:bubble3D val="0"/>
            <c:spPr>
              <a:solidFill>
                <a:srgbClr val="FFC000"/>
              </a:solidFill>
              <a:ln w="38100">
                <a:solidFill>
                  <a:schemeClr val="bg1"/>
                </a:solidFill>
              </a:ln>
              <a:effectLst/>
            </c:spPr>
            <c:extLst>
              <c:ext xmlns:c16="http://schemas.microsoft.com/office/drawing/2014/chart" uri="{C3380CC4-5D6E-409C-BE32-E72D297353CC}">
                <c16:uniqueId val="{00000001-0838-408D-91F8-63E0A9373B88}"/>
              </c:ext>
            </c:extLst>
          </c:dPt>
          <c:dPt>
            <c:idx val="1"/>
            <c:bubble3D val="0"/>
            <c:spPr>
              <a:solidFill>
                <a:srgbClr val="DA0F2B"/>
              </a:solidFill>
              <a:ln w="38100">
                <a:solidFill>
                  <a:schemeClr val="bg1"/>
                </a:solidFill>
              </a:ln>
              <a:effectLst/>
            </c:spPr>
            <c:extLst>
              <c:ext xmlns:c16="http://schemas.microsoft.com/office/drawing/2014/chart" uri="{C3380CC4-5D6E-409C-BE32-E72D297353CC}">
                <c16:uniqueId val="{00000003-0838-408D-91F8-63E0A9373B88}"/>
              </c:ext>
            </c:extLst>
          </c:dPt>
          <c:dPt>
            <c:idx val="2"/>
            <c:bubble3D val="0"/>
            <c:spPr>
              <a:solidFill>
                <a:schemeClr val="bg1">
                  <a:lumMod val="65000"/>
                </a:schemeClr>
              </a:solidFill>
              <a:ln w="38100">
                <a:solidFill>
                  <a:schemeClr val="bg1"/>
                </a:solidFill>
              </a:ln>
              <a:effectLst/>
            </c:spPr>
            <c:extLst>
              <c:ext xmlns:c16="http://schemas.microsoft.com/office/drawing/2014/chart" uri="{C3380CC4-5D6E-409C-BE32-E72D297353CC}">
                <c16:uniqueId val="{00000005-0838-408D-91F8-63E0A9373B88}"/>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extLst>
                <c:ext xmlns:c16="http://schemas.microsoft.com/office/drawing/2014/chart" uri="{C3380CC4-5D6E-409C-BE32-E72D297353CC}">
                  <c16:uniqueId val="{00000001-0838-408D-91F8-63E0A9373B88}"/>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FFFF"/>
                      </a:solidFill>
                      <a:latin typeface="+mn-lt"/>
                      <a:ea typeface="+mn-ea"/>
                      <a:cs typeface="+mn-cs"/>
                    </a:defRPr>
                  </a:pPr>
                  <a:endParaRPr lang="es-CO"/>
                </a:p>
              </c:txPr>
              <c:showLegendKey val="0"/>
              <c:showVal val="1"/>
              <c:showCatName val="0"/>
              <c:showSerName val="0"/>
              <c:showPercent val="0"/>
              <c:showBubbleSize val="0"/>
              <c:extLst>
                <c:ext xmlns:c16="http://schemas.microsoft.com/office/drawing/2014/chart" uri="{C3380CC4-5D6E-409C-BE32-E72D297353CC}">
                  <c16:uniqueId val="{00000003-0838-408D-91F8-63E0A9373B88}"/>
                </c:ext>
              </c:extLst>
            </c:dLbl>
            <c:dLbl>
              <c:idx val="2"/>
              <c:delete val="1"/>
              <c:extLst>
                <c:ext xmlns:c15="http://schemas.microsoft.com/office/drawing/2012/chart" uri="{CE6537A1-D6FC-4f65-9D91-7224C49458BB}"/>
                <c:ext xmlns:c16="http://schemas.microsoft.com/office/drawing/2014/chart" uri="{C3380CC4-5D6E-409C-BE32-E72D297353CC}">
                  <c16:uniqueId val="{00000005-0838-408D-91F8-63E0A9373B88}"/>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Sí</c:v>
                </c:pt>
                <c:pt idx="1">
                  <c:v>No</c:v>
                </c:pt>
                <c:pt idx="2">
                  <c:v>NS/NR</c:v>
                </c:pt>
              </c:strCache>
            </c:strRef>
          </c:cat>
          <c:val>
            <c:numRef>
              <c:f>Hoja1!$B$2:$B$4</c:f>
              <c:numCache>
                <c:formatCode>0%</c:formatCode>
                <c:ptCount val="3"/>
                <c:pt idx="0">
                  <c:v>0.82</c:v>
                </c:pt>
                <c:pt idx="1">
                  <c:v>0.18</c:v>
                </c:pt>
                <c:pt idx="2">
                  <c:v>1E-3</c:v>
                </c:pt>
              </c:numCache>
            </c:numRef>
          </c:val>
          <c:extLst>
            <c:ext xmlns:c16="http://schemas.microsoft.com/office/drawing/2014/chart" uri="{C3380CC4-5D6E-409C-BE32-E72D297353CC}">
              <c16:uniqueId val="{00000006-0838-408D-91F8-63E0A9373B88}"/>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l"/>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Hoja1!$B$1</c:f>
              <c:strCache>
                <c:ptCount val="1"/>
                <c:pt idx="0">
                  <c:v>Serie 1</c:v>
                </c:pt>
              </c:strCache>
            </c:strRef>
          </c:tx>
          <c:spPr>
            <a:solidFill>
              <a:srgbClr val="DA0F2B"/>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Hoja1!$A$2:$A$9</c:f>
              <c:strCache>
                <c:ptCount val="8"/>
                <c:pt idx="0">
                  <c:v>1 persona</c:v>
                </c:pt>
                <c:pt idx="1">
                  <c:v>2</c:v>
                </c:pt>
                <c:pt idx="2">
                  <c:v>3</c:v>
                </c:pt>
                <c:pt idx="3">
                  <c:v>4</c:v>
                </c:pt>
                <c:pt idx="4">
                  <c:v>5</c:v>
                </c:pt>
                <c:pt idx="5">
                  <c:v>6</c:v>
                </c:pt>
                <c:pt idx="6">
                  <c:v>7</c:v>
                </c:pt>
                <c:pt idx="7">
                  <c:v>8 o más</c:v>
                </c:pt>
              </c:strCache>
            </c:strRef>
          </c:cat>
          <c:val>
            <c:numRef>
              <c:f>Hoja1!$B$2:$B$9</c:f>
              <c:numCache>
                <c:formatCode>0%</c:formatCode>
                <c:ptCount val="8"/>
                <c:pt idx="0">
                  <c:v>6.2E-2</c:v>
                </c:pt>
                <c:pt idx="1">
                  <c:v>0.15</c:v>
                </c:pt>
                <c:pt idx="2">
                  <c:v>0.254</c:v>
                </c:pt>
                <c:pt idx="3">
                  <c:v>0.28000000000000003</c:v>
                </c:pt>
                <c:pt idx="4">
                  <c:v>0.13900000000000001</c:v>
                </c:pt>
                <c:pt idx="5">
                  <c:v>6.3E-2</c:v>
                </c:pt>
                <c:pt idx="6">
                  <c:v>2.3E-2</c:v>
                </c:pt>
                <c:pt idx="7">
                  <c:v>0.03</c:v>
                </c:pt>
              </c:numCache>
            </c:numRef>
          </c:val>
          <c:extLst>
            <c:ext xmlns:c16="http://schemas.microsoft.com/office/drawing/2014/chart" uri="{C3380CC4-5D6E-409C-BE32-E72D297353CC}">
              <c16:uniqueId val="{00000000-4472-409E-B3BA-56F09A3DA6A5}"/>
            </c:ext>
          </c:extLst>
        </c:ser>
        <c:dLbls>
          <c:showLegendKey val="0"/>
          <c:showVal val="0"/>
          <c:showCatName val="0"/>
          <c:showSerName val="0"/>
          <c:showPercent val="0"/>
          <c:showBubbleSize val="0"/>
        </c:dLbls>
        <c:gapWidth val="52"/>
        <c:axId val="56538240"/>
        <c:axId val="57750656"/>
      </c:barChart>
      <c:catAx>
        <c:axId val="56538240"/>
        <c:scaling>
          <c:orientation val="maxMin"/>
        </c:scaling>
        <c:delete val="0"/>
        <c:axPos val="l"/>
        <c:numFmt formatCode="General" sourceLinked="1"/>
        <c:majorTickMark val="out"/>
        <c:minorTickMark val="none"/>
        <c:tickLblPos val="nextTo"/>
        <c:crossAx val="57750656"/>
        <c:crosses val="autoZero"/>
        <c:auto val="1"/>
        <c:lblAlgn val="ctr"/>
        <c:lblOffset val="100"/>
        <c:noMultiLvlLbl val="0"/>
      </c:catAx>
      <c:valAx>
        <c:axId val="57750656"/>
        <c:scaling>
          <c:orientation val="minMax"/>
          <c:max val="1"/>
        </c:scaling>
        <c:delete val="1"/>
        <c:axPos val="t"/>
        <c:numFmt formatCode="0%" sourceLinked="1"/>
        <c:majorTickMark val="out"/>
        <c:minorTickMark val="none"/>
        <c:tickLblPos val="nextTo"/>
        <c:crossAx val="56538240"/>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Serie 1</c:v>
                </c:pt>
              </c:strCache>
            </c:strRef>
          </c:tx>
          <c:spPr>
            <a:solidFill>
              <a:srgbClr val="F5B0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1 a 5 horas</c:v>
                </c:pt>
                <c:pt idx="1">
                  <c:v>6 a 10 horas</c:v>
                </c:pt>
                <c:pt idx="2">
                  <c:v>11 a 15 horas</c:v>
                </c:pt>
                <c:pt idx="3">
                  <c:v>16 a 20 horas</c:v>
                </c:pt>
              </c:strCache>
            </c:strRef>
          </c:cat>
          <c:val>
            <c:numRef>
              <c:f>Hoja1!$B$2:$B$5</c:f>
              <c:numCache>
                <c:formatCode>0%</c:formatCode>
                <c:ptCount val="4"/>
                <c:pt idx="0">
                  <c:v>0.62</c:v>
                </c:pt>
                <c:pt idx="1">
                  <c:v>0.24</c:v>
                </c:pt>
                <c:pt idx="2">
                  <c:v>0.1</c:v>
                </c:pt>
                <c:pt idx="3">
                  <c:v>0.04</c:v>
                </c:pt>
              </c:numCache>
            </c:numRef>
          </c:val>
          <c:extLst>
            <c:ext xmlns:c16="http://schemas.microsoft.com/office/drawing/2014/chart" uri="{C3380CC4-5D6E-409C-BE32-E72D297353CC}">
              <c16:uniqueId val="{00000000-567E-4191-AD63-D87E97CD1206}"/>
            </c:ext>
          </c:extLst>
        </c:ser>
        <c:ser>
          <c:idx val="1"/>
          <c:order val="1"/>
          <c:tx>
            <c:strRef>
              <c:f>Hoja1!$C$1</c:f>
              <c:strCache>
                <c:ptCount val="1"/>
                <c:pt idx="0">
                  <c:v>Serie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1 a 5 horas</c:v>
                </c:pt>
                <c:pt idx="1">
                  <c:v>6 a 10 horas</c:v>
                </c:pt>
                <c:pt idx="2">
                  <c:v>11 a 15 horas</c:v>
                </c:pt>
                <c:pt idx="3">
                  <c:v>16 a 20 horas</c:v>
                </c:pt>
              </c:strCache>
            </c:strRef>
          </c:cat>
          <c:val>
            <c:numRef>
              <c:f>Hoja1!$C$2:$C$5</c:f>
              <c:numCache>
                <c:formatCode>General</c:formatCode>
                <c:ptCount val="4"/>
              </c:numCache>
            </c:numRef>
          </c:val>
          <c:extLst>
            <c:ext xmlns:c16="http://schemas.microsoft.com/office/drawing/2014/chart" uri="{C3380CC4-5D6E-409C-BE32-E72D297353CC}">
              <c16:uniqueId val="{00000001-567E-4191-AD63-D87E97CD1206}"/>
            </c:ext>
          </c:extLst>
        </c:ser>
        <c:ser>
          <c:idx val="2"/>
          <c:order val="2"/>
          <c:tx>
            <c:strRef>
              <c:f>Hoja1!$D$1</c:f>
              <c:strCache>
                <c:ptCount val="1"/>
                <c:pt idx="0">
                  <c:v>Serie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1 a 5 horas</c:v>
                </c:pt>
                <c:pt idx="1">
                  <c:v>6 a 10 horas</c:v>
                </c:pt>
                <c:pt idx="2">
                  <c:v>11 a 15 horas</c:v>
                </c:pt>
                <c:pt idx="3">
                  <c:v>16 a 20 horas</c:v>
                </c:pt>
              </c:strCache>
            </c:strRef>
          </c:cat>
          <c:val>
            <c:numRef>
              <c:f>Hoja1!$D$2:$D$5</c:f>
              <c:numCache>
                <c:formatCode>General</c:formatCode>
                <c:ptCount val="4"/>
              </c:numCache>
            </c:numRef>
          </c:val>
          <c:extLst>
            <c:ext xmlns:c16="http://schemas.microsoft.com/office/drawing/2014/chart" uri="{C3380CC4-5D6E-409C-BE32-E72D297353CC}">
              <c16:uniqueId val="{00000002-567E-4191-AD63-D87E97CD1206}"/>
            </c:ext>
          </c:extLst>
        </c:ser>
        <c:dLbls>
          <c:dLblPos val="outEnd"/>
          <c:showLegendKey val="0"/>
          <c:showVal val="1"/>
          <c:showCatName val="0"/>
          <c:showSerName val="0"/>
          <c:showPercent val="0"/>
          <c:showBubbleSize val="0"/>
        </c:dLbls>
        <c:gapWidth val="50"/>
        <c:axId val="94587520"/>
        <c:axId val="94606464"/>
      </c:barChart>
      <c:catAx>
        <c:axId val="945875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CO"/>
          </a:p>
        </c:txPr>
        <c:crossAx val="94606464"/>
        <c:crosses val="autoZero"/>
        <c:auto val="1"/>
        <c:lblAlgn val="ctr"/>
        <c:lblOffset val="100"/>
        <c:noMultiLvlLbl val="0"/>
      </c:catAx>
      <c:valAx>
        <c:axId val="94606464"/>
        <c:scaling>
          <c:orientation val="minMax"/>
          <c:max val="1"/>
        </c:scaling>
        <c:delete val="1"/>
        <c:axPos val="t"/>
        <c:numFmt formatCode="0%" sourceLinked="0"/>
        <c:majorTickMark val="none"/>
        <c:minorTickMark val="none"/>
        <c:tickLblPos val="nextTo"/>
        <c:crossAx val="94587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Columna1</c:v>
                </c:pt>
              </c:strCache>
            </c:strRef>
          </c:tx>
          <c:spPr>
            <a:solidFill>
              <a:srgbClr val="FFC000"/>
            </a:solidFill>
            <a:ln w="38100">
              <a:solidFill>
                <a:schemeClr val="bg1"/>
              </a:solidFill>
            </a:ln>
          </c:spPr>
          <c:dPt>
            <c:idx val="0"/>
            <c:bubble3D val="0"/>
            <c:spPr>
              <a:solidFill>
                <a:srgbClr val="FFC000"/>
              </a:solidFill>
              <a:ln w="38100">
                <a:solidFill>
                  <a:schemeClr val="bg1"/>
                </a:solidFill>
              </a:ln>
              <a:effectLst/>
            </c:spPr>
            <c:extLst>
              <c:ext xmlns:c16="http://schemas.microsoft.com/office/drawing/2014/chart" uri="{C3380CC4-5D6E-409C-BE32-E72D297353CC}">
                <c16:uniqueId val="{00000001-D5C8-4C36-937B-08BCA67B7B61}"/>
              </c:ext>
            </c:extLst>
          </c:dPt>
          <c:dPt>
            <c:idx val="1"/>
            <c:bubble3D val="0"/>
            <c:spPr>
              <a:solidFill>
                <a:srgbClr val="DA0F2B"/>
              </a:solidFill>
              <a:ln w="38100">
                <a:solidFill>
                  <a:schemeClr val="bg1"/>
                </a:solidFill>
              </a:ln>
              <a:effectLst/>
            </c:spPr>
            <c:extLst>
              <c:ext xmlns:c16="http://schemas.microsoft.com/office/drawing/2014/chart" uri="{C3380CC4-5D6E-409C-BE32-E72D297353CC}">
                <c16:uniqueId val="{00000003-D5C8-4C36-937B-08BCA67B7B61}"/>
              </c:ext>
            </c:extLst>
          </c:dPt>
          <c:dPt>
            <c:idx val="2"/>
            <c:bubble3D val="0"/>
            <c:spPr>
              <a:solidFill>
                <a:schemeClr val="bg1">
                  <a:lumMod val="65000"/>
                </a:schemeClr>
              </a:solidFill>
              <a:ln w="38100">
                <a:solidFill>
                  <a:schemeClr val="bg1"/>
                </a:solidFill>
              </a:ln>
              <a:effectLst/>
            </c:spPr>
            <c:extLst>
              <c:ext xmlns:c16="http://schemas.microsoft.com/office/drawing/2014/chart" uri="{C3380CC4-5D6E-409C-BE32-E72D297353CC}">
                <c16:uniqueId val="{00000005-D5C8-4C36-937B-08BCA67B7B61}"/>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extLst>
                <c:ext xmlns:c16="http://schemas.microsoft.com/office/drawing/2014/chart" uri="{C3380CC4-5D6E-409C-BE32-E72D297353CC}">
                  <c16:uniqueId val="{00000001-D5C8-4C36-937B-08BCA67B7B61}"/>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FFFF"/>
                      </a:solidFill>
                      <a:latin typeface="+mn-lt"/>
                      <a:ea typeface="+mn-ea"/>
                      <a:cs typeface="+mn-cs"/>
                    </a:defRPr>
                  </a:pPr>
                  <a:endParaRPr lang="es-CO"/>
                </a:p>
              </c:txPr>
              <c:showLegendKey val="0"/>
              <c:showVal val="1"/>
              <c:showCatName val="0"/>
              <c:showSerName val="0"/>
              <c:showPercent val="0"/>
              <c:showBubbleSize val="0"/>
              <c:extLst>
                <c:ext xmlns:c16="http://schemas.microsoft.com/office/drawing/2014/chart" uri="{C3380CC4-5D6E-409C-BE32-E72D297353CC}">
                  <c16:uniqueId val="{00000003-D5C8-4C36-937B-08BCA67B7B61}"/>
                </c:ext>
              </c:extLst>
            </c:dLbl>
            <c:dLbl>
              <c:idx val="2"/>
              <c:layout>
                <c:manualLayout>
                  <c:x val="0"/>
                  <c:y val="-1.11614474815446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5C8-4C36-937B-08BCA67B7B6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Sí</c:v>
                </c:pt>
                <c:pt idx="1">
                  <c:v>No</c:v>
                </c:pt>
                <c:pt idx="2">
                  <c:v>NS/NR</c:v>
                </c:pt>
              </c:strCache>
            </c:strRef>
          </c:cat>
          <c:val>
            <c:numRef>
              <c:f>Hoja1!$B$2:$B$4</c:f>
              <c:numCache>
                <c:formatCode>0%</c:formatCode>
                <c:ptCount val="3"/>
                <c:pt idx="0">
                  <c:v>0.82</c:v>
                </c:pt>
                <c:pt idx="1">
                  <c:v>0.18</c:v>
                </c:pt>
                <c:pt idx="2">
                  <c:v>1E-3</c:v>
                </c:pt>
              </c:numCache>
            </c:numRef>
          </c:val>
          <c:extLst>
            <c:ext xmlns:c16="http://schemas.microsoft.com/office/drawing/2014/chart" uri="{C3380CC4-5D6E-409C-BE32-E72D297353CC}">
              <c16:uniqueId val="{00000006-D5C8-4C36-937B-08BCA67B7B61}"/>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l"/>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Serie 1</c:v>
                </c:pt>
              </c:strCache>
            </c:strRef>
          </c:tx>
          <c:spPr>
            <a:solidFill>
              <a:srgbClr val="F5B0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Consolas de video juegos</c:v>
                </c:pt>
                <c:pt idx="1">
                  <c:v>Tablet</c:v>
                </c:pt>
                <c:pt idx="2">
                  <c:v>Smart TV</c:v>
                </c:pt>
                <c:pt idx="3">
                  <c:v>Computador (Escritorio-Portatil)</c:v>
                </c:pt>
                <c:pt idx="4">
                  <c:v>Smartphone/celular</c:v>
                </c:pt>
              </c:strCache>
            </c:strRef>
          </c:cat>
          <c:val>
            <c:numRef>
              <c:f>Hoja1!$B$2:$B$6</c:f>
              <c:numCache>
                <c:formatCode>0%</c:formatCode>
                <c:ptCount val="5"/>
                <c:pt idx="0">
                  <c:v>0.02</c:v>
                </c:pt>
                <c:pt idx="1">
                  <c:v>4.9000000000000002E-2</c:v>
                </c:pt>
                <c:pt idx="2">
                  <c:v>0.25</c:v>
                </c:pt>
                <c:pt idx="3">
                  <c:v>0.54</c:v>
                </c:pt>
                <c:pt idx="4">
                  <c:v>0.83</c:v>
                </c:pt>
              </c:numCache>
            </c:numRef>
          </c:val>
          <c:extLst>
            <c:ext xmlns:c16="http://schemas.microsoft.com/office/drawing/2014/chart" uri="{C3380CC4-5D6E-409C-BE32-E72D297353CC}">
              <c16:uniqueId val="{00000000-567E-4191-AD63-D87E97CD1206}"/>
            </c:ext>
          </c:extLst>
        </c:ser>
        <c:ser>
          <c:idx val="1"/>
          <c:order val="1"/>
          <c:tx>
            <c:strRef>
              <c:f>Hoja1!$C$1</c:f>
              <c:strCache>
                <c:ptCount val="1"/>
                <c:pt idx="0">
                  <c:v>Serie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Consolas de video juegos</c:v>
                </c:pt>
                <c:pt idx="1">
                  <c:v>Tablet</c:v>
                </c:pt>
                <c:pt idx="2">
                  <c:v>Smart TV</c:v>
                </c:pt>
                <c:pt idx="3">
                  <c:v>Computador (Escritorio-Portatil)</c:v>
                </c:pt>
                <c:pt idx="4">
                  <c:v>Smartphone/celular</c:v>
                </c:pt>
              </c:strCache>
            </c:strRef>
          </c:cat>
          <c:val>
            <c:numRef>
              <c:f>Hoja1!$C$2:$C$6</c:f>
              <c:numCache>
                <c:formatCode>General</c:formatCode>
                <c:ptCount val="5"/>
              </c:numCache>
            </c:numRef>
          </c:val>
          <c:extLst>
            <c:ext xmlns:c16="http://schemas.microsoft.com/office/drawing/2014/chart" uri="{C3380CC4-5D6E-409C-BE32-E72D297353CC}">
              <c16:uniqueId val="{00000001-567E-4191-AD63-D87E97CD1206}"/>
            </c:ext>
          </c:extLst>
        </c:ser>
        <c:ser>
          <c:idx val="2"/>
          <c:order val="2"/>
          <c:tx>
            <c:strRef>
              <c:f>Hoja1!$D$1</c:f>
              <c:strCache>
                <c:ptCount val="1"/>
                <c:pt idx="0">
                  <c:v>Serie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Consolas de video juegos</c:v>
                </c:pt>
                <c:pt idx="1">
                  <c:v>Tablet</c:v>
                </c:pt>
                <c:pt idx="2">
                  <c:v>Smart TV</c:v>
                </c:pt>
                <c:pt idx="3">
                  <c:v>Computador (Escritorio-Portatil)</c:v>
                </c:pt>
                <c:pt idx="4">
                  <c:v>Smartphone/celular</c:v>
                </c:pt>
              </c:strCache>
            </c:strRef>
          </c:cat>
          <c:val>
            <c:numRef>
              <c:f>Hoja1!$D$2:$D$6</c:f>
              <c:numCache>
                <c:formatCode>General</c:formatCode>
                <c:ptCount val="5"/>
              </c:numCache>
            </c:numRef>
          </c:val>
          <c:extLst>
            <c:ext xmlns:c16="http://schemas.microsoft.com/office/drawing/2014/chart" uri="{C3380CC4-5D6E-409C-BE32-E72D297353CC}">
              <c16:uniqueId val="{00000002-567E-4191-AD63-D87E97CD1206}"/>
            </c:ext>
          </c:extLst>
        </c:ser>
        <c:dLbls>
          <c:dLblPos val="outEnd"/>
          <c:showLegendKey val="0"/>
          <c:showVal val="1"/>
          <c:showCatName val="0"/>
          <c:showSerName val="0"/>
          <c:showPercent val="0"/>
          <c:showBubbleSize val="0"/>
        </c:dLbls>
        <c:gapWidth val="67"/>
        <c:axId val="70669824"/>
        <c:axId val="70671360"/>
      </c:barChart>
      <c:catAx>
        <c:axId val="70669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CO"/>
          </a:p>
        </c:txPr>
        <c:crossAx val="70671360"/>
        <c:crosses val="autoZero"/>
        <c:auto val="1"/>
        <c:lblAlgn val="ctr"/>
        <c:lblOffset val="100"/>
        <c:noMultiLvlLbl val="0"/>
      </c:catAx>
      <c:valAx>
        <c:axId val="70671360"/>
        <c:scaling>
          <c:orientation val="minMax"/>
          <c:max val="1"/>
        </c:scaling>
        <c:delete val="1"/>
        <c:axPos val="b"/>
        <c:numFmt formatCode="0%" sourceLinked="0"/>
        <c:majorTickMark val="none"/>
        <c:minorTickMark val="none"/>
        <c:tickLblPos val="nextTo"/>
        <c:crossAx val="70669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Columna1</c:v>
                </c:pt>
              </c:strCache>
            </c:strRef>
          </c:tx>
          <c:spPr>
            <a:solidFill>
              <a:srgbClr val="FFC000"/>
            </a:solidFill>
            <a:ln w="38100">
              <a:solidFill>
                <a:schemeClr val="bg1"/>
              </a:solidFill>
            </a:ln>
          </c:spPr>
          <c:dPt>
            <c:idx val="0"/>
            <c:bubble3D val="0"/>
            <c:spPr>
              <a:solidFill>
                <a:srgbClr val="FFC000"/>
              </a:solidFill>
              <a:ln w="38100">
                <a:solidFill>
                  <a:schemeClr val="bg1"/>
                </a:solidFill>
              </a:ln>
              <a:effectLst/>
            </c:spPr>
            <c:extLst>
              <c:ext xmlns:c16="http://schemas.microsoft.com/office/drawing/2014/chart" uri="{C3380CC4-5D6E-409C-BE32-E72D297353CC}">
                <c16:uniqueId val="{00000001-917C-4A83-BACB-15883B82B9DE}"/>
              </c:ext>
            </c:extLst>
          </c:dPt>
          <c:dPt>
            <c:idx val="1"/>
            <c:bubble3D val="0"/>
            <c:spPr>
              <a:solidFill>
                <a:srgbClr val="DA0F2B"/>
              </a:solidFill>
              <a:ln w="38100">
                <a:solidFill>
                  <a:schemeClr val="bg1"/>
                </a:solidFill>
              </a:ln>
              <a:effectLst/>
            </c:spPr>
            <c:extLst>
              <c:ext xmlns:c16="http://schemas.microsoft.com/office/drawing/2014/chart" uri="{C3380CC4-5D6E-409C-BE32-E72D297353CC}">
                <c16:uniqueId val="{00000003-917C-4A83-BACB-15883B82B9DE}"/>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extLst>
                <c:ext xmlns:c16="http://schemas.microsoft.com/office/drawing/2014/chart" uri="{C3380CC4-5D6E-409C-BE32-E72D297353CC}">
                  <c16:uniqueId val="{00000001-917C-4A83-BACB-15883B82B9DE}"/>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FFFF"/>
                      </a:solidFill>
                      <a:latin typeface="+mn-lt"/>
                      <a:ea typeface="+mn-ea"/>
                      <a:cs typeface="+mn-cs"/>
                    </a:defRPr>
                  </a:pPr>
                  <a:endParaRPr lang="es-CO"/>
                </a:p>
              </c:txPr>
              <c:showLegendKey val="0"/>
              <c:showVal val="1"/>
              <c:showCatName val="0"/>
              <c:showSerName val="0"/>
              <c:showPercent val="0"/>
              <c:showBubbleSize val="0"/>
              <c:extLst>
                <c:ext xmlns:c16="http://schemas.microsoft.com/office/drawing/2014/chart" uri="{C3380CC4-5D6E-409C-BE32-E72D297353CC}">
                  <c16:uniqueId val="{00000003-917C-4A83-BACB-15883B82B9D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Hoja1!$A$2:$A$3</c:f>
              <c:strCache>
                <c:ptCount val="2"/>
                <c:pt idx="0">
                  <c:v>Sí</c:v>
                </c:pt>
                <c:pt idx="1">
                  <c:v>No</c:v>
                </c:pt>
              </c:strCache>
            </c:strRef>
          </c:cat>
          <c:val>
            <c:numRef>
              <c:f>Hoja1!$B$2:$B$3</c:f>
              <c:numCache>
                <c:formatCode>0%</c:formatCode>
                <c:ptCount val="2"/>
                <c:pt idx="0">
                  <c:v>0.16</c:v>
                </c:pt>
                <c:pt idx="1">
                  <c:v>0.84</c:v>
                </c:pt>
              </c:numCache>
            </c:numRef>
          </c:val>
          <c:extLst>
            <c:ext xmlns:c16="http://schemas.microsoft.com/office/drawing/2014/chart" uri="{C3380CC4-5D6E-409C-BE32-E72D297353CC}">
              <c16:uniqueId val="{0000000A-917C-4A83-BACB-15883B82B9DE}"/>
            </c:ext>
          </c:extLst>
        </c:ser>
        <c:dLbls>
          <c:showLegendKey val="0"/>
          <c:showVal val="0"/>
          <c:showCatName val="0"/>
          <c:showSerName val="0"/>
          <c:showPercent val="0"/>
          <c:showBubbleSize val="0"/>
          <c:showLeaderLines val="1"/>
        </c:dLbls>
        <c:firstSliceAng val="20"/>
        <c:holeSize val="50"/>
      </c:doughnutChart>
      <c:spPr>
        <a:noFill/>
        <a:ln>
          <a:noFill/>
        </a:ln>
        <a:effectLst/>
      </c:spPr>
    </c:plotArea>
    <c:legend>
      <c:legendPos val="l"/>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FFC000"/>
            </a:solidFill>
            <a:ln>
              <a:noFill/>
            </a:ln>
            <a:effectLst/>
            <a:scene3d>
              <a:camera prst="orthographicFront"/>
              <a:lightRig rig="threePt" dir="t"/>
            </a:scene3d>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NS/NR</c:v>
                </c:pt>
                <c:pt idx="1">
                  <c:v>Otros</c:v>
                </c:pt>
                <c:pt idx="2">
                  <c:v>Programa_para_niños</c:v>
                </c:pt>
                <c:pt idx="3">
                  <c:v>Opera</c:v>
                </c:pt>
                <c:pt idx="4">
                  <c:v>Cine</c:v>
                </c:pt>
                <c:pt idx="5">
                  <c:v>Gastronomía</c:v>
                </c:pt>
                <c:pt idx="6">
                  <c:v>Culturales</c:v>
                </c:pt>
                <c:pt idx="7">
                  <c:v>Teatro</c:v>
                </c:pt>
                <c:pt idx="8">
                  <c:v>Historia</c:v>
                </c:pt>
                <c:pt idx="9">
                  <c:v>Música y conciertos</c:v>
                </c:pt>
              </c:strCache>
            </c:strRef>
          </c:cat>
          <c:val>
            <c:numRef>
              <c:f>Hoja1!$B$2:$B$11</c:f>
              <c:numCache>
                <c:formatCode>0%</c:formatCode>
                <c:ptCount val="10"/>
                <c:pt idx="0">
                  <c:v>0.1</c:v>
                </c:pt>
                <c:pt idx="1">
                  <c:v>0.17</c:v>
                </c:pt>
                <c:pt idx="2">
                  <c:v>0.02</c:v>
                </c:pt>
                <c:pt idx="3">
                  <c:v>7.0000000000000007E-2</c:v>
                </c:pt>
                <c:pt idx="4">
                  <c:v>0.1</c:v>
                </c:pt>
                <c:pt idx="5">
                  <c:v>0.11</c:v>
                </c:pt>
                <c:pt idx="6">
                  <c:v>0.13</c:v>
                </c:pt>
                <c:pt idx="7">
                  <c:v>0.21</c:v>
                </c:pt>
                <c:pt idx="8">
                  <c:v>0.23</c:v>
                </c:pt>
                <c:pt idx="9">
                  <c:v>0.39</c:v>
                </c:pt>
              </c:numCache>
            </c:numRef>
          </c:val>
          <c:extLst>
            <c:ext xmlns:c16="http://schemas.microsoft.com/office/drawing/2014/chart" uri="{C3380CC4-5D6E-409C-BE32-E72D297353CC}">
              <c16:uniqueId val="{00000000-F2C2-41BA-A006-5C11171250D2}"/>
            </c:ext>
          </c:extLst>
        </c:ser>
        <c:dLbls>
          <c:dLblPos val="ctr"/>
          <c:showLegendKey val="0"/>
          <c:showVal val="1"/>
          <c:showCatName val="0"/>
          <c:showSerName val="0"/>
          <c:showPercent val="0"/>
          <c:showBubbleSize val="0"/>
        </c:dLbls>
        <c:gapWidth val="50"/>
        <c:axId val="70802048"/>
        <c:axId val="70809088"/>
      </c:barChart>
      <c:catAx>
        <c:axId val="708020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CO"/>
          </a:p>
        </c:txPr>
        <c:crossAx val="70809088"/>
        <c:crosses val="autoZero"/>
        <c:auto val="1"/>
        <c:lblAlgn val="ctr"/>
        <c:lblOffset val="100"/>
        <c:noMultiLvlLbl val="0"/>
      </c:catAx>
      <c:valAx>
        <c:axId val="70809088"/>
        <c:scaling>
          <c:orientation val="minMax"/>
        </c:scaling>
        <c:delete val="1"/>
        <c:axPos val="b"/>
        <c:numFmt formatCode="0%" sourceLinked="1"/>
        <c:majorTickMark val="none"/>
        <c:minorTickMark val="none"/>
        <c:tickLblPos val="nextTo"/>
        <c:crossAx val="70802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Serie 1</c:v>
                </c:pt>
              </c:strCache>
            </c:strRef>
          </c:tx>
          <c:spPr>
            <a:solidFill>
              <a:srgbClr val="DA0F2B"/>
            </a:solidFill>
            <a:ln>
              <a:noFill/>
            </a:ln>
            <a:effectLst/>
            <a:scene3d>
              <a:camera prst="orthographicFront"/>
              <a:lightRig rig="threePt" dir="t"/>
            </a:scene3d>
          </c:spPr>
          <c:invertIfNegative val="0"/>
          <c:dLbls>
            <c:dLbl>
              <c:idx val="0"/>
              <c:layout>
                <c:manualLayout>
                  <c:x val="0"/>
                  <c:y val="5.691805752226516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669-4DEF-A6BD-AB8BCC050DCC}"/>
                </c:ext>
              </c:extLst>
            </c:dLbl>
            <c:dLbl>
              <c:idx val="2"/>
              <c:layout>
                <c:manualLayout>
                  <c:x val="0"/>
                  <c:y val="-2.9306100559418029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669-4DEF-A6BD-AB8BCC050DCC}"/>
                </c:ext>
              </c:extLst>
            </c:dLbl>
            <c:dLbl>
              <c:idx val="3"/>
              <c:layout>
                <c:manualLayout>
                  <c:x val="-6.2500000000000003E-3"/>
                  <c:y val="1.011466473211956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669-4DEF-A6BD-AB8BCC050DCC}"/>
                </c:ext>
              </c:extLst>
            </c:dLbl>
            <c:spPr>
              <a:noFill/>
              <a:ln>
                <a:noFill/>
              </a:ln>
              <a:effectLst/>
            </c:spPr>
            <c:txPr>
              <a:bodyPr/>
              <a:lstStyle/>
              <a:p>
                <a:pPr>
                  <a:defRPr sz="1600" b="1">
                    <a:solidFill>
                      <a:schemeClr val="tx1"/>
                    </a:solidFill>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 Indígena</c:v>
                </c:pt>
                <c:pt idx="1">
                  <c:v>Negro(a)</c:v>
                </c:pt>
                <c:pt idx="2">
                  <c:v>  Mulato(a), (afrodescendiente) </c:v>
                </c:pt>
                <c:pt idx="3">
                  <c:v>   Ninguno de los anteriores</c:v>
                </c:pt>
              </c:strCache>
            </c:strRef>
          </c:cat>
          <c:val>
            <c:numRef>
              <c:f>Hoja1!$B$2:$B$5</c:f>
              <c:numCache>
                <c:formatCode>0%</c:formatCode>
                <c:ptCount val="4"/>
                <c:pt idx="0">
                  <c:v>5.6000000000000001E-2</c:v>
                </c:pt>
                <c:pt idx="1">
                  <c:v>1.6E-2</c:v>
                </c:pt>
                <c:pt idx="2">
                  <c:v>4.9000000000000002E-2</c:v>
                </c:pt>
                <c:pt idx="3">
                  <c:v>0.872</c:v>
                </c:pt>
              </c:numCache>
            </c:numRef>
          </c:val>
          <c:extLst>
            <c:ext xmlns:c16="http://schemas.microsoft.com/office/drawing/2014/chart" uri="{C3380CC4-5D6E-409C-BE32-E72D297353CC}">
              <c16:uniqueId val="{00000000-0FD4-4FCC-B635-0F7F2E680325}"/>
            </c:ext>
          </c:extLst>
        </c:ser>
        <c:dLbls>
          <c:dLblPos val="ctr"/>
          <c:showLegendKey val="0"/>
          <c:showVal val="1"/>
          <c:showCatName val="0"/>
          <c:showSerName val="0"/>
          <c:showPercent val="0"/>
          <c:showBubbleSize val="0"/>
        </c:dLbls>
        <c:gapWidth val="219"/>
        <c:overlap val="-27"/>
        <c:axId val="76226560"/>
        <c:axId val="76229248"/>
      </c:barChart>
      <c:catAx>
        <c:axId val="76226560"/>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CO"/>
          </a:p>
        </c:txPr>
        <c:crossAx val="76229248"/>
        <c:crosses val="autoZero"/>
        <c:auto val="1"/>
        <c:lblAlgn val="ctr"/>
        <c:lblOffset val="100"/>
        <c:noMultiLvlLbl val="0"/>
      </c:catAx>
      <c:valAx>
        <c:axId val="76229248"/>
        <c:scaling>
          <c:orientation val="minMax"/>
          <c:max val="1"/>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s-CO"/>
          </a:p>
        </c:txPr>
        <c:crossAx val="76226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Serie 1</c:v>
                </c:pt>
              </c:strCache>
            </c:strRef>
          </c:tx>
          <c:spPr>
            <a:solidFill>
              <a:srgbClr val="FFC000"/>
            </a:solidFill>
            <a:ln>
              <a:noFill/>
            </a:ln>
            <a:effectLst/>
            <a:scene3d>
              <a:camera prst="orthographicFront"/>
              <a:lightRig rig="threePt" dir="t"/>
            </a:scene3d>
          </c:spPr>
          <c:invertIfNegative val="0"/>
          <c:dLbls>
            <c:dLbl>
              <c:idx val="0"/>
              <c:layout>
                <c:manualLayout>
                  <c:x val="-1.0328414932636028E-2"/>
                  <c:y val="-2.597081779855806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14B-4FDC-B3DD-4FAC988F034B}"/>
                </c:ext>
              </c:extLst>
            </c:dLbl>
            <c:dLbl>
              <c:idx val="1"/>
              <c:layout>
                <c:manualLayout>
                  <c:x val="-2.687619815896492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14B-4FDC-B3DD-4FAC988F034B}"/>
                </c:ext>
              </c:extLst>
            </c:dLbl>
            <c:dLbl>
              <c:idx val="2"/>
              <c:layout>
                <c:manualLayout>
                  <c:x val="-1.1772733380412185E-2"/>
                  <c:y val="2.597081779855806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14B-4FDC-B3DD-4FAC988F034B}"/>
                </c:ext>
              </c:extLst>
            </c:dLbl>
            <c:dLbl>
              <c:idx val="3"/>
              <c:layout>
                <c:manualLayout>
                  <c:x val="-1.3453598617059722E-2"/>
                  <c:y val="2.59708177985575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14B-4FDC-B3DD-4FAC988F034B}"/>
                </c:ext>
              </c:extLst>
            </c:dLbl>
            <c:dLbl>
              <c:idx val="4"/>
              <c:layout>
                <c:manualLayout>
                  <c:x val="-2.1024526587489465E-2"/>
                  <c:y val="2.597081779855806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14B-4FDC-B3DD-4FAC988F034B}"/>
                </c:ext>
              </c:extLst>
            </c:dLbl>
            <c:dLbl>
              <c:idx val="5"/>
              <c:layout>
                <c:manualLayout>
                  <c:x val="-2.1024526587489465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14B-4FDC-B3DD-4FAC988F034B}"/>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 Pensionado</c:v>
                </c:pt>
                <c:pt idx="1">
                  <c:v>  Desempleado</c:v>
                </c:pt>
                <c:pt idx="2">
                  <c:v>Exclusivamente al hogar</c:v>
                </c:pt>
                <c:pt idx="3">
                  <c:v>Trabajar y estudiar</c:v>
                </c:pt>
                <c:pt idx="4">
                  <c:v> Trabajar</c:v>
                </c:pt>
                <c:pt idx="5">
                  <c:v>Estudiar</c:v>
                </c:pt>
              </c:strCache>
            </c:strRef>
          </c:cat>
          <c:val>
            <c:numRef>
              <c:f>Hoja1!$B$2:$B$7</c:f>
              <c:numCache>
                <c:formatCode>0%</c:formatCode>
                <c:ptCount val="6"/>
                <c:pt idx="0">
                  <c:v>3.5999999999999997E-2</c:v>
                </c:pt>
                <c:pt idx="1">
                  <c:v>9.0999999999999998E-2</c:v>
                </c:pt>
                <c:pt idx="2">
                  <c:v>9.2999999999999999E-2</c:v>
                </c:pt>
                <c:pt idx="3">
                  <c:v>0.16</c:v>
                </c:pt>
                <c:pt idx="4">
                  <c:v>0.44900000000000001</c:v>
                </c:pt>
                <c:pt idx="5">
                  <c:v>0.17100000000000001</c:v>
                </c:pt>
              </c:numCache>
            </c:numRef>
          </c:val>
          <c:extLst>
            <c:ext xmlns:c16="http://schemas.microsoft.com/office/drawing/2014/chart" uri="{C3380CC4-5D6E-409C-BE32-E72D297353CC}">
              <c16:uniqueId val="{00000000-0CB0-4072-A8A6-4E36059F9371}"/>
            </c:ext>
          </c:extLst>
        </c:ser>
        <c:dLbls>
          <c:dLblPos val="inEnd"/>
          <c:showLegendKey val="0"/>
          <c:showVal val="1"/>
          <c:showCatName val="0"/>
          <c:showSerName val="0"/>
          <c:showPercent val="0"/>
          <c:showBubbleSize val="0"/>
        </c:dLbls>
        <c:gapWidth val="182"/>
        <c:axId val="76291072"/>
        <c:axId val="76314496"/>
      </c:barChart>
      <c:catAx>
        <c:axId val="762910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CO"/>
          </a:p>
        </c:txPr>
        <c:crossAx val="76314496"/>
        <c:crosses val="autoZero"/>
        <c:auto val="1"/>
        <c:lblAlgn val="ctr"/>
        <c:lblOffset val="100"/>
        <c:noMultiLvlLbl val="0"/>
      </c:catAx>
      <c:valAx>
        <c:axId val="76314496"/>
        <c:scaling>
          <c:orientation val="minMax"/>
          <c:max val="1"/>
        </c:scaling>
        <c:delete val="1"/>
        <c:axPos val="b"/>
        <c:numFmt formatCode="0%" sourceLinked="1"/>
        <c:majorTickMark val="out"/>
        <c:minorTickMark val="none"/>
        <c:tickLblPos val="nextTo"/>
        <c:crossAx val="76291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25031844945376"/>
          <c:y val="0"/>
          <c:w val="0.8315109084292871"/>
          <c:h val="0.95018671069158278"/>
        </c:manualLayout>
      </c:layout>
      <c:barChart>
        <c:barDir val="bar"/>
        <c:grouping val="clustered"/>
        <c:varyColors val="0"/>
        <c:ser>
          <c:idx val="0"/>
          <c:order val="0"/>
          <c:tx>
            <c:strRef>
              <c:f>Hoja1!$B$1</c:f>
              <c:strCache>
                <c:ptCount val="1"/>
                <c:pt idx="0">
                  <c:v>Serie 1</c:v>
                </c:pt>
              </c:strCache>
            </c:strRef>
          </c:tx>
          <c:spPr>
            <a:solidFill>
              <a:srgbClr val="DA0F2B"/>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Hoja1!$A$2:$A$18</c:f>
              <c:strCache>
                <c:ptCount val="17"/>
                <c:pt idx="0">
                  <c:v>Ninguno</c:v>
                </c:pt>
                <c:pt idx="1">
                  <c:v>Preescolar</c:v>
                </c:pt>
                <c:pt idx="2">
                  <c:v>1 °</c:v>
                </c:pt>
                <c:pt idx="3">
                  <c:v>2°</c:v>
                </c:pt>
                <c:pt idx="4">
                  <c:v>3°</c:v>
                </c:pt>
                <c:pt idx="5">
                  <c:v>4°</c:v>
                </c:pt>
                <c:pt idx="6">
                  <c:v>5°</c:v>
                </c:pt>
                <c:pt idx="7">
                  <c:v>6°</c:v>
                </c:pt>
                <c:pt idx="8">
                  <c:v>7°</c:v>
                </c:pt>
                <c:pt idx="9">
                  <c:v>8°</c:v>
                </c:pt>
                <c:pt idx="10">
                  <c:v>9°</c:v>
                </c:pt>
                <c:pt idx="11">
                  <c:v>10°</c:v>
                </c:pt>
                <c:pt idx="12">
                  <c:v>11°</c:v>
                </c:pt>
                <c:pt idx="13">
                  <c:v>Técnico</c:v>
                </c:pt>
                <c:pt idx="14">
                  <c:v>Tecnólogo</c:v>
                </c:pt>
                <c:pt idx="15">
                  <c:v>Universitario</c:v>
                </c:pt>
                <c:pt idx="16">
                  <c:v>Posgrado</c:v>
                </c:pt>
              </c:strCache>
            </c:strRef>
          </c:cat>
          <c:val>
            <c:numRef>
              <c:f>Hoja1!$B$2:$B$18</c:f>
              <c:numCache>
                <c:formatCode>0.0%</c:formatCode>
                <c:ptCount val="17"/>
                <c:pt idx="0">
                  <c:v>3.0000000000000001E-3</c:v>
                </c:pt>
                <c:pt idx="1">
                  <c:v>1E-3</c:v>
                </c:pt>
                <c:pt idx="2">
                  <c:v>1E-3</c:v>
                </c:pt>
                <c:pt idx="3">
                  <c:v>1E-3</c:v>
                </c:pt>
                <c:pt idx="4">
                  <c:v>4.0000000000000001E-3</c:v>
                </c:pt>
                <c:pt idx="5">
                  <c:v>3.0000000000000001E-3</c:v>
                </c:pt>
                <c:pt idx="6" formatCode="0%">
                  <c:v>2.7E-2</c:v>
                </c:pt>
                <c:pt idx="7" formatCode="0%">
                  <c:v>7.0000000000000001E-3</c:v>
                </c:pt>
                <c:pt idx="8" formatCode="0%">
                  <c:v>1.6E-2</c:v>
                </c:pt>
                <c:pt idx="9" formatCode="0%">
                  <c:v>2.1000000000000001E-2</c:v>
                </c:pt>
                <c:pt idx="10" formatCode="0%">
                  <c:v>2.3E-2</c:v>
                </c:pt>
                <c:pt idx="11" formatCode="0%">
                  <c:v>1.4E-2</c:v>
                </c:pt>
                <c:pt idx="12" formatCode="0%">
                  <c:v>0.29499999999999998</c:v>
                </c:pt>
                <c:pt idx="13" formatCode="0%">
                  <c:v>0.161</c:v>
                </c:pt>
                <c:pt idx="14" formatCode="0%">
                  <c:v>9.4E-2</c:v>
                </c:pt>
                <c:pt idx="15" formatCode="0%">
                  <c:v>0.22700000000000001</c:v>
                </c:pt>
                <c:pt idx="16" formatCode="0%">
                  <c:v>0.10299999999999999</c:v>
                </c:pt>
              </c:numCache>
            </c:numRef>
          </c:val>
          <c:extLst>
            <c:ext xmlns:c16="http://schemas.microsoft.com/office/drawing/2014/chart" uri="{C3380CC4-5D6E-409C-BE32-E72D297353CC}">
              <c16:uniqueId val="{00000000-942C-4556-B2D2-BEAC67094B6B}"/>
            </c:ext>
          </c:extLst>
        </c:ser>
        <c:dLbls>
          <c:dLblPos val="outEnd"/>
          <c:showLegendKey val="0"/>
          <c:showVal val="1"/>
          <c:showCatName val="0"/>
          <c:showSerName val="0"/>
          <c:showPercent val="0"/>
          <c:showBubbleSize val="0"/>
        </c:dLbls>
        <c:gapWidth val="100"/>
        <c:axId val="76876032"/>
        <c:axId val="76883072"/>
      </c:barChart>
      <c:catAx>
        <c:axId val="76876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s-CO"/>
          </a:p>
        </c:txPr>
        <c:crossAx val="76883072"/>
        <c:crosses val="autoZero"/>
        <c:auto val="1"/>
        <c:lblAlgn val="ctr"/>
        <c:lblOffset val="100"/>
        <c:noMultiLvlLbl val="0"/>
      </c:catAx>
      <c:valAx>
        <c:axId val="76883072"/>
        <c:scaling>
          <c:orientation val="minMax"/>
          <c:max val="1"/>
        </c:scaling>
        <c:delete val="0"/>
        <c:axPos val="b"/>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s-CO"/>
          </a:p>
        </c:txPr>
        <c:crossAx val="76876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s-CO"/>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Serie 1</c:v>
                </c:pt>
              </c:strCache>
            </c:strRef>
          </c:tx>
          <c:spPr>
            <a:solidFill>
              <a:srgbClr val="FFC000"/>
            </a:solidFill>
            <a:ln>
              <a:noFill/>
            </a:ln>
            <a:effectLst/>
          </c:spPr>
          <c:invertIfNegative val="0"/>
          <c:dLbls>
            <c:dLbl>
              <c:idx val="0"/>
              <c:layout>
                <c:manualLayout>
                  <c:x val="-2.1310004862708301E-2"/>
                  <c:y val="-2.264240423109871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55B-4E54-83A3-6390F737F2F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Hoja1!$A$2:$A$18</c:f>
              <c:strCache>
                <c:ptCount val="17"/>
                <c:pt idx="0">
                  <c:v>Ninguno</c:v>
                </c:pt>
                <c:pt idx="1">
                  <c:v>Preescolar</c:v>
                </c:pt>
                <c:pt idx="2">
                  <c:v>1 °</c:v>
                </c:pt>
                <c:pt idx="3">
                  <c:v>2°</c:v>
                </c:pt>
                <c:pt idx="4">
                  <c:v>3°</c:v>
                </c:pt>
                <c:pt idx="5">
                  <c:v>4°</c:v>
                </c:pt>
                <c:pt idx="6">
                  <c:v>5°</c:v>
                </c:pt>
                <c:pt idx="7">
                  <c:v>6°</c:v>
                </c:pt>
                <c:pt idx="8">
                  <c:v>7°</c:v>
                </c:pt>
                <c:pt idx="9">
                  <c:v>8°</c:v>
                </c:pt>
                <c:pt idx="10">
                  <c:v>9°</c:v>
                </c:pt>
                <c:pt idx="11">
                  <c:v>10°</c:v>
                </c:pt>
                <c:pt idx="12">
                  <c:v>11°</c:v>
                </c:pt>
                <c:pt idx="13">
                  <c:v>Técnico</c:v>
                </c:pt>
                <c:pt idx="14">
                  <c:v>Tecnólogo</c:v>
                </c:pt>
                <c:pt idx="15">
                  <c:v>Universitario</c:v>
                </c:pt>
                <c:pt idx="16">
                  <c:v>Posgrado</c:v>
                </c:pt>
              </c:strCache>
            </c:strRef>
          </c:cat>
          <c:val>
            <c:numRef>
              <c:f>Hoja1!$B$2:$B$18</c:f>
              <c:numCache>
                <c:formatCode>0%</c:formatCode>
                <c:ptCount val="17"/>
                <c:pt idx="0">
                  <c:v>5.2999999999999999E-2</c:v>
                </c:pt>
                <c:pt idx="1">
                  <c:v>5.0000000000000001E-3</c:v>
                </c:pt>
                <c:pt idx="2">
                  <c:v>8.9999999999999993E-3</c:v>
                </c:pt>
                <c:pt idx="3">
                  <c:v>1.4999999999999999E-2</c:v>
                </c:pt>
                <c:pt idx="4">
                  <c:v>2.9000000000000001E-2</c:v>
                </c:pt>
                <c:pt idx="5">
                  <c:v>1.0999999999999999E-2</c:v>
                </c:pt>
                <c:pt idx="6">
                  <c:v>0.183</c:v>
                </c:pt>
                <c:pt idx="7">
                  <c:v>1.2999999999999999E-2</c:v>
                </c:pt>
                <c:pt idx="8">
                  <c:v>8.9999999999999993E-3</c:v>
                </c:pt>
                <c:pt idx="9">
                  <c:v>1.2E-2</c:v>
                </c:pt>
                <c:pt idx="10">
                  <c:v>1.7000000000000001E-2</c:v>
                </c:pt>
                <c:pt idx="11">
                  <c:v>3.0000000000000001E-3</c:v>
                </c:pt>
                <c:pt idx="12">
                  <c:v>0.32900000000000001</c:v>
                </c:pt>
                <c:pt idx="13">
                  <c:v>6.9000000000000006E-2</c:v>
                </c:pt>
                <c:pt idx="14">
                  <c:v>3.4000000000000002E-2</c:v>
                </c:pt>
                <c:pt idx="15">
                  <c:v>0.154</c:v>
                </c:pt>
                <c:pt idx="16">
                  <c:v>5.3999999999999999E-2</c:v>
                </c:pt>
              </c:numCache>
            </c:numRef>
          </c:val>
          <c:extLst>
            <c:ext xmlns:c16="http://schemas.microsoft.com/office/drawing/2014/chart" uri="{C3380CC4-5D6E-409C-BE32-E72D297353CC}">
              <c16:uniqueId val="{00000000-7353-4417-9D9B-CB3181E25CDA}"/>
            </c:ext>
          </c:extLst>
        </c:ser>
        <c:dLbls>
          <c:dLblPos val="outEnd"/>
          <c:showLegendKey val="0"/>
          <c:showVal val="1"/>
          <c:showCatName val="0"/>
          <c:showSerName val="0"/>
          <c:showPercent val="0"/>
          <c:showBubbleSize val="0"/>
        </c:dLbls>
        <c:gapWidth val="100"/>
        <c:axId val="76988800"/>
        <c:axId val="76991488"/>
      </c:barChart>
      <c:catAx>
        <c:axId val="769888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CO"/>
          </a:p>
        </c:txPr>
        <c:crossAx val="76991488"/>
        <c:crosses val="autoZero"/>
        <c:auto val="1"/>
        <c:lblAlgn val="ctr"/>
        <c:lblOffset val="100"/>
        <c:noMultiLvlLbl val="0"/>
      </c:catAx>
      <c:valAx>
        <c:axId val="76991488"/>
        <c:scaling>
          <c:orientation val="minMax"/>
          <c:max val="1"/>
        </c:scaling>
        <c:delete val="0"/>
        <c:axPos val="b"/>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s-CO"/>
          </a:p>
        </c:txPr>
        <c:crossAx val="76988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dPt>
            <c:idx val="0"/>
            <c:bubble3D val="0"/>
            <c:spPr>
              <a:solidFill>
                <a:srgbClr val="DA0F2B"/>
              </a:solidFill>
              <a:ln w="19050">
                <a:solidFill>
                  <a:schemeClr val="lt1"/>
                </a:solidFill>
              </a:ln>
              <a:effectLst/>
            </c:spPr>
            <c:extLst>
              <c:ext xmlns:c16="http://schemas.microsoft.com/office/drawing/2014/chart" uri="{C3380CC4-5D6E-409C-BE32-E72D297353CC}">
                <c16:uniqueId val="{00000002-86E8-46CB-8D67-3F63D8639980}"/>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86E8-46CB-8D67-3F63D8639980}"/>
              </c:ext>
            </c:extLst>
          </c:dPt>
          <c:dPt>
            <c:idx val="2"/>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4-86E8-46CB-8D67-3F63D8639980}"/>
              </c:ext>
            </c:extLst>
          </c:dPt>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extLst>
                <c:ext xmlns:c16="http://schemas.microsoft.com/office/drawing/2014/chart" uri="{C3380CC4-5D6E-409C-BE32-E72D297353CC}">
                  <c16:uniqueId val="{00000002-86E8-46CB-8D67-3F63D863998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Masculino</c:v>
                </c:pt>
                <c:pt idx="1">
                  <c:v>Fenemino</c:v>
                </c:pt>
                <c:pt idx="2">
                  <c:v>LGTBI</c:v>
                </c:pt>
              </c:strCache>
            </c:strRef>
          </c:cat>
          <c:val>
            <c:numRef>
              <c:f>Hoja1!$B$2:$B$4</c:f>
              <c:numCache>
                <c:formatCode>0%</c:formatCode>
                <c:ptCount val="3"/>
                <c:pt idx="0">
                  <c:v>0.46100000000000002</c:v>
                </c:pt>
                <c:pt idx="1">
                  <c:v>0.51800000000000002</c:v>
                </c:pt>
                <c:pt idx="2">
                  <c:v>2.1000000000000001E-2</c:v>
                </c:pt>
              </c:numCache>
            </c:numRef>
          </c:val>
          <c:extLst>
            <c:ext xmlns:c16="http://schemas.microsoft.com/office/drawing/2014/chart" uri="{C3380CC4-5D6E-409C-BE32-E72D297353CC}">
              <c16:uniqueId val="{00000000-86E8-46CB-8D67-3F63D8639980}"/>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307267205129909E-3"/>
          <c:y val="4.169451869595997E-2"/>
          <c:w val="0.92498924439299968"/>
          <c:h val="0.84803932817574201"/>
        </c:manualLayout>
      </c:layout>
      <c:barChart>
        <c:barDir val="col"/>
        <c:grouping val="clustered"/>
        <c:varyColors val="0"/>
        <c:ser>
          <c:idx val="0"/>
          <c:order val="0"/>
          <c:tx>
            <c:strRef>
              <c:f>Hoja1!$B$1</c:f>
              <c:strCache>
                <c:ptCount val="1"/>
                <c:pt idx="0">
                  <c:v>Serie1</c:v>
                </c:pt>
              </c:strCache>
            </c:strRef>
          </c:tx>
          <c:spPr>
            <a:solidFill>
              <a:schemeClr val="accent1"/>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5-2F76-4AD5-85EC-C99225E80740}"/>
              </c:ext>
            </c:extLst>
          </c:dPt>
          <c:dPt>
            <c:idx val="1"/>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4-2F76-4AD5-85EC-C99225E80740}"/>
              </c:ext>
            </c:extLst>
          </c:dPt>
          <c:dPt>
            <c:idx val="2"/>
            <c:invertIfNegative val="0"/>
            <c:bubble3D val="0"/>
            <c:spPr>
              <a:solidFill>
                <a:srgbClr val="FFC000"/>
              </a:solidFill>
              <a:ln>
                <a:noFill/>
              </a:ln>
              <a:effectLst/>
            </c:spPr>
            <c:extLst>
              <c:ext xmlns:c16="http://schemas.microsoft.com/office/drawing/2014/chart" uri="{C3380CC4-5D6E-409C-BE32-E72D297353CC}">
                <c16:uniqueId val="{00000003-2F76-4AD5-85EC-C99225E80740}"/>
              </c:ext>
            </c:extLst>
          </c:dPt>
          <c:dPt>
            <c:idx val="3"/>
            <c:invertIfNegative val="0"/>
            <c:bubble3D val="0"/>
            <c:spPr>
              <a:solidFill>
                <a:srgbClr val="DA0F2B"/>
              </a:solidFill>
              <a:ln>
                <a:noFill/>
              </a:ln>
              <a:effectLst/>
            </c:spPr>
            <c:extLst>
              <c:ext xmlns:c16="http://schemas.microsoft.com/office/drawing/2014/chart" uri="{C3380CC4-5D6E-409C-BE32-E72D297353CC}">
                <c16:uniqueId val="{00000002-2F76-4AD5-85EC-C99225E80740}"/>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baseline="0">
                    <a:solidFill>
                      <a:schemeClr val="tx1">
                        <a:lumMod val="65000"/>
                        <a:lumOff val="3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Nada importantes</c:v>
                </c:pt>
                <c:pt idx="1">
                  <c:v>Poco importantes</c:v>
                </c:pt>
                <c:pt idx="2">
                  <c:v>Importantes</c:v>
                </c:pt>
                <c:pt idx="3">
                  <c:v>Muy importantes</c:v>
                </c:pt>
              </c:strCache>
            </c:strRef>
          </c:cat>
          <c:val>
            <c:numRef>
              <c:f>Hoja1!$B$2:$B$5</c:f>
              <c:numCache>
                <c:formatCode>0%</c:formatCode>
                <c:ptCount val="4"/>
                <c:pt idx="0">
                  <c:v>0.03</c:v>
                </c:pt>
                <c:pt idx="1">
                  <c:v>0.13</c:v>
                </c:pt>
                <c:pt idx="2">
                  <c:v>0.51</c:v>
                </c:pt>
                <c:pt idx="3">
                  <c:v>0.33</c:v>
                </c:pt>
              </c:numCache>
            </c:numRef>
          </c:val>
          <c:extLst>
            <c:ext xmlns:c16="http://schemas.microsoft.com/office/drawing/2014/chart" uri="{C3380CC4-5D6E-409C-BE32-E72D297353CC}">
              <c16:uniqueId val="{00000000-2F76-4AD5-85EC-C99225E80740}"/>
            </c:ext>
          </c:extLst>
        </c:ser>
        <c:dLbls>
          <c:showLegendKey val="0"/>
          <c:showVal val="1"/>
          <c:showCatName val="0"/>
          <c:showSerName val="0"/>
          <c:showPercent val="0"/>
          <c:showBubbleSize val="0"/>
        </c:dLbls>
        <c:gapWidth val="6"/>
        <c:axId val="101644160"/>
        <c:axId val="101931264"/>
      </c:barChart>
      <c:catAx>
        <c:axId val="101644160"/>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baseline="0">
                <a:solidFill>
                  <a:schemeClr val="tx1">
                    <a:lumMod val="65000"/>
                    <a:lumOff val="35000"/>
                  </a:schemeClr>
                </a:solidFill>
                <a:latin typeface="+mn-lt"/>
                <a:ea typeface="+mn-ea"/>
                <a:cs typeface="+mn-cs"/>
              </a:defRPr>
            </a:pPr>
            <a:endParaRPr lang="es-CO"/>
          </a:p>
        </c:txPr>
        <c:crossAx val="101931264"/>
        <c:crosses val="autoZero"/>
        <c:auto val="1"/>
        <c:lblAlgn val="ctr"/>
        <c:lblOffset val="100"/>
        <c:noMultiLvlLbl val="0"/>
      </c:catAx>
      <c:valAx>
        <c:axId val="101931264"/>
        <c:scaling>
          <c:orientation val="minMax"/>
          <c:max val="1"/>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baseline="0">
                <a:solidFill>
                  <a:schemeClr val="bg1"/>
                </a:solidFill>
                <a:latin typeface="+mn-lt"/>
                <a:ea typeface="+mn-ea"/>
                <a:cs typeface="+mn-cs"/>
              </a:defRPr>
            </a:pPr>
            <a:endParaRPr lang="es-CO"/>
          </a:p>
        </c:txPr>
        <c:crossAx val="101644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c:v>
                </c:pt>
              </c:strCache>
            </c:strRef>
          </c:tx>
          <c:spPr>
            <a:solidFill>
              <a:schemeClr val="accent1"/>
            </a:solidFill>
            <a:ln w="19050">
              <a:solidFill>
                <a:schemeClr val="lt1"/>
              </a:solidFill>
            </a:ln>
            <a:effectLst/>
          </c:spPr>
          <c:invertIfNegative val="0"/>
          <c:dPt>
            <c:idx val="0"/>
            <c:invertIfNegative val="0"/>
            <c:bubble3D val="0"/>
            <c:spPr>
              <a:solidFill>
                <a:srgbClr val="DA0F2B"/>
              </a:solidFill>
              <a:ln w="19050">
                <a:solidFill>
                  <a:schemeClr val="lt1"/>
                </a:solidFill>
              </a:ln>
              <a:effectLst/>
            </c:spPr>
            <c:extLst>
              <c:ext xmlns:c16="http://schemas.microsoft.com/office/drawing/2014/chart" uri="{C3380CC4-5D6E-409C-BE32-E72D297353CC}">
                <c16:uniqueId val="{00000001-E2F7-477F-8DE1-88CF4017F80C}"/>
              </c:ext>
            </c:extLst>
          </c:dPt>
          <c:dPt>
            <c:idx val="1"/>
            <c:invertIfNegative val="0"/>
            <c:bubble3D val="0"/>
            <c:spPr>
              <a:solidFill>
                <a:srgbClr val="F5B02B"/>
              </a:solidFill>
              <a:ln w="19050">
                <a:solidFill>
                  <a:schemeClr val="lt1"/>
                </a:solidFill>
              </a:ln>
              <a:effectLst/>
            </c:spPr>
            <c:extLst>
              <c:ext xmlns:c16="http://schemas.microsoft.com/office/drawing/2014/chart" uri="{C3380CC4-5D6E-409C-BE32-E72D297353CC}">
                <c16:uniqueId val="{00000003-E2F7-477F-8DE1-88CF4017F80C}"/>
              </c:ext>
            </c:extLst>
          </c:dPt>
          <c:dPt>
            <c:idx val="2"/>
            <c:invertIfNegative val="0"/>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5-E2F7-477F-8DE1-88CF4017F80C}"/>
              </c:ext>
            </c:extLst>
          </c:dPt>
          <c:dPt>
            <c:idx val="3"/>
            <c:invertIfNegative val="0"/>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7-E2F7-477F-8DE1-88CF4017F80C}"/>
              </c:ext>
            </c:extLst>
          </c:dPt>
          <c:dPt>
            <c:idx val="4"/>
            <c:invertIfNegative val="0"/>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9-E2F7-477F-8DE1-88CF4017F80C}"/>
              </c:ext>
            </c:extLst>
          </c:dPt>
          <c:dLbls>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extLst>
                <c:ext xmlns:c16="http://schemas.microsoft.com/office/drawing/2014/chart" uri="{C3380CC4-5D6E-409C-BE32-E72D297353CC}">
                  <c16:uniqueId val="{00000007-E2F7-477F-8DE1-88CF4017F80C}"/>
                </c:ext>
              </c:extLst>
            </c:dLbl>
            <c:dLbl>
              <c:idx val="4"/>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extLst>
                <c:ext xmlns:c16="http://schemas.microsoft.com/office/drawing/2014/chart" uri="{C3380CC4-5D6E-409C-BE32-E72D297353CC}">
                  <c16:uniqueId val="{00000009-E2F7-477F-8DE1-88CF4017F80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Muy importantes</c:v>
                </c:pt>
                <c:pt idx="1">
                  <c:v>Importantes</c:v>
                </c:pt>
                <c:pt idx="2">
                  <c:v>Poco importantes</c:v>
                </c:pt>
                <c:pt idx="3">
                  <c:v>Nada importantes</c:v>
                </c:pt>
              </c:strCache>
            </c:strRef>
          </c:cat>
          <c:val>
            <c:numRef>
              <c:f>Hoja1!$B$2:$B$5</c:f>
              <c:numCache>
                <c:formatCode>0%</c:formatCode>
                <c:ptCount val="4"/>
                <c:pt idx="0">
                  <c:v>0.37</c:v>
                </c:pt>
                <c:pt idx="1">
                  <c:v>0.51</c:v>
                </c:pt>
                <c:pt idx="2">
                  <c:v>0.1</c:v>
                </c:pt>
                <c:pt idx="3">
                  <c:v>0.03</c:v>
                </c:pt>
              </c:numCache>
            </c:numRef>
          </c:val>
          <c:extLst>
            <c:ext xmlns:c16="http://schemas.microsoft.com/office/drawing/2014/chart" uri="{C3380CC4-5D6E-409C-BE32-E72D297353CC}">
              <c16:uniqueId val="{00000000-C5CB-436C-848A-88B9F163A603}"/>
            </c:ext>
          </c:extLst>
        </c:ser>
        <c:dLbls>
          <c:showLegendKey val="0"/>
          <c:showVal val="0"/>
          <c:showCatName val="0"/>
          <c:showSerName val="0"/>
          <c:showPercent val="0"/>
          <c:showBubbleSize val="0"/>
        </c:dLbls>
        <c:gapWidth val="62"/>
        <c:axId val="102005376"/>
        <c:axId val="102019456"/>
      </c:barChart>
      <c:catAx>
        <c:axId val="1020053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CO"/>
          </a:p>
        </c:txPr>
        <c:crossAx val="102019456"/>
        <c:crosses val="autoZero"/>
        <c:auto val="1"/>
        <c:lblAlgn val="ctr"/>
        <c:lblOffset val="100"/>
        <c:noMultiLvlLbl val="0"/>
      </c:catAx>
      <c:valAx>
        <c:axId val="102019456"/>
        <c:scaling>
          <c:orientation val="minMax"/>
          <c:max val="1"/>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s-CO"/>
          </a:p>
        </c:txPr>
        <c:crossAx val="102005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'fexp personas'!$D$522:$D$535</c:f>
              <c:strCache>
                <c:ptCount val="14"/>
                <c:pt idx="0">
                  <c:v>Otros</c:v>
                </c:pt>
                <c:pt idx="1">
                  <c:v>Por estatus social</c:v>
                </c:pt>
                <c:pt idx="2">
                  <c:v>Tradición religiosa</c:v>
                </c:pt>
                <c:pt idx="3">
                  <c:v>Musica</c:v>
                </c:pt>
                <c:pt idx="4">
                  <c:v>NS/NR</c:v>
                </c:pt>
                <c:pt idx="5">
                  <c:v>Desconectarse de la realidad</c:v>
                </c:pt>
                <c:pt idx="6">
                  <c:v>Tradición</c:v>
                </c:pt>
                <c:pt idx="7">
                  <c:v>Ninguna</c:v>
                </c:pt>
                <c:pt idx="8">
                  <c:v>Acompañar a alguien de mi círculo cercano (Amigos, familia,</c:v>
                </c:pt>
                <c:pt idx="9">
                  <c:v>Búsqueda espiritual</c:v>
                </c:pt>
                <c:pt idx="10">
                  <c:v>Identidad cultural</c:v>
                </c:pt>
                <c:pt idx="11">
                  <c:v>Placer</c:v>
                </c:pt>
                <c:pt idx="12">
                  <c:v>Diversión y entretenimiento</c:v>
                </c:pt>
                <c:pt idx="13">
                  <c:v>Aprendizaje</c:v>
                </c:pt>
              </c:strCache>
            </c:strRef>
          </c:cat>
          <c:val>
            <c:numRef>
              <c:f>'fexp personas'!$F$522:$F$535</c:f>
              <c:numCache>
                <c:formatCode>0%</c:formatCode>
                <c:ptCount val="14"/>
                <c:pt idx="0">
                  <c:v>3.2631524169035198E-2</c:v>
                </c:pt>
                <c:pt idx="1">
                  <c:v>5.915855451513451E-3</c:v>
                </c:pt>
                <c:pt idx="2">
                  <c:v>7.3635100637889136E-3</c:v>
                </c:pt>
                <c:pt idx="3">
                  <c:v>1.154880381536613E-2</c:v>
                </c:pt>
                <c:pt idx="4">
                  <c:v>1.2627281627213289E-2</c:v>
                </c:pt>
                <c:pt idx="5">
                  <c:v>1.9936959969826088E-2</c:v>
                </c:pt>
                <c:pt idx="6">
                  <c:v>2.2659491232250903E-2</c:v>
                </c:pt>
                <c:pt idx="7">
                  <c:v>2.8115035038403985E-2</c:v>
                </c:pt>
                <c:pt idx="8">
                  <c:v>4.041578989354741E-2</c:v>
                </c:pt>
                <c:pt idx="9">
                  <c:v>4.2772739302613154E-2</c:v>
                </c:pt>
                <c:pt idx="10">
                  <c:v>5.5615713076051537E-2</c:v>
                </c:pt>
                <c:pt idx="11">
                  <c:v>7.4997195814005241E-2</c:v>
                </c:pt>
                <c:pt idx="12">
                  <c:v>0.32225195748469082</c:v>
                </c:pt>
                <c:pt idx="13">
                  <c:v>0.33222211396149637</c:v>
                </c:pt>
              </c:numCache>
            </c:numRef>
          </c:val>
          <c:extLst>
            <c:ext xmlns:c16="http://schemas.microsoft.com/office/drawing/2014/chart" uri="{C3380CC4-5D6E-409C-BE32-E72D297353CC}">
              <c16:uniqueId val="{00000000-A7B5-4349-ABC4-0A9B3CC4F19E}"/>
            </c:ext>
          </c:extLst>
        </c:ser>
        <c:dLbls>
          <c:showLegendKey val="0"/>
          <c:showVal val="0"/>
          <c:showCatName val="0"/>
          <c:showSerName val="0"/>
          <c:showPercent val="0"/>
          <c:showBubbleSize val="0"/>
        </c:dLbls>
        <c:gapWidth val="90"/>
        <c:axId val="596298432"/>
        <c:axId val="596292528"/>
      </c:barChart>
      <c:catAx>
        <c:axId val="5962984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CO"/>
          </a:p>
        </c:txPr>
        <c:crossAx val="596292528"/>
        <c:crosses val="autoZero"/>
        <c:auto val="1"/>
        <c:lblAlgn val="ctr"/>
        <c:lblOffset val="100"/>
        <c:noMultiLvlLbl val="0"/>
      </c:catAx>
      <c:valAx>
        <c:axId val="596292528"/>
        <c:scaling>
          <c:orientation val="minMax"/>
          <c:max val="0.8"/>
        </c:scaling>
        <c:delete val="1"/>
        <c:axPos val="b"/>
        <c:numFmt formatCode="0%" sourceLinked="1"/>
        <c:majorTickMark val="none"/>
        <c:minorTickMark val="none"/>
        <c:tickLblPos val="nextTo"/>
        <c:crossAx val="596298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Serie 1</c:v>
                </c:pt>
              </c:strCache>
            </c:strRef>
          </c:tx>
          <c:spPr>
            <a:solidFill>
              <a:srgbClr val="F5B02B"/>
            </a:solidFill>
            <a:ln>
              <a:noFill/>
            </a:ln>
            <a:effectLst/>
          </c:spPr>
          <c:invertIfNegative val="0"/>
          <c:dPt>
            <c:idx val="0"/>
            <c:invertIfNegative val="0"/>
            <c:bubble3D val="0"/>
            <c:spPr>
              <a:solidFill>
                <a:srgbClr val="F5B02B"/>
              </a:solidFill>
              <a:ln>
                <a:noFill/>
              </a:ln>
              <a:effectLst/>
            </c:spPr>
            <c:extLst>
              <c:ext xmlns:c16="http://schemas.microsoft.com/office/drawing/2014/chart" uri="{C3380CC4-5D6E-409C-BE32-E72D297353CC}">
                <c16:uniqueId val="{00000004-09E7-4C00-B0F5-370B63269A89}"/>
              </c:ext>
            </c:extLst>
          </c:dPt>
          <c:dPt>
            <c:idx val="1"/>
            <c:invertIfNegative val="0"/>
            <c:bubble3D val="0"/>
            <c:spPr>
              <a:solidFill>
                <a:srgbClr val="F5B02B"/>
              </a:solidFill>
              <a:ln>
                <a:noFill/>
              </a:ln>
              <a:effectLst/>
            </c:spPr>
            <c:extLst>
              <c:ext xmlns:c16="http://schemas.microsoft.com/office/drawing/2014/chart" uri="{C3380CC4-5D6E-409C-BE32-E72D297353CC}">
                <c16:uniqueId val="{00000005-09E7-4C00-B0F5-370B63269A89}"/>
              </c:ext>
            </c:extLst>
          </c:dPt>
          <c:dPt>
            <c:idx val="2"/>
            <c:invertIfNegative val="0"/>
            <c:bubble3D val="0"/>
            <c:spPr>
              <a:solidFill>
                <a:srgbClr val="F5B02B"/>
              </a:solidFill>
              <a:ln>
                <a:noFill/>
              </a:ln>
              <a:effectLst/>
            </c:spPr>
            <c:extLst>
              <c:ext xmlns:c16="http://schemas.microsoft.com/office/drawing/2014/chart" uri="{C3380CC4-5D6E-409C-BE32-E72D297353CC}">
                <c16:uniqueId val="{00000006-09E7-4C00-B0F5-370B63269A89}"/>
              </c:ext>
            </c:extLst>
          </c:dPt>
          <c:dPt>
            <c:idx val="3"/>
            <c:invertIfNegative val="0"/>
            <c:bubble3D val="0"/>
            <c:spPr>
              <a:solidFill>
                <a:srgbClr val="F5B02B"/>
              </a:solidFill>
              <a:ln>
                <a:noFill/>
              </a:ln>
              <a:effectLst/>
            </c:spPr>
            <c:extLst>
              <c:ext xmlns:c16="http://schemas.microsoft.com/office/drawing/2014/chart" uri="{C3380CC4-5D6E-409C-BE32-E72D297353CC}">
                <c16:uniqueId val="{00000007-09E7-4C00-B0F5-370B63269A89}"/>
              </c:ext>
            </c:extLst>
          </c:dPt>
          <c:dPt>
            <c:idx val="4"/>
            <c:invertIfNegative val="0"/>
            <c:bubble3D val="0"/>
            <c:spPr>
              <a:solidFill>
                <a:srgbClr val="F5B02B"/>
              </a:solidFill>
              <a:ln>
                <a:noFill/>
              </a:ln>
              <a:effectLst/>
            </c:spPr>
            <c:extLst>
              <c:ext xmlns:c16="http://schemas.microsoft.com/office/drawing/2014/chart" uri="{C3380CC4-5D6E-409C-BE32-E72D297353CC}">
                <c16:uniqueId val="{00000008-09E7-4C00-B0F5-370B63269A89}"/>
              </c:ext>
            </c:extLst>
          </c:dPt>
          <c:dPt>
            <c:idx val="5"/>
            <c:invertIfNegative val="0"/>
            <c:bubble3D val="0"/>
            <c:spPr>
              <a:solidFill>
                <a:srgbClr val="F5B02B"/>
              </a:solidFill>
              <a:ln>
                <a:noFill/>
              </a:ln>
              <a:effectLst/>
            </c:spPr>
            <c:extLst>
              <c:ext xmlns:c16="http://schemas.microsoft.com/office/drawing/2014/chart" uri="{C3380CC4-5D6E-409C-BE32-E72D297353CC}">
                <c16:uniqueId val="{00000009-09E7-4C00-B0F5-370B63269A89}"/>
              </c:ext>
            </c:extLst>
          </c:dPt>
          <c:dPt>
            <c:idx val="6"/>
            <c:invertIfNegative val="0"/>
            <c:bubble3D val="0"/>
            <c:spPr>
              <a:solidFill>
                <a:srgbClr val="F5B02B"/>
              </a:solidFill>
              <a:ln>
                <a:noFill/>
              </a:ln>
              <a:effectLst/>
            </c:spPr>
            <c:extLst>
              <c:ext xmlns:c16="http://schemas.microsoft.com/office/drawing/2014/chart" uri="{C3380CC4-5D6E-409C-BE32-E72D297353CC}">
                <c16:uniqueId val="{0000000A-09E7-4C00-B0F5-370B63269A89}"/>
              </c:ext>
            </c:extLst>
          </c:dPt>
          <c:dPt>
            <c:idx val="7"/>
            <c:invertIfNegative val="0"/>
            <c:bubble3D val="0"/>
            <c:spPr>
              <a:solidFill>
                <a:srgbClr val="F5B02B"/>
              </a:solidFill>
              <a:ln>
                <a:noFill/>
              </a:ln>
              <a:effectLst/>
            </c:spPr>
            <c:extLst>
              <c:ext xmlns:c16="http://schemas.microsoft.com/office/drawing/2014/chart" uri="{C3380CC4-5D6E-409C-BE32-E72D297353CC}">
                <c16:uniqueId val="{0000000B-09E7-4C00-B0F5-370B63269A89}"/>
              </c:ext>
            </c:extLst>
          </c:dPt>
          <c:dPt>
            <c:idx val="8"/>
            <c:invertIfNegative val="0"/>
            <c:bubble3D val="0"/>
            <c:spPr>
              <a:solidFill>
                <a:srgbClr val="F5B02B"/>
              </a:solidFill>
              <a:ln>
                <a:noFill/>
              </a:ln>
              <a:effectLst/>
            </c:spPr>
            <c:extLst>
              <c:ext xmlns:c16="http://schemas.microsoft.com/office/drawing/2014/chart" uri="{C3380CC4-5D6E-409C-BE32-E72D297353CC}">
                <c16:uniqueId val="{0000000C-09E7-4C00-B0F5-370B63269A89}"/>
              </c:ext>
            </c:extLst>
          </c:dPt>
          <c:dPt>
            <c:idx val="10"/>
            <c:invertIfNegative val="0"/>
            <c:bubble3D val="0"/>
            <c:spPr>
              <a:solidFill>
                <a:srgbClr val="F5B02B"/>
              </a:solidFill>
              <a:ln>
                <a:noFill/>
              </a:ln>
              <a:effectLst/>
            </c:spPr>
            <c:extLst>
              <c:ext xmlns:c16="http://schemas.microsoft.com/office/drawing/2014/chart" uri="{C3380CC4-5D6E-409C-BE32-E72D297353CC}">
                <c16:uniqueId val="{00000013-53E1-48D7-996A-BC2173396816}"/>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Me conectan con otras culturas. </c:v>
                </c:pt>
                <c:pt idx="1">
                  <c:v>Me conectan con la historia y mis raíces.</c:v>
                </c:pt>
                <c:pt idx="2">
                  <c:v>Me permiten entender otras formas de ver el mundo.</c:v>
                </c:pt>
                <c:pt idx="3">
                  <c:v>Despiertan mi creatividad.</c:v>
                </c:pt>
                <c:pt idx="4">
                  <c:v>Me permiten reflexionar sobre diferentes temas de la realidad social.</c:v>
                </c:pt>
                <c:pt idx="5">
                  <c:v>Me permiten conocer personas que comparten gustos y aficiones.</c:v>
                </c:pt>
                <c:pt idx="6">
                  <c:v>Me inspiran a ser una mejor ciudadano(a).</c:v>
                </c:pt>
                <c:pt idx="7">
                  <c:v>Me conectan conmigo mismo/a </c:v>
                </c:pt>
                <c:pt idx="8">
                  <c:v>No me generan nada.</c:v>
                </c:pt>
                <c:pt idx="9">
                  <c:v>NS/NR </c:v>
                </c:pt>
              </c:strCache>
            </c:strRef>
          </c:cat>
          <c:val>
            <c:numRef>
              <c:f>Hoja1!$B$2:$B$11</c:f>
              <c:numCache>
                <c:formatCode>0%</c:formatCode>
                <c:ptCount val="10"/>
                <c:pt idx="0">
                  <c:v>0.17</c:v>
                </c:pt>
                <c:pt idx="1">
                  <c:v>0.15</c:v>
                </c:pt>
                <c:pt idx="2">
                  <c:v>0.12</c:v>
                </c:pt>
                <c:pt idx="3">
                  <c:v>0.113</c:v>
                </c:pt>
                <c:pt idx="4">
                  <c:v>0.11</c:v>
                </c:pt>
                <c:pt idx="5">
                  <c:v>0.106</c:v>
                </c:pt>
                <c:pt idx="6">
                  <c:v>0.1</c:v>
                </c:pt>
                <c:pt idx="7">
                  <c:v>0.09</c:v>
                </c:pt>
                <c:pt idx="8">
                  <c:v>0.03</c:v>
                </c:pt>
                <c:pt idx="9">
                  <c:v>0.01</c:v>
                </c:pt>
              </c:numCache>
            </c:numRef>
          </c:val>
          <c:extLst>
            <c:ext xmlns:c16="http://schemas.microsoft.com/office/drawing/2014/chart" uri="{C3380CC4-5D6E-409C-BE32-E72D297353CC}">
              <c16:uniqueId val="{00000000-09E7-4C00-B0F5-370B63269A89}"/>
            </c:ext>
          </c:extLst>
        </c:ser>
        <c:dLbls>
          <c:dLblPos val="outEnd"/>
          <c:showLegendKey val="0"/>
          <c:showVal val="1"/>
          <c:showCatName val="0"/>
          <c:showSerName val="0"/>
          <c:showPercent val="0"/>
          <c:showBubbleSize val="0"/>
        </c:dLbls>
        <c:gapWidth val="50"/>
        <c:axId val="38713984"/>
        <c:axId val="38745600"/>
      </c:barChart>
      <c:catAx>
        <c:axId val="387139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38745600"/>
        <c:crosses val="autoZero"/>
        <c:auto val="1"/>
        <c:lblAlgn val="ctr"/>
        <c:lblOffset val="100"/>
        <c:noMultiLvlLbl val="0"/>
      </c:catAx>
      <c:valAx>
        <c:axId val="38745600"/>
        <c:scaling>
          <c:orientation val="minMax"/>
          <c:max val="1"/>
        </c:scaling>
        <c:delete val="1"/>
        <c:axPos val="t"/>
        <c:numFmt formatCode="0%" sourceLinked="1"/>
        <c:majorTickMark val="out"/>
        <c:minorTickMark val="none"/>
        <c:tickLblPos val="nextTo"/>
        <c:crossAx val="38713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0.27492</cdr:x>
      <cdr:y>0.61988</cdr:y>
    </cdr:from>
    <cdr:to>
      <cdr:x>0.5392</cdr:x>
      <cdr:y>0.93616</cdr:y>
    </cdr:to>
    <cdr:cxnSp macro="">
      <cdr:nvCxnSpPr>
        <cdr:cNvPr id="3" name="2 Conector angular">
          <a:extLst xmlns:a="http://schemas.openxmlformats.org/drawingml/2006/main">
            <a:ext uri="{FF2B5EF4-FFF2-40B4-BE49-F238E27FC236}">
              <a16:creationId xmlns:a16="http://schemas.microsoft.com/office/drawing/2014/main" id="{B0ED7B40-33CE-4567-9440-9A53B5040E83}"/>
            </a:ext>
          </a:extLst>
        </cdr:cNvPr>
        <cdr:cNvCxnSpPr/>
      </cdr:nvCxnSpPr>
      <cdr:spPr>
        <a:xfrm xmlns:a="http://schemas.openxmlformats.org/drawingml/2006/main" flipV="1">
          <a:off x="3004675" y="3442080"/>
          <a:ext cx="2888343" cy="1756228"/>
        </a:xfrm>
        <a:prstGeom xmlns:a="http://schemas.openxmlformats.org/drawingml/2006/main" prst="bentConnector3">
          <a:avLst/>
        </a:prstGeom>
        <a:ln xmlns:a="http://schemas.openxmlformats.org/drawingml/2006/main" w="3175">
          <a:solidFill>
            <a:schemeClr val="bg1">
              <a:lumMod val="75000"/>
            </a:schemeClr>
          </a:solidFill>
          <a:prstDash val="sysDash"/>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0.58169</cdr:x>
      <cdr:y>0.26701</cdr:y>
    </cdr:from>
    <cdr:to>
      <cdr:x>0.66536</cdr:x>
      <cdr:y>0.3219</cdr:y>
    </cdr:to>
    <cdr:sp macro="" textlink="">
      <cdr:nvSpPr>
        <cdr:cNvPr id="4" name="3 CuadroTexto"/>
        <cdr:cNvSpPr txBox="1"/>
      </cdr:nvSpPr>
      <cdr:spPr>
        <a:xfrm xmlns:a="http://schemas.openxmlformats.org/drawingml/2006/main">
          <a:off x="6357475" y="1482651"/>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CO" sz="1100" dirty="0"/>
            <a:t>OTROS- MENOS DE 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CO"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0" name="Google Shape;39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5" name="Google Shape;52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5" name="Google Shape;53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3" name="Google Shape;54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9" name="Google Shape;54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5" name="Google Shape;56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0" name="Google Shape;58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9" name="Google Shape;58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6" name="Google Shape;59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3" name="Google Shape;60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0" name="Google Shape;61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6" name="Google Shape;39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7" name="Google Shape;61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5" name="Google Shape;645;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6" name="Google Shape;646;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CO"/>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5" name="Google Shape;655;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6" name="Google Shape;656;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CO"/>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5" name="Google Shape;66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3" name="Google Shape;673;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4" name="Google Shape;674;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CO"/>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0" name="Google Shape;680;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7" name="Google Shape;687;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CO"/>
              <a:t>AJUSTAR</a:t>
            </a:r>
            <a:endParaRPr/>
          </a:p>
        </p:txBody>
      </p:sp>
      <p:sp>
        <p:nvSpPr>
          <p:cNvPr id="688" name="Google Shape;688;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CO"/>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0" name="Google Shape;700;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7" name="Google Shape;707;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4" name="Google Shape;714;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2" name="Google Shape;40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1" name="Google Shape;721;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8" name="Google Shape;728;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1" name="Google Shape;741;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3" name="Google Shape;753;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9" name="Google Shape;759;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9" name="Google Shape;779;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2" name="Google Shape;792;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1" name="Google Shape;801;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1" name="Google Shape;811;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 name="Shape 815"/>
        <p:cNvGrpSpPr/>
        <p:nvPr/>
      </p:nvGrpSpPr>
      <p:grpSpPr>
        <a:xfrm>
          <a:off x="0" y="0"/>
          <a:ext cx="0" cy="0"/>
          <a:chOff x="0" y="0"/>
          <a:chExt cx="0" cy="0"/>
        </a:xfrm>
      </p:grpSpPr>
      <p:sp>
        <p:nvSpPr>
          <p:cNvPr id="816" name="Google Shape;816;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7" name="Google Shape;817;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8" name="Google Shape;40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7" name="Shape 837"/>
        <p:cNvGrpSpPr/>
        <p:nvPr/>
      </p:nvGrpSpPr>
      <p:grpSpPr>
        <a:xfrm>
          <a:off x="0" y="0"/>
          <a:ext cx="0" cy="0"/>
          <a:chOff x="0" y="0"/>
          <a:chExt cx="0" cy="0"/>
        </a:xfrm>
      </p:grpSpPr>
      <p:sp>
        <p:nvSpPr>
          <p:cNvPr id="838" name="Google Shape;838;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9" name="Google Shape;839;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0" name="Google Shape;840;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CO"/>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6" name="Google Shape;846;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0" name="Shape 850"/>
        <p:cNvGrpSpPr/>
        <p:nvPr/>
      </p:nvGrpSpPr>
      <p:grpSpPr>
        <a:xfrm>
          <a:off x="0" y="0"/>
          <a:ext cx="0" cy="0"/>
          <a:chOff x="0" y="0"/>
          <a:chExt cx="0" cy="0"/>
        </a:xfrm>
      </p:grpSpPr>
      <p:sp>
        <p:nvSpPr>
          <p:cNvPr id="851" name="Google Shape;851;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2" name="Google Shape;852;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 name="Shape 856"/>
        <p:cNvGrpSpPr/>
        <p:nvPr/>
      </p:nvGrpSpPr>
      <p:grpSpPr>
        <a:xfrm>
          <a:off x="0" y="0"/>
          <a:ext cx="0" cy="0"/>
          <a:chOff x="0" y="0"/>
          <a:chExt cx="0" cy="0"/>
        </a:xfrm>
      </p:grpSpPr>
      <p:sp>
        <p:nvSpPr>
          <p:cNvPr id="857" name="Google Shape;857;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8" name="Google Shape;858;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2" name="Shape 862"/>
        <p:cNvGrpSpPr/>
        <p:nvPr/>
      </p:nvGrpSpPr>
      <p:grpSpPr>
        <a:xfrm>
          <a:off x="0" y="0"/>
          <a:ext cx="0" cy="0"/>
          <a:chOff x="0" y="0"/>
          <a:chExt cx="0" cy="0"/>
        </a:xfrm>
      </p:grpSpPr>
      <p:sp>
        <p:nvSpPr>
          <p:cNvPr id="863" name="Google Shape;863;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4" name="Google Shape;864;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8" name="Shape 868"/>
        <p:cNvGrpSpPr/>
        <p:nvPr/>
      </p:nvGrpSpPr>
      <p:grpSpPr>
        <a:xfrm>
          <a:off x="0" y="0"/>
          <a:ext cx="0" cy="0"/>
          <a:chOff x="0" y="0"/>
          <a:chExt cx="0" cy="0"/>
        </a:xfrm>
      </p:grpSpPr>
      <p:sp>
        <p:nvSpPr>
          <p:cNvPr id="869" name="Google Shape;869;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0" name="Google Shape;870;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9" name="Google Shape;879;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6" name="Shape 886"/>
        <p:cNvGrpSpPr/>
        <p:nvPr/>
      </p:nvGrpSpPr>
      <p:grpSpPr>
        <a:xfrm>
          <a:off x="0" y="0"/>
          <a:ext cx="0" cy="0"/>
          <a:chOff x="0" y="0"/>
          <a:chExt cx="0" cy="0"/>
        </a:xfrm>
      </p:grpSpPr>
      <p:sp>
        <p:nvSpPr>
          <p:cNvPr id="887" name="Google Shape;887;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8" name="Google Shape;888;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4" name="Google Shape;894;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8" name="Shape 898"/>
        <p:cNvGrpSpPr/>
        <p:nvPr/>
      </p:nvGrpSpPr>
      <p:grpSpPr>
        <a:xfrm>
          <a:off x="0" y="0"/>
          <a:ext cx="0" cy="0"/>
          <a:chOff x="0" y="0"/>
          <a:chExt cx="0" cy="0"/>
        </a:xfrm>
      </p:grpSpPr>
      <p:sp>
        <p:nvSpPr>
          <p:cNvPr id="899" name="Google Shape;899;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0" name="Google Shape;900;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6" name="Google Shape;41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7" name="Shape 907"/>
        <p:cNvGrpSpPr/>
        <p:nvPr/>
      </p:nvGrpSpPr>
      <p:grpSpPr>
        <a:xfrm>
          <a:off x="0" y="0"/>
          <a:ext cx="0" cy="0"/>
          <a:chOff x="0" y="0"/>
          <a:chExt cx="0" cy="0"/>
        </a:xfrm>
      </p:grpSpPr>
      <p:sp>
        <p:nvSpPr>
          <p:cNvPr id="908" name="Google Shape;908;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9" name="Google Shape;909;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5" name="Google Shape;915;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2" name="Shape 922"/>
        <p:cNvGrpSpPr/>
        <p:nvPr/>
      </p:nvGrpSpPr>
      <p:grpSpPr>
        <a:xfrm>
          <a:off x="0" y="0"/>
          <a:ext cx="0" cy="0"/>
          <a:chOff x="0" y="0"/>
          <a:chExt cx="0" cy="0"/>
        </a:xfrm>
      </p:grpSpPr>
      <p:sp>
        <p:nvSpPr>
          <p:cNvPr id="923" name="Google Shape;923;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4" name="Google Shape;924;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1" name="Shape 931"/>
        <p:cNvGrpSpPr/>
        <p:nvPr/>
      </p:nvGrpSpPr>
      <p:grpSpPr>
        <a:xfrm>
          <a:off x="0" y="0"/>
          <a:ext cx="0" cy="0"/>
          <a:chOff x="0" y="0"/>
          <a:chExt cx="0" cy="0"/>
        </a:xfrm>
      </p:grpSpPr>
      <p:sp>
        <p:nvSpPr>
          <p:cNvPr id="932" name="Google Shape;932;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3" name="Google Shape;933;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0" name="Shape 940"/>
        <p:cNvGrpSpPr/>
        <p:nvPr/>
      </p:nvGrpSpPr>
      <p:grpSpPr>
        <a:xfrm>
          <a:off x="0" y="0"/>
          <a:ext cx="0" cy="0"/>
          <a:chOff x="0" y="0"/>
          <a:chExt cx="0" cy="0"/>
        </a:xfrm>
      </p:grpSpPr>
      <p:sp>
        <p:nvSpPr>
          <p:cNvPr id="941" name="Google Shape;941;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2" name="Google Shape;942;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9" name="Shape 949"/>
        <p:cNvGrpSpPr/>
        <p:nvPr/>
      </p:nvGrpSpPr>
      <p:grpSpPr>
        <a:xfrm>
          <a:off x="0" y="0"/>
          <a:ext cx="0" cy="0"/>
          <a:chOff x="0" y="0"/>
          <a:chExt cx="0" cy="0"/>
        </a:xfrm>
      </p:grpSpPr>
      <p:sp>
        <p:nvSpPr>
          <p:cNvPr id="950" name="Google Shape;950;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1" name="Google Shape;951;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4" name="Shape 954"/>
        <p:cNvGrpSpPr/>
        <p:nvPr/>
      </p:nvGrpSpPr>
      <p:grpSpPr>
        <a:xfrm>
          <a:off x="0" y="0"/>
          <a:ext cx="0" cy="0"/>
          <a:chOff x="0" y="0"/>
          <a:chExt cx="0" cy="0"/>
        </a:xfrm>
      </p:grpSpPr>
      <p:sp>
        <p:nvSpPr>
          <p:cNvPr id="955" name="Google Shape;955;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6" name="Google Shape;956;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1" name="Shape 961"/>
        <p:cNvGrpSpPr/>
        <p:nvPr/>
      </p:nvGrpSpPr>
      <p:grpSpPr>
        <a:xfrm>
          <a:off x="0" y="0"/>
          <a:ext cx="0" cy="0"/>
          <a:chOff x="0" y="0"/>
          <a:chExt cx="0" cy="0"/>
        </a:xfrm>
      </p:grpSpPr>
      <p:sp>
        <p:nvSpPr>
          <p:cNvPr id="962" name="Google Shape;962;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3" name="Google Shape;963;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8" name="Shape 968"/>
        <p:cNvGrpSpPr/>
        <p:nvPr/>
      </p:nvGrpSpPr>
      <p:grpSpPr>
        <a:xfrm>
          <a:off x="0" y="0"/>
          <a:ext cx="0" cy="0"/>
          <a:chOff x="0" y="0"/>
          <a:chExt cx="0" cy="0"/>
        </a:xfrm>
      </p:grpSpPr>
      <p:sp>
        <p:nvSpPr>
          <p:cNvPr id="969" name="Google Shape;969;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0" name="Google Shape;970;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1" name="Shape 981"/>
        <p:cNvGrpSpPr/>
        <p:nvPr/>
      </p:nvGrpSpPr>
      <p:grpSpPr>
        <a:xfrm>
          <a:off x="0" y="0"/>
          <a:ext cx="0" cy="0"/>
          <a:chOff x="0" y="0"/>
          <a:chExt cx="0" cy="0"/>
        </a:xfrm>
      </p:grpSpPr>
      <p:sp>
        <p:nvSpPr>
          <p:cNvPr id="982" name="Google Shape;982;p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3" name="Google Shape;983;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7" name="Google Shape;42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4" name="Shape 994"/>
        <p:cNvGrpSpPr/>
        <p:nvPr/>
      </p:nvGrpSpPr>
      <p:grpSpPr>
        <a:xfrm>
          <a:off x="0" y="0"/>
          <a:ext cx="0" cy="0"/>
          <a:chOff x="0" y="0"/>
          <a:chExt cx="0" cy="0"/>
        </a:xfrm>
      </p:grpSpPr>
      <p:sp>
        <p:nvSpPr>
          <p:cNvPr id="995" name="Google Shape;995;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6" name="Google Shape;996;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2" name="Google Shape;49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8" name="Google Shape;49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6" name="Google Shape;51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5" name="Shape 15"/>
        <p:cNvGrpSpPr/>
        <p:nvPr/>
      </p:nvGrpSpPr>
      <p:grpSpPr>
        <a:xfrm>
          <a:off x="0" y="0"/>
          <a:ext cx="0" cy="0"/>
          <a:chOff x="0" y="0"/>
          <a:chExt cx="0" cy="0"/>
        </a:xfrm>
      </p:grpSpPr>
      <p:sp>
        <p:nvSpPr>
          <p:cNvPr id="16" name="Google Shape;16;p6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6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72" name="Shape 72"/>
        <p:cNvGrpSpPr/>
        <p:nvPr/>
      </p:nvGrpSpPr>
      <p:grpSpPr>
        <a:xfrm>
          <a:off x="0" y="0"/>
          <a:ext cx="0" cy="0"/>
          <a:chOff x="0" y="0"/>
          <a:chExt cx="0" cy="0"/>
        </a:xfrm>
      </p:grpSpPr>
      <p:sp>
        <p:nvSpPr>
          <p:cNvPr id="73" name="Google Shape;73;p8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8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8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8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8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8" name="Shape 78"/>
        <p:cNvGrpSpPr/>
        <p:nvPr/>
      </p:nvGrpSpPr>
      <p:grpSpPr>
        <a:xfrm>
          <a:off x="0" y="0"/>
          <a:ext cx="0" cy="0"/>
          <a:chOff x="0" y="0"/>
          <a:chExt cx="0" cy="0"/>
        </a:xfrm>
      </p:grpSpPr>
      <p:sp>
        <p:nvSpPr>
          <p:cNvPr id="79" name="Google Shape;79;p8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8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8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8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8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91" name="Shape 91"/>
        <p:cNvGrpSpPr/>
        <p:nvPr/>
      </p:nvGrpSpPr>
      <p:grpSpPr>
        <a:xfrm>
          <a:off x="0" y="0"/>
          <a:ext cx="0" cy="0"/>
          <a:chOff x="0" y="0"/>
          <a:chExt cx="0" cy="0"/>
        </a:xfrm>
      </p:grpSpPr>
      <p:sp>
        <p:nvSpPr>
          <p:cNvPr id="92" name="Google Shape;92;p64"/>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64"/>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94" name="Google Shape;94;p6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6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6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97" name="Shape 97"/>
        <p:cNvGrpSpPr/>
        <p:nvPr/>
      </p:nvGrpSpPr>
      <p:grpSpPr>
        <a:xfrm>
          <a:off x="0" y="0"/>
          <a:ext cx="0" cy="0"/>
          <a:chOff x="0" y="0"/>
          <a:chExt cx="0" cy="0"/>
        </a:xfrm>
      </p:grpSpPr>
      <p:sp>
        <p:nvSpPr>
          <p:cNvPr id="98" name="Google Shape;98;p68"/>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Arial"/>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68"/>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100" name="Google Shape;100;p6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6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6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03" name="Shape 103"/>
        <p:cNvGrpSpPr/>
        <p:nvPr/>
      </p:nvGrpSpPr>
      <p:grpSpPr>
        <a:xfrm>
          <a:off x="0" y="0"/>
          <a:ext cx="0" cy="0"/>
          <a:chOff x="0" y="0"/>
          <a:chExt cx="0" cy="0"/>
        </a:xfrm>
      </p:grpSpPr>
      <p:sp>
        <p:nvSpPr>
          <p:cNvPr id="104" name="Google Shape;104;p7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72"/>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06" name="Google Shape;106;p7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7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7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109" name="Shape 109"/>
        <p:cNvGrpSpPr/>
        <p:nvPr/>
      </p:nvGrpSpPr>
      <p:grpSpPr>
        <a:xfrm>
          <a:off x="0" y="0"/>
          <a:ext cx="0" cy="0"/>
          <a:chOff x="0" y="0"/>
          <a:chExt cx="0" cy="0"/>
        </a:xfrm>
      </p:grpSpPr>
      <p:sp>
        <p:nvSpPr>
          <p:cNvPr id="110" name="Google Shape;110;p9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96"/>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12" name="Google Shape;112;p96"/>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13" name="Google Shape;113;p9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9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9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116" name="Shape 116"/>
        <p:cNvGrpSpPr/>
        <p:nvPr/>
      </p:nvGrpSpPr>
      <p:grpSpPr>
        <a:xfrm>
          <a:off x="0" y="0"/>
          <a:ext cx="0" cy="0"/>
          <a:chOff x="0" y="0"/>
          <a:chExt cx="0" cy="0"/>
        </a:xfrm>
      </p:grpSpPr>
      <p:sp>
        <p:nvSpPr>
          <p:cNvPr id="117" name="Google Shape;117;p9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97"/>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119" name="Google Shape;119;p97"/>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120" name="Google Shape;120;p97"/>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121" name="Google Shape;121;p97"/>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122" name="Google Shape;122;p9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9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9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125" name="Shape 125"/>
        <p:cNvGrpSpPr/>
        <p:nvPr/>
      </p:nvGrpSpPr>
      <p:grpSpPr>
        <a:xfrm>
          <a:off x="0" y="0"/>
          <a:ext cx="0" cy="0"/>
          <a:chOff x="0" y="0"/>
          <a:chExt cx="0" cy="0"/>
        </a:xfrm>
      </p:grpSpPr>
      <p:sp>
        <p:nvSpPr>
          <p:cNvPr id="126" name="Google Shape;126;p9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9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9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9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30" name="Shape 130"/>
        <p:cNvGrpSpPr/>
        <p:nvPr/>
      </p:nvGrpSpPr>
      <p:grpSpPr>
        <a:xfrm>
          <a:off x="0" y="0"/>
          <a:ext cx="0" cy="0"/>
          <a:chOff x="0" y="0"/>
          <a:chExt cx="0" cy="0"/>
        </a:xfrm>
      </p:grpSpPr>
      <p:sp>
        <p:nvSpPr>
          <p:cNvPr id="131" name="Google Shape;131;p9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9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9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134" name="Shape 134"/>
        <p:cNvGrpSpPr/>
        <p:nvPr/>
      </p:nvGrpSpPr>
      <p:grpSpPr>
        <a:xfrm>
          <a:off x="0" y="0"/>
          <a:ext cx="0" cy="0"/>
          <a:chOff x="0" y="0"/>
          <a:chExt cx="0" cy="0"/>
        </a:xfrm>
      </p:grpSpPr>
      <p:sp>
        <p:nvSpPr>
          <p:cNvPr id="135" name="Google Shape;135;p100"/>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Arial"/>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100"/>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137" name="Google Shape;137;p100"/>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138" name="Google Shape;138;p10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10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10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21" name="Shape 21"/>
        <p:cNvGrpSpPr/>
        <p:nvPr/>
      </p:nvGrpSpPr>
      <p:grpSpPr>
        <a:xfrm>
          <a:off x="0" y="0"/>
          <a:ext cx="0" cy="0"/>
          <a:chOff x="0" y="0"/>
          <a:chExt cx="0" cy="0"/>
        </a:xfrm>
      </p:grpSpPr>
      <p:sp>
        <p:nvSpPr>
          <p:cNvPr id="22" name="Google Shape;22;p7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7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7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7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7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141" name="Shape 141"/>
        <p:cNvGrpSpPr/>
        <p:nvPr/>
      </p:nvGrpSpPr>
      <p:grpSpPr>
        <a:xfrm>
          <a:off x="0" y="0"/>
          <a:ext cx="0" cy="0"/>
          <a:chOff x="0" y="0"/>
          <a:chExt cx="0" cy="0"/>
        </a:xfrm>
      </p:grpSpPr>
      <p:sp>
        <p:nvSpPr>
          <p:cNvPr id="142" name="Google Shape;142;p101"/>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Arial"/>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101"/>
          <p:cNvSpPr/>
          <p:nvPr>
            <p:ph idx="2" type="pic"/>
          </p:nvPr>
        </p:nvSpPr>
        <p:spPr>
          <a:xfrm>
            <a:off x="2389717" y="612775"/>
            <a:ext cx="7315200" cy="4114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144" name="Google Shape;144;p101"/>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145" name="Google Shape;145;p10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10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10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48" name="Shape 148"/>
        <p:cNvGrpSpPr/>
        <p:nvPr/>
      </p:nvGrpSpPr>
      <p:grpSpPr>
        <a:xfrm>
          <a:off x="0" y="0"/>
          <a:ext cx="0" cy="0"/>
          <a:chOff x="0" y="0"/>
          <a:chExt cx="0" cy="0"/>
        </a:xfrm>
      </p:grpSpPr>
      <p:sp>
        <p:nvSpPr>
          <p:cNvPr id="149" name="Google Shape;149;p10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102"/>
          <p:cNvSpPr txBox="1"/>
          <p:nvPr>
            <p:ph idx="1" type="body"/>
          </p:nvPr>
        </p:nvSpPr>
        <p:spPr>
          <a:xfrm rot="5400000">
            <a:off x="3833019" y="-1623217"/>
            <a:ext cx="4525963" cy="10972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51" name="Google Shape;151;p10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10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10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54" name="Shape 154"/>
        <p:cNvGrpSpPr/>
        <p:nvPr/>
      </p:nvGrpSpPr>
      <p:grpSpPr>
        <a:xfrm>
          <a:off x="0" y="0"/>
          <a:ext cx="0" cy="0"/>
          <a:chOff x="0" y="0"/>
          <a:chExt cx="0" cy="0"/>
        </a:xfrm>
      </p:grpSpPr>
      <p:sp>
        <p:nvSpPr>
          <p:cNvPr id="155" name="Google Shape;155;p103"/>
          <p:cNvSpPr txBox="1"/>
          <p:nvPr>
            <p:ph type="title"/>
          </p:nvPr>
        </p:nvSpPr>
        <p:spPr>
          <a:xfrm rot="5400000">
            <a:off x="7285037" y="1828802"/>
            <a:ext cx="5851525" cy="27432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p103"/>
          <p:cNvSpPr txBox="1"/>
          <p:nvPr>
            <p:ph idx="1" type="body"/>
          </p:nvPr>
        </p:nvSpPr>
        <p:spPr>
          <a:xfrm rot="5400000">
            <a:off x="1697037" y="-812799"/>
            <a:ext cx="5851525" cy="8026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57" name="Google Shape;157;p10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p10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p10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67" name="Shape 167"/>
        <p:cNvGrpSpPr/>
        <p:nvPr/>
      </p:nvGrpSpPr>
      <p:grpSpPr>
        <a:xfrm>
          <a:off x="0" y="0"/>
          <a:ext cx="0" cy="0"/>
          <a:chOff x="0" y="0"/>
          <a:chExt cx="0" cy="0"/>
        </a:xfrm>
      </p:grpSpPr>
      <p:sp>
        <p:nvSpPr>
          <p:cNvPr id="168" name="Google Shape;168;p66"/>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p66"/>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70" name="Google Shape;170;p6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 name="Google Shape;171;p6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 name="Google Shape;172;p6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173" name="Shape 173"/>
        <p:cNvGrpSpPr/>
        <p:nvPr/>
      </p:nvGrpSpPr>
      <p:grpSpPr>
        <a:xfrm>
          <a:off x="0" y="0"/>
          <a:ext cx="0" cy="0"/>
          <a:chOff x="0" y="0"/>
          <a:chExt cx="0" cy="0"/>
        </a:xfrm>
      </p:grpSpPr>
      <p:sp>
        <p:nvSpPr>
          <p:cNvPr id="174" name="Google Shape;174;p6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 name="Google Shape;175;p6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p6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p6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78" name="Shape 178"/>
        <p:cNvGrpSpPr/>
        <p:nvPr/>
      </p:nvGrpSpPr>
      <p:grpSpPr>
        <a:xfrm>
          <a:off x="0" y="0"/>
          <a:ext cx="0" cy="0"/>
          <a:chOff x="0" y="0"/>
          <a:chExt cx="0" cy="0"/>
        </a:xfrm>
      </p:grpSpPr>
      <p:sp>
        <p:nvSpPr>
          <p:cNvPr id="179" name="Google Shape;179;p8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0" name="Google Shape;180;p87"/>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81" name="Google Shape;181;p8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p8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3" name="Google Shape;183;p8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184" name="Shape 184"/>
        <p:cNvGrpSpPr/>
        <p:nvPr/>
      </p:nvGrpSpPr>
      <p:grpSpPr>
        <a:xfrm>
          <a:off x="0" y="0"/>
          <a:ext cx="0" cy="0"/>
          <a:chOff x="0" y="0"/>
          <a:chExt cx="0" cy="0"/>
        </a:xfrm>
      </p:grpSpPr>
      <p:sp>
        <p:nvSpPr>
          <p:cNvPr id="185" name="Google Shape;185;p88"/>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Arial"/>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6" name="Google Shape;186;p88"/>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187" name="Google Shape;187;p8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8" name="Google Shape;188;p8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9" name="Google Shape;189;p8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190" name="Shape 190"/>
        <p:cNvGrpSpPr/>
        <p:nvPr/>
      </p:nvGrpSpPr>
      <p:grpSpPr>
        <a:xfrm>
          <a:off x="0" y="0"/>
          <a:ext cx="0" cy="0"/>
          <a:chOff x="0" y="0"/>
          <a:chExt cx="0" cy="0"/>
        </a:xfrm>
      </p:grpSpPr>
      <p:sp>
        <p:nvSpPr>
          <p:cNvPr id="191" name="Google Shape;191;p8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2" name="Google Shape;192;p89"/>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93" name="Google Shape;193;p89"/>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94" name="Google Shape;194;p8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5" name="Google Shape;195;p8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6" name="Google Shape;196;p8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197" name="Shape 197"/>
        <p:cNvGrpSpPr/>
        <p:nvPr/>
      </p:nvGrpSpPr>
      <p:grpSpPr>
        <a:xfrm>
          <a:off x="0" y="0"/>
          <a:ext cx="0" cy="0"/>
          <a:chOff x="0" y="0"/>
          <a:chExt cx="0" cy="0"/>
        </a:xfrm>
      </p:grpSpPr>
      <p:sp>
        <p:nvSpPr>
          <p:cNvPr id="198" name="Google Shape;198;p9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9" name="Google Shape;199;p90"/>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200" name="Google Shape;200;p90"/>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201" name="Google Shape;201;p90"/>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202" name="Google Shape;202;p90"/>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203" name="Google Shape;203;p9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4" name="Google Shape;204;p9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5" name="Google Shape;205;p9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206" name="Shape 206"/>
        <p:cNvGrpSpPr/>
        <p:nvPr/>
      </p:nvGrpSpPr>
      <p:grpSpPr>
        <a:xfrm>
          <a:off x="0" y="0"/>
          <a:ext cx="0" cy="0"/>
          <a:chOff x="0" y="0"/>
          <a:chExt cx="0" cy="0"/>
        </a:xfrm>
      </p:grpSpPr>
      <p:sp>
        <p:nvSpPr>
          <p:cNvPr id="207" name="Google Shape;207;p9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8" name="Google Shape;208;p9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9" name="Google Shape;209;p9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7" name="Shape 27"/>
        <p:cNvGrpSpPr/>
        <p:nvPr/>
      </p:nvGrpSpPr>
      <p:grpSpPr>
        <a:xfrm>
          <a:off x="0" y="0"/>
          <a:ext cx="0" cy="0"/>
          <a:chOff x="0" y="0"/>
          <a:chExt cx="0" cy="0"/>
        </a:xfrm>
      </p:grpSpPr>
      <p:sp>
        <p:nvSpPr>
          <p:cNvPr id="28" name="Google Shape;28;p7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7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7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7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7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210" name="Shape 210"/>
        <p:cNvGrpSpPr/>
        <p:nvPr/>
      </p:nvGrpSpPr>
      <p:grpSpPr>
        <a:xfrm>
          <a:off x="0" y="0"/>
          <a:ext cx="0" cy="0"/>
          <a:chOff x="0" y="0"/>
          <a:chExt cx="0" cy="0"/>
        </a:xfrm>
      </p:grpSpPr>
      <p:sp>
        <p:nvSpPr>
          <p:cNvPr id="211" name="Google Shape;211;p92"/>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Arial"/>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2" name="Google Shape;212;p92"/>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213" name="Google Shape;213;p92"/>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214" name="Google Shape;214;p9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5" name="Google Shape;215;p9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6" name="Google Shape;216;p9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217" name="Shape 217"/>
        <p:cNvGrpSpPr/>
        <p:nvPr/>
      </p:nvGrpSpPr>
      <p:grpSpPr>
        <a:xfrm>
          <a:off x="0" y="0"/>
          <a:ext cx="0" cy="0"/>
          <a:chOff x="0" y="0"/>
          <a:chExt cx="0" cy="0"/>
        </a:xfrm>
      </p:grpSpPr>
      <p:sp>
        <p:nvSpPr>
          <p:cNvPr id="218" name="Google Shape;218;p93"/>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Arial"/>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9" name="Google Shape;219;p93"/>
          <p:cNvSpPr/>
          <p:nvPr>
            <p:ph idx="2" type="pic"/>
          </p:nvPr>
        </p:nvSpPr>
        <p:spPr>
          <a:xfrm>
            <a:off x="2389717" y="612775"/>
            <a:ext cx="7315200" cy="4114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220" name="Google Shape;220;p93"/>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221" name="Google Shape;221;p9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2" name="Google Shape;222;p9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3" name="Google Shape;223;p9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224" name="Shape 224"/>
        <p:cNvGrpSpPr/>
        <p:nvPr/>
      </p:nvGrpSpPr>
      <p:grpSpPr>
        <a:xfrm>
          <a:off x="0" y="0"/>
          <a:ext cx="0" cy="0"/>
          <a:chOff x="0" y="0"/>
          <a:chExt cx="0" cy="0"/>
        </a:xfrm>
      </p:grpSpPr>
      <p:sp>
        <p:nvSpPr>
          <p:cNvPr id="225" name="Google Shape;225;p9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6" name="Google Shape;226;p94"/>
          <p:cNvSpPr txBox="1"/>
          <p:nvPr>
            <p:ph idx="1" type="body"/>
          </p:nvPr>
        </p:nvSpPr>
        <p:spPr>
          <a:xfrm rot="5400000">
            <a:off x="3833019" y="-1623217"/>
            <a:ext cx="4525963" cy="10972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27" name="Google Shape;227;p9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8" name="Google Shape;228;p9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9" name="Google Shape;229;p9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230" name="Shape 230"/>
        <p:cNvGrpSpPr/>
        <p:nvPr/>
      </p:nvGrpSpPr>
      <p:grpSpPr>
        <a:xfrm>
          <a:off x="0" y="0"/>
          <a:ext cx="0" cy="0"/>
          <a:chOff x="0" y="0"/>
          <a:chExt cx="0" cy="0"/>
        </a:xfrm>
      </p:grpSpPr>
      <p:sp>
        <p:nvSpPr>
          <p:cNvPr id="231" name="Google Shape;231;p95"/>
          <p:cNvSpPr txBox="1"/>
          <p:nvPr>
            <p:ph type="title"/>
          </p:nvPr>
        </p:nvSpPr>
        <p:spPr>
          <a:xfrm rot="5400000">
            <a:off x="7285037" y="1828802"/>
            <a:ext cx="5851525" cy="27432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2" name="Google Shape;232;p95"/>
          <p:cNvSpPr txBox="1"/>
          <p:nvPr>
            <p:ph idx="1" type="body"/>
          </p:nvPr>
        </p:nvSpPr>
        <p:spPr>
          <a:xfrm rot="5400000">
            <a:off x="1697037" y="-812799"/>
            <a:ext cx="5851525" cy="8026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33" name="Google Shape;233;p9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4" name="Google Shape;234;p9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5" name="Google Shape;235;p9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243" name="Shape 243"/>
        <p:cNvGrpSpPr/>
        <p:nvPr/>
      </p:nvGrpSpPr>
      <p:grpSpPr>
        <a:xfrm>
          <a:off x="0" y="0"/>
          <a:ext cx="0" cy="0"/>
          <a:chOff x="0" y="0"/>
          <a:chExt cx="0" cy="0"/>
        </a:xfrm>
      </p:grpSpPr>
      <p:sp>
        <p:nvSpPr>
          <p:cNvPr id="244" name="Google Shape;244;p7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5" name="Google Shape;245;p7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6" name="Google Shape;246;p7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7" name="Google Shape;247;p7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248" name="Shape 248"/>
        <p:cNvGrpSpPr/>
        <p:nvPr/>
      </p:nvGrpSpPr>
      <p:grpSpPr>
        <a:xfrm>
          <a:off x="0" y="0"/>
          <a:ext cx="0" cy="0"/>
          <a:chOff x="0" y="0"/>
          <a:chExt cx="0" cy="0"/>
        </a:xfrm>
      </p:grpSpPr>
      <p:sp>
        <p:nvSpPr>
          <p:cNvPr id="249" name="Google Shape;249;p7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0" name="Google Shape;250;p7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1" name="Google Shape;251;p7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52" name="Shape 252"/>
        <p:cNvGrpSpPr/>
        <p:nvPr/>
      </p:nvGrpSpPr>
      <p:grpSpPr>
        <a:xfrm>
          <a:off x="0" y="0"/>
          <a:ext cx="0" cy="0"/>
          <a:chOff x="0" y="0"/>
          <a:chExt cx="0" cy="0"/>
        </a:xfrm>
      </p:grpSpPr>
      <p:sp>
        <p:nvSpPr>
          <p:cNvPr id="253" name="Google Shape;253;p7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4" name="Google Shape;254;p73"/>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55" name="Google Shape;255;p7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6" name="Google Shape;256;p7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7" name="Google Shape;257;p7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258" name="Shape 258"/>
        <p:cNvGrpSpPr/>
        <p:nvPr/>
      </p:nvGrpSpPr>
      <p:grpSpPr>
        <a:xfrm>
          <a:off x="0" y="0"/>
          <a:ext cx="0" cy="0"/>
          <a:chOff x="0" y="0"/>
          <a:chExt cx="0" cy="0"/>
        </a:xfrm>
      </p:grpSpPr>
      <p:sp>
        <p:nvSpPr>
          <p:cNvPr id="259" name="Google Shape;259;p74"/>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0" name="Google Shape;260;p74"/>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61" name="Google Shape;261;p7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2" name="Google Shape;262;p7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3" name="Google Shape;263;p7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64" name="Shape 264"/>
        <p:cNvGrpSpPr/>
        <p:nvPr/>
      </p:nvGrpSpPr>
      <p:grpSpPr>
        <a:xfrm>
          <a:off x="0" y="0"/>
          <a:ext cx="0" cy="0"/>
          <a:chOff x="0" y="0"/>
          <a:chExt cx="0" cy="0"/>
        </a:xfrm>
      </p:grpSpPr>
      <p:sp>
        <p:nvSpPr>
          <p:cNvPr id="265" name="Google Shape;265;p104"/>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Arial"/>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6" name="Google Shape;266;p104"/>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267" name="Google Shape;267;p10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8" name="Google Shape;268;p10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9" name="Google Shape;269;p10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70" name="Shape 270"/>
        <p:cNvGrpSpPr/>
        <p:nvPr/>
      </p:nvGrpSpPr>
      <p:grpSpPr>
        <a:xfrm>
          <a:off x="0" y="0"/>
          <a:ext cx="0" cy="0"/>
          <a:chOff x="0" y="0"/>
          <a:chExt cx="0" cy="0"/>
        </a:xfrm>
      </p:grpSpPr>
      <p:sp>
        <p:nvSpPr>
          <p:cNvPr id="271" name="Google Shape;271;p10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2" name="Google Shape;272;p105"/>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273" name="Google Shape;273;p105"/>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274" name="Google Shape;274;p10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5" name="Google Shape;275;p10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6" name="Google Shape;276;p10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3" name="Shape 33"/>
        <p:cNvGrpSpPr/>
        <p:nvPr/>
      </p:nvGrpSpPr>
      <p:grpSpPr>
        <a:xfrm>
          <a:off x="0" y="0"/>
          <a:ext cx="0" cy="0"/>
          <a:chOff x="0" y="0"/>
          <a:chExt cx="0" cy="0"/>
        </a:xfrm>
      </p:grpSpPr>
      <p:sp>
        <p:nvSpPr>
          <p:cNvPr id="34" name="Google Shape;34;p7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7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7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7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7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7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277" name="Shape 277"/>
        <p:cNvGrpSpPr/>
        <p:nvPr/>
      </p:nvGrpSpPr>
      <p:grpSpPr>
        <a:xfrm>
          <a:off x="0" y="0"/>
          <a:ext cx="0" cy="0"/>
          <a:chOff x="0" y="0"/>
          <a:chExt cx="0" cy="0"/>
        </a:xfrm>
      </p:grpSpPr>
      <p:sp>
        <p:nvSpPr>
          <p:cNvPr id="278" name="Google Shape;278;p10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9" name="Google Shape;279;p106"/>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280" name="Google Shape;280;p106"/>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281" name="Google Shape;281;p106"/>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282" name="Google Shape;282;p106"/>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283" name="Google Shape;283;p10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4" name="Google Shape;284;p10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5" name="Google Shape;285;p10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286" name="Shape 286"/>
        <p:cNvGrpSpPr/>
        <p:nvPr/>
      </p:nvGrpSpPr>
      <p:grpSpPr>
        <a:xfrm>
          <a:off x="0" y="0"/>
          <a:ext cx="0" cy="0"/>
          <a:chOff x="0" y="0"/>
          <a:chExt cx="0" cy="0"/>
        </a:xfrm>
      </p:grpSpPr>
      <p:sp>
        <p:nvSpPr>
          <p:cNvPr id="287" name="Google Shape;287;p107"/>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Arial"/>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8" name="Google Shape;288;p107"/>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289" name="Google Shape;289;p107"/>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290" name="Google Shape;290;p10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1" name="Google Shape;291;p10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2" name="Google Shape;292;p10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293" name="Shape 293"/>
        <p:cNvGrpSpPr/>
        <p:nvPr/>
      </p:nvGrpSpPr>
      <p:grpSpPr>
        <a:xfrm>
          <a:off x="0" y="0"/>
          <a:ext cx="0" cy="0"/>
          <a:chOff x="0" y="0"/>
          <a:chExt cx="0" cy="0"/>
        </a:xfrm>
      </p:grpSpPr>
      <p:sp>
        <p:nvSpPr>
          <p:cNvPr id="294" name="Google Shape;294;p108"/>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Arial"/>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5" name="Google Shape;295;p108"/>
          <p:cNvSpPr/>
          <p:nvPr>
            <p:ph idx="2" type="pic"/>
          </p:nvPr>
        </p:nvSpPr>
        <p:spPr>
          <a:xfrm>
            <a:off x="2389717" y="612775"/>
            <a:ext cx="7315200" cy="4114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296" name="Google Shape;296;p108"/>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297" name="Google Shape;297;p10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8" name="Google Shape;298;p10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9" name="Google Shape;299;p10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300" name="Shape 300"/>
        <p:cNvGrpSpPr/>
        <p:nvPr/>
      </p:nvGrpSpPr>
      <p:grpSpPr>
        <a:xfrm>
          <a:off x="0" y="0"/>
          <a:ext cx="0" cy="0"/>
          <a:chOff x="0" y="0"/>
          <a:chExt cx="0" cy="0"/>
        </a:xfrm>
      </p:grpSpPr>
      <p:sp>
        <p:nvSpPr>
          <p:cNvPr id="301" name="Google Shape;301;p10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2" name="Google Shape;302;p109"/>
          <p:cNvSpPr txBox="1"/>
          <p:nvPr>
            <p:ph idx="1" type="body"/>
          </p:nvPr>
        </p:nvSpPr>
        <p:spPr>
          <a:xfrm rot="5400000">
            <a:off x="3833019" y="-1623217"/>
            <a:ext cx="4525963" cy="10972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03" name="Google Shape;303;p10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4" name="Google Shape;304;p10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5" name="Google Shape;305;p10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306" name="Shape 306"/>
        <p:cNvGrpSpPr/>
        <p:nvPr/>
      </p:nvGrpSpPr>
      <p:grpSpPr>
        <a:xfrm>
          <a:off x="0" y="0"/>
          <a:ext cx="0" cy="0"/>
          <a:chOff x="0" y="0"/>
          <a:chExt cx="0" cy="0"/>
        </a:xfrm>
      </p:grpSpPr>
      <p:sp>
        <p:nvSpPr>
          <p:cNvPr id="307" name="Google Shape;307;p110"/>
          <p:cNvSpPr txBox="1"/>
          <p:nvPr>
            <p:ph type="title"/>
          </p:nvPr>
        </p:nvSpPr>
        <p:spPr>
          <a:xfrm rot="5400000">
            <a:off x="7285037" y="1828802"/>
            <a:ext cx="5851525" cy="27432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8" name="Google Shape;308;p110"/>
          <p:cNvSpPr txBox="1"/>
          <p:nvPr>
            <p:ph idx="1" type="body"/>
          </p:nvPr>
        </p:nvSpPr>
        <p:spPr>
          <a:xfrm rot="5400000">
            <a:off x="1697037" y="-812799"/>
            <a:ext cx="5851525" cy="8026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09" name="Google Shape;309;p11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0" name="Google Shape;310;p11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1" name="Google Shape;311;p11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319" name="Shape 319"/>
        <p:cNvGrpSpPr/>
        <p:nvPr/>
      </p:nvGrpSpPr>
      <p:grpSpPr>
        <a:xfrm>
          <a:off x="0" y="0"/>
          <a:ext cx="0" cy="0"/>
          <a:chOff x="0" y="0"/>
          <a:chExt cx="0" cy="0"/>
        </a:xfrm>
      </p:grpSpPr>
      <p:sp>
        <p:nvSpPr>
          <p:cNvPr id="320" name="Google Shape;320;p7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1" name="Google Shape;321;p7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2" name="Google Shape;322;p7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3" name="Google Shape;323;p7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324" name="Shape 324"/>
        <p:cNvGrpSpPr/>
        <p:nvPr/>
      </p:nvGrpSpPr>
      <p:grpSpPr>
        <a:xfrm>
          <a:off x="0" y="0"/>
          <a:ext cx="0" cy="0"/>
          <a:chOff x="0" y="0"/>
          <a:chExt cx="0" cy="0"/>
        </a:xfrm>
      </p:grpSpPr>
      <p:sp>
        <p:nvSpPr>
          <p:cNvPr id="325" name="Google Shape;325;p111"/>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6" name="Google Shape;326;p111"/>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327" name="Google Shape;327;p11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8" name="Google Shape;328;p11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9" name="Google Shape;329;p11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330" name="Shape 330"/>
        <p:cNvGrpSpPr/>
        <p:nvPr/>
      </p:nvGrpSpPr>
      <p:grpSpPr>
        <a:xfrm>
          <a:off x="0" y="0"/>
          <a:ext cx="0" cy="0"/>
          <a:chOff x="0" y="0"/>
          <a:chExt cx="0" cy="0"/>
        </a:xfrm>
      </p:grpSpPr>
      <p:sp>
        <p:nvSpPr>
          <p:cNvPr id="331" name="Google Shape;331;p11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2" name="Google Shape;332;p112"/>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33" name="Google Shape;333;p11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4" name="Google Shape;334;p11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5" name="Google Shape;335;p11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336" name="Shape 336"/>
        <p:cNvGrpSpPr/>
        <p:nvPr/>
      </p:nvGrpSpPr>
      <p:grpSpPr>
        <a:xfrm>
          <a:off x="0" y="0"/>
          <a:ext cx="0" cy="0"/>
          <a:chOff x="0" y="0"/>
          <a:chExt cx="0" cy="0"/>
        </a:xfrm>
      </p:grpSpPr>
      <p:sp>
        <p:nvSpPr>
          <p:cNvPr id="337" name="Google Shape;337;p113"/>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Arial"/>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8" name="Google Shape;338;p113"/>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39" name="Google Shape;339;p11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0" name="Google Shape;340;p11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1" name="Google Shape;341;p11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42" name="Shape 342"/>
        <p:cNvGrpSpPr/>
        <p:nvPr/>
      </p:nvGrpSpPr>
      <p:grpSpPr>
        <a:xfrm>
          <a:off x="0" y="0"/>
          <a:ext cx="0" cy="0"/>
          <a:chOff x="0" y="0"/>
          <a:chExt cx="0" cy="0"/>
        </a:xfrm>
      </p:grpSpPr>
      <p:sp>
        <p:nvSpPr>
          <p:cNvPr id="343" name="Google Shape;343;p11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4" name="Google Shape;344;p114"/>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45" name="Google Shape;345;p114"/>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46" name="Google Shape;346;p11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7" name="Google Shape;347;p11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8" name="Google Shape;348;p11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0" name="Shape 40"/>
        <p:cNvGrpSpPr/>
        <p:nvPr/>
      </p:nvGrpSpPr>
      <p:grpSpPr>
        <a:xfrm>
          <a:off x="0" y="0"/>
          <a:ext cx="0" cy="0"/>
          <a:chOff x="0" y="0"/>
          <a:chExt cx="0" cy="0"/>
        </a:xfrm>
      </p:grpSpPr>
      <p:sp>
        <p:nvSpPr>
          <p:cNvPr id="41" name="Google Shape;41;p8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8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8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8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8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8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49" name="Shape 349"/>
        <p:cNvGrpSpPr/>
        <p:nvPr/>
      </p:nvGrpSpPr>
      <p:grpSpPr>
        <a:xfrm>
          <a:off x="0" y="0"/>
          <a:ext cx="0" cy="0"/>
          <a:chOff x="0" y="0"/>
          <a:chExt cx="0" cy="0"/>
        </a:xfrm>
      </p:grpSpPr>
      <p:sp>
        <p:nvSpPr>
          <p:cNvPr id="350" name="Google Shape;350;p11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1" name="Google Shape;351;p115"/>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52" name="Google Shape;352;p115"/>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353" name="Google Shape;353;p115"/>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54" name="Google Shape;354;p115"/>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355" name="Google Shape;355;p11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6" name="Google Shape;356;p11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7" name="Google Shape;357;p11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358" name="Shape 358"/>
        <p:cNvGrpSpPr/>
        <p:nvPr/>
      </p:nvGrpSpPr>
      <p:grpSpPr>
        <a:xfrm>
          <a:off x="0" y="0"/>
          <a:ext cx="0" cy="0"/>
          <a:chOff x="0" y="0"/>
          <a:chExt cx="0" cy="0"/>
        </a:xfrm>
      </p:grpSpPr>
      <p:sp>
        <p:nvSpPr>
          <p:cNvPr id="359" name="Google Shape;359;p11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0" name="Google Shape;360;p11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1" name="Google Shape;361;p11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362" name="Shape 362"/>
        <p:cNvGrpSpPr/>
        <p:nvPr/>
      </p:nvGrpSpPr>
      <p:grpSpPr>
        <a:xfrm>
          <a:off x="0" y="0"/>
          <a:ext cx="0" cy="0"/>
          <a:chOff x="0" y="0"/>
          <a:chExt cx="0" cy="0"/>
        </a:xfrm>
      </p:grpSpPr>
      <p:sp>
        <p:nvSpPr>
          <p:cNvPr id="363" name="Google Shape;363;p117"/>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Arial"/>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4" name="Google Shape;364;p117"/>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365" name="Google Shape;365;p117"/>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366" name="Google Shape;366;p11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7" name="Google Shape;367;p11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8" name="Google Shape;368;p11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369" name="Shape 369"/>
        <p:cNvGrpSpPr/>
        <p:nvPr/>
      </p:nvGrpSpPr>
      <p:grpSpPr>
        <a:xfrm>
          <a:off x="0" y="0"/>
          <a:ext cx="0" cy="0"/>
          <a:chOff x="0" y="0"/>
          <a:chExt cx="0" cy="0"/>
        </a:xfrm>
      </p:grpSpPr>
      <p:sp>
        <p:nvSpPr>
          <p:cNvPr id="370" name="Google Shape;370;p118"/>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Arial"/>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1" name="Google Shape;371;p118"/>
          <p:cNvSpPr/>
          <p:nvPr>
            <p:ph idx="2" type="pic"/>
          </p:nvPr>
        </p:nvSpPr>
        <p:spPr>
          <a:xfrm>
            <a:off x="2389717" y="612775"/>
            <a:ext cx="7315200" cy="4114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372" name="Google Shape;372;p118"/>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373" name="Google Shape;373;p11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4" name="Google Shape;374;p11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5" name="Google Shape;375;p11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376" name="Shape 376"/>
        <p:cNvGrpSpPr/>
        <p:nvPr/>
      </p:nvGrpSpPr>
      <p:grpSpPr>
        <a:xfrm>
          <a:off x="0" y="0"/>
          <a:ext cx="0" cy="0"/>
          <a:chOff x="0" y="0"/>
          <a:chExt cx="0" cy="0"/>
        </a:xfrm>
      </p:grpSpPr>
      <p:sp>
        <p:nvSpPr>
          <p:cNvPr id="377" name="Google Shape;377;p11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8" name="Google Shape;378;p119"/>
          <p:cNvSpPr txBox="1"/>
          <p:nvPr>
            <p:ph idx="1" type="body"/>
          </p:nvPr>
        </p:nvSpPr>
        <p:spPr>
          <a:xfrm rot="5400000">
            <a:off x="3833019" y="-1623217"/>
            <a:ext cx="4525963" cy="10972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79" name="Google Shape;379;p11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0" name="Google Shape;380;p11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1" name="Google Shape;381;p11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382" name="Shape 382"/>
        <p:cNvGrpSpPr/>
        <p:nvPr/>
      </p:nvGrpSpPr>
      <p:grpSpPr>
        <a:xfrm>
          <a:off x="0" y="0"/>
          <a:ext cx="0" cy="0"/>
          <a:chOff x="0" y="0"/>
          <a:chExt cx="0" cy="0"/>
        </a:xfrm>
      </p:grpSpPr>
      <p:sp>
        <p:nvSpPr>
          <p:cNvPr id="383" name="Google Shape;383;p120"/>
          <p:cNvSpPr txBox="1"/>
          <p:nvPr>
            <p:ph type="title"/>
          </p:nvPr>
        </p:nvSpPr>
        <p:spPr>
          <a:xfrm rot="5400000">
            <a:off x="7285037" y="1828802"/>
            <a:ext cx="5851525" cy="27432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4" name="Google Shape;384;p120"/>
          <p:cNvSpPr txBox="1"/>
          <p:nvPr>
            <p:ph idx="1" type="body"/>
          </p:nvPr>
        </p:nvSpPr>
        <p:spPr>
          <a:xfrm rot="5400000">
            <a:off x="1697037" y="-812799"/>
            <a:ext cx="5851525" cy="8026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85" name="Google Shape;385;p12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6" name="Google Shape;386;p12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7" name="Google Shape;387;p12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9" name="Shape 49"/>
        <p:cNvGrpSpPr/>
        <p:nvPr/>
      </p:nvGrpSpPr>
      <p:grpSpPr>
        <a:xfrm>
          <a:off x="0" y="0"/>
          <a:ext cx="0" cy="0"/>
          <a:chOff x="0" y="0"/>
          <a:chExt cx="0" cy="0"/>
        </a:xfrm>
      </p:grpSpPr>
      <p:sp>
        <p:nvSpPr>
          <p:cNvPr id="50" name="Google Shape;50;p8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8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8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8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4" name="Shape 54"/>
        <p:cNvGrpSpPr/>
        <p:nvPr/>
      </p:nvGrpSpPr>
      <p:grpSpPr>
        <a:xfrm>
          <a:off x="0" y="0"/>
          <a:ext cx="0" cy="0"/>
          <a:chOff x="0" y="0"/>
          <a:chExt cx="0" cy="0"/>
        </a:xfrm>
      </p:grpSpPr>
      <p:sp>
        <p:nvSpPr>
          <p:cNvPr id="55" name="Google Shape;55;p8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8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8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8" name="Shape 58"/>
        <p:cNvGrpSpPr/>
        <p:nvPr/>
      </p:nvGrpSpPr>
      <p:grpSpPr>
        <a:xfrm>
          <a:off x="0" y="0"/>
          <a:ext cx="0" cy="0"/>
          <a:chOff x="0" y="0"/>
          <a:chExt cx="0" cy="0"/>
        </a:xfrm>
      </p:grpSpPr>
      <p:sp>
        <p:nvSpPr>
          <p:cNvPr id="59" name="Google Shape;59;p8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8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8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8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8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8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5" name="Shape 65"/>
        <p:cNvGrpSpPr/>
        <p:nvPr/>
      </p:nvGrpSpPr>
      <p:grpSpPr>
        <a:xfrm>
          <a:off x="0" y="0"/>
          <a:ext cx="0" cy="0"/>
          <a:chOff x="0" y="0"/>
          <a:chExt cx="0" cy="0"/>
        </a:xfrm>
      </p:grpSpPr>
      <p:sp>
        <p:nvSpPr>
          <p:cNvPr id="66" name="Google Shape;66;p8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84"/>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68" name="Google Shape;68;p8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8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8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8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2.xml"/><Relationship Id="rId12" Type="http://schemas.openxmlformats.org/officeDocument/2006/relationships/slideLayout" Target="../slideLayouts/slideLayout22.xml"/><Relationship Id="rId1" Type="http://schemas.openxmlformats.org/officeDocument/2006/relationships/image" Target="../media/image3.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0" Type="http://schemas.openxmlformats.org/officeDocument/2006/relationships/slideLayout" Target="../slideLayouts/slideLayout31.xml"/><Relationship Id="rId13" Type="http://schemas.openxmlformats.org/officeDocument/2006/relationships/theme" Target="../theme/theme3.xml"/><Relationship Id="rId12" Type="http://schemas.openxmlformats.org/officeDocument/2006/relationships/slideLayout" Target="../slideLayouts/slideLayout33.xml"/><Relationship Id="rId1" Type="http://schemas.openxmlformats.org/officeDocument/2006/relationships/image" Target="../media/image2.png"/><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3.xml"/><Relationship Id="rId10" Type="http://schemas.openxmlformats.org/officeDocument/2006/relationships/slideLayout" Target="../slideLayouts/slideLayout42.xml"/><Relationship Id="rId13" Type="http://schemas.openxmlformats.org/officeDocument/2006/relationships/theme" Target="../theme/theme5.xml"/><Relationship Id="rId12" Type="http://schemas.openxmlformats.org/officeDocument/2006/relationships/slideLayout" Target="../slideLayouts/slideLayout44.xml"/><Relationship Id="rId1" Type="http://schemas.openxmlformats.org/officeDocument/2006/relationships/image" Target="../media/image2.png"/><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9" Type="http://schemas.openxmlformats.org/officeDocument/2006/relationships/slideLayout" Target="../slideLayouts/slideLayout41.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4.xml"/><Relationship Id="rId10" Type="http://schemas.openxmlformats.org/officeDocument/2006/relationships/slideLayout" Target="../slideLayouts/slideLayout53.xml"/><Relationship Id="rId13" Type="http://schemas.openxmlformats.org/officeDocument/2006/relationships/theme" Target="../theme/theme6.xml"/><Relationship Id="rId12" Type="http://schemas.openxmlformats.org/officeDocument/2006/relationships/slideLayout" Target="../slideLayouts/slideLayout55.xml"/><Relationship Id="rId1" Type="http://schemas.openxmlformats.org/officeDocument/2006/relationships/image" Target="../media/image1.png"/><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slideLayout" Target="../slideLayouts/slideLayout52.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6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6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6" name="Google Shape;86;p63"/>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7" name="Google Shape;87;p6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8" name="Google Shape;88;p6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9" name="Google Shape;89;p6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pic>
        <p:nvPicPr>
          <p:cNvPr descr="Formato PPT 4.3_2.png" id="90" name="Google Shape;90;p63"/>
          <p:cNvPicPr preferRelativeResize="0"/>
          <p:nvPr/>
        </p:nvPicPr>
        <p:blipFill rotWithShape="1">
          <a:blip r:embed="rId1">
            <a:alphaModFix/>
          </a:blip>
          <a:srcRect b="0" l="0" r="0" t="0"/>
          <a:stretch/>
        </p:blipFill>
        <p:spPr>
          <a:xfrm>
            <a:off x="5416" y="0"/>
            <a:ext cx="12186583"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0" name="Shape 160"/>
        <p:cNvGrpSpPr/>
        <p:nvPr/>
      </p:nvGrpSpPr>
      <p:grpSpPr>
        <a:xfrm>
          <a:off x="0" y="0"/>
          <a:ext cx="0" cy="0"/>
          <a:chOff x="0" y="0"/>
          <a:chExt cx="0" cy="0"/>
        </a:xfrm>
      </p:grpSpPr>
      <p:sp>
        <p:nvSpPr>
          <p:cNvPr id="161" name="Google Shape;161;p6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2" name="Google Shape;162;p65"/>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63" name="Google Shape;163;p6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64" name="Google Shape;164;p6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65" name="Google Shape;165;p6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pic>
        <p:nvPicPr>
          <p:cNvPr descr="Formato PPT 4.3_3.png" id="166" name="Google Shape;166;p65"/>
          <p:cNvPicPr preferRelativeResize="0"/>
          <p:nvPr/>
        </p:nvPicPr>
        <p:blipFill rotWithShape="1">
          <a:blip r:embed="rId1">
            <a:alphaModFix/>
          </a:blip>
          <a:srcRect b="0" l="0" r="0" t="0"/>
          <a:stretch/>
        </p:blipFill>
        <p:spPr>
          <a:xfrm>
            <a:off x="5416" y="0"/>
            <a:ext cx="12186583"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6" name="Shape 236"/>
        <p:cNvGrpSpPr/>
        <p:nvPr/>
      </p:nvGrpSpPr>
      <p:grpSpPr>
        <a:xfrm>
          <a:off x="0" y="0"/>
          <a:ext cx="0" cy="0"/>
          <a:chOff x="0" y="0"/>
          <a:chExt cx="0" cy="0"/>
        </a:xfrm>
      </p:grpSpPr>
      <p:sp>
        <p:nvSpPr>
          <p:cNvPr id="237" name="Google Shape;237;p6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8" name="Google Shape;238;p69"/>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39" name="Google Shape;239;p6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40" name="Google Shape;240;p6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41" name="Google Shape;241;p6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pic>
        <p:nvPicPr>
          <p:cNvPr descr="Formato PPT 4.3_3.png" id="242" name="Google Shape;242;p69"/>
          <p:cNvPicPr preferRelativeResize="0"/>
          <p:nvPr/>
        </p:nvPicPr>
        <p:blipFill rotWithShape="1">
          <a:blip r:embed="rId1">
            <a:alphaModFix/>
          </a:blip>
          <a:srcRect b="0" l="0" r="0" t="0"/>
          <a:stretch/>
        </p:blipFill>
        <p:spPr>
          <a:xfrm>
            <a:off x="5416" y="0"/>
            <a:ext cx="12186583"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2" name="Shape 312"/>
        <p:cNvGrpSpPr/>
        <p:nvPr/>
      </p:nvGrpSpPr>
      <p:grpSpPr>
        <a:xfrm>
          <a:off x="0" y="0"/>
          <a:ext cx="0" cy="0"/>
          <a:chOff x="0" y="0"/>
          <a:chExt cx="0" cy="0"/>
        </a:xfrm>
      </p:grpSpPr>
      <p:sp>
        <p:nvSpPr>
          <p:cNvPr id="313" name="Google Shape;313;p7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14" name="Google Shape;314;p75"/>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15" name="Google Shape;315;p7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316" name="Google Shape;316;p7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317" name="Google Shape;317;p7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pic>
        <p:nvPicPr>
          <p:cNvPr descr="Formato PPT 4.3_3.png" id="318" name="Google Shape;318;p75"/>
          <p:cNvPicPr preferRelativeResize="0"/>
          <p:nvPr/>
        </p:nvPicPr>
        <p:blipFill rotWithShape="1">
          <a:blip r:embed="rId1">
            <a:alphaModFix/>
          </a:blip>
          <a:srcRect b="0" l="0" r="0" t="0"/>
          <a:stretch/>
        </p:blipFill>
        <p:spPr>
          <a:xfrm>
            <a:off x="5416" y="0"/>
            <a:ext cx="12186583"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 Id="rId3" Type="http://schemas.openxmlformats.org/officeDocument/2006/relationships/chart" Target="../charts/chart3.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 Id="rId3" Type="http://schemas.openxmlformats.org/officeDocument/2006/relationships/chart" Target="../charts/char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3.xml"/><Relationship Id="rId3" Type="http://schemas.openxmlformats.org/officeDocument/2006/relationships/chart" Target="../charts/char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4.xml"/><Relationship Id="rId3" Type="http://schemas.openxmlformats.org/officeDocument/2006/relationships/chart" Target="../charts/char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5.xml"/><Relationship Id="rId3" Type="http://schemas.openxmlformats.org/officeDocument/2006/relationships/chart" Target="../charts/char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6.xml"/><Relationship Id="rId3" Type="http://schemas.openxmlformats.org/officeDocument/2006/relationships/chart" Target="../charts/char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7.xml"/><Relationship Id="rId3" Type="http://schemas.openxmlformats.org/officeDocument/2006/relationships/chart" Target="../charts/char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8.xml"/><Relationship Id="rId3" Type="http://schemas.openxmlformats.org/officeDocument/2006/relationships/chart" Target="../charts/char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9.xml"/><Relationship Id="rId3" Type="http://schemas.openxmlformats.org/officeDocument/2006/relationships/chart" Target="../charts/char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0.xml"/><Relationship Id="rId3" Type="http://schemas.openxmlformats.org/officeDocument/2006/relationships/chart" Target="../charts/chart13.xml"/><Relationship Id="rId4" Type="http://schemas.openxmlformats.org/officeDocument/2006/relationships/chart" Target="../charts/chart14.xml"/><Relationship Id="rId5" Type="http://schemas.openxmlformats.org/officeDocument/2006/relationships/chart" Target="../charts/char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1.xml"/><Relationship Id="rId3" Type="http://schemas.openxmlformats.org/officeDocument/2006/relationships/chart" Target="../charts/chart16.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2.xml"/><Relationship Id="rId3" Type="http://schemas.openxmlformats.org/officeDocument/2006/relationships/chart" Target="../charts/chart17.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3.xml"/><Relationship Id="rId3" Type="http://schemas.openxmlformats.org/officeDocument/2006/relationships/chart" Target="../charts/char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4.xml"/><Relationship Id="rId3" Type="http://schemas.openxmlformats.org/officeDocument/2006/relationships/chart" Target="../charts/char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6.xml"/><Relationship Id="rId3" Type="http://schemas.openxmlformats.org/officeDocument/2006/relationships/chart" Target="../charts/char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7.xml"/><Relationship Id="rId3" Type="http://schemas.openxmlformats.org/officeDocument/2006/relationships/chart" Target="../charts/char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8.xml"/><Relationship Id="rId3" Type="http://schemas.openxmlformats.org/officeDocument/2006/relationships/chart" Target="../charts/char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9.xml"/><Relationship Id="rId3" Type="http://schemas.openxmlformats.org/officeDocument/2006/relationships/chart" Target="../charts/char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0.xml"/><Relationship Id="rId3" Type="http://schemas.openxmlformats.org/officeDocument/2006/relationships/chart" Target="../charts/char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1.xml"/><Relationship Id="rId3" Type="http://schemas.openxmlformats.org/officeDocument/2006/relationships/chart" Target="../charts/char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2.xml"/><Relationship Id="rId3" Type="http://schemas.openxmlformats.org/officeDocument/2006/relationships/chart" Target="../charts/char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4.xml"/><Relationship Id="rId3" Type="http://schemas.openxmlformats.org/officeDocument/2006/relationships/chart" Target="../charts/chart27.xml"/><Relationship Id="rId4" Type="http://schemas.openxmlformats.org/officeDocument/2006/relationships/chart" Target="../charts/char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5.xml"/><Relationship Id="rId3" Type="http://schemas.openxmlformats.org/officeDocument/2006/relationships/chart" Target="../charts/chart29.xml"/><Relationship Id="rId4" Type="http://schemas.openxmlformats.org/officeDocument/2006/relationships/chart" Target="../charts/chart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6.xml"/><Relationship Id="rId3" Type="http://schemas.openxmlformats.org/officeDocument/2006/relationships/chart" Target="../charts/chart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7.xml"/><Relationship Id="rId3" Type="http://schemas.openxmlformats.org/officeDocument/2006/relationships/chart" Target="../charts/chart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9.xml"/><Relationship Id="rId3" Type="http://schemas.openxmlformats.org/officeDocument/2006/relationships/chart" Target="../charts/chart33.xml"/><Relationship Id="rId4" Type="http://schemas.openxmlformats.org/officeDocument/2006/relationships/chart" Target="../charts/chart34.xml"/><Relationship Id="rId5" Type="http://schemas.openxmlformats.org/officeDocument/2006/relationships/chart" Target="../charts/char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0.xml"/><Relationship Id="rId3" Type="http://schemas.openxmlformats.org/officeDocument/2006/relationships/chart" Target="../charts/chart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1.xml"/><Relationship Id="rId3" Type="http://schemas.openxmlformats.org/officeDocument/2006/relationships/chart" Target="../charts/char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2.xml"/><Relationship Id="rId3" Type="http://schemas.openxmlformats.org/officeDocument/2006/relationships/chart" Target="../charts/chart3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3.xml"/><Relationship Id="rId3" Type="http://schemas.openxmlformats.org/officeDocument/2006/relationships/chart" Target="../charts/chart3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4.xml"/><Relationship Id="rId3" Type="http://schemas.openxmlformats.org/officeDocument/2006/relationships/chart" Target="../charts/chart4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5.xml"/><Relationship Id="rId3" Type="http://schemas.openxmlformats.org/officeDocument/2006/relationships/chart" Target="../charts/chart4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6.xml"/><Relationship Id="rId3" Type="http://schemas.openxmlformats.org/officeDocument/2006/relationships/chart" Target="../charts/chart4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7.xml"/><Relationship Id="rId3" Type="http://schemas.openxmlformats.org/officeDocument/2006/relationships/chart" Target="../charts/chart4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8.xml"/><Relationship Id="rId3" Type="http://schemas.openxmlformats.org/officeDocument/2006/relationships/chart" Target="../charts/chart4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9.xml"/><Relationship Id="rId3" Type="http://schemas.openxmlformats.org/officeDocument/2006/relationships/chart" Target="../charts/chart45.xml"/><Relationship Id="rId4" Type="http://schemas.openxmlformats.org/officeDocument/2006/relationships/chart" Target="../charts/char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1.xml"/><Relationship Id="rId3" Type="http://schemas.openxmlformats.org/officeDocument/2006/relationships/chart" Target="../charts/chart47.xml"/><Relationship Id="rId4" Type="http://schemas.openxmlformats.org/officeDocument/2006/relationships/chart" Target="../charts/chart4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2.xml"/><Relationship Id="rId3" Type="http://schemas.openxmlformats.org/officeDocument/2006/relationships/chart" Target="../charts/chart49.xml"/><Relationship Id="rId4" Type="http://schemas.openxmlformats.org/officeDocument/2006/relationships/chart" Target="../charts/chart5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3.xml"/><Relationship Id="rId3" Type="http://schemas.openxmlformats.org/officeDocument/2006/relationships/chart" Target="../charts/chart51.xml"/><Relationship Id="rId4" Type="http://schemas.openxmlformats.org/officeDocument/2006/relationships/chart" Target="../charts/chart5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4.xml"/><Relationship Id="rId3" Type="http://schemas.openxmlformats.org/officeDocument/2006/relationships/chart" Target="../charts/chart53.xml"/><Relationship Id="rId4" Type="http://schemas.openxmlformats.org/officeDocument/2006/relationships/chart" Target="../charts/chart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56.xml"/><Relationship Id="rId3" Type="http://schemas.openxmlformats.org/officeDocument/2006/relationships/chart" Target="../charts/chart5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57.xml"/><Relationship Id="rId3" Type="http://schemas.openxmlformats.org/officeDocument/2006/relationships/chart" Target="../charts/chart5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58.xml"/><Relationship Id="rId3" Type="http://schemas.openxmlformats.org/officeDocument/2006/relationships/chart" Target="../charts/chart5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59.xml"/><Relationship Id="rId3" Type="http://schemas.openxmlformats.org/officeDocument/2006/relationships/chart" Target="../charts/chart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60.xml"/><Relationship Id="rId3" Type="http://schemas.openxmlformats.org/officeDocument/2006/relationships/chart" Target="../charts/chart59.xml"/><Relationship Id="rId4" Type="http://schemas.openxmlformats.org/officeDocument/2006/relationships/image" Target="../media/image9.png"/><Relationship Id="rId5"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pic>
        <p:nvPicPr>
          <p:cNvPr descr="Formato PPT 4.3_4.png" id="392" name="Google Shape;392;p1"/>
          <p:cNvPicPr preferRelativeResize="0"/>
          <p:nvPr/>
        </p:nvPicPr>
        <p:blipFill rotWithShape="1">
          <a:blip r:embed="rId3">
            <a:alphaModFix/>
          </a:blip>
          <a:srcRect b="0" l="0" r="0" t="0"/>
          <a:stretch/>
        </p:blipFill>
        <p:spPr>
          <a:xfrm>
            <a:off x="3048000" y="2285"/>
            <a:ext cx="9144000" cy="6855715"/>
          </a:xfrm>
          <a:prstGeom prst="rect">
            <a:avLst/>
          </a:prstGeom>
          <a:noFill/>
          <a:ln>
            <a:noFill/>
          </a:ln>
        </p:spPr>
      </p:pic>
      <p:sp>
        <p:nvSpPr>
          <p:cNvPr id="393" name="Google Shape;393;p1"/>
          <p:cNvSpPr/>
          <p:nvPr/>
        </p:nvSpPr>
        <p:spPr>
          <a:xfrm>
            <a:off x="2009776" y="1906648"/>
            <a:ext cx="7128782" cy="3046988"/>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3600"/>
              <a:buFont typeface="Arial"/>
              <a:buNone/>
            </a:pPr>
            <a:r>
              <a:rPr b="1" i="0" lang="es-CO" sz="3600" u="none" cap="none" strike="noStrike">
                <a:solidFill>
                  <a:srgbClr val="FF0024"/>
                </a:solidFill>
                <a:latin typeface="Arial"/>
                <a:ea typeface="Arial"/>
                <a:cs typeface="Arial"/>
                <a:sym typeface="Arial"/>
              </a:rPr>
              <a:t>Cultura, Arte y Ciudadanía.</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3600"/>
              <a:buFont typeface="Arial"/>
              <a:buNone/>
            </a:pPr>
            <a:r>
              <a:rPr b="1" i="0" lang="es-CO" sz="3600" u="none" cap="none" strike="noStrike">
                <a:solidFill>
                  <a:srgbClr val="FF0024"/>
                </a:solidFill>
                <a:latin typeface="Arial"/>
                <a:ea typeface="Arial"/>
                <a:cs typeface="Arial"/>
                <a:sym typeface="Arial"/>
              </a:rPr>
              <a:t>Consumo Cultural</a:t>
            </a:r>
            <a:endParaRPr b="0" i="0" sz="36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000"/>
              <a:buFont typeface="Arial"/>
              <a:buNone/>
            </a:pPr>
            <a:r>
              <a:t/>
            </a:r>
            <a:endParaRPr b="0" i="0" sz="2000" u="none" cap="none" strike="noStrike">
              <a:solidFill>
                <a:srgbClr val="75707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000"/>
              <a:buFont typeface="Arial"/>
              <a:buNone/>
            </a:pPr>
            <a:r>
              <a:t/>
            </a:r>
            <a:endParaRPr b="0" i="0" sz="2000" u="none" cap="none" strike="noStrike">
              <a:solidFill>
                <a:srgbClr val="75707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000"/>
              <a:buFont typeface="Arial"/>
              <a:buNone/>
            </a:pPr>
            <a:r>
              <a:t/>
            </a:r>
            <a:endParaRPr b="0" i="0" sz="2000" u="none" cap="none" strike="noStrike">
              <a:solidFill>
                <a:srgbClr val="75707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000"/>
              <a:buFont typeface="Arial"/>
              <a:buNone/>
            </a:pPr>
            <a:r>
              <a:t/>
            </a:r>
            <a:endParaRPr b="0" i="0" sz="2000" u="none" cap="none" strike="noStrike">
              <a:solidFill>
                <a:srgbClr val="75707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000"/>
              <a:buFont typeface="Arial"/>
              <a:buNone/>
            </a:pPr>
            <a:r>
              <a:t/>
            </a:r>
            <a:endParaRPr b="0" i="0" sz="2000" u="none" cap="none" strike="noStrike">
              <a:solidFill>
                <a:srgbClr val="75707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000"/>
              <a:buFont typeface="Arial"/>
              <a:buNone/>
            </a:pPr>
            <a:r>
              <a:rPr b="0" i="0" lang="es-CO" sz="2000" u="none" cap="none" strike="noStrike">
                <a:solidFill>
                  <a:srgbClr val="757070"/>
                </a:solidFill>
                <a:latin typeface="Arial"/>
                <a:ea typeface="Arial"/>
                <a:cs typeface="Arial"/>
                <a:sym typeface="Arial"/>
              </a:rPr>
              <a:t>Bogotá, Diciembre 21 de 2020</a:t>
            </a:r>
            <a:endParaRPr b="0" i="0" sz="2000" u="none" cap="none" strike="noStrike">
              <a:solidFill>
                <a:srgbClr val="75707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10"/>
          <p:cNvSpPr/>
          <p:nvPr/>
        </p:nvSpPr>
        <p:spPr>
          <a:xfrm>
            <a:off x="901183" y="302435"/>
            <a:ext cx="10389634" cy="430883"/>
          </a:xfrm>
          <a:prstGeom prst="rect">
            <a:avLst/>
          </a:prstGeom>
          <a:noFill/>
          <a:ln>
            <a:noFill/>
          </a:ln>
        </p:spPr>
        <p:txBody>
          <a:bodyPr anchorCtr="0" anchor="t" bIns="60950" lIns="121900" spcFirstLastPara="1" rIns="121900" wrap="square" tIns="60950">
            <a:spAutoFit/>
          </a:bodyPr>
          <a:lstStyle/>
          <a:p>
            <a:pPr indent="0" lvl="0" marL="0" marR="0" rtl="0" algn="ctr">
              <a:lnSpc>
                <a:spcPct val="100000"/>
              </a:lnSpc>
              <a:spcBef>
                <a:spcPts val="0"/>
              </a:spcBef>
              <a:spcAft>
                <a:spcPts val="0"/>
              </a:spcAft>
              <a:buClr>
                <a:srgbClr val="000000"/>
              </a:buClr>
              <a:buSzPts val="2000"/>
              <a:buFont typeface="Arial"/>
              <a:buNone/>
            </a:pPr>
            <a:r>
              <a:rPr b="0" i="0" lang="es-CO" sz="2000" u="none" cap="none" strike="noStrike">
                <a:solidFill>
                  <a:srgbClr val="333333"/>
                </a:solidFill>
                <a:latin typeface="Arial"/>
                <a:ea typeface="Arial"/>
                <a:cs typeface="Arial"/>
                <a:sym typeface="Arial"/>
              </a:rPr>
              <a:t>  Por favor dígame </a:t>
            </a:r>
            <a:r>
              <a:rPr b="1" i="0" lang="es-CO" sz="2000" u="none" cap="none" strike="noStrike">
                <a:solidFill>
                  <a:srgbClr val="333333"/>
                </a:solidFill>
                <a:latin typeface="Arial"/>
                <a:ea typeface="Arial"/>
                <a:cs typeface="Arial"/>
                <a:sym typeface="Arial"/>
              </a:rPr>
              <a:t>¿con cuál estrato le llega el servicio de energía  eléctrica donde usted reside? </a:t>
            </a:r>
            <a:endParaRPr b="0" i="0" sz="2000" u="none" cap="none" strike="noStrike">
              <a:solidFill>
                <a:srgbClr val="000000"/>
              </a:solidFill>
              <a:latin typeface="Arial"/>
              <a:ea typeface="Arial"/>
              <a:cs typeface="Arial"/>
              <a:sym typeface="Arial"/>
            </a:endParaRPr>
          </a:p>
        </p:txBody>
      </p:sp>
      <p:sp>
        <p:nvSpPr>
          <p:cNvPr id="528" name="Google Shape;528;p10"/>
          <p:cNvSpPr txBox="1"/>
          <p:nvPr/>
        </p:nvSpPr>
        <p:spPr>
          <a:xfrm>
            <a:off x="5761235" y="6415639"/>
            <a:ext cx="875561"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2014</a:t>
            </a:r>
            <a:endParaRPr b="0" i="0" sz="1400" u="none" cap="none" strike="noStrike">
              <a:solidFill>
                <a:srgbClr val="000000"/>
              </a:solidFill>
              <a:latin typeface="Arial"/>
              <a:ea typeface="Arial"/>
              <a:cs typeface="Arial"/>
              <a:sym typeface="Arial"/>
            </a:endParaRPr>
          </a:p>
        </p:txBody>
      </p:sp>
      <p:sp>
        <p:nvSpPr>
          <p:cNvPr id="529" name="Google Shape;529;p10"/>
          <p:cNvSpPr txBox="1"/>
          <p:nvPr/>
        </p:nvSpPr>
        <p:spPr>
          <a:xfrm>
            <a:off x="770312" y="6206453"/>
            <a:ext cx="4570314"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s-CO" sz="1200" u="none" cap="none" strike="noStrike">
                <a:solidFill>
                  <a:schemeClr val="dk1"/>
                </a:solidFill>
                <a:latin typeface="Arial"/>
                <a:ea typeface="Arial"/>
                <a:cs typeface="Arial"/>
                <a:sym typeface="Arial"/>
              </a:rPr>
              <a:t>NSE:	Bajo = Estrato 1 + Estrato 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s-CO" sz="1200" u="none" cap="none" strike="noStrike">
                <a:solidFill>
                  <a:schemeClr val="dk1"/>
                </a:solidFill>
                <a:latin typeface="Arial"/>
                <a:ea typeface="Arial"/>
                <a:cs typeface="Arial"/>
                <a:sym typeface="Arial"/>
              </a:rPr>
              <a:t>	Medio = Estrato 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s-CO" sz="1200" u="none" cap="none" strike="noStrike">
                <a:solidFill>
                  <a:schemeClr val="dk1"/>
                </a:solidFill>
                <a:latin typeface="Arial"/>
                <a:ea typeface="Arial"/>
                <a:cs typeface="Arial"/>
                <a:sym typeface="Arial"/>
              </a:rPr>
              <a:t>	Alto = Estrato 4 + Estrato 5 + Estrato 6</a:t>
            </a:r>
            <a:endParaRPr b="0" i="0" sz="1200" u="none" cap="none" strike="noStrike">
              <a:solidFill>
                <a:schemeClr val="dk1"/>
              </a:solidFill>
              <a:latin typeface="Arial"/>
              <a:ea typeface="Arial"/>
              <a:cs typeface="Arial"/>
              <a:sym typeface="Arial"/>
            </a:endParaRPr>
          </a:p>
        </p:txBody>
      </p:sp>
      <p:graphicFrame>
        <p:nvGraphicFramePr>
          <p:cNvPr id="530" name="Google Shape;530;p10"/>
          <p:cNvGraphicFramePr/>
          <p:nvPr/>
        </p:nvGraphicFramePr>
        <p:xfrm>
          <a:off x="988386" y="792237"/>
          <a:ext cx="5210629" cy="5199871"/>
        </p:xfrm>
        <a:graphic>
          <a:graphicData uri="http://schemas.openxmlformats.org/drawingml/2006/chart">
            <c:chart r:id="rId3"/>
          </a:graphicData>
        </a:graphic>
      </p:graphicFrame>
      <p:graphicFrame>
        <p:nvGraphicFramePr>
          <p:cNvPr id="531" name="Google Shape;531;p10"/>
          <p:cNvGraphicFramePr/>
          <p:nvPr/>
        </p:nvGraphicFramePr>
        <p:xfrm>
          <a:off x="6499244" y="1780841"/>
          <a:ext cx="5268686" cy="3975704"/>
        </p:xfrm>
        <a:graphic>
          <a:graphicData uri="http://schemas.openxmlformats.org/drawingml/2006/chart">
            <c:chart r:id="rId4"/>
          </a:graphicData>
        </a:graphic>
      </p:graphicFrame>
      <p:sp>
        <p:nvSpPr>
          <p:cNvPr id="532" name="Google Shape;532;p10"/>
          <p:cNvSpPr txBox="1"/>
          <p:nvPr/>
        </p:nvSpPr>
        <p:spPr>
          <a:xfrm>
            <a:off x="7995904" y="1231439"/>
            <a:ext cx="227536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Nivel Socioeconómico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11"/>
          <p:cNvSpPr/>
          <p:nvPr/>
        </p:nvSpPr>
        <p:spPr>
          <a:xfrm>
            <a:off x="2359998" y="283505"/>
            <a:ext cx="7498522" cy="430883"/>
          </a:xfrm>
          <a:prstGeom prst="rect">
            <a:avLst/>
          </a:prstGeom>
          <a:noFill/>
          <a:ln>
            <a:noFill/>
          </a:ln>
        </p:spPr>
        <p:txBody>
          <a:bodyPr anchorCtr="0" anchor="t" bIns="60950" lIns="121900" spcFirstLastPara="1" rIns="121900" wrap="square" tIns="60950">
            <a:spAutoFit/>
          </a:bodyPr>
          <a:lstStyle/>
          <a:p>
            <a:pPr indent="0" lvl="0" marL="0" marR="0" rtl="0" algn="ctr">
              <a:lnSpc>
                <a:spcPct val="100000"/>
              </a:lnSpc>
              <a:spcBef>
                <a:spcPts val="0"/>
              </a:spcBef>
              <a:spcAft>
                <a:spcPts val="0"/>
              </a:spcAft>
              <a:buClr>
                <a:srgbClr val="000000"/>
              </a:buClr>
              <a:buSzPts val="2000"/>
              <a:buFont typeface="Arial"/>
              <a:buNone/>
            </a:pPr>
            <a:r>
              <a:rPr b="1" i="0" lang="es-CO" sz="2000" u="none" cap="none" strike="noStrike">
                <a:solidFill>
                  <a:srgbClr val="333333"/>
                </a:solidFill>
                <a:latin typeface="Arial"/>
                <a:ea typeface="Arial"/>
                <a:cs typeface="Arial"/>
                <a:sym typeface="Arial"/>
              </a:rPr>
              <a:t>  Número de miembros en el hogar (incluyendo el(la) encuestado(a))</a:t>
            </a:r>
            <a:endParaRPr b="1" i="0" sz="2000" u="none" cap="none" strike="noStrike">
              <a:solidFill>
                <a:srgbClr val="000000"/>
              </a:solidFill>
              <a:latin typeface="Arial"/>
              <a:ea typeface="Arial"/>
              <a:cs typeface="Arial"/>
              <a:sym typeface="Arial"/>
            </a:endParaRPr>
          </a:p>
        </p:txBody>
      </p:sp>
      <p:sp>
        <p:nvSpPr>
          <p:cNvPr id="538" name="Google Shape;538;p11"/>
          <p:cNvSpPr txBox="1"/>
          <p:nvPr/>
        </p:nvSpPr>
        <p:spPr>
          <a:xfrm>
            <a:off x="5761235" y="6415639"/>
            <a:ext cx="875561"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2014</a:t>
            </a:r>
            <a:endParaRPr b="0" i="0" sz="1400" u="none" cap="none" strike="noStrike">
              <a:solidFill>
                <a:srgbClr val="000000"/>
              </a:solidFill>
              <a:latin typeface="Arial"/>
              <a:ea typeface="Arial"/>
              <a:cs typeface="Arial"/>
              <a:sym typeface="Arial"/>
            </a:endParaRPr>
          </a:p>
        </p:txBody>
      </p:sp>
      <p:graphicFrame>
        <p:nvGraphicFramePr>
          <p:cNvPr id="539" name="Google Shape;539;p11"/>
          <p:cNvGraphicFramePr/>
          <p:nvPr/>
        </p:nvGraphicFramePr>
        <p:xfrm>
          <a:off x="1899480" y="1090727"/>
          <a:ext cx="8128000" cy="5418667"/>
        </p:xfrm>
        <a:graphic>
          <a:graphicData uri="http://schemas.openxmlformats.org/drawingml/2006/chart">
            <c:chart r:id="rId3"/>
          </a:graphicData>
        </a:graphic>
      </p:graphicFrame>
      <p:sp>
        <p:nvSpPr>
          <p:cNvPr id="540" name="Google Shape;540;p11"/>
          <p:cNvSpPr/>
          <p:nvPr/>
        </p:nvSpPr>
        <p:spPr>
          <a:xfrm>
            <a:off x="7953829" y="1857829"/>
            <a:ext cx="2873828" cy="2757714"/>
          </a:xfrm>
          <a:prstGeom prst="ellipse">
            <a:avLst/>
          </a:prstGeom>
          <a:solidFill>
            <a:srgbClr val="FFC000"/>
          </a:solidFill>
          <a:ln cap="flat" cmpd="sng" w="9525">
            <a:solidFill>
              <a:srgbClr val="4A7DBA"/>
            </a:solidFill>
            <a:prstDash val="solid"/>
            <a:round/>
            <a:headEnd len="sm" w="sm" type="none"/>
            <a:tailEnd len="sm" w="sm" type="none"/>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s-CO" sz="2400" u="none" cap="none" strike="noStrike">
                <a:solidFill>
                  <a:schemeClr val="lt1"/>
                </a:solidFill>
                <a:latin typeface="Arial"/>
                <a:ea typeface="Arial"/>
                <a:cs typeface="Arial"/>
                <a:sym typeface="Arial"/>
              </a:rPr>
              <a:t>En promedio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s-CO" sz="2400" u="none" cap="none" strike="noStrike">
                <a:solidFill>
                  <a:schemeClr val="lt1"/>
                </a:solidFill>
                <a:latin typeface="Arial"/>
                <a:ea typeface="Arial"/>
                <a:cs typeface="Arial"/>
                <a:sym typeface="Arial"/>
              </a:rPr>
              <a:t>3,8 personas por hogar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12"/>
          <p:cNvSpPr txBox="1"/>
          <p:nvPr/>
        </p:nvSpPr>
        <p:spPr>
          <a:xfrm>
            <a:off x="337457" y="5845631"/>
            <a:ext cx="341151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s-CO" sz="2400" u="none" cap="none" strike="noStrike">
                <a:solidFill>
                  <a:srgbClr val="F5B02B"/>
                </a:solidFill>
                <a:latin typeface="Arial"/>
                <a:ea typeface="Arial"/>
                <a:cs typeface="Arial"/>
                <a:sym typeface="Arial"/>
              </a:rPr>
              <a:t>#</a:t>
            </a:r>
            <a:r>
              <a:rPr b="1" i="0" lang="es-CO" sz="2400" u="none" cap="none" strike="noStrike">
                <a:solidFill>
                  <a:srgbClr val="FFFFFF"/>
                </a:solidFill>
                <a:latin typeface="Arial"/>
                <a:ea typeface="Arial"/>
                <a:cs typeface="Arial"/>
                <a:sym typeface="Arial"/>
              </a:rPr>
              <a:t>YoMeQuedoEnCasa</a:t>
            </a:r>
            <a:endParaRPr b="0" i="0" sz="1400" u="none" cap="none" strike="noStrike">
              <a:solidFill>
                <a:srgbClr val="000000"/>
              </a:solidFill>
              <a:latin typeface="Arial"/>
              <a:ea typeface="Arial"/>
              <a:cs typeface="Arial"/>
              <a:sym typeface="Arial"/>
            </a:endParaRPr>
          </a:p>
        </p:txBody>
      </p:sp>
      <p:sp>
        <p:nvSpPr>
          <p:cNvPr id="546" name="Google Shape;546;p12"/>
          <p:cNvSpPr txBox="1"/>
          <p:nvPr>
            <p:ph idx="1" type="body"/>
          </p:nvPr>
        </p:nvSpPr>
        <p:spPr>
          <a:xfrm>
            <a:off x="987124" y="2364453"/>
            <a:ext cx="10363200" cy="1500187"/>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lt1"/>
              </a:buClr>
              <a:buSzPts val="6000"/>
              <a:buNone/>
            </a:pPr>
            <a:r>
              <a:rPr b="1" lang="es-CO" sz="6000">
                <a:solidFill>
                  <a:schemeClr val="lt1"/>
                </a:solidFill>
                <a:latin typeface="Arial"/>
                <a:ea typeface="Arial"/>
                <a:cs typeface="Arial"/>
                <a:sym typeface="Arial"/>
              </a:rPr>
              <a:t>Las Actividades Culturales</a:t>
            </a:r>
            <a:endParaRPr b="1" sz="6000">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13"/>
          <p:cNvSpPr txBox="1"/>
          <p:nvPr/>
        </p:nvSpPr>
        <p:spPr>
          <a:xfrm>
            <a:off x="2736435" y="4235458"/>
            <a:ext cx="873456"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chemeClr val="lt1"/>
                </a:solidFill>
                <a:latin typeface="Arial"/>
                <a:ea typeface="Arial"/>
                <a:cs typeface="Arial"/>
                <a:sym typeface="Arial"/>
              </a:rPr>
              <a:t>SI</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chemeClr val="lt1"/>
                </a:solidFill>
                <a:latin typeface="Arial"/>
                <a:ea typeface="Arial"/>
                <a:cs typeface="Arial"/>
                <a:sym typeface="Arial"/>
              </a:rPr>
              <a:t>79%</a:t>
            </a:r>
            <a:endParaRPr b="1" i="0" sz="1800" u="none" cap="none" strike="noStrike">
              <a:solidFill>
                <a:schemeClr val="lt1"/>
              </a:solidFill>
              <a:latin typeface="Arial"/>
              <a:ea typeface="Arial"/>
              <a:cs typeface="Arial"/>
              <a:sym typeface="Arial"/>
            </a:endParaRPr>
          </a:p>
        </p:txBody>
      </p:sp>
      <p:sp>
        <p:nvSpPr>
          <p:cNvPr id="552" name="Google Shape;552;p13"/>
          <p:cNvSpPr txBox="1"/>
          <p:nvPr/>
        </p:nvSpPr>
        <p:spPr>
          <a:xfrm>
            <a:off x="4987110" y="2465897"/>
            <a:ext cx="873456"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chemeClr val="lt1"/>
                </a:solidFill>
                <a:latin typeface="Arial"/>
                <a:ea typeface="Arial"/>
                <a:cs typeface="Arial"/>
                <a:sym typeface="Arial"/>
              </a:rPr>
              <a:t>NO</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chemeClr val="lt1"/>
                </a:solidFill>
                <a:latin typeface="Arial"/>
                <a:ea typeface="Arial"/>
                <a:cs typeface="Arial"/>
                <a:sym typeface="Arial"/>
              </a:rPr>
              <a:t>33%</a:t>
            </a:r>
            <a:endParaRPr b="1" i="0" sz="1800" u="none" cap="none" strike="noStrike">
              <a:solidFill>
                <a:schemeClr val="lt1"/>
              </a:solidFill>
              <a:latin typeface="Arial"/>
              <a:ea typeface="Arial"/>
              <a:cs typeface="Arial"/>
              <a:sym typeface="Arial"/>
            </a:endParaRPr>
          </a:p>
        </p:txBody>
      </p:sp>
      <p:sp>
        <p:nvSpPr>
          <p:cNvPr id="553" name="Google Shape;553;p13"/>
          <p:cNvSpPr txBox="1"/>
          <p:nvPr/>
        </p:nvSpPr>
        <p:spPr>
          <a:xfrm>
            <a:off x="6880321" y="4132396"/>
            <a:ext cx="873456"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chemeClr val="lt1"/>
                </a:solidFill>
                <a:latin typeface="Arial"/>
                <a:ea typeface="Arial"/>
                <a:cs typeface="Arial"/>
                <a:sym typeface="Arial"/>
              </a:rPr>
              <a:t>SI</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chemeClr val="lt1"/>
                </a:solidFill>
                <a:latin typeface="Arial"/>
                <a:ea typeface="Arial"/>
                <a:cs typeface="Arial"/>
                <a:sym typeface="Arial"/>
              </a:rPr>
              <a:t>66%</a:t>
            </a:r>
            <a:endParaRPr b="1" i="0" sz="1800" u="none" cap="none" strike="noStrike">
              <a:solidFill>
                <a:schemeClr val="lt1"/>
              </a:solidFill>
              <a:latin typeface="Arial"/>
              <a:ea typeface="Arial"/>
              <a:cs typeface="Arial"/>
              <a:sym typeface="Arial"/>
            </a:endParaRPr>
          </a:p>
        </p:txBody>
      </p:sp>
      <p:sp>
        <p:nvSpPr>
          <p:cNvPr id="554" name="Google Shape;554;p13"/>
          <p:cNvSpPr txBox="1"/>
          <p:nvPr>
            <p:ph type="title"/>
          </p:nvPr>
        </p:nvSpPr>
        <p:spPr>
          <a:xfrm>
            <a:off x="2355188" y="317062"/>
            <a:ext cx="7481623" cy="433909"/>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333333"/>
              </a:buClr>
              <a:buSzPts val="2000"/>
              <a:buFont typeface="Arial"/>
              <a:buNone/>
            </a:pPr>
            <a:r>
              <a:rPr b="1" lang="es-CO" sz="2000">
                <a:solidFill>
                  <a:srgbClr val="333333"/>
                </a:solidFill>
                <a:latin typeface="Arial"/>
                <a:ea typeface="Arial"/>
                <a:cs typeface="Arial"/>
                <a:sym typeface="Arial"/>
              </a:rPr>
              <a:t>7. ¿Qué tan importantes son los temas culturales en su vida? </a:t>
            </a:r>
            <a:endParaRPr b="1" sz="4800"/>
          </a:p>
        </p:txBody>
      </p:sp>
      <p:graphicFrame>
        <p:nvGraphicFramePr>
          <p:cNvPr id="555" name="Google Shape;555;p13"/>
          <p:cNvGraphicFramePr/>
          <p:nvPr/>
        </p:nvGraphicFramePr>
        <p:xfrm>
          <a:off x="1747684" y="887896"/>
          <a:ext cx="9075192" cy="3567665"/>
        </p:xfrm>
        <a:graphic>
          <a:graphicData uri="http://schemas.openxmlformats.org/drawingml/2006/chart">
            <c:chart r:id="rId3"/>
          </a:graphicData>
        </a:graphic>
      </p:graphicFrame>
      <p:sp>
        <p:nvSpPr>
          <p:cNvPr id="556" name="Google Shape;556;p13"/>
          <p:cNvSpPr txBox="1"/>
          <p:nvPr/>
        </p:nvSpPr>
        <p:spPr>
          <a:xfrm>
            <a:off x="6004760" y="6113812"/>
            <a:ext cx="875561"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2014</a:t>
            </a:r>
            <a:endParaRPr b="0" i="0" sz="1400" u="none" cap="none" strike="noStrike">
              <a:solidFill>
                <a:srgbClr val="000000"/>
              </a:solidFill>
              <a:latin typeface="Arial"/>
              <a:ea typeface="Arial"/>
              <a:cs typeface="Arial"/>
              <a:sym typeface="Arial"/>
            </a:endParaRPr>
          </a:p>
        </p:txBody>
      </p:sp>
      <p:sp>
        <p:nvSpPr>
          <p:cNvPr id="557" name="Google Shape;557;p13"/>
          <p:cNvSpPr/>
          <p:nvPr/>
        </p:nvSpPr>
        <p:spPr>
          <a:xfrm rot="-5400000">
            <a:off x="3513326" y="2825347"/>
            <a:ext cx="581599" cy="4112883"/>
          </a:xfrm>
          <a:prstGeom prst="leftBrace">
            <a:avLst>
              <a:gd fmla="val 8333" name="adj1"/>
              <a:gd fmla="val 50000" name="adj2"/>
            </a:avLst>
          </a:prstGeom>
          <a:noFill/>
          <a:ln cap="flat" cmpd="sng" w="25400">
            <a:solidFill>
              <a:srgbClr val="7F7F7F"/>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8" name="Google Shape;558;p13"/>
          <p:cNvSpPr txBox="1"/>
          <p:nvPr/>
        </p:nvSpPr>
        <p:spPr>
          <a:xfrm>
            <a:off x="2736435" y="5222606"/>
            <a:ext cx="2250675"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T2B </a:t>
            </a:r>
            <a:r>
              <a:rPr b="0" i="0" lang="es-CO" sz="1000" u="none" cap="none" strike="noStrike">
                <a:solidFill>
                  <a:schemeClr val="dk1"/>
                </a:solidFill>
                <a:latin typeface="Arial"/>
                <a:ea typeface="Arial"/>
                <a:cs typeface="Arial"/>
                <a:sym typeface="Arial"/>
              </a:rPr>
              <a:t>(Muy importante + importante)</a:t>
            </a:r>
            <a:endParaRPr b="0" i="0" sz="1400" u="none" cap="none" strike="noStrike">
              <a:solidFill>
                <a:srgbClr val="000000"/>
              </a:solidFill>
              <a:latin typeface="Arial"/>
              <a:ea typeface="Arial"/>
              <a:cs typeface="Arial"/>
              <a:sym typeface="Arial"/>
            </a:endParaRPr>
          </a:p>
        </p:txBody>
      </p:sp>
      <p:sp>
        <p:nvSpPr>
          <p:cNvPr id="559" name="Google Shape;559;p13"/>
          <p:cNvSpPr/>
          <p:nvPr/>
        </p:nvSpPr>
        <p:spPr>
          <a:xfrm>
            <a:off x="3454394" y="5834750"/>
            <a:ext cx="870857" cy="508227"/>
          </a:xfrm>
          <a:prstGeom prst="roundRect">
            <a:avLst>
              <a:gd fmla="val 16667" name="adj"/>
            </a:avLst>
          </a:prstGeom>
          <a:solidFill>
            <a:srgbClr val="DA0F2B"/>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s-CO" sz="2000" u="none" cap="none" strike="noStrike">
                <a:solidFill>
                  <a:schemeClr val="lt1"/>
                </a:solidFill>
                <a:latin typeface="Arial"/>
                <a:ea typeface="Arial"/>
                <a:cs typeface="Arial"/>
                <a:sym typeface="Arial"/>
              </a:rPr>
              <a:t>84%</a:t>
            </a:r>
            <a:endParaRPr b="1" i="0" sz="2000" u="none" cap="none" strike="noStrike">
              <a:solidFill>
                <a:schemeClr val="lt1"/>
              </a:solidFill>
              <a:latin typeface="Arial"/>
              <a:ea typeface="Arial"/>
              <a:cs typeface="Arial"/>
              <a:sym typeface="Arial"/>
            </a:endParaRPr>
          </a:p>
        </p:txBody>
      </p:sp>
      <p:sp>
        <p:nvSpPr>
          <p:cNvPr id="560" name="Google Shape;560;p13"/>
          <p:cNvSpPr/>
          <p:nvPr/>
        </p:nvSpPr>
        <p:spPr>
          <a:xfrm rot="-5400000">
            <a:off x="7848997" y="2826109"/>
            <a:ext cx="581599" cy="4112883"/>
          </a:xfrm>
          <a:prstGeom prst="leftBrace">
            <a:avLst>
              <a:gd fmla="val 8333" name="adj1"/>
              <a:gd fmla="val 50000" name="adj2"/>
            </a:avLst>
          </a:prstGeom>
          <a:noFill/>
          <a:ln cap="flat" cmpd="sng" w="25400">
            <a:solidFill>
              <a:srgbClr val="7F7F7F"/>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1" name="Google Shape;561;p13"/>
          <p:cNvSpPr txBox="1"/>
          <p:nvPr/>
        </p:nvSpPr>
        <p:spPr>
          <a:xfrm>
            <a:off x="7171937" y="5247554"/>
            <a:ext cx="255262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B2B </a:t>
            </a:r>
            <a:r>
              <a:rPr b="0" i="0" lang="es-CO" sz="1000" u="none" cap="none" strike="noStrike">
                <a:solidFill>
                  <a:schemeClr val="dk1"/>
                </a:solidFill>
                <a:latin typeface="Arial"/>
                <a:ea typeface="Arial"/>
                <a:cs typeface="Arial"/>
                <a:sym typeface="Arial"/>
              </a:rPr>
              <a:t>(Nada importante + Poco importante)</a:t>
            </a:r>
            <a:endParaRPr b="0" i="0" sz="1400" u="none" cap="none" strike="noStrike">
              <a:solidFill>
                <a:srgbClr val="000000"/>
              </a:solidFill>
              <a:latin typeface="Arial"/>
              <a:ea typeface="Arial"/>
              <a:cs typeface="Arial"/>
              <a:sym typeface="Arial"/>
            </a:endParaRPr>
          </a:p>
        </p:txBody>
      </p:sp>
      <p:sp>
        <p:nvSpPr>
          <p:cNvPr id="562" name="Google Shape;562;p13"/>
          <p:cNvSpPr/>
          <p:nvPr/>
        </p:nvSpPr>
        <p:spPr>
          <a:xfrm>
            <a:off x="7889896" y="5819942"/>
            <a:ext cx="870857" cy="508227"/>
          </a:xfrm>
          <a:prstGeom prst="roundRect">
            <a:avLst>
              <a:gd fmla="val 16667" name="adj"/>
            </a:avLst>
          </a:prstGeom>
          <a:solidFill>
            <a:srgbClr val="BFBFBF"/>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s-CO" sz="2000" u="none" cap="none" strike="noStrike">
                <a:solidFill>
                  <a:schemeClr val="dk1"/>
                </a:solidFill>
                <a:latin typeface="Arial"/>
                <a:ea typeface="Arial"/>
                <a:cs typeface="Arial"/>
                <a:sym typeface="Arial"/>
              </a:rPr>
              <a:t>16%</a:t>
            </a:r>
            <a:endParaRPr b="1" i="0" sz="2000" u="none" cap="none" strike="noStrik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14"/>
          <p:cNvSpPr/>
          <p:nvPr/>
        </p:nvSpPr>
        <p:spPr>
          <a:xfrm>
            <a:off x="624931" y="295583"/>
            <a:ext cx="10963274"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s-CO" sz="2000" u="none" cap="none" strike="noStrike">
                <a:solidFill>
                  <a:schemeClr val="dk1"/>
                </a:solidFill>
                <a:latin typeface="Arial"/>
                <a:ea typeface="Arial"/>
                <a:cs typeface="Arial"/>
                <a:sym typeface="Arial"/>
              </a:rPr>
              <a:t>8. </a:t>
            </a:r>
            <a:r>
              <a:rPr b="1" i="0" lang="es-CO" sz="2000" u="none" cap="none" strike="noStrike">
                <a:solidFill>
                  <a:srgbClr val="333333"/>
                </a:solidFill>
                <a:latin typeface="Arial"/>
                <a:ea typeface="Arial"/>
                <a:cs typeface="Arial"/>
                <a:sym typeface="Arial"/>
              </a:rPr>
              <a:t>¿Qué tan importantes son las experiencias artísticas en su vida?</a:t>
            </a:r>
            <a:r>
              <a:rPr b="1" i="0" lang="es-CO" sz="2000" u="none" cap="none" strike="noStrike">
                <a:solidFill>
                  <a:schemeClr val="dk1"/>
                </a:solidFill>
                <a:latin typeface="Arial"/>
                <a:ea typeface="Arial"/>
                <a:cs typeface="Arial"/>
                <a:sym typeface="Arial"/>
              </a:rPr>
              <a:t> </a:t>
            </a:r>
            <a:endParaRPr b="1" i="0" sz="2000" u="none" cap="none" strike="noStrike">
              <a:solidFill>
                <a:srgbClr val="000000"/>
              </a:solidFill>
              <a:latin typeface="Arial"/>
              <a:ea typeface="Arial"/>
              <a:cs typeface="Arial"/>
              <a:sym typeface="Arial"/>
            </a:endParaRPr>
          </a:p>
        </p:txBody>
      </p:sp>
      <p:sp>
        <p:nvSpPr>
          <p:cNvPr id="568" name="Google Shape;568;p14"/>
          <p:cNvSpPr txBox="1"/>
          <p:nvPr/>
        </p:nvSpPr>
        <p:spPr>
          <a:xfrm>
            <a:off x="5589274" y="6118864"/>
            <a:ext cx="875561"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2014</a:t>
            </a:r>
            <a:endParaRPr b="0" i="0" sz="1400" u="none" cap="none" strike="noStrike">
              <a:solidFill>
                <a:srgbClr val="000000"/>
              </a:solidFill>
              <a:latin typeface="Arial"/>
              <a:ea typeface="Arial"/>
              <a:cs typeface="Arial"/>
              <a:sym typeface="Arial"/>
            </a:endParaRPr>
          </a:p>
        </p:txBody>
      </p:sp>
      <p:sp>
        <p:nvSpPr>
          <p:cNvPr id="569" name="Google Shape;569;p14"/>
          <p:cNvSpPr txBox="1"/>
          <p:nvPr/>
        </p:nvSpPr>
        <p:spPr>
          <a:xfrm>
            <a:off x="6464835" y="3458703"/>
            <a:ext cx="1017790"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s-CO" sz="3200" u="none" cap="none" strike="noStrike">
                <a:solidFill>
                  <a:schemeClr val="lt1"/>
                </a:solidFill>
                <a:latin typeface="Arial"/>
                <a:ea typeface="Arial"/>
                <a:cs typeface="Arial"/>
                <a:sym typeface="Arial"/>
              </a:rPr>
              <a:t>76%</a:t>
            </a:r>
            <a:endParaRPr b="0" i="0" sz="3200" u="none" cap="none" strike="noStrike">
              <a:solidFill>
                <a:schemeClr val="lt1"/>
              </a:solidFill>
              <a:latin typeface="Arial"/>
              <a:ea typeface="Arial"/>
              <a:cs typeface="Arial"/>
              <a:sym typeface="Arial"/>
            </a:endParaRPr>
          </a:p>
        </p:txBody>
      </p:sp>
      <p:sp>
        <p:nvSpPr>
          <p:cNvPr id="570" name="Google Shape;570;p14"/>
          <p:cNvSpPr txBox="1"/>
          <p:nvPr/>
        </p:nvSpPr>
        <p:spPr>
          <a:xfrm>
            <a:off x="4520485" y="1963153"/>
            <a:ext cx="1017790"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s-CO" sz="3200" u="none" cap="none" strike="noStrike">
                <a:solidFill>
                  <a:schemeClr val="lt1"/>
                </a:solidFill>
                <a:latin typeface="Arial"/>
                <a:ea typeface="Arial"/>
                <a:cs typeface="Arial"/>
                <a:sym typeface="Arial"/>
              </a:rPr>
              <a:t>24%</a:t>
            </a:r>
            <a:endParaRPr b="0" i="0" sz="3200" u="none" cap="none" strike="noStrike">
              <a:solidFill>
                <a:schemeClr val="lt1"/>
              </a:solidFill>
              <a:latin typeface="Arial"/>
              <a:ea typeface="Arial"/>
              <a:cs typeface="Arial"/>
              <a:sym typeface="Arial"/>
            </a:endParaRPr>
          </a:p>
        </p:txBody>
      </p:sp>
      <p:graphicFrame>
        <p:nvGraphicFramePr>
          <p:cNvPr id="571" name="Google Shape;571;p14"/>
          <p:cNvGraphicFramePr/>
          <p:nvPr/>
        </p:nvGraphicFramePr>
        <p:xfrm>
          <a:off x="1807536" y="792454"/>
          <a:ext cx="8642750" cy="4034100"/>
        </p:xfrm>
        <a:graphic>
          <a:graphicData uri="http://schemas.openxmlformats.org/drawingml/2006/chart">
            <c:chart r:id="rId3"/>
          </a:graphicData>
        </a:graphic>
      </p:graphicFrame>
      <p:sp>
        <p:nvSpPr>
          <p:cNvPr id="572" name="Google Shape;572;p14"/>
          <p:cNvSpPr/>
          <p:nvPr/>
        </p:nvSpPr>
        <p:spPr>
          <a:xfrm rot="-5400000">
            <a:off x="3995952" y="3364854"/>
            <a:ext cx="581599" cy="3357239"/>
          </a:xfrm>
          <a:prstGeom prst="leftBrace">
            <a:avLst>
              <a:gd fmla="val 8333" name="adj1"/>
              <a:gd fmla="val 48441" name="adj2"/>
            </a:avLst>
          </a:prstGeom>
          <a:noFill/>
          <a:ln cap="flat" cmpd="sng" w="25400">
            <a:solidFill>
              <a:srgbClr val="7F7F7F"/>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3" name="Google Shape;573;p14"/>
          <p:cNvSpPr txBox="1"/>
          <p:nvPr/>
        </p:nvSpPr>
        <p:spPr>
          <a:xfrm>
            <a:off x="2765280" y="5277146"/>
            <a:ext cx="272803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T2B </a:t>
            </a:r>
            <a:r>
              <a:rPr b="0" i="0" lang="es-CO" sz="1000" u="none" cap="none" strike="noStrike">
                <a:solidFill>
                  <a:schemeClr val="dk1"/>
                </a:solidFill>
                <a:latin typeface="Arial"/>
                <a:ea typeface="Arial"/>
                <a:cs typeface="Arial"/>
                <a:sym typeface="Arial"/>
              </a:rPr>
              <a:t>(Muy importante + importante)</a:t>
            </a:r>
            <a:endParaRPr b="0" i="0" sz="1400" u="none" cap="none" strike="noStrike">
              <a:solidFill>
                <a:srgbClr val="000000"/>
              </a:solidFill>
              <a:latin typeface="Arial"/>
              <a:ea typeface="Arial"/>
              <a:cs typeface="Arial"/>
              <a:sym typeface="Arial"/>
            </a:endParaRPr>
          </a:p>
        </p:txBody>
      </p:sp>
      <p:sp>
        <p:nvSpPr>
          <p:cNvPr id="574" name="Google Shape;574;p14"/>
          <p:cNvSpPr/>
          <p:nvPr/>
        </p:nvSpPr>
        <p:spPr>
          <a:xfrm>
            <a:off x="3602189" y="5725220"/>
            <a:ext cx="739921" cy="508227"/>
          </a:xfrm>
          <a:prstGeom prst="roundRect">
            <a:avLst>
              <a:gd fmla="val 16667" name="adj"/>
            </a:avLst>
          </a:prstGeom>
          <a:solidFill>
            <a:srgbClr val="DA0F2B"/>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CO" sz="1800" u="none" cap="none" strike="noStrike">
                <a:solidFill>
                  <a:schemeClr val="lt1"/>
                </a:solidFill>
                <a:latin typeface="Arial"/>
                <a:ea typeface="Arial"/>
                <a:cs typeface="Arial"/>
                <a:sym typeface="Arial"/>
              </a:rPr>
              <a:t>87%</a:t>
            </a:r>
            <a:endParaRPr b="0" i="0" sz="1800" u="none" cap="none" strike="noStrike">
              <a:solidFill>
                <a:schemeClr val="lt1"/>
              </a:solidFill>
              <a:latin typeface="Arial"/>
              <a:ea typeface="Arial"/>
              <a:cs typeface="Arial"/>
              <a:sym typeface="Arial"/>
            </a:endParaRPr>
          </a:p>
        </p:txBody>
      </p:sp>
      <p:sp>
        <p:nvSpPr>
          <p:cNvPr id="575" name="Google Shape;575;p14"/>
          <p:cNvSpPr/>
          <p:nvPr/>
        </p:nvSpPr>
        <p:spPr>
          <a:xfrm rot="-5400000">
            <a:off x="8053520" y="3430993"/>
            <a:ext cx="581599" cy="3224961"/>
          </a:xfrm>
          <a:prstGeom prst="leftBrace">
            <a:avLst>
              <a:gd fmla="val 8333" name="adj1"/>
              <a:gd fmla="val 50000" name="adj2"/>
            </a:avLst>
          </a:prstGeom>
          <a:noFill/>
          <a:ln cap="flat" cmpd="sng" w="25400">
            <a:solidFill>
              <a:srgbClr val="7F7F7F"/>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6" name="Google Shape;576;p14"/>
          <p:cNvSpPr txBox="1"/>
          <p:nvPr/>
        </p:nvSpPr>
        <p:spPr>
          <a:xfrm>
            <a:off x="6942212" y="5285357"/>
            <a:ext cx="272803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B2B </a:t>
            </a:r>
            <a:r>
              <a:rPr b="0" i="0" lang="es-CO" sz="1000" u="none" cap="none" strike="noStrike">
                <a:solidFill>
                  <a:schemeClr val="dk1"/>
                </a:solidFill>
                <a:latin typeface="Arial"/>
                <a:ea typeface="Arial"/>
                <a:cs typeface="Arial"/>
                <a:sym typeface="Arial"/>
              </a:rPr>
              <a:t>(Nada importante + Poco importante)</a:t>
            </a:r>
            <a:endParaRPr b="0" i="0" sz="1400" u="none" cap="none" strike="noStrike">
              <a:solidFill>
                <a:srgbClr val="000000"/>
              </a:solidFill>
              <a:latin typeface="Arial"/>
              <a:ea typeface="Arial"/>
              <a:cs typeface="Arial"/>
              <a:sym typeface="Arial"/>
            </a:endParaRPr>
          </a:p>
        </p:txBody>
      </p:sp>
      <p:sp>
        <p:nvSpPr>
          <p:cNvPr id="577" name="Google Shape;577;p14"/>
          <p:cNvSpPr/>
          <p:nvPr/>
        </p:nvSpPr>
        <p:spPr>
          <a:xfrm>
            <a:off x="7936270" y="5725220"/>
            <a:ext cx="739922" cy="517522"/>
          </a:xfrm>
          <a:prstGeom prst="roundRect">
            <a:avLst>
              <a:gd fmla="val 16667" name="adj"/>
            </a:avLst>
          </a:prstGeom>
          <a:solidFill>
            <a:srgbClr val="BFBFBF"/>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CO" sz="1800" u="none" cap="none" strike="noStrike">
                <a:solidFill>
                  <a:schemeClr val="lt1"/>
                </a:solidFill>
                <a:latin typeface="Arial"/>
                <a:ea typeface="Arial"/>
                <a:cs typeface="Arial"/>
                <a:sym typeface="Arial"/>
              </a:rPr>
              <a:t>13%</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alpha val="0"/>
          </a:schemeClr>
        </a:solidFill>
      </p:bgPr>
    </p:bg>
    <p:spTree>
      <p:nvGrpSpPr>
        <p:cNvPr id="581" name="Shape 581"/>
        <p:cNvGrpSpPr/>
        <p:nvPr/>
      </p:nvGrpSpPr>
      <p:grpSpPr>
        <a:xfrm>
          <a:off x="0" y="0"/>
          <a:ext cx="0" cy="0"/>
          <a:chOff x="0" y="0"/>
          <a:chExt cx="0" cy="0"/>
        </a:xfrm>
      </p:grpSpPr>
      <p:sp>
        <p:nvSpPr>
          <p:cNvPr id="582" name="Google Shape;582;p15"/>
          <p:cNvSpPr/>
          <p:nvPr/>
        </p:nvSpPr>
        <p:spPr>
          <a:xfrm>
            <a:off x="1974574" y="269323"/>
            <a:ext cx="824285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s-CO" sz="2000" u="none" cap="none" strike="noStrike">
                <a:solidFill>
                  <a:schemeClr val="dk1"/>
                </a:solidFill>
                <a:latin typeface="Arial"/>
                <a:ea typeface="Arial"/>
                <a:cs typeface="Arial"/>
                <a:sym typeface="Arial"/>
              </a:rPr>
              <a:t>9. </a:t>
            </a:r>
            <a:r>
              <a:rPr b="1" i="0" lang="es-CO" sz="2000" u="none" cap="none" strike="noStrike">
                <a:solidFill>
                  <a:srgbClr val="333333"/>
                </a:solidFill>
                <a:latin typeface="Arial"/>
                <a:ea typeface="Arial"/>
                <a:cs typeface="Arial"/>
                <a:sym typeface="Arial"/>
              </a:rPr>
              <a:t>Cuando accede a actividades culturales ¿Cuál es </a:t>
            </a:r>
            <a:r>
              <a:rPr b="1" i="0" lang="es-CO" sz="2000" u="sng" cap="none" strike="noStrike">
                <a:solidFill>
                  <a:srgbClr val="333333"/>
                </a:solidFill>
                <a:latin typeface="Arial"/>
                <a:ea typeface="Arial"/>
                <a:cs typeface="Arial"/>
                <a:sym typeface="Arial"/>
              </a:rPr>
              <a:t>su principal</a:t>
            </a:r>
            <a:r>
              <a:rPr b="1" i="0" lang="es-CO" sz="2000" u="none" cap="none" strike="noStrike">
                <a:solidFill>
                  <a:srgbClr val="333333"/>
                </a:solidFill>
                <a:latin typeface="Arial"/>
                <a:ea typeface="Arial"/>
                <a:cs typeface="Arial"/>
                <a:sym typeface="Arial"/>
              </a:rPr>
              <a:t> motivación?</a:t>
            </a:r>
            <a:endParaRPr b="1" i="0" sz="2000" u="none" cap="none" strike="noStrike">
              <a:solidFill>
                <a:srgbClr val="000000"/>
              </a:solidFill>
              <a:latin typeface="Arial"/>
              <a:ea typeface="Arial"/>
              <a:cs typeface="Arial"/>
              <a:sym typeface="Arial"/>
            </a:endParaRPr>
          </a:p>
        </p:txBody>
      </p:sp>
      <p:sp>
        <p:nvSpPr>
          <p:cNvPr id="583" name="Google Shape;583;p15"/>
          <p:cNvSpPr txBox="1"/>
          <p:nvPr/>
        </p:nvSpPr>
        <p:spPr>
          <a:xfrm>
            <a:off x="4517902" y="6486992"/>
            <a:ext cx="798617"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Base2014</a:t>
            </a:r>
            <a:endParaRPr b="0" i="0" sz="1400" u="none" cap="none" strike="noStrike">
              <a:solidFill>
                <a:srgbClr val="000000"/>
              </a:solidFill>
              <a:latin typeface="Arial"/>
              <a:ea typeface="Arial"/>
              <a:cs typeface="Arial"/>
              <a:sym typeface="Arial"/>
            </a:endParaRPr>
          </a:p>
        </p:txBody>
      </p:sp>
      <p:graphicFrame>
        <p:nvGraphicFramePr>
          <p:cNvPr id="584" name="Google Shape;584;p15"/>
          <p:cNvGraphicFramePr/>
          <p:nvPr/>
        </p:nvGraphicFramePr>
        <p:xfrm>
          <a:off x="7904843" y="1792175"/>
          <a:ext cx="3000000" cy="3000000"/>
        </p:xfrm>
        <a:graphic>
          <a:graphicData uri="http://schemas.openxmlformats.org/drawingml/2006/table">
            <a:tbl>
              <a:tblPr>
                <a:noFill/>
                <a:tableStyleId>{9B0FABBF-D77C-4509-977F-A0018E045626}</a:tableStyleId>
              </a:tblPr>
              <a:tblGrid>
                <a:gridCol w="2051950"/>
              </a:tblGrid>
              <a:tr h="190500">
                <a:tc>
                  <a:txBody>
                    <a:bodyPr/>
                    <a:lstStyle/>
                    <a:p>
                      <a:pPr indent="0" lvl="0" marL="0" marR="0" rtl="0" algn="l">
                        <a:lnSpc>
                          <a:spcPct val="100000"/>
                        </a:lnSpc>
                        <a:spcBef>
                          <a:spcPts val="0"/>
                        </a:spcBef>
                        <a:spcAft>
                          <a:spcPts val="0"/>
                        </a:spcAft>
                        <a:buClr>
                          <a:srgbClr val="000000"/>
                        </a:buClr>
                        <a:buSzPts val="1100"/>
                        <a:buFont typeface="Arial"/>
                        <a:buNone/>
                      </a:pPr>
                      <a:r>
                        <a:rPr lang="es-CO" sz="1100" u="none" cap="none" strike="noStrike"/>
                        <a:t>Por estatus social</a:t>
                      </a:r>
                      <a:endParaRPr b="1" i="0" sz="1100" u="none" cap="none" strike="noStrike">
                        <a:solidFill>
                          <a:srgbClr val="000000"/>
                        </a:solidFill>
                        <a:latin typeface="Arial"/>
                        <a:ea typeface="Arial"/>
                        <a:cs typeface="Arial"/>
                        <a:sym typeface="Arial"/>
                      </a:endParaRPr>
                    </a:p>
                  </a:txBody>
                  <a:tcPr marT="9525" marB="0" marR="9525" marL="9525" anchor="b"/>
                </a:tc>
              </a:tr>
              <a:tr h="190500">
                <a:tc>
                  <a:txBody>
                    <a:bodyPr/>
                    <a:lstStyle/>
                    <a:p>
                      <a:pPr indent="0" lvl="0" marL="0" marR="0" rtl="0" algn="l">
                        <a:lnSpc>
                          <a:spcPct val="100000"/>
                        </a:lnSpc>
                        <a:spcBef>
                          <a:spcPts val="0"/>
                        </a:spcBef>
                        <a:spcAft>
                          <a:spcPts val="0"/>
                        </a:spcAft>
                        <a:buClr>
                          <a:srgbClr val="000000"/>
                        </a:buClr>
                        <a:buSzPts val="1100"/>
                        <a:buFont typeface="Arial"/>
                        <a:buNone/>
                      </a:pPr>
                      <a:r>
                        <a:rPr lang="es-CO" sz="1100" u="none" cap="none" strike="noStrike"/>
                        <a:t>Libertad de expresion</a:t>
                      </a:r>
                      <a:endParaRPr b="1" i="0" sz="1100" u="none" cap="none" strike="noStrike">
                        <a:solidFill>
                          <a:srgbClr val="000000"/>
                        </a:solidFill>
                        <a:latin typeface="Arial"/>
                        <a:ea typeface="Arial"/>
                        <a:cs typeface="Arial"/>
                        <a:sym typeface="Arial"/>
                      </a:endParaRPr>
                    </a:p>
                  </a:txBody>
                  <a:tcPr marT="9525" marB="0" marR="9525" marL="9525" anchor="b"/>
                </a:tc>
              </a:tr>
              <a:tr h="190500">
                <a:tc>
                  <a:txBody>
                    <a:bodyPr/>
                    <a:lstStyle/>
                    <a:p>
                      <a:pPr indent="0" lvl="0" marL="0" marR="0" rtl="0" algn="l">
                        <a:lnSpc>
                          <a:spcPct val="100000"/>
                        </a:lnSpc>
                        <a:spcBef>
                          <a:spcPts val="0"/>
                        </a:spcBef>
                        <a:spcAft>
                          <a:spcPts val="0"/>
                        </a:spcAft>
                        <a:buClr>
                          <a:srgbClr val="000000"/>
                        </a:buClr>
                        <a:buSzPts val="1100"/>
                        <a:buFont typeface="Arial"/>
                        <a:buNone/>
                      </a:pPr>
                      <a:r>
                        <a:rPr lang="es-CO" sz="1100" u="none" cap="none" strike="noStrike"/>
                        <a:t>Desarrollo personal</a:t>
                      </a:r>
                      <a:endParaRPr b="1" i="0" sz="1100" u="none" cap="none" strike="noStrike">
                        <a:solidFill>
                          <a:srgbClr val="000000"/>
                        </a:solidFill>
                        <a:latin typeface="Arial"/>
                        <a:ea typeface="Arial"/>
                        <a:cs typeface="Arial"/>
                        <a:sym typeface="Arial"/>
                      </a:endParaRPr>
                    </a:p>
                  </a:txBody>
                  <a:tcPr marT="9525" marB="0" marR="9525" marL="9525" anchor="b"/>
                </a:tc>
              </a:tr>
              <a:tr h="190500">
                <a:tc>
                  <a:txBody>
                    <a:bodyPr/>
                    <a:lstStyle/>
                    <a:p>
                      <a:pPr indent="0" lvl="0" marL="0" marR="0" rtl="0" algn="l">
                        <a:lnSpc>
                          <a:spcPct val="100000"/>
                        </a:lnSpc>
                        <a:spcBef>
                          <a:spcPts val="0"/>
                        </a:spcBef>
                        <a:spcAft>
                          <a:spcPts val="0"/>
                        </a:spcAft>
                        <a:buClr>
                          <a:srgbClr val="000000"/>
                        </a:buClr>
                        <a:buSzPts val="1100"/>
                        <a:buFont typeface="Arial"/>
                        <a:buNone/>
                      </a:pPr>
                      <a:r>
                        <a:rPr lang="es-CO" sz="1100" u="none" cap="none" strike="noStrike"/>
                        <a:t>Baile</a:t>
                      </a:r>
                      <a:endParaRPr b="1" i="0" sz="1100" u="none" cap="none" strike="noStrike">
                        <a:solidFill>
                          <a:srgbClr val="000000"/>
                        </a:solidFill>
                        <a:latin typeface="Arial"/>
                        <a:ea typeface="Arial"/>
                        <a:cs typeface="Arial"/>
                        <a:sym typeface="Arial"/>
                      </a:endParaRPr>
                    </a:p>
                  </a:txBody>
                  <a:tcPr marT="9525" marB="0" marR="9525" marL="9525" anchor="b"/>
                </a:tc>
              </a:tr>
              <a:tr h="190500">
                <a:tc>
                  <a:txBody>
                    <a:bodyPr/>
                    <a:lstStyle/>
                    <a:p>
                      <a:pPr indent="0" lvl="0" marL="0" marR="0" rtl="0" algn="l">
                        <a:lnSpc>
                          <a:spcPct val="100000"/>
                        </a:lnSpc>
                        <a:spcBef>
                          <a:spcPts val="0"/>
                        </a:spcBef>
                        <a:spcAft>
                          <a:spcPts val="0"/>
                        </a:spcAft>
                        <a:buClr>
                          <a:srgbClr val="000000"/>
                        </a:buClr>
                        <a:buSzPts val="1100"/>
                        <a:buFont typeface="Arial"/>
                        <a:buNone/>
                      </a:pPr>
                      <a:r>
                        <a:rPr lang="es-CO" sz="1100" u="none" cap="none" strike="noStrike"/>
                        <a:t>Ayudar a la comunidad</a:t>
                      </a:r>
                      <a:endParaRPr b="1" i="0" sz="1100" u="none" cap="none" strike="noStrike">
                        <a:solidFill>
                          <a:srgbClr val="000000"/>
                        </a:solidFill>
                        <a:latin typeface="Arial"/>
                        <a:ea typeface="Arial"/>
                        <a:cs typeface="Arial"/>
                        <a:sym typeface="Arial"/>
                      </a:endParaRPr>
                    </a:p>
                  </a:txBody>
                  <a:tcPr marT="9525" marB="0" marR="9525" marL="9525" anchor="b"/>
                </a:tc>
              </a:tr>
              <a:tr h="190500">
                <a:tc>
                  <a:txBody>
                    <a:bodyPr/>
                    <a:lstStyle/>
                    <a:p>
                      <a:pPr indent="0" lvl="0" marL="0" marR="0" rtl="0" algn="l">
                        <a:lnSpc>
                          <a:spcPct val="100000"/>
                        </a:lnSpc>
                        <a:spcBef>
                          <a:spcPts val="0"/>
                        </a:spcBef>
                        <a:spcAft>
                          <a:spcPts val="0"/>
                        </a:spcAft>
                        <a:buClr>
                          <a:srgbClr val="000000"/>
                        </a:buClr>
                        <a:buSzPts val="1100"/>
                        <a:buFont typeface="Arial"/>
                        <a:buNone/>
                      </a:pPr>
                      <a:r>
                        <a:rPr lang="es-CO" sz="1100" u="none" cap="none" strike="noStrike"/>
                        <a:t>Es de fácil acceso</a:t>
                      </a:r>
                      <a:endParaRPr b="1" i="0" sz="1100" u="none" cap="none" strike="noStrike">
                        <a:solidFill>
                          <a:srgbClr val="000000"/>
                        </a:solidFill>
                        <a:latin typeface="Arial"/>
                        <a:ea typeface="Arial"/>
                        <a:cs typeface="Arial"/>
                        <a:sym typeface="Arial"/>
                      </a:endParaRPr>
                    </a:p>
                  </a:txBody>
                  <a:tcPr marT="9525" marB="0" marR="9525" marL="9525" anchor="b"/>
                </a:tc>
              </a:tr>
              <a:tr h="190500">
                <a:tc>
                  <a:txBody>
                    <a:bodyPr/>
                    <a:lstStyle/>
                    <a:p>
                      <a:pPr indent="0" lvl="0" marL="0" marR="0" rtl="0" algn="l">
                        <a:lnSpc>
                          <a:spcPct val="100000"/>
                        </a:lnSpc>
                        <a:spcBef>
                          <a:spcPts val="0"/>
                        </a:spcBef>
                        <a:spcAft>
                          <a:spcPts val="0"/>
                        </a:spcAft>
                        <a:buClr>
                          <a:srgbClr val="000000"/>
                        </a:buClr>
                        <a:buSzPts val="1100"/>
                        <a:buFont typeface="Arial"/>
                        <a:buNone/>
                      </a:pPr>
                      <a:r>
                        <a:rPr lang="es-CO" sz="1100" u="none" cap="none" strike="noStrike"/>
                        <a:t>Negocios</a:t>
                      </a:r>
                      <a:endParaRPr b="1" i="0" sz="1100" u="none" cap="none" strike="noStrike">
                        <a:solidFill>
                          <a:srgbClr val="000000"/>
                        </a:solidFill>
                        <a:latin typeface="Arial"/>
                        <a:ea typeface="Arial"/>
                        <a:cs typeface="Arial"/>
                        <a:sym typeface="Arial"/>
                      </a:endParaRPr>
                    </a:p>
                  </a:txBody>
                  <a:tcPr marT="9525" marB="0" marR="9525" marL="9525" anchor="b"/>
                </a:tc>
              </a:tr>
              <a:tr h="190500">
                <a:tc>
                  <a:txBody>
                    <a:bodyPr/>
                    <a:lstStyle/>
                    <a:p>
                      <a:pPr indent="0" lvl="0" marL="0" marR="0" rtl="0" algn="l">
                        <a:lnSpc>
                          <a:spcPct val="100000"/>
                        </a:lnSpc>
                        <a:spcBef>
                          <a:spcPts val="0"/>
                        </a:spcBef>
                        <a:spcAft>
                          <a:spcPts val="0"/>
                        </a:spcAft>
                        <a:buClr>
                          <a:srgbClr val="000000"/>
                        </a:buClr>
                        <a:buSzPts val="1100"/>
                        <a:buFont typeface="Arial"/>
                        <a:buNone/>
                      </a:pPr>
                      <a:r>
                        <a:rPr lang="es-CO" sz="1100" u="none" cap="none" strike="noStrike"/>
                        <a:t>Recuerdos</a:t>
                      </a:r>
                      <a:endParaRPr b="1" i="0" sz="1100" u="none" cap="none" strike="noStrike">
                        <a:solidFill>
                          <a:srgbClr val="000000"/>
                        </a:solidFill>
                        <a:latin typeface="Arial"/>
                        <a:ea typeface="Arial"/>
                        <a:cs typeface="Arial"/>
                        <a:sym typeface="Arial"/>
                      </a:endParaRPr>
                    </a:p>
                  </a:txBody>
                  <a:tcPr marT="9525" marB="0" marR="9525" marL="9525" anchor="b"/>
                </a:tc>
              </a:tr>
              <a:tr h="190500">
                <a:tc>
                  <a:txBody>
                    <a:bodyPr/>
                    <a:lstStyle/>
                    <a:p>
                      <a:pPr indent="0" lvl="0" marL="0" marR="0" rtl="0" algn="l">
                        <a:lnSpc>
                          <a:spcPct val="100000"/>
                        </a:lnSpc>
                        <a:spcBef>
                          <a:spcPts val="0"/>
                        </a:spcBef>
                        <a:spcAft>
                          <a:spcPts val="0"/>
                        </a:spcAft>
                        <a:buClr>
                          <a:srgbClr val="000000"/>
                        </a:buClr>
                        <a:buSzPts val="1100"/>
                        <a:buFont typeface="Arial"/>
                        <a:buNone/>
                      </a:pPr>
                      <a:r>
                        <a:rPr lang="es-CO" sz="1100" u="none" cap="none" strike="noStrike"/>
                        <a:t>Dibujar</a:t>
                      </a:r>
                      <a:endParaRPr b="1" i="0" sz="1100" u="none" cap="none" strike="noStrike">
                        <a:solidFill>
                          <a:srgbClr val="000000"/>
                        </a:solidFill>
                        <a:latin typeface="Arial"/>
                        <a:ea typeface="Arial"/>
                        <a:cs typeface="Arial"/>
                        <a:sym typeface="Arial"/>
                      </a:endParaRPr>
                    </a:p>
                  </a:txBody>
                  <a:tcPr marT="9525" marB="0" marR="9525" marL="9525" anchor="b"/>
                </a:tc>
              </a:tr>
              <a:tr h="190500">
                <a:tc>
                  <a:txBody>
                    <a:bodyPr/>
                    <a:lstStyle/>
                    <a:p>
                      <a:pPr indent="0" lvl="0" marL="0" marR="0" rtl="0" algn="l">
                        <a:lnSpc>
                          <a:spcPct val="100000"/>
                        </a:lnSpc>
                        <a:spcBef>
                          <a:spcPts val="0"/>
                        </a:spcBef>
                        <a:spcAft>
                          <a:spcPts val="0"/>
                        </a:spcAft>
                        <a:buClr>
                          <a:srgbClr val="000000"/>
                        </a:buClr>
                        <a:buSzPts val="1100"/>
                        <a:buFont typeface="Arial"/>
                        <a:buNone/>
                      </a:pPr>
                      <a:r>
                        <a:rPr lang="es-CO" sz="1100" u="none" cap="none" strike="noStrike"/>
                        <a:t>Promover el arte</a:t>
                      </a:r>
                      <a:endParaRPr b="1" i="0" sz="1100" u="none" cap="none" strike="noStrike">
                        <a:solidFill>
                          <a:srgbClr val="000000"/>
                        </a:solidFill>
                        <a:latin typeface="Arial"/>
                        <a:ea typeface="Arial"/>
                        <a:cs typeface="Arial"/>
                        <a:sym typeface="Arial"/>
                      </a:endParaRPr>
                    </a:p>
                  </a:txBody>
                  <a:tcPr marT="9525" marB="0" marR="9525" marL="9525" anchor="b"/>
                </a:tc>
              </a:tr>
              <a:tr h="190500">
                <a:tc>
                  <a:txBody>
                    <a:bodyPr/>
                    <a:lstStyle/>
                    <a:p>
                      <a:pPr indent="0" lvl="0" marL="0" marR="0" rtl="0" algn="l">
                        <a:lnSpc>
                          <a:spcPct val="100000"/>
                        </a:lnSpc>
                        <a:spcBef>
                          <a:spcPts val="0"/>
                        </a:spcBef>
                        <a:spcAft>
                          <a:spcPts val="0"/>
                        </a:spcAft>
                        <a:buClr>
                          <a:srgbClr val="000000"/>
                        </a:buClr>
                        <a:buSzPts val="1100"/>
                        <a:buFont typeface="Arial"/>
                        <a:buNone/>
                      </a:pPr>
                      <a:r>
                        <a:rPr lang="es-CO" sz="1100" u="none" cap="none" strike="noStrike"/>
                        <a:t>Expresion</a:t>
                      </a:r>
                      <a:endParaRPr b="1" i="0" sz="1100" u="none" cap="none" strike="noStrike">
                        <a:solidFill>
                          <a:srgbClr val="000000"/>
                        </a:solidFill>
                        <a:latin typeface="Arial"/>
                        <a:ea typeface="Arial"/>
                        <a:cs typeface="Arial"/>
                        <a:sym typeface="Arial"/>
                      </a:endParaRPr>
                    </a:p>
                  </a:txBody>
                  <a:tcPr marT="9525" marB="0" marR="9525" marL="9525" anchor="b"/>
                </a:tc>
              </a:tr>
              <a:tr h="190500">
                <a:tc>
                  <a:txBody>
                    <a:bodyPr/>
                    <a:lstStyle/>
                    <a:p>
                      <a:pPr indent="0" lvl="0" marL="0" marR="0" rtl="0" algn="l">
                        <a:lnSpc>
                          <a:spcPct val="100000"/>
                        </a:lnSpc>
                        <a:spcBef>
                          <a:spcPts val="0"/>
                        </a:spcBef>
                        <a:spcAft>
                          <a:spcPts val="0"/>
                        </a:spcAft>
                        <a:buClr>
                          <a:srgbClr val="000000"/>
                        </a:buClr>
                        <a:buSzPts val="1100"/>
                        <a:buFont typeface="Arial"/>
                        <a:buNone/>
                      </a:pPr>
                      <a:r>
                        <a:rPr lang="es-CO" sz="1100" u="none" cap="none" strike="noStrike"/>
                        <a:t>Locacion</a:t>
                      </a:r>
                      <a:endParaRPr b="1" i="0" sz="1100" u="none" cap="none" strike="noStrike">
                        <a:solidFill>
                          <a:srgbClr val="000000"/>
                        </a:solidFill>
                        <a:latin typeface="Arial"/>
                        <a:ea typeface="Arial"/>
                        <a:cs typeface="Arial"/>
                        <a:sym typeface="Arial"/>
                      </a:endParaRPr>
                    </a:p>
                  </a:txBody>
                  <a:tcPr marT="9525" marB="0" marR="9525" marL="9525" anchor="b"/>
                </a:tc>
              </a:tr>
              <a:tr h="190500">
                <a:tc>
                  <a:txBody>
                    <a:bodyPr/>
                    <a:lstStyle/>
                    <a:p>
                      <a:pPr indent="0" lvl="0" marL="0" marR="0" rtl="0" algn="l">
                        <a:lnSpc>
                          <a:spcPct val="100000"/>
                        </a:lnSpc>
                        <a:spcBef>
                          <a:spcPts val="0"/>
                        </a:spcBef>
                        <a:spcAft>
                          <a:spcPts val="0"/>
                        </a:spcAft>
                        <a:buClr>
                          <a:srgbClr val="000000"/>
                        </a:buClr>
                        <a:buSzPts val="1100"/>
                        <a:buFont typeface="Arial"/>
                        <a:buNone/>
                      </a:pPr>
                      <a:r>
                        <a:rPr lang="es-CO" sz="1100" u="none" cap="none" strike="noStrike"/>
                        <a:t>Amor al arte</a:t>
                      </a:r>
                      <a:endParaRPr b="1" i="0" sz="1100" u="none" cap="none" strike="noStrike">
                        <a:solidFill>
                          <a:srgbClr val="000000"/>
                        </a:solidFill>
                        <a:latin typeface="Arial"/>
                        <a:ea typeface="Arial"/>
                        <a:cs typeface="Arial"/>
                        <a:sym typeface="Arial"/>
                      </a:endParaRPr>
                    </a:p>
                  </a:txBody>
                  <a:tcPr marT="9525" marB="0" marR="9525" marL="9525" anchor="b"/>
                </a:tc>
              </a:tr>
              <a:tr h="190500">
                <a:tc>
                  <a:txBody>
                    <a:bodyPr/>
                    <a:lstStyle/>
                    <a:p>
                      <a:pPr indent="0" lvl="0" marL="0" marR="0" rtl="0" algn="l">
                        <a:lnSpc>
                          <a:spcPct val="100000"/>
                        </a:lnSpc>
                        <a:spcBef>
                          <a:spcPts val="0"/>
                        </a:spcBef>
                        <a:spcAft>
                          <a:spcPts val="0"/>
                        </a:spcAft>
                        <a:buClr>
                          <a:srgbClr val="000000"/>
                        </a:buClr>
                        <a:buSzPts val="1100"/>
                        <a:buFont typeface="Arial"/>
                        <a:buNone/>
                      </a:pPr>
                      <a:r>
                        <a:rPr lang="es-CO" sz="1100" u="none" cap="none" strike="noStrike"/>
                        <a:t>Pintar</a:t>
                      </a:r>
                      <a:endParaRPr b="1" i="0" sz="1100" u="none" cap="none" strike="noStrike">
                        <a:solidFill>
                          <a:srgbClr val="000000"/>
                        </a:solidFill>
                        <a:latin typeface="Arial"/>
                        <a:ea typeface="Arial"/>
                        <a:cs typeface="Arial"/>
                        <a:sym typeface="Arial"/>
                      </a:endParaRPr>
                    </a:p>
                  </a:txBody>
                  <a:tcPr marT="9525" marB="0" marR="9525" marL="9525" anchor="b"/>
                </a:tc>
              </a:tr>
              <a:tr h="190500">
                <a:tc>
                  <a:txBody>
                    <a:bodyPr/>
                    <a:lstStyle/>
                    <a:p>
                      <a:pPr indent="0" lvl="0" marL="0" marR="0" rtl="0" algn="l">
                        <a:lnSpc>
                          <a:spcPct val="100000"/>
                        </a:lnSpc>
                        <a:spcBef>
                          <a:spcPts val="0"/>
                        </a:spcBef>
                        <a:spcAft>
                          <a:spcPts val="0"/>
                        </a:spcAft>
                        <a:buClr>
                          <a:srgbClr val="000000"/>
                        </a:buClr>
                        <a:buSzPts val="1100"/>
                        <a:buFont typeface="Arial"/>
                        <a:buNone/>
                      </a:pPr>
                      <a:r>
                        <a:rPr lang="es-CO" sz="1100" u="none" cap="none" strike="noStrike"/>
                        <a:t>Inovacion</a:t>
                      </a:r>
                      <a:endParaRPr b="1" i="0" sz="1100" u="none" cap="none" strike="noStrike">
                        <a:solidFill>
                          <a:srgbClr val="000000"/>
                        </a:solidFill>
                        <a:latin typeface="Arial"/>
                        <a:ea typeface="Arial"/>
                        <a:cs typeface="Arial"/>
                        <a:sym typeface="Arial"/>
                      </a:endParaRPr>
                    </a:p>
                  </a:txBody>
                  <a:tcPr marT="9525" marB="0" marR="9525" marL="9525" anchor="b"/>
                </a:tc>
              </a:tr>
              <a:tr h="190500">
                <a:tc>
                  <a:txBody>
                    <a:bodyPr/>
                    <a:lstStyle/>
                    <a:p>
                      <a:pPr indent="0" lvl="0" marL="0" marR="0" rtl="0" algn="l">
                        <a:lnSpc>
                          <a:spcPct val="100000"/>
                        </a:lnSpc>
                        <a:spcBef>
                          <a:spcPts val="0"/>
                        </a:spcBef>
                        <a:spcAft>
                          <a:spcPts val="0"/>
                        </a:spcAft>
                        <a:buClr>
                          <a:srgbClr val="000000"/>
                        </a:buClr>
                        <a:buSzPts val="1100"/>
                        <a:buFont typeface="Arial"/>
                        <a:buNone/>
                      </a:pPr>
                      <a:r>
                        <a:rPr lang="es-CO" sz="1100" u="none" cap="none" strike="noStrike"/>
                        <a:t>Inspiracion</a:t>
                      </a:r>
                      <a:endParaRPr b="1" i="0" sz="1100" u="none" cap="none" strike="noStrike">
                        <a:solidFill>
                          <a:srgbClr val="000000"/>
                        </a:solidFill>
                        <a:latin typeface="Arial"/>
                        <a:ea typeface="Arial"/>
                        <a:cs typeface="Arial"/>
                        <a:sym typeface="Arial"/>
                      </a:endParaRPr>
                    </a:p>
                  </a:txBody>
                  <a:tcPr marT="9525" marB="0" marR="9525" marL="9525" anchor="b"/>
                </a:tc>
              </a:tr>
              <a:tr h="190500">
                <a:tc>
                  <a:txBody>
                    <a:bodyPr/>
                    <a:lstStyle/>
                    <a:p>
                      <a:pPr indent="0" lvl="0" marL="0" marR="0" rtl="0" algn="l">
                        <a:lnSpc>
                          <a:spcPct val="100000"/>
                        </a:lnSpc>
                        <a:spcBef>
                          <a:spcPts val="0"/>
                        </a:spcBef>
                        <a:spcAft>
                          <a:spcPts val="0"/>
                        </a:spcAft>
                        <a:buClr>
                          <a:srgbClr val="000000"/>
                        </a:buClr>
                        <a:buSzPts val="1100"/>
                        <a:buFont typeface="Arial"/>
                        <a:buNone/>
                      </a:pPr>
                      <a:r>
                        <a:rPr lang="es-CO" sz="1100" u="none" cap="none" strike="noStrike"/>
                        <a:t>Distraccion</a:t>
                      </a:r>
                      <a:endParaRPr b="1" i="0" sz="1100" u="none" cap="none" strike="noStrike">
                        <a:solidFill>
                          <a:srgbClr val="000000"/>
                        </a:solidFill>
                        <a:latin typeface="Arial"/>
                        <a:ea typeface="Arial"/>
                        <a:cs typeface="Arial"/>
                        <a:sym typeface="Arial"/>
                      </a:endParaRPr>
                    </a:p>
                  </a:txBody>
                  <a:tcPr marT="9525" marB="0" marR="9525" marL="9525" anchor="b"/>
                </a:tc>
              </a:tr>
              <a:tr h="190500">
                <a:tc>
                  <a:txBody>
                    <a:bodyPr/>
                    <a:lstStyle/>
                    <a:p>
                      <a:pPr indent="0" lvl="0" marL="0" marR="0" rtl="0" algn="l">
                        <a:lnSpc>
                          <a:spcPct val="100000"/>
                        </a:lnSpc>
                        <a:spcBef>
                          <a:spcPts val="0"/>
                        </a:spcBef>
                        <a:spcAft>
                          <a:spcPts val="0"/>
                        </a:spcAft>
                        <a:buClr>
                          <a:srgbClr val="000000"/>
                        </a:buClr>
                        <a:buSzPts val="1100"/>
                        <a:buFont typeface="Arial"/>
                        <a:buNone/>
                      </a:pPr>
                      <a:r>
                        <a:rPr lang="es-CO" sz="1100" u="none" cap="none" strike="noStrike"/>
                        <a:t>Relacionarme con los demas</a:t>
                      </a:r>
                      <a:endParaRPr b="1" i="0" sz="1100" u="none" cap="none" strike="noStrike">
                        <a:solidFill>
                          <a:srgbClr val="000000"/>
                        </a:solidFill>
                        <a:latin typeface="Arial"/>
                        <a:ea typeface="Arial"/>
                        <a:cs typeface="Arial"/>
                        <a:sym typeface="Arial"/>
                      </a:endParaRPr>
                    </a:p>
                  </a:txBody>
                  <a:tcPr marT="9525" marB="0" marR="9525" marL="9525" anchor="b"/>
                </a:tc>
              </a:tr>
            </a:tbl>
          </a:graphicData>
        </a:graphic>
      </p:graphicFrame>
      <p:cxnSp>
        <p:nvCxnSpPr>
          <p:cNvPr id="585" name="Google Shape;585;p15"/>
          <p:cNvCxnSpPr/>
          <p:nvPr/>
        </p:nvCxnSpPr>
        <p:spPr>
          <a:xfrm flipH="1" rot="10800000">
            <a:off x="4339771" y="3178543"/>
            <a:ext cx="3338400" cy="2351400"/>
          </a:xfrm>
          <a:prstGeom prst="bentConnector3">
            <a:avLst>
              <a:gd fmla="val 50000" name="adj1"/>
            </a:avLst>
          </a:prstGeom>
          <a:noFill/>
          <a:ln cap="flat" cmpd="sng" w="9525">
            <a:solidFill>
              <a:srgbClr val="BFBFBF"/>
            </a:solidFill>
            <a:prstDash val="dash"/>
            <a:round/>
            <a:headEnd len="sm" w="sm" type="none"/>
            <a:tailEnd len="med" w="med" type="stealth"/>
          </a:ln>
          <a:effectLst>
            <a:outerShdw blurRad="40000" rotWithShape="0" dir="5400000" dist="20000">
              <a:srgbClr val="000000">
                <a:alpha val="37254"/>
              </a:srgbClr>
            </a:outerShdw>
          </a:effectLst>
        </p:spPr>
      </p:cxnSp>
      <p:graphicFrame>
        <p:nvGraphicFramePr>
          <p:cNvPr id="586" name="Google Shape;586;p15"/>
          <p:cNvGraphicFramePr/>
          <p:nvPr/>
        </p:nvGraphicFramePr>
        <p:xfrm>
          <a:off x="371061" y="916548"/>
          <a:ext cx="9064500" cy="5364900"/>
        </p:xfrm>
        <a:graphic>
          <a:graphicData uri="http://schemas.openxmlformats.org/drawingml/2006/chart">
            <c:chart r:id="rId3"/>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16"/>
          <p:cNvSpPr/>
          <p:nvPr/>
        </p:nvSpPr>
        <p:spPr>
          <a:xfrm>
            <a:off x="1062447" y="220277"/>
            <a:ext cx="10067105"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s-CO" sz="2000" u="none" cap="none" strike="noStrike">
                <a:solidFill>
                  <a:schemeClr val="dk1"/>
                </a:solidFill>
                <a:latin typeface="Arial"/>
                <a:ea typeface="Arial"/>
                <a:cs typeface="Arial"/>
                <a:sym typeface="Arial"/>
              </a:rPr>
              <a:t>10.  </a:t>
            </a:r>
            <a:r>
              <a:rPr b="1" i="0" lang="es-CO" sz="2000" u="none" cap="none" strike="noStrike">
                <a:solidFill>
                  <a:srgbClr val="333333"/>
                </a:solidFill>
                <a:latin typeface="Arial"/>
                <a:ea typeface="Arial"/>
                <a:cs typeface="Arial"/>
                <a:sym typeface="Arial"/>
              </a:rPr>
              <a:t>De acuerdo a sus preferencias sobre actividades artísticas y culturales, de las siguientes opciones, dígame con cuál se </a:t>
            </a:r>
            <a:r>
              <a:rPr b="1" i="0" lang="es-CO" sz="2000" u="sng" cap="none" strike="noStrike">
                <a:solidFill>
                  <a:srgbClr val="333333"/>
                </a:solidFill>
                <a:latin typeface="Arial"/>
                <a:ea typeface="Arial"/>
                <a:cs typeface="Arial"/>
                <a:sym typeface="Arial"/>
              </a:rPr>
              <a:t>identifica más? </a:t>
            </a:r>
            <a:endParaRPr b="1" i="0" sz="2000" u="sng" cap="none" strike="noStrike">
              <a:solidFill>
                <a:srgbClr val="000000"/>
              </a:solidFill>
              <a:latin typeface="Arial"/>
              <a:ea typeface="Arial"/>
              <a:cs typeface="Arial"/>
              <a:sym typeface="Arial"/>
            </a:endParaRPr>
          </a:p>
        </p:txBody>
      </p:sp>
      <p:sp>
        <p:nvSpPr>
          <p:cNvPr id="592" name="Google Shape;592;p16"/>
          <p:cNvSpPr txBox="1"/>
          <p:nvPr/>
        </p:nvSpPr>
        <p:spPr>
          <a:xfrm>
            <a:off x="5885579" y="6316856"/>
            <a:ext cx="875561"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2014</a:t>
            </a:r>
            <a:endParaRPr b="0" i="0" sz="1400" u="none" cap="none" strike="noStrike">
              <a:solidFill>
                <a:srgbClr val="000000"/>
              </a:solidFill>
              <a:latin typeface="Arial"/>
              <a:ea typeface="Arial"/>
              <a:cs typeface="Arial"/>
              <a:sym typeface="Arial"/>
            </a:endParaRPr>
          </a:p>
        </p:txBody>
      </p:sp>
      <p:graphicFrame>
        <p:nvGraphicFramePr>
          <p:cNvPr id="593" name="Google Shape;593;p16"/>
          <p:cNvGraphicFramePr/>
          <p:nvPr/>
        </p:nvGraphicFramePr>
        <p:xfrm>
          <a:off x="1173430" y="895890"/>
          <a:ext cx="9469759" cy="5418667"/>
        </p:xfrm>
        <a:graphic>
          <a:graphicData uri="http://schemas.openxmlformats.org/drawingml/2006/chart">
            <c:chart r:id="rId3"/>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17"/>
          <p:cNvSpPr/>
          <p:nvPr/>
        </p:nvSpPr>
        <p:spPr>
          <a:xfrm>
            <a:off x="2454867" y="221658"/>
            <a:ext cx="7282266"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s-CO" sz="2000" u="none" cap="none" strike="noStrike">
                <a:solidFill>
                  <a:srgbClr val="333333"/>
                </a:solidFill>
                <a:latin typeface="Arial"/>
                <a:ea typeface="Arial"/>
                <a:cs typeface="Arial"/>
                <a:sym typeface="Arial"/>
              </a:rPr>
              <a:t>11. ¿Cuál de las siguientes afirmaciones están </a:t>
            </a:r>
            <a:r>
              <a:rPr b="1" i="0" lang="es-CO" sz="2000" u="sng" cap="none" strike="noStrike">
                <a:solidFill>
                  <a:srgbClr val="333333"/>
                </a:solidFill>
                <a:latin typeface="Arial"/>
                <a:ea typeface="Arial"/>
                <a:cs typeface="Arial"/>
                <a:sym typeface="Arial"/>
              </a:rPr>
              <a:t>más acorde</a:t>
            </a:r>
            <a:r>
              <a:rPr b="1" i="0" lang="es-CO" sz="2000" u="none" cap="none" strike="noStrike">
                <a:solidFill>
                  <a:srgbClr val="333333"/>
                </a:solidFill>
                <a:latin typeface="Arial"/>
                <a:ea typeface="Arial"/>
                <a:cs typeface="Arial"/>
                <a:sym typeface="Arial"/>
              </a:rPr>
              <a:t> con su realidad actual: </a:t>
            </a:r>
            <a:endParaRPr b="1" i="0" sz="2000" u="none" cap="none" strike="noStrike">
              <a:solidFill>
                <a:srgbClr val="000000"/>
              </a:solidFill>
              <a:latin typeface="Arial"/>
              <a:ea typeface="Arial"/>
              <a:cs typeface="Arial"/>
              <a:sym typeface="Arial"/>
            </a:endParaRPr>
          </a:p>
        </p:txBody>
      </p:sp>
      <p:graphicFrame>
        <p:nvGraphicFramePr>
          <p:cNvPr id="599" name="Google Shape;599;p17"/>
          <p:cNvGraphicFramePr/>
          <p:nvPr/>
        </p:nvGraphicFramePr>
        <p:xfrm>
          <a:off x="1026047" y="1444677"/>
          <a:ext cx="9733179" cy="4616550"/>
        </p:xfrm>
        <a:graphic>
          <a:graphicData uri="http://schemas.openxmlformats.org/drawingml/2006/chart">
            <c:chart r:id="rId3"/>
          </a:graphicData>
        </a:graphic>
      </p:graphicFrame>
      <p:sp>
        <p:nvSpPr>
          <p:cNvPr id="600" name="Google Shape;600;p17"/>
          <p:cNvSpPr txBox="1"/>
          <p:nvPr/>
        </p:nvSpPr>
        <p:spPr>
          <a:xfrm>
            <a:off x="5017076" y="6322828"/>
            <a:ext cx="875561" cy="220573"/>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2014</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18"/>
          <p:cNvSpPr/>
          <p:nvPr/>
        </p:nvSpPr>
        <p:spPr>
          <a:xfrm>
            <a:off x="1566911" y="202225"/>
            <a:ext cx="8924758"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12. </a:t>
            </a:r>
            <a:r>
              <a:rPr b="1" i="0" lang="es-CO" sz="1800" u="none" cap="none" strike="noStrike">
                <a:solidFill>
                  <a:srgbClr val="333333"/>
                </a:solidFill>
                <a:latin typeface="Arial"/>
                <a:ea typeface="Arial"/>
                <a:cs typeface="Arial"/>
                <a:sym typeface="Arial"/>
              </a:rPr>
              <a:t>Dígame si está de acuerdo o no con las siguientes afirmaciones:</a:t>
            </a:r>
            <a:r>
              <a:rPr b="1" i="0" lang="es-CO" sz="1800" u="none" cap="none" strike="noStrike">
                <a:solidFill>
                  <a:schemeClr val="dk1"/>
                </a:solidFill>
                <a:latin typeface="Arial"/>
                <a:ea typeface="Arial"/>
                <a:cs typeface="Arial"/>
                <a:sym typeface="Arial"/>
              </a:rPr>
              <a:t> </a:t>
            </a:r>
            <a:endParaRPr b="1" i="0" sz="1800" u="none" cap="none" strike="noStrike">
              <a:solidFill>
                <a:srgbClr val="000000"/>
              </a:solidFill>
              <a:latin typeface="Arial"/>
              <a:ea typeface="Arial"/>
              <a:cs typeface="Arial"/>
              <a:sym typeface="Arial"/>
            </a:endParaRPr>
          </a:p>
        </p:txBody>
      </p:sp>
      <p:graphicFrame>
        <p:nvGraphicFramePr>
          <p:cNvPr id="606" name="Google Shape;606;p18"/>
          <p:cNvGraphicFramePr/>
          <p:nvPr/>
        </p:nvGraphicFramePr>
        <p:xfrm>
          <a:off x="2032000" y="719666"/>
          <a:ext cx="8128000" cy="5418667"/>
        </p:xfrm>
        <a:graphic>
          <a:graphicData uri="http://schemas.openxmlformats.org/drawingml/2006/chart">
            <c:chart r:id="rId3"/>
          </a:graphicData>
        </a:graphic>
      </p:graphicFrame>
      <p:sp>
        <p:nvSpPr>
          <p:cNvPr id="607" name="Google Shape;607;p18"/>
          <p:cNvSpPr txBox="1"/>
          <p:nvPr/>
        </p:nvSpPr>
        <p:spPr>
          <a:xfrm>
            <a:off x="5675852" y="6234026"/>
            <a:ext cx="840295"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Base:2014</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19"/>
          <p:cNvSpPr/>
          <p:nvPr/>
        </p:nvSpPr>
        <p:spPr>
          <a:xfrm>
            <a:off x="1049441" y="357950"/>
            <a:ext cx="10111247"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s-CO" sz="2000" u="none" cap="none" strike="noStrike">
                <a:solidFill>
                  <a:schemeClr val="dk1"/>
                </a:solidFill>
                <a:latin typeface="Arial"/>
                <a:ea typeface="Arial"/>
                <a:cs typeface="Arial"/>
                <a:sym typeface="Arial"/>
              </a:rPr>
              <a:t>13. </a:t>
            </a:r>
            <a:r>
              <a:rPr b="1" i="0" lang="es-CO" sz="2000" u="none" cap="none" strike="noStrike">
                <a:solidFill>
                  <a:srgbClr val="333333"/>
                </a:solidFill>
                <a:latin typeface="Arial"/>
                <a:ea typeface="Arial"/>
                <a:cs typeface="Arial"/>
                <a:sym typeface="Arial"/>
              </a:rPr>
              <a:t>Puede decirme usted, si gracias a LAS ACTIVIDADES CULTURALES y/o ARTÍSTICA….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1" lang="es-CO" sz="2000" u="none" cap="none" strike="noStrike">
                <a:solidFill>
                  <a:srgbClr val="333333"/>
                </a:solidFill>
                <a:latin typeface="Arial"/>
                <a:ea typeface="Arial"/>
                <a:cs typeface="Arial"/>
                <a:sym typeface="Arial"/>
              </a:rPr>
              <a:t>Respondieron Sí en cada afirmación</a:t>
            </a:r>
            <a:endParaRPr b="1" i="1" sz="2000" u="none" cap="none" strike="noStrike">
              <a:solidFill>
                <a:srgbClr val="000000"/>
              </a:solidFill>
              <a:latin typeface="Arial"/>
              <a:ea typeface="Arial"/>
              <a:cs typeface="Arial"/>
              <a:sym typeface="Arial"/>
            </a:endParaRPr>
          </a:p>
        </p:txBody>
      </p:sp>
      <p:sp>
        <p:nvSpPr>
          <p:cNvPr id="613" name="Google Shape;613;p19"/>
          <p:cNvSpPr txBox="1"/>
          <p:nvPr/>
        </p:nvSpPr>
        <p:spPr>
          <a:xfrm>
            <a:off x="5675852" y="6399139"/>
            <a:ext cx="840295"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Base:2014</a:t>
            </a:r>
            <a:endParaRPr b="0" i="0" sz="1400" u="none" cap="none" strike="noStrike">
              <a:solidFill>
                <a:srgbClr val="000000"/>
              </a:solidFill>
              <a:latin typeface="Arial"/>
              <a:ea typeface="Arial"/>
              <a:cs typeface="Arial"/>
              <a:sym typeface="Arial"/>
            </a:endParaRPr>
          </a:p>
        </p:txBody>
      </p:sp>
      <p:graphicFrame>
        <p:nvGraphicFramePr>
          <p:cNvPr id="614" name="Google Shape;614;p19"/>
          <p:cNvGraphicFramePr/>
          <p:nvPr/>
        </p:nvGraphicFramePr>
        <p:xfrm>
          <a:off x="1248222" y="873757"/>
          <a:ext cx="8128000" cy="5418667"/>
        </p:xfrm>
        <a:graphic>
          <a:graphicData uri="http://schemas.openxmlformats.org/drawingml/2006/chart">
            <c:chart r:id="rId3"/>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2"/>
          <p:cNvSpPr txBox="1"/>
          <p:nvPr/>
        </p:nvSpPr>
        <p:spPr>
          <a:xfrm>
            <a:off x="3404192" y="2928255"/>
            <a:ext cx="5371984"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6000"/>
              <a:buFont typeface="Arial"/>
              <a:buNone/>
            </a:pPr>
            <a:r>
              <a:rPr b="1" i="0" lang="es-CO" sz="6000" u="none" cap="none" strike="noStrike">
                <a:solidFill>
                  <a:srgbClr val="FFFFFF"/>
                </a:solidFill>
                <a:latin typeface="Arial"/>
                <a:ea typeface="Arial"/>
                <a:cs typeface="Arial"/>
                <a:sym typeface="Arial"/>
              </a:rPr>
              <a:t>Ficha Técnica</a:t>
            </a:r>
            <a:endParaRPr b="0" i="0" sz="1400" u="none" cap="none" strike="noStrike">
              <a:solidFill>
                <a:srgbClr val="000000"/>
              </a:solidFill>
              <a:latin typeface="Arial"/>
              <a:ea typeface="Arial"/>
              <a:cs typeface="Arial"/>
              <a:sym typeface="Arial"/>
            </a:endParaRPr>
          </a:p>
        </p:txBody>
      </p:sp>
      <p:sp>
        <p:nvSpPr>
          <p:cNvPr id="399" name="Google Shape;399;p2"/>
          <p:cNvSpPr txBox="1"/>
          <p:nvPr/>
        </p:nvSpPr>
        <p:spPr>
          <a:xfrm>
            <a:off x="337457" y="5845631"/>
            <a:ext cx="341151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5B02B"/>
              </a:buClr>
              <a:buSzPts val="2400"/>
              <a:buFont typeface="Arial"/>
              <a:buNone/>
            </a:pPr>
            <a:r>
              <a:rPr b="1" i="0" lang="es-CO" sz="2400" u="none" cap="none" strike="noStrike">
                <a:solidFill>
                  <a:srgbClr val="F5B02B"/>
                </a:solidFill>
                <a:latin typeface="Arial"/>
                <a:ea typeface="Arial"/>
                <a:cs typeface="Arial"/>
                <a:sym typeface="Arial"/>
              </a:rPr>
              <a:t>#</a:t>
            </a:r>
            <a:r>
              <a:rPr b="1" i="0" lang="es-CO" sz="2400" u="none" cap="none" strike="noStrike">
                <a:solidFill>
                  <a:srgbClr val="FFFFFF"/>
                </a:solidFill>
                <a:latin typeface="Arial"/>
                <a:ea typeface="Arial"/>
                <a:cs typeface="Arial"/>
                <a:sym typeface="Arial"/>
              </a:rPr>
              <a:t>YoMeQuedoEnCasa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graphicFrame>
        <p:nvGraphicFramePr>
          <p:cNvPr id="619" name="Google Shape;619;p20"/>
          <p:cNvGraphicFramePr/>
          <p:nvPr/>
        </p:nvGraphicFramePr>
        <p:xfrm>
          <a:off x="3257596" y="1419160"/>
          <a:ext cx="4978400" cy="5011620"/>
        </p:xfrm>
        <a:graphic>
          <a:graphicData uri="http://schemas.openxmlformats.org/drawingml/2006/chart">
            <c:chart r:id="rId3"/>
          </a:graphicData>
        </a:graphic>
      </p:graphicFrame>
      <p:graphicFrame>
        <p:nvGraphicFramePr>
          <p:cNvPr id="620" name="Google Shape;620;p20"/>
          <p:cNvGraphicFramePr/>
          <p:nvPr/>
        </p:nvGraphicFramePr>
        <p:xfrm>
          <a:off x="7166857" y="1378855"/>
          <a:ext cx="4948942" cy="5239476"/>
        </p:xfrm>
        <a:graphic>
          <a:graphicData uri="http://schemas.openxmlformats.org/drawingml/2006/chart">
            <c:chart r:id="rId4"/>
          </a:graphicData>
        </a:graphic>
      </p:graphicFrame>
      <p:graphicFrame>
        <p:nvGraphicFramePr>
          <p:cNvPr id="621" name="Google Shape;621;p20"/>
          <p:cNvGraphicFramePr/>
          <p:nvPr/>
        </p:nvGraphicFramePr>
        <p:xfrm>
          <a:off x="-61203" y="1397325"/>
          <a:ext cx="4978400" cy="5140441"/>
        </p:xfrm>
        <a:graphic>
          <a:graphicData uri="http://schemas.openxmlformats.org/drawingml/2006/chart">
            <c:chart r:id="rId5"/>
          </a:graphicData>
        </a:graphic>
      </p:graphicFrame>
      <p:sp>
        <p:nvSpPr>
          <p:cNvPr id="622" name="Google Shape;622;p20"/>
          <p:cNvSpPr/>
          <p:nvPr/>
        </p:nvSpPr>
        <p:spPr>
          <a:xfrm>
            <a:off x="1049627" y="246538"/>
            <a:ext cx="10111247"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s-CO" sz="2000" u="none" cap="none" strike="noStrike">
                <a:solidFill>
                  <a:schemeClr val="dk1"/>
                </a:solidFill>
                <a:latin typeface="Arial"/>
                <a:ea typeface="Arial"/>
                <a:cs typeface="Arial"/>
                <a:sym typeface="Arial"/>
              </a:rPr>
              <a:t>14. Del siguiente listado de actividades artísticas o culturales, le voy a pedir que seleccione las dos  actividades de mayor interés. Siendo la primera la que más le interesa</a:t>
            </a:r>
            <a:endParaRPr b="1" i="0" sz="2000" u="none" cap="none" strike="noStrike">
              <a:solidFill>
                <a:srgbClr val="000000"/>
              </a:solidFill>
              <a:latin typeface="Arial"/>
              <a:ea typeface="Arial"/>
              <a:cs typeface="Arial"/>
              <a:sym typeface="Arial"/>
            </a:endParaRPr>
          </a:p>
        </p:txBody>
      </p:sp>
      <p:sp>
        <p:nvSpPr>
          <p:cNvPr id="623" name="Google Shape;623;p20"/>
          <p:cNvSpPr txBox="1"/>
          <p:nvPr/>
        </p:nvSpPr>
        <p:spPr>
          <a:xfrm>
            <a:off x="5326649" y="6219796"/>
            <a:ext cx="840295"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Base:2014</a:t>
            </a:r>
            <a:endParaRPr b="0" i="0" sz="1400" u="none" cap="none" strike="noStrike">
              <a:solidFill>
                <a:srgbClr val="000000"/>
              </a:solidFill>
              <a:latin typeface="Arial"/>
              <a:ea typeface="Arial"/>
              <a:cs typeface="Arial"/>
              <a:sym typeface="Arial"/>
            </a:endParaRPr>
          </a:p>
        </p:txBody>
      </p:sp>
      <p:sp>
        <p:nvSpPr>
          <p:cNvPr id="624" name="Google Shape;624;p20"/>
          <p:cNvSpPr txBox="1"/>
          <p:nvPr/>
        </p:nvSpPr>
        <p:spPr>
          <a:xfrm>
            <a:off x="2685143" y="990991"/>
            <a:ext cx="64979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O" sz="1800" u="sng" cap="none" strike="noStrike">
                <a:solidFill>
                  <a:srgbClr val="7F7F7F"/>
                </a:solidFill>
                <a:latin typeface="Arial"/>
                <a:ea typeface="Arial"/>
                <a:cs typeface="Arial"/>
                <a:sym typeface="Arial"/>
              </a:rPr>
              <a:t>Total</a:t>
            </a:r>
            <a:endParaRPr b="0" i="0" sz="1400" u="none" cap="none" strike="noStrike">
              <a:solidFill>
                <a:srgbClr val="000000"/>
              </a:solidFill>
              <a:latin typeface="Arial"/>
              <a:ea typeface="Arial"/>
              <a:cs typeface="Arial"/>
              <a:sym typeface="Arial"/>
            </a:endParaRPr>
          </a:p>
        </p:txBody>
      </p:sp>
      <p:sp>
        <p:nvSpPr>
          <p:cNvPr id="625" name="Google Shape;625;p20"/>
          <p:cNvSpPr txBox="1"/>
          <p:nvPr/>
        </p:nvSpPr>
        <p:spPr>
          <a:xfrm>
            <a:off x="6611257" y="1031296"/>
            <a:ext cx="1273105"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O" sz="1800" u="sng" cap="none" strike="noStrike">
                <a:solidFill>
                  <a:srgbClr val="7F7F7F"/>
                </a:solidFill>
                <a:latin typeface="Arial"/>
                <a:ea typeface="Arial"/>
                <a:cs typeface="Arial"/>
                <a:sym typeface="Arial"/>
              </a:rPr>
              <a:t>1° Mención</a:t>
            </a:r>
            <a:endParaRPr b="0" i="0" sz="1400" u="none" cap="none" strike="noStrike">
              <a:solidFill>
                <a:srgbClr val="000000"/>
              </a:solidFill>
              <a:latin typeface="Arial"/>
              <a:ea typeface="Arial"/>
              <a:cs typeface="Arial"/>
              <a:sym typeface="Arial"/>
            </a:endParaRPr>
          </a:p>
        </p:txBody>
      </p:sp>
      <p:sp>
        <p:nvSpPr>
          <p:cNvPr id="626" name="Google Shape;626;p20"/>
          <p:cNvSpPr txBox="1"/>
          <p:nvPr/>
        </p:nvSpPr>
        <p:spPr>
          <a:xfrm>
            <a:off x="10151006" y="1031296"/>
            <a:ext cx="1273105"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O" sz="1800" u="sng" cap="none" strike="noStrike">
                <a:solidFill>
                  <a:srgbClr val="7F7F7F"/>
                </a:solidFill>
                <a:latin typeface="Arial"/>
                <a:ea typeface="Arial"/>
                <a:cs typeface="Arial"/>
                <a:sym typeface="Arial"/>
              </a:rPr>
              <a:t>2° Mención</a:t>
            </a:r>
            <a:endParaRPr b="0" i="0" sz="1400" u="none" cap="none" strike="noStrike">
              <a:solidFill>
                <a:srgbClr val="000000"/>
              </a:solidFill>
              <a:latin typeface="Arial"/>
              <a:ea typeface="Arial"/>
              <a:cs typeface="Arial"/>
              <a:sym typeface="Arial"/>
            </a:endParaRPr>
          </a:p>
        </p:txBody>
      </p:sp>
      <p:cxnSp>
        <p:nvCxnSpPr>
          <p:cNvPr id="627" name="Google Shape;627;p20"/>
          <p:cNvCxnSpPr/>
          <p:nvPr/>
        </p:nvCxnSpPr>
        <p:spPr>
          <a:xfrm>
            <a:off x="0" y="1767413"/>
            <a:ext cx="12192000" cy="0"/>
          </a:xfrm>
          <a:prstGeom prst="straightConnector1">
            <a:avLst/>
          </a:prstGeom>
          <a:noFill/>
          <a:ln cap="flat" cmpd="sng" w="9525">
            <a:solidFill>
              <a:srgbClr val="A5A5A5"/>
            </a:solidFill>
            <a:prstDash val="dash"/>
            <a:round/>
            <a:headEnd len="sm" w="sm" type="none"/>
            <a:tailEnd len="sm" w="sm" type="none"/>
          </a:ln>
          <a:effectLst>
            <a:outerShdw blurRad="40000" rotWithShape="0" dir="5400000" dist="20000">
              <a:srgbClr val="000000">
                <a:alpha val="37254"/>
              </a:srgbClr>
            </a:outerShdw>
          </a:effectLst>
        </p:spPr>
      </p:cxnSp>
      <p:cxnSp>
        <p:nvCxnSpPr>
          <p:cNvPr id="628" name="Google Shape;628;p20"/>
          <p:cNvCxnSpPr/>
          <p:nvPr/>
        </p:nvCxnSpPr>
        <p:spPr>
          <a:xfrm>
            <a:off x="0" y="2046160"/>
            <a:ext cx="12192000" cy="0"/>
          </a:xfrm>
          <a:prstGeom prst="straightConnector1">
            <a:avLst/>
          </a:prstGeom>
          <a:noFill/>
          <a:ln cap="flat" cmpd="sng" w="9525">
            <a:solidFill>
              <a:srgbClr val="A5A5A5"/>
            </a:solidFill>
            <a:prstDash val="dash"/>
            <a:round/>
            <a:headEnd len="sm" w="sm" type="none"/>
            <a:tailEnd len="sm" w="sm" type="none"/>
          </a:ln>
          <a:effectLst>
            <a:outerShdw blurRad="40000" rotWithShape="0" dir="5400000" dist="20000">
              <a:srgbClr val="000000">
                <a:alpha val="37254"/>
              </a:srgbClr>
            </a:outerShdw>
          </a:effectLst>
        </p:spPr>
      </p:cxnSp>
      <p:sp>
        <p:nvSpPr>
          <p:cNvPr id="629" name="Google Shape;629;p20"/>
          <p:cNvSpPr txBox="1"/>
          <p:nvPr/>
        </p:nvSpPr>
        <p:spPr>
          <a:xfrm>
            <a:off x="9221180" y="6197485"/>
            <a:ext cx="840295"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Base:2014</a:t>
            </a:r>
            <a:endParaRPr b="0" i="0" sz="1400" u="none" cap="none" strike="noStrike">
              <a:solidFill>
                <a:srgbClr val="000000"/>
              </a:solidFill>
              <a:latin typeface="Arial"/>
              <a:ea typeface="Arial"/>
              <a:cs typeface="Arial"/>
              <a:sym typeface="Arial"/>
            </a:endParaRPr>
          </a:p>
        </p:txBody>
      </p:sp>
      <p:sp>
        <p:nvSpPr>
          <p:cNvPr id="630" name="Google Shape;630;p20"/>
          <p:cNvSpPr txBox="1"/>
          <p:nvPr/>
        </p:nvSpPr>
        <p:spPr>
          <a:xfrm>
            <a:off x="1844848" y="6219797"/>
            <a:ext cx="840295"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Base:2014</a:t>
            </a:r>
            <a:endParaRPr b="0" i="0" sz="1400" u="none" cap="none" strike="noStrike">
              <a:solidFill>
                <a:srgbClr val="000000"/>
              </a:solidFill>
              <a:latin typeface="Arial"/>
              <a:ea typeface="Arial"/>
              <a:cs typeface="Arial"/>
              <a:sym typeface="Arial"/>
            </a:endParaRPr>
          </a:p>
        </p:txBody>
      </p:sp>
      <p:cxnSp>
        <p:nvCxnSpPr>
          <p:cNvPr id="631" name="Google Shape;631;p20"/>
          <p:cNvCxnSpPr/>
          <p:nvPr/>
        </p:nvCxnSpPr>
        <p:spPr>
          <a:xfrm>
            <a:off x="0" y="2409637"/>
            <a:ext cx="12192000" cy="0"/>
          </a:xfrm>
          <a:prstGeom prst="straightConnector1">
            <a:avLst/>
          </a:prstGeom>
          <a:noFill/>
          <a:ln cap="flat" cmpd="sng" w="9525">
            <a:solidFill>
              <a:srgbClr val="A5A5A5"/>
            </a:solidFill>
            <a:prstDash val="dash"/>
            <a:round/>
            <a:headEnd len="sm" w="sm" type="none"/>
            <a:tailEnd len="sm" w="sm" type="none"/>
          </a:ln>
          <a:effectLst>
            <a:outerShdw blurRad="40000" rotWithShape="0" dir="5400000" dist="20000">
              <a:srgbClr val="000000">
                <a:alpha val="37254"/>
              </a:srgbClr>
            </a:outerShdw>
          </a:effectLst>
        </p:spPr>
      </p:cxnSp>
      <p:cxnSp>
        <p:nvCxnSpPr>
          <p:cNvPr id="632" name="Google Shape;632;p20"/>
          <p:cNvCxnSpPr/>
          <p:nvPr/>
        </p:nvCxnSpPr>
        <p:spPr>
          <a:xfrm>
            <a:off x="-12490" y="2711937"/>
            <a:ext cx="12192000" cy="0"/>
          </a:xfrm>
          <a:prstGeom prst="straightConnector1">
            <a:avLst/>
          </a:prstGeom>
          <a:noFill/>
          <a:ln cap="flat" cmpd="sng" w="9525">
            <a:solidFill>
              <a:srgbClr val="A5A5A5"/>
            </a:solidFill>
            <a:prstDash val="dash"/>
            <a:round/>
            <a:headEnd len="sm" w="sm" type="none"/>
            <a:tailEnd len="sm" w="sm" type="none"/>
          </a:ln>
          <a:effectLst>
            <a:outerShdw blurRad="40000" rotWithShape="0" dir="5400000" dist="20000">
              <a:srgbClr val="000000">
                <a:alpha val="37254"/>
              </a:srgbClr>
            </a:outerShdw>
          </a:effectLst>
        </p:spPr>
      </p:cxnSp>
      <p:cxnSp>
        <p:nvCxnSpPr>
          <p:cNvPr id="633" name="Google Shape;633;p20"/>
          <p:cNvCxnSpPr/>
          <p:nvPr/>
        </p:nvCxnSpPr>
        <p:spPr>
          <a:xfrm>
            <a:off x="-24980" y="3014237"/>
            <a:ext cx="12192000" cy="0"/>
          </a:xfrm>
          <a:prstGeom prst="straightConnector1">
            <a:avLst/>
          </a:prstGeom>
          <a:noFill/>
          <a:ln cap="flat" cmpd="sng" w="9525">
            <a:solidFill>
              <a:srgbClr val="A5A5A5"/>
            </a:solidFill>
            <a:prstDash val="dash"/>
            <a:round/>
            <a:headEnd len="sm" w="sm" type="none"/>
            <a:tailEnd len="sm" w="sm" type="none"/>
          </a:ln>
          <a:effectLst>
            <a:outerShdw blurRad="40000" rotWithShape="0" dir="5400000" dist="20000">
              <a:srgbClr val="000000">
                <a:alpha val="37254"/>
              </a:srgbClr>
            </a:outerShdw>
          </a:effectLst>
        </p:spPr>
      </p:cxnSp>
      <p:cxnSp>
        <p:nvCxnSpPr>
          <p:cNvPr id="634" name="Google Shape;634;p20"/>
          <p:cNvCxnSpPr/>
          <p:nvPr/>
        </p:nvCxnSpPr>
        <p:spPr>
          <a:xfrm>
            <a:off x="7500" y="3331527"/>
            <a:ext cx="12192000" cy="0"/>
          </a:xfrm>
          <a:prstGeom prst="straightConnector1">
            <a:avLst/>
          </a:prstGeom>
          <a:noFill/>
          <a:ln cap="flat" cmpd="sng" w="9525">
            <a:solidFill>
              <a:srgbClr val="A5A5A5"/>
            </a:solidFill>
            <a:prstDash val="dash"/>
            <a:round/>
            <a:headEnd len="sm" w="sm" type="none"/>
            <a:tailEnd len="sm" w="sm" type="none"/>
          </a:ln>
          <a:effectLst>
            <a:outerShdw blurRad="40000" rotWithShape="0" dir="5400000" dist="20000">
              <a:srgbClr val="000000">
                <a:alpha val="37254"/>
              </a:srgbClr>
            </a:outerShdw>
          </a:effectLst>
        </p:spPr>
      </p:cxnSp>
      <p:cxnSp>
        <p:nvCxnSpPr>
          <p:cNvPr id="635" name="Google Shape;635;p20"/>
          <p:cNvCxnSpPr/>
          <p:nvPr/>
        </p:nvCxnSpPr>
        <p:spPr>
          <a:xfrm>
            <a:off x="-19980" y="3618837"/>
            <a:ext cx="12192000" cy="0"/>
          </a:xfrm>
          <a:prstGeom prst="straightConnector1">
            <a:avLst/>
          </a:prstGeom>
          <a:noFill/>
          <a:ln cap="flat" cmpd="sng" w="9525">
            <a:solidFill>
              <a:srgbClr val="A5A5A5"/>
            </a:solidFill>
            <a:prstDash val="dash"/>
            <a:round/>
            <a:headEnd len="sm" w="sm" type="none"/>
            <a:tailEnd len="sm" w="sm" type="none"/>
          </a:ln>
          <a:effectLst>
            <a:outerShdw blurRad="40000" rotWithShape="0" dir="5400000" dist="20000">
              <a:srgbClr val="000000">
                <a:alpha val="37254"/>
              </a:srgbClr>
            </a:outerShdw>
          </a:effectLst>
        </p:spPr>
      </p:cxnSp>
      <p:cxnSp>
        <p:nvCxnSpPr>
          <p:cNvPr id="636" name="Google Shape;636;p20"/>
          <p:cNvCxnSpPr/>
          <p:nvPr/>
        </p:nvCxnSpPr>
        <p:spPr>
          <a:xfrm>
            <a:off x="12500" y="3951117"/>
            <a:ext cx="12192000" cy="0"/>
          </a:xfrm>
          <a:prstGeom prst="straightConnector1">
            <a:avLst/>
          </a:prstGeom>
          <a:noFill/>
          <a:ln cap="flat" cmpd="sng" w="9525">
            <a:solidFill>
              <a:srgbClr val="A5A5A5"/>
            </a:solidFill>
            <a:prstDash val="dash"/>
            <a:round/>
            <a:headEnd len="sm" w="sm" type="none"/>
            <a:tailEnd len="sm" w="sm" type="none"/>
          </a:ln>
          <a:effectLst>
            <a:outerShdw blurRad="40000" rotWithShape="0" dir="5400000" dist="20000">
              <a:srgbClr val="000000">
                <a:alpha val="37254"/>
              </a:srgbClr>
            </a:outerShdw>
          </a:effectLst>
        </p:spPr>
      </p:cxnSp>
      <p:cxnSp>
        <p:nvCxnSpPr>
          <p:cNvPr id="637" name="Google Shape;637;p20"/>
          <p:cNvCxnSpPr/>
          <p:nvPr/>
        </p:nvCxnSpPr>
        <p:spPr>
          <a:xfrm>
            <a:off x="10" y="4238427"/>
            <a:ext cx="12192000" cy="0"/>
          </a:xfrm>
          <a:prstGeom prst="straightConnector1">
            <a:avLst/>
          </a:prstGeom>
          <a:noFill/>
          <a:ln cap="flat" cmpd="sng" w="9525">
            <a:solidFill>
              <a:srgbClr val="A5A5A5"/>
            </a:solidFill>
            <a:prstDash val="dash"/>
            <a:round/>
            <a:headEnd len="sm" w="sm" type="none"/>
            <a:tailEnd len="sm" w="sm" type="none"/>
          </a:ln>
          <a:effectLst>
            <a:outerShdw blurRad="40000" rotWithShape="0" dir="5400000" dist="20000">
              <a:srgbClr val="000000">
                <a:alpha val="37254"/>
              </a:srgbClr>
            </a:outerShdw>
          </a:effectLst>
        </p:spPr>
      </p:cxnSp>
      <p:cxnSp>
        <p:nvCxnSpPr>
          <p:cNvPr id="638" name="Google Shape;638;p20"/>
          <p:cNvCxnSpPr/>
          <p:nvPr/>
        </p:nvCxnSpPr>
        <p:spPr>
          <a:xfrm>
            <a:off x="2510" y="4525737"/>
            <a:ext cx="12192000" cy="0"/>
          </a:xfrm>
          <a:prstGeom prst="straightConnector1">
            <a:avLst/>
          </a:prstGeom>
          <a:noFill/>
          <a:ln cap="flat" cmpd="sng" w="9525">
            <a:solidFill>
              <a:srgbClr val="A5A5A5"/>
            </a:solidFill>
            <a:prstDash val="dash"/>
            <a:round/>
            <a:headEnd len="sm" w="sm" type="none"/>
            <a:tailEnd len="sm" w="sm" type="none"/>
          </a:ln>
          <a:effectLst>
            <a:outerShdw blurRad="40000" rotWithShape="0" dir="5400000" dist="20000">
              <a:srgbClr val="000000">
                <a:alpha val="37254"/>
              </a:srgbClr>
            </a:outerShdw>
          </a:effectLst>
        </p:spPr>
      </p:cxnSp>
      <p:cxnSp>
        <p:nvCxnSpPr>
          <p:cNvPr id="639" name="Google Shape;639;p20"/>
          <p:cNvCxnSpPr/>
          <p:nvPr/>
        </p:nvCxnSpPr>
        <p:spPr>
          <a:xfrm>
            <a:off x="5010" y="4858017"/>
            <a:ext cx="12192000" cy="0"/>
          </a:xfrm>
          <a:prstGeom prst="straightConnector1">
            <a:avLst/>
          </a:prstGeom>
          <a:noFill/>
          <a:ln cap="flat" cmpd="sng" w="9525">
            <a:solidFill>
              <a:srgbClr val="A5A5A5"/>
            </a:solidFill>
            <a:prstDash val="dash"/>
            <a:round/>
            <a:headEnd len="sm" w="sm" type="none"/>
            <a:tailEnd len="sm" w="sm" type="none"/>
          </a:ln>
          <a:effectLst>
            <a:outerShdw blurRad="40000" rotWithShape="0" dir="5400000" dist="20000">
              <a:srgbClr val="000000">
                <a:alpha val="37254"/>
              </a:srgbClr>
            </a:outerShdw>
          </a:effectLst>
        </p:spPr>
      </p:cxnSp>
      <p:cxnSp>
        <p:nvCxnSpPr>
          <p:cNvPr id="640" name="Google Shape;640;p20"/>
          <p:cNvCxnSpPr/>
          <p:nvPr/>
        </p:nvCxnSpPr>
        <p:spPr>
          <a:xfrm>
            <a:off x="-7480" y="5160317"/>
            <a:ext cx="12192000" cy="0"/>
          </a:xfrm>
          <a:prstGeom prst="straightConnector1">
            <a:avLst/>
          </a:prstGeom>
          <a:noFill/>
          <a:ln cap="flat" cmpd="sng" w="9525">
            <a:solidFill>
              <a:srgbClr val="A5A5A5"/>
            </a:solidFill>
            <a:prstDash val="dash"/>
            <a:round/>
            <a:headEnd len="sm" w="sm" type="none"/>
            <a:tailEnd len="sm" w="sm" type="none"/>
          </a:ln>
          <a:effectLst>
            <a:outerShdw blurRad="40000" rotWithShape="0" dir="5400000" dist="20000">
              <a:srgbClr val="000000">
                <a:alpha val="37254"/>
              </a:srgbClr>
            </a:outerShdw>
          </a:effectLst>
        </p:spPr>
      </p:cxnSp>
      <p:cxnSp>
        <p:nvCxnSpPr>
          <p:cNvPr id="641" name="Google Shape;641;p20"/>
          <p:cNvCxnSpPr/>
          <p:nvPr/>
        </p:nvCxnSpPr>
        <p:spPr>
          <a:xfrm>
            <a:off x="-19970" y="5447627"/>
            <a:ext cx="12192000" cy="0"/>
          </a:xfrm>
          <a:prstGeom prst="straightConnector1">
            <a:avLst/>
          </a:prstGeom>
          <a:noFill/>
          <a:ln cap="flat" cmpd="sng" w="9525">
            <a:solidFill>
              <a:srgbClr val="A5A5A5"/>
            </a:solidFill>
            <a:prstDash val="dash"/>
            <a:round/>
            <a:headEnd len="sm" w="sm" type="none"/>
            <a:tailEnd len="sm" w="sm" type="none"/>
          </a:ln>
          <a:effectLst>
            <a:outerShdw blurRad="40000" rotWithShape="0" dir="5400000" dist="20000">
              <a:srgbClr val="000000">
                <a:alpha val="37254"/>
              </a:srgbClr>
            </a:outerShdw>
          </a:effectLst>
        </p:spPr>
      </p:cxnSp>
      <p:cxnSp>
        <p:nvCxnSpPr>
          <p:cNvPr id="642" name="Google Shape;642;p20"/>
          <p:cNvCxnSpPr/>
          <p:nvPr/>
        </p:nvCxnSpPr>
        <p:spPr>
          <a:xfrm>
            <a:off x="-2480" y="5704957"/>
            <a:ext cx="12192000" cy="0"/>
          </a:xfrm>
          <a:prstGeom prst="straightConnector1">
            <a:avLst/>
          </a:prstGeom>
          <a:noFill/>
          <a:ln cap="flat" cmpd="sng" w="9525">
            <a:solidFill>
              <a:srgbClr val="A5A5A5"/>
            </a:solidFill>
            <a:prstDash val="dash"/>
            <a:round/>
            <a:headEnd len="sm" w="sm" type="none"/>
            <a:tailEnd len="sm" w="sm" type="none"/>
          </a:ln>
          <a:effectLst>
            <a:outerShdw blurRad="40000" rotWithShape="0" dir="5400000" dist="20000">
              <a:srgbClr val="000000">
                <a:alpha val="37254"/>
              </a:srgbClr>
            </a:outerShdw>
          </a:effectLst>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21"/>
          <p:cNvSpPr/>
          <p:nvPr/>
        </p:nvSpPr>
        <p:spPr>
          <a:xfrm>
            <a:off x="2259180" y="216600"/>
            <a:ext cx="7673640"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s-CO" sz="2000" u="none" cap="none" strike="noStrike">
                <a:solidFill>
                  <a:srgbClr val="333333"/>
                </a:solidFill>
                <a:latin typeface="Arial"/>
                <a:ea typeface="Arial"/>
                <a:cs typeface="Arial"/>
                <a:sym typeface="Arial"/>
              </a:rPr>
              <a:t>14.1. ¿A través de qué medio se entera Ud de los eventos o actividades culturales sobre……?</a:t>
            </a:r>
            <a:endParaRPr b="1" i="0" sz="2000" u="none" cap="none" strike="noStrike">
              <a:solidFill>
                <a:srgbClr val="000000"/>
              </a:solidFill>
              <a:latin typeface="Arial"/>
              <a:ea typeface="Arial"/>
              <a:cs typeface="Arial"/>
              <a:sym typeface="Arial"/>
            </a:endParaRPr>
          </a:p>
        </p:txBody>
      </p:sp>
      <p:graphicFrame>
        <p:nvGraphicFramePr>
          <p:cNvPr id="649" name="Google Shape;649;p21"/>
          <p:cNvGraphicFramePr/>
          <p:nvPr/>
        </p:nvGraphicFramePr>
        <p:xfrm>
          <a:off x="1766338" y="924486"/>
          <a:ext cx="5843666" cy="5933514"/>
        </p:xfrm>
        <a:graphic>
          <a:graphicData uri="http://schemas.openxmlformats.org/drawingml/2006/chart">
            <c:chart r:id="rId3"/>
          </a:graphicData>
        </a:graphic>
      </p:graphicFrame>
      <p:grpSp>
        <p:nvGrpSpPr>
          <p:cNvPr id="650" name="Google Shape;650;p21"/>
          <p:cNvGrpSpPr/>
          <p:nvPr/>
        </p:nvGrpSpPr>
        <p:grpSpPr>
          <a:xfrm>
            <a:off x="8874179" y="2803159"/>
            <a:ext cx="2038664" cy="1783831"/>
            <a:chOff x="8079699" y="1588960"/>
            <a:chExt cx="2211304" cy="1769315"/>
          </a:xfrm>
        </p:grpSpPr>
        <p:pic>
          <p:nvPicPr>
            <p:cNvPr id="651" name="Google Shape;651;p21"/>
            <p:cNvPicPr preferRelativeResize="0"/>
            <p:nvPr/>
          </p:nvPicPr>
          <p:blipFill rotWithShape="1">
            <a:blip r:embed="rId4">
              <a:alphaModFix/>
            </a:blip>
            <a:srcRect b="70871" l="2364" r="94419" t="5531"/>
            <a:stretch/>
          </p:blipFill>
          <p:spPr>
            <a:xfrm>
              <a:off x="8079699" y="1588960"/>
              <a:ext cx="419394" cy="1754325"/>
            </a:xfrm>
            <a:prstGeom prst="rect">
              <a:avLst/>
            </a:prstGeom>
            <a:noFill/>
            <a:ln>
              <a:noFill/>
            </a:ln>
          </p:spPr>
        </p:pic>
        <p:sp>
          <p:nvSpPr>
            <p:cNvPr id="652" name="Google Shape;652;p21"/>
            <p:cNvSpPr txBox="1"/>
            <p:nvPr/>
          </p:nvSpPr>
          <p:spPr>
            <a:xfrm>
              <a:off x="8364514" y="1603949"/>
              <a:ext cx="1926489" cy="17543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Redes sociales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Correo electrónico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TV</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Radio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Prensa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Otro</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22"/>
          <p:cNvSpPr/>
          <p:nvPr/>
        </p:nvSpPr>
        <p:spPr>
          <a:xfrm>
            <a:off x="2259180" y="216600"/>
            <a:ext cx="7673640"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s-CO" sz="2000" u="none" cap="none" strike="noStrike">
                <a:solidFill>
                  <a:srgbClr val="333333"/>
                </a:solidFill>
                <a:latin typeface="Arial"/>
                <a:ea typeface="Arial"/>
                <a:cs typeface="Arial"/>
                <a:sym typeface="Arial"/>
              </a:rPr>
              <a:t>14.1. ¿A través de qué medio se entera Ud de los eventos o actividades culturales sobre……?</a:t>
            </a:r>
            <a:endParaRPr b="1" i="0" sz="2000" u="none" cap="none" strike="noStrike">
              <a:solidFill>
                <a:srgbClr val="000000"/>
              </a:solidFill>
              <a:latin typeface="Arial"/>
              <a:ea typeface="Arial"/>
              <a:cs typeface="Arial"/>
              <a:sym typeface="Arial"/>
            </a:endParaRPr>
          </a:p>
        </p:txBody>
      </p:sp>
      <p:graphicFrame>
        <p:nvGraphicFramePr>
          <p:cNvPr id="659" name="Google Shape;659;p22"/>
          <p:cNvGraphicFramePr/>
          <p:nvPr/>
        </p:nvGraphicFramePr>
        <p:xfrm>
          <a:off x="1828800" y="1034321"/>
          <a:ext cx="5713751" cy="5823679"/>
        </p:xfrm>
        <a:graphic>
          <a:graphicData uri="http://schemas.openxmlformats.org/drawingml/2006/chart">
            <c:chart r:id="rId3"/>
          </a:graphicData>
        </a:graphic>
      </p:graphicFrame>
      <p:grpSp>
        <p:nvGrpSpPr>
          <p:cNvPr id="660" name="Google Shape;660;p22"/>
          <p:cNvGrpSpPr/>
          <p:nvPr/>
        </p:nvGrpSpPr>
        <p:grpSpPr>
          <a:xfrm>
            <a:off x="8874179" y="2803159"/>
            <a:ext cx="2038664" cy="1783831"/>
            <a:chOff x="8079699" y="1588960"/>
            <a:chExt cx="2211304" cy="1769315"/>
          </a:xfrm>
        </p:grpSpPr>
        <p:pic>
          <p:nvPicPr>
            <p:cNvPr id="661" name="Google Shape;661;p22"/>
            <p:cNvPicPr preferRelativeResize="0"/>
            <p:nvPr/>
          </p:nvPicPr>
          <p:blipFill rotWithShape="1">
            <a:blip r:embed="rId4">
              <a:alphaModFix/>
            </a:blip>
            <a:srcRect b="70871" l="2364" r="94419" t="5531"/>
            <a:stretch/>
          </p:blipFill>
          <p:spPr>
            <a:xfrm>
              <a:off x="8079699" y="1588960"/>
              <a:ext cx="419394" cy="1754325"/>
            </a:xfrm>
            <a:prstGeom prst="rect">
              <a:avLst/>
            </a:prstGeom>
            <a:noFill/>
            <a:ln>
              <a:noFill/>
            </a:ln>
          </p:spPr>
        </p:pic>
        <p:sp>
          <p:nvSpPr>
            <p:cNvPr id="662" name="Google Shape;662;p22"/>
            <p:cNvSpPr txBox="1"/>
            <p:nvPr/>
          </p:nvSpPr>
          <p:spPr>
            <a:xfrm>
              <a:off x="8364514" y="1603949"/>
              <a:ext cx="1926489" cy="17543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Redes sociales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Correo electrónico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TV</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Radio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Prensa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Otro</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23"/>
          <p:cNvSpPr/>
          <p:nvPr/>
        </p:nvSpPr>
        <p:spPr>
          <a:xfrm>
            <a:off x="2488982" y="209558"/>
            <a:ext cx="7214036"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s-CO" sz="2000" u="none" cap="none" strike="noStrike">
                <a:solidFill>
                  <a:srgbClr val="333333"/>
                </a:solidFill>
                <a:latin typeface="Arial"/>
                <a:ea typeface="Arial"/>
                <a:cs typeface="Arial"/>
                <a:sym typeface="Arial"/>
              </a:rPr>
              <a:t>14.1. ¿A través de qué medio se entera Ud de los eventos o actividades culturales sobre……?</a:t>
            </a:r>
            <a:endParaRPr b="1" i="0" sz="2000" u="none" cap="none" strike="noStrike">
              <a:solidFill>
                <a:srgbClr val="000000"/>
              </a:solidFill>
              <a:latin typeface="Arial"/>
              <a:ea typeface="Arial"/>
              <a:cs typeface="Arial"/>
              <a:sym typeface="Arial"/>
            </a:endParaRPr>
          </a:p>
        </p:txBody>
      </p:sp>
      <p:graphicFrame>
        <p:nvGraphicFramePr>
          <p:cNvPr id="668" name="Google Shape;668;p23"/>
          <p:cNvGraphicFramePr/>
          <p:nvPr/>
        </p:nvGraphicFramePr>
        <p:xfrm>
          <a:off x="827096" y="1115406"/>
          <a:ext cx="10929257" cy="5552826"/>
        </p:xfrm>
        <a:graphic>
          <a:graphicData uri="http://schemas.openxmlformats.org/drawingml/2006/chart">
            <c:chart r:id="rId3"/>
          </a:graphicData>
        </a:graphic>
      </p:graphicFrame>
      <p:sp>
        <p:nvSpPr>
          <p:cNvPr id="669" name="Google Shape;669;p23"/>
          <p:cNvSpPr txBox="1"/>
          <p:nvPr/>
        </p:nvSpPr>
        <p:spPr>
          <a:xfrm>
            <a:off x="1343887" y="6419277"/>
            <a:ext cx="840295"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Base:2014</a:t>
            </a:r>
            <a:endParaRPr b="0" i="0" sz="1400" u="none" cap="none" strike="noStrike">
              <a:solidFill>
                <a:srgbClr val="000000"/>
              </a:solidFill>
              <a:latin typeface="Arial"/>
              <a:ea typeface="Arial"/>
              <a:cs typeface="Arial"/>
              <a:sym typeface="Arial"/>
            </a:endParaRPr>
          </a:p>
        </p:txBody>
      </p:sp>
      <p:graphicFrame>
        <p:nvGraphicFramePr>
          <p:cNvPr id="670" name="Google Shape;670;p23"/>
          <p:cNvGraphicFramePr/>
          <p:nvPr/>
        </p:nvGraphicFramePr>
        <p:xfrm>
          <a:off x="6825407" y="2929994"/>
          <a:ext cx="3000000" cy="3000000"/>
        </p:xfrm>
        <a:graphic>
          <a:graphicData uri="http://schemas.openxmlformats.org/drawingml/2006/table">
            <a:tbl>
              <a:tblPr>
                <a:noFill/>
                <a:tableStyleId>{9B0FABBF-D77C-4509-977F-A0018E045626}</a:tableStyleId>
              </a:tblPr>
              <a:tblGrid>
                <a:gridCol w="2129900"/>
              </a:tblGrid>
              <a:tr h="161650">
                <a:tc>
                  <a:txBody>
                    <a:bodyPr/>
                    <a:lstStyle/>
                    <a:p>
                      <a:pPr indent="0" lvl="0" marL="0" marR="0" rtl="0" algn="l">
                        <a:lnSpc>
                          <a:spcPct val="100000"/>
                        </a:lnSpc>
                        <a:spcBef>
                          <a:spcPts val="0"/>
                        </a:spcBef>
                        <a:spcAft>
                          <a:spcPts val="0"/>
                        </a:spcAft>
                        <a:buClr>
                          <a:srgbClr val="000000"/>
                        </a:buClr>
                        <a:buSzPts val="1000"/>
                        <a:buFont typeface="Arial"/>
                        <a:buNone/>
                      </a:pPr>
                      <a:r>
                        <a:rPr lang="es-CO" sz="1000" u="none" cap="none" strike="noStrike"/>
                        <a:t>Mensaje de texto</a:t>
                      </a:r>
                      <a:endParaRPr b="1" i="0" sz="1000" u="none" cap="none" strike="noStrike">
                        <a:solidFill>
                          <a:srgbClr val="000000"/>
                        </a:solidFill>
                        <a:latin typeface="Arial"/>
                        <a:ea typeface="Arial"/>
                        <a:cs typeface="Arial"/>
                        <a:sym typeface="Arial"/>
                      </a:endParaRPr>
                    </a:p>
                  </a:txBody>
                  <a:tcPr marT="8075" marB="0" marR="8075" marL="8075" anchor="b"/>
                </a:tc>
              </a:tr>
              <a:tr h="161650">
                <a:tc>
                  <a:txBody>
                    <a:bodyPr/>
                    <a:lstStyle/>
                    <a:p>
                      <a:pPr indent="0" lvl="0" marL="0" marR="0" rtl="0" algn="l">
                        <a:lnSpc>
                          <a:spcPct val="100000"/>
                        </a:lnSpc>
                        <a:spcBef>
                          <a:spcPts val="0"/>
                        </a:spcBef>
                        <a:spcAft>
                          <a:spcPts val="0"/>
                        </a:spcAft>
                        <a:buClr>
                          <a:srgbClr val="000000"/>
                        </a:buClr>
                        <a:buSzPts val="1000"/>
                        <a:buFont typeface="Arial"/>
                        <a:buNone/>
                      </a:pPr>
                      <a:r>
                        <a:rPr lang="es-CO" sz="1000" u="none" cap="none" strike="noStrike"/>
                        <a:t>Alcaldia</a:t>
                      </a:r>
                      <a:endParaRPr b="1" i="0" sz="1000" u="none" cap="none" strike="noStrike">
                        <a:solidFill>
                          <a:srgbClr val="000000"/>
                        </a:solidFill>
                        <a:latin typeface="Arial"/>
                        <a:ea typeface="Arial"/>
                        <a:cs typeface="Arial"/>
                        <a:sym typeface="Arial"/>
                      </a:endParaRPr>
                    </a:p>
                  </a:txBody>
                  <a:tcPr marT="8075" marB="0" marR="8075" marL="8075" anchor="b"/>
                </a:tc>
              </a:tr>
              <a:tr h="161650">
                <a:tc>
                  <a:txBody>
                    <a:bodyPr/>
                    <a:lstStyle/>
                    <a:p>
                      <a:pPr indent="0" lvl="0" marL="0" marR="0" rtl="0" algn="l">
                        <a:lnSpc>
                          <a:spcPct val="100000"/>
                        </a:lnSpc>
                        <a:spcBef>
                          <a:spcPts val="0"/>
                        </a:spcBef>
                        <a:spcAft>
                          <a:spcPts val="0"/>
                        </a:spcAft>
                        <a:buClr>
                          <a:srgbClr val="000000"/>
                        </a:buClr>
                        <a:buSzPts val="1000"/>
                        <a:buFont typeface="Arial"/>
                        <a:buNone/>
                      </a:pPr>
                      <a:r>
                        <a:rPr lang="es-CO" sz="1000" u="none" cap="none" strike="noStrike"/>
                        <a:t>Revistas</a:t>
                      </a:r>
                      <a:endParaRPr b="1" i="0" sz="1000" u="none" cap="none" strike="noStrike">
                        <a:solidFill>
                          <a:srgbClr val="000000"/>
                        </a:solidFill>
                        <a:latin typeface="Arial"/>
                        <a:ea typeface="Arial"/>
                        <a:cs typeface="Arial"/>
                        <a:sym typeface="Arial"/>
                      </a:endParaRPr>
                    </a:p>
                  </a:txBody>
                  <a:tcPr marT="8075" marB="0" marR="8075" marL="8075" anchor="b"/>
                </a:tc>
              </a:tr>
              <a:tr h="161650">
                <a:tc>
                  <a:txBody>
                    <a:bodyPr/>
                    <a:lstStyle/>
                    <a:p>
                      <a:pPr indent="0" lvl="0" marL="0" marR="0" rtl="0" algn="l">
                        <a:lnSpc>
                          <a:spcPct val="100000"/>
                        </a:lnSpc>
                        <a:spcBef>
                          <a:spcPts val="0"/>
                        </a:spcBef>
                        <a:spcAft>
                          <a:spcPts val="0"/>
                        </a:spcAft>
                        <a:buClr>
                          <a:srgbClr val="000000"/>
                        </a:buClr>
                        <a:buSzPts val="1000"/>
                        <a:buFont typeface="Arial"/>
                        <a:buNone/>
                      </a:pPr>
                      <a:r>
                        <a:rPr lang="es-CO" sz="1000" u="none" cap="none" strike="noStrike"/>
                        <a:t>Iglesia</a:t>
                      </a:r>
                      <a:endParaRPr b="1" i="0" sz="1000" u="none" cap="none" strike="noStrike">
                        <a:solidFill>
                          <a:srgbClr val="000000"/>
                        </a:solidFill>
                        <a:latin typeface="Arial"/>
                        <a:ea typeface="Arial"/>
                        <a:cs typeface="Arial"/>
                        <a:sym typeface="Arial"/>
                      </a:endParaRPr>
                    </a:p>
                  </a:txBody>
                  <a:tcPr marT="8075" marB="0" marR="8075" marL="8075" anchor="b"/>
                </a:tc>
              </a:tr>
              <a:tr h="161650">
                <a:tc>
                  <a:txBody>
                    <a:bodyPr/>
                    <a:lstStyle/>
                    <a:p>
                      <a:pPr indent="0" lvl="0" marL="0" marR="0" rtl="0" algn="l">
                        <a:lnSpc>
                          <a:spcPct val="100000"/>
                        </a:lnSpc>
                        <a:spcBef>
                          <a:spcPts val="0"/>
                        </a:spcBef>
                        <a:spcAft>
                          <a:spcPts val="0"/>
                        </a:spcAft>
                        <a:buClr>
                          <a:srgbClr val="000000"/>
                        </a:buClr>
                        <a:buSzPts val="1000"/>
                        <a:buFont typeface="Arial"/>
                        <a:buNone/>
                      </a:pPr>
                      <a:r>
                        <a:rPr lang="es-CO" sz="1000" u="none" cap="none" strike="noStrike"/>
                        <a:t>Anuncios en autos</a:t>
                      </a:r>
                      <a:endParaRPr b="1" i="0" sz="1000" u="none" cap="none" strike="noStrike">
                        <a:solidFill>
                          <a:srgbClr val="000000"/>
                        </a:solidFill>
                        <a:latin typeface="Arial"/>
                        <a:ea typeface="Arial"/>
                        <a:cs typeface="Arial"/>
                        <a:sym typeface="Arial"/>
                      </a:endParaRPr>
                    </a:p>
                  </a:txBody>
                  <a:tcPr marT="8075" marB="0" marR="8075" marL="8075" anchor="b"/>
                </a:tc>
              </a:tr>
              <a:tr h="161650">
                <a:tc>
                  <a:txBody>
                    <a:bodyPr/>
                    <a:lstStyle/>
                    <a:p>
                      <a:pPr indent="0" lvl="0" marL="0" marR="0" rtl="0" algn="l">
                        <a:lnSpc>
                          <a:spcPct val="100000"/>
                        </a:lnSpc>
                        <a:spcBef>
                          <a:spcPts val="0"/>
                        </a:spcBef>
                        <a:spcAft>
                          <a:spcPts val="0"/>
                        </a:spcAft>
                        <a:buClr>
                          <a:srgbClr val="000000"/>
                        </a:buClr>
                        <a:buSzPts val="1000"/>
                        <a:buFont typeface="Arial"/>
                        <a:buNone/>
                      </a:pPr>
                      <a:r>
                        <a:rPr lang="es-CO" sz="1000" u="none" cap="none" strike="noStrike"/>
                        <a:t>Auditorios</a:t>
                      </a:r>
                      <a:endParaRPr b="1" i="0" sz="1000" u="none" cap="none" strike="noStrike">
                        <a:solidFill>
                          <a:srgbClr val="000000"/>
                        </a:solidFill>
                        <a:latin typeface="Arial"/>
                        <a:ea typeface="Arial"/>
                        <a:cs typeface="Arial"/>
                        <a:sym typeface="Arial"/>
                      </a:endParaRPr>
                    </a:p>
                  </a:txBody>
                  <a:tcPr marT="8075" marB="0" marR="8075" marL="8075" anchor="b"/>
                </a:tc>
              </a:tr>
              <a:tr h="161650">
                <a:tc>
                  <a:txBody>
                    <a:bodyPr/>
                    <a:lstStyle/>
                    <a:p>
                      <a:pPr indent="0" lvl="0" marL="0" marR="0" rtl="0" algn="l">
                        <a:lnSpc>
                          <a:spcPct val="100000"/>
                        </a:lnSpc>
                        <a:spcBef>
                          <a:spcPts val="0"/>
                        </a:spcBef>
                        <a:spcAft>
                          <a:spcPts val="0"/>
                        </a:spcAft>
                        <a:buClr>
                          <a:srgbClr val="000000"/>
                        </a:buClr>
                        <a:buSzPts val="1000"/>
                        <a:buFont typeface="Arial"/>
                        <a:buNone/>
                      </a:pPr>
                      <a:r>
                        <a:rPr lang="es-CO" sz="1000" u="none" cap="none" strike="noStrike"/>
                        <a:t>Museos</a:t>
                      </a:r>
                      <a:endParaRPr b="1" i="0" sz="1000" u="none" cap="none" strike="noStrike">
                        <a:solidFill>
                          <a:srgbClr val="000000"/>
                        </a:solidFill>
                        <a:latin typeface="Arial"/>
                        <a:ea typeface="Arial"/>
                        <a:cs typeface="Arial"/>
                        <a:sym typeface="Arial"/>
                      </a:endParaRPr>
                    </a:p>
                  </a:txBody>
                  <a:tcPr marT="8075" marB="0" marR="8075" marL="8075" anchor="b"/>
                </a:tc>
              </a:tr>
              <a:tr h="161650">
                <a:tc>
                  <a:txBody>
                    <a:bodyPr/>
                    <a:lstStyle/>
                    <a:p>
                      <a:pPr indent="0" lvl="0" marL="0" marR="0" rtl="0" algn="l">
                        <a:lnSpc>
                          <a:spcPct val="100000"/>
                        </a:lnSpc>
                        <a:spcBef>
                          <a:spcPts val="0"/>
                        </a:spcBef>
                        <a:spcAft>
                          <a:spcPts val="0"/>
                        </a:spcAft>
                        <a:buClr>
                          <a:srgbClr val="000000"/>
                        </a:buClr>
                        <a:buSzPts val="1000"/>
                        <a:buFont typeface="Arial"/>
                        <a:buNone/>
                      </a:pPr>
                      <a:r>
                        <a:rPr lang="es-CO" sz="1000" u="none" cap="none" strike="noStrike"/>
                        <a:t>Grupos de adulto mayor</a:t>
                      </a:r>
                      <a:endParaRPr b="1" i="0" sz="1000" u="none" cap="none" strike="noStrike">
                        <a:solidFill>
                          <a:srgbClr val="000000"/>
                        </a:solidFill>
                        <a:latin typeface="Arial"/>
                        <a:ea typeface="Arial"/>
                        <a:cs typeface="Arial"/>
                        <a:sym typeface="Arial"/>
                      </a:endParaRPr>
                    </a:p>
                  </a:txBody>
                  <a:tcPr marT="8075" marB="0" marR="8075" marL="8075" anchor="b"/>
                </a:tc>
              </a:tr>
              <a:tr h="161650">
                <a:tc>
                  <a:txBody>
                    <a:bodyPr/>
                    <a:lstStyle/>
                    <a:p>
                      <a:pPr indent="0" lvl="0" marL="0" marR="0" rtl="0" algn="l">
                        <a:lnSpc>
                          <a:spcPct val="100000"/>
                        </a:lnSpc>
                        <a:spcBef>
                          <a:spcPts val="0"/>
                        </a:spcBef>
                        <a:spcAft>
                          <a:spcPts val="0"/>
                        </a:spcAft>
                        <a:buClr>
                          <a:srgbClr val="000000"/>
                        </a:buClr>
                        <a:buSzPts val="1000"/>
                        <a:buFont typeface="Arial"/>
                        <a:buNone/>
                      </a:pPr>
                      <a:r>
                        <a:rPr lang="es-CO" sz="1000" u="none" cap="none" strike="noStrike"/>
                        <a:t>Gremios artisticos</a:t>
                      </a:r>
                      <a:endParaRPr b="1" i="0" sz="1000" u="none" cap="none" strike="noStrike">
                        <a:solidFill>
                          <a:srgbClr val="000000"/>
                        </a:solidFill>
                        <a:latin typeface="Arial"/>
                        <a:ea typeface="Arial"/>
                        <a:cs typeface="Arial"/>
                        <a:sym typeface="Arial"/>
                      </a:endParaRPr>
                    </a:p>
                  </a:txBody>
                  <a:tcPr marT="8075" marB="0" marR="8075" marL="8075" anchor="b"/>
                </a:tc>
              </a:tr>
              <a:tr h="161650">
                <a:tc>
                  <a:txBody>
                    <a:bodyPr/>
                    <a:lstStyle/>
                    <a:p>
                      <a:pPr indent="0" lvl="0" marL="0" marR="0" rtl="0" algn="l">
                        <a:lnSpc>
                          <a:spcPct val="100000"/>
                        </a:lnSpc>
                        <a:spcBef>
                          <a:spcPts val="0"/>
                        </a:spcBef>
                        <a:spcAft>
                          <a:spcPts val="0"/>
                        </a:spcAft>
                        <a:buClr>
                          <a:srgbClr val="000000"/>
                        </a:buClr>
                        <a:buSzPts val="1000"/>
                        <a:buFont typeface="Arial"/>
                        <a:buNone/>
                      </a:pPr>
                      <a:r>
                        <a:rPr lang="es-CO" sz="1000" u="none" cap="none" strike="noStrike"/>
                        <a:t>Secretaria de educacion</a:t>
                      </a:r>
                      <a:endParaRPr b="1" i="0" sz="1000" u="none" cap="none" strike="noStrike">
                        <a:solidFill>
                          <a:srgbClr val="000000"/>
                        </a:solidFill>
                        <a:latin typeface="Arial"/>
                        <a:ea typeface="Arial"/>
                        <a:cs typeface="Arial"/>
                        <a:sym typeface="Arial"/>
                      </a:endParaRPr>
                    </a:p>
                  </a:txBody>
                  <a:tcPr marT="8075" marB="0" marR="8075" marL="8075" anchor="b"/>
                </a:tc>
              </a:tr>
              <a:tr h="161650">
                <a:tc>
                  <a:txBody>
                    <a:bodyPr/>
                    <a:lstStyle/>
                    <a:p>
                      <a:pPr indent="0" lvl="0" marL="0" marR="0" rtl="0" algn="l">
                        <a:lnSpc>
                          <a:spcPct val="100000"/>
                        </a:lnSpc>
                        <a:spcBef>
                          <a:spcPts val="0"/>
                        </a:spcBef>
                        <a:spcAft>
                          <a:spcPts val="0"/>
                        </a:spcAft>
                        <a:buClr>
                          <a:srgbClr val="000000"/>
                        </a:buClr>
                        <a:buSzPts val="1000"/>
                        <a:buFont typeface="Arial"/>
                        <a:buNone/>
                      </a:pPr>
                      <a:r>
                        <a:rPr lang="es-CO" sz="1000" u="none" cap="none" strike="noStrike"/>
                        <a:t>Netflix</a:t>
                      </a:r>
                      <a:endParaRPr b="1" i="0" sz="1000" u="none" cap="none" strike="noStrike">
                        <a:solidFill>
                          <a:srgbClr val="000000"/>
                        </a:solidFill>
                        <a:latin typeface="Arial"/>
                        <a:ea typeface="Arial"/>
                        <a:cs typeface="Arial"/>
                        <a:sym typeface="Arial"/>
                      </a:endParaRPr>
                    </a:p>
                  </a:txBody>
                  <a:tcPr marT="8075" marB="0" marR="8075" marL="8075" anchor="b"/>
                </a:tc>
              </a:tr>
              <a:tr h="161650">
                <a:tc>
                  <a:txBody>
                    <a:bodyPr/>
                    <a:lstStyle/>
                    <a:p>
                      <a:pPr indent="0" lvl="0" marL="0" marR="0" rtl="0" algn="l">
                        <a:lnSpc>
                          <a:spcPct val="100000"/>
                        </a:lnSpc>
                        <a:spcBef>
                          <a:spcPts val="0"/>
                        </a:spcBef>
                        <a:spcAft>
                          <a:spcPts val="0"/>
                        </a:spcAft>
                        <a:buClr>
                          <a:srgbClr val="000000"/>
                        </a:buClr>
                        <a:buSzPts val="1000"/>
                        <a:buFont typeface="Arial"/>
                        <a:buNone/>
                      </a:pPr>
                      <a:r>
                        <a:rPr lang="es-CO" sz="1000" u="none" cap="none" strike="noStrike"/>
                        <a:t>Periódico</a:t>
                      </a:r>
                      <a:endParaRPr b="1" i="0" sz="1000" u="none" cap="none" strike="noStrike">
                        <a:solidFill>
                          <a:srgbClr val="000000"/>
                        </a:solidFill>
                        <a:latin typeface="Arial"/>
                        <a:ea typeface="Arial"/>
                        <a:cs typeface="Arial"/>
                        <a:sym typeface="Arial"/>
                      </a:endParaRPr>
                    </a:p>
                  </a:txBody>
                  <a:tcPr marT="8075" marB="0" marR="8075" marL="8075" anchor="b"/>
                </a:tc>
              </a:tr>
              <a:tr h="161650">
                <a:tc>
                  <a:txBody>
                    <a:bodyPr/>
                    <a:lstStyle/>
                    <a:p>
                      <a:pPr indent="0" lvl="0" marL="0" marR="0" rtl="0" algn="l">
                        <a:lnSpc>
                          <a:spcPct val="100000"/>
                        </a:lnSpc>
                        <a:spcBef>
                          <a:spcPts val="0"/>
                        </a:spcBef>
                        <a:spcAft>
                          <a:spcPts val="0"/>
                        </a:spcAft>
                        <a:buClr>
                          <a:srgbClr val="000000"/>
                        </a:buClr>
                        <a:buSzPts val="1000"/>
                        <a:buFont typeface="Arial"/>
                        <a:buNone/>
                      </a:pPr>
                      <a:r>
                        <a:rPr lang="es-CO" sz="1000" u="none" cap="none" strike="noStrike"/>
                        <a:t>Agenda teatral</a:t>
                      </a:r>
                      <a:endParaRPr b="1" i="0" sz="1000" u="none" cap="none" strike="noStrike">
                        <a:solidFill>
                          <a:srgbClr val="000000"/>
                        </a:solidFill>
                        <a:latin typeface="Arial"/>
                        <a:ea typeface="Arial"/>
                        <a:cs typeface="Arial"/>
                        <a:sym typeface="Arial"/>
                      </a:endParaRPr>
                    </a:p>
                  </a:txBody>
                  <a:tcPr marT="8075" marB="0" marR="8075" marL="8075" anchor="b"/>
                </a:tc>
              </a:tr>
              <a:tr h="161650">
                <a:tc>
                  <a:txBody>
                    <a:bodyPr/>
                    <a:lstStyle/>
                    <a:p>
                      <a:pPr indent="0" lvl="0" marL="0" marR="0" rtl="0" algn="l">
                        <a:lnSpc>
                          <a:spcPct val="100000"/>
                        </a:lnSpc>
                        <a:spcBef>
                          <a:spcPts val="0"/>
                        </a:spcBef>
                        <a:spcAft>
                          <a:spcPts val="0"/>
                        </a:spcAft>
                        <a:buClr>
                          <a:srgbClr val="000000"/>
                        </a:buClr>
                        <a:buSzPts val="1000"/>
                        <a:buFont typeface="Arial"/>
                        <a:buNone/>
                      </a:pPr>
                      <a:r>
                        <a:rPr lang="es-CO" sz="1000" u="none" cap="none" strike="noStrike"/>
                        <a:t>Publicidad paraderos de bus</a:t>
                      </a:r>
                      <a:endParaRPr b="1" i="0" sz="1000" u="none" cap="none" strike="noStrike">
                        <a:solidFill>
                          <a:srgbClr val="000000"/>
                        </a:solidFill>
                        <a:latin typeface="Arial"/>
                        <a:ea typeface="Arial"/>
                        <a:cs typeface="Arial"/>
                        <a:sym typeface="Arial"/>
                      </a:endParaRPr>
                    </a:p>
                  </a:txBody>
                  <a:tcPr marT="8075" marB="0" marR="8075" marL="8075" anchor="b"/>
                </a:tc>
              </a:tr>
              <a:tr h="161650">
                <a:tc>
                  <a:txBody>
                    <a:bodyPr/>
                    <a:lstStyle/>
                    <a:p>
                      <a:pPr indent="0" lvl="0" marL="0" marR="0" rtl="0" algn="l">
                        <a:lnSpc>
                          <a:spcPct val="100000"/>
                        </a:lnSpc>
                        <a:spcBef>
                          <a:spcPts val="0"/>
                        </a:spcBef>
                        <a:spcAft>
                          <a:spcPts val="0"/>
                        </a:spcAft>
                        <a:buClr>
                          <a:srgbClr val="000000"/>
                        </a:buClr>
                        <a:buSzPts val="1000"/>
                        <a:buFont typeface="Arial"/>
                        <a:buNone/>
                      </a:pPr>
                      <a:r>
                        <a:rPr lang="es-CO" sz="1000" u="none" cap="none" strike="noStrike"/>
                        <a:t>Caja de compensacion</a:t>
                      </a:r>
                      <a:endParaRPr b="1" i="0" sz="1000" u="none" cap="none" strike="noStrike">
                        <a:solidFill>
                          <a:srgbClr val="000000"/>
                        </a:solidFill>
                        <a:latin typeface="Arial"/>
                        <a:ea typeface="Arial"/>
                        <a:cs typeface="Arial"/>
                        <a:sym typeface="Arial"/>
                      </a:endParaRPr>
                    </a:p>
                  </a:txBody>
                  <a:tcPr marT="8075" marB="0" marR="8075" marL="8075" anchor="b"/>
                </a:tc>
              </a:tr>
              <a:tr h="161650">
                <a:tc>
                  <a:txBody>
                    <a:bodyPr/>
                    <a:lstStyle/>
                    <a:p>
                      <a:pPr indent="0" lvl="0" marL="0" marR="0" rtl="0" algn="l">
                        <a:lnSpc>
                          <a:spcPct val="100000"/>
                        </a:lnSpc>
                        <a:spcBef>
                          <a:spcPts val="0"/>
                        </a:spcBef>
                        <a:spcAft>
                          <a:spcPts val="0"/>
                        </a:spcAft>
                        <a:buClr>
                          <a:srgbClr val="000000"/>
                        </a:buClr>
                        <a:buSzPts val="1000"/>
                        <a:buFont typeface="Arial"/>
                        <a:buNone/>
                      </a:pPr>
                      <a:r>
                        <a:rPr lang="es-CO" sz="1000" u="none" cap="none" strike="noStrike"/>
                        <a:t>Libros</a:t>
                      </a:r>
                      <a:endParaRPr b="1" i="0" sz="1000" u="none" cap="none" strike="noStrike">
                        <a:solidFill>
                          <a:srgbClr val="000000"/>
                        </a:solidFill>
                        <a:latin typeface="Arial"/>
                        <a:ea typeface="Arial"/>
                        <a:cs typeface="Arial"/>
                        <a:sym typeface="Arial"/>
                      </a:endParaRPr>
                    </a:p>
                  </a:txBody>
                  <a:tcPr marT="8075" marB="0" marR="8075" marL="8075" anchor="b"/>
                </a:tc>
              </a:tr>
              <a:tr h="161650">
                <a:tc>
                  <a:txBody>
                    <a:bodyPr/>
                    <a:lstStyle/>
                    <a:p>
                      <a:pPr indent="0" lvl="0" marL="0" marR="0" rtl="0" algn="l">
                        <a:lnSpc>
                          <a:spcPct val="100000"/>
                        </a:lnSpc>
                        <a:spcBef>
                          <a:spcPts val="0"/>
                        </a:spcBef>
                        <a:spcAft>
                          <a:spcPts val="0"/>
                        </a:spcAft>
                        <a:buClr>
                          <a:srgbClr val="000000"/>
                        </a:buClr>
                        <a:buSzPts val="1000"/>
                        <a:buFont typeface="Arial"/>
                        <a:buNone/>
                      </a:pPr>
                      <a:r>
                        <a:rPr lang="es-CO" sz="1000" u="none" cap="none" strike="noStrike"/>
                        <a:t>Perifoneo en el barrio</a:t>
                      </a:r>
                      <a:endParaRPr b="1" i="0" sz="1000" u="none" cap="none" strike="noStrike">
                        <a:solidFill>
                          <a:srgbClr val="000000"/>
                        </a:solidFill>
                        <a:latin typeface="Arial"/>
                        <a:ea typeface="Arial"/>
                        <a:cs typeface="Arial"/>
                        <a:sym typeface="Arial"/>
                      </a:endParaRPr>
                    </a:p>
                  </a:txBody>
                  <a:tcPr marT="8075" marB="0" marR="8075" marL="8075" anchor="b"/>
                </a:tc>
              </a:tr>
              <a:tr h="161650">
                <a:tc>
                  <a:txBody>
                    <a:bodyPr/>
                    <a:lstStyle/>
                    <a:p>
                      <a:pPr indent="0" lvl="0" marL="0" marR="0" rtl="0" algn="l">
                        <a:lnSpc>
                          <a:spcPct val="100000"/>
                        </a:lnSpc>
                        <a:spcBef>
                          <a:spcPts val="0"/>
                        </a:spcBef>
                        <a:spcAft>
                          <a:spcPts val="0"/>
                        </a:spcAft>
                        <a:buClr>
                          <a:srgbClr val="000000"/>
                        </a:buClr>
                        <a:buSzPts val="1000"/>
                        <a:buFont typeface="Arial"/>
                        <a:buNone/>
                      </a:pPr>
                      <a:r>
                        <a:rPr lang="es-CO" sz="1000" u="none" cap="none" strike="noStrike"/>
                        <a:t>Talleres visitados</a:t>
                      </a:r>
                      <a:endParaRPr b="1" i="0" sz="1000" u="none" cap="none" strike="noStrike">
                        <a:solidFill>
                          <a:srgbClr val="000000"/>
                        </a:solidFill>
                        <a:latin typeface="Arial"/>
                        <a:ea typeface="Arial"/>
                        <a:cs typeface="Arial"/>
                        <a:sym typeface="Arial"/>
                      </a:endParaRPr>
                    </a:p>
                  </a:txBody>
                  <a:tcPr marT="8075" marB="0" marR="8075" marL="8075" anchor="b"/>
                </a:tc>
              </a:tr>
              <a:tr h="161650">
                <a:tc>
                  <a:txBody>
                    <a:bodyPr/>
                    <a:lstStyle/>
                    <a:p>
                      <a:pPr indent="0" lvl="0" marL="0" marR="0" rtl="0" algn="l">
                        <a:lnSpc>
                          <a:spcPct val="100000"/>
                        </a:lnSpc>
                        <a:spcBef>
                          <a:spcPts val="0"/>
                        </a:spcBef>
                        <a:spcAft>
                          <a:spcPts val="0"/>
                        </a:spcAft>
                        <a:buClr>
                          <a:srgbClr val="000000"/>
                        </a:buClr>
                        <a:buSzPts val="1000"/>
                        <a:buFont typeface="Arial"/>
                        <a:buNone/>
                      </a:pPr>
                      <a:r>
                        <a:rPr lang="es-CO" sz="1000" u="none" cap="none" strike="noStrike"/>
                        <a:t>Taquillas</a:t>
                      </a:r>
                      <a:endParaRPr b="1" i="0" sz="1000" u="none" cap="none" strike="noStrike">
                        <a:solidFill>
                          <a:srgbClr val="000000"/>
                        </a:solidFill>
                        <a:latin typeface="Arial"/>
                        <a:ea typeface="Arial"/>
                        <a:cs typeface="Arial"/>
                        <a:sym typeface="Arial"/>
                      </a:endParaRPr>
                    </a:p>
                  </a:txBody>
                  <a:tcPr marT="8075" marB="0" marR="8075" marL="8075" anchor="b"/>
                </a:tc>
              </a:tr>
              <a:tr h="161650">
                <a:tc>
                  <a:txBody>
                    <a:bodyPr/>
                    <a:lstStyle/>
                    <a:p>
                      <a:pPr indent="0" lvl="0" marL="0" marR="0" rtl="0" algn="l">
                        <a:lnSpc>
                          <a:spcPct val="100000"/>
                        </a:lnSpc>
                        <a:spcBef>
                          <a:spcPts val="0"/>
                        </a:spcBef>
                        <a:spcAft>
                          <a:spcPts val="0"/>
                        </a:spcAft>
                        <a:buClr>
                          <a:srgbClr val="000000"/>
                        </a:buClr>
                        <a:buSzPts val="1000"/>
                        <a:buFont typeface="Arial"/>
                        <a:buNone/>
                      </a:pPr>
                      <a:r>
                        <a:rPr lang="es-CO" sz="1000" u="none" cap="none" strike="noStrike"/>
                        <a:t>Centros comerciales</a:t>
                      </a:r>
                      <a:endParaRPr b="1" i="0" sz="1000" u="none" cap="none" strike="noStrike">
                        <a:solidFill>
                          <a:srgbClr val="000000"/>
                        </a:solidFill>
                        <a:latin typeface="Arial"/>
                        <a:ea typeface="Arial"/>
                        <a:cs typeface="Arial"/>
                        <a:sym typeface="Arial"/>
                      </a:endParaRPr>
                    </a:p>
                  </a:txBody>
                  <a:tcPr marT="8075" marB="0" marR="8075" marL="8075" anchor="b"/>
                </a:tc>
              </a:tr>
              <a:tr h="161650">
                <a:tc>
                  <a:txBody>
                    <a:bodyPr/>
                    <a:lstStyle/>
                    <a:p>
                      <a:pPr indent="0" lvl="0" marL="0" marR="0" rtl="0" algn="l">
                        <a:lnSpc>
                          <a:spcPct val="100000"/>
                        </a:lnSpc>
                        <a:spcBef>
                          <a:spcPts val="0"/>
                        </a:spcBef>
                        <a:spcAft>
                          <a:spcPts val="0"/>
                        </a:spcAft>
                        <a:buClr>
                          <a:srgbClr val="000000"/>
                        </a:buClr>
                        <a:buSzPts val="1000"/>
                        <a:buFont typeface="Arial"/>
                        <a:buNone/>
                      </a:pPr>
                      <a:r>
                        <a:rPr lang="es-CO" sz="1000" u="none" cap="none" strike="noStrike"/>
                        <a:t>Foros</a:t>
                      </a:r>
                      <a:endParaRPr b="1" i="0" sz="1000" u="none" cap="none" strike="noStrike">
                        <a:solidFill>
                          <a:srgbClr val="000000"/>
                        </a:solidFill>
                        <a:latin typeface="Arial"/>
                        <a:ea typeface="Arial"/>
                        <a:cs typeface="Arial"/>
                        <a:sym typeface="Arial"/>
                      </a:endParaRPr>
                    </a:p>
                  </a:txBody>
                  <a:tcPr marT="8075" marB="0" marR="8075" marL="8075" anchor="b"/>
                </a:tc>
              </a:tr>
              <a:tr h="161650">
                <a:tc>
                  <a:txBody>
                    <a:bodyPr/>
                    <a:lstStyle/>
                    <a:p>
                      <a:pPr indent="0" lvl="0" marL="0" marR="0" rtl="0" algn="l">
                        <a:lnSpc>
                          <a:spcPct val="100000"/>
                        </a:lnSpc>
                        <a:spcBef>
                          <a:spcPts val="0"/>
                        </a:spcBef>
                        <a:spcAft>
                          <a:spcPts val="0"/>
                        </a:spcAft>
                        <a:buClr>
                          <a:srgbClr val="000000"/>
                        </a:buClr>
                        <a:buSzPts val="1000"/>
                        <a:buFont typeface="Arial"/>
                        <a:buNone/>
                      </a:pPr>
                      <a:r>
                        <a:rPr lang="es-CO" sz="1000" u="none" cap="none" strike="noStrike"/>
                        <a:t>Comedor comunitario</a:t>
                      </a:r>
                      <a:endParaRPr b="1" i="0" sz="1000" u="none" cap="none" strike="noStrike">
                        <a:solidFill>
                          <a:srgbClr val="000000"/>
                        </a:solidFill>
                        <a:latin typeface="Arial"/>
                        <a:ea typeface="Arial"/>
                        <a:cs typeface="Arial"/>
                        <a:sym typeface="Arial"/>
                      </a:endParaRPr>
                    </a:p>
                  </a:txBody>
                  <a:tcPr marT="8075" marB="0" marR="8075" marL="8075" anchor="b"/>
                </a:tc>
              </a:tr>
              <a:tr h="162325">
                <a:tc>
                  <a:txBody>
                    <a:bodyPr/>
                    <a:lstStyle/>
                    <a:p>
                      <a:pPr indent="0" lvl="0" marL="0" marR="0" rtl="0" algn="l">
                        <a:lnSpc>
                          <a:spcPct val="100000"/>
                        </a:lnSpc>
                        <a:spcBef>
                          <a:spcPts val="0"/>
                        </a:spcBef>
                        <a:spcAft>
                          <a:spcPts val="0"/>
                        </a:spcAft>
                        <a:buClr>
                          <a:srgbClr val="000000"/>
                        </a:buClr>
                        <a:buSzPts val="1000"/>
                        <a:buFont typeface="Arial"/>
                        <a:buNone/>
                      </a:pPr>
                      <a:r>
                        <a:rPr lang="es-CO" sz="1000" u="none" cap="none" strike="noStrike"/>
                        <a:t>Fundación</a:t>
                      </a:r>
                      <a:endParaRPr b="1" i="0" sz="1000" u="none" cap="none" strike="noStrike">
                        <a:solidFill>
                          <a:srgbClr val="000000"/>
                        </a:solidFill>
                        <a:latin typeface="Arial"/>
                        <a:ea typeface="Arial"/>
                        <a:cs typeface="Arial"/>
                        <a:sym typeface="Arial"/>
                      </a:endParaRPr>
                    </a:p>
                  </a:txBody>
                  <a:tcPr marT="8075" marB="0" marR="8075" marL="8075" anchor="b"/>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24"/>
          <p:cNvSpPr/>
          <p:nvPr/>
        </p:nvSpPr>
        <p:spPr>
          <a:xfrm>
            <a:off x="1046558" y="236239"/>
            <a:ext cx="10111247"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s-CO" sz="2000" u="none" cap="none" strike="noStrike">
                <a:solidFill>
                  <a:srgbClr val="333333"/>
                </a:solidFill>
                <a:latin typeface="Arial"/>
                <a:ea typeface="Arial"/>
                <a:cs typeface="Arial"/>
                <a:sym typeface="Arial"/>
              </a:rPr>
              <a:t>14.2. Teniendo en cuenta una escala en donde 1 es nada costosa, 2 poco costosa, 3 algo costosa y 4 muy costosa, qué tan costosas son las actividades culturales sobre... </a:t>
            </a:r>
            <a:endParaRPr b="0" i="0" sz="2000" u="none" cap="none" strike="noStrike">
              <a:solidFill>
                <a:schemeClr val="dk1"/>
              </a:solidFill>
              <a:latin typeface="Arial"/>
              <a:ea typeface="Arial"/>
              <a:cs typeface="Arial"/>
              <a:sym typeface="Arial"/>
            </a:endParaRPr>
          </a:p>
        </p:txBody>
      </p:sp>
      <p:graphicFrame>
        <p:nvGraphicFramePr>
          <p:cNvPr id="677" name="Google Shape;677;p24"/>
          <p:cNvGraphicFramePr/>
          <p:nvPr/>
        </p:nvGraphicFramePr>
        <p:xfrm>
          <a:off x="1095083" y="675515"/>
          <a:ext cx="9475728" cy="5715551"/>
        </p:xfrm>
        <a:graphic>
          <a:graphicData uri="http://schemas.openxmlformats.org/drawingml/2006/chart">
            <c:chart r:id="rId3"/>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pic>
        <p:nvPicPr>
          <p:cNvPr descr="Completamente Alrededor De Icono Rojo Del Signo De Menos, Botón Símbolo  Negativo Aislado En El Fondo Blanco Ilustración del Vector - Ilustración de  fondo, menos: 143476703" id="682" name="Google Shape;682;p25"/>
          <p:cNvPicPr preferRelativeResize="0"/>
          <p:nvPr/>
        </p:nvPicPr>
        <p:blipFill rotWithShape="1">
          <a:blip r:embed="rId3">
            <a:alphaModFix/>
          </a:blip>
          <a:srcRect b="0" l="0" r="0" t="0"/>
          <a:stretch/>
        </p:blipFill>
        <p:spPr>
          <a:xfrm>
            <a:off x="7499171" y="2772229"/>
            <a:ext cx="579527" cy="579527"/>
          </a:xfrm>
          <a:prstGeom prst="rect">
            <a:avLst/>
          </a:prstGeom>
          <a:noFill/>
          <a:ln>
            <a:noFill/>
          </a:ln>
        </p:spPr>
      </p:pic>
      <p:sp>
        <p:nvSpPr>
          <p:cNvPr id="683" name="Google Shape;683;p25"/>
          <p:cNvSpPr txBox="1"/>
          <p:nvPr>
            <p:ph type="title"/>
          </p:nvPr>
        </p:nvSpPr>
        <p:spPr>
          <a:xfrm>
            <a:off x="912994" y="2380954"/>
            <a:ext cx="10363200" cy="1362075"/>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00000"/>
              </a:lnSpc>
              <a:spcBef>
                <a:spcPts val="0"/>
              </a:spcBef>
              <a:spcAft>
                <a:spcPts val="0"/>
              </a:spcAft>
              <a:buClr>
                <a:schemeClr val="lt1"/>
              </a:buClr>
              <a:buSzPct val="100000"/>
              <a:buFont typeface="Arial"/>
              <a:buNone/>
            </a:pPr>
            <a:r>
              <a:rPr lang="es-CO" sz="6000">
                <a:solidFill>
                  <a:schemeClr val="lt1"/>
                </a:solidFill>
                <a:latin typeface="Arial"/>
                <a:ea typeface="Arial"/>
                <a:cs typeface="Arial"/>
                <a:sym typeface="Arial"/>
              </a:rPr>
              <a:t>FORMACION Y PRÁCTICA DE ACTIVIDADES CULTURALES</a:t>
            </a:r>
            <a:endParaRPr sz="6000">
              <a:solidFill>
                <a:schemeClr val="lt1"/>
              </a:solidFill>
              <a:latin typeface="Arial"/>
              <a:ea typeface="Arial"/>
              <a:cs typeface="Arial"/>
              <a:sym typeface="Arial"/>
            </a:endParaRPr>
          </a:p>
        </p:txBody>
      </p:sp>
      <p:sp>
        <p:nvSpPr>
          <p:cNvPr id="684" name="Google Shape;684;p25"/>
          <p:cNvSpPr txBox="1"/>
          <p:nvPr/>
        </p:nvSpPr>
        <p:spPr>
          <a:xfrm>
            <a:off x="284294" y="5955190"/>
            <a:ext cx="341151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s-CO" sz="2400" u="none" cap="none" strike="noStrike">
                <a:solidFill>
                  <a:srgbClr val="F5B02B"/>
                </a:solidFill>
                <a:latin typeface="Arial"/>
                <a:ea typeface="Arial"/>
                <a:cs typeface="Arial"/>
                <a:sym typeface="Arial"/>
              </a:rPr>
              <a:t>#</a:t>
            </a:r>
            <a:r>
              <a:rPr b="1" i="0" lang="es-CO" sz="2400" u="none" cap="none" strike="noStrike">
                <a:solidFill>
                  <a:srgbClr val="FFFFFF"/>
                </a:solidFill>
                <a:latin typeface="Arial"/>
                <a:ea typeface="Arial"/>
                <a:cs typeface="Arial"/>
                <a:sym typeface="Arial"/>
              </a:rPr>
              <a:t>YoMeQuedoEnCasa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26"/>
          <p:cNvSpPr/>
          <p:nvPr/>
        </p:nvSpPr>
        <p:spPr>
          <a:xfrm>
            <a:off x="1628224" y="0"/>
            <a:ext cx="8213558"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15. </a:t>
            </a:r>
            <a:r>
              <a:rPr b="1" i="0" lang="es-CO" sz="1800" u="none" cap="none" strike="noStrike">
                <a:solidFill>
                  <a:srgbClr val="333333"/>
                </a:solidFill>
                <a:latin typeface="Arial"/>
                <a:ea typeface="Arial"/>
                <a:cs typeface="Arial"/>
                <a:sym typeface="Arial"/>
              </a:rPr>
              <a:t>En los últimos 12 meses, ¿Cuál de las siguientes actividades las realizó como práctica libre(Hobbie), taller/curso, o práctica profesional…? </a:t>
            </a:r>
            <a:endParaRPr b="1" i="0" sz="1800" u="none" cap="none" strike="noStrike">
              <a:solidFill>
                <a:schemeClr val="dk1"/>
              </a:solidFill>
              <a:latin typeface="Arial"/>
              <a:ea typeface="Arial"/>
              <a:cs typeface="Arial"/>
              <a:sym typeface="Arial"/>
            </a:endParaRPr>
          </a:p>
        </p:txBody>
      </p:sp>
      <p:sp>
        <p:nvSpPr>
          <p:cNvPr descr="Costoso - Iconos gratis de comercio y compras" id="691" name="Google Shape;691;p26"/>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descr="Costoso - Iconos gratis de comercio y compras" id="692" name="Google Shape;692;p26"/>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descr="Costoso - Iconos gratis de comercio y compras" id="693" name="Google Shape;693;p26"/>
          <p:cNvSpPr/>
          <p:nvPr/>
        </p:nvSpPr>
        <p:spPr>
          <a:xfrm>
            <a:off x="460375" y="1603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descr="Costoso - Iconos gratis de comercio y compras" id="694" name="Google Shape;694;p26"/>
          <p:cNvSpPr/>
          <p:nvPr/>
        </p:nvSpPr>
        <p:spPr>
          <a:xfrm>
            <a:off x="612775" y="3127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descr="Costoso - Iconos gratis de comercio y compras" id="695" name="Google Shape;695;p26"/>
          <p:cNvSpPr/>
          <p:nvPr/>
        </p:nvSpPr>
        <p:spPr>
          <a:xfrm>
            <a:off x="765175" y="4651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aphicFrame>
        <p:nvGraphicFramePr>
          <p:cNvPr id="696" name="Google Shape;696;p26"/>
          <p:cNvGraphicFramePr/>
          <p:nvPr/>
        </p:nvGraphicFramePr>
        <p:xfrm>
          <a:off x="1056974" y="909387"/>
          <a:ext cx="9789300" cy="5493000"/>
        </p:xfrm>
        <a:graphic>
          <a:graphicData uri="http://schemas.openxmlformats.org/drawingml/2006/chart">
            <c:chart r:id="rId3"/>
          </a:graphicData>
        </a:graphic>
      </p:graphicFrame>
      <p:sp>
        <p:nvSpPr>
          <p:cNvPr id="697" name="Google Shape;697;p26"/>
          <p:cNvSpPr txBox="1"/>
          <p:nvPr/>
        </p:nvSpPr>
        <p:spPr>
          <a:xfrm>
            <a:off x="5513839" y="6541794"/>
            <a:ext cx="875561"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2014</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27"/>
          <p:cNvSpPr/>
          <p:nvPr/>
        </p:nvSpPr>
        <p:spPr>
          <a:xfrm>
            <a:off x="2349108" y="406942"/>
            <a:ext cx="752819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s-CO" sz="2000" u="none" cap="none" strike="noStrike">
                <a:solidFill>
                  <a:schemeClr val="dk1"/>
                </a:solidFill>
                <a:latin typeface="Arial"/>
                <a:ea typeface="Arial"/>
                <a:cs typeface="Arial"/>
                <a:sym typeface="Arial"/>
              </a:rPr>
              <a:t>15.1.</a:t>
            </a:r>
            <a:r>
              <a:rPr b="0" i="0" lang="es-CO" sz="2000" u="none" cap="none" strike="noStrike">
                <a:solidFill>
                  <a:schemeClr val="dk1"/>
                </a:solidFill>
                <a:latin typeface="Arial"/>
                <a:ea typeface="Arial"/>
                <a:cs typeface="Arial"/>
                <a:sym typeface="Arial"/>
              </a:rPr>
              <a:t>  </a:t>
            </a:r>
            <a:r>
              <a:rPr b="1" i="0" lang="es-CO" sz="2000" u="none" cap="none" strike="noStrike">
                <a:solidFill>
                  <a:srgbClr val="333333"/>
                </a:solidFill>
                <a:latin typeface="Arial"/>
                <a:ea typeface="Arial"/>
                <a:cs typeface="Arial"/>
                <a:sym typeface="Arial"/>
              </a:rPr>
              <a:t>Cuál fue el costo de las prácticas(libre o profesionales)? </a:t>
            </a:r>
            <a:endParaRPr b="0" i="0" sz="2000" u="none" cap="none" strike="noStrike">
              <a:solidFill>
                <a:schemeClr val="dk1"/>
              </a:solidFill>
              <a:latin typeface="Arial"/>
              <a:ea typeface="Arial"/>
              <a:cs typeface="Arial"/>
              <a:sym typeface="Arial"/>
            </a:endParaRPr>
          </a:p>
        </p:txBody>
      </p:sp>
      <p:graphicFrame>
        <p:nvGraphicFramePr>
          <p:cNvPr id="703" name="Google Shape;703;p27"/>
          <p:cNvGraphicFramePr/>
          <p:nvPr/>
        </p:nvGraphicFramePr>
        <p:xfrm>
          <a:off x="329784" y="1274164"/>
          <a:ext cx="11542426" cy="4924618"/>
        </p:xfrm>
        <a:graphic>
          <a:graphicData uri="http://schemas.openxmlformats.org/drawingml/2006/chart">
            <c:chart r:id="rId3"/>
          </a:graphicData>
        </a:graphic>
      </p:graphicFrame>
      <p:sp>
        <p:nvSpPr>
          <p:cNvPr id="704" name="Google Shape;704;p27"/>
          <p:cNvSpPr/>
          <p:nvPr/>
        </p:nvSpPr>
        <p:spPr>
          <a:xfrm>
            <a:off x="212632" y="675901"/>
            <a:ext cx="1459738" cy="391886"/>
          </a:xfrm>
          <a:prstGeom prst="roundRect">
            <a:avLst>
              <a:gd fmla="val 16667" name="adj"/>
            </a:avLst>
          </a:prstGeom>
          <a:solidFill>
            <a:srgbClr val="DA0F2B"/>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CO" sz="1800" u="none" cap="none" strike="noStrike">
                <a:solidFill>
                  <a:schemeClr val="lt1"/>
                </a:solidFill>
                <a:latin typeface="Arial"/>
                <a:ea typeface="Arial"/>
                <a:cs typeface="Arial"/>
                <a:sym typeface="Arial"/>
              </a:rPr>
              <a:t>Promedio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28"/>
          <p:cNvSpPr/>
          <p:nvPr/>
        </p:nvSpPr>
        <p:spPr>
          <a:xfrm>
            <a:off x="2319128" y="406942"/>
            <a:ext cx="752819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15.1.</a:t>
            </a:r>
            <a:r>
              <a:rPr b="0" i="0" lang="es-CO" sz="1800" u="none" cap="none" strike="noStrike">
                <a:solidFill>
                  <a:schemeClr val="dk1"/>
                </a:solidFill>
                <a:latin typeface="Arial"/>
                <a:ea typeface="Arial"/>
                <a:cs typeface="Arial"/>
                <a:sym typeface="Arial"/>
              </a:rPr>
              <a:t>  </a:t>
            </a:r>
            <a:r>
              <a:rPr b="1" i="0" lang="es-CO" sz="1800" u="none" cap="none" strike="noStrike">
                <a:solidFill>
                  <a:srgbClr val="333333"/>
                </a:solidFill>
                <a:latin typeface="Arial"/>
                <a:ea typeface="Arial"/>
                <a:cs typeface="Arial"/>
                <a:sym typeface="Arial"/>
              </a:rPr>
              <a:t>Cuál fue el costo  de los Talleres/cursos? </a:t>
            </a:r>
            <a:endParaRPr b="0" i="0" sz="1800" u="none" cap="none" strike="noStrike">
              <a:solidFill>
                <a:schemeClr val="dk1"/>
              </a:solidFill>
              <a:latin typeface="Arial"/>
              <a:ea typeface="Arial"/>
              <a:cs typeface="Arial"/>
              <a:sym typeface="Arial"/>
            </a:endParaRPr>
          </a:p>
        </p:txBody>
      </p:sp>
      <p:graphicFrame>
        <p:nvGraphicFramePr>
          <p:cNvPr id="710" name="Google Shape;710;p28"/>
          <p:cNvGraphicFramePr/>
          <p:nvPr/>
        </p:nvGraphicFramePr>
        <p:xfrm>
          <a:off x="359764" y="960807"/>
          <a:ext cx="11497456" cy="5237975"/>
        </p:xfrm>
        <a:graphic>
          <a:graphicData uri="http://schemas.openxmlformats.org/drawingml/2006/chart">
            <c:chart r:id="rId3"/>
          </a:graphicData>
        </a:graphic>
      </p:graphicFrame>
      <p:sp>
        <p:nvSpPr>
          <p:cNvPr id="711" name="Google Shape;711;p28"/>
          <p:cNvSpPr/>
          <p:nvPr/>
        </p:nvSpPr>
        <p:spPr>
          <a:xfrm>
            <a:off x="212632" y="675901"/>
            <a:ext cx="1459738" cy="391886"/>
          </a:xfrm>
          <a:prstGeom prst="roundRect">
            <a:avLst>
              <a:gd fmla="val 16667" name="adj"/>
            </a:avLst>
          </a:prstGeom>
          <a:solidFill>
            <a:srgbClr val="DA0F2B"/>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CO" sz="1800" u="none" cap="none" strike="noStrike">
                <a:solidFill>
                  <a:schemeClr val="lt1"/>
                </a:solidFill>
                <a:latin typeface="Arial"/>
                <a:ea typeface="Arial"/>
                <a:cs typeface="Arial"/>
                <a:sym typeface="Arial"/>
              </a:rPr>
              <a:t>Promedio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p29"/>
          <p:cNvSpPr/>
          <p:nvPr/>
        </p:nvSpPr>
        <p:spPr>
          <a:xfrm>
            <a:off x="1148156" y="8822"/>
            <a:ext cx="10370554"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rgbClr val="333333"/>
                </a:solidFill>
                <a:latin typeface="Arial"/>
                <a:ea typeface="Arial"/>
                <a:cs typeface="Arial"/>
                <a:sym typeface="Arial"/>
              </a:rPr>
              <a:t>15.2. ¿Cuál es el número de horas que le dedicó semanalmente a las prácticas (libres y profesionales)? </a:t>
            </a:r>
            <a:endParaRPr b="0" i="0" sz="1800" u="none" cap="none" strike="noStrike">
              <a:solidFill>
                <a:schemeClr val="dk1"/>
              </a:solidFill>
              <a:latin typeface="Arial"/>
              <a:ea typeface="Arial"/>
              <a:cs typeface="Arial"/>
              <a:sym typeface="Arial"/>
            </a:endParaRPr>
          </a:p>
        </p:txBody>
      </p:sp>
      <p:graphicFrame>
        <p:nvGraphicFramePr>
          <p:cNvPr id="717" name="Google Shape;717;p29"/>
          <p:cNvGraphicFramePr/>
          <p:nvPr/>
        </p:nvGraphicFramePr>
        <p:xfrm>
          <a:off x="597280" y="1371600"/>
          <a:ext cx="11101234" cy="5237975"/>
        </p:xfrm>
        <a:graphic>
          <a:graphicData uri="http://schemas.openxmlformats.org/drawingml/2006/chart">
            <c:chart r:id="rId3"/>
          </a:graphicData>
        </a:graphic>
      </p:graphicFrame>
      <p:sp>
        <p:nvSpPr>
          <p:cNvPr id="718" name="Google Shape;718;p29"/>
          <p:cNvSpPr/>
          <p:nvPr/>
        </p:nvSpPr>
        <p:spPr>
          <a:xfrm>
            <a:off x="412605" y="1175657"/>
            <a:ext cx="1459738" cy="391886"/>
          </a:xfrm>
          <a:prstGeom prst="roundRect">
            <a:avLst>
              <a:gd fmla="val 16667" name="adj"/>
            </a:avLst>
          </a:prstGeom>
          <a:solidFill>
            <a:srgbClr val="DA0F2B"/>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CO" sz="1800" u="none" cap="none" strike="noStrike">
                <a:solidFill>
                  <a:schemeClr val="lt1"/>
                </a:solidFill>
                <a:latin typeface="Arial"/>
                <a:ea typeface="Arial"/>
                <a:cs typeface="Arial"/>
                <a:sym typeface="Arial"/>
              </a:rPr>
              <a:t>Promedio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3"/>
          <p:cNvSpPr/>
          <p:nvPr/>
        </p:nvSpPr>
        <p:spPr>
          <a:xfrm>
            <a:off x="965488" y="6456346"/>
            <a:ext cx="6096000" cy="291042"/>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1200"/>
              <a:buFont typeface="Arial"/>
              <a:buNone/>
            </a:pPr>
            <a:r>
              <a:rPr b="1" i="0" lang="es-CO" sz="1200" u="none" cap="none" strike="noStrike">
                <a:solidFill>
                  <a:srgbClr val="000000"/>
                </a:solidFill>
                <a:latin typeface="Arial"/>
                <a:ea typeface="Arial"/>
                <a:cs typeface="Arial"/>
                <a:sym typeface="Arial"/>
              </a:rPr>
              <a:t>Nota</a:t>
            </a:r>
            <a:r>
              <a:rPr b="0" i="0" lang="es-CO" sz="1200" u="none" cap="none" strike="noStrike">
                <a:solidFill>
                  <a:srgbClr val="000000"/>
                </a:solidFill>
                <a:latin typeface="Arial"/>
                <a:ea typeface="Arial"/>
                <a:cs typeface="Arial"/>
                <a:sym typeface="Arial"/>
              </a:rPr>
              <a:t>: </a:t>
            </a:r>
            <a:r>
              <a:rPr b="0" i="1" lang="es-CO" sz="1200" u="none" cap="none" strike="noStrike">
                <a:solidFill>
                  <a:srgbClr val="000000"/>
                </a:solidFill>
                <a:latin typeface="Arial"/>
                <a:ea typeface="Arial"/>
                <a:cs typeface="Arial"/>
                <a:sym typeface="Arial"/>
              </a:rPr>
              <a:t>Este informe atiende los lineamientos de la norma ISO 20252:2012</a:t>
            </a:r>
            <a:endParaRPr b="0" i="0" sz="2000" u="none" cap="none" strike="noStrike">
              <a:solidFill>
                <a:srgbClr val="000000"/>
              </a:solidFill>
              <a:latin typeface="Arial"/>
              <a:ea typeface="Arial"/>
              <a:cs typeface="Arial"/>
              <a:sym typeface="Arial"/>
            </a:endParaRPr>
          </a:p>
        </p:txBody>
      </p:sp>
      <p:graphicFrame>
        <p:nvGraphicFramePr>
          <p:cNvPr id="405" name="Google Shape;405;p3"/>
          <p:cNvGraphicFramePr/>
          <p:nvPr/>
        </p:nvGraphicFramePr>
        <p:xfrm>
          <a:off x="1055439" y="589116"/>
          <a:ext cx="3000000" cy="3000000"/>
        </p:xfrm>
        <a:graphic>
          <a:graphicData uri="http://schemas.openxmlformats.org/drawingml/2006/table">
            <a:tbl>
              <a:tblPr>
                <a:noFill/>
                <a:tableStyleId>{180D8397-64C4-48A0-9AFB-81B398C0A88B}</a:tableStyleId>
              </a:tblPr>
              <a:tblGrid>
                <a:gridCol w="3160725"/>
                <a:gridCol w="6920400"/>
              </a:tblGrid>
              <a:tr h="339150">
                <a:tc>
                  <a:txBody>
                    <a:bodyPr/>
                    <a:lstStyle/>
                    <a:p>
                      <a:pPr indent="0" lvl="0" marL="0" marR="0" rtl="0" algn="r">
                        <a:lnSpc>
                          <a:spcPct val="115000"/>
                        </a:lnSpc>
                        <a:spcBef>
                          <a:spcPts val="0"/>
                        </a:spcBef>
                        <a:spcAft>
                          <a:spcPts val="0"/>
                        </a:spcAft>
                        <a:buClr>
                          <a:srgbClr val="000000"/>
                        </a:buClr>
                        <a:buSzPts val="1200"/>
                        <a:buFont typeface="Arial"/>
                        <a:buNone/>
                      </a:pPr>
                      <a:r>
                        <a:rPr b="1" lang="es-CO" sz="1200" u="none" cap="none" strike="noStrike">
                          <a:solidFill>
                            <a:srgbClr val="3F3F3F"/>
                          </a:solidFill>
                          <a:latin typeface="Arial"/>
                          <a:ea typeface="Arial"/>
                          <a:cs typeface="Arial"/>
                          <a:sym typeface="Arial"/>
                        </a:rPr>
                        <a:t>RECOLECCIÓN DE LA INFORMACIÓN:</a:t>
                      </a:r>
                      <a:endParaRPr sz="1400" u="none" cap="none" strike="noStrike"/>
                    </a:p>
                  </a:txBody>
                  <a:tcPr marT="0" marB="0" marR="68575" marL="68575" anchor="ctr">
                    <a:lnL cap="flat" cmpd="sng" w="12700">
                      <a:solidFill>
                        <a:srgbClr val="A6A6A6"/>
                      </a:solidFill>
                      <a:prstDash val="solid"/>
                      <a:round/>
                      <a:headEnd len="sm" w="sm" type="none"/>
                      <a:tailEnd len="sm" w="sm" type="none"/>
                    </a:lnL>
                    <a:lnR cap="flat" cmpd="sng" w="9525">
                      <a:solidFill>
                        <a:srgbClr val="D8D8D8"/>
                      </a:solidFill>
                      <a:prstDash val="solid"/>
                      <a:round/>
                      <a:headEnd len="sm" w="sm" type="none"/>
                      <a:tailEnd len="sm" w="sm" type="none"/>
                    </a:lnR>
                    <a:lnT cap="flat" cmpd="sng" w="12700">
                      <a:solidFill>
                        <a:srgbClr val="A6A6A6"/>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rgbClr val="000000"/>
                        </a:buClr>
                        <a:buSzPts val="1100"/>
                        <a:buFont typeface="Arial"/>
                        <a:buNone/>
                      </a:pPr>
                      <a:r>
                        <a:rPr lang="es-CO" sz="1100" u="none" cap="none" strike="noStrike">
                          <a:solidFill>
                            <a:srgbClr val="3F3F3F"/>
                          </a:solidFill>
                          <a:latin typeface="Arial"/>
                          <a:ea typeface="Arial"/>
                          <a:cs typeface="Arial"/>
                          <a:sym typeface="Arial"/>
                        </a:rPr>
                        <a:t>Brandstrat SAS</a:t>
                      </a:r>
                      <a:endParaRPr sz="1400" u="none" cap="none" strike="noStrike"/>
                    </a:p>
                  </a:txBody>
                  <a:tcPr marT="0" marB="0" marR="68575" marL="68575" anchor="ctr">
                    <a:lnL cap="flat" cmpd="sng" w="9525">
                      <a:solidFill>
                        <a:srgbClr val="D8D8D8"/>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9525">
                      <a:solidFill>
                        <a:srgbClr val="D8D8D8"/>
                      </a:solidFill>
                      <a:prstDash val="solid"/>
                      <a:round/>
                      <a:headEnd len="sm" w="sm" type="none"/>
                      <a:tailEnd len="sm" w="sm" type="none"/>
                    </a:lnB>
                  </a:tcPr>
                </a:tc>
              </a:tr>
              <a:tr h="429500">
                <a:tc>
                  <a:txBody>
                    <a:bodyPr/>
                    <a:lstStyle/>
                    <a:p>
                      <a:pPr indent="0" lvl="0" marL="0" marR="0" rtl="0" algn="r">
                        <a:lnSpc>
                          <a:spcPct val="115000"/>
                        </a:lnSpc>
                        <a:spcBef>
                          <a:spcPts val="0"/>
                        </a:spcBef>
                        <a:spcAft>
                          <a:spcPts val="0"/>
                        </a:spcAft>
                        <a:buClr>
                          <a:srgbClr val="000000"/>
                        </a:buClr>
                        <a:buSzPts val="1200"/>
                        <a:buFont typeface="Arial"/>
                        <a:buNone/>
                      </a:pPr>
                      <a:r>
                        <a:rPr b="1" lang="es-CO" sz="1200" u="none" cap="none" strike="noStrike">
                          <a:solidFill>
                            <a:srgbClr val="3F3F3F"/>
                          </a:solidFill>
                          <a:latin typeface="Arial"/>
                          <a:ea typeface="Arial"/>
                          <a:cs typeface="Arial"/>
                          <a:sym typeface="Arial"/>
                        </a:rPr>
                        <a:t>UNIVERSO EN ESTUDIO:</a:t>
                      </a:r>
                      <a:endParaRPr sz="1400" u="none" cap="none" strike="noStrike"/>
                    </a:p>
                  </a:txBody>
                  <a:tcPr marT="0" marB="0" marR="68575" marL="68575" anchor="ctr">
                    <a:lnL cap="flat" cmpd="sng" w="12700">
                      <a:solidFill>
                        <a:srgbClr val="A6A6A6"/>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rgbClr val="000000"/>
                        </a:buClr>
                        <a:buSzPts val="1100"/>
                        <a:buFont typeface="Arial"/>
                        <a:buNone/>
                      </a:pPr>
                      <a:r>
                        <a:rPr lang="es-CO" sz="1100" u="none" cap="none" strike="noStrike">
                          <a:solidFill>
                            <a:srgbClr val="3F3F3F"/>
                          </a:solidFill>
                          <a:latin typeface="Arial"/>
                          <a:ea typeface="Arial"/>
                          <a:cs typeface="Arial"/>
                          <a:sym typeface="Arial"/>
                        </a:rPr>
                        <a:t>Mujeres y hombres mayores de 13 años, residentes en viviendas de todos los niveles socioeconómicos en Bogotá</a:t>
                      </a:r>
                      <a:endParaRPr sz="1400" u="none" cap="none" strike="noStrike"/>
                    </a:p>
                  </a:txBody>
                  <a:tcPr marT="0" marB="0" marR="68575" marL="68575" anchor="ctr">
                    <a:lnL cap="flat" cmpd="sng" w="9525">
                      <a:solidFill>
                        <a:srgbClr val="D8D8D8"/>
                      </a:solidFill>
                      <a:prstDash val="solid"/>
                      <a:round/>
                      <a:headEnd len="sm" w="sm" type="none"/>
                      <a:tailEnd len="sm" w="sm" type="none"/>
                    </a:lnL>
                    <a:lnR cap="flat" cmpd="sng" w="12700">
                      <a:solidFill>
                        <a:srgbClr val="A6A6A6"/>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r>
              <a:tr h="1369500">
                <a:tc>
                  <a:txBody>
                    <a:bodyPr/>
                    <a:lstStyle/>
                    <a:p>
                      <a:pPr indent="0" lvl="0" marL="0" marR="0" rtl="0" algn="r">
                        <a:lnSpc>
                          <a:spcPct val="115000"/>
                        </a:lnSpc>
                        <a:spcBef>
                          <a:spcPts val="0"/>
                        </a:spcBef>
                        <a:spcAft>
                          <a:spcPts val="0"/>
                        </a:spcAft>
                        <a:buClr>
                          <a:srgbClr val="000000"/>
                        </a:buClr>
                        <a:buSzPts val="1200"/>
                        <a:buFont typeface="Arial"/>
                        <a:buNone/>
                      </a:pPr>
                      <a:r>
                        <a:rPr b="1" lang="es-CO" sz="1200" u="none" cap="none" strike="noStrike">
                          <a:solidFill>
                            <a:srgbClr val="3F3F3F"/>
                          </a:solidFill>
                          <a:latin typeface="Arial"/>
                          <a:ea typeface="Arial"/>
                          <a:cs typeface="Arial"/>
                          <a:sym typeface="Arial"/>
                        </a:rPr>
                        <a:t>DISEÑO DE MUESTREO:</a:t>
                      </a:r>
                      <a:endParaRPr sz="1400" u="none" cap="none" strike="noStrike"/>
                    </a:p>
                  </a:txBody>
                  <a:tcPr marT="0" marB="0" marR="68575" marL="68575" anchor="ctr">
                    <a:lnL cap="flat" cmpd="sng" w="12700">
                      <a:solidFill>
                        <a:srgbClr val="A6A6A6"/>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rgbClr val="000000"/>
                        </a:buClr>
                        <a:buSzPts val="1100"/>
                        <a:buFont typeface="Arial"/>
                        <a:buNone/>
                      </a:pPr>
                      <a:r>
                        <a:rPr lang="es-CO" sz="1100" u="none" cap="none" strike="noStrike">
                          <a:solidFill>
                            <a:srgbClr val="3F3F3F"/>
                          </a:solidFill>
                          <a:latin typeface="Arial"/>
                          <a:ea typeface="Arial"/>
                          <a:cs typeface="Arial"/>
                          <a:sym typeface="Arial"/>
                        </a:rPr>
                        <a:t>La estrategia de diseño muestra empleada corresponde a un muestreo probabilístico estratificado por localidad y con selección aleatoria simple sin reemplazo al interior de cada estrato.</a:t>
                      </a:r>
                      <a:endParaRPr sz="1400" u="none" cap="none" strike="noStrike"/>
                    </a:p>
                    <a:p>
                      <a:pPr indent="0" lvl="0" marL="0" marR="0" rtl="0" algn="just">
                        <a:lnSpc>
                          <a:spcPct val="115000"/>
                        </a:lnSpc>
                        <a:spcBef>
                          <a:spcPts val="1200"/>
                        </a:spcBef>
                        <a:spcAft>
                          <a:spcPts val="0"/>
                        </a:spcAft>
                        <a:buClr>
                          <a:srgbClr val="000000"/>
                        </a:buClr>
                        <a:buSzPts val="1100"/>
                        <a:buFont typeface="Arial"/>
                        <a:buNone/>
                      </a:pPr>
                      <a:r>
                        <a:rPr lang="es-CO" sz="1100" u="none" cap="none" strike="noStrike">
                          <a:solidFill>
                            <a:srgbClr val="3F3F3F"/>
                          </a:solidFill>
                          <a:latin typeface="Arial"/>
                          <a:ea typeface="Arial"/>
                          <a:cs typeface="Arial"/>
                          <a:sym typeface="Arial"/>
                        </a:rPr>
                        <a:t>Cada unidad (registro telefónico por localidad) de la población objetivo tiene una probabilidad de selección conocida y superior a cero. Este muestreo permite establecer anticipadamente la precisión deseada en los resultados principales , y calcular la precisión observada en todos los resultados obtenidos.</a:t>
                      </a:r>
                      <a:endParaRPr sz="1400" u="none" cap="none" strike="noStrike"/>
                    </a:p>
                    <a:p>
                      <a:pPr indent="0" lvl="0" marL="0" marR="0" rtl="0" algn="just">
                        <a:lnSpc>
                          <a:spcPct val="115000"/>
                        </a:lnSpc>
                        <a:spcBef>
                          <a:spcPts val="1200"/>
                        </a:spcBef>
                        <a:spcAft>
                          <a:spcPts val="0"/>
                        </a:spcAft>
                        <a:buClr>
                          <a:srgbClr val="000000"/>
                        </a:buClr>
                        <a:buSzPts val="1100"/>
                        <a:buFont typeface="Arial"/>
                        <a:buNone/>
                      </a:pPr>
                      <a:r>
                        <a:rPr lang="es-CO" sz="1100" u="none" cap="none" strike="noStrike">
                          <a:solidFill>
                            <a:srgbClr val="3F3F3F"/>
                          </a:solidFill>
                          <a:latin typeface="Arial"/>
                          <a:ea typeface="Arial"/>
                          <a:cs typeface="Arial"/>
                          <a:sym typeface="Arial"/>
                        </a:rPr>
                        <a:t>Para garantizar una representatividad adecuada de cada localidad y balancear los estratos ya que la concentración del 70% de la población se encuentra en 7 de las 20 localidades, se realiza una optimización de las proporciones mediante una transformación exponencial, guardando las características de la población inicial, pero redistribuyéndolos pesos que posteriormente se volverán a ajustar a la población mediante un proceso de ponderación.</a:t>
                      </a:r>
                      <a:endParaRPr sz="1400" u="none" cap="none" strike="noStrike"/>
                    </a:p>
                    <a:p>
                      <a:pPr indent="0" lvl="0" marL="0" marR="0" rtl="0" algn="just">
                        <a:lnSpc>
                          <a:spcPct val="115000"/>
                        </a:lnSpc>
                        <a:spcBef>
                          <a:spcPts val="1200"/>
                        </a:spcBef>
                        <a:spcAft>
                          <a:spcPts val="0"/>
                        </a:spcAft>
                        <a:buClr>
                          <a:srgbClr val="000000"/>
                        </a:buClr>
                        <a:buSzPts val="1100"/>
                        <a:buFont typeface="Arial"/>
                        <a:buNone/>
                      </a:pPr>
                      <a:r>
                        <a:rPr lang="es-CO" sz="1100" u="none" cap="none" strike="noStrike">
                          <a:solidFill>
                            <a:srgbClr val="3F3F3F"/>
                          </a:solidFill>
                          <a:latin typeface="Arial"/>
                          <a:ea typeface="Arial"/>
                          <a:cs typeface="Arial"/>
                          <a:sym typeface="Arial"/>
                        </a:rPr>
                        <a:t>Para garantizar que la muestra se a probabilística se asigna en un mecanismo de selección aleatoria de los elementos de la población al interior de los estratos. Se aleatoriza su selección mediante la asignación de un puntaje proveniente de una distribución uniforme y se emplea al final un ordenamiento descendente para su selección en la muestra.</a:t>
                      </a:r>
                      <a:endParaRPr sz="1400" u="none" cap="none" strike="noStrike"/>
                    </a:p>
                  </a:txBody>
                  <a:tcPr marT="0" marB="0" marR="68575" marL="68575" anchor="ctr">
                    <a:lnL cap="flat" cmpd="sng" w="9525">
                      <a:solidFill>
                        <a:srgbClr val="D8D8D8"/>
                      </a:solidFill>
                      <a:prstDash val="solid"/>
                      <a:round/>
                      <a:headEnd len="sm" w="sm" type="none"/>
                      <a:tailEnd len="sm" w="sm" type="none"/>
                    </a:lnL>
                    <a:lnR cap="flat" cmpd="sng" w="12700">
                      <a:solidFill>
                        <a:srgbClr val="A6A6A6"/>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r>
              <a:tr h="329050">
                <a:tc>
                  <a:txBody>
                    <a:bodyPr/>
                    <a:lstStyle/>
                    <a:p>
                      <a:pPr indent="0" lvl="0" marL="0" marR="0" rtl="0" algn="r">
                        <a:lnSpc>
                          <a:spcPct val="115000"/>
                        </a:lnSpc>
                        <a:spcBef>
                          <a:spcPts val="0"/>
                        </a:spcBef>
                        <a:spcAft>
                          <a:spcPts val="0"/>
                        </a:spcAft>
                        <a:buClr>
                          <a:srgbClr val="000000"/>
                        </a:buClr>
                        <a:buSzPts val="1200"/>
                        <a:buFont typeface="Arial"/>
                        <a:buNone/>
                      </a:pPr>
                      <a:r>
                        <a:rPr b="1" lang="es-CO" sz="1200" u="none" cap="none" strike="noStrike">
                          <a:solidFill>
                            <a:srgbClr val="3F3F3F"/>
                          </a:solidFill>
                          <a:latin typeface="Arial"/>
                          <a:ea typeface="Arial"/>
                          <a:cs typeface="Arial"/>
                          <a:sym typeface="Arial"/>
                        </a:rPr>
                        <a:t>TAMAÑO DE MUESTRA:</a:t>
                      </a:r>
                      <a:endParaRPr sz="1400" u="none" cap="none" strike="noStrike"/>
                    </a:p>
                  </a:txBody>
                  <a:tcPr marT="0" marB="0" marR="68575" marL="68575" anchor="ctr">
                    <a:lnL cap="flat" cmpd="sng" w="12700">
                      <a:solidFill>
                        <a:srgbClr val="A6A6A6"/>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rgbClr val="000000"/>
                        </a:buClr>
                        <a:buSzPts val="1100"/>
                        <a:buFont typeface="Arial"/>
                        <a:buNone/>
                      </a:pPr>
                      <a:r>
                        <a:rPr lang="es-CO" sz="1100" u="none" cap="none" strike="noStrike">
                          <a:solidFill>
                            <a:srgbClr val="3F3F3F"/>
                          </a:solidFill>
                          <a:latin typeface="Arial"/>
                          <a:ea typeface="Arial"/>
                          <a:cs typeface="Arial"/>
                          <a:sym typeface="Arial"/>
                        </a:rPr>
                        <a:t>2014  Encuestas efectivas</a:t>
                      </a:r>
                      <a:endParaRPr sz="1400" u="none" cap="none" strike="noStrike"/>
                    </a:p>
                  </a:txBody>
                  <a:tcPr marT="0" marB="0" marR="68575" marL="68575" anchor="ctr">
                    <a:lnL cap="flat" cmpd="sng" w="9525">
                      <a:solidFill>
                        <a:srgbClr val="D8D8D8"/>
                      </a:solidFill>
                      <a:prstDash val="solid"/>
                      <a:round/>
                      <a:headEnd len="sm" w="sm" type="none"/>
                      <a:tailEnd len="sm" w="sm" type="none"/>
                    </a:lnL>
                    <a:lnR cap="flat" cmpd="sng" w="12700">
                      <a:solidFill>
                        <a:srgbClr val="A6A6A6"/>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r>
              <a:tr h="428750">
                <a:tc>
                  <a:txBody>
                    <a:bodyPr/>
                    <a:lstStyle/>
                    <a:p>
                      <a:pPr indent="0" lvl="0" marL="0" marR="0" rtl="0" algn="r">
                        <a:lnSpc>
                          <a:spcPct val="115000"/>
                        </a:lnSpc>
                        <a:spcBef>
                          <a:spcPts val="0"/>
                        </a:spcBef>
                        <a:spcAft>
                          <a:spcPts val="0"/>
                        </a:spcAft>
                        <a:buClr>
                          <a:srgbClr val="000000"/>
                        </a:buClr>
                        <a:buSzPts val="1200"/>
                        <a:buFont typeface="Arial"/>
                        <a:buNone/>
                      </a:pPr>
                      <a:r>
                        <a:rPr b="1" lang="es-CO" sz="1200" u="none" cap="none" strike="noStrike">
                          <a:solidFill>
                            <a:srgbClr val="3F3F3F"/>
                          </a:solidFill>
                          <a:latin typeface="Arial"/>
                          <a:ea typeface="Arial"/>
                          <a:cs typeface="Arial"/>
                          <a:sym typeface="Arial"/>
                        </a:rPr>
                        <a:t>MARGEN DE ERROR Y NIVEL DE CONFIANZA:</a:t>
                      </a:r>
                      <a:endParaRPr sz="1400" u="none" cap="none" strike="noStrike"/>
                    </a:p>
                  </a:txBody>
                  <a:tcPr marT="0" marB="0" marR="68575" marL="68575" anchor="ctr">
                    <a:lnL cap="flat" cmpd="sng" w="12700">
                      <a:solidFill>
                        <a:srgbClr val="A6A6A6"/>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rgbClr val="000000"/>
                        </a:buClr>
                        <a:buSzPts val="1100"/>
                        <a:buFont typeface="Arial"/>
                        <a:buNone/>
                      </a:pPr>
                      <a:r>
                        <a:rPr lang="es-CO" sz="1100" u="none" cap="none" strike="noStrike">
                          <a:solidFill>
                            <a:srgbClr val="3F3F3F"/>
                          </a:solidFill>
                          <a:latin typeface="Arial"/>
                          <a:ea typeface="Arial"/>
                          <a:cs typeface="Arial"/>
                          <a:sym typeface="Arial"/>
                        </a:rPr>
                        <a:t>Margen de error de muestreo de 3,5% y 95% de confianza</a:t>
                      </a:r>
                      <a:endParaRPr sz="1400" u="none" cap="none" strike="noStrike"/>
                    </a:p>
                  </a:txBody>
                  <a:tcPr marT="0" marB="0" marR="68575" marL="68575" anchor="ctr">
                    <a:lnL cap="flat" cmpd="sng" w="9525">
                      <a:solidFill>
                        <a:srgbClr val="D8D8D8"/>
                      </a:solidFill>
                      <a:prstDash val="solid"/>
                      <a:round/>
                      <a:headEnd len="sm" w="sm" type="none"/>
                      <a:tailEnd len="sm" w="sm" type="none"/>
                    </a:lnL>
                    <a:lnR cap="flat" cmpd="sng" w="12700">
                      <a:solidFill>
                        <a:srgbClr val="A6A6A6"/>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r>
              <a:tr h="471800">
                <a:tc>
                  <a:txBody>
                    <a:bodyPr/>
                    <a:lstStyle/>
                    <a:p>
                      <a:pPr indent="0" lvl="0" marL="0" marR="0" rtl="0" algn="r">
                        <a:lnSpc>
                          <a:spcPct val="115000"/>
                        </a:lnSpc>
                        <a:spcBef>
                          <a:spcPts val="0"/>
                        </a:spcBef>
                        <a:spcAft>
                          <a:spcPts val="0"/>
                        </a:spcAft>
                        <a:buClr>
                          <a:srgbClr val="000000"/>
                        </a:buClr>
                        <a:buSzPts val="1200"/>
                        <a:buFont typeface="Arial"/>
                        <a:buNone/>
                      </a:pPr>
                      <a:r>
                        <a:rPr b="1" lang="es-CO" sz="1200" u="none" cap="none" strike="noStrike">
                          <a:solidFill>
                            <a:srgbClr val="3F3F3F"/>
                          </a:solidFill>
                          <a:latin typeface="Arial"/>
                          <a:ea typeface="Arial"/>
                          <a:cs typeface="Arial"/>
                          <a:sym typeface="Arial"/>
                        </a:rPr>
                        <a:t>TEMAS A LOS QUE SE REFIERE:</a:t>
                      </a:r>
                      <a:endParaRPr sz="1400" u="none" cap="none" strike="noStrike"/>
                    </a:p>
                  </a:txBody>
                  <a:tcPr marT="0" marB="0" marR="68575" marL="68575" anchor="ctr">
                    <a:lnL cap="flat" cmpd="sng" w="12700">
                      <a:solidFill>
                        <a:srgbClr val="A6A6A6"/>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rgbClr val="000000"/>
                        </a:buClr>
                        <a:buSzPts val="1100"/>
                        <a:buFont typeface="Arial"/>
                        <a:buNone/>
                      </a:pPr>
                      <a:r>
                        <a:rPr lang="es-CO" sz="1100" u="none" cap="none" strike="noStrike">
                          <a:solidFill>
                            <a:srgbClr val="3F3F3F"/>
                          </a:solidFill>
                          <a:latin typeface="Arial"/>
                          <a:ea typeface="Arial"/>
                          <a:cs typeface="Arial"/>
                          <a:sym typeface="Arial"/>
                        </a:rPr>
                        <a:t>Monitoreo de percepciones, creencias, opiniones y actitudes ciudadanas sobre el escenario social y cultural derivado de las acciones y estrategias definidas por parte de la Administración Distrital, ante el COVID 19</a:t>
                      </a:r>
                      <a:endParaRPr sz="1400" u="none" cap="none" strike="noStrike"/>
                    </a:p>
                  </a:txBody>
                  <a:tcPr marT="0" marB="0" marR="68575" marL="68575" anchor="ctr">
                    <a:lnL cap="flat" cmpd="sng" w="9525">
                      <a:solidFill>
                        <a:srgbClr val="D8D8D8"/>
                      </a:solidFill>
                      <a:prstDash val="solid"/>
                      <a:round/>
                      <a:headEnd len="sm" w="sm" type="none"/>
                      <a:tailEnd len="sm" w="sm" type="none"/>
                    </a:lnL>
                    <a:lnR cap="flat" cmpd="sng" w="12700">
                      <a:solidFill>
                        <a:srgbClr val="A6A6A6"/>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r>
              <a:tr h="308750">
                <a:tc>
                  <a:txBody>
                    <a:bodyPr/>
                    <a:lstStyle/>
                    <a:p>
                      <a:pPr indent="0" lvl="0" marL="0" marR="0" rtl="0" algn="r">
                        <a:lnSpc>
                          <a:spcPct val="115000"/>
                        </a:lnSpc>
                        <a:spcBef>
                          <a:spcPts val="0"/>
                        </a:spcBef>
                        <a:spcAft>
                          <a:spcPts val="0"/>
                        </a:spcAft>
                        <a:buClr>
                          <a:srgbClr val="000000"/>
                        </a:buClr>
                        <a:buSzPts val="1200"/>
                        <a:buFont typeface="Arial"/>
                        <a:buNone/>
                      </a:pPr>
                      <a:r>
                        <a:rPr b="1" lang="es-CO" sz="1200" u="none" cap="none" strike="noStrike">
                          <a:solidFill>
                            <a:srgbClr val="3F3F3F"/>
                          </a:solidFill>
                          <a:latin typeface="Arial"/>
                          <a:ea typeface="Arial"/>
                          <a:cs typeface="Arial"/>
                          <a:sym typeface="Arial"/>
                        </a:rPr>
                        <a:t>PREGUNTAS QUE SE FORMULARON:</a:t>
                      </a:r>
                      <a:endParaRPr sz="1400" u="none" cap="none" strike="noStrike"/>
                    </a:p>
                  </a:txBody>
                  <a:tcPr marT="0" marB="0" marR="68575" marL="68575" anchor="ctr">
                    <a:lnL cap="flat" cmpd="sng" w="12700">
                      <a:solidFill>
                        <a:srgbClr val="A6A6A6"/>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rgbClr val="000000"/>
                        </a:buClr>
                        <a:buSzPts val="1100"/>
                        <a:buFont typeface="Arial"/>
                        <a:buNone/>
                      </a:pPr>
                      <a:r>
                        <a:rPr lang="es-CO" sz="1100" u="none" cap="none" strike="noStrike">
                          <a:solidFill>
                            <a:srgbClr val="3F3F3F"/>
                          </a:solidFill>
                          <a:latin typeface="Arial"/>
                          <a:ea typeface="Arial"/>
                          <a:cs typeface="Arial"/>
                          <a:sym typeface="Arial"/>
                        </a:rPr>
                        <a:t>38 preguntas</a:t>
                      </a:r>
                      <a:endParaRPr sz="1400" u="none" cap="none" strike="noStrike"/>
                    </a:p>
                  </a:txBody>
                  <a:tcPr marT="0" marB="0" marR="68575" marL="68575" anchor="ctr">
                    <a:lnL cap="flat" cmpd="sng" w="9525">
                      <a:solidFill>
                        <a:srgbClr val="D8D8D8"/>
                      </a:solidFill>
                      <a:prstDash val="solid"/>
                      <a:round/>
                      <a:headEnd len="sm" w="sm" type="none"/>
                      <a:tailEnd len="sm" w="sm" type="none"/>
                    </a:lnL>
                    <a:lnR cap="flat" cmpd="sng" w="12700">
                      <a:solidFill>
                        <a:srgbClr val="A6A6A6"/>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r>
              <a:tr h="259275">
                <a:tc>
                  <a:txBody>
                    <a:bodyPr/>
                    <a:lstStyle/>
                    <a:p>
                      <a:pPr indent="0" lvl="0" marL="0" marR="0" rtl="0" algn="r">
                        <a:lnSpc>
                          <a:spcPct val="115000"/>
                        </a:lnSpc>
                        <a:spcBef>
                          <a:spcPts val="0"/>
                        </a:spcBef>
                        <a:spcAft>
                          <a:spcPts val="0"/>
                        </a:spcAft>
                        <a:buClr>
                          <a:srgbClr val="000000"/>
                        </a:buClr>
                        <a:buSzPts val="1200"/>
                        <a:buFont typeface="Arial"/>
                        <a:buNone/>
                      </a:pPr>
                      <a:r>
                        <a:rPr b="1" lang="es-CO" sz="1200" u="none" cap="none" strike="noStrike">
                          <a:solidFill>
                            <a:srgbClr val="3F3F3F"/>
                          </a:solidFill>
                          <a:latin typeface="Arial"/>
                          <a:ea typeface="Arial"/>
                          <a:cs typeface="Arial"/>
                          <a:sym typeface="Arial"/>
                        </a:rPr>
                        <a:t>PERIODO TRABAJO DE CAMPO:</a:t>
                      </a:r>
                      <a:endParaRPr sz="1400" u="none" cap="none" strike="noStrike"/>
                    </a:p>
                  </a:txBody>
                  <a:tcPr marT="0" marB="0" marR="68575" marL="68575" anchor="ctr">
                    <a:lnL cap="flat" cmpd="sng" w="12700">
                      <a:solidFill>
                        <a:srgbClr val="A6A6A6"/>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rgbClr val="000000"/>
                        </a:buClr>
                        <a:buSzPts val="1100"/>
                        <a:buFont typeface="Arial"/>
                        <a:buNone/>
                      </a:pPr>
                      <a:r>
                        <a:rPr lang="es-CO" sz="1100" u="none" cap="none" strike="noStrike">
                          <a:solidFill>
                            <a:srgbClr val="3F3F3F"/>
                          </a:solidFill>
                          <a:latin typeface="Arial"/>
                          <a:ea typeface="Arial"/>
                          <a:cs typeface="Arial"/>
                          <a:sym typeface="Arial"/>
                        </a:rPr>
                        <a:t>27 de noviembre al 17 de diciembre  de 2020</a:t>
                      </a:r>
                      <a:endParaRPr sz="1400" u="none" cap="none" strike="noStrike"/>
                    </a:p>
                  </a:txBody>
                  <a:tcPr marT="0" marB="0" marR="68575" marL="68575" anchor="ctr">
                    <a:lnL cap="flat" cmpd="sng" w="9525">
                      <a:solidFill>
                        <a:srgbClr val="D8D8D8"/>
                      </a:solidFill>
                      <a:prstDash val="solid"/>
                      <a:round/>
                      <a:headEnd len="sm" w="sm" type="none"/>
                      <a:tailEnd len="sm" w="sm" type="none"/>
                    </a:lnL>
                    <a:lnR cap="flat" cmpd="sng" w="12700">
                      <a:solidFill>
                        <a:srgbClr val="A6A6A6"/>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r>
              <a:tr h="290950">
                <a:tc>
                  <a:txBody>
                    <a:bodyPr/>
                    <a:lstStyle/>
                    <a:p>
                      <a:pPr indent="0" lvl="0" marL="0" marR="0" rtl="0" algn="r">
                        <a:lnSpc>
                          <a:spcPct val="115000"/>
                        </a:lnSpc>
                        <a:spcBef>
                          <a:spcPts val="0"/>
                        </a:spcBef>
                        <a:spcAft>
                          <a:spcPts val="0"/>
                        </a:spcAft>
                        <a:buClr>
                          <a:srgbClr val="000000"/>
                        </a:buClr>
                        <a:buSzPts val="1200"/>
                        <a:buFont typeface="Arial"/>
                        <a:buNone/>
                      </a:pPr>
                      <a:r>
                        <a:rPr b="1" lang="es-CO" sz="1200" u="none" cap="none" strike="noStrike">
                          <a:solidFill>
                            <a:srgbClr val="3F3F3F"/>
                          </a:solidFill>
                          <a:latin typeface="Arial"/>
                          <a:ea typeface="Arial"/>
                          <a:cs typeface="Arial"/>
                          <a:sym typeface="Arial"/>
                        </a:rPr>
                        <a:t>TECNICA DE RECOLECCIÓN:</a:t>
                      </a:r>
                      <a:endParaRPr sz="1400" u="none" cap="none" strike="noStrike"/>
                    </a:p>
                  </a:txBody>
                  <a:tcPr marT="0" marB="0" marR="68575" marL="68575" anchor="ctr">
                    <a:lnL cap="flat" cmpd="sng" w="12700">
                      <a:solidFill>
                        <a:srgbClr val="A6A6A6"/>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rgbClr val="000000"/>
                        </a:buClr>
                        <a:buSzPts val="1100"/>
                        <a:buFont typeface="Arial"/>
                        <a:buNone/>
                      </a:pPr>
                      <a:r>
                        <a:rPr lang="es-CO" sz="1100" u="none" cap="none" strike="noStrike">
                          <a:solidFill>
                            <a:srgbClr val="3F3F3F"/>
                          </a:solidFill>
                          <a:latin typeface="Arial"/>
                          <a:ea typeface="Arial"/>
                          <a:cs typeface="Arial"/>
                          <a:sym typeface="Arial"/>
                        </a:rPr>
                        <a:t>Encuesta telefónica en hogares</a:t>
                      </a:r>
                      <a:endParaRPr sz="1400" u="none" cap="none" strike="noStrike"/>
                    </a:p>
                  </a:txBody>
                  <a:tcPr marT="0" marB="0" marR="68575" marL="68575" anchor="ctr">
                    <a:lnL cap="flat" cmpd="sng" w="9525">
                      <a:solidFill>
                        <a:srgbClr val="D8D8D8"/>
                      </a:solidFill>
                      <a:prstDash val="solid"/>
                      <a:round/>
                      <a:headEnd len="sm" w="sm" type="none"/>
                      <a:tailEnd len="sm" w="sm" type="none"/>
                    </a:lnL>
                    <a:lnR cap="flat" cmpd="sng" w="12700">
                      <a:solidFill>
                        <a:srgbClr val="A6A6A6"/>
                      </a:solidFill>
                      <a:prstDash val="solid"/>
                      <a:round/>
                      <a:headEnd len="sm" w="sm" type="none"/>
                      <a:tailEnd len="sm" w="sm" type="none"/>
                    </a:lnR>
                    <a:lnT cap="flat" cmpd="sng" w="9525">
                      <a:solidFill>
                        <a:srgbClr val="D8D8D8"/>
                      </a:solidFill>
                      <a:prstDash val="solid"/>
                      <a:round/>
                      <a:headEnd len="sm" w="sm" type="none"/>
                      <a:tailEnd len="sm" w="sm" type="none"/>
                    </a:lnT>
                    <a:lnB cap="flat" cmpd="sng" w="12700">
                      <a:solidFill>
                        <a:srgbClr val="A6A6A6"/>
                      </a:solidFill>
                      <a:prstDash val="solid"/>
                      <a:round/>
                      <a:headEnd len="sm" w="sm" type="none"/>
                      <a:tailEnd len="sm" w="sm" type="none"/>
                    </a:lnB>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sp>
        <p:nvSpPr>
          <p:cNvPr id="723" name="Google Shape;723;p30"/>
          <p:cNvSpPr/>
          <p:nvPr/>
        </p:nvSpPr>
        <p:spPr>
          <a:xfrm>
            <a:off x="1148156" y="8822"/>
            <a:ext cx="10370554"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rgbClr val="333333"/>
                </a:solidFill>
                <a:latin typeface="Arial"/>
                <a:ea typeface="Arial"/>
                <a:cs typeface="Arial"/>
                <a:sym typeface="Arial"/>
              </a:rPr>
              <a:t>15.2. ¿Cuál es el número de horas que le dedicó semanalmente a los Talleres/cursos? </a:t>
            </a:r>
            <a:endParaRPr b="0" i="0" sz="1800" u="none" cap="none" strike="noStrike">
              <a:solidFill>
                <a:schemeClr val="dk1"/>
              </a:solidFill>
              <a:latin typeface="Arial"/>
              <a:ea typeface="Arial"/>
              <a:cs typeface="Arial"/>
              <a:sym typeface="Arial"/>
            </a:endParaRPr>
          </a:p>
        </p:txBody>
      </p:sp>
      <p:graphicFrame>
        <p:nvGraphicFramePr>
          <p:cNvPr id="724" name="Google Shape;724;p30"/>
          <p:cNvGraphicFramePr/>
          <p:nvPr/>
        </p:nvGraphicFramePr>
        <p:xfrm>
          <a:off x="669852" y="1738859"/>
          <a:ext cx="10621925" cy="4459923"/>
        </p:xfrm>
        <a:graphic>
          <a:graphicData uri="http://schemas.openxmlformats.org/drawingml/2006/chart">
            <c:chart r:id="rId3"/>
          </a:graphicData>
        </a:graphic>
      </p:graphicFrame>
      <p:sp>
        <p:nvSpPr>
          <p:cNvPr id="725" name="Google Shape;725;p30"/>
          <p:cNvSpPr/>
          <p:nvPr/>
        </p:nvSpPr>
        <p:spPr>
          <a:xfrm>
            <a:off x="412605" y="1175657"/>
            <a:ext cx="1459738" cy="391886"/>
          </a:xfrm>
          <a:prstGeom prst="roundRect">
            <a:avLst>
              <a:gd fmla="val 16667" name="adj"/>
            </a:avLst>
          </a:prstGeom>
          <a:solidFill>
            <a:srgbClr val="DA0F2B"/>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CO" sz="1800" u="none" cap="none" strike="noStrike">
                <a:solidFill>
                  <a:schemeClr val="lt1"/>
                </a:solidFill>
                <a:latin typeface="Arial"/>
                <a:ea typeface="Arial"/>
                <a:cs typeface="Arial"/>
                <a:sym typeface="Arial"/>
              </a:rPr>
              <a:t>Promedio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sp>
        <p:nvSpPr>
          <p:cNvPr id="730" name="Google Shape;730;p31"/>
          <p:cNvSpPr/>
          <p:nvPr/>
        </p:nvSpPr>
        <p:spPr>
          <a:xfrm>
            <a:off x="2240259" y="115886"/>
            <a:ext cx="7905228"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16. </a:t>
            </a:r>
            <a:r>
              <a:rPr b="1" i="0" lang="es-CO" sz="1800" u="none" cap="none" strike="noStrike">
                <a:solidFill>
                  <a:srgbClr val="333333"/>
                </a:solidFill>
                <a:latin typeface="Arial"/>
                <a:ea typeface="Arial"/>
                <a:cs typeface="Arial"/>
                <a:sym typeface="Arial"/>
              </a:rPr>
              <a:t>¿Qué tan importante cree usted que son el arte y la cultura para Colombia?</a:t>
            </a:r>
            <a:r>
              <a:rPr b="1" i="0" lang="es-CO" sz="18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descr="Icono Higiénico, papel, wc, baños, sanitarios, hygienetoilet, cuarto de baño  Gratis de Home and Living" id="731" name="Google Shape;731;p31"/>
          <p:cNvSpPr/>
          <p:nvPr/>
        </p:nvSpPr>
        <p:spPr>
          <a:xfrm>
            <a:off x="-282684" y="37335"/>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aphicFrame>
        <p:nvGraphicFramePr>
          <p:cNvPr id="732" name="Google Shape;732;p31"/>
          <p:cNvGraphicFramePr/>
          <p:nvPr/>
        </p:nvGraphicFramePr>
        <p:xfrm>
          <a:off x="1602768" y="801797"/>
          <a:ext cx="8128000" cy="4365420"/>
        </p:xfrm>
        <a:graphic>
          <a:graphicData uri="http://schemas.openxmlformats.org/drawingml/2006/chart">
            <c:chart r:id="rId3"/>
          </a:graphicData>
        </a:graphic>
      </p:graphicFrame>
      <p:sp>
        <p:nvSpPr>
          <p:cNvPr id="733" name="Google Shape;733;p31"/>
          <p:cNvSpPr/>
          <p:nvPr/>
        </p:nvSpPr>
        <p:spPr>
          <a:xfrm rot="-5400000">
            <a:off x="3651267" y="3939083"/>
            <a:ext cx="581599" cy="3037868"/>
          </a:xfrm>
          <a:prstGeom prst="leftBrace">
            <a:avLst>
              <a:gd fmla="val 8333" name="adj1"/>
              <a:gd fmla="val 48441" name="adj2"/>
            </a:avLst>
          </a:prstGeom>
          <a:noFill/>
          <a:ln cap="flat" cmpd="sng" w="25400">
            <a:solidFill>
              <a:srgbClr val="7F7F7F"/>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34" name="Google Shape;734;p31"/>
          <p:cNvSpPr txBox="1"/>
          <p:nvPr/>
        </p:nvSpPr>
        <p:spPr>
          <a:xfrm>
            <a:off x="2732963" y="5686871"/>
            <a:ext cx="272803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T2B </a:t>
            </a:r>
            <a:r>
              <a:rPr b="0" i="0" lang="es-CO" sz="1000" u="none" cap="none" strike="noStrike">
                <a:solidFill>
                  <a:schemeClr val="dk1"/>
                </a:solidFill>
                <a:latin typeface="Arial"/>
                <a:ea typeface="Arial"/>
                <a:cs typeface="Arial"/>
                <a:sym typeface="Arial"/>
              </a:rPr>
              <a:t>(Muy importante + importante)</a:t>
            </a:r>
            <a:endParaRPr b="0" i="0" sz="1400" u="none" cap="none" strike="noStrike">
              <a:solidFill>
                <a:srgbClr val="000000"/>
              </a:solidFill>
              <a:latin typeface="Arial"/>
              <a:ea typeface="Arial"/>
              <a:cs typeface="Arial"/>
              <a:sym typeface="Arial"/>
            </a:endParaRPr>
          </a:p>
        </p:txBody>
      </p:sp>
      <p:sp>
        <p:nvSpPr>
          <p:cNvPr id="735" name="Google Shape;735;p31"/>
          <p:cNvSpPr/>
          <p:nvPr/>
        </p:nvSpPr>
        <p:spPr>
          <a:xfrm>
            <a:off x="3572105" y="6155040"/>
            <a:ext cx="739921" cy="508227"/>
          </a:xfrm>
          <a:prstGeom prst="roundRect">
            <a:avLst>
              <a:gd fmla="val 16667" name="adj"/>
            </a:avLst>
          </a:prstGeom>
          <a:solidFill>
            <a:srgbClr val="DA0F2B"/>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CO" sz="1800" u="none" cap="none" strike="noStrike">
                <a:solidFill>
                  <a:schemeClr val="lt1"/>
                </a:solidFill>
                <a:latin typeface="Arial"/>
                <a:ea typeface="Arial"/>
                <a:cs typeface="Arial"/>
                <a:sym typeface="Arial"/>
              </a:rPr>
              <a:t>93%</a:t>
            </a:r>
            <a:endParaRPr b="0" i="0" sz="1800" u="none" cap="none" strike="noStrike">
              <a:solidFill>
                <a:schemeClr val="lt1"/>
              </a:solidFill>
              <a:latin typeface="Arial"/>
              <a:ea typeface="Arial"/>
              <a:cs typeface="Arial"/>
              <a:sym typeface="Arial"/>
            </a:endParaRPr>
          </a:p>
        </p:txBody>
      </p:sp>
      <p:sp>
        <p:nvSpPr>
          <p:cNvPr id="736" name="Google Shape;736;p31"/>
          <p:cNvSpPr/>
          <p:nvPr/>
        </p:nvSpPr>
        <p:spPr>
          <a:xfrm rot="-5400000">
            <a:off x="7336804" y="3876867"/>
            <a:ext cx="581599" cy="3162300"/>
          </a:xfrm>
          <a:prstGeom prst="leftBrace">
            <a:avLst>
              <a:gd fmla="val 8333" name="adj1"/>
              <a:gd fmla="val 50000" name="adj2"/>
            </a:avLst>
          </a:prstGeom>
          <a:noFill/>
          <a:ln cap="flat" cmpd="sng" w="25400">
            <a:solidFill>
              <a:srgbClr val="7F7F7F"/>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37" name="Google Shape;737;p31"/>
          <p:cNvSpPr txBox="1"/>
          <p:nvPr/>
        </p:nvSpPr>
        <p:spPr>
          <a:xfrm>
            <a:off x="6263584" y="5686871"/>
            <a:ext cx="272803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B2B </a:t>
            </a:r>
            <a:r>
              <a:rPr b="0" i="0" lang="es-CO" sz="1000" u="none" cap="none" strike="noStrike">
                <a:solidFill>
                  <a:schemeClr val="dk1"/>
                </a:solidFill>
                <a:latin typeface="Arial"/>
                <a:ea typeface="Arial"/>
                <a:cs typeface="Arial"/>
                <a:sym typeface="Arial"/>
              </a:rPr>
              <a:t>(Nada importante + Poco importante)</a:t>
            </a:r>
            <a:endParaRPr b="0" i="0" sz="1400" u="none" cap="none" strike="noStrike">
              <a:solidFill>
                <a:srgbClr val="000000"/>
              </a:solidFill>
              <a:latin typeface="Arial"/>
              <a:ea typeface="Arial"/>
              <a:cs typeface="Arial"/>
              <a:sym typeface="Arial"/>
            </a:endParaRPr>
          </a:p>
        </p:txBody>
      </p:sp>
      <p:sp>
        <p:nvSpPr>
          <p:cNvPr id="738" name="Google Shape;738;p31"/>
          <p:cNvSpPr/>
          <p:nvPr/>
        </p:nvSpPr>
        <p:spPr>
          <a:xfrm>
            <a:off x="7257641" y="6198744"/>
            <a:ext cx="739921" cy="420817"/>
          </a:xfrm>
          <a:prstGeom prst="roundRect">
            <a:avLst>
              <a:gd fmla="val 16667" name="adj"/>
            </a:avLst>
          </a:prstGeom>
          <a:solidFill>
            <a:srgbClr val="BFBFBF"/>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CO" sz="1800" u="none" cap="none" strike="noStrike">
                <a:solidFill>
                  <a:schemeClr val="lt1"/>
                </a:solidFill>
                <a:latin typeface="Arial"/>
                <a:ea typeface="Arial"/>
                <a:cs typeface="Arial"/>
                <a:sym typeface="Arial"/>
              </a:rPr>
              <a:t>7%</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sp>
        <p:nvSpPr>
          <p:cNvPr id="743" name="Google Shape;743;p32"/>
          <p:cNvSpPr/>
          <p:nvPr/>
        </p:nvSpPr>
        <p:spPr>
          <a:xfrm>
            <a:off x="2335766" y="130629"/>
            <a:ext cx="8013392"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17. </a:t>
            </a:r>
            <a:r>
              <a:rPr b="1" i="0" lang="es-CO" sz="1800" u="none" cap="none" strike="noStrike">
                <a:solidFill>
                  <a:srgbClr val="333333"/>
                </a:solidFill>
                <a:latin typeface="Arial"/>
                <a:ea typeface="Arial"/>
                <a:cs typeface="Arial"/>
                <a:sym typeface="Arial"/>
              </a:rPr>
              <a:t>¿Qué tan importante cree usted que son el arte y la cultura para Bogotá?</a:t>
            </a:r>
            <a:endParaRPr b="1" i="0" sz="1800" u="none" cap="none" strike="noStrike">
              <a:solidFill>
                <a:schemeClr val="dk1"/>
              </a:solidFill>
              <a:latin typeface="Arial"/>
              <a:ea typeface="Arial"/>
              <a:cs typeface="Arial"/>
              <a:sym typeface="Arial"/>
            </a:endParaRPr>
          </a:p>
        </p:txBody>
      </p:sp>
      <p:graphicFrame>
        <p:nvGraphicFramePr>
          <p:cNvPr id="744" name="Google Shape;744;p32"/>
          <p:cNvGraphicFramePr/>
          <p:nvPr/>
        </p:nvGraphicFramePr>
        <p:xfrm>
          <a:off x="1607289" y="776960"/>
          <a:ext cx="8128000" cy="4583908"/>
        </p:xfrm>
        <a:graphic>
          <a:graphicData uri="http://schemas.openxmlformats.org/drawingml/2006/chart">
            <c:chart r:id="rId3"/>
          </a:graphicData>
        </a:graphic>
      </p:graphicFrame>
      <p:sp>
        <p:nvSpPr>
          <p:cNvPr id="745" name="Google Shape;745;p32"/>
          <p:cNvSpPr/>
          <p:nvPr/>
        </p:nvSpPr>
        <p:spPr>
          <a:xfrm rot="-5400000">
            <a:off x="3684846" y="4071870"/>
            <a:ext cx="581599" cy="3037868"/>
          </a:xfrm>
          <a:prstGeom prst="leftBrace">
            <a:avLst>
              <a:gd fmla="val 8333" name="adj1"/>
              <a:gd fmla="val 48441" name="adj2"/>
            </a:avLst>
          </a:prstGeom>
          <a:noFill/>
          <a:ln cap="flat" cmpd="sng" w="25400">
            <a:solidFill>
              <a:srgbClr val="7F7F7F"/>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46" name="Google Shape;746;p32"/>
          <p:cNvSpPr txBox="1"/>
          <p:nvPr/>
        </p:nvSpPr>
        <p:spPr>
          <a:xfrm>
            <a:off x="2766542" y="5858958"/>
            <a:ext cx="272803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T2B </a:t>
            </a:r>
            <a:r>
              <a:rPr b="0" i="0" lang="es-CO" sz="1000" u="none" cap="none" strike="noStrike">
                <a:solidFill>
                  <a:schemeClr val="dk1"/>
                </a:solidFill>
                <a:latin typeface="Arial"/>
                <a:ea typeface="Arial"/>
                <a:cs typeface="Arial"/>
                <a:sym typeface="Arial"/>
              </a:rPr>
              <a:t>(Muy importante + importante)</a:t>
            </a:r>
            <a:endParaRPr b="0" i="0" sz="1400" u="none" cap="none" strike="noStrike">
              <a:solidFill>
                <a:srgbClr val="000000"/>
              </a:solidFill>
              <a:latin typeface="Arial"/>
              <a:ea typeface="Arial"/>
              <a:cs typeface="Arial"/>
              <a:sym typeface="Arial"/>
            </a:endParaRPr>
          </a:p>
        </p:txBody>
      </p:sp>
      <p:sp>
        <p:nvSpPr>
          <p:cNvPr id="747" name="Google Shape;747;p32"/>
          <p:cNvSpPr/>
          <p:nvPr/>
        </p:nvSpPr>
        <p:spPr>
          <a:xfrm>
            <a:off x="3605684" y="6306441"/>
            <a:ext cx="739921" cy="465232"/>
          </a:xfrm>
          <a:prstGeom prst="roundRect">
            <a:avLst>
              <a:gd fmla="val 16667" name="adj"/>
            </a:avLst>
          </a:prstGeom>
          <a:solidFill>
            <a:srgbClr val="DA0F2B"/>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CO" sz="1800" u="none" cap="none" strike="noStrike">
                <a:solidFill>
                  <a:schemeClr val="lt1"/>
                </a:solidFill>
                <a:latin typeface="Arial"/>
                <a:ea typeface="Arial"/>
                <a:cs typeface="Arial"/>
                <a:sym typeface="Arial"/>
              </a:rPr>
              <a:t>93%</a:t>
            </a:r>
            <a:endParaRPr b="0" i="0" sz="1800" u="none" cap="none" strike="noStrike">
              <a:solidFill>
                <a:schemeClr val="lt1"/>
              </a:solidFill>
              <a:latin typeface="Arial"/>
              <a:ea typeface="Arial"/>
              <a:cs typeface="Arial"/>
              <a:sym typeface="Arial"/>
            </a:endParaRPr>
          </a:p>
        </p:txBody>
      </p:sp>
      <p:sp>
        <p:nvSpPr>
          <p:cNvPr id="748" name="Google Shape;748;p32"/>
          <p:cNvSpPr/>
          <p:nvPr/>
        </p:nvSpPr>
        <p:spPr>
          <a:xfrm rot="-5400000">
            <a:off x="7386351" y="4023604"/>
            <a:ext cx="581599" cy="3162300"/>
          </a:xfrm>
          <a:prstGeom prst="leftBrace">
            <a:avLst>
              <a:gd fmla="val 8333" name="adj1"/>
              <a:gd fmla="val 50000" name="adj2"/>
            </a:avLst>
          </a:prstGeom>
          <a:noFill/>
          <a:ln cap="flat" cmpd="sng" w="25400">
            <a:solidFill>
              <a:srgbClr val="7F7F7F"/>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49" name="Google Shape;749;p32"/>
          <p:cNvSpPr txBox="1"/>
          <p:nvPr/>
        </p:nvSpPr>
        <p:spPr>
          <a:xfrm>
            <a:off x="6297160" y="5819596"/>
            <a:ext cx="272803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B2B </a:t>
            </a:r>
            <a:r>
              <a:rPr b="0" i="0" lang="es-CO" sz="1000" u="none" cap="none" strike="noStrike">
                <a:solidFill>
                  <a:schemeClr val="dk1"/>
                </a:solidFill>
                <a:latin typeface="Arial"/>
                <a:ea typeface="Arial"/>
                <a:cs typeface="Arial"/>
                <a:sym typeface="Arial"/>
              </a:rPr>
              <a:t>(Nada importante + Poco importante)</a:t>
            </a:r>
            <a:endParaRPr b="0" i="0" sz="1400" u="none" cap="none" strike="noStrike">
              <a:solidFill>
                <a:srgbClr val="000000"/>
              </a:solidFill>
              <a:latin typeface="Arial"/>
              <a:ea typeface="Arial"/>
              <a:cs typeface="Arial"/>
              <a:sym typeface="Arial"/>
            </a:endParaRPr>
          </a:p>
        </p:txBody>
      </p:sp>
      <p:sp>
        <p:nvSpPr>
          <p:cNvPr id="750" name="Google Shape;750;p32"/>
          <p:cNvSpPr/>
          <p:nvPr/>
        </p:nvSpPr>
        <p:spPr>
          <a:xfrm>
            <a:off x="7291217" y="6306440"/>
            <a:ext cx="739921" cy="420817"/>
          </a:xfrm>
          <a:prstGeom prst="roundRect">
            <a:avLst>
              <a:gd fmla="val 16667" name="adj"/>
            </a:avLst>
          </a:prstGeom>
          <a:solidFill>
            <a:srgbClr val="BFBFBF"/>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CO" sz="1800" u="none" cap="none" strike="noStrike">
                <a:solidFill>
                  <a:schemeClr val="lt1"/>
                </a:solidFill>
                <a:latin typeface="Arial"/>
                <a:ea typeface="Arial"/>
                <a:cs typeface="Arial"/>
                <a:sym typeface="Arial"/>
              </a:rPr>
              <a:t>6%</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54" name="Shape 754"/>
        <p:cNvGrpSpPr/>
        <p:nvPr/>
      </p:nvGrpSpPr>
      <p:grpSpPr>
        <a:xfrm>
          <a:off x="0" y="0"/>
          <a:ext cx="0" cy="0"/>
          <a:chOff x="0" y="0"/>
          <a:chExt cx="0" cy="0"/>
        </a:xfrm>
      </p:grpSpPr>
      <p:sp>
        <p:nvSpPr>
          <p:cNvPr id="755" name="Google Shape;755;p33"/>
          <p:cNvSpPr txBox="1"/>
          <p:nvPr/>
        </p:nvSpPr>
        <p:spPr>
          <a:xfrm>
            <a:off x="3003487" y="2413337"/>
            <a:ext cx="3092513"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1" i="0" lang="es-CO" sz="6000" u="none" cap="none" strike="noStrike">
                <a:solidFill>
                  <a:srgbClr val="FFFFFF"/>
                </a:solidFill>
                <a:latin typeface="Arial"/>
                <a:ea typeface="Arial"/>
                <a:cs typeface="Arial"/>
                <a:sym typeface="Arial"/>
              </a:rPr>
              <a:t>Lectura</a:t>
            </a:r>
            <a:endParaRPr b="0" i="0" sz="1400" u="none" cap="none" strike="noStrike">
              <a:solidFill>
                <a:srgbClr val="000000"/>
              </a:solidFill>
              <a:latin typeface="Arial"/>
              <a:ea typeface="Arial"/>
              <a:cs typeface="Arial"/>
              <a:sym typeface="Arial"/>
            </a:endParaRPr>
          </a:p>
        </p:txBody>
      </p:sp>
      <p:sp>
        <p:nvSpPr>
          <p:cNvPr id="756" name="Google Shape;756;p33"/>
          <p:cNvSpPr txBox="1"/>
          <p:nvPr/>
        </p:nvSpPr>
        <p:spPr>
          <a:xfrm>
            <a:off x="337457" y="5845631"/>
            <a:ext cx="341151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s-CO" sz="2400" u="none" cap="none" strike="noStrike">
                <a:solidFill>
                  <a:srgbClr val="F5B02B"/>
                </a:solidFill>
                <a:latin typeface="Arial"/>
                <a:ea typeface="Arial"/>
                <a:cs typeface="Arial"/>
                <a:sym typeface="Arial"/>
              </a:rPr>
              <a:t>#</a:t>
            </a:r>
            <a:r>
              <a:rPr b="1" i="0" lang="es-CO" sz="2400" u="none" cap="none" strike="noStrike">
                <a:solidFill>
                  <a:srgbClr val="FFFFFF"/>
                </a:solidFill>
                <a:latin typeface="Arial"/>
                <a:ea typeface="Arial"/>
                <a:cs typeface="Arial"/>
                <a:sym typeface="Arial"/>
              </a:rPr>
              <a:t>YoMeQuedoEnCasa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sp>
        <p:nvSpPr>
          <p:cNvPr id="761" name="Google Shape;761;p34"/>
          <p:cNvSpPr/>
          <p:nvPr/>
        </p:nvSpPr>
        <p:spPr>
          <a:xfrm>
            <a:off x="1309707" y="240671"/>
            <a:ext cx="997802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 18.En una escala de 1 a 4, en donde 1 es Muy difícil, 2 es difícil, 3 fácil y 4 muy fácil, Para usted, ¿Qué tan fácil o difícil es conseguir libros para leer?. </a:t>
            </a:r>
            <a:endParaRPr b="0" i="0" sz="1400" u="none" cap="none" strike="noStrike">
              <a:solidFill>
                <a:srgbClr val="000000"/>
              </a:solidFill>
              <a:latin typeface="Arial"/>
              <a:ea typeface="Arial"/>
              <a:cs typeface="Arial"/>
              <a:sym typeface="Arial"/>
            </a:endParaRPr>
          </a:p>
        </p:txBody>
      </p:sp>
      <p:graphicFrame>
        <p:nvGraphicFramePr>
          <p:cNvPr id="762" name="Google Shape;762;p34"/>
          <p:cNvGraphicFramePr/>
          <p:nvPr/>
        </p:nvGraphicFramePr>
        <p:xfrm>
          <a:off x="179004" y="708838"/>
          <a:ext cx="5633967" cy="4228961"/>
        </p:xfrm>
        <a:graphic>
          <a:graphicData uri="http://schemas.openxmlformats.org/drawingml/2006/chart">
            <c:chart r:id="rId3"/>
          </a:graphicData>
        </a:graphic>
      </p:graphicFrame>
      <p:sp>
        <p:nvSpPr>
          <p:cNvPr id="763" name="Google Shape;763;p34"/>
          <p:cNvSpPr/>
          <p:nvPr/>
        </p:nvSpPr>
        <p:spPr>
          <a:xfrm rot="-5400000">
            <a:off x="1018907" y="3832865"/>
            <a:ext cx="581599" cy="2463517"/>
          </a:xfrm>
          <a:prstGeom prst="leftBrace">
            <a:avLst>
              <a:gd fmla="val 8333" name="adj1"/>
              <a:gd fmla="val 48441" name="adj2"/>
            </a:avLst>
          </a:prstGeom>
          <a:noFill/>
          <a:ln cap="flat" cmpd="sng" w="25400">
            <a:solidFill>
              <a:srgbClr val="7F7F7F"/>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64" name="Google Shape;764;p34"/>
          <p:cNvSpPr txBox="1"/>
          <p:nvPr/>
        </p:nvSpPr>
        <p:spPr>
          <a:xfrm>
            <a:off x="404704" y="5355423"/>
            <a:ext cx="221226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T2B </a:t>
            </a:r>
            <a:r>
              <a:rPr b="0" i="0" lang="es-CO" sz="1000" u="none" cap="none" strike="noStrike">
                <a:solidFill>
                  <a:schemeClr val="dk1"/>
                </a:solidFill>
                <a:latin typeface="Arial"/>
                <a:ea typeface="Arial"/>
                <a:cs typeface="Arial"/>
                <a:sym typeface="Arial"/>
              </a:rPr>
              <a:t>(Muy  fácil+ Fácil)</a:t>
            </a:r>
            <a:endParaRPr b="0" i="0" sz="1400" u="none" cap="none" strike="noStrike">
              <a:solidFill>
                <a:srgbClr val="000000"/>
              </a:solidFill>
              <a:latin typeface="Arial"/>
              <a:ea typeface="Arial"/>
              <a:cs typeface="Arial"/>
              <a:sym typeface="Arial"/>
            </a:endParaRPr>
          </a:p>
        </p:txBody>
      </p:sp>
      <p:sp>
        <p:nvSpPr>
          <p:cNvPr id="765" name="Google Shape;765;p34"/>
          <p:cNvSpPr/>
          <p:nvPr/>
        </p:nvSpPr>
        <p:spPr>
          <a:xfrm>
            <a:off x="1009691" y="5804403"/>
            <a:ext cx="710251" cy="465232"/>
          </a:xfrm>
          <a:prstGeom prst="roundRect">
            <a:avLst>
              <a:gd fmla="val 16667" name="adj"/>
            </a:avLst>
          </a:prstGeom>
          <a:solidFill>
            <a:srgbClr val="DA0F2B"/>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CO" sz="1800" u="none" cap="none" strike="noStrike">
                <a:solidFill>
                  <a:schemeClr val="lt1"/>
                </a:solidFill>
                <a:latin typeface="Arial"/>
                <a:ea typeface="Arial"/>
                <a:cs typeface="Arial"/>
                <a:sym typeface="Arial"/>
              </a:rPr>
              <a:t>70%</a:t>
            </a:r>
            <a:endParaRPr b="0" i="0" sz="1800" u="none" cap="none" strike="noStrike">
              <a:solidFill>
                <a:schemeClr val="lt1"/>
              </a:solidFill>
              <a:latin typeface="Arial"/>
              <a:ea typeface="Arial"/>
              <a:cs typeface="Arial"/>
              <a:sym typeface="Arial"/>
            </a:endParaRPr>
          </a:p>
        </p:txBody>
      </p:sp>
      <p:sp>
        <p:nvSpPr>
          <p:cNvPr id="766" name="Google Shape;766;p34"/>
          <p:cNvSpPr/>
          <p:nvPr/>
        </p:nvSpPr>
        <p:spPr>
          <a:xfrm rot="-5400000">
            <a:off x="4096571" y="3771702"/>
            <a:ext cx="581599" cy="2564422"/>
          </a:xfrm>
          <a:prstGeom prst="leftBrace">
            <a:avLst>
              <a:gd fmla="val 8333" name="adj1"/>
              <a:gd fmla="val 50000" name="adj2"/>
            </a:avLst>
          </a:prstGeom>
          <a:noFill/>
          <a:ln cap="flat" cmpd="sng" w="25400">
            <a:solidFill>
              <a:srgbClr val="7F7F7F"/>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67" name="Google Shape;767;p34"/>
          <p:cNvSpPr txBox="1"/>
          <p:nvPr/>
        </p:nvSpPr>
        <p:spPr>
          <a:xfrm>
            <a:off x="3073253" y="5355423"/>
            <a:ext cx="273971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B2B </a:t>
            </a:r>
            <a:r>
              <a:rPr b="0" i="0" lang="es-CO" sz="1000" u="none" cap="none" strike="noStrike">
                <a:solidFill>
                  <a:schemeClr val="dk1"/>
                </a:solidFill>
                <a:latin typeface="Arial"/>
                <a:ea typeface="Arial"/>
                <a:cs typeface="Arial"/>
                <a:sym typeface="Arial"/>
              </a:rPr>
              <a:t>(Difícil + Muy difícil)</a:t>
            </a:r>
            <a:endParaRPr b="0" i="0" sz="1400" u="none" cap="none" strike="noStrike">
              <a:solidFill>
                <a:srgbClr val="000000"/>
              </a:solidFill>
              <a:latin typeface="Arial"/>
              <a:ea typeface="Arial"/>
              <a:cs typeface="Arial"/>
              <a:sym typeface="Arial"/>
            </a:endParaRPr>
          </a:p>
        </p:txBody>
      </p:sp>
      <p:sp>
        <p:nvSpPr>
          <p:cNvPr id="768" name="Google Shape;768;p34"/>
          <p:cNvSpPr/>
          <p:nvPr/>
        </p:nvSpPr>
        <p:spPr>
          <a:xfrm>
            <a:off x="4143098" y="5778603"/>
            <a:ext cx="710250" cy="420817"/>
          </a:xfrm>
          <a:prstGeom prst="roundRect">
            <a:avLst>
              <a:gd fmla="val 16667" name="adj"/>
            </a:avLst>
          </a:prstGeom>
          <a:solidFill>
            <a:srgbClr val="BFBFBF"/>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CO" sz="1800" u="none" cap="none" strike="noStrike">
                <a:solidFill>
                  <a:schemeClr val="lt1"/>
                </a:solidFill>
                <a:latin typeface="Arial"/>
                <a:ea typeface="Arial"/>
                <a:cs typeface="Arial"/>
                <a:sym typeface="Arial"/>
              </a:rPr>
              <a:t>30%</a:t>
            </a:r>
            <a:endParaRPr b="0" i="0" sz="1800" u="none" cap="none" strike="noStrike">
              <a:solidFill>
                <a:schemeClr val="lt1"/>
              </a:solidFill>
              <a:latin typeface="Arial"/>
              <a:ea typeface="Arial"/>
              <a:cs typeface="Arial"/>
              <a:sym typeface="Arial"/>
            </a:endParaRPr>
          </a:p>
        </p:txBody>
      </p:sp>
      <p:graphicFrame>
        <p:nvGraphicFramePr>
          <p:cNvPr id="769" name="Google Shape;769;p34"/>
          <p:cNvGraphicFramePr/>
          <p:nvPr/>
        </p:nvGraphicFramePr>
        <p:xfrm>
          <a:off x="6981371" y="658580"/>
          <a:ext cx="5520202" cy="4228962"/>
        </p:xfrm>
        <a:graphic>
          <a:graphicData uri="http://schemas.openxmlformats.org/drawingml/2006/chart">
            <c:chart r:id="rId4"/>
          </a:graphicData>
        </a:graphic>
      </p:graphicFrame>
      <p:sp>
        <p:nvSpPr>
          <p:cNvPr id="770" name="Google Shape;770;p34"/>
          <p:cNvSpPr/>
          <p:nvPr/>
        </p:nvSpPr>
        <p:spPr>
          <a:xfrm rot="-5400000">
            <a:off x="7724940" y="3832865"/>
            <a:ext cx="581599" cy="2463517"/>
          </a:xfrm>
          <a:prstGeom prst="leftBrace">
            <a:avLst>
              <a:gd fmla="val 8333" name="adj1"/>
              <a:gd fmla="val 48441" name="adj2"/>
            </a:avLst>
          </a:prstGeom>
          <a:noFill/>
          <a:ln cap="flat" cmpd="sng" w="25400">
            <a:solidFill>
              <a:srgbClr val="7F7F7F"/>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71" name="Google Shape;771;p34"/>
          <p:cNvSpPr/>
          <p:nvPr/>
        </p:nvSpPr>
        <p:spPr>
          <a:xfrm>
            <a:off x="7522090" y="5804403"/>
            <a:ext cx="710251" cy="465232"/>
          </a:xfrm>
          <a:prstGeom prst="roundRect">
            <a:avLst>
              <a:gd fmla="val 16667" name="adj"/>
            </a:avLst>
          </a:prstGeom>
          <a:solidFill>
            <a:srgbClr val="DA0F2B"/>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CO" sz="1800" u="none" cap="none" strike="noStrike">
                <a:solidFill>
                  <a:schemeClr val="lt1"/>
                </a:solidFill>
                <a:latin typeface="Arial"/>
                <a:ea typeface="Arial"/>
                <a:cs typeface="Arial"/>
                <a:sym typeface="Arial"/>
              </a:rPr>
              <a:t>71%</a:t>
            </a:r>
            <a:endParaRPr b="0" i="0" sz="1800" u="none" cap="none" strike="noStrike">
              <a:solidFill>
                <a:schemeClr val="lt1"/>
              </a:solidFill>
              <a:latin typeface="Arial"/>
              <a:ea typeface="Arial"/>
              <a:cs typeface="Arial"/>
              <a:sym typeface="Arial"/>
            </a:endParaRPr>
          </a:p>
        </p:txBody>
      </p:sp>
      <p:sp>
        <p:nvSpPr>
          <p:cNvPr id="772" name="Google Shape;772;p34"/>
          <p:cNvSpPr/>
          <p:nvPr/>
        </p:nvSpPr>
        <p:spPr>
          <a:xfrm rot="-5400000">
            <a:off x="10383053" y="3771702"/>
            <a:ext cx="581599" cy="2564422"/>
          </a:xfrm>
          <a:prstGeom prst="leftBrace">
            <a:avLst>
              <a:gd fmla="val 8333" name="adj1"/>
              <a:gd fmla="val 50000" name="adj2"/>
            </a:avLst>
          </a:prstGeom>
          <a:noFill/>
          <a:ln cap="flat" cmpd="sng" w="25400">
            <a:solidFill>
              <a:srgbClr val="7F7F7F"/>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73" name="Google Shape;773;p34"/>
          <p:cNvSpPr/>
          <p:nvPr/>
        </p:nvSpPr>
        <p:spPr>
          <a:xfrm>
            <a:off x="10429580" y="5778603"/>
            <a:ext cx="710250" cy="420817"/>
          </a:xfrm>
          <a:prstGeom prst="roundRect">
            <a:avLst>
              <a:gd fmla="val 16667" name="adj"/>
            </a:avLst>
          </a:prstGeom>
          <a:solidFill>
            <a:srgbClr val="BFBFBF"/>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CO" sz="1800" u="none" cap="none" strike="noStrike">
                <a:solidFill>
                  <a:schemeClr val="lt1"/>
                </a:solidFill>
                <a:latin typeface="Arial"/>
                <a:ea typeface="Arial"/>
                <a:cs typeface="Arial"/>
                <a:sym typeface="Arial"/>
              </a:rPr>
              <a:t>30%</a:t>
            </a:r>
            <a:endParaRPr b="0" i="0" sz="1800" u="none" cap="none" strike="noStrike">
              <a:solidFill>
                <a:schemeClr val="lt1"/>
              </a:solidFill>
              <a:latin typeface="Arial"/>
              <a:ea typeface="Arial"/>
              <a:cs typeface="Arial"/>
              <a:sym typeface="Arial"/>
            </a:endParaRPr>
          </a:p>
        </p:txBody>
      </p:sp>
      <p:sp>
        <p:nvSpPr>
          <p:cNvPr id="774" name="Google Shape;774;p34"/>
          <p:cNvSpPr txBox="1"/>
          <p:nvPr/>
        </p:nvSpPr>
        <p:spPr>
          <a:xfrm>
            <a:off x="7107194" y="5347038"/>
            <a:ext cx="221226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T2B </a:t>
            </a:r>
            <a:r>
              <a:rPr b="0" i="0" lang="es-CO" sz="1000" u="none" cap="none" strike="noStrike">
                <a:solidFill>
                  <a:schemeClr val="dk1"/>
                </a:solidFill>
                <a:latin typeface="Arial"/>
                <a:ea typeface="Arial"/>
                <a:cs typeface="Arial"/>
                <a:sym typeface="Arial"/>
              </a:rPr>
              <a:t>(Muy  fácil+ Fácil)</a:t>
            </a:r>
            <a:endParaRPr b="0" i="0" sz="1400" u="none" cap="none" strike="noStrike">
              <a:solidFill>
                <a:srgbClr val="000000"/>
              </a:solidFill>
              <a:latin typeface="Arial"/>
              <a:ea typeface="Arial"/>
              <a:cs typeface="Arial"/>
              <a:sym typeface="Arial"/>
            </a:endParaRPr>
          </a:p>
        </p:txBody>
      </p:sp>
      <p:sp>
        <p:nvSpPr>
          <p:cNvPr id="775" name="Google Shape;775;p34"/>
          <p:cNvSpPr txBox="1"/>
          <p:nvPr/>
        </p:nvSpPr>
        <p:spPr>
          <a:xfrm>
            <a:off x="9216346" y="5347038"/>
            <a:ext cx="273971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B2B </a:t>
            </a:r>
            <a:r>
              <a:rPr b="0" i="0" lang="es-CO" sz="1000" u="none" cap="none" strike="noStrike">
                <a:solidFill>
                  <a:schemeClr val="dk1"/>
                </a:solidFill>
                <a:latin typeface="Arial"/>
                <a:ea typeface="Arial"/>
                <a:cs typeface="Arial"/>
                <a:sym typeface="Arial"/>
              </a:rPr>
              <a:t>(Difícil + Muy difícil)</a:t>
            </a:r>
            <a:endParaRPr b="0" i="0" sz="1400" u="none" cap="none" strike="noStrike">
              <a:solidFill>
                <a:srgbClr val="000000"/>
              </a:solidFill>
              <a:latin typeface="Arial"/>
              <a:ea typeface="Arial"/>
              <a:cs typeface="Arial"/>
              <a:sym typeface="Arial"/>
            </a:endParaRPr>
          </a:p>
        </p:txBody>
      </p:sp>
      <p:cxnSp>
        <p:nvCxnSpPr>
          <p:cNvPr id="776" name="Google Shape;776;p34"/>
          <p:cNvCxnSpPr/>
          <p:nvPr/>
        </p:nvCxnSpPr>
        <p:spPr>
          <a:xfrm>
            <a:off x="6016167" y="1422400"/>
            <a:ext cx="0" cy="5435600"/>
          </a:xfrm>
          <a:prstGeom prst="straightConnector1">
            <a:avLst/>
          </a:prstGeom>
          <a:noFill/>
          <a:ln cap="flat" cmpd="sng" w="9525">
            <a:solidFill>
              <a:srgbClr val="BFBFBF"/>
            </a:solidFill>
            <a:prstDash val="dash"/>
            <a:round/>
            <a:headEnd len="sm" w="sm" type="none"/>
            <a:tailEnd len="sm" w="sm" type="none"/>
          </a:ln>
          <a:effectLst>
            <a:outerShdw blurRad="40000" rotWithShape="0" dir="5400000" dist="20000">
              <a:srgbClr val="000000">
                <a:alpha val="37254"/>
              </a:srgbClr>
            </a:outerShdw>
          </a:effectLst>
        </p:spPr>
      </p:cxn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0" name="Shape 780"/>
        <p:cNvGrpSpPr/>
        <p:nvPr/>
      </p:nvGrpSpPr>
      <p:grpSpPr>
        <a:xfrm>
          <a:off x="0" y="0"/>
          <a:ext cx="0" cy="0"/>
          <a:chOff x="0" y="0"/>
          <a:chExt cx="0" cy="0"/>
        </a:xfrm>
      </p:grpSpPr>
      <p:sp>
        <p:nvSpPr>
          <p:cNvPr id="781" name="Google Shape;781;p35"/>
          <p:cNvSpPr/>
          <p:nvPr/>
        </p:nvSpPr>
        <p:spPr>
          <a:xfrm>
            <a:off x="1637968" y="383434"/>
            <a:ext cx="8091162"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782" name="Google Shape;782;p35"/>
          <p:cNvSpPr txBox="1"/>
          <p:nvPr/>
        </p:nvSpPr>
        <p:spPr>
          <a:xfrm>
            <a:off x="136285" y="555729"/>
            <a:ext cx="5694889"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19. </a:t>
            </a:r>
            <a:r>
              <a:rPr b="1" i="0" lang="es-CO" sz="1800" u="none" cap="none" strike="noStrike">
                <a:solidFill>
                  <a:srgbClr val="333333"/>
                </a:solidFill>
                <a:highlight>
                  <a:srgbClr val="FFFFFF"/>
                </a:highlight>
                <a:latin typeface="Arial"/>
                <a:ea typeface="Arial"/>
                <a:cs typeface="Arial"/>
                <a:sym typeface="Arial"/>
              </a:rPr>
              <a:t>En los últimos 12 meses, ¿usted leyó un libro en cualquier formato y/o soporte, impreso, digital o escuchó un audiolibro? </a:t>
            </a:r>
            <a:endParaRPr b="1" i="0" sz="1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p:txBody>
      </p:sp>
      <p:grpSp>
        <p:nvGrpSpPr>
          <p:cNvPr id="783" name="Google Shape;783;p35"/>
          <p:cNvGrpSpPr/>
          <p:nvPr/>
        </p:nvGrpSpPr>
        <p:grpSpPr>
          <a:xfrm>
            <a:off x="-1536678" y="1394325"/>
            <a:ext cx="7154530" cy="4596612"/>
            <a:chOff x="1964007" y="1306763"/>
            <a:chExt cx="7154530" cy="4596612"/>
          </a:xfrm>
        </p:grpSpPr>
        <p:graphicFrame>
          <p:nvGraphicFramePr>
            <p:cNvPr id="784" name="Google Shape;784;p35"/>
            <p:cNvGraphicFramePr/>
            <p:nvPr/>
          </p:nvGraphicFramePr>
          <p:xfrm>
            <a:off x="1964007" y="1306763"/>
            <a:ext cx="7154530" cy="4596612"/>
          </p:xfrm>
          <a:graphic>
            <a:graphicData uri="http://schemas.openxmlformats.org/drawingml/2006/chart">
              <c:chart r:id="rId3"/>
            </a:graphicData>
          </a:graphic>
        </p:graphicFrame>
        <p:sp>
          <p:nvSpPr>
            <p:cNvPr id="785" name="Google Shape;785;p35"/>
            <p:cNvSpPr/>
            <p:nvPr/>
          </p:nvSpPr>
          <p:spPr>
            <a:xfrm>
              <a:off x="4957011" y="2504179"/>
              <a:ext cx="2215815" cy="2201779"/>
            </a:xfrm>
            <a:prstGeom prst="ellipse">
              <a:avLst/>
            </a:prstGeom>
            <a:noFill/>
            <a:ln cap="flat" cmpd="sng" w="28575">
              <a:solidFill>
                <a:schemeClr val="dk1"/>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86" name="Google Shape;786;p35"/>
            <p:cNvSpPr/>
            <p:nvPr/>
          </p:nvSpPr>
          <p:spPr>
            <a:xfrm>
              <a:off x="5185611" y="2743200"/>
              <a:ext cx="1744578" cy="1727139"/>
            </a:xfrm>
            <a:prstGeom prst="ellipse">
              <a:avLst/>
            </a:prstGeom>
            <a:noFill/>
            <a:ln cap="flat" cmpd="sng" w="28575">
              <a:solidFill>
                <a:schemeClr val="dk1"/>
              </a:solidFill>
              <a:prstDash val="lgDash"/>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787" name="Google Shape;787;p35"/>
          <p:cNvSpPr/>
          <p:nvPr/>
        </p:nvSpPr>
        <p:spPr>
          <a:xfrm>
            <a:off x="7090347" y="291101"/>
            <a:ext cx="4774113"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rgbClr val="333333"/>
                </a:solidFill>
                <a:latin typeface="Arial"/>
                <a:ea typeface="Arial"/>
                <a:cs typeface="Arial"/>
                <a:sym typeface="Arial"/>
              </a:rPr>
              <a:t>20. ¿Qué tipo de libros leyó o escuchó durante los últimos 12 meses?</a:t>
            </a:r>
            <a:endParaRPr b="1" i="0" sz="1800" u="none" cap="none" strike="noStrike">
              <a:solidFill>
                <a:schemeClr val="dk1"/>
              </a:solidFill>
              <a:latin typeface="Arial"/>
              <a:ea typeface="Arial"/>
              <a:cs typeface="Arial"/>
              <a:sym typeface="Arial"/>
            </a:endParaRPr>
          </a:p>
        </p:txBody>
      </p:sp>
      <p:graphicFrame>
        <p:nvGraphicFramePr>
          <p:cNvPr id="788" name="Google Shape;788;p35"/>
          <p:cNvGraphicFramePr/>
          <p:nvPr/>
        </p:nvGraphicFramePr>
        <p:xfrm>
          <a:off x="6595671" y="1337814"/>
          <a:ext cx="5445135" cy="4496692"/>
        </p:xfrm>
        <a:graphic>
          <a:graphicData uri="http://schemas.openxmlformats.org/drawingml/2006/chart">
            <c:chart r:id="rId4"/>
          </a:graphicData>
        </a:graphic>
      </p:graphicFrame>
      <p:cxnSp>
        <p:nvCxnSpPr>
          <p:cNvPr id="789" name="Google Shape;789;p35"/>
          <p:cNvCxnSpPr/>
          <p:nvPr/>
        </p:nvCxnSpPr>
        <p:spPr>
          <a:xfrm flipH="1" rot="10800000">
            <a:off x="4646951" y="1873841"/>
            <a:ext cx="1858800" cy="717900"/>
          </a:xfrm>
          <a:prstGeom prst="bentConnector3">
            <a:avLst>
              <a:gd fmla="val 50000" name="adj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254"/>
              </a:srgbClr>
            </a:outerShdw>
          </a:effectLst>
        </p:spPr>
      </p:cxn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36"/>
          <p:cNvSpPr/>
          <p:nvPr/>
        </p:nvSpPr>
        <p:spPr>
          <a:xfrm>
            <a:off x="1875063" y="334706"/>
            <a:ext cx="8055746"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 21. </a:t>
            </a:r>
            <a:r>
              <a:rPr b="1" i="0" lang="es-CO" sz="1800" u="none" cap="none" strike="noStrike">
                <a:solidFill>
                  <a:srgbClr val="333333"/>
                </a:solidFill>
                <a:latin typeface="Arial"/>
                <a:ea typeface="Arial"/>
                <a:cs typeface="Arial"/>
                <a:sym typeface="Arial"/>
              </a:rPr>
              <a:t>En su círculo social, ¿Quiénes leen habitualmente?</a:t>
            </a:r>
            <a:endParaRPr b="1" i="0" sz="1800" u="none" cap="none" strike="noStrike">
              <a:solidFill>
                <a:schemeClr val="dk1"/>
              </a:solidFill>
              <a:latin typeface="Arial"/>
              <a:ea typeface="Arial"/>
              <a:cs typeface="Arial"/>
              <a:sym typeface="Arial"/>
            </a:endParaRPr>
          </a:p>
        </p:txBody>
      </p:sp>
      <p:sp>
        <p:nvSpPr>
          <p:cNvPr descr="Gobierno - Iconos gratis de monumentos" id="795" name="Google Shape;795;p36"/>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796" name="Google Shape;796;p36"/>
          <p:cNvGrpSpPr/>
          <p:nvPr/>
        </p:nvGrpSpPr>
        <p:grpSpPr>
          <a:xfrm>
            <a:off x="1382295" y="1016000"/>
            <a:ext cx="8548514" cy="5286326"/>
            <a:chOff x="1496595" y="925006"/>
            <a:chExt cx="8548514" cy="5598288"/>
          </a:xfrm>
        </p:grpSpPr>
        <p:graphicFrame>
          <p:nvGraphicFramePr>
            <p:cNvPr id="797" name="Google Shape;797;p36"/>
            <p:cNvGraphicFramePr/>
            <p:nvPr/>
          </p:nvGraphicFramePr>
          <p:xfrm>
            <a:off x="1496595" y="925006"/>
            <a:ext cx="8548514" cy="5598288"/>
          </p:xfrm>
          <a:graphic>
            <a:graphicData uri="http://schemas.openxmlformats.org/drawingml/2006/chart">
              <c:chart r:id="rId3"/>
            </a:graphicData>
          </a:graphic>
        </p:graphicFrame>
        <p:cxnSp>
          <p:nvCxnSpPr>
            <p:cNvPr id="798" name="Google Shape;798;p36"/>
            <p:cNvCxnSpPr/>
            <p:nvPr/>
          </p:nvCxnSpPr>
          <p:spPr>
            <a:xfrm>
              <a:off x="5549509" y="991828"/>
              <a:ext cx="0" cy="5316279"/>
            </a:xfrm>
            <a:prstGeom prst="straightConnector1">
              <a:avLst/>
            </a:prstGeom>
            <a:noFill/>
            <a:ln cap="flat" cmpd="sng" w="25400">
              <a:solidFill>
                <a:schemeClr val="dk1"/>
              </a:solidFill>
              <a:prstDash val="dash"/>
              <a:round/>
              <a:headEnd len="sm" w="sm" type="none"/>
              <a:tailEnd len="sm" w="sm" type="none"/>
            </a:ln>
            <a:effectLst>
              <a:outerShdw blurRad="40000" rotWithShape="0" dir="5400000" dist="20000">
                <a:srgbClr val="000000">
                  <a:alpha val="37254"/>
                </a:srgbClr>
              </a:outerShdw>
            </a:effectLst>
          </p:spPr>
        </p:cxnSp>
      </p:gr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p37"/>
          <p:cNvSpPr/>
          <p:nvPr/>
        </p:nvSpPr>
        <p:spPr>
          <a:xfrm>
            <a:off x="3079955" y="217714"/>
            <a:ext cx="6620354"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rgbClr val="333333"/>
                </a:solidFill>
                <a:highlight>
                  <a:srgbClr val="FFFFFF"/>
                </a:highlight>
                <a:latin typeface="Arial"/>
                <a:ea typeface="Arial"/>
                <a:cs typeface="Arial"/>
                <a:sym typeface="Arial"/>
              </a:rPr>
              <a:t>22. Usted ha tenido oportunidad de leer en el tiempo de la cuarentena?</a:t>
            </a:r>
            <a:endParaRPr b="1" i="0" sz="1800" u="none" cap="none" strike="noStrike">
              <a:solidFill>
                <a:schemeClr val="dk1"/>
              </a:solidFill>
              <a:latin typeface="Arial"/>
              <a:ea typeface="Arial"/>
              <a:cs typeface="Arial"/>
              <a:sym typeface="Arial"/>
            </a:endParaRPr>
          </a:p>
        </p:txBody>
      </p:sp>
      <p:sp>
        <p:nvSpPr>
          <p:cNvPr id="804" name="Google Shape;804;p37"/>
          <p:cNvSpPr/>
          <p:nvPr/>
        </p:nvSpPr>
        <p:spPr>
          <a:xfrm>
            <a:off x="3200400" y="1190847"/>
            <a:ext cx="4646428" cy="4614530"/>
          </a:xfrm>
          <a:prstGeom prst="ellipse">
            <a:avLst/>
          </a:prstGeom>
          <a:noFill/>
          <a:ln cap="flat" cmpd="sng" w="9525">
            <a:solidFill>
              <a:srgbClr val="7F7F7F"/>
            </a:solidFill>
            <a:prstDash val="dash"/>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805" name="Google Shape;805;p37"/>
          <p:cNvGrpSpPr/>
          <p:nvPr/>
        </p:nvGrpSpPr>
        <p:grpSpPr>
          <a:xfrm>
            <a:off x="1405252" y="1199806"/>
            <a:ext cx="7154530" cy="4596612"/>
            <a:chOff x="1964007" y="1306763"/>
            <a:chExt cx="7154530" cy="4596612"/>
          </a:xfrm>
        </p:grpSpPr>
        <p:graphicFrame>
          <p:nvGraphicFramePr>
            <p:cNvPr id="806" name="Google Shape;806;p37"/>
            <p:cNvGraphicFramePr/>
            <p:nvPr/>
          </p:nvGraphicFramePr>
          <p:xfrm>
            <a:off x="1964007" y="1306763"/>
            <a:ext cx="7154530" cy="4596612"/>
          </p:xfrm>
          <a:graphic>
            <a:graphicData uri="http://schemas.openxmlformats.org/drawingml/2006/chart">
              <c:chart r:id="rId3"/>
            </a:graphicData>
          </a:graphic>
        </p:graphicFrame>
        <p:sp>
          <p:nvSpPr>
            <p:cNvPr id="807" name="Google Shape;807;p37"/>
            <p:cNvSpPr/>
            <p:nvPr/>
          </p:nvSpPr>
          <p:spPr>
            <a:xfrm>
              <a:off x="4957011" y="2504179"/>
              <a:ext cx="2215815" cy="2201779"/>
            </a:xfrm>
            <a:prstGeom prst="ellipse">
              <a:avLst/>
            </a:prstGeom>
            <a:noFill/>
            <a:ln cap="flat" cmpd="sng" w="28575">
              <a:solidFill>
                <a:schemeClr val="dk1"/>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08" name="Google Shape;808;p37"/>
            <p:cNvSpPr/>
            <p:nvPr/>
          </p:nvSpPr>
          <p:spPr>
            <a:xfrm>
              <a:off x="5185611" y="2743200"/>
              <a:ext cx="1744578" cy="1727139"/>
            </a:xfrm>
            <a:prstGeom prst="ellipse">
              <a:avLst/>
            </a:prstGeom>
            <a:noFill/>
            <a:ln cap="flat" cmpd="sng" w="28575">
              <a:solidFill>
                <a:schemeClr val="dk1"/>
              </a:solidFill>
              <a:prstDash val="lgDash"/>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2" name="Shape 812"/>
        <p:cNvGrpSpPr/>
        <p:nvPr/>
      </p:nvGrpSpPr>
      <p:grpSpPr>
        <a:xfrm>
          <a:off x="0" y="0"/>
          <a:ext cx="0" cy="0"/>
          <a:chOff x="0" y="0"/>
          <a:chExt cx="0" cy="0"/>
        </a:xfrm>
      </p:grpSpPr>
      <p:sp>
        <p:nvSpPr>
          <p:cNvPr id="813" name="Google Shape;813;p38"/>
          <p:cNvSpPr txBox="1"/>
          <p:nvPr/>
        </p:nvSpPr>
        <p:spPr>
          <a:xfrm>
            <a:off x="1200321" y="1174161"/>
            <a:ext cx="8400880" cy="37856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1" i="0" lang="es-CO" sz="6000" u="none" cap="none" strike="noStrike">
                <a:solidFill>
                  <a:srgbClr val="FFFFFF"/>
                </a:solidFill>
                <a:latin typeface="Arial"/>
                <a:ea typeface="Arial"/>
                <a:cs typeface="Arial"/>
                <a:sym typeface="Arial"/>
              </a:rPr>
              <a:t>ASISTENCIA A PRESENTACIONES Y ESPECTÁCULOS CULTURALES</a:t>
            </a:r>
            <a:endParaRPr b="0" i="0" sz="1400" u="none" cap="none" strike="noStrike">
              <a:solidFill>
                <a:srgbClr val="000000"/>
              </a:solidFill>
              <a:latin typeface="Arial"/>
              <a:ea typeface="Arial"/>
              <a:cs typeface="Arial"/>
              <a:sym typeface="Arial"/>
            </a:endParaRPr>
          </a:p>
        </p:txBody>
      </p:sp>
      <p:sp>
        <p:nvSpPr>
          <p:cNvPr id="814" name="Google Shape;814;p38"/>
          <p:cNvSpPr txBox="1"/>
          <p:nvPr/>
        </p:nvSpPr>
        <p:spPr>
          <a:xfrm>
            <a:off x="337457" y="5845631"/>
            <a:ext cx="341151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s-CO" sz="2400" u="none" cap="none" strike="noStrike">
                <a:solidFill>
                  <a:srgbClr val="F5B02B"/>
                </a:solidFill>
                <a:latin typeface="Arial"/>
                <a:ea typeface="Arial"/>
                <a:cs typeface="Arial"/>
                <a:sym typeface="Arial"/>
              </a:rPr>
              <a:t>#</a:t>
            </a:r>
            <a:r>
              <a:rPr b="1" i="0" lang="es-CO" sz="2400" u="none" cap="none" strike="noStrike">
                <a:solidFill>
                  <a:srgbClr val="FFFFFF"/>
                </a:solidFill>
                <a:latin typeface="Arial"/>
                <a:ea typeface="Arial"/>
                <a:cs typeface="Arial"/>
                <a:sym typeface="Arial"/>
              </a:rPr>
              <a:t>YoMeQuedoEnCasa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8" name="Shape 818"/>
        <p:cNvGrpSpPr/>
        <p:nvPr/>
      </p:nvGrpSpPr>
      <p:grpSpPr>
        <a:xfrm>
          <a:off x="0" y="0"/>
          <a:ext cx="0" cy="0"/>
          <a:chOff x="0" y="0"/>
          <a:chExt cx="0" cy="0"/>
        </a:xfrm>
      </p:grpSpPr>
      <p:graphicFrame>
        <p:nvGraphicFramePr>
          <p:cNvPr id="819" name="Google Shape;819;p39"/>
          <p:cNvGraphicFramePr/>
          <p:nvPr/>
        </p:nvGraphicFramePr>
        <p:xfrm>
          <a:off x="7855202" y="1562775"/>
          <a:ext cx="4978400" cy="4894942"/>
        </p:xfrm>
        <a:graphic>
          <a:graphicData uri="http://schemas.openxmlformats.org/drawingml/2006/chart">
            <c:chart r:id="rId3"/>
          </a:graphicData>
        </a:graphic>
      </p:graphicFrame>
      <p:graphicFrame>
        <p:nvGraphicFramePr>
          <p:cNvPr id="820" name="Google Shape;820;p39"/>
          <p:cNvGraphicFramePr/>
          <p:nvPr/>
        </p:nvGraphicFramePr>
        <p:xfrm>
          <a:off x="3742289" y="1562775"/>
          <a:ext cx="4978400" cy="4894942"/>
        </p:xfrm>
        <a:graphic>
          <a:graphicData uri="http://schemas.openxmlformats.org/drawingml/2006/chart">
            <c:chart r:id="rId4"/>
          </a:graphicData>
        </a:graphic>
      </p:graphicFrame>
      <p:sp>
        <p:nvSpPr>
          <p:cNvPr id="821" name="Google Shape;821;p39"/>
          <p:cNvSpPr txBox="1"/>
          <p:nvPr/>
        </p:nvSpPr>
        <p:spPr>
          <a:xfrm>
            <a:off x="2360246" y="990991"/>
            <a:ext cx="64979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O" sz="1800" u="sng" cap="none" strike="noStrike">
                <a:solidFill>
                  <a:srgbClr val="7F7F7F"/>
                </a:solidFill>
                <a:latin typeface="Arial"/>
                <a:ea typeface="Arial"/>
                <a:cs typeface="Arial"/>
                <a:sym typeface="Arial"/>
              </a:rPr>
              <a:t>Total</a:t>
            </a:r>
            <a:endParaRPr b="0" i="0" sz="1400" u="none" cap="none" strike="noStrike">
              <a:solidFill>
                <a:srgbClr val="000000"/>
              </a:solidFill>
              <a:latin typeface="Arial"/>
              <a:ea typeface="Arial"/>
              <a:cs typeface="Arial"/>
              <a:sym typeface="Arial"/>
            </a:endParaRPr>
          </a:p>
        </p:txBody>
      </p:sp>
      <p:sp>
        <p:nvSpPr>
          <p:cNvPr id="822" name="Google Shape;822;p39"/>
          <p:cNvSpPr txBox="1"/>
          <p:nvPr/>
        </p:nvSpPr>
        <p:spPr>
          <a:xfrm>
            <a:off x="6231489" y="1031296"/>
            <a:ext cx="111120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O" sz="1800" u="sng" cap="none" strike="noStrike">
                <a:solidFill>
                  <a:srgbClr val="7F7F7F"/>
                </a:solidFill>
                <a:latin typeface="Arial"/>
                <a:ea typeface="Arial"/>
                <a:cs typeface="Arial"/>
                <a:sym typeface="Arial"/>
              </a:rPr>
              <a:t>1° Opción</a:t>
            </a:r>
            <a:endParaRPr b="0" i="0" sz="1400" u="none" cap="none" strike="noStrike">
              <a:solidFill>
                <a:srgbClr val="000000"/>
              </a:solidFill>
              <a:latin typeface="Arial"/>
              <a:ea typeface="Arial"/>
              <a:cs typeface="Arial"/>
              <a:sym typeface="Arial"/>
            </a:endParaRPr>
          </a:p>
        </p:txBody>
      </p:sp>
      <p:sp>
        <p:nvSpPr>
          <p:cNvPr id="823" name="Google Shape;823;p39"/>
          <p:cNvSpPr txBox="1"/>
          <p:nvPr/>
        </p:nvSpPr>
        <p:spPr>
          <a:xfrm>
            <a:off x="10151006" y="1031296"/>
            <a:ext cx="111120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O" sz="1800" u="sng" cap="none" strike="noStrike">
                <a:solidFill>
                  <a:srgbClr val="7F7F7F"/>
                </a:solidFill>
                <a:latin typeface="Arial"/>
                <a:ea typeface="Arial"/>
                <a:cs typeface="Arial"/>
                <a:sym typeface="Arial"/>
              </a:rPr>
              <a:t>2° Opción</a:t>
            </a:r>
            <a:endParaRPr b="0" i="0" sz="1400" u="none" cap="none" strike="noStrike">
              <a:solidFill>
                <a:srgbClr val="000000"/>
              </a:solidFill>
              <a:latin typeface="Arial"/>
              <a:ea typeface="Arial"/>
              <a:cs typeface="Arial"/>
              <a:sym typeface="Arial"/>
            </a:endParaRPr>
          </a:p>
        </p:txBody>
      </p:sp>
      <p:cxnSp>
        <p:nvCxnSpPr>
          <p:cNvPr id="824" name="Google Shape;824;p39"/>
          <p:cNvCxnSpPr/>
          <p:nvPr/>
        </p:nvCxnSpPr>
        <p:spPr>
          <a:xfrm>
            <a:off x="0" y="2061029"/>
            <a:ext cx="12192000" cy="0"/>
          </a:xfrm>
          <a:prstGeom prst="straightConnector1">
            <a:avLst/>
          </a:prstGeom>
          <a:noFill/>
          <a:ln cap="flat" cmpd="sng" w="9525">
            <a:solidFill>
              <a:srgbClr val="A5A5A5"/>
            </a:solidFill>
            <a:prstDash val="dash"/>
            <a:round/>
            <a:headEnd len="sm" w="sm" type="none"/>
            <a:tailEnd len="sm" w="sm" type="none"/>
          </a:ln>
          <a:effectLst>
            <a:outerShdw blurRad="40000" rotWithShape="0" dir="5400000" dist="20000">
              <a:srgbClr val="000000">
                <a:alpha val="37254"/>
              </a:srgbClr>
            </a:outerShdw>
          </a:effectLst>
        </p:spPr>
      </p:cxnSp>
      <p:cxnSp>
        <p:nvCxnSpPr>
          <p:cNvPr id="825" name="Google Shape;825;p39"/>
          <p:cNvCxnSpPr/>
          <p:nvPr/>
        </p:nvCxnSpPr>
        <p:spPr>
          <a:xfrm>
            <a:off x="0" y="2402115"/>
            <a:ext cx="12192000" cy="0"/>
          </a:xfrm>
          <a:prstGeom prst="straightConnector1">
            <a:avLst/>
          </a:prstGeom>
          <a:noFill/>
          <a:ln cap="flat" cmpd="sng" w="9525">
            <a:solidFill>
              <a:srgbClr val="A5A5A5"/>
            </a:solidFill>
            <a:prstDash val="dash"/>
            <a:round/>
            <a:headEnd len="sm" w="sm" type="none"/>
            <a:tailEnd len="sm" w="sm" type="none"/>
          </a:ln>
          <a:effectLst>
            <a:outerShdw blurRad="40000" rotWithShape="0" dir="5400000" dist="20000">
              <a:srgbClr val="000000">
                <a:alpha val="37254"/>
              </a:srgbClr>
            </a:outerShdw>
          </a:effectLst>
        </p:spPr>
      </p:cxnSp>
      <p:graphicFrame>
        <p:nvGraphicFramePr>
          <p:cNvPr id="826" name="Google Shape;826;p39"/>
          <p:cNvGraphicFramePr/>
          <p:nvPr/>
        </p:nvGraphicFramePr>
        <p:xfrm>
          <a:off x="0" y="1367716"/>
          <a:ext cx="4978400" cy="4894942"/>
        </p:xfrm>
        <a:graphic>
          <a:graphicData uri="http://schemas.openxmlformats.org/drawingml/2006/chart">
            <c:chart r:id="rId5"/>
          </a:graphicData>
        </a:graphic>
      </p:graphicFrame>
      <p:sp>
        <p:nvSpPr>
          <p:cNvPr id="827" name="Google Shape;827;p39"/>
          <p:cNvSpPr txBox="1"/>
          <p:nvPr/>
        </p:nvSpPr>
        <p:spPr>
          <a:xfrm>
            <a:off x="165100" y="34843"/>
            <a:ext cx="1195070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rgbClr val="333333"/>
                </a:solidFill>
                <a:latin typeface="Arial"/>
                <a:ea typeface="Arial"/>
                <a:cs typeface="Arial"/>
                <a:sym typeface="Arial"/>
              </a:rPr>
              <a:t>23. Voy a leer un listado de eventos, espectáculos y presentaciones culturales que pueden ser de su interés, para que por favor escoja las dos opciones que más le gusten o a los que generalmente asista.</a:t>
            </a:r>
            <a:r>
              <a:rPr b="1" i="0" lang="es-CO" sz="1800" u="none" cap="none" strike="noStrike">
                <a:solidFill>
                  <a:schemeClr val="dk1"/>
                </a:solidFill>
                <a:latin typeface="Arial"/>
                <a:ea typeface="Arial"/>
                <a:cs typeface="Arial"/>
                <a:sym typeface="Arial"/>
              </a:rPr>
              <a:t> </a:t>
            </a:r>
            <a:r>
              <a:rPr b="1" i="0" lang="es-CO" sz="1800" u="none" cap="none" strike="noStrike">
                <a:solidFill>
                  <a:srgbClr val="000000"/>
                </a:solidFill>
                <a:latin typeface="Arial"/>
                <a:ea typeface="Arial"/>
                <a:cs typeface="Arial"/>
                <a:sym typeface="Arial"/>
              </a:rPr>
              <a:t>Siendo la primera la que más le interesa</a:t>
            </a:r>
            <a:endParaRPr b="1" i="0" sz="1800" u="none" cap="none" strike="noStrike">
              <a:solidFill>
                <a:schemeClr val="dk1"/>
              </a:solidFill>
              <a:latin typeface="Arial"/>
              <a:ea typeface="Arial"/>
              <a:cs typeface="Arial"/>
              <a:sym typeface="Arial"/>
            </a:endParaRPr>
          </a:p>
        </p:txBody>
      </p:sp>
      <p:cxnSp>
        <p:nvCxnSpPr>
          <p:cNvPr id="828" name="Google Shape;828;p39"/>
          <p:cNvCxnSpPr/>
          <p:nvPr/>
        </p:nvCxnSpPr>
        <p:spPr>
          <a:xfrm>
            <a:off x="0" y="2786745"/>
            <a:ext cx="12192000" cy="0"/>
          </a:xfrm>
          <a:prstGeom prst="straightConnector1">
            <a:avLst/>
          </a:prstGeom>
          <a:noFill/>
          <a:ln cap="flat" cmpd="sng" w="9525">
            <a:solidFill>
              <a:srgbClr val="A5A5A5"/>
            </a:solidFill>
            <a:prstDash val="dash"/>
            <a:round/>
            <a:headEnd len="sm" w="sm" type="none"/>
            <a:tailEnd len="sm" w="sm" type="none"/>
          </a:ln>
          <a:effectLst>
            <a:outerShdw blurRad="40000" rotWithShape="0" dir="5400000" dist="20000">
              <a:srgbClr val="000000">
                <a:alpha val="37254"/>
              </a:srgbClr>
            </a:outerShdw>
          </a:effectLst>
        </p:spPr>
      </p:cxnSp>
      <p:cxnSp>
        <p:nvCxnSpPr>
          <p:cNvPr id="829" name="Google Shape;829;p39"/>
          <p:cNvCxnSpPr/>
          <p:nvPr/>
        </p:nvCxnSpPr>
        <p:spPr>
          <a:xfrm>
            <a:off x="0" y="3142346"/>
            <a:ext cx="12192000" cy="0"/>
          </a:xfrm>
          <a:prstGeom prst="straightConnector1">
            <a:avLst/>
          </a:prstGeom>
          <a:noFill/>
          <a:ln cap="flat" cmpd="sng" w="9525">
            <a:solidFill>
              <a:srgbClr val="A5A5A5"/>
            </a:solidFill>
            <a:prstDash val="dash"/>
            <a:round/>
            <a:headEnd len="sm" w="sm" type="none"/>
            <a:tailEnd len="sm" w="sm" type="none"/>
          </a:ln>
          <a:effectLst>
            <a:outerShdw blurRad="40000" rotWithShape="0" dir="5400000" dist="20000">
              <a:srgbClr val="000000">
                <a:alpha val="37254"/>
              </a:srgbClr>
            </a:outerShdw>
          </a:effectLst>
        </p:spPr>
      </p:cxnSp>
      <p:cxnSp>
        <p:nvCxnSpPr>
          <p:cNvPr id="830" name="Google Shape;830;p39"/>
          <p:cNvCxnSpPr/>
          <p:nvPr/>
        </p:nvCxnSpPr>
        <p:spPr>
          <a:xfrm>
            <a:off x="0" y="3512462"/>
            <a:ext cx="12192000" cy="0"/>
          </a:xfrm>
          <a:prstGeom prst="straightConnector1">
            <a:avLst/>
          </a:prstGeom>
          <a:noFill/>
          <a:ln cap="flat" cmpd="sng" w="9525">
            <a:solidFill>
              <a:srgbClr val="A5A5A5"/>
            </a:solidFill>
            <a:prstDash val="dash"/>
            <a:round/>
            <a:headEnd len="sm" w="sm" type="none"/>
            <a:tailEnd len="sm" w="sm" type="none"/>
          </a:ln>
          <a:effectLst>
            <a:outerShdw blurRad="40000" rotWithShape="0" dir="5400000" dist="20000">
              <a:srgbClr val="000000">
                <a:alpha val="37254"/>
              </a:srgbClr>
            </a:outerShdw>
          </a:effectLst>
        </p:spPr>
      </p:cxnSp>
      <p:cxnSp>
        <p:nvCxnSpPr>
          <p:cNvPr id="831" name="Google Shape;831;p39"/>
          <p:cNvCxnSpPr/>
          <p:nvPr/>
        </p:nvCxnSpPr>
        <p:spPr>
          <a:xfrm>
            <a:off x="0" y="3868061"/>
            <a:ext cx="12192000" cy="0"/>
          </a:xfrm>
          <a:prstGeom prst="straightConnector1">
            <a:avLst/>
          </a:prstGeom>
          <a:noFill/>
          <a:ln cap="flat" cmpd="sng" w="9525">
            <a:solidFill>
              <a:srgbClr val="A5A5A5"/>
            </a:solidFill>
            <a:prstDash val="dash"/>
            <a:round/>
            <a:headEnd len="sm" w="sm" type="none"/>
            <a:tailEnd len="sm" w="sm" type="none"/>
          </a:ln>
          <a:effectLst>
            <a:outerShdw blurRad="40000" rotWithShape="0" dir="5400000" dist="20000">
              <a:srgbClr val="000000">
                <a:alpha val="37254"/>
              </a:srgbClr>
            </a:outerShdw>
          </a:effectLst>
        </p:spPr>
      </p:cxnSp>
      <p:cxnSp>
        <p:nvCxnSpPr>
          <p:cNvPr id="832" name="Google Shape;832;p39"/>
          <p:cNvCxnSpPr/>
          <p:nvPr/>
        </p:nvCxnSpPr>
        <p:spPr>
          <a:xfrm>
            <a:off x="10884" y="4238177"/>
            <a:ext cx="12192000" cy="0"/>
          </a:xfrm>
          <a:prstGeom prst="straightConnector1">
            <a:avLst/>
          </a:prstGeom>
          <a:noFill/>
          <a:ln cap="flat" cmpd="sng" w="9525">
            <a:solidFill>
              <a:srgbClr val="A5A5A5"/>
            </a:solidFill>
            <a:prstDash val="dash"/>
            <a:round/>
            <a:headEnd len="sm" w="sm" type="none"/>
            <a:tailEnd len="sm" w="sm" type="none"/>
          </a:ln>
          <a:effectLst>
            <a:outerShdw blurRad="40000" rotWithShape="0" dir="5400000" dist="20000">
              <a:srgbClr val="000000">
                <a:alpha val="37254"/>
              </a:srgbClr>
            </a:outerShdw>
          </a:effectLst>
        </p:spPr>
      </p:cxnSp>
      <p:cxnSp>
        <p:nvCxnSpPr>
          <p:cNvPr id="833" name="Google Shape;833;p39"/>
          <p:cNvCxnSpPr/>
          <p:nvPr/>
        </p:nvCxnSpPr>
        <p:spPr>
          <a:xfrm>
            <a:off x="-3630" y="4608292"/>
            <a:ext cx="12192000" cy="0"/>
          </a:xfrm>
          <a:prstGeom prst="straightConnector1">
            <a:avLst/>
          </a:prstGeom>
          <a:noFill/>
          <a:ln cap="flat" cmpd="sng" w="9525">
            <a:solidFill>
              <a:srgbClr val="A5A5A5"/>
            </a:solidFill>
            <a:prstDash val="dash"/>
            <a:round/>
            <a:headEnd len="sm" w="sm" type="none"/>
            <a:tailEnd len="sm" w="sm" type="none"/>
          </a:ln>
          <a:effectLst>
            <a:outerShdw blurRad="40000" rotWithShape="0" dir="5400000" dist="20000">
              <a:srgbClr val="000000">
                <a:alpha val="37254"/>
              </a:srgbClr>
            </a:outerShdw>
          </a:effectLst>
        </p:spPr>
      </p:cxnSp>
      <p:cxnSp>
        <p:nvCxnSpPr>
          <p:cNvPr id="834" name="Google Shape;834;p39"/>
          <p:cNvCxnSpPr/>
          <p:nvPr/>
        </p:nvCxnSpPr>
        <p:spPr>
          <a:xfrm>
            <a:off x="-3630" y="4992921"/>
            <a:ext cx="12192000" cy="0"/>
          </a:xfrm>
          <a:prstGeom prst="straightConnector1">
            <a:avLst/>
          </a:prstGeom>
          <a:noFill/>
          <a:ln cap="flat" cmpd="sng" w="9525">
            <a:solidFill>
              <a:srgbClr val="A5A5A5"/>
            </a:solidFill>
            <a:prstDash val="dash"/>
            <a:round/>
            <a:headEnd len="sm" w="sm" type="none"/>
            <a:tailEnd len="sm" w="sm" type="none"/>
          </a:ln>
          <a:effectLst>
            <a:outerShdw blurRad="40000" rotWithShape="0" dir="5400000" dist="20000">
              <a:srgbClr val="000000">
                <a:alpha val="37254"/>
              </a:srgbClr>
            </a:outerShdw>
          </a:effectLst>
        </p:spPr>
      </p:cxnSp>
      <p:cxnSp>
        <p:nvCxnSpPr>
          <p:cNvPr id="835" name="Google Shape;835;p39"/>
          <p:cNvCxnSpPr/>
          <p:nvPr/>
        </p:nvCxnSpPr>
        <p:spPr>
          <a:xfrm>
            <a:off x="10884" y="5319494"/>
            <a:ext cx="12192000" cy="0"/>
          </a:xfrm>
          <a:prstGeom prst="straightConnector1">
            <a:avLst/>
          </a:prstGeom>
          <a:noFill/>
          <a:ln cap="flat" cmpd="sng" w="9525">
            <a:solidFill>
              <a:srgbClr val="A5A5A5"/>
            </a:solidFill>
            <a:prstDash val="dash"/>
            <a:round/>
            <a:headEnd len="sm" w="sm" type="none"/>
            <a:tailEnd len="sm" w="sm" type="none"/>
          </a:ln>
          <a:effectLst>
            <a:outerShdw blurRad="40000" rotWithShape="0" dir="5400000" dist="20000">
              <a:srgbClr val="000000">
                <a:alpha val="37254"/>
              </a:srgbClr>
            </a:outerShdw>
          </a:effectLst>
        </p:spPr>
      </p:cxnSp>
      <p:cxnSp>
        <p:nvCxnSpPr>
          <p:cNvPr id="836" name="Google Shape;836;p39"/>
          <p:cNvCxnSpPr/>
          <p:nvPr/>
        </p:nvCxnSpPr>
        <p:spPr>
          <a:xfrm>
            <a:off x="3630" y="5704118"/>
            <a:ext cx="12192000" cy="0"/>
          </a:xfrm>
          <a:prstGeom prst="straightConnector1">
            <a:avLst/>
          </a:prstGeom>
          <a:noFill/>
          <a:ln cap="flat" cmpd="sng" w="9525">
            <a:solidFill>
              <a:srgbClr val="A5A5A5"/>
            </a:solidFill>
            <a:prstDash val="dash"/>
            <a:round/>
            <a:headEnd len="sm" w="sm" type="none"/>
            <a:tailEnd len="sm" w="sm" type="none"/>
          </a:ln>
          <a:effectLst>
            <a:outerShdw blurRad="40000" rotWithShape="0" dir="5400000" dist="20000">
              <a:srgbClr val="000000">
                <a:alpha val="37254"/>
              </a:srgbClr>
            </a:outerShdw>
          </a:effectLst>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4"/>
          <p:cNvSpPr txBox="1"/>
          <p:nvPr/>
        </p:nvSpPr>
        <p:spPr>
          <a:xfrm>
            <a:off x="748086" y="1038644"/>
            <a:ext cx="10701300" cy="1967700"/>
          </a:xfrm>
          <a:prstGeom prst="rect">
            <a:avLst/>
          </a:prstGeom>
          <a:solidFill>
            <a:srgbClr val="FFF2CC"/>
          </a:solidFill>
          <a:ln cap="flat" cmpd="sng" w="9525">
            <a:solidFill>
              <a:srgbClr val="99999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O" sz="1400" u="none" cap="none" strike="noStrike">
                <a:solidFill>
                  <a:srgbClr val="000000"/>
                </a:solidFill>
                <a:latin typeface="Arial"/>
                <a:ea typeface="Arial"/>
                <a:cs typeface="Arial"/>
                <a:sym typeface="Arial"/>
              </a:rPr>
              <a:t>La dirección de investigación y diseño de formularios ha sido liderado por la Secretaría de Cultura, Recreación y Deporte en cabeza de la Dirección de Cultura Ciudadana.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s-CO" sz="1400" u="none" cap="none" strike="noStrike">
                <a:solidFill>
                  <a:srgbClr val="000000"/>
                </a:solidFill>
                <a:latin typeface="Arial"/>
                <a:ea typeface="Arial"/>
                <a:cs typeface="Arial"/>
                <a:sym typeface="Arial"/>
              </a:rPr>
              <a:t>Los operativos de campo han contado con el apoyo de la Secretaría General, </a:t>
            </a:r>
            <a:r>
              <a:rPr b="0" i="0" lang="es-CO" sz="1400" u="none" cap="none" strike="noStrike">
                <a:solidFill>
                  <a:schemeClr val="dk1"/>
                </a:solidFill>
                <a:latin typeface="Arial"/>
                <a:ea typeface="Arial"/>
                <a:cs typeface="Arial"/>
                <a:sym typeface="Arial"/>
              </a:rPr>
              <a:t>Secretaría de Seguridad, Secretaría de Planeación y Secretaría de la Mujer,</a:t>
            </a:r>
            <a:r>
              <a:rPr b="0" i="0" lang="es-CO" sz="1400" u="none" cap="none" strike="noStrike">
                <a:solidFill>
                  <a:srgbClr val="000000"/>
                </a:solidFill>
                <a:latin typeface="Arial"/>
                <a:ea typeface="Arial"/>
                <a:cs typeface="Arial"/>
                <a:sym typeface="Arial"/>
              </a:rPr>
              <a:t> Empresa de Teléfonos de Bogotá - ETB y Open Society.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s-CO" sz="1400" u="none" cap="none" strike="noStrike">
                <a:solidFill>
                  <a:srgbClr val="000000"/>
                </a:solidFill>
                <a:latin typeface="Arial"/>
                <a:ea typeface="Arial"/>
                <a:cs typeface="Arial"/>
                <a:sym typeface="Arial"/>
              </a:rPr>
              <a:t>El levantamiento de la información telefónica se ha realizado por parte de la ETB y Línea 195, así como por DATEXCO y Centro Nacional de Consultoría – CNC y Brandstrat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4"/>
          <p:cNvSpPr txBox="1"/>
          <p:nvPr/>
        </p:nvSpPr>
        <p:spPr>
          <a:xfrm>
            <a:off x="909036" y="526144"/>
            <a:ext cx="2796000" cy="33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s-CO" sz="1400" u="none" cap="none" strike="noStrike">
                <a:solidFill>
                  <a:srgbClr val="000000"/>
                </a:solidFill>
                <a:latin typeface="Arial"/>
                <a:ea typeface="Arial"/>
                <a:cs typeface="Arial"/>
                <a:sym typeface="Arial"/>
              </a:rPr>
              <a:t>Nota para el lector:</a:t>
            </a:r>
            <a:endParaRPr b="1" i="0" sz="1400" u="none" cap="none" strike="noStrike">
              <a:solidFill>
                <a:srgbClr val="000000"/>
              </a:solidFill>
              <a:latin typeface="Arial"/>
              <a:ea typeface="Arial"/>
              <a:cs typeface="Arial"/>
              <a:sym typeface="Arial"/>
            </a:endParaRPr>
          </a:p>
        </p:txBody>
      </p:sp>
      <p:sp>
        <p:nvSpPr>
          <p:cNvPr id="412" name="Google Shape;412;p4"/>
          <p:cNvSpPr txBox="1"/>
          <p:nvPr/>
        </p:nvSpPr>
        <p:spPr>
          <a:xfrm>
            <a:off x="748086" y="3584019"/>
            <a:ext cx="2796000" cy="33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s-CO" sz="1400" u="none" cap="none" strike="noStrike">
                <a:solidFill>
                  <a:srgbClr val="000000"/>
                </a:solidFill>
                <a:latin typeface="Arial"/>
                <a:ea typeface="Arial"/>
                <a:cs typeface="Arial"/>
                <a:sym typeface="Arial"/>
              </a:rPr>
              <a:t>Nota metodológica:</a:t>
            </a:r>
            <a:endParaRPr b="1" i="0" sz="1400" u="none" cap="none" strike="noStrike">
              <a:solidFill>
                <a:srgbClr val="000000"/>
              </a:solidFill>
              <a:latin typeface="Arial"/>
              <a:ea typeface="Arial"/>
              <a:cs typeface="Arial"/>
              <a:sym typeface="Arial"/>
            </a:endParaRPr>
          </a:p>
        </p:txBody>
      </p:sp>
      <p:sp>
        <p:nvSpPr>
          <p:cNvPr id="413" name="Google Shape;413;p4"/>
          <p:cNvSpPr txBox="1"/>
          <p:nvPr/>
        </p:nvSpPr>
        <p:spPr>
          <a:xfrm>
            <a:off x="748086" y="3995769"/>
            <a:ext cx="10701300" cy="1350900"/>
          </a:xfrm>
          <a:prstGeom prst="rect">
            <a:avLst/>
          </a:prstGeom>
          <a:solidFill>
            <a:srgbClr val="FFF2CC"/>
          </a:solidFill>
          <a:ln cap="flat" cmpd="sng" w="9525">
            <a:solidFill>
              <a:srgbClr val="999999"/>
            </a:solidFill>
            <a:prstDash val="solid"/>
            <a:round/>
            <a:headEnd len="sm" w="sm" type="none"/>
            <a:tailEnd len="sm" w="sm" type="none"/>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000000"/>
              </a:buClr>
              <a:buSzPts val="1400"/>
              <a:buFont typeface="Arial"/>
              <a:buAutoNum type="arabicPeriod"/>
            </a:pPr>
            <a:r>
              <a:rPr b="0" i="0" lang="es-CO" sz="1400" u="none" cap="none" strike="noStrike">
                <a:solidFill>
                  <a:srgbClr val="000000"/>
                </a:solidFill>
                <a:latin typeface="Arial"/>
                <a:ea typeface="Arial"/>
                <a:cs typeface="Arial"/>
                <a:sym typeface="Arial"/>
              </a:rPr>
              <a:t>Las desagregaciones realizadas (estrato, subred,  localidad u otros) solo se muestran en esta presentación si tienen datos relevantes, que complementen o permitan ilustrar situaciones de relevancia en el seguimiento.</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AutoNum type="arabicPeriod"/>
            </a:pPr>
            <a:r>
              <a:rPr b="0" i="0" lang="es-CO" sz="1400" u="none" cap="none" strike="noStrike">
                <a:solidFill>
                  <a:srgbClr val="000000"/>
                </a:solidFill>
                <a:latin typeface="Arial"/>
                <a:ea typeface="Arial"/>
                <a:cs typeface="Arial"/>
                <a:sym typeface="Arial"/>
              </a:rPr>
              <a:t>En algunos casos, se mantienen datos y gráficas de una sola aplicación, que por su valor informativo vale la pena mantenerla.</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AutoNum type="arabicPeriod"/>
            </a:pPr>
            <a:r>
              <a:rPr b="0" i="0" lang="es-CO" sz="1400" u="none" cap="none" strike="noStrike">
                <a:solidFill>
                  <a:srgbClr val="000000"/>
                </a:solidFill>
                <a:latin typeface="Arial"/>
                <a:ea typeface="Arial"/>
                <a:cs typeface="Arial"/>
                <a:sym typeface="Arial"/>
              </a:rPr>
              <a:t>En algunos casos la información de Ns/Nr es suprimida de las gráficas que se presentan.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 name="Shape 841"/>
        <p:cNvGrpSpPr/>
        <p:nvPr/>
      </p:nvGrpSpPr>
      <p:grpSpPr>
        <a:xfrm>
          <a:off x="0" y="0"/>
          <a:ext cx="0" cy="0"/>
          <a:chOff x="0" y="0"/>
          <a:chExt cx="0" cy="0"/>
        </a:xfrm>
      </p:grpSpPr>
      <p:graphicFrame>
        <p:nvGraphicFramePr>
          <p:cNvPr id="842" name="Google Shape;842;p40"/>
          <p:cNvGraphicFramePr/>
          <p:nvPr/>
        </p:nvGraphicFramePr>
        <p:xfrm>
          <a:off x="187830" y="1000361"/>
          <a:ext cx="11554226" cy="5618153"/>
        </p:xfrm>
        <a:graphic>
          <a:graphicData uri="http://schemas.openxmlformats.org/drawingml/2006/chart">
            <c:chart r:id="rId3"/>
          </a:graphicData>
        </a:graphic>
      </p:graphicFrame>
      <p:sp>
        <p:nvSpPr>
          <p:cNvPr id="843" name="Google Shape;843;p40"/>
          <p:cNvSpPr/>
          <p:nvPr/>
        </p:nvSpPr>
        <p:spPr>
          <a:xfrm>
            <a:off x="2313887" y="197334"/>
            <a:ext cx="8026073"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rgbClr val="333333"/>
                </a:solidFill>
                <a:latin typeface="Arial"/>
                <a:ea typeface="Arial"/>
                <a:cs typeface="Arial"/>
                <a:sym typeface="Arial"/>
              </a:rPr>
              <a:t>23.1. A través de qué medios se entera Ud de los eventos o actividades culturales de su preferencia?</a:t>
            </a:r>
            <a:endParaRPr b="1" i="0" sz="1800" u="none" cap="none" strike="noStrike">
              <a:solidFill>
                <a:schemeClr val="dk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7" name="Shape 847"/>
        <p:cNvGrpSpPr/>
        <p:nvPr/>
      </p:nvGrpSpPr>
      <p:grpSpPr>
        <a:xfrm>
          <a:off x="0" y="0"/>
          <a:ext cx="0" cy="0"/>
          <a:chOff x="0" y="0"/>
          <a:chExt cx="0" cy="0"/>
        </a:xfrm>
      </p:grpSpPr>
      <p:sp>
        <p:nvSpPr>
          <p:cNvPr id="848" name="Google Shape;848;p41"/>
          <p:cNvSpPr/>
          <p:nvPr/>
        </p:nvSpPr>
        <p:spPr>
          <a:xfrm>
            <a:off x="2313887" y="197334"/>
            <a:ext cx="8026073"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rgbClr val="333333"/>
                </a:solidFill>
                <a:latin typeface="Arial"/>
                <a:ea typeface="Arial"/>
                <a:cs typeface="Arial"/>
                <a:sym typeface="Arial"/>
              </a:rPr>
              <a:t>23.1. A través de qué medios se entera Ud de los eventos o actividades culturales de su preferencia. </a:t>
            </a:r>
            <a:endParaRPr b="1" i="0" sz="1800" u="none" cap="none" strike="noStrike">
              <a:solidFill>
                <a:schemeClr val="dk1"/>
              </a:solidFill>
              <a:latin typeface="Arial"/>
              <a:ea typeface="Arial"/>
              <a:cs typeface="Arial"/>
              <a:sym typeface="Arial"/>
            </a:endParaRPr>
          </a:p>
        </p:txBody>
      </p:sp>
      <p:graphicFrame>
        <p:nvGraphicFramePr>
          <p:cNvPr id="849" name="Google Shape;849;p41"/>
          <p:cNvGraphicFramePr/>
          <p:nvPr/>
        </p:nvGraphicFramePr>
        <p:xfrm>
          <a:off x="1093475" y="1120331"/>
          <a:ext cx="9553074" cy="4926221"/>
        </p:xfrm>
        <a:graphic>
          <a:graphicData uri="http://schemas.openxmlformats.org/drawingml/2006/chart">
            <c:chart r:id="rId3"/>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3" name="Shape 853"/>
        <p:cNvGrpSpPr/>
        <p:nvPr/>
      </p:nvGrpSpPr>
      <p:grpSpPr>
        <a:xfrm>
          <a:off x="0" y="0"/>
          <a:ext cx="0" cy="0"/>
          <a:chOff x="0" y="0"/>
          <a:chExt cx="0" cy="0"/>
        </a:xfrm>
      </p:grpSpPr>
      <p:sp>
        <p:nvSpPr>
          <p:cNvPr id="854" name="Google Shape;854;p42"/>
          <p:cNvSpPr/>
          <p:nvPr/>
        </p:nvSpPr>
        <p:spPr>
          <a:xfrm>
            <a:off x="2045395" y="181158"/>
            <a:ext cx="9188662"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23.2. </a:t>
            </a:r>
            <a:r>
              <a:rPr b="1" i="0" lang="es-CO" sz="1800" u="none" cap="none" strike="noStrike">
                <a:solidFill>
                  <a:srgbClr val="333333"/>
                </a:solidFill>
                <a:latin typeface="Arial"/>
                <a:ea typeface="Arial"/>
                <a:cs typeface="Arial"/>
                <a:sym typeface="Arial"/>
              </a:rPr>
              <a:t>Teniendo en cuenta una escala en donde 1 es nada costosa, 2 poco costosa, 3 algo costosa  y 4 muy costosa, ¿qué tan costosas son las actividades culturales según su preferencia….</a:t>
            </a:r>
            <a:endParaRPr b="0" i="0" sz="1800" u="none" cap="none" strike="noStrike">
              <a:solidFill>
                <a:schemeClr val="dk1"/>
              </a:solidFill>
              <a:latin typeface="Arial"/>
              <a:ea typeface="Arial"/>
              <a:cs typeface="Arial"/>
              <a:sym typeface="Arial"/>
            </a:endParaRPr>
          </a:p>
        </p:txBody>
      </p:sp>
      <p:graphicFrame>
        <p:nvGraphicFramePr>
          <p:cNvPr id="855" name="Google Shape;855;p42"/>
          <p:cNvGraphicFramePr/>
          <p:nvPr/>
        </p:nvGraphicFramePr>
        <p:xfrm>
          <a:off x="0" y="1084003"/>
          <a:ext cx="11121655" cy="5103825"/>
        </p:xfrm>
        <a:graphic>
          <a:graphicData uri="http://schemas.openxmlformats.org/drawingml/2006/chart">
            <c:chart r:id="rId3"/>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9" name="Shape 859"/>
        <p:cNvGrpSpPr/>
        <p:nvPr/>
      </p:nvGrpSpPr>
      <p:grpSpPr>
        <a:xfrm>
          <a:off x="0" y="0"/>
          <a:ext cx="0" cy="0"/>
          <a:chOff x="0" y="0"/>
          <a:chExt cx="0" cy="0"/>
        </a:xfrm>
      </p:grpSpPr>
      <p:sp>
        <p:nvSpPr>
          <p:cNvPr id="860" name="Google Shape;860;p43"/>
          <p:cNvSpPr/>
          <p:nvPr/>
        </p:nvSpPr>
        <p:spPr>
          <a:xfrm>
            <a:off x="2104360" y="287445"/>
            <a:ext cx="924581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O" sz="1800" u="none" cap="none" strike="noStrike">
                <a:solidFill>
                  <a:srgbClr val="333333"/>
                </a:solidFill>
                <a:latin typeface="Arial"/>
                <a:ea typeface="Arial"/>
                <a:cs typeface="Arial"/>
                <a:sym typeface="Arial"/>
              </a:rPr>
              <a:t>24. En los últimos 12 meses ¿Usted ha asistido a algún evento como Autocine o Autoevento?</a:t>
            </a:r>
            <a:endParaRPr b="1" i="0" sz="1800" u="none" cap="none" strike="noStrike">
              <a:solidFill>
                <a:srgbClr val="333333"/>
              </a:solidFill>
              <a:latin typeface="Times New Roman"/>
              <a:ea typeface="Times New Roman"/>
              <a:cs typeface="Times New Roman"/>
              <a:sym typeface="Times New Roman"/>
            </a:endParaRPr>
          </a:p>
        </p:txBody>
      </p:sp>
      <p:graphicFrame>
        <p:nvGraphicFramePr>
          <p:cNvPr id="861" name="Google Shape;861;p43"/>
          <p:cNvGraphicFramePr/>
          <p:nvPr/>
        </p:nvGraphicFramePr>
        <p:xfrm>
          <a:off x="2032000" y="719666"/>
          <a:ext cx="8128000" cy="5418667"/>
        </p:xfrm>
        <a:graphic>
          <a:graphicData uri="http://schemas.openxmlformats.org/drawingml/2006/chart">
            <c:chart r:id="rId3"/>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5" name="Shape 865"/>
        <p:cNvGrpSpPr/>
        <p:nvPr/>
      </p:nvGrpSpPr>
      <p:grpSpPr>
        <a:xfrm>
          <a:off x="0" y="0"/>
          <a:ext cx="0" cy="0"/>
          <a:chOff x="0" y="0"/>
          <a:chExt cx="0" cy="0"/>
        </a:xfrm>
      </p:grpSpPr>
      <p:sp>
        <p:nvSpPr>
          <p:cNvPr id="866" name="Google Shape;866;p44"/>
          <p:cNvSpPr/>
          <p:nvPr/>
        </p:nvSpPr>
        <p:spPr>
          <a:xfrm>
            <a:off x="1988450" y="286603"/>
            <a:ext cx="9189065"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O" sz="1800" u="none" cap="none" strike="noStrike">
                <a:solidFill>
                  <a:srgbClr val="333333"/>
                </a:solidFill>
                <a:latin typeface="Arial"/>
                <a:ea typeface="Arial"/>
                <a:cs typeface="Arial"/>
                <a:sym typeface="Arial"/>
              </a:rPr>
              <a:t>25. ¿En los últimos 12 meses, Ud. ha asistido a alguno de los siguientes eventos </a:t>
            </a:r>
            <a:endParaRPr b="1" i="0" sz="1800" u="none" cap="none" strike="noStrike">
              <a:solidFill>
                <a:schemeClr val="dk1"/>
              </a:solidFill>
              <a:latin typeface="Arial"/>
              <a:ea typeface="Arial"/>
              <a:cs typeface="Arial"/>
              <a:sym typeface="Arial"/>
            </a:endParaRPr>
          </a:p>
        </p:txBody>
      </p:sp>
      <p:graphicFrame>
        <p:nvGraphicFramePr>
          <p:cNvPr id="867" name="Google Shape;867;p44"/>
          <p:cNvGraphicFramePr/>
          <p:nvPr/>
        </p:nvGraphicFramePr>
        <p:xfrm>
          <a:off x="624114" y="719666"/>
          <a:ext cx="10740572" cy="5418667"/>
        </p:xfrm>
        <a:graphic>
          <a:graphicData uri="http://schemas.openxmlformats.org/drawingml/2006/chart">
            <c:chart r:id="rId3"/>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1" name="Shape 871"/>
        <p:cNvGrpSpPr/>
        <p:nvPr/>
      </p:nvGrpSpPr>
      <p:grpSpPr>
        <a:xfrm>
          <a:off x="0" y="0"/>
          <a:ext cx="0" cy="0"/>
          <a:chOff x="0" y="0"/>
          <a:chExt cx="0" cy="0"/>
        </a:xfrm>
      </p:grpSpPr>
      <p:sp>
        <p:nvSpPr>
          <p:cNvPr descr="Gestor Normativo - EVA - Función Pública" id="872" name="Google Shape;872;p45"/>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73" name="Google Shape;873;p45"/>
          <p:cNvSpPr txBox="1"/>
          <p:nvPr/>
        </p:nvSpPr>
        <p:spPr>
          <a:xfrm>
            <a:off x="6325815" y="1369966"/>
            <a:ext cx="1154563"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rgbClr val="FFFFFF"/>
                </a:solidFill>
                <a:latin typeface="Arial"/>
                <a:ea typeface="Arial"/>
                <a:cs typeface="Arial"/>
                <a:sym typeface="Arial"/>
              </a:rPr>
              <a:t>NO</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rgbClr val="FFFFFF"/>
                </a:solidFill>
                <a:latin typeface="Arial"/>
                <a:ea typeface="Arial"/>
                <a:cs typeface="Arial"/>
                <a:sym typeface="Arial"/>
              </a:rPr>
              <a:t>12%</a:t>
            </a:r>
            <a:endParaRPr b="1" i="0" sz="1800" u="none" cap="none" strike="noStrike">
              <a:solidFill>
                <a:srgbClr val="FFFFFF"/>
              </a:solidFill>
              <a:latin typeface="Arial"/>
              <a:ea typeface="Arial"/>
              <a:cs typeface="Arial"/>
              <a:sym typeface="Arial"/>
            </a:endParaRPr>
          </a:p>
        </p:txBody>
      </p:sp>
      <p:sp>
        <p:nvSpPr>
          <p:cNvPr id="874" name="Google Shape;874;p45"/>
          <p:cNvSpPr txBox="1"/>
          <p:nvPr/>
        </p:nvSpPr>
        <p:spPr>
          <a:xfrm>
            <a:off x="3630302" y="4370842"/>
            <a:ext cx="1154563"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rgbClr val="FFFFFF"/>
                </a:solidFill>
                <a:latin typeface="Arial"/>
                <a:ea typeface="Arial"/>
                <a:cs typeface="Arial"/>
                <a:sym typeface="Arial"/>
              </a:rPr>
              <a:t>SI</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rgbClr val="FFFFFF"/>
                </a:solidFill>
                <a:latin typeface="Arial"/>
                <a:ea typeface="Arial"/>
                <a:cs typeface="Arial"/>
                <a:sym typeface="Arial"/>
              </a:rPr>
              <a:t>88%</a:t>
            </a:r>
            <a:endParaRPr b="1" i="0" sz="1800" u="none" cap="none" strike="noStrike">
              <a:solidFill>
                <a:srgbClr val="FFFFFF"/>
              </a:solidFill>
              <a:latin typeface="Arial"/>
              <a:ea typeface="Arial"/>
              <a:cs typeface="Arial"/>
              <a:sym typeface="Arial"/>
            </a:endParaRPr>
          </a:p>
        </p:txBody>
      </p:sp>
      <p:graphicFrame>
        <p:nvGraphicFramePr>
          <p:cNvPr id="875" name="Google Shape;875;p45"/>
          <p:cNvGraphicFramePr/>
          <p:nvPr/>
        </p:nvGraphicFramePr>
        <p:xfrm>
          <a:off x="460375" y="670137"/>
          <a:ext cx="11151054" cy="5286163"/>
        </p:xfrm>
        <a:graphic>
          <a:graphicData uri="http://schemas.openxmlformats.org/drawingml/2006/chart">
            <c:chart r:id="rId3"/>
          </a:graphicData>
        </a:graphic>
      </p:graphicFrame>
      <p:sp>
        <p:nvSpPr>
          <p:cNvPr id="876" name="Google Shape;876;p45"/>
          <p:cNvSpPr/>
          <p:nvPr/>
        </p:nvSpPr>
        <p:spPr>
          <a:xfrm>
            <a:off x="1267348" y="255369"/>
            <a:ext cx="8535935"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25.1 </a:t>
            </a:r>
            <a:r>
              <a:rPr b="1" i="0" lang="es-CO" sz="1800" u="none" cap="none" strike="noStrike">
                <a:solidFill>
                  <a:srgbClr val="333333"/>
                </a:solidFill>
                <a:latin typeface="Arial"/>
                <a:ea typeface="Arial"/>
                <a:cs typeface="Arial"/>
                <a:sym typeface="Arial"/>
              </a:rPr>
              <a:t>¿La entrada al evento …fue entrada libre o pagó?-</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0" name="Shape 880"/>
        <p:cNvGrpSpPr/>
        <p:nvPr/>
      </p:nvGrpSpPr>
      <p:grpSpPr>
        <a:xfrm>
          <a:off x="0" y="0"/>
          <a:ext cx="0" cy="0"/>
          <a:chOff x="0" y="0"/>
          <a:chExt cx="0" cy="0"/>
        </a:xfrm>
      </p:grpSpPr>
      <p:sp>
        <p:nvSpPr>
          <p:cNvPr descr="Gestor Normativo - EVA - Función Pública" id="881" name="Google Shape;881;p46"/>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82" name="Google Shape;882;p46"/>
          <p:cNvSpPr txBox="1"/>
          <p:nvPr/>
        </p:nvSpPr>
        <p:spPr>
          <a:xfrm>
            <a:off x="6325815" y="1369966"/>
            <a:ext cx="1154563"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rgbClr val="FFFFFF"/>
                </a:solidFill>
                <a:latin typeface="Arial"/>
                <a:ea typeface="Arial"/>
                <a:cs typeface="Arial"/>
                <a:sym typeface="Arial"/>
              </a:rPr>
              <a:t>NO</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rgbClr val="FFFFFF"/>
                </a:solidFill>
                <a:latin typeface="Arial"/>
                <a:ea typeface="Arial"/>
                <a:cs typeface="Arial"/>
                <a:sym typeface="Arial"/>
              </a:rPr>
              <a:t>12%</a:t>
            </a:r>
            <a:endParaRPr b="1" i="0" sz="1800" u="none" cap="none" strike="noStrike">
              <a:solidFill>
                <a:srgbClr val="FFFFFF"/>
              </a:solidFill>
              <a:latin typeface="Arial"/>
              <a:ea typeface="Arial"/>
              <a:cs typeface="Arial"/>
              <a:sym typeface="Arial"/>
            </a:endParaRPr>
          </a:p>
        </p:txBody>
      </p:sp>
      <p:sp>
        <p:nvSpPr>
          <p:cNvPr id="883" name="Google Shape;883;p46"/>
          <p:cNvSpPr txBox="1"/>
          <p:nvPr/>
        </p:nvSpPr>
        <p:spPr>
          <a:xfrm>
            <a:off x="3630302" y="4370842"/>
            <a:ext cx="1154563"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rgbClr val="FFFFFF"/>
                </a:solidFill>
                <a:latin typeface="Arial"/>
                <a:ea typeface="Arial"/>
                <a:cs typeface="Arial"/>
                <a:sym typeface="Arial"/>
              </a:rPr>
              <a:t>SI</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rgbClr val="FFFFFF"/>
                </a:solidFill>
                <a:latin typeface="Arial"/>
                <a:ea typeface="Arial"/>
                <a:cs typeface="Arial"/>
                <a:sym typeface="Arial"/>
              </a:rPr>
              <a:t>88%</a:t>
            </a:r>
            <a:endParaRPr b="1" i="0" sz="1800" u="none" cap="none" strike="noStrike">
              <a:solidFill>
                <a:srgbClr val="FFFFFF"/>
              </a:solidFill>
              <a:latin typeface="Arial"/>
              <a:ea typeface="Arial"/>
              <a:cs typeface="Arial"/>
              <a:sym typeface="Arial"/>
            </a:endParaRPr>
          </a:p>
        </p:txBody>
      </p:sp>
      <p:sp>
        <p:nvSpPr>
          <p:cNvPr id="884" name="Google Shape;884;p46"/>
          <p:cNvSpPr/>
          <p:nvPr/>
        </p:nvSpPr>
        <p:spPr>
          <a:xfrm>
            <a:off x="1267348" y="255369"/>
            <a:ext cx="8535935"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25.2. </a:t>
            </a:r>
            <a:r>
              <a:rPr b="1" i="0" lang="es-CO" sz="1800" u="none" cap="none" strike="noStrike">
                <a:solidFill>
                  <a:srgbClr val="333333"/>
                </a:solidFill>
                <a:latin typeface="Arial"/>
                <a:ea typeface="Arial"/>
                <a:cs typeface="Arial"/>
                <a:sym typeface="Arial"/>
              </a:rPr>
              <a:t>Si pagó, ¿qué costo tuvo el evento?</a:t>
            </a:r>
            <a:endParaRPr b="1" i="0" sz="1800" u="none" cap="none" strike="noStrike">
              <a:solidFill>
                <a:schemeClr val="dk1"/>
              </a:solidFill>
              <a:latin typeface="Arial"/>
              <a:ea typeface="Arial"/>
              <a:cs typeface="Arial"/>
              <a:sym typeface="Arial"/>
            </a:endParaRPr>
          </a:p>
        </p:txBody>
      </p:sp>
      <p:graphicFrame>
        <p:nvGraphicFramePr>
          <p:cNvPr id="885" name="Google Shape;885;p46"/>
          <p:cNvGraphicFramePr/>
          <p:nvPr/>
        </p:nvGraphicFramePr>
        <p:xfrm>
          <a:off x="580571" y="719666"/>
          <a:ext cx="11176000" cy="5418667"/>
        </p:xfrm>
        <a:graphic>
          <a:graphicData uri="http://schemas.openxmlformats.org/drawingml/2006/chart">
            <c:chart r:id="rId3"/>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9" name="Shape 889"/>
        <p:cNvGrpSpPr/>
        <p:nvPr/>
      </p:nvGrpSpPr>
      <p:grpSpPr>
        <a:xfrm>
          <a:off x="0" y="0"/>
          <a:ext cx="0" cy="0"/>
          <a:chOff x="0" y="0"/>
          <a:chExt cx="0" cy="0"/>
        </a:xfrm>
      </p:grpSpPr>
      <p:sp>
        <p:nvSpPr>
          <p:cNvPr id="890" name="Google Shape;890;p47"/>
          <p:cNvSpPr txBox="1"/>
          <p:nvPr>
            <p:ph type="title"/>
          </p:nvPr>
        </p:nvSpPr>
        <p:spPr>
          <a:xfrm>
            <a:off x="248653" y="190417"/>
            <a:ext cx="10972800" cy="60366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333333"/>
              </a:buClr>
              <a:buSzPts val="1800"/>
              <a:buFont typeface="Arial"/>
              <a:buNone/>
            </a:pPr>
            <a:r>
              <a:rPr b="1" lang="es-CO" sz="1800">
                <a:solidFill>
                  <a:srgbClr val="333333"/>
                </a:solidFill>
                <a:latin typeface="Arial"/>
                <a:ea typeface="Arial"/>
                <a:cs typeface="Arial"/>
                <a:sym typeface="Arial"/>
              </a:rPr>
              <a:t>25.3. El evento a ... fue ¿presencial o virtual? </a:t>
            </a:r>
            <a:endParaRPr b="1"/>
          </a:p>
        </p:txBody>
      </p:sp>
      <p:graphicFrame>
        <p:nvGraphicFramePr>
          <p:cNvPr id="891" name="Google Shape;891;p47"/>
          <p:cNvGraphicFramePr/>
          <p:nvPr/>
        </p:nvGraphicFramePr>
        <p:xfrm>
          <a:off x="246743" y="719666"/>
          <a:ext cx="11364686" cy="5418667"/>
        </p:xfrm>
        <a:graphic>
          <a:graphicData uri="http://schemas.openxmlformats.org/drawingml/2006/chart">
            <c:chart r:id="rId3"/>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5" name="Shape 895"/>
        <p:cNvGrpSpPr/>
        <p:nvPr/>
      </p:nvGrpSpPr>
      <p:grpSpPr>
        <a:xfrm>
          <a:off x="0" y="0"/>
          <a:ext cx="0" cy="0"/>
          <a:chOff x="0" y="0"/>
          <a:chExt cx="0" cy="0"/>
        </a:xfrm>
      </p:grpSpPr>
      <p:sp>
        <p:nvSpPr>
          <p:cNvPr id="896" name="Google Shape;896;p48"/>
          <p:cNvSpPr txBox="1"/>
          <p:nvPr>
            <p:ph type="title"/>
          </p:nvPr>
        </p:nvSpPr>
        <p:spPr>
          <a:xfrm>
            <a:off x="609600" y="240631"/>
            <a:ext cx="10972800" cy="64761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333333"/>
              </a:buClr>
              <a:buSzPts val="1800"/>
              <a:buFont typeface="Arial"/>
              <a:buNone/>
            </a:pPr>
            <a:r>
              <a:rPr b="1" lang="es-CO" sz="1800">
                <a:solidFill>
                  <a:srgbClr val="333333"/>
                </a:solidFill>
                <a:latin typeface="Arial"/>
                <a:ea typeface="Arial"/>
                <a:cs typeface="Arial"/>
                <a:sym typeface="Arial"/>
              </a:rPr>
              <a:t>25.4. El evento ... fue ¿público o privado? </a:t>
            </a:r>
            <a:endParaRPr b="1"/>
          </a:p>
        </p:txBody>
      </p:sp>
      <p:graphicFrame>
        <p:nvGraphicFramePr>
          <p:cNvPr id="897" name="Google Shape;897;p48"/>
          <p:cNvGraphicFramePr/>
          <p:nvPr/>
        </p:nvGraphicFramePr>
        <p:xfrm>
          <a:off x="261257" y="1155095"/>
          <a:ext cx="11483163" cy="5418667"/>
        </p:xfrm>
        <a:graphic>
          <a:graphicData uri="http://schemas.openxmlformats.org/drawingml/2006/chart">
            <c:chart r:id="rId3"/>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1" name="Shape 901"/>
        <p:cNvGrpSpPr/>
        <p:nvPr/>
      </p:nvGrpSpPr>
      <p:grpSpPr>
        <a:xfrm>
          <a:off x="0" y="0"/>
          <a:ext cx="0" cy="0"/>
          <a:chOff x="0" y="0"/>
          <a:chExt cx="0" cy="0"/>
        </a:xfrm>
      </p:grpSpPr>
      <p:sp>
        <p:nvSpPr>
          <p:cNvPr id="902" name="Google Shape;902;p49"/>
          <p:cNvSpPr txBox="1"/>
          <p:nvPr>
            <p:ph type="title"/>
          </p:nvPr>
        </p:nvSpPr>
        <p:spPr>
          <a:xfrm>
            <a:off x="551023" y="724581"/>
            <a:ext cx="4833257" cy="552676"/>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333333"/>
              </a:buClr>
              <a:buSzPts val="1800"/>
              <a:buFont typeface="Arial"/>
              <a:buNone/>
            </a:pPr>
            <a:r>
              <a:rPr b="1" lang="es-CO" sz="1800">
                <a:solidFill>
                  <a:srgbClr val="333333"/>
                </a:solidFill>
                <a:highlight>
                  <a:srgbClr val="FFFFFF"/>
                </a:highlight>
                <a:latin typeface="Arial"/>
                <a:ea typeface="Arial"/>
                <a:cs typeface="Arial"/>
                <a:sym typeface="Arial"/>
              </a:rPr>
              <a:t>26. ¿Usted tiene conocimiento de iniciativas artísticas y/o culturales en su localidad o barrio?</a:t>
            </a:r>
            <a:endParaRPr b="1" sz="1800"/>
          </a:p>
        </p:txBody>
      </p:sp>
      <p:graphicFrame>
        <p:nvGraphicFramePr>
          <p:cNvPr id="903" name="Google Shape;903;p49"/>
          <p:cNvGraphicFramePr/>
          <p:nvPr/>
        </p:nvGraphicFramePr>
        <p:xfrm>
          <a:off x="-287422" y="1271731"/>
          <a:ext cx="6052457" cy="4263419"/>
        </p:xfrm>
        <a:graphic>
          <a:graphicData uri="http://schemas.openxmlformats.org/drawingml/2006/chart">
            <c:chart r:id="rId3"/>
          </a:graphicData>
        </a:graphic>
      </p:graphicFrame>
      <p:graphicFrame>
        <p:nvGraphicFramePr>
          <p:cNvPr id="904" name="Google Shape;904;p49"/>
          <p:cNvGraphicFramePr/>
          <p:nvPr/>
        </p:nvGraphicFramePr>
        <p:xfrm>
          <a:off x="6241142" y="1523056"/>
          <a:ext cx="5413829" cy="4456830"/>
        </p:xfrm>
        <a:graphic>
          <a:graphicData uri="http://schemas.openxmlformats.org/drawingml/2006/chart">
            <c:chart r:id="rId4"/>
          </a:graphicData>
        </a:graphic>
      </p:graphicFrame>
      <p:sp>
        <p:nvSpPr>
          <p:cNvPr id="905" name="Google Shape;905;p49"/>
          <p:cNvSpPr txBox="1"/>
          <p:nvPr/>
        </p:nvSpPr>
        <p:spPr>
          <a:xfrm>
            <a:off x="7228114" y="698978"/>
            <a:ext cx="4281714" cy="423194"/>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333333"/>
              </a:buClr>
              <a:buSzPts val="1800"/>
              <a:buFont typeface="Arial"/>
              <a:buNone/>
            </a:pPr>
            <a:r>
              <a:rPr b="1" i="0" lang="es-CO" sz="1800" u="none" cap="none" strike="noStrike">
                <a:solidFill>
                  <a:srgbClr val="333333"/>
                </a:solidFill>
                <a:latin typeface="Arial"/>
                <a:ea typeface="Arial"/>
                <a:cs typeface="Arial"/>
                <a:sym typeface="Arial"/>
              </a:rPr>
              <a:t>27. ¿Qué tipo de iniciativas?</a:t>
            </a:r>
            <a:endParaRPr b="1" i="0" sz="4400" u="none" cap="none" strike="noStrike">
              <a:solidFill>
                <a:schemeClr val="dk1"/>
              </a:solidFill>
              <a:latin typeface="Arial"/>
              <a:ea typeface="Arial"/>
              <a:cs typeface="Arial"/>
              <a:sym typeface="Arial"/>
            </a:endParaRPr>
          </a:p>
        </p:txBody>
      </p:sp>
      <p:cxnSp>
        <p:nvCxnSpPr>
          <p:cNvPr id="906" name="Google Shape;906;p49"/>
          <p:cNvCxnSpPr/>
          <p:nvPr/>
        </p:nvCxnSpPr>
        <p:spPr>
          <a:xfrm flipH="1" rot="10800000">
            <a:off x="4267200" y="1932443"/>
            <a:ext cx="3280200" cy="447900"/>
          </a:xfrm>
          <a:prstGeom prst="bentConnector3">
            <a:avLst>
              <a:gd fmla="val 50000" name="adj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254"/>
              </a:srgbClr>
            </a:outerShdw>
          </a:effectLst>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pic>
        <p:nvPicPr>
          <p:cNvPr id="418" name="Google Shape;418;p5"/>
          <p:cNvPicPr preferRelativeResize="0"/>
          <p:nvPr/>
        </p:nvPicPr>
        <p:blipFill rotWithShape="1">
          <a:blip r:embed="rId3">
            <a:alphaModFix/>
          </a:blip>
          <a:srcRect b="0" l="0" r="0" t="0"/>
          <a:stretch/>
        </p:blipFill>
        <p:spPr>
          <a:xfrm>
            <a:off x="1343600" y="803150"/>
            <a:ext cx="9309825" cy="5776875"/>
          </a:xfrm>
          <a:prstGeom prst="rect">
            <a:avLst/>
          </a:prstGeom>
          <a:noFill/>
          <a:ln>
            <a:noFill/>
          </a:ln>
        </p:spPr>
      </p:pic>
      <p:sp>
        <p:nvSpPr>
          <p:cNvPr id="419" name="Google Shape;419;p5"/>
          <p:cNvSpPr/>
          <p:nvPr/>
        </p:nvSpPr>
        <p:spPr>
          <a:xfrm>
            <a:off x="1654350" y="212116"/>
            <a:ext cx="8883300" cy="413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es-CO" sz="2800" u="none" cap="none" strike="noStrike">
                <a:solidFill>
                  <a:srgbClr val="000000"/>
                </a:solidFill>
                <a:latin typeface="Arial"/>
                <a:ea typeface="Arial"/>
                <a:cs typeface="Arial"/>
                <a:sym typeface="Arial"/>
              </a:rPr>
              <a:t>Distribución de la muestra por Subred</a:t>
            </a:r>
            <a:endParaRPr b="1" i="0" sz="2800" u="none" cap="none" strike="noStrike">
              <a:solidFill>
                <a:srgbClr val="000000"/>
              </a:solidFill>
              <a:latin typeface="Arial"/>
              <a:ea typeface="Arial"/>
              <a:cs typeface="Arial"/>
              <a:sym typeface="Arial"/>
            </a:endParaRPr>
          </a:p>
        </p:txBody>
      </p:sp>
      <p:sp>
        <p:nvSpPr>
          <p:cNvPr id="420" name="Google Shape;420;p5"/>
          <p:cNvSpPr txBox="1"/>
          <p:nvPr/>
        </p:nvSpPr>
        <p:spPr>
          <a:xfrm>
            <a:off x="559750" y="2441350"/>
            <a:ext cx="2096100" cy="610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CO" sz="1600" u="none" cap="none" strike="noStrike">
                <a:solidFill>
                  <a:srgbClr val="000000"/>
                </a:solidFill>
                <a:latin typeface="Arial"/>
                <a:ea typeface="Arial"/>
                <a:cs typeface="Arial"/>
                <a:sym typeface="Arial"/>
              </a:rPr>
              <a:t>Red Norte</a:t>
            </a: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s-CO" sz="1600" u="none" cap="none" strike="noStrike">
                <a:solidFill>
                  <a:srgbClr val="000000"/>
                </a:solidFill>
                <a:latin typeface="Arial"/>
                <a:ea typeface="Arial"/>
                <a:cs typeface="Arial"/>
                <a:sym typeface="Arial"/>
              </a:rPr>
              <a:t>805</a:t>
            </a:r>
            <a:endParaRPr b="0" i="0" sz="1600" u="none" cap="none" strike="noStrike">
              <a:solidFill>
                <a:srgbClr val="000000"/>
              </a:solidFill>
              <a:latin typeface="Arial"/>
              <a:ea typeface="Arial"/>
              <a:cs typeface="Arial"/>
              <a:sym typeface="Arial"/>
            </a:endParaRPr>
          </a:p>
        </p:txBody>
      </p:sp>
      <p:sp>
        <p:nvSpPr>
          <p:cNvPr id="421" name="Google Shape;421;p5"/>
          <p:cNvSpPr txBox="1"/>
          <p:nvPr/>
        </p:nvSpPr>
        <p:spPr>
          <a:xfrm>
            <a:off x="3673100" y="5666625"/>
            <a:ext cx="2096100" cy="610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CO" sz="1600" u="none" cap="none" strike="noStrike">
                <a:solidFill>
                  <a:srgbClr val="000000"/>
                </a:solidFill>
                <a:latin typeface="Arial"/>
                <a:ea typeface="Arial"/>
                <a:cs typeface="Arial"/>
                <a:sym typeface="Arial"/>
              </a:rPr>
              <a:t>Red Sur Occidente</a:t>
            </a: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s-CO" sz="1600" u="none" cap="none" strike="noStrike">
                <a:solidFill>
                  <a:srgbClr val="000000"/>
                </a:solidFill>
                <a:latin typeface="Arial"/>
                <a:ea typeface="Arial"/>
                <a:cs typeface="Arial"/>
                <a:sym typeface="Arial"/>
              </a:rPr>
              <a:t>407</a:t>
            </a:r>
            <a:endParaRPr b="0" i="0" sz="1600" u="none" cap="none" strike="noStrike">
              <a:solidFill>
                <a:srgbClr val="000000"/>
              </a:solidFill>
              <a:latin typeface="Arial"/>
              <a:ea typeface="Arial"/>
              <a:cs typeface="Arial"/>
              <a:sym typeface="Arial"/>
            </a:endParaRPr>
          </a:p>
        </p:txBody>
      </p:sp>
      <p:sp>
        <p:nvSpPr>
          <p:cNvPr id="422" name="Google Shape;422;p5"/>
          <p:cNvSpPr txBox="1"/>
          <p:nvPr/>
        </p:nvSpPr>
        <p:spPr>
          <a:xfrm>
            <a:off x="6803597" y="1641791"/>
            <a:ext cx="2096100" cy="622943"/>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CO" sz="1600" u="none" cap="none" strike="noStrike">
                <a:solidFill>
                  <a:srgbClr val="000000"/>
                </a:solidFill>
                <a:latin typeface="Arial"/>
                <a:ea typeface="Arial"/>
                <a:cs typeface="Arial"/>
                <a:sym typeface="Arial"/>
              </a:rPr>
              <a:t>Red Centro Oriente</a:t>
            </a: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s-CO" sz="1600" u="none" cap="none" strike="noStrike">
                <a:solidFill>
                  <a:srgbClr val="000000"/>
                </a:solidFill>
                <a:latin typeface="Arial"/>
                <a:ea typeface="Arial"/>
                <a:cs typeface="Arial"/>
                <a:sym typeface="Arial"/>
              </a:rPr>
              <a:t>394</a:t>
            </a:r>
            <a:endParaRPr b="0" i="0" sz="1600" u="none" cap="none" strike="noStrike">
              <a:solidFill>
                <a:srgbClr val="000000"/>
              </a:solidFill>
              <a:latin typeface="Arial"/>
              <a:ea typeface="Arial"/>
              <a:cs typeface="Arial"/>
              <a:sym typeface="Arial"/>
            </a:endParaRPr>
          </a:p>
        </p:txBody>
      </p:sp>
      <p:sp>
        <p:nvSpPr>
          <p:cNvPr id="423" name="Google Shape;423;p5"/>
          <p:cNvSpPr txBox="1"/>
          <p:nvPr/>
        </p:nvSpPr>
        <p:spPr>
          <a:xfrm>
            <a:off x="9150743" y="4432586"/>
            <a:ext cx="2096100" cy="767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CO" sz="1600" u="none" cap="none" strike="noStrike">
                <a:solidFill>
                  <a:srgbClr val="000000"/>
                </a:solidFill>
                <a:latin typeface="Arial"/>
                <a:ea typeface="Arial"/>
                <a:cs typeface="Arial"/>
                <a:sym typeface="Arial"/>
              </a:rPr>
              <a:t>Red Sur</a:t>
            </a: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s-CO" sz="1600" u="none" cap="none" strike="noStrike">
                <a:solidFill>
                  <a:srgbClr val="000000"/>
                </a:solidFill>
                <a:latin typeface="Arial"/>
                <a:ea typeface="Arial"/>
                <a:cs typeface="Arial"/>
                <a:sym typeface="Arial"/>
              </a:rPr>
              <a:t>408</a:t>
            </a:r>
            <a:endParaRPr b="0" i="0" sz="1600" u="none" cap="none" strike="noStrike">
              <a:solidFill>
                <a:srgbClr val="000000"/>
              </a:solidFill>
              <a:latin typeface="Arial"/>
              <a:ea typeface="Arial"/>
              <a:cs typeface="Arial"/>
              <a:sym typeface="Arial"/>
            </a:endParaRPr>
          </a:p>
        </p:txBody>
      </p:sp>
      <p:sp>
        <p:nvSpPr>
          <p:cNvPr id="424" name="Google Shape;424;p5"/>
          <p:cNvSpPr txBox="1"/>
          <p:nvPr/>
        </p:nvSpPr>
        <p:spPr>
          <a:xfrm>
            <a:off x="697149" y="6467391"/>
            <a:ext cx="3555874" cy="41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rPr b="0" i="0" lang="es-CO" sz="1800" u="none" cap="none" strike="noStrike">
                <a:solidFill>
                  <a:schemeClr val="dk1"/>
                </a:solidFill>
                <a:latin typeface="Arial"/>
                <a:ea typeface="Arial"/>
                <a:cs typeface="Arial"/>
                <a:sym typeface="Arial"/>
              </a:rPr>
              <a:t>Datos de 21 de diciembre del 2020</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0" name="Shape 910"/>
        <p:cNvGrpSpPr/>
        <p:nvPr/>
      </p:nvGrpSpPr>
      <p:grpSpPr>
        <a:xfrm>
          <a:off x="0" y="0"/>
          <a:ext cx="0" cy="0"/>
          <a:chOff x="0" y="0"/>
          <a:chExt cx="0" cy="0"/>
        </a:xfrm>
      </p:grpSpPr>
      <p:sp>
        <p:nvSpPr>
          <p:cNvPr id="911" name="Google Shape;911;p50"/>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6000"/>
              <a:buFont typeface="Arial"/>
              <a:buNone/>
            </a:pPr>
            <a:r>
              <a:rPr b="1" lang="es-CO" sz="6000">
                <a:solidFill>
                  <a:schemeClr val="lt1"/>
                </a:solidFill>
              </a:rPr>
              <a:t>Conectividad</a:t>
            </a:r>
            <a:endParaRPr b="1" sz="6000">
              <a:solidFill>
                <a:schemeClr val="lt1"/>
              </a:solidFill>
            </a:endParaRPr>
          </a:p>
        </p:txBody>
      </p:sp>
      <p:sp>
        <p:nvSpPr>
          <p:cNvPr id="912" name="Google Shape;912;p50"/>
          <p:cNvSpPr txBox="1"/>
          <p:nvPr/>
        </p:nvSpPr>
        <p:spPr>
          <a:xfrm>
            <a:off x="337457" y="5845631"/>
            <a:ext cx="341151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s-CO" sz="2400" u="none" cap="none" strike="noStrike">
                <a:solidFill>
                  <a:srgbClr val="F5B02B"/>
                </a:solidFill>
                <a:latin typeface="Arial"/>
                <a:ea typeface="Arial"/>
                <a:cs typeface="Arial"/>
                <a:sym typeface="Arial"/>
              </a:rPr>
              <a:t>#</a:t>
            </a:r>
            <a:r>
              <a:rPr b="1" i="0" lang="es-CO" sz="2400" u="none" cap="none" strike="noStrike">
                <a:solidFill>
                  <a:srgbClr val="FFFFFF"/>
                </a:solidFill>
                <a:latin typeface="Arial"/>
                <a:ea typeface="Arial"/>
                <a:cs typeface="Arial"/>
                <a:sym typeface="Arial"/>
              </a:rPr>
              <a:t>YoMeQuedoEnCasa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6" name="Shape 916"/>
        <p:cNvGrpSpPr/>
        <p:nvPr/>
      </p:nvGrpSpPr>
      <p:grpSpPr>
        <a:xfrm>
          <a:off x="0" y="0"/>
          <a:ext cx="0" cy="0"/>
          <a:chOff x="0" y="0"/>
          <a:chExt cx="0" cy="0"/>
        </a:xfrm>
      </p:grpSpPr>
      <p:sp>
        <p:nvSpPr>
          <p:cNvPr id="917" name="Google Shape;917;p51"/>
          <p:cNvSpPr/>
          <p:nvPr/>
        </p:nvSpPr>
        <p:spPr>
          <a:xfrm>
            <a:off x="114596" y="320948"/>
            <a:ext cx="6416834" cy="147732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28. </a:t>
            </a:r>
            <a:r>
              <a:rPr b="1" i="0" lang="es-CO" sz="1800" u="none" cap="none" strike="noStrike">
                <a:solidFill>
                  <a:srgbClr val="333333"/>
                </a:solidFill>
                <a:highlight>
                  <a:srgbClr val="FFFFFF"/>
                </a:highlight>
                <a:latin typeface="Arial"/>
                <a:ea typeface="Arial"/>
                <a:cs typeface="Arial"/>
                <a:sym typeface="Arial"/>
              </a:rPr>
              <a:t>¿Usted tiene acceso a medios virtuales? (como Internet, plataforma de streaming(Como Netflix, Disney+. Amazon Prime, entre otros) , plataformas por suscripción(Deezer, Spotifi,entre otros)</a:t>
            </a:r>
            <a:r>
              <a:rPr b="1" i="0" lang="es-CO" sz="1800" u="none" cap="none" strike="noStrike">
                <a:solidFill>
                  <a:schemeClr val="dk1"/>
                </a:solidFill>
                <a:latin typeface="Arial"/>
                <a:ea typeface="Arial"/>
                <a:cs typeface="Arial"/>
                <a:sym typeface="Arial"/>
              </a:rPr>
              <a:t>?  </a:t>
            </a:r>
            <a:br>
              <a:rPr b="1" i="0" lang="es-CO" sz="1800" u="none" cap="none" strike="noStrike">
                <a:solidFill>
                  <a:schemeClr val="dk1"/>
                </a:solidFill>
                <a:latin typeface="Arial"/>
                <a:ea typeface="Arial"/>
                <a:cs typeface="Arial"/>
                <a:sym typeface="Arial"/>
              </a:rPr>
            </a:br>
            <a:endParaRPr b="1" i="0" sz="1800" u="none" cap="none" strike="noStrike">
              <a:solidFill>
                <a:schemeClr val="dk1"/>
              </a:solidFill>
              <a:latin typeface="Arial"/>
              <a:ea typeface="Arial"/>
              <a:cs typeface="Arial"/>
              <a:sym typeface="Arial"/>
            </a:endParaRPr>
          </a:p>
        </p:txBody>
      </p:sp>
      <p:graphicFrame>
        <p:nvGraphicFramePr>
          <p:cNvPr id="918" name="Google Shape;918;p51"/>
          <p:cNvGraphicFramePr/>
          <p:nvPr/>
        </p:nvGraphicFramePr>
        <p:xfrm>
          <a:off x="0" y="1222064"/>
          <a:ext cx="5469842" cy="4551381"/>
        </p:xfrm>
        <a:graphic>
          <a:graphicData uri="http://schemas.openxmlformats.org/drawingml/2006/chart">
            <c:chart r:id="rId3"/>
          </a:graphicData>
        </a:graphic>
      </p:graphicFrame>
      <p:sp>
        <p:nvSpPr>
          <p:cNvPr id="919" name="Google Shape;919;p51"/>
          <p:cNvSpPr/>
          <p:nvPr/>
        </p:nvSpPr>
        <p:spPr>
          <a:xfrm>
            <a:off x="8620083" y="726747"/>
            <a:ext cx="2425289"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28.1. </a:t>
            </a:r>
            <a:r>
              <a:rPr b="1" i="0" lang="es-CO" sz="1800" u="none" cap="none" strike="noStrike">
                <a:solidFill>
                  <a:srgbClr val="000000"/>
                </a:solidFill>
                <a:latin typeface="Arial"/>
                <a:ea typeface="Arial"/>
                <a:cs typeface="Arial"/>
                <a:sym typeface="Arial"/>
              </a:rPr>
              <a:t>¿En dónde? </a:t>
            </a:r>
            <a:br>
              <a:rPr b="1" i="0" lang="es-CO" sz="1800" u="none" cap="none" strike="noStrike">
                <a:solidFill>
                  <a:schemeClr val="dk1"/>
                </a:solidFill>
                <a:latin typeface="Arial"/>
                <a:ea typeface="Arial"/>
                <a:cs typeface="Arial"/>
                <a:sym typeface="Arial"/>
              </a:rPr>
            </a:br>
            <a:endParaRPr b="1" i="0" sz="1800" u="none" cap="none" strike="noStrike">
              <a:solidFill>
                <a:schemeClr val="dk1"/>
              </a:solidFill>
              <a:latin typeface="Arial"/>
              <a:ea typeface="Arial"/>
              <a:cs typeface="Arial"/>
              <a:sym typeface="Arial"/>
            </a:endParaRPr>
          </a:p>
        </p:txBody>
      </p:sp>
      <p:graphicFrame>
        <p:nvGraphicFramePr>
          <p:cNvPr id="920" name="Google Shape;920;p51"/>
          <p:cNvGraphicFramePr/>
          <p:nvPr/>
        </p:nvGraphicFramePr>
        <p:xfrm>
          <a:off x="7016955" y="1522240"/>
          <a:ext cx="4760685" cy="4957804"/>
        </p:xfrm>
        <a:graphic>
          <a:graphicData uri="http://schemas.openxmlformats.org/drawingml/2006/chart">
            <c:chart r:id="rId4"/>
          </a:graphicData>
        </a:graphic>
      </p:graphicFrame>
      <p:cxnSp>
        <p:nvCxnSpPr>
          <p:cNvPr id="921" name="Google Shape;921;p51"/>
          <p:cNvCxnSpPr/>
          <p:nvPr/>
        </p:nvCxnSpPr>
        <p:spPr>
          <a:xfrm flipH="1" rot="10800000">
            <a:off x="4934857" y="1959543"/>
            <a:ext cx="2133600" cy="624000"/>
          </a:xfrm>
          <a:prstGeom prst="bentConnector3">
            <a:avLst>
              <a:gd fmla="val 50000" name="adj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254"/>
              </a:srgbClr>
            </a:outerShdw>
          </a:effectLst>
        </p:spPr>
      </p:cxn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5" name="Shape 925"/>
        <p:cNvGrpSpPr/>
        <p:nvPr/>
      </p:nvGrpSpPr>
      <p:grpSpPr>
        <a:xfrm>
          <a:off x="0" y="0"/>
          <a:ext cx="0" cy="0"/>
          <a:chOff x="0" y="0"/>
          <a:chExt cx="0" cy="0"/>
        </a:xfrm>
      </p:grpSpPr>
      <p:sp>
        <p:nvSpPr>
          <p:cNvPr id="926" name="Google Shape;926;p52"/>
          <p:cNvSpPr/>
          <p:nvPr/>
        </p:nvSpPr>
        <p:spPr>
          <a:xfrm>
            <a:off x="114596" y="320948"/>
            <a:ext cx="6416834" cy="147732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28. </a:t>
            </a:r>
            <a:r>
              <a:rPr b="1" i="0" lang="es-CO" sz="1800" u="none" cap="none" strike="noStrike">
                <a:solidFill>
                  <a:srgbClr val="333333"/>
                </a:solidFill>
                <a:highlight>
                  <a:srgbClr val="FFFFFF"/>
                </a:highlight>
                <a:latin typeface="Arial"/>
                <a:ea typeface="Arial"/>
                <a:cs typeface="Arial"/>
                <a:sym typeface="Arial"/>
              </a:rPr>
              <a:t>¿Usted tiene acceso a medios virtuales? (como Internet, plataforma de streaming(Como Netflix, Disney+. Amazon Prime, entre otros) , plataformas por suscripción(Deezer, Spotifi,entre otros)?</a:t>
            </a:r>
            <a:br>
              <a:rPr b="1" i="0" lang="es-CO" sz="1800" u="none" cap="none" strike="noStrike">
                <a:solidFill>
                  <a:schemeClr val="dk1"/>
                </a:solidFill>
                <a:latin typeface="Arial"/>
                <a:ea typeface="Arial"/>
                <a:cs typeface="Arial"/>
                <a:sym typeface="Arial"/>
              </a:rPr>
            </a:br>
            <a:endParaRPr b="1" i="0" sz="1800" u="none" cap="none" strike="noStrike">
              <a:solidFill>
                <a:schemeClr val="dk1"/>
              </a:solidFill>
              <a:latin typeface="Arial"/>
              <a:ea typeface="Arial"/>
              <a:cs typeface="Arial"/>
              <a:sym typeface="Arial"/>
            </a:endParaRPr>
          </a:p>
        </p:txBody>
      </p:sp>
      <p:sp>
        <p:nvSpPr>
          <p:cNvPr id="927" name="Google Shape;927;p52"/>
          <p:cNvSpPr/>
          <p:nvPr/>
        </p:nvSpPr>
        <p:spPr>
          <a:xfrm>
            <a:off x="7678057" y="597947"/>
            <a:ext cx="3483429"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rgbClr val="333333"/>
                </a:solidFill>
                <a:highlight>
                  <a:srgbClr val="FFFFFF"/>
                </a:highlight>
                <a:latin typeface="Arial"/>
                <a:ea typeface="Arial"/>
                <a:cs typeface="Arial"/>
                <a:sym typeface="Arial"/>
              </a:rPr>
              <a:t>29. En promedio ¿Cuántas horas al día está conectado? </a:t>
            </a:r>
            <a:endParaRPr b="0" i="0" sz="1800" u="none" cap="none" strike="noStrike">
              <a:solidFill>
                <a:schemeClr val="dk1"/>
              </a:solidFill>
              <a:latin typeface="Arial"/>
              <a:ea typeface="Arial"/>
              <a:cs typeface="Arial"/>
              <a:sym typeface="Arial"/>
            </a:endParaRPr>
          </a:p>
        </p:txBody>
      </p:sp>
      <p:cxnSp>
        <p:nvCxnSpPr>
          <p:cNvPr id="928" name="Google Shape;928;p52"/>
          <p:cNvCxnSpPr/>
          <p:nvPr/>
        </p:nvCxnSpPr>
        <p:spPr>
          <a:xfrm flipH="1" rot="10800000">
            <a:off x="4731657" y="2104457"/>
            <a:ext cx="2075400" cy="290400"/>
          </a:xfrm>
          <a:prstGeom prst="bentConnector3">
            <a:avLst>
              <a:gd fmla="val 50000" name="adj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254"/>
              </a:srgbClr>
            </a:outerShdw>
          </a:effectLst>
        </p:spPr>
      </p:cxnSp>
      <p:graphicFrame>
        <p:nvGraphicFramePr>
          <p:cNvPr id="929" name="Google Shape;929;p52"/>
          <p:cNvGraphicFramePr/>
          <p:nvPr/>
        </p:nvGraphicFramePr>
        <p:xfrm>
          <a:off x="0" y="1222064"/>
          <a:ext cx="5469842" cy="4551381"/>
        </p:xfrm>
        <a:graphic>
          <a:graphicData uri="http://schemas.openxmlformats.org/drawingml/2006/chart">
            <c:chart r:id="rId3"/>
          </a:graphicData>
        </a:graphic>
      </p:graphicFrame>
      <p:graphicFrame>
        <p:nvGraphicFramePr>
          <p:cNvPr id="930" name="Google Shape;930;p52"/>
          <p:cNvGraphicFramePr/>
          <p:nvPr/>
        </p:nvGraphicFramePr>
        <p:xfrm>
          <a:off x="6646026" y="1521277"/>
          <a:ext cx="5037974" cy="3997021"/>
        </p:xfrm>
        <a:graphic>
          <a:graphicData uri="http://schemas.openxmlformats.org/drawingml/2006/chart">
            <c:chart r:id="rId4"/>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4" name="Shape 934"/>
        <p:cNvGrpSpPr/>
        <p:nvPr/>
      </p:nvGrpSpPr>
      <p:grpSpPr>
        <a:xfrm>
          <a:off x="0" y="0"/>
          <a:ext cx="0" cy="0"/>
          <a:chOff x="0" y="0"/>
          <a:chExt cx="0" cy="0"/>
        </a:xfrm>
      </p:grpSpPr>
      <p:sp>
        <p:nvSpPr>
          <p:cNvPr id="935" name="Google Shape;935;p53"/>
          <p:cNvSpPr/>
          <p:nvPr/>
        </p:nvSpPr>
        <p:spPr>
          <a:xfrm>
            <a:off x="114596" y="320948"/>
            <a:ext cx="6416834" cy="147732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28. </a:t>
            </a:r>
            <a:r>
              <a:rPr b="1" i="0" lang="es-CO" sz="1800" u="none" cap="none" strike="noStrike">
                <a:solidFill>
                  <a:srgbClr val="333333"/>
                </a:solidFill>
                <a:highlight>
                  <a:srgbClr val="FFFFFF"/>
                </a:highlight>
                <a:latin typeface="Arial"/>
                <a:ea typeface="Arial"/>
                <a:cs typeface="Arial"/>
                <a:sym typeface="Arial"/>
              </a:rPr>
              <a:t>¿Usted tiene acceso a medios virtuales? (como Internet, plataforma de streaming(Como Netflix, Disney+. Amazon Prime, entre otros) , plataformas por suscripción(Deezer, Spotifi,entre otros)?</a:t>
            </a:r>
            <a:br>
              <a:rPr b="1" i="0" lang="es-CO" sz="1800" u="none" cap="none" strike="noStrike">
                <a:solidFill>
                  <a:schemeClr val="dk1"/>
                </a:solidFill>
                <a:latin typeface="Arial"/>
                <a:ea typeface="Arial"/>
                <a:cs typeface="Arial"/>
                <a:sym typeface="Arial"/>
              </a:rPr>
            </a:br>
            <a:endParaRPr b="1" i="0" sz="1800" u="none" cap="none" strike="noStrike">
              <a:solidFill>
                <a:schemeClr val="dk1"/>
              </a:solidFill>
              <a:latin typeface="Arial"/>
              <a:ea typeface="Arial"/>
              <a:cs typeface="Arial"/>
              <a:sym typeface="Arial"/>
            </a:endParaRPr>
          </a:p>
        </p:txBody>
      </p:sp>
      <p:sp>
        <p:nvSpPr>
          <p:cNvPr id="936" name="Google Shape;936;p53"/>
          <p:cNvSpPr/>
          <p:nvPr/>
        </p:nvSpPr>
        <p:spPr>
          <a:xfrm>
            <a:off x="7678057" y="597947"/>
            <a:ext cx="4005943"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30.  </a:t>
            </a:r>
            <a:r>
              <a:rPr b="1" i="0" lang="es-CO" sz="1800" u="none" cap="none" strike="noStrike">
                <a:solidFill>
                  <a:srgbClr val="333333"/>
                </a:solidFill>
                <a:latin typeface="Arial"/>
                <a:ea typeface="Arial"/>
                <a:cs typeface="Arial"/>
                <a:sym typeface="Arial"/>
              </a:rPr>
              <a:t>¿A través de cuáles dispositivos se conecta?</a:t>
            </a:r>
            <a:endParaRPr b="1" i="0" sz="1800" u="none" cap="none" strike="noStrike">
              <a:solidFill>
                <a:schemeClr val="dk1"/>
              </a:solidFill>
              <a:latin typeface="Arial"/>
              <a:ea typeface="Arial"/>
              <a:cs typeface="Arial"/>
              <a:sym typeface="Arial"/>
            </a:endParaRPr>
          </a:p>
        </p:txBody>
      </p:sp>
      <p:cxnSp>
        <p:nvCxnSpPr>
          <p:cNvPr id="937" name="Google Shape;937;p53"/>
          <p:cNvCxnSpPr/>
          <p:nvPr/>
        </p:nvCxnSpPr>
        <p:spPr>
          <a:xfrm flipH="1" rot="10800000">
            <a:off x="4731657" y="2104457"/>
            <a:ext cx="2075400" cy="290400"/>
          </a:xfrm>
          <a:prstGeom prst="bentConnector3">
            <a:avLst>
              <a:gd fmla="val 50000" name="adj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254"/>
              </a:srgbClr>
            </a:outerShdw>
          </a:effectLst>
        </p:spPr>
      </p:cxnSp>
      <p:graphicFrame>
        <p:nvGraphicFramePr>
          <p:cNvPr id="938" name="Google Shape;938;p53"/>
          <p:cNvGraphicFramePr/>
          <p:nvPr/>
        </p:nvGraphicFramePr>
        <p:xfrm>
          <a:off x="0" y="1164882"/>
          <a:ext cx="5469842" cy="4551381"/>
        </p:xfrm>
        <a:graphic>
          <a:graphicData uri="http://schemas.openxmlformats.org/drawingml/2006/chart">
            <c:chart r:id="rId3"/>
          </a:graphicData>
        </a:graphic>
      </p:graphicFrame>
      <p:graphicFrame>
        <p:nvGraphicFramePr>
          <p:cNvPr id="939" name="Google Shape;939;p53"/>
          <p:cNvGraphicFramePr/>
          <p:nvPr/>
        </p:nvGraphicFramePr>
        <p:xfrm>
          <a:off x="6646026" y="1521277"/>
          <a:ext cx="5037974" cy="3997021"/>
        </p:xfrm>
        <a:graphic>
          <a:graphicData uri="http://schemas.openxmlformats.org/drawingml/2006/chart">
            <c:chart r:id="rId4"/>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3" name="Shape 943"/>
        <p:cNvGrpSpPr/>
        <p:nvPr/>
      </p:nvGrpSpPr>
      <p:grpSpPr>
        <a:xfrm>
          <a:off x="0" y="0"/>
          <a:ext cx="0" cy="0"/>
          <a:chOff x="0" y="0"/>
          <a:chExt cx="0" cy="0"/>
        </a:xfrm>
      </p:grpSpPr>
      <p:graphicFrame>
        <p:nvGraphicFramePr>
          <p:cNvPr id="944" name="Google Shape;944;p54"/>
          <p:cNvGraphicFramePr/>
          <p:nvPr/>
        </p:nvGraphicFramePr>
        <p:xfrm>
          <a:off x="0" y="1222064"/>
          <a:ext cx="5469842" cy="4551381"/>
        </p:xfrm>
        <a:graphic>
          <a:graphicData uri="http://schemas.openxmlformats.org/drawingml/2006/chart">
            <c:chart r:id="rId3"/>
          </a:graphicData>
        </a:graphic>
      </p:graphicFrame>
      <p:cxnSp>
        <p:nvCxnSpPr>
          <p:cNvPr id="945" name="Google Shape;945;p54"/>
          <p:cNvCxnSpPr/>
          <p:nvPr/>
        </p:nvCxnSpPr>
        <p:spPr>
          <a:xfrm flipH="1" rot="10800000">
            <a:off x="4731657" y="2104457"/>
            <a:ext cx="2075400" cy="290400"/>
          </a:xfrm>
          <a:prstGeom prst="bentConnector3">
            <a:avLst>
              <a:gd fmla="val 50000" name="adj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254"/>
              </a:srgbClr>
            </a:outerShdw>
          </a:effectLst>
        </p:spPr>
      </p:cxnSp>
      <p:graphicFrame>
        <p:nvGraphicFramePr>
          <p:cNvPr id="946" name="Google Shape;946;p54"/>
          <p:cNvGraphicFramePr/>
          <p:nvPr/>
        </p:nvGraphicFramePr>
        <p:xfrm>
          <a:off x="7112000" y="1798276"/>
          <a:ext cx="4805756" cy="3794277"/>
        </p:xfrm>
        <a:graphic>
          <a:graphicData uri="http://schemas.openxmlformats.org/drawingml/2006/chart">
            <c:chart r:id="rId4"/>
          </a:graphicData>
        </a:graphic>
      </p:graphicFrame>
      <p:sp>
        <p:nvSpPr>
          <p:cNvPr id="947" name="Google Shape;947;p54"/>
          <p:cNvSpPr/>
          <p:nvPr/>
        </p:nvSpPr>
        <p:spPr>
          <a:xfrm>
            <a:off x="98533" y="605579"/>
            <a:ext cx="6217029"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31. </a:t>
            </a:r>
            <a:r>
              <a:rPr b="1" i="0" lang="es-CO" sz="1800" u="none" cap="none" strike="noStrike">
                <a:solidFill>
                  <a:srgbClr val="333333"/>
                </a:solidFill>
                <a:latin typeface="Arial"/>
                <a:ea typeface="Arial"/>
                <a:cs typeface="Arial"/>
                <a:sym typeface="Arial"/>
              </a:rPr>
              <a:t>¿Conoce Usted la parrilla cultural que ofrece Canal Capital ?</a:t>
            </a:r>
            <a:endParaRPr b="1" i="0" sz="1800" u="none" cap="none" strike="noStrike">
              <a:solidFill>
                <a:schemeClr val="dk1"/>
              </a:solidFill>
              <a:latin typeface="Arial"/>
              <a:ea typeface="Arial"/>
              <a:cs typeface="Arial"/>
              <a:sym typeface="Arial"/>
            </a:endParaRPr>
          </a:p>
        </p:txBody>
      </p:sp>
      <p:sp>
        <p:nvSpPr>
          <p:cNvPr id="948" name="Google Shape;948;p54"/>
          <p:cNvSpPr txBox="1"/>
          <p:nvPr/>
        </p:nvSpPr>
        <p:spPr>
          <a:xfrm>
            <a:off x="7879460" y="928744"/>
            <a:ext cx="3077029" cy="427111"/>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800"/>
              <a:buFont typeface="Arial"/>
              <a:buNone/>
            </a:pPr>
            <a:r>
              <a:rPr b="1" i="0" lang="es-CO" sz="1800" u="none" cap="none" strike="noStrike">
                <a:solidFill>
                  <a:schemeClr val="dk1"/>
                </a:solidFill>
                <a:latin typeface="Arial"/>
                <a:ea typeface="Arial"/>
                <a:cs typeface="Arial"/>
                <a:sym typeface="Arial"/>
              </a:rPr>
              <a:t>32. </a:t>
            </a:r>
            <a:r>
              <a:rPr b="1" i="0" lang="es-CO" sz="1800" u="none" cap="none" strike="noStrike">
                <a:solidFill>
                  <a:srgbClr val="333333"/>
                </a:solidFill>
                <a:latin typeface="Arial"/>
                <a:ea typeface="Arial"/>
                <a:cs typeface="Arial"/>
                <a:sym typeface="Arial"/>
              </a:rPr>
              <a:t>¿Cuáles conoce? </a:t>
            </a:r>
            <a:endParaRPr b="1" i="0" sz="4400" u="none" cap="none" strike="noStrike">
              <a:solidFill>
                <a:schemeClr val="dk1"/>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2" name="Shape 952"/>
        <p:cNvGrpSpPr/>
        <p:nvPr/>
      </p:nvGrpSpPr>
      <p:grpSpPr>
        <a:xfrm>
          <a:off x="0" y="0"/>
          <a:ext cx="0" cy="0"/>
          <a:chOff x="0" y="0"/>
          <a:chExt cx="0" cy="0"/>
        </a:xfrm>
      </p:grpSpPr>
      <p:sp>
        <p:nvSpPr>
          <p:cNvPr id="953" name="Google Shape;953;p55"/>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FFFFFF"/>
              </a:buClr>
              <a:buSzPts val="6000"/>
              <a:buNone/>
            </a:pPr>
            <a:r>
              <a:rPr b="1" lang="es-CO" sz="6000">
                <a:solidFill>
                  <a:srgbClr val="FFFFFF"/>
                </a:solidFill>
                <a:latin typeface="Arial"/>
                <a:ea typeface="Arial"/>
                <a:cs typeface="Arial"/>
                <a:sym typeface="Arial"/>
              </a:rPr>
              <a:t> CARACTERÍSTICAS SOCIODEMOGRÁFICAS</a:t>
            </a:r>
            <a:endParaRPr sz="6000">
              <a:solidFill>
                <a:srgbClr val="FFFFFF"/>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7" name="Shape 957"/>
        <p:cNvGrpSpPr/>
        <p:nvPr/>
      </p:nvGrpSpPr>
      <p:grpSpPr>
        <a:xfrm>
          <a:off x="0" y="0"/>
          <a:ext cx="0" cy="0"/>
          <a:chOff x="0" y="0"/>
          <a:chExt cx="0" cy="0"/>
        </a:xfrm>
      </p:grpSpPr>
      <p:sp>
        <p:nvSpPr>
          <p:cNvPr id="958" name="Google Shape;958;p56"/>
          <p:cNvSpPr txBox="1"/>
          <p:nvPr>
            <p:ph type="title"/>
          </p:nvPr>
        </p:nvSpPr>
        <p:spPr>
          <a:xfrm>
            <a:off x="609600" y="274638"/>
            <a:ext cx="10972800" cy="615699"/>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Font typeface="Arial"/>
              <a:buNone/>
            </a:pPr>
            <a:r>
              <a:rPr b="1" lang="es-CO" sz="1800">
                <a:latin typeface="Arial"/>
                <a:ea typeface="Arial"/>
                <a:cs typeface="Arial"/>
                <a:sym typeface="Arial"/>
              </a:rPr>
              <a:t>33. </a:t>
            </a:r>
            <a:r>
              <a:rPr b="1" lang="es-CO" sz="1800">
                <a:solidFill>
                  <a:srgbClr val="000000"/>
                </a:solidFill>
                <a:latin typeface="Arial"/>
                <a:ea typeface="Arial"/>
                <a:cs typeface="Arial"/>
                <a:sym typeface="Arial"/>
              </a:rPr>
              <a:t>De acuerdo con su cultura, pueblo o rasgos físicos, … es o se reconoce como?</a:t>
            </a:r>
            <a:endParaRPr b="1" sz="1800">
              <a:latin typeface="Arial"/>
              <a:ea typeface="Arial"/>
              <a:cs typeface="Arial"/>
              <a:sym typeface="Arial"/>
            </a:endParaRPr>
          </a:p>
        </p:txBody>
      </p:sp>
      <p:graphicFrame>
        <p:nvGraphicFramePr>
          <p:cNvPr id="959" name="Google Shape;959;p56"/>
          <p:cNvGraphicFramePr/>
          <p:nvPr/>
        </p:nvGraphicFramePr>
        <p:xfrm>
          <a:off x="2032000" y="719666"/>
          <a:ext cx="8128000" cy="5418667"/>
        </p:xfrm>
        <a:graphic>
          <a:graphicData uri="http://schemas.openxmlformats.org/drawingml/2006/chart">
            <c:chart r:id="rId3"/>
          </a:graphicData>
        </a:graphic>
      </p:graphicFrame>
      <p:sp>
        <p:nvSpPr>
          <p:cNvPr id="960" name="Google Shape;960;p56"/>
          <p:cNvSpPr txBox="1"/>
          <p:nvPr/>
        </p:nvSpPr>
        <p:spPr>
          <a:xfrm>
            <a:off x="5658219" y="6354196"/>
            <a:ext cx="875561"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2014</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4" name="Shape 964"/>
        <p:cNvGrpSpPr/>
        <p:nvPr/>
      </p:nvGrpSpPr>
      <p:grpSpPr>
        <a:xfrm>
          <a:off x="0" y="0"/>
          <a:ext cx="0" cy="0"/>
          <a:chOff x="0" y="0"/>
          <a:chExt cx="0" cy="0"/>
        </a:xfrm>
      </p:grpSpPr>
      <p:sp>
        <p:nvSpPr>
          <p:cNvPr id="965" name="Google Shape;965;p57"/>
          <p:cNvSpPr txBox="1"/>
          <p:nvPr>
            <p:ph type="title"/>
          </p:nvPr>
        </p:nvSpPr>
        <p:spPr>
          <a:xfrm>
            <a:off x="609600" y="274638"/>
            <a:ext cx="10972800" cy="67585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000000"/>
              </a:buClr>
              <a:buSzPts val="1800"/>
              <a:buFont typeface="Arial"/>
              <a:buNone/>
            </a:pPr>
            <a:r>
              <a:rPr b="1" lang="es-CO" sz="1800">
                <a:solidFill>
                  <a:srgbClr val="000000"/>
                </a:solidFill>
                <a:latin typeface="Arial"/>
                <a:ea typeface="Arial"/>
                <a:cs typeface="Arial"/>
                <a:sym typeface="Arial"/>
              </a:rPr>
              <a:t>34. Específicamente, ¿a qué se dedica usted?</a:t>
            </a:r>
            <a:endParaRPr b="1"/>
          </a:p>
        </p:txBody>
      </p:sp>
      <p:graphicFrame>
        <p:nvGraphicFramePr>
          <p:cNvPr id="966" name="Google Shape;966;p57"/>
          <p:cNvGraphicFramePr/>
          <p:nvPr/>
        </p:nvGraphicFramePr>
        <p:xfrm>
          <a:off x="2031999" y="1248229"/>
          <a:ext cx="8387347" cy="4890104"/>
        </p:xfrm>
        <a:graphic>
          <a:graphicData uri="http://schemas.openxmlformats.org/drawingml/2006/chart">
            <c:chart r:id="rId3"/>
          </a:graphicData>
        </a:graphic>
      </p:graphicFrame>
      <p:sp>
        <p:nvSpPr>
          <p:cNvPr id="967" name="Google Shape;967;p57"/>
          <p:cNvSpPr txBox="1"/>
          <p:nvPr/>
        </p:nvSpPr>
        <p:spPr>
          <a:xfrm>
            <a:off x="5658219" y="6354196"/>
            <a:ext cx="875561"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2014</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1" name="Shape 971"/>
        <p:cNvGrpSpPr/>
        <p:nvPr/>
      </p:nvGrpSpPr>
      <p:grpSpPr>
        <a:xfrm>
          <a:off x="0" y="0"/>
          <a:ext cx="0" cy="0"/>
          <a:chOff x="0" y="0"/>
          <a:chExt cx="0" cy="0"/>
        </a:xfrm>
      </p:grpSpPr>
      <p:sp>
        <p:nvSpPr>
          <p:cNvPr id="972" name="Google Shape;972;p58"/>
          <p:cNvSpPr txBox="1"/>
          <p:nvPr>
            <p:ph type="title"/>
          </p:nvPr>
        </p:nvSpPr>
        <p:spPr>
          <a:xfrm>
            <a:off x="810126" y="274498"/>
            <a:ext cx="10972800" cy="38501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800"/>
              <a:buFont typeface="Arial"/>
              <a:buNone/>
            </a:pPr>
            <a:r>
              <a:rPr b="1" lang="es-CO" sz="1800">
                <a:solidFill>
                  <a:srgbClr val="000000"/>
                </a:solidFill>
                <a:latin typeface="Arial"/>
                <a:ea typeface="Arial"/>
                <a:cs typeface="Arial"/>
                <a:sym typeface="Arial"/>
              </a:rPr>
              <a:t> </a:t>
            </a:r>
            <a:br>
              <a:rPr b="1" lang="es-CO" sz="1800">
                <a:latin typeface="Arial"/>
                <a:ea typeface="Arial"/>
                <a:cs typeface="Arial"/>
                <a:sym typeface="Arial"/>
              </a:rPr>
            </a:br>
            <a:r>
              <a:rPr b="1" lang="es-CO" sz="1800">
                <a:latin typeface="Arial"/>
                <a:ea typeface="Arial"/>
                <a:cs typeface="Arial"/>
                <a:sym typeface="Arial"/>
              </a:rPr>
              <a:t>35. ¿Cuál es el nivel educativo más alto alcanzado por usted? </a:t>
            </a:r>
            <a:endParaRPr b="1" sz="1800">
              <a:latin typeface="Arial"/>
              <a:ea typeface="Arial"/>
              <a:cs typeface="Arial"/>
              <a:sym typeface="Arial"/>
            </a:endParaRPr>
          </a:p>
        </p:txBody>
      </p:sp>
      <p:graphicFrame>
        <p:nvGraphicFramePr>
          <p:cNvPr id="973" name="Google Shape;973;p58"/>
          <p:cNvGraphicFramePr/>
          <p:nvPr/>
        </p:nvGraphicFramePr>
        <p:xfrm>
          <a:off x="4327450" y="921683"/>
          <a:ext cx="6453963" cy="5319629"/>
        </p:xfrm>
        <a:graphic>
          <a:graphicData uri="http://schemas.openxmlformats.org/drawingml/2006/chart">
            <c:chart r:id="rId3"/>
          </a:graphicData>
        </a:graphic>
      </p:graphicFrame>
      <p:sp>
        <p:nvSpPr>
          <p:cNvPr id="974" name="Google Shape;974;p58"/>
          <p:cNvSpPr/>
          <p:nvPr/>
        </p:nvSpPr>
        <p:spPr>
          <a:xfrm>
            <a:off x="3902584" y="3870251"/>
            <a:ext cx="581599" cy="1467293"/>
          </a:xfrm>
          <a:prstGeom prst="leftBrace">
            <a:avLst>
              <a:gd fmla="val 8333" name="adj1"/>
              <a:gd fmla="val 48441" name="adj2"/>
            </a:avLst>
          </a:prstGeom>
          <a:noFill/>
          <a:ln cap="flat" cmpd="sng" w="25400">
            <a:solidFill>
              <a:srgbClr val="7F7F7F"/>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75" name="Google Shape;975;p58"/>
          <p:cNvSpPr txBox="1"/>
          <p:nvPr/>
        </p:nvSpPr>
        <p:spPr>
          <a:xfrm>
            <a:off x="1690322" y="4494185"/>
            <a:ext cx="221226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Total primaria</a:t>
            </a:r>
            <a:endParaRPr b="0" i="0" sz="1000" u="none" cap="none" strike="noStrike">
              <a:solidFill>
                <a:schemeClr val="dk1"/>
              </a:solidFill>
              <a:latin typeface="Arial"/>
              <a:ea typeface="Arial"/>
              <a:cs typeface="Arial"/>
              <a:sym typeface="Arial"/>
            </a:endParaRPr>
          </a:p>
        </p:txBody>
      </p:sp>
      <p:sp>
        <p:nvSpPr>
          <p:cNvPr id="976" name="Google Shape;976;p58"/>
          <p:cNvSpPr/>
          <p:nvPr/>
        </p:nvSpPr>
        <p:spPr>
          <a:xfrm>
            <a:off x="2086201" y="4872312"/>
            <a:ext cx="710251" cy="465232"/>
          </a:xfrm>
          <a:prstGeom prst="roundRect">
            <a:avLst>
              <a:gd fmla="val 16667" name="adj"/>
            </a:avLst>
          </a:prstGeom>
          <a:solidFill>
            <a:srgbClr val="DA0F2B"/>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CO" sz="1800" u="none" cap="none" strike="noStrike">
                <a:solidFill>
                  <a:schemeClr val="lt1"/>
                </a:solidFill>
                <a:latin typeface="Arial"/>
                <a:ea typeface="Arial"/>
                <a:cs typeface="Arial"/>
                <a:sym typeface="Arial"/>
              </a:rPr>
              <a:t>4%</a:t>
            </a:r>
            <a:endParaRPr b="0" i="0" sz="1800" u="none" cap="none" strike="noStrike">
              <a:solidFill>
                <a:schemeClr val="lt1"/>
              </a:solidFill>
              <a:latin typeface="Arial"/>
              <a:ea typeface="Arial"/>
              <a:cs typeface="Arial"/>
              <a:sym typeface="Arial"/>
            </a:endParaRPr>
          </a:p>
        </p:txBody>
      </p:sp>
      <p:sp>
        <p:nvSpPr>
          <p:cNvPr id="977" name="Google Shape;977;p58"/>
          <p:cNvSpPr/>
          <p:nvPr/>
        </p:nvSpPr>
        <p:spPr>
          <a:xfrm>
            <a:off x="3902583" y="2137144"/>
            <a:ext cx="581599" cy="1602020"/>
          </a:xfrm>
          <a:prstGeom prst="leftBrace">
            <a:avLst>
              <a:gd fmla="val 8333" name="adj1"/>
              <a:gd fmla="val 48441" name="adj2"/>
            </a:avLst>
          </a:prstGeom>
          <a:noFill/>
          <a:ln cap="flat" cmpd="sng" w="25400">
            <a:solidFill>
              <a:srgbClr val="7F7F7F"/>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78" name="Google Shape;978;p58"/>
          <p:cNvSpPr txBox="1"/>
          <p:nvPr/>
        </p:nvSpPr>
        <p:spPr>
          <a:xfrm>
            <a:off x="1690321" y="2694367"/>
            <a:ext cx="221226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Total secundaria</a:t>
            </a:r>
            <a:endParaRPr b="0" i="0" sz="1000" u="none" cap="none" strike="noStrike">
              <a:solidFill>
                <a:schemeClr val="dk1"/>
              </a:solidFill>
              <a:latin typeface="Arial"/>
              <a:ea typeface="Arial"/>
              <a:cs typeface="Arial"/>
              <a:sym typeface="Arial"/>
            </a:endParaRPr>
          </a:p>
        </p:txBody>
      </p:sp>
      <p:sp>
        <p:nvSpPr>
          <p:cNvPr id="979" name="Google Shape;979;p58"/>
          <p:cNvSpPr/>
          <p:nvPr/>
        </p:nvSpPr>
        <p:spPr>
          <a:xfrm>
            <a:off x="2086201" y="3222401"/>
            <a:ext cx="710251" cy="465232"/>
          </a:xfrm>
          <a:prstGeom prst="roundRect">
            <a:avLst>
              <a:gd fmla="val 16667" name="adj"/>
            </a:avLst>
          </a:prstGeom>
          <a:solidFill>
            <a:srgbClr val="DA0F2B"/>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CO" sz="1800" u="none" cap="none" strike="noStrike">
                <a:solidFill>
                  <a:schemeClr val="lt1"/>
                </a:solidFill>
                <a:latin typeface="Arial"/>
                <a:ea typeface="Arial"/>
                <a:cs typeface="Arial"/>
                <a:sym typeface="Arial"/>
              </a:rPr>
              <a:t>38%</a:t>
            </a:r>
            <a:endParaRPr b="0" i="0" sz="1800" u="none" cap="none" strike="noStrike">
              <a:solidFill>
                <a:schemeClr val="lt1"/>
              </a:solidFill>
              <a:latin typeface="Arial"/>
              <a:ea typeface="Arial"/>
              <a:cs typeface="Arial"/>
              <a:sym typeface="Arial"/>
            </a:endParaRPr>
          </a:p>
        </p:txBody>
      </p:sp>
      <p:sp>
        <p:nvSpPr>
          <p:cNvPr id="980" name="Google Shape;980;p58"/>
          <p:cNvSpPr txBox="1"/>
          <p:nvPr/>
        </p:nvSpPr>
        <p:spPr>
          <a:xfrm>
            <a:off x="5658219" y="6354196"/>
            <a:ext cx="875561"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2014</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4" name="Shape 984"/>
        <p:cNvGrpSpPr/>
        <p:nvPr/>
      </p:nvGrpSpPr>
      <p:grpSpPr>
        <a:xfrm>
          <a:off x="0" y="0"/>
          <a:ext cx="0" cy="0"/>
          <a:chOff x="0" y="0"/>
          <a:chExt cx="0" cy="0"/>
        </a:xfrm>
      </p:grpSpPr>
      <p:sp>
        <p:nvSpPr>
          <p:cNvPr id="985" name="Google Shape;985;p59"/>
          <p:cNvSpPr txBox="1"/>
          <p:nvPr>
            <p:ph type="title"/>
          </p:nvPr>
        </p:nvSpPr>
        <p:spPr>
          <a:xfrm>
            <a:off x="609600" y="274638"/>
            <a:ext cx="10972800" cy="73601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333333"/>
              </a:buClr>
              <a:buSzPts val="1800"/>
              <a:buFont typeface="Arial"/>
              <a:buNone/>
            </a:pPr>
            <a:r>
              <a:rPr b="1" lang="es-CO" sz="1800">
                <a:solidFill>
                  <a:srgbClr val="333333"/>
                </a:solidFill>
                <a:latin typeface="Arial"/>
                <a:ea typeface="Arial"/>
                <a:cs typeface="Arial"/>
                <a:sym typeface="Arial"/>
              </a:rPr>
              <a:t>36. Cuál fue el nivel educativo más alto alcanzado por la persona que se encargó de su crianza? </a:t>
            </a:r>
            <a:endParaRPr b="1"/>
          </a:p>
        </p:txBody>
      </p:sp>
      <p:graphicFrame>
        <p:nvGraphicFramePr>
          <p:cNvPr id="986" name="Google Shape;986;p59"/>
          <p:cNvGraphicFramePr/>
          <p:nvPr/>
        </p:nvGraphicFramePr>
        <p:xfrm>
          <a:off x="4217069" y="755471"/>
          <a:ext cx="7365331" cy="5608945"/>
        </p:xfrm>
        <a:graphic>
          <a:graphicData uri="http://schemas.openxmlformats.org/drawingml/2006/chart">
            <c:chart r:id="rId3"/>
          </a:graphicData>
        </a:graphic>
      </p:graphicFrame>
      <p:sp>
        <p:nvSpPr>
          <p:cNvPr id="987" name="Google Shape;987;p59"/>
          <p:cNvSpPr/>
          <p:nvPr/>
        </p:nvSpPr>
        <p:spPr>
          <a:xfrm>
            <a:off x="3902584" y="3870251"/>
            <a:ext cx="581599" cy="1552627"/>
          </a:xfrm>
          <a:prstGeom prst="leftBrace">
            <a:avLst>
              <a:gd fmla="val 8333" name="adj1"/>
              <a:gd fmla="val 48441" name="adj2"/>
            </a:avLst>
          </a:prstGeom>
          <a:noFill/>
          <a:ln cap="flat" cmpd="sng" w="25400">
            <a:solidFill>
              <a:srgbClr val="7F7F7F"/>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88" name="Google Shape;988;p59"/>
          <p:cNvSpPr txBox="1"/>
          <p:nvPr/>
        </p:nvSpPr>
        <p:spPr>
          <a:xfrm>
            <a:off x="1690322" y="4494185"/>
            <a:ext cx="221226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Total primaria</a:t>
            </a:r>
            <a:endParaRPr b="0" i="0" sz="1000" u="none" cap="none" strike="noStrike">
              <a:solidFill>
                <a:schemeClr val="dk1"/>
              </a:solidFill>
              <a:latin typeface="Arial"/>
              <a:ea typeface="Arial"/>
              <a:cs typeface="Arial"/>
              <a:sym typeface="Arial"/>
            </a:endParaRPr>
          </a:p>
        </p:txBody>
      </p:sp>
      <p:sp>
        <p:nvSpPr>
          <p:cNvPr id="989" name="Google Shape;989;p59"/>
          <p:cNvSpPr/>
          <p:nvPr/>
        </p:nvSpPr>
        <p:spPr>
          <a:xfrm>
            <a:off x="2086202" y="5022219"/>
            <a:ext cx="710251" cy="465232"/>
          </a:xfrm>
          <a:prstGeom prst="roundRect">
            <a:avLst>
              <a:gd fmla="val 16667" name="adj"/>
            </a:avLst>
          </a:prstGeom>
          <a:solidFill>
            <a:srgbClr val="DA0F2B"/>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CO" sz="1800" u="none" cap="none" strike="noStrike">
                <a:solidFill>
                  <a:schemeClr val="lt1"/>
                </a:solidFill>
                <a:latin typeface="Arial"/>
                <a:ea typeface="Arial"/>
                <a:cs typeface="Arial"/>
                <a:sym typeface="Arial"/>
              </a:rPr>
              <a:t>25%</a:t>
            </a:r>
            <a:endParaRPr b="0" i="0" sz="1800" u="none" cap="none" strike="noStrike">
              <a:solidFill>
                <a:schemeClr val="lt1"/>
              </a:solidFill>
              <a:latin typeface="Arial"/>
              <a:ea typeface="Arial"/>
              <a:cs typeface="Arial"/>
              <a:sym typeface="Arial"/>
            </a:endParaRPr>
          </a:p>
        </p:txBody>
      </p:sp>
      <p:sp>
        <p:nvSpPr>
          <p:cNvPr id="990" name="Google Shape;990;p59"/>
          <p:cNvSpPr/>
          <p:nvPr/>
        </p:nvSpPr>
        <p:spPr>
          <a:xfrm>
            <a:off x="3902583" y="2137144"/>
            <a:ext cx="581599" cy="1602020"/>
          </a:xfrm>
          <a:prstGeom prst="leftBrace">
            <a:avLst>
              <a:gd fmla="val 8333" name="adj1"/>
              <a:gd fmla="val 48441" name="adj2"/>
            </a:avLst>
          </a:prstGeom>
          <a:noFill/>
          <a:ln cap="flat" cmpd="sng" w="25400">
            <a:solidFill>
              <a:srgbClr val="7F7F7F"/>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91" name="Google Shape;991;p59"/>
          <p:cNvSpPr txBox="1"/>
          <p:nvPr/>
        </p:nvSpPr>
        <p:spPr>
          <a:xfrm>
            <a:off x="1690321" y="2694367"/>
            <a:ext cx="221226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Total secundaria</a:t>
            </a:r>
            <a:endParaRPr b="0" i="0" sz="1000" u="none" cap="none" strike="noStrike">
              <a:solidFill>
                <a:schemeClr val="dk1"/>
              </a:solidFill>
              <a:latin typeface="Arial"/>
              <a:ea typeface="Arial"/>
              <a:cs typeface="Arial"/>
              <a:sym typeface="Arial"/>
            </a:endParaRPr>
          </a:p>
        </p:txBody>
      </p:sp>
      <p:sp>
        <p:nvSpPr>
          <p:cNvPr id="992" name="Google Shape;992;p59"/>
          <p:cNvSpPr/>
          <p:nvPr/>
        </p:nvSpPr>
        <p:spPr>
          <a:xfrm>
            <a:off x="2086201" y="3222401"/>
            <a:ext cx="710251" cy="465232"/>
          </a:xfrm>
          <a:prstGeom prst="roundRect">
            <a:avLst>
              <a:gd fmla="val 16667" name="adj"/>
            </a:avLst>
          </a:prstGeom>
          <a:solidFill>
            <a:srgbClr val="DA0F2B"/>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CO" sz="1800" u="none" cap="none" strike="noStrike">
                <a:solidFill>
                  <a:schemeClr val="lt1"/>
                </a:solidFill>
                <a:latin typeface="Arial"/>
                <a:ea typeface="Arial"/>
                <a:cs typeface="Arial"/>
                <a:sym typeface="Arial"/>
              </a:rPr>
              <a:t>38%</a:t>
            </a:r>
            <a:endParaRPr b="0" i="0" sz="1800" u="none" cap="none" strike="noStrike">
              <a:solidFill>
                <a:schemeClr val="lt1"/>
              </a:solidFill>
              <a:latin typeface="Arial"/>
              <a:ea typeface="Arial"/>
              <a:cs typeface="Arial"/>
              <a:sym typeface="Arial"/>
            </a:endParaRPr>
          </a:p>
        </p:txBody>
      </p:sp>
      <p:sp>
        <p:nvSpPr>
          <p:cNvPr id="993" name="Google Shape;993;p59"/>
          <p:cNvSpPr txBox="1"/>
          <p:nvPr/>
        </p:nvSpPr>
        <p:spPr>
          <a:xfrm>
            <a:off x="5658219" y="6354196"/>
            <a:ext cx="875561"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2014</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6"/>
          <p:cNvSpPr/>
          <p:nvPr/>
        </p:nvSpPr>
        <p:spPr>
          <a:xfrm>
            <a:off x="2586178" y="116246"/>
            <a:ext cx="7613450" cy="413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s-CO" sz="2400" u="none" cap="none" strike="noStrike">
                <a:solidFill>
                  <a:srgbClr val="000000"/>
                </a:solidFill>
                <a:latin typeface="Arial"/>
                <a:ea typeface="Arial"/>
                <a:cs typeface="Arial"/>
                <a:sym typeface="Arial"/>
              </a:rPr>
              <a:t>Encuestas aplicadas por localidad </a:t>
            </a:r>
            <a:endParaRPr b="0" i="0" sz="2400" u="none" cap="none" strike="noStrike">
              <a:solidFill>
                <a:srgbClr val="000000"/>
              </a:solidFill>
              <a:latin typeface="Arial"/>
              <a:ea typeface="Arial"/>
              <a:cs typeface="Arial"/>
              <a:sym typeface="Arial"/>
            </a:endParaRPr>
          </a:p>
        </p:txBody>
      </p:sp>
      <p:sp>
        <p:nvSpPr>
          <p:cNvPr id="430" name="Google Shape;430;p6"/>
          <p:cNvSpPr txBox="1"/>
          <p:nvPr/>
        </p:nvSpPr>
        <p:spPr>
          <a:xfrm>
            <a:off x="799766" y="5802837"/>
            <a:ext cx="5876527" cy="77630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O" sz="1600" u="none" cap="none" strike="noStrike">
                <a:solidFill>
                  <a:srgbClr val="000000"/>
                </a:solidFill>
                <a:latin typeface="Arial"/>
                <a:ea typeface="Arial"/>
                <a:cs typeface="Arial"/>
                <a:sym typeface="Arial"/>
              </a:rPr>
              <a:t>En total se han realizado </a:t>
            </a:r>
            <a:r>
              <a:rPr b="1" i="0" lang="es-CO" sz="2000" u="none" cap="none" strike="noStrike">
                <a:solidFill>
                  <a:srgbClr val="990000"/>
                </a:solidFill>
                <a:latin typeface="Arial"/>
                <a:ea typeface="Arial"/>
                <a:cs typeface="Arial"/>
                <a:sym typeface="Arial"/>
              </a:rPr>
              <a:t>2014</a:t>
            </a:r>
            <a:r>
              <a:rPr b="1" i="0" lang="es-CO" sz="1600" u="none" cap="none" strike="noStrike">
                <a:solidFill>
                  <a:srgbClr val="990000"/>
                </a:solidFill>
                <a:latin typeface="Arial"/>
                <a:ea typeface="Arial"/>
                <a:cs typeface="Arial"/>
                <a:sym typeface="Arial"/>
              </a:rPr>
              <a:t> </a:t>
            </a:r>
            <a:r>
              <a:rPr b="0" i="0" lang="es-CO" sz="1600" u="none" cap="none" strike="noStrike">
                <a:solidFill>
                  <a:srgbClr val="000000"/>
                </a:solidFill>
                <a:latin typeface="Arial"/>
                <a:ea typeface="Arial"/>
                <a:cs typeface="Arial"/>
                <a:sym typeface="Arial"/>
              </a:rPr>
              <a:t>encuestas distribuidas en 19 localidades de Bogotá.</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600" u="none" cap="none" strike="noStrike">
              <a:solidFill>
                <a:srgbClr val="000000"/>
              </a:solidFill>
              <a:latin typeface="Arial"/>
              <a:ea typeface="Arial"/>
              <a:cs typeface="Arial"/>
              <a:sym typeface="Arial"/>
            </a:endParaRPr>
          </a:p>
        </p:txBody>
      </p:sp>
      <p:pic>
        <p:nvPicPr>
          <p:cNvPr id="431" name="Google Shape;431;p6"/>
          <p:cNvPicPr preferRelativeResize="0"/>
          <p:nvPr/>
        </p:nvPicPr>
        <p:blipFill rotWithShape="1">
          <a:blip r:embed="rId3">
            <a:alphaModFix/>
          </a:blip>
          <a:srcRect b="1499" l="-5140" r="13406" t="-1500"/>
          <a:stretch/>
        </p:blipFill>
        <p:spPr>
          <a:xfrm>
            <a:off x="3942267" y="551694"/>
            <a:ext cx="7687354" cy="5181872"/>
          </a:xfrm>
          <a:prstGeom prst="rect">
            <a:avLst/>
          </a:prstGeom>
          <a:noFill/>
          <a:ln>
            <a:noFill/>
          </a:ln>
        </p:spPr>
      </p:pic>
      <p:grpSp>
        <p:nvGrpSpPr>
          <p:cNvPr id="432" name="Google Shape;432;p6"/>
          <p:cNvGrpSpPr/>
          <p:nvPr/>
        </p:nvGrpSpPr>
        <p:grpSpPr>
          <a:xfrm>
            <a:off x="5107114" y="529945"/>
            <a:ext cx="611516" cy="762400"/>
            <a:chOff x="5951312" y="906811"/>
            <a:chExt cx="435027" cy="696510"/>
          </a:xfrm>
        </p:grpSpPr>
        <p:sp>
          <p:nvSpPr>
            <p:cNvPr id="433" name="Google Shape;433;p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400" u="none" cap="none" strike="noStrike">
                <a:solidFill>
                  <a:srgbClr val="2A2A2A"/>
                </a:solidFill>
                <a:latin typeface="Arial"/>
                <a:ea typeface="Arial"/>
                <a:cs typeface="Arial"/>
                <a:sym typeface="Arial"/>
              </a:endParaRPr>
            </a:p>
          </p:txBody>
        </p:sp>
        <p:sp>
          <p:nvSpPr>
            <p:cNvPr id="434" name="Google Shape;434;p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1000" u="none" cap="none" strike="noStrike">
                  <a:solidFill>
                    <a:srgbClr val="000000"/>
                  </a:solidFill>
                  <a:latin typeface="Arial"/>
                  <a:ea typeface="Arial"/>
                  <a:cs typeface="Arial"/>
                  <a:sym typeface="Arial"/>
                </a:rPr>
                <a:t>147</a:t>
              </a:r>
              <a:endParaRPr b="1" i="0" sz="1000" u="none" cap="none" strike="noStrike">
                <a:solidFill>
                  <a:srgbClr val="000000"/>
                </a:solidFill>
                <a:latin typeface="Arial"/>
                <a:ea typeface="Arial"/>
                <a:cs typeface="Arial"/>
                <a:sym typeface="Arial"/>
              </a:endParaRPr>
            </a:p>
          </p:txBody>
        </p:sp>
      </p:grpSp>
      <p:grpSp>
        <p:nvGrpSpPr>
          <p:cNvPr id="435" name="Google Shape;435;p6"/>
          <p:cNvGrpSpPr/>
          <p:nvPr/>
        </p:nvGrpSpPr>
        <p:grpSpPr>
          <a:xfrm>
            <a:off x="7114372" y="1166262"/>
            <a:ext cx="538998" cy="762400"/>
            <a:chOff x="5951312" y="906811"/>
            <a:chExt cx="435027" cy="696510"/>
          </a:xfrm>
        </p:grpSpPr>
        <p:sp>
          <p:nvSpPr>
            <p:cNvPr id="436" name="Google Shape;436;p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400" u="none" cap="none" strike="noStrike">
                <a:solidFill>
                  <a:srgbClr val="2A2A2A"/>
                </a:solidFill>
                <a:latin typeface="Arial"/>
                <a:ea typeface="Arial"/>
                <a:cs typeface="Arial"/>
                <a:sym typeface="Arial"/>
              </a:endParaRPr>
            </a:p>
          </p:txBody>
        </p:sp>
        <p:sp>
          <p:nvSpPr>
            <p:cNvPr id="437" name="Google Shape;437;p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1000" u="none" cap="none" strike="noStrike">
                  <a:solidFill>
                    <a:srgbClr val="000000"/>
                  </a:solidFill>
                  <a:latin typeface="Arial"/>
                  <a:ea typeface="Arial"/>
                  <a:cs typeface="Arial"/>
                  <a:sym typeface="Arial"/>
                </a:rPr>
                <a:t>34</a:t>
              </a:r>
              <a:endParaRPr b="1" i="0" sz="1000" u="none" cap="none" strike="noStrike">
                <a:solidFill>
                  <a:srgbClr val="000000"/>
                </a:solidFill>
                <a:latin typeface="Arial"/>
                <a:ea typeface="Arial"/>
                <a:cs typeface="Arial"/>
                <a:sym typeface="Arial"/>
              </a:endParaRPr>
            </a:p>
          </p:txBody>
        </p:sp>
      </p:grpSp>
      <p:graphicFrame>
        <p:nvGraphicFramePr>
          <p:cNvPr id="438" name="Google Shape;438;p6"/>
          <p:cNvGraphicFramePr/>
          <p:nvPr/>
        </p:nvGraphicFramePr>
        <p:xfrm>
          <a:off x="1048332" y="844180"/>
          <a:ext cx="3000000" cy="3000000"/>
        </p:xfrm>
        <a:graphic>
          <a:graphicData uri="http://schemas.openxmlformats.org/drawingml/2006/table">
            <a:tbl>
              <a:tblPr>
                <a:noFill/>
                <a:tableStyleId>{5E627DEE-B118-486B-B367-F6961DE2AF1A}</a:tableStyleId>
              </a:tblPr>
              <a:tblGrid>
                <a:gridCol w="1925950"/>
                <a:gridCol w="613000"/>
              </a:tblGrid>
              <a:tr h="135775">
                <a:tc>
                  <a:txBody>
                    <a:bodyPr/>
                    <a:lstStyle/>
                    <a:p>
                      <a:pPr indent="0" lvl="0" marL="0" marR="0" rtl="0" algn="ctr">
                        <a:lnSpc>
                          <a:spcPct val="100000"/>
                        </a:lnSpc>
                        <a:spcBef>
                          <a:spcPts val="0"/>
                        </a:spcBef>
                        <a:spcAft>
                          <a:spcPts val="0"/>
                        </a:spcAft>
                        <a:buClr>
                          <a:srgbClr val="000000"/>
                        </a:buClr>
                        <a:buSzPts val="1400"/>
                        <a:buFont typeface="Arial"/>
                        <a:buNone/>
                      </a:pPr>
                      <a:r>
                        <a:rPr b="1" lang="es-CO" sz="1400" u="none" cap="none" strike="noStrike">
                          <a:solidFill>
                            <a:srgbClr val="FFFFFF"/>
                          </a:solidFill>
                        </a:rPr>
                        <a:t>Localidad</a:t>
                      </a:r>
                      <a:endParaRPr b="1" i="0" sz="1400" u="none" cap="none" strike="noStrike">
                        <a:solidFill>
                          <a:srgbClr val="FFFFFF"/>
                        </a:solidFill>
                        <a:latin typeface="Arial"/>
                        <a:ea typeface="Arial"/>
                        <a:cs typeface="Arial"/>
                        <a:sym typeface="Arial"/>
                      </a:endParaRPr>
                    </a:p>
                  </a:txBody>
                  <a:tcPr marT="7800" marB="0" marR="7800" marL="7800" anchor="b">
                    <a:solidFill>
                      <a:srgbClr val="A5A5A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s-CO" sz="1400" u="none" cap="none" strike="noStrike">
                          <a:solidFill>
                            <a:srgbClr val="FFFFFF"/>
                          </a:solidFill>
                        </a:rPr>
                        <a:t>%</a:t>
                      </a:r>
                      <a:endParaRPr b="1" i="0" sz="1400" u="none" cap="none" strike="noStrike">
                        <a:solidFill>
                          <a:srgbClr val="FFFFFF"/>
                        </a:solidFill>
                        <a:latin typeface="Arial"/>
                        <a:ea typeface="Arial"/>
                        <a:cs typeface="Arial"/>
                        <a:sym typeface="Arial"/>
                      </a:endParaRPr>
                    </a:p>
                  </a:txBody>
                  <a:tcPr marT="7800" marB="0" marR="7800" marL="7800" anchor="b">
                    <a:solidFill>
                      <a:srgbClr val="A5A5A5"/>
                    </a:solidFill>
                  </a:tcPr>
                </a:tc>
              </a:tr>
              <a:tr h="135775">
                <a:tc>
                  <a:txBody>
                    <a:bodyPr/>
                    <a:lstStyle/>
                    <a:p>
                      <a:pPr indent="0" lvl="0" marL="0" marR="0" rtl="0" algn="l">
                        <a:lnSpc>
                          <a:spcPct val="100000"/>
                        </a:lnSpc>
                        <a:spcBef>
                          <a:spcPts val="0"/>
                        </a:spcBef>
                        <a:spcAft>
                          <a:spcPts val="0"/>
                        </a:spcAft>
                        <a:buClr>
                          <a:srgbClr val="000000"/>
                        </a:buClr>
                        <a:buSzPts val="1400"/>
                        <a:buFont typeface="Arial"/>
                        <a:buNone/>
                      </a:pPr>
                      <a:r>
                        <a:rPr lang="es-CO" sz="1400" u="none" cap="none" strike="noStrike"/>
                        <a:t>Usaquén</a:t>
                      </a:r>
                      <a:endParaRPr b="1" i="0" sz="1400" u="none" cap="none" strike="noStrike">
                        <a:solidFill>
                          <a:srgbClr val="000000"/>
                        </a:solidFill>
                        <a:latin typeface="Arial"/>
                        <a:ea typeface="Arial"/>
                        <a:cs typeface="Arial"/>
                        <a:sym typeface="Arial"/>
                      </a:endParaRPr>
                    </a:p>
                  </a:txBody>
                  <a:tcPr marT="7800" marB="0" marR="7800" marL="7800" anchor="b"/>
                </a:tc>
                <a:tc>
                  <a:txBody>
                    <a:bodyPr/>
                    <a:lstStyle/>
                    <a:p>
                      <a:pPr indent="0" lvl="0" marL="0" marR="0" rtl="0" algn="ctr">
                        <a:lnSpc>
                          <a:spcPct val="100000"/>
                        </a:lnSpc>
                        <a:spcBef>
                          <a:spcPts val="0"/>
                        </a:spcBef>
                        <a:spcAft>
                          <a:spcPts val="0"/>
                        </a:spcAft>
                        <a:buClr>
                          <a:srgbClr val="000000"/>
                        </a:buClr>
                        <a:buSzPts val="1400"/>
                        <a:buFont typeface="Arial"/>
                        <a:buNone/>
                      </a:pPr>
                      <a:r>
                        <a:rPr b="0" i="0" lang="es-CO" sz="1400" u="none" cap="none" strike="noStrike">
                          <a:solidFill>
                            <a:srgbClr val="000000"/>
                          </a:solidFill>
                          <a:latin typeface="Arial"/>
                          <a:ea typeface="Arial"/>
                          <a:cs typeface="Arial"/>
                          <a:sym typeface="Arial"/>
                        </a:rPr>
                        <a:t>7%</a:t>
                      </a:r>
                      <a:endParaRPr sz="1400" u="none" cap="none" strike="noStrike"/>
                    </a:p>
                  </a:txBody>
                  <a:tcPr marT="9525" marB="0" marR="9525" marL="9525" anchor="b"/>
                </a:tc>
              </a:tr>
              <a:tr h="135775">
                <a:tc>
                  <a:txBody>
                    <a:bodyPr/>
                    <a:lstStyle/>
                    <a:p>
                      <a:pPr indent="0" lvl="0" marL="0" marR="0" rtl="0" algn="l">
                        <a:lnSpc>
                          <a:spcPct val="100000"/>
                        </a:lnSpc>
                        <a:spcBef>
                          <a:spcPts val="0"/>
                        </a:spcBef>
                        <a:spcAft>
                          <a:spcPts val="0"/>
                        </a:spcAft>
                        <a:buClr>
                          <a:srgbClr val="000000"/>
                        </a:buClr>
                        <a:buSzPts val="1400"/>
                        <a:buFont typeface="Arial"/>
                        <a:buNone/>
                      </a:pPr>
                      <a:r>
                        <a:rPr lang="es-CO" sz="1400" u="none" cap="none" strike="noStrike"/>
                        <a:t>Chapinero</a:t>
                      </a:r>
                      <a:endParaRPr b="1" i="0" sz="1400" u="none" cap="none" strike="noStrike">
                        <a:solidFill>
                          <a:srgbClr val="000000"/>
                        </a:solidFill>
                        <a:latin typeface="Arial"/>
                        <a:ea typeface="Arial"/>
                        <a:cs typeface="Arial"/>
                        <a:sym typeface="Arial"/>
                      </a:endParaRPr>
                    </a:p>
                  </a:txBody>
                  <a:tcPr marT="7800" marB="0" marR="7800" marL="7800" anchor="b"/>
                </a:tc>
                <a:tc>
                  <a:txBody>
                    <a:bodyPr/>
                    <a:lstStyle/>
                    <a:p>
                      <a:pPr indent="0" lvl="0" marL="0" marR="0" rtl="0" algn="ctr">
                        <a:lnSpc>
                          <a:spcPct val="100000"/>
                        </a:lnSpc>
                        <a:spcBef>
                          <a:spcPts val="0"/>
                        </a:spcBef>
                        <a:spcAft>
                          <a:spcPts val="0"/>
                        </a:spcAft>
                        <a:buClr>
                          <a:srgbClr val="000000"/>
                        </a:buClr>
                        <a:buSzPts val="1400"/>
                        <a:buFont typeface="Arial"/>
                        <a:buNone/>
                      </a:pPr>
                      <a:r>
                        <a:rPr b="0" i="0" lang="es-CO" sz="1400" u="none" cap="none" strike="noStrike">
                          <a:solidFill>
                            <a:srgbClr val="000000"/>
                          </a:solidFill>
                          <a:latin typeface="Arial"/>
                          <a:ea typeface="Arial"/>
                          <a:cs typeface="Arial"/>
                          <a:sym typeface="Arial"/>
                        </a:rPr>
                        <a:t>2%</a:t>
                      </a:r>
                      <a:endParaRPr sz="1400" u="none" cap="none" strike="noStrike"/>
                    </a:p>
                  </a:txBody>
                  <a:tcPr marT="9525" marB="0" marR="9525" marL="9525" anchor="b"/>
                </a:tc>
              </a:tr>
              <a:tr h="135775">
                <a:tc>
                  <a:txBody>
                    <a:bodyPr/>
                    <a:lstStyle/>
                    <a:p>
                      <a:pPr indent="0" lvl="0" marL="0" marR="0" rtl="0" algn="l">
                        <a:lnSpc>
                          <a:spcPct val="100000"/>
                        </a:lnSpc>
                        <a:spcBef>
                          <a:spcPts val="0"/>
                        </a:spcBef>
                        <a:spcAft>
                          <a:spcPts val="0"/>
                        </a:spcAft>
                        <a:buClr>
                          <a:srgbClr val="000000"/>
                        </a:buClr>
                        <a:buSzPts val="1400"/>
                        <a:buFont typeface="Arial"/>
                        <a:buNone/>
                      </a:pPr>
                      <a:r>
                        <a:rPr lang="es-CO" sz="1400" u="none" cap="none" strike="noStrike"/>
                        <a:t>Santa Fe</a:t>
                      </a:r>
                      <a:endParaRPr b="1" i="0" sz="1400" u="none" cap="none" strike="noStrike">
                        <a:solidFill>
                          <a:srgbClr val="000000"/>
                        </a:solidFill>
                        <a:latin typeface="Arial"/>
                        <a:ea typeface="Arial"/>
                        <a:cs typeface="Arial"/>
                        <a:sym typeface="Arial"/>
                      </a:endParaRPr>
                    </a:p>
                  </a:txBody>
                  <a:tcPr marT="7800" marB="0" marR="7800" marL="7800" anchor="b"/>
                </a:tc>
                <a:tc>
                  <a:txBody>
                    <a:bodyPr/>
                    <a:lstStyle/>
                    <a:p>
                      <a:pPr indent="0" lvl="0" marL="0" marR="0" rtl="0" algn="ctr">
                        <a:lnSpc>
                          <a:spcPct val="100000"/>
                        </a:lnSpc>
                        <a:spcBef>
                          <a:spcPts val="0"/>
                        </a:spcBef>
                        <a:spcAft>
                          <a:spcPts val="0"/>
                        </a:spcAft>
                        <a:buClr>
                          <a:srgbClr val="000000"/>
                        </a:buClr>
                        <a:buSzPts val="1400"/>
                        <a:buFont typeface="Arial"/>
                        <a:buNone/>
                      </a:pPr>
                      <a:r>
                        <a:rPr b="0" i="0" lang="es-CO" sz="1400" u="none" cap="none" strike="noStrike">
                          <a:solidFill>
                            <a:srgbClr val="000000"/>
                          </a:solidFill>
                          <a:latin typeface="Arial"/>
                          <a:ea typeface="Arial"/>
                          <a:cs typeface="Arial"/>
                          <a:sym typeface="Arial"/>
                        </a:rPr>
                        <a:t>1%</a:t>
                      </a:r>
                      <a:endParaRPr sz="1400" u="none" cap="none" strike="noStrike"/>
                    </a:p>
                  </a:txBody>
                  <a:tcPr marT="9525" marB="0" marR="9525" marL="9525" anchor="b"/>
                </a:tc>
              </a:tr>
              <a:tr h="216250">
                <a:tc>
                  <a:txBody>
                    <a:bodyPr/>
                    <a:lstStyle/>
                    <a:p>
                      <a:pPr indent="0" lvl="0" marL="0" marR="0" rtl="0" algn="l">
                        <a:lnSpc>
                          <a:spcPct val="100000"/>
                        </a:lnSpc>
                        <a:spcBef>
                          <a:spcPts val="0"/>
                        </a:spcBef>
                        <a:spcAft>
                          <a:spcPts val="0"/>
                        </a:spcAft>
                        <a:buClr>
                          <a:srgbClr val="000000"/>
                        </a:buClr>
                        <a:buSzPts val="1400"/>
                        <a:buFont typeface="Arial"/>
                        <a:buNone/>
                      </a:pPr>
                      <a:r>
                        <a:rPr lang="es-CO" sz="1400" u="none" cap="none" strike="noStrike"/>
                        <a:t>San Cristóbal</a:t>
                      </a:r>
                      <a:endParaRPr b="1" i="0" sz="1400" u="none" cap="none" strike="noStrike">
                        <a:solidFill>
                          <a:srgbClr val="000000"/>
                        </a:solidFill>
                        <a:latin typeface="Arial"/>
                        <a:ea typeface="Arial"/>
                        <a:cs typeface="Arial"/>
                        <a:sym typeface="Arial"/>
                      </a:endParaRPr>
                    </a:p>
                  </a:txBody>
                  <a:tcPr marT="7800" marB="0" marR="7800" marL="7800" anchor="b"/>
                </a:tc>
                <a:tc>
                  <a:txBody>
                    <a:bodyPr/>
                    <a:lstStyle/>
                    <a:p>
                      <a:pPr indent="0" lvl="0" marL="0" marR="0" rtl="0" algn="ctr">
                        <a:lnSpc>
                          <a:spcPct val="100000"/>
                        </a:lnSpc>
                        <a:spcBef>
                          <a:spcPts val="0"/>
                        </a:spcBef>
                        <a:spcAft>
                          <a:spcPts val="0"/>
                        </a:spcAft>
                        <a:buClr>
                          <a:srgbClr val="000000"/>
                        </a:buClr>
                        <a:buSzPts val="1400"/>
                        <a:buFont typeface="Arial"/>
                        <a:buNone/>
                      </a:pPr>
                      <a:r>
                        <a:rPr b="0" i="0" lang="es-CO" sz="1400" u="none" cap="none" strike="noStrike">
                          <a:solidFill>
                            <a:srgbClr val="000000"/>
                          </a:solidFill>
                          <a:latin typeface="Arial"/>
                          <a:ea typeface="Arial"/>
                          <a:cs typeface="Arial"/>
                          <a:sym typeface="Arial"/>
                        </a:rPr>
                        <a:t>4%</a:t>
                      </a:r>
                      <a:endParaRPr sz="1400" u="none" cap="none" strike="noStrike"/>
                    </a:p>
                  </a:txBody>
                  <a:tcPr marT="9525" marB="0" marR="9525" marL="9525" anchor="b"/>
                </a:tc>
              </a:tr>
              <a:tr h="135775">
                <a:tc>
                  <a:txBody>
                    <a:bodyPr/>
                    <a:lstStyle/>
                    <a:p>
                      <a:pPr indent="0" lvl="0" marL="0" marR="0" rtl="0" algn="l">
                        <a:lnSpc>
                          <a:spcPct val="100000"/>
                        </a:lnSpc>
                        <a:spcBef>
                          <a:spcPts val="0"/>
                        </a:spcBef>
                        <a:spcAft>
                          <a:spcPts val="0"/>
                        </a:spcAft>
                        <a:buClr>
                          <a:srgbClr val="000000"/>
                        </a:buClr>
                        <a:buSzPts val="1400"/>
                        <a:buFont typeface="Arial"/>
                        <a:buNone/>
                      </a:pPr>
                      <a:r>
                        <a:rPr lang="es-CO" sz="1400" u="none" cap="none" strike="noStrike"/>
                        <a:t>Usme</a:t>
                      </a:r>
                      <a:endParaRPr b="1" i="0" sz="1400" u="none" cap="none" strike="noStrike">
                        <a:solidFill>
                          <a:srgbClr val="000000"/>
                        </a:solidFill>
                        <a:latin typeface="Arial"/>
                        <a:ea typeface="Arial"/>
                        <a:cs typeface="Arial"/>
                        <a:sym typeface="Arial"/>
                      </a:endParaRPr>
                    </a:p>
                  </a:txBody>
                  <a:tcPr marT="7800" marB="0" marR="7800" marL="7800" anchor="b"/>
                </a:tc>
                <a:tc>
                  <a:txBody>
                    <a:bodyPr/>
                    <a:lstStyle/>
                    <a:p>
                      <a:pPr indent="0" lvl="0" marL="0" marR="0" rtl="0" algn="ctr">
                        <a:lnSpc>
                          <a:spcPct val="100000"/>
                        </a:lnSpc>
                        <a:spcBef>
                          <a:spcPts val="0"/>
                        </a:spcBef>
                        <a:spcAft>
                          <a:spcPts val="0"/>
                        </a:spcAft>
                        <a:buClr>
                          <a:srgbClr val="000000"/>
                        </a:buClr>
                        <a:buSzPts val="1400"/>
                        <a:buFont typeface="Arial"/>
                        <a:buNone/>
                      </a:pPr>
                      <a:r>
                        <a:rPr b="0" i="0" lang="es-CO" sz="1400" u="none" cap="none" strike="noStrike">
                          <a:solidFill>
                            <a:srgbClr val="000000"/>
                          </a:solidFill>
                          <a:latin typeface="Arial"/>
                          <a:ea typeface="Arial"/>
                          <a:cs typeface="Arial"/>
                          <a:sym typeface="Arial"/>
                        </a:rPr>
                        <a:t>4%</a:t>
                      </a:r>
                      <a:endParaRPr sz="1400" u="none" cap="none" strike="noStrike"/>
                    </a:p>
                  </a:txBody>
                  <a:tcPr marT="9525" marB="0" marR="9525" marL="9525" anchor="b"/>
                </a:tc>
              </a:tr>
              <a:tr h="135775">
                <a:tc>
                  <a:txBody>
                    <a:bodyPr/>
                    <a:lstStyle/>
                    <a:p>
                      <a:pPr indent="0" lvl="0" marL="0" marR="0" rtl="0" algn="l">
                        <a:lnSpc>
                          <a:spcPct val="100000"/>
                        </a:lnSpc>
                        <a:spcBef>
                          <a:spcPts val="0"/>
                        </a:spcBef>
                        <a:spcAft>
                          <a:spcPts val="0"/>
                        </a:spcAft>
                        <a:buClr>
                          <a:srgbClr val="000000"/>
                        </a:buClr>
                        <a:buSzPts val="1400"/>
                        <a:buFont typeface="Arial"/>
                        <a:buNone/>
                      </a:pPr>
                      <a:r>
                        <a:rPr lang="es-CO" sz="1400" u="none" cap="none" strike="noStrike"/>
                        <a:t>Tunjuelito</a:t>
                      </a:r>
                      <a:endParaRPr b="1" i="0" sz="1400" u="none" cap="none" strike="noStrike">
                        <a:solidFill>
                          <a:srgbClr val="000000"/>
                        </a:solidFill>
                        <a:latin typeface="Arial"/>
                        <a:ea typeface="Arial"/>
                        <a:cs typeface="Arial"/>
                        <a:sym typeface="Arial"/>
                      </a:endParaRPr>
                    </a:p>
                  </a:txBody>
                  <a:tcPr marT="7800" marB="0" marR="7800" marL="7800" anchor="b"/>
                </a:tc>
                <a:tc>
                  <a:txBody>
                    <a:bodyPr/>
                    <a:lstStyle/>
                    <a:p>
                      <a:pPr indent="0" lvl="0" marL="0" marR="0" rtl="0" algn="ctr">
                        <a:lnSpc>
                          <a:spcPct val="100000"/>
                        </a:lnSpc>
                        <a:spcBef>
                          <a:spcPts val="0"/>
                        </a:spcBef>
                        <a:spcAft>
                          <a:spcPts val="0"/>
                        </a:spcAft>
                        <a:buClr>
                          <a:srgbClr val="000000"/>
                        </a:buClr>
                        <a:buSzPts val="1400"/>
                        <a:buFont typeface="Arial"/>
                        <a:buNone/>
                      </a:pPr>
                      <a:r>
                        <a:rPr b="0" i="0" lang="es-CO" sz="1400" u="none" cap="none" strike="noStrike">
                          <a:solidFill>
                            <a:srgbClr val="000000"/>
                          </a:solidFill>
                          <a:latin typeface="Arial"/>
                          <a:ea typeface="Arial"/>
                          <a:cs typeface="Arial"/>
                          <a:sym typeface="Arial"/>
                        </a:rPr>
                        <a:t>2%</a:t>
                      </a:r>
                      <a:endParaRPr sz="1400" u="none" cap="none" strike="noStrike"/>
                    </a:p>
                  </a:txBody>
                  <a:tcPr marT="9525" marB="0" marR="9525" marL="9525" anchor="b"/>
                </a:tc>
              </a:tr>
              <a:tr h="135775">
                <a:tc>
                  <a:txBody>
                    <a:bodyPr/>
                    <a:lstStyle/>
                    <a:p>
                      <a:pPr indent="0" lvl="0" marL="0" marR="0" rtl="0" algn="l">
                        <a:lnSpc>
                          <a:spcPct val="100000"/>
                        </a:lnSpc>
                        <a:spcBef>
                          <a:spcPts val="0"/>
                        </a:spcBef>
                        <a:spcAft>
                          <a:spcPts val="0"/>
                        </a:spcAft>
                        <a:buClr>
                          <a:srgbClr val="000000"/>
                        </a:buClr>
                        <a:buSzPts val="1400"/>
                        <a:buFont typeface="Arial"/>
                        <a:buNone/>
                      </a:pPr>
                      <a:r>
                        <a:rPr lang="es-CO" sz="1400" u="none" cap="none" strike="noStrike"/>
                        <a:t>Bosa</a:t>
                      </a:r>
                      <a:endParaRPr b="1" i="0" sz="1400" u="none" cap="none" strike="noStrike">
                        <a:solidFill>
                          <a:srgbClr val="000000"/>
                        </a:solidFill>
                        <a:latin typeface="Arial"/>
                        <a:ea typeface="Arial"/>
                        <a:cs typeface="Arial"/>
                        <a:sym typeface="Arial"/>
                      </a:endParaRPr>
                    </a:p>
                  </a:txBody>
                  <a:tcPr marT="7800" marB="0" marR="7800" marL="7800" anchor="b"/>
                </a:tc>
                <a:tc>
                  <a:txBody>
                    <a:bodyPr/>
                    <a:lstStyle/>
                    <a:p>
                      <a:pPr indent="0" lvl="0" marL="0" marR="0" rtl="0" algn="ctr">
                        <a:lnSpc>
                          <a:spcPct val="100000"/>
                        </a:lnSpc>
                        <a:spcBef>
                          <a:spcPts val="0"/>
                        </a:spcBef>
                        <a:spcAft>
                          <a:spcPts val="0"/>
                        </a:spcAft>
                        <a:buClr>
                          <a:srgbClr val="000000"/>
                        </a:buClr>
                        <a:buSzPts val="1400"/>
                        <a:buFont typeface="Arial"/>
                        <a:buNone/>
                      </a:pPr>
                      <a:r>
                        <a:rPr b="0" i="0" lang="es-CO" sz="1400" u="none" cap="none" strike="noStrike">
                          <a:solidFill>
                            <a:srgbClr val="000000"/>
                          </a:solidFill>
                          <a:latin typeface="Arial"/>
                          <a:ea typeface="Arial"/>
                          <a:cs typeface="Arial"/>
                          <a:sym typeface="Arial"/>
                        </a:rPr>
                        <a:t>9%</a:t>
                      </a:r>
                      <a:endParaRPr sz="1400" u="none" cap="none" strike="noStrike"/>
                    </a:p>
                  </a:txBody>
                  <a:tcPr marT="9525" marB="0" marR="9525" marL="9525" anchor="b"/>
                </a:tc>
              </a:tr>
              <a:tr h="195450">
                <a:tc>
                  <a:txBody>
                    <a:bodyPr/>
                    <a:lstStyle/>
                    <a:p>
                      <a:pPr indent="0" lvl="0" marL="0" marR="0" rtl="0" algn="l">
                        <a:lnSpc>
                          <a:spcPct val="100000"/>
                        </a:lnSpc>
                        <a:spcBef>
                          <a:spcPts val="0"/>
                        </a:spcBef>
                        <a:spcAft>
                          <a:spcPts val="0"/>
                        </a:spcAft>
                        <a:buClr>
                          <a:srgbClr val="000000"/>
                        </a:buClr>
                        <a:buSzPts val="1400"/>
                        <a:buFont typeface="Arial"/>
                        <a:buNone/>
                      </a:pPr>
                      <a:r>
                        <a:rPr lang="es-CO" sz="1400" u="none" cap="none" strike="noStrike"/>
                        <a:t>Kennedy</a:t>
                      </a:r>
                      <a:endParaRPr b="1" i="0" sz="1400" u="none" cap="none" strike="noStrike">
                        <a:solidFill>
                          <a:srgbClr val="000000"/>
                        </a:solidFill>
                        <a:latin typeface="Arial"/>
                        <a:ea typeface="Arial"/>
                        <a:cs typeface="Arial"/>
                        <a:sym typeface="Arial"/>
                      </a:endParaRPr>
                    </a:p>
                  </a:txBody>
                  <a:tcPr marT="7800" marB="0" marR="7800" marL="7800" anchor="b"/>
                </a:tc>
                <a:tc>
                  <a:txBody>
                    <a:bodyPr/>
                    <a:lstStyle/>
                    <a:p>
                      <a:pPr indent="0" lvl="0" marL="0" marR="0" rtl="0" algn="ctr">
                        <a:lnSpc>
                          <a:spcPct val="100000"/>
                        </a:lnSpc>
                        <a:spcBef>
                          <a:spcPts val="0"/>
                        </a:spcBef>
                        <a:spcAft>
                          <a:spcPts val="0"/>
                        </a:spcAft>
                        <a:buClr>
                          <a:srgbClr val="000000"/>
                        </a:buClr>
                        <a:buSzPts val="1400"/>
                        <a:buFont typeface="Arial"/>
                        <a:buNone/>
                      </a:pPr>
                      <a:r>
                        <a:rPr b="0" i="0" lang="es-CO" sz="1400" u="none" cap="none" strike="noStrike">
                          <a:solidFill>
                            <a:srgbClr val="000000"/>
                          </a:solidFill>
                          <a:latin typeface="Arial"/>
                          <a:ea typeface="Arial"/>
                          <a:cs typeface="Arial"/>
                          <a:sym typeface="Arial"/>
                        </a:rPr>
                        <a:t>14%</a:t>
                      </a:r>
                      <a:endParaRPr sz="1400" u="none" cap="none" strike="noStrike"/>
                    </a:p>
                  </a:txBody>
                  <a:tcPr marT="9525" marB="0" marR="9525" marL="9525" anchor="b"/>
                </a:tc>
              </a:tr>
              <a:tr h="135775">
                <a:tc>
                  <a:txBody>
                    <a:bodyPr/>
                    <a:lstStyle/>
                    <a:p>
                      <a:pPr indent="0" lvl="0" marL="0" marR="0" rtl="0" algn="l">
                        <a:lnSpc>
                          <a:spcPct val="100000"/>
                        </a:lnSpc>
                        <a:spcBef>
                          <a:spcPts val="0"/>
                        </a:spcBef>
                        <a:spcAft>
                          <a:spcPts val="0"/>
                        </a:spcAft>
                        <a:buClr>
                          <a:srgbClr val="000000"/>
                        </a:buClr>
                        <a:buSzPts val="1400"/>
                        <a:buFont typeface="Arial"/>
                        <a:buNone/>
                      </a:pPr>
                      <a:r>
                        <a:rPr lang="es-CO" sz="1400" u="none" cap="none" strike="noStrike"/>
                        <a:t>Fontibón</a:t>
                      </a:r>
                      <a:endParaRPr b="1" i="0" sz="1400" u="none" cap="none" strike="noStrike">
                        <a:solidFill>
                          <a:srgbClr val="000000"/>
                        </a:solidFill>
                        <a:latin typeface="Arial"/>
                        <a:ea typeface="Arial"/>
                        <a:cs typeface="Arial"/>
                        <a:sym typeface="Arial"/>
                      </a:endParaRPr>
                    </a:p>
                  </a:txBody>
                  <a:tcPr marT="7800" marB="0" marR="7800" marL="7800" anchor="b"/>
                </a:tc>
                <a:tc>
                  <a:txBody>
                    <a:bodyPr/>
                    <a:lstStyle/>
                    <a:p>
                      <a:pPr indent="0" lvl="0" marL="0" marR="0" rtl="0" algn="ctr">
                        <a:lnSpc>
                          <a:spcPct val="100000"/>
                        </a:lnSpc>
                        <a:spcBef>
                          <a:spcPts val="0"/>
                        </a:spcBef>
                        <a:spcAft>
                          <a:spcPts val="0"/>
                        </a:spcAft>
                        <a:buClr>
                          <a:srgbClr val="000000"/>
                        </a:buClr>
                        <a:buSzPts val="1400"/>
                        <a:buFont typeface="Arial"/>
                        <a:buNone/>
                      </a:pPr>
                      <a:r>
                        <a:rPr b="0" i="0" lang="es-CO" sz="1400" u="none" cap="none" strike="noStrike">
                          <a:solidFill>
                            <a:srgbClr val="000000"/>
                          </a:solidFill>
                          <a:latin typeface="Arial"/>
                          <a:ea typeface="Arial"/>
                          <a:cs typeface="Arial"/>
                          <a:sym typeface="Arial"/>
                        </a:rPr>
                        <a:t>6%</a:t>
                      </a:r>
                      <a:endParaRPr sz="1400" u="none" cap="none" strike="noStrike"/>
                    </a:p>
                  </a:txBody>
                  <a:tcPr marT="9525" marB="0" marR="9525" marL="9525" anchor="b"/>
                </a:tc>
              </a:tr>
              <a:tr h="195450">
                <a:tc>
                  <a:txBody>
                    <a:bodyPr/>
                    <a:lstStyle/>
                    <a:p>
                      <a:pPr indent="0" lvl="0" marL="0" marR="0" rtl="0" algn="l">
                        <a:lnSpc>
                          <a:spcPct val="100000"/>
                        </a:lnSpc>
                        <a:spcBef>
                          <a:spcPts val="0"/>
                        </a:spcBef>
                        <a:spcAft>
                          <a:spcPts val="0"/>
                        </a:spcAft>
                        <a:buClr>
                          <a:srgbClr val="000000"/>
                        </a:buClr>
                        <a:buSzPts val="1400"/>
                        <a:buFont typeface="Arial"/>
                        <a:buNone/>
                      </a:pPr>
                      <a:r>
                        <a:rPr lang="es-CO" sz="1400" u="none" cap="none" strike="noStrike"/>
                        <a:t>Engativá</a:t>
                      </a:r>
                      <a:endParaRPr b="1" i="0" sz="1400" u="none" cap="none" strike="noStrike">
                        <a:solidFill>
                          <a:srgbClr val="000000"/>
                        </a:solidFill>
                        <a:latin typeface="Arial"/>
                        <a:ea typeface="Arial"/>
                        <a:cs typeface="Arial"/>
                        <a:sym typeface="Arial"/>
                      </a:endParaRPr>
                    </a:p>
                  </a:txBody>
                  <a:tcPr marT="7800" marB="0" marR="7800" marL="7800" anchor="b"/>
                </a:tc>
                <a:tc>
                  <a:txBody>
                    <a:bodyPr/>
                    <a:lstStyle/>
                    <a:p>
                      <a:pPr indent="0" lvl="0" marL="0" marR="0" rtl="0" algn="ctr">
                        <a:lnSpc>
                          <a:spcPct val="100000"/>
                        </a:lnSpc>
                        <a:spcBef>
                          <a:spcPts val="0"/>
                        </a:spcBef>
                        <a:spcAft>
                          <a:spcPts val="0"/>
                        </a:spcAft>
                        <a:buClr>
                          <a:srgbClr val="000000"/>
                        </a:buClr>
                        <a:buSzPts val="1400"/>
                        <a:buFont typeface="Arial"/>
                        <a:buNone/>
                      </a:pPr>
                      <a:r>
                        <a:rPr b="0" i="0" lang="es-CO" sz="1400" u="none" cap="none" strike="noStrike">
                          <a:solidFill>
                            <a:srgbClr val="000000"/>
                          </a:solidFill>
                          <a:latin typeface="Arial"/>
                          <a:ea typeface="Arial"/>
                          <a:cs typeface="Arial"/>
                          <a:sym typeface="Arial"/>
                        </a:rPr>
                        <a:t>10%</a:t>
                      </a:r>
                      <a:endParaRPr sz="1400" u="none" cap="none" strike="noStrike"/>
                    </a:p>
                  </a:txBody>
                  <a:tcPr marT="9525" marB="0" marR="9525" marL="9525" anchor="b"/>
                </a:tc>
              </a:tr>
              <a:tr h="195450">
                <a:tc>
                  <a:txBody>
                    <a:bodyPr/>
                    <a:lstStyle/>
                    <a:p>
                      <a:pPr indent="0" lvl="0" marL="0" marR="0" rtl="0" algn="l">
                        <a:lnSpc>
                          <a:spcPct val="100000"/>
                        </a:lnSpc>
                        <a:spcBef>
                          <a:spcPts val="0"/>
                        </a:spcBef>
                        <a:spcAft>
                          <a:spcPts val="0"/>
                        </a:spcAft>
                        <a:buClr>
                          <a:srgbClr val="000000"/>
                        </a:buClr>
                        <a:buSzPts val="1400"/>
                        <a:buFont typeface="Arial"/>
                        <a:buNone/>
                      </a:pPr>
                      <a:r>
                        <a:rPr lang="es-CO" sz="1400" u="none" cap="none" strike="noStrike"/>
                        <a:t>Suba</a:t>
                      </a:r>
                      <a:endParaRPr b="1" i="0" sz="1400" u="none" cap="none" strike="noStrike">
                        <a:solidFill>
                          <a:srgbClr val="000000"/>
                        </a:solidFill>
                        <a:latin typeface="Arial"/>
                        <a:ea typeface="Arial"/>
                        <a:cs typeface="Arial"/>
                        <a:sym typeface="Arial"/>
                      </a:endParaRPr>
                    </a:p>
                  </a:txBody>
                  <a:tcPr marT="7800" marB="0" marR="7800" marL="7800" anchor="b"/>
                </a:tc>
                <a:tc>
                  <a:txBody>
                    <a:bodyPr/>
                    <a:lstStyle/>
                    <a:p>
                      <a:pPr indent="0" lvl="0" marL="0" marR="0" rtl="0" algn="ctr">
                        <a:lnSpc>
                          <a:spcPct val="100000"/>
                        </a:lnSpc>
                        <a:spcBef>
                          <a:spcPts val="0"/>
                        </a:spcBef>
                        <a:spcAft>
                          <a:spcPts val="0"/>
                        </a:spcAft>
                        <a:buClr>
                          <a:srgbClr val="000000"/>
                        </a:buClr>
                        <a:buSzPts val="1400"/>
                        <a:buFont typeface="Arial"/>
                        <a:buNone/>
                      </a:pPr>
                      <a:r>
                        <a:rPr b="0" i="0" lang="es-CO" sz="1400" u="none" cap="none" strike="noStrike">
                          <a:solidFill>
                            <a:srgbClr val="000000"/>
                          </a:solidFill>
                          <a:latin typeface="Arial"/>
                          <a:ea typeface="Arial"/>
                          <a:cs typeface="Arial"/>
                          <a:sym typeface="Arial"/>
                        </a:rPr>
                        <a:t>19%</a:t>
                      </a:r>
                      <a:endParaRPr sz="1400" u="none" cap="none" strike="noStrike"/>
                    </a:p>
                  </a:txBody>
                  <a:tcPr marT="9525" marB="0" marR="9525" marL="9525" anchor="b"/>
                </a:tc>
              </a:tr>
              <a:tr h="216250">
                <a:tc>
                  <a:txBody>
                    <a:bodyPr/>
                    <a:lstStyle/>
                    <a:p>
                      <a:pPr indent="0" lvl="0" marL="0" marR="0" rtl="0" algn="l">
                        <a:lnSpc>
                          <a:spcPct val="100000"/>
                        </a:lnSpc>
                        <a:spcBef>
                          <a:spcPts val="0"/>
                        </a:spcBef>
                        <a:spcAft>
                          <a:spcPts val="0"/>
                        </a:spcAft>
                        <a:buClr>
                          <a:srgbClr val="000000"/>
                        </a:buClr>
                        <a:buSzPts val="1400"/>
                        <a:buFont typeface="Arial"/>
                        <a:buNone/>
                      </a:pPr>
                      <a:r>
                        <a:rPr lang="es-CO" sz="1400" u="none" cap="none" strike="noStrike"/>
                        <a:t>Barrios Unidos</a:t>
                      </a:r>
                      <a:endParaRPr b="1" i="0" sz="1400" u="none" cap="none" strike="noStrike">
                        <a:solidFill>
                          <a:srgbClr val="000000"/>
                        </a:solidFill>
                        <a:latin typeface="Arial"/>
                        <a:ea typeface="Arial"/>
                        <a:cs typeface="Arial"/>
                        <a:sym typeface="Arial"/>
                      </a:endParaRPr>
                    </a:p>
                  </a:txBody>
                  <a:tcPr marT="7800" marB="0" marR="7800" marL="7800" anchor="b"/>
                </a:tc>
                <a:tc>
                  <a:txBody>
                    <a:bodyPr/>
                    <a:lstStyle/>
                    <a:p>
                      <a:pPr indent="0" lvl="0" marL="0" marR="0" rtl="0" algn="ctr">
                        <a:lnSpc>
                          <a:spcPct val="100000"/>
                        </a:lnSpc>
                        <a:spcBef>
                          <a:spcPts val="0"/>
                        </a:spcBef>
                        <a:spcAft>
                          <a:spcPts val="0"/>
                        </a:spcAft>
                        <a:buClr>
                          <a:srgbClr val="000000"/>
                        </a:buClr>
                        <a:buSzPts val="1400"/>
                        <a:buFont typeface="Arial"/>
                        <a:buNone/>
                      </a:pPr>
                      <a:r>
                        <a:rPr b="0" i="0" lang="es-CO" sz="1400" u="none" cap="none" strike="noStrike">
                          <a:solidFill>
                            <a:srgbClr val="000000"/>
                          </a:solidFill>
                          <a:latin typeface="Arial"/>
                          <a:ea typeface="Arial"/>
                          <a:cs typeface="Arial"/>
                          <a:sym typeface="Arial"/>
                        </a:rPr>
                        <a:t>4%</a:t>
                      </a:r>
                      <a:endParaRPr sz="1400" u="none" cap="none" strike="noStrike"/>
                    </a:p>
                  </a:txBody>
                  <a:tcPr marT="9525" marB="0" marR="9525" marL="9525" anchor="b"/>
                </a:tc>
              </a:tr>
              <a:tr h="135775">
                <a:tc>
                  <a:txBody>
                    <a:bodyPr/>
                    <a:lstStyle/>
                    <a:p>
                      <a:pPr indent="0" lvl="0" marL="0" marR="0" rtl="0" algn="l">
                        <a:lnSpc>
                          <a:spcPct val="100000"/>
                        </a:lnSpc>
                        <a:spcBef>
                          <a:spcPts val="0"/>
                        </a:spcBef>
                        <a:spcAft>
                          <a:spcPts val="0"/>
                        </a:spcAft>
                        <a:buClr>
                          <a:srgbClr val="000000"/>
                        </a:buClr>
                        <a:buSzPts val="1400"/>
                        <a:buFont typeface="Arial"/>
                        <a:buNone/>
                      </a:pPr>
                      <a:r>
                        <a:rPr lang="es-CO" sz="1400" u="none" cap="none" strike="noStrike"/>
                        <a:t>Teusaquillo</a:t>
                      </a:r>
                      <a:endParaRPr b="1" i="0" sz="1400" u="none" cap="none" strike="noStrike">
                        <a:solidFill>
                          <a:srgbClr val="000000"/>
                        </a:solidFill>
                        <a:latin typeface="Arial"/>
                        <a:ea typeface="Arial"/>
                        <a:cs typeface="Arial"/>
                        <a:sym typeface="Arial"/>
                      </a:endParaRPr>
                    </a:p>
                  </a:txBody>
                  <a:tcPr marT="7800" marB="0" marR="7800" marL="7800" anchor="b"/>
                </a:tc>
                <a:tc>
                  <a:txBody>
                    <a:bodyPr/>
                    <a:lstStyle/>
                    <a:p>
                      <a:pPr indent="0" lvl="0" marL="0" marR="0" rtl="0" algn="ctr">
                        <a:lnSpc>
                          <a:spcPct val="100000"/>
                        </a:lnSpc>
                        <a:spcBef>
                          <a:spcPts val="0"/>
                        </a:spcBef>
                        <a:spcAft>
                          <a:spcPts val="0"/>
                        </a:spcAft>
                        <a:buClr>
                          <a:srgbClr val="000000"/>
                        </a:buClr>
                        <a:buSzPts val="1400"/>
                        <a:buFont typeface="Arial"/>
                        <a:buNone/>
                      </a:pPr>
                      <a:r>
                        <a:rPr b="0" i="0" lang="es-CO" sz="1400" u="none" cap="none" strike="noStrike">
                          <a:solidFill>
                            <a:srgbClr val="000000"/>
                          </a:solidFill>
                          <a:latin typeface="Arial"/>
                          <a:ea typeface="Arial"/>
                          <a:cs typeface="Arial"/>
                          <a:sym typeface="Arial"/>
                        </a:rPr>
                        <a:t>3%</a:t>
                      </a:r>
                      <a:endParaRPr sz="1400" u="none" cap="none" strike="noStrike"/>
                    </a:p>
                  </a:txBody>
                  <a:tcPr marT="9525" marB="0" marR="9525" marL="9525" anchor="b"/>
                </a:tc>
              </a:tr>
              <a:tr h="216250">
                <a:tc>
                  <a:txBody>
                    <a:bodyPr/>
                    <a:lstStyle/>
                    <a:p>
                      <a:pPr indent="0" lvl="0" marL="0" marR="0" rtl="0" algn="l">
                        <a:lnSpc>
                          <a:spcPct val="100000"/>
                        </a:lnSpc>
                        <a:spcBef>
                          <a:spcPts val="0"/>
                        </a:spcBef>
                        <a:spcAft>
                          <a:spcPts val="0"/>
                        </a:spcAft>
                        <a:buClr>
                          <a:srgbClr val="000000"/>
                        </a:buClr>
                        <a:buSzPts val="1400"/>
                        <a:buFont typeface="Arial"/>
                        <a:buNone/>
                      </a:pPr>
                      <a:r>
                        <a:rPr lang="es-CO" sz="1400" u="none" cap="none" strike="noStrike"/>
                        <a:t>Los Mártires</a:t>
                      </a:r>
                      <a:endParaRPr b="1" i="0" sz="1400" u="none" cap="none" strike="noStrike">
                        <a:solidFill>
                          <a:srgbClr val="000000"/>
                        </a:solidFill>
                        <a:latin typeface="Arial"/>
                        <a:ea typeface="Arial"/>
                        <a:cs typeface="Arial"/>
                        <a:sym typeface="Arial"/>
                      </a:endParaRPr>
                    </a:p>
                  </a:txBody>
                  <a:tcPr marT="7800" marB="0" marR="7800" marL="7800" anchor="b"/>
                </a:tc>
                <a:tc>
                  <a:txBody>
                    <a:bodyPr/>
                    <a:lstStyle/>
                    <a:p>
                      <a:pPr indent="0" lvl="0" marL="0" marR="0" rtl="0" algn="ctr">
                        <a:lnSpc>
                          <a:spcPct val="100000"/>
                        </a:lnSpc>
                        <a:spcBef>
                          <a:spcPts val="0"/>
                        </a:spcBef>
                        <a:spcAft>
                          <a:spcPts val="0"/>
                        </a:spcAft>
                        <a:buClr>
                          <a:srgbClr val="000000"/>
                        </a:buClr>
                        <a:buSzPts val="1400"/>
                        <a:buFont typeface="Arial"/>
                        <a:buNone/>
                      </a:pPr>
                      <a:r>
                        <a:rPr b="0" i="0" lang="es-CO" sz="1400" u="none" cap="none" strike="noStrike">
                          <a:solidFill>
                            <a:srgbClr val="000000"/>
                          </a:solidFill>
                          <a:latin typeface="Arial"/>
                          <a:ea typeface="Arial"/>
                          <a:cs typeface="Arial"/>
                          <a:sym typeface="Arial"/>
                        </a:rPr>
                        <a:t>1%</a:t>
                      </a:r>
                      <a:endParaRPr sz="1400" u="none" cap="none" strike="noStrike"/>
                    </a:p>
                  </a:txBody>
                  <a:tcPr marT="9525" marB="0" marR="9525" marL="9525" anchor="b"/>
                </a:tc>
              </a:tr>
              <a:tr h="216250">
                <a:tc>
                  <a:txBody>
                    <a:bodyPr/>
                    <a:lstStyle/>
                    <a:p>
                      <a:pPr indent="0" lvl="0" marL="0" marR="0" rtl="0" algn="l">
                        <a:lnSpc>
                          <a:spcPct val="100000"/>
                        </a:lnSpc>
                        <a:spcBef>
                          <a:spcPts val="0"/>
                        </a:spcBef>
                        <a:spcAft>
                          <a:spcPts val="0"/>
                        </a:spcAft>
                        <a:buClr>
                          <a:srgbClr val="000000"/>
                        </a:buClr>
                        <a:buSzPts val="1400"/>
                        <a:buFont typeface="Arial"/>
                        <a:buNone/>
                      </a:pPr>
                      <a:r>
                        <a:rPr lang="es-CO" sz="1400" u="none" cap="none" strike="noStrike"/>
                        <a:t>Antonio Nariño</a:t>
                      </a:r>
                      <a:endParaRPr b="1" i="0" sz="1400" u="none" cap="none" strike="noStrike">
                        <a:solidFill>
                          <a:srgbClr val="000000"/>
                        </a:solidFill>
                        <a:latin typeface="Arial"/>
                        <a:ea typeface="Arial"/>
                        <a:cs typeface="Arial"/>
                        <a:sym typeface="Arial"/>
                      </a:endParaRPr>
                    </a:p>
                  </a:txBody>
                  <a:tcPr marT="7800" marB="0" marR="7800" marL="7800" anchor="b"/>
                </a:tc>
                <a:tc>
                  <a:txBody>
                    <a:bodyPr/>
                    <a:lstStyle/>
                    <a:p>
                      <a:pPr indent="0" lvl="0" marL="0" marR="0" rtl="0" algn="ctr">
                        <a:lnSpc>
                          <a:spcPct val="100000"/>
                        </a:lnSpc>
                        <a:spcBef>
                          <a:spcPts val="0"/>
                        </a:spcBef>
                        <a:spcAft>
                          <a:spcPts val="0"/>
                        </a:spcAft>
                        <a:buClr>
                          <a:srgbClr val="000000"/>
                        </a:buClr>
                        <a:buSzPts val="1400"/>
                        <a:buFont typeface="Arial"/>
                        <a:buNone/>
                      </a:pPr>
                      <a:r>
                        <a:rPr b="0" i="0" lang="es-CO" sz="1400" u="none" cap="none" strike="noStrike">
                          <a:solidFill>
                            <a:srgbClr val="000000"/>
                          </a:solidFill>
                          <a:latin typeface="Arial"/>
                          <a:ea typeface="Arial"/>
                          <a:cs typeface="Arial"/>
                          <a:sym typeface="Arial"/>
                        </a:rPr>
                        <a:t>1%</a:t>
                      </a:r>
                      <a:endParaRPr sz="1400" u="none" cap="none" strike="noStrike"/>
                    </a:p>
                  </a:txBody>
                  <a:tcPr marT="9525" marB="0" marR="9525" marL="9525" anchor="b"/>
                </a:tc>
              </a:tr>
              <a:tr h="216250">
                <a:tc>
                  <a:txBody>
                    <a:bodyPr/>
                    <a:lstStyle/>
                    <a:p>
                      <a:pPr indent="0" lvl="0" marL="0" marR="0" rtl="0" algn="l">
                        <a:lnSpc>
                          <a:spcPct val="100000"/>
                        </a:lnSpc>
                        <a:spcBef>
                          <a:spcPts val="0"/>
                        </a:spcBef>
                        <a:spcAft>
                          <a:spcPts val="0"/>
                        </a:spcAft>
                        <a:buClr>
                          <a:srgbClr val="000000"/>
                        </a:buClr>
                        <a:buSzPts val="1400"/>
                        <a:buFont typeface="Arial"/>
                        <a:buNone/>
                      </a:pPr>
                      <a:r>
                        <a:rPr lang="es-CO" sz="1400" u="none" cap="none" strike="noStrike"/>
                        <a:t>Puente Aranda</a:t>
                      </a:r>
                      <a:endParaRPr b="1" i="0" sz="1400" u="none" cap="none" strike="noStrike">
                        <a:solidFill>
                          <a:srgbClr val="000000"/>
                        </a:solidFill>
                        <a:latin typeface="Arial"/>
                        <a:ea typeface="Arial"/>
                        <a:cs typeface="Arial"/>
                        <a:sym typeface="Arial"/>
                      </a:endParaRPr>
                    </a:p>
                  </a:txBody>
                  <a:tcPr marT="7800" marB="0" marR="7800" marL="7800" anchor="b"/>
                </a:tc>
                <a:tc>
                  <a:txBody>
                    <a:bodyPr/>
                    <a:lstStyle/>
                    <a:p>
                      <a:pPr indent="0" lvl="0" marL="0" marR="0" rtl="0" algn="ctr">
                        <a:lnSpc>
                          <a:spcPct val="100000"/>
                        </a:lnSpc>
                        <a:spcBef>
                          <a:spcPts val="0"/>
                        </a:spcBef>
                        <a:spcAft>
                          <a:spcPts val="0"/>
                        </a:spcAft>
                        <a:buClr>
                          <a:srgbClr val="000000"/>
                        </a:buClr>
                        <a:buSzPts val="1400"/>
                        <a:buFont typeface="Arial"/>
                        <a:buNone/>
                      </a:pPr>
                      <a:r>
                        <a:rPr b="0" i="0" lang="es-CO" sz="1400" u="none" cap="none" strike="noStrike">
                          <a:solidFill>
                            <a:srgbClr val="000000"/>
                          </a:solidFill>
                          <a:latin typeface="Arial"/>
                          <a:ea typeface="Arial"/>
                          <a:cs typeface="Arial"/>
                          <a:sym typeface="Arial"/>
                        </a:rPr>
                        <a:t>2%</a:t>
                      </a:r>
                      <a:endParaRPr sz="1400" u="none" cap="none" strike="noStrike"/>
                    </a:p>
                  </a:txBody>
                  <a:tcPr marT="9525" marB="0" marR="9525" marL="9525" anchor="b"/>
                </a:tc>
              </a:tr>
              <a:tr h="216250">
                <a:tc>
                  <a:txBody>
                    <a:bodyPr/>
                    <a:lstStyle/>
                    <a:p>
                      <a:pPr indent="0" lvl="0" marL="0" marR="0" rtl="0" algn="l">
                        <a:lnSpc>
                          <a:spcPct val="100000"/>
                        </a:lnSpc>
                        <a:spcBef>
                          <a:spcPts val="0"/>
                        </a:spcBef>
                        <a:spcAft>
                          <a:spcPts val="0"/>
                        </a:spcAft>
                        <a:buClr>
                          <a:srgbClr val="000000"/>
                        </a:buClr>
                        <a:buSzPts val="1400"/>
                        <a:buFont typeface="Arial"/>
                        <a:buNone/>
                      </a:pPr>
                      <a:r>
                        <a:rPr lang="es-CO" sz="1400" u="none" cap="none" strike="noStrike"/>
                        <a:t>La Candelaria</a:t>
                      </a:r>
                      <a:endParaRPr b="1" i="0" sz="1400" u="none" cap="none" strike="noStrike">
                        <a:solidFill>
                          <a:srgbClr val="000000"/>
                        </a:solidFill>
                        <a:latin typeface="Arial"/>
                        <a:ea typeface="Arial"/>
                        <a:cs typeface="Arial"/>
                        <a:sym typeface="Arial"/>
                      </a:endParaRPr>
                    </a:p>
                  </a:txBody>
                  <a:tcPr marT="7800" marB="0" marR="7800" marL="7800" anchor="b"/>
                </a:tc>
                <a:tc>
                  <a:txBody>
                    <a:bodyPr/>
                    <a:lstStyle/>
                    <a:p>
                      <a:pPr indent="0" lvl="0" marL="0" marR="0" rtl="0" algn="ctr">
                        <a:lnSpc>
                          <a:spcPct val="100000"/>
                        </a:lnSpc>
                        <a:spcBef>
                          <a:spcPts val="0"/>
                        </a:spcBef>
                        <a:spcAft>
                          <a:spcPts val="0"/>
                        </a:spcAft>
                        <a:buClr>
                          <a:srgbClr val="000000"/>
                        </a:buClr>
                        <a:buSzPts val="1400"/>
                        <a:buFont typeface="Arial"/>
                        <a:buNone/>
                      </a:pPr>
                      <a:r>
                        <a:rPr b="0" i="0" lang="es-CO" sz="1400" u="none" cap="none" strike="noStrike">
                          <a:solidFill>
                            <a:srgbClr val="000000"/>
                          </a:solidFill>
                          <a:latin typeface="Arial"/>
                          <a:ea typeface="Arial"/>
                          <a:cs typeface="Arial"/>
                          <a:sym typeface="Arial"/>
                        </a:rPr>
                        <a:t>0%</a:t>
                      </a:r>
                      <a:endParaRPr sz="1400" u="none" cap="none" strike="noStrike"/>
                    </a:p>
                  </a:txBody>
                  <a:tcPr marT="9525" marB="0" marR="9525" marL="9525" anchor="b"/>
                </a:tc>
              </a:tr>
              <a:tr h="216250">
                <a:tc>
                  <a:txBody>
                    <a:bodyPr/>
                    <a:lstStyle/>
                    <a:p>
                      <a:pPr indent="0" lvl="0" marL="0" marR="0" rtl="0" algn="l">
                        <a:lnSpc>
                          <a:spcPct val="100000"/>
                        </a:lnSpc>
                        <a:spcBef>
                          <a:spcPts val="0"/>
                        </a:spcBef>
                        <a:spcAft>
                          <a:spcPts val="0"/>
                        </a:spcAft>
                        <a:buClr>
                          <a:srgbClr val="000000"/>
                        </a:buClr>
                        <a:buSzPts val="1400"/>
                        <a:buFont typeface="Arial"/>
                        <a:buNone/>
                      </a:pPr>
                      <a:r>
                        <a:rPr lang="es-CO" sz="1400" u="none" cap="none" strike="noStrike"/>
                        <a:t>Rafael Uribe Uribe</a:t>
                      </a:r>
                      <a:endParaRPr b="1" i="0" sz="1400" u="none" cap="none" strike="noStrike">
                        <a:solidFill>
                          <a:srgbClr val="000000"/>
                        </a:solidFill>
                        <a:latin typeface="Arial"/>
                        <a:ea typeface="Arial"/>
                        <a:cs typeface="Arial"/>
                        <a:sym typeface="Arial"/>
                      </a:endParaRPr>
                    </a:p>
                  </a:txBody>
                  <a:tcPr marT="7800" marB="0" marR="7800" marL="7800" anchor="b"/>
                </a:tc>
                <a:tc>
                  <a:txBody>
                    <a:bodyPr/>
                    <a:lstStyle/>
                    <a:p>
                      <a:pPr indent="0" lvl="0" marL="0" marR="0" rtl="0" algn="ctr">
                        <a:lnSpc>
                          <a:spcPct val="100000"/>
                        </a:lnSpc>
                        <a:spcBef>
                          <a:spcPts val="0"/>
                        </a:spcBef>
                        <a:spcAft>
                          <a:spcPts val="0"/>
                        </a:spcAft>
                        <a:buClr>
                          <a:srgbClr val="000000"/>
                        </a:buClr>
                        <a:buSzPts val="1400"/>
                        <a:buFont typeface="Arial"/>
                        <a:buNone/>
                      </a:pPr>
                      <a:r>
                        <a:rPr b="0" i="0" lang="es-CO" sz="1400" u="none" cap="none" strike="noStrike">
                          <a:solidFill>
                            <a:srgbClr val="000000"/>
                          </a:solidFill>
                          <a:latin typeface="Arial"/>
                          <a:ea typeface="Arial"/>
                          <a:cs typeface="Arial"/>
                          <a:sym typeface="Arial"/>
                        </a:rPr>
                        <a:t>4%</a:t>
                      </a:r>
                      <a:endParaRPr sz="1400" u="none" cap="none" strike="noStrike"/>
                    </a:p>
                  </a:txBody>
                  <a:tcPr marT="9525" marB="0" marR="9525" marL="9525" anchor="b"/>
                </a:tc>
              </a:tr>
              <a:tr h="216250">
                <a:tc>
                  <a:txBody>
                    <a:bodyPr/>
                    <a:lstStyle/>
                    <a:p>
                      <a:pPr indent="0" lvl="0" marL="0" marR="0" rtl="0" algn="l">
                        <a:lnSpc>
                          <a:spcPct val="100000"/>
                        </a:lnSpc>
                        <a:spcBef>
                          <a:spcPts val="0"/>
                        </a:spcBef>
                        <a:spcAft>
                          <a:spcPts val="0"/>
                        </a:spcAft>
                        <a:buClr>
                          <a:srgbClr val="000000"/>
                        </a:buClr>
                        <a:buSzPts val="1400"/>
                        <a:buFont typeface="Arial"/>
                        <a:buNone/>
                      </a:pPr>
                      <a:r>
                        <a:rPr lang="es-CO" sz="1400" u="none" cap="none" strike="noStrike"/>
                        <a:t>Ciudad Bolívar</a:t>
                      </a:r>
                      <a:endParaRPr b="1" i="0" sz="1400" u="none" cap="none" strike="noStrike">
                        <a:solidFill>
                          <a:srgbClr val="000000"/>
                        </a:solidFill>
                        <a:latin typeface="Arial"/>
                        <a:ea typeface="Arial"/>
                        <a:cs typeface="Arial"/>
                        <a:sym typeface="Arial"/>
                      </a:endParaRPr>
                    </a:p>
                  </a:txBody>
                  <a:tcPr marT="7800" marB="0" marR="7800" marL="7800" anchor="b"/>
                </a:tc>
                <a:tc>
                  <a:txBody>
                    <a:bodyPr/>
                    <a:lstStyle/>
                    <a:p>
                      <a:pPr indent="0" lvl="0" marL="0" marR="0" rtl="0" algn="ctr">
                        <a:lnSpc>
                          <a:spcPct val="100000"/>
                        </a:lnSpc>
                        <a:spcBef>
                          <a:spcPts val="0"/>
                        </a:spcBef>
                        <a:spcAft>
                          <a:spcPts val="0"/>
                        </a:spcAft>
                        <a:buClr>
                          <a:srgbClr val="000000"/>
                        </a:buClr>
                        <a:buSzPts val="1400"/>
                        <a:buFont typeface="Arial"/>
                        <a:buNone/>
                      </a:pPr>
                      <a:r>
                        <a:rPr b="0" i="0" lang="es-CO" sz="1400" u="none" cap="none" strike="noStrike">
                          <a:solidFill>
                            <a:srgbClr val="000000"/>
                          </a:solidFill>
                          <a:latin typeface="Arial"/>
                          <a:ea typeface="Arial"/>
                          <a:cs typeface="Arial"/>
                          <a:sym typeface="Arial"/>
                        </a:rPr>
                        <a:t>8%</a:t>
                      </a:r>
                      <a:endParaRPr sz="1400" u="none" cap="none" strike="noStrike"/>
                    </a:p>
                  </a:txBody>
                  <a:tcPr marT="9525" marB="0" marR="9525" marL="9525" anchor="b"/>
                </a:tc>
              </a:tr>
              <a:tr h="195450">
                <a:tc>
                  <a:txBody>
                    <a:bodyPr/>
                    <a:lstStyle/>
                    <a:p>
                      <a:pPr indent="0" lvl="0" marL="0" marR="0" rtl="0" algn="l">
                        <a:lnSpc>
                          <a:spcPct val="100000"/>
                        </a:lnSpc>
                        <a:spcBef>
                          <a:spcPts val="0"/>
                        </a:spcBef>
                        <a:spcAft>
                          <a:spcPts val="0"/>
                        </a:spcAft>
                        <a:buClr>
                          <a:srgbClr val="000000"/>
                        </a:buClr>
                        <a:buSzPts val="1400"/>
                        <a:buFont typeface="Arial"/>
                        <a:buNone/>
                      </a:pPr>
                      <a:r>
                        <a:rPr lang="es-CO" sz="1400" u="none" cap="none" strike="noStrike"/>
                        <a:t>Sumapaz</a:t>
                      </a:r>
                      <a:endParaRPr b="1" i="0" sz="1400" u="none" cap="none" strike="noStrike">
                        <a:solidFill>
                          <a:srgbClr val="000000"/>
                        </a:solidFill>
                        <a:latin typeface="Arial"/>
                        <a:ea typeface="Arial"/>
                        <a:cs typeface="Arial"/>
                        <a:sym typeface="Arial"/>
                      </a:endParaRPr>
                    </a:p>
                  </a:txBody>
                  <a:tcPr marT="7800" marB="0" marR="7800" marL="7800" anchor="b"/>
                </a:tc>
                <a:tc>
                  <a:txBody>
                    <a:bodyPr/>
                    <a:lstStyle/>
                    <a:p>
                      <a:pPr indent="0" lvl="0" marL="0" marR="0" rtl="0" algn="ctr">
                        <a:lnSpc>
                          <a:spcPct val="100000"/>
                        </a:lnSpc>
                        <a:spcBef>
                          <a:spcPts val="0"/>
                        </a:spcBef>
                        <a:spcAft>
                          <a:spcPts val="0"/>
                        </a:spcAft>
                        <a:buClr>
                          <a:srgbClr val="000000"/>
                        </a:buClr>
                        <a:buSzPts val="1400"/>
                        <a:buFont typeface="Arial"/>
                        <a:buNone/>
                      </a:pPr>
                      <a:r>
                        <a:rPr b="0" i="0" lang="es-CO" sz="1400" u="none" cap="none" strike="noStrike">
                          <a:solidFill>
                            <a:srgbClr val="000000"/>
                          </a:solidFill>
                          <a:latin typeface="Arial"/>
                          <a:ea typeface="Arial"/>
                          <a:cs typeface="Arial"/>
                          <a:sym typeface="Arial"/>
                        </a:rPr>
                        <a:t>0%</a:t>
                      </a:r>
                      <a:endParaRPr b="0" i="0" sz="1400" u="none" cap="none" strike="noStrike">
                        <a:solidFill>
                          <a:srgbClr val="000000"/>
                        </a:solidFill>
                        <a:latin typeface="Arial"/>
                        <a:ea typeface="Arial"/>
                        <a:cs typeface="Arial"/>
                        <a:sym typeface="Arial"/>
                      </a:endParaRPr>
                    </a:p>
                  </a:txBody>
                  <a:tcPr marT="7800" marB="0" marR="7800" marL="7800" anchor="b"/>
                </a:tc>
              </a:tr>
            </a:tbl>
          </a:graphicData>
        </a:graphic>
      </p:graphicFrame>
      <p:grpSp>
        <p:nvGrpSpPr>
          <p:cNvPr id="439" name="Google Shape;439;p6"/>
          <p:cNvGrpSpPr/>
          <p:nvPr/>
        </p:nvGrpSpPr>
        <p:grpSpPr>
          <a:xfrm>
            <a:off x="8155414" y="1713442"/>
            <a:ext cx="538998" cy="762400"/>
            <a:chOff x="5951312" y="906811"/>
            <a:chExt cx="435027" cy="696510"/>
          </a:xfrm>
        </p:grpSpPr>
        <p:sp>
          <p:nvSpPr>
            <p:cNvPr id="440" name="Google Shape;440;p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400" u="none" cap="none" strike="noStrike">
                <a:solidFill>
                  <a:srgbClr val="2A2A2A"/>
                </a:solidFill>
                <a:latin typeface="Arial"/>
                <a:ea typeface="Arial"/>
                <a:cs typeface="Arial"/>
                <a:sym typeface="Arial"/>
              </a:endParaRPr>
            </a:p>
          </p:txBody>
        </p:sp>
        <p:sp>
          <p:nvSpPr>
            <p:cNvPr id="441" name="Google Shape;441;p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1000" u="none" cap="none" strike="noStrike">
                  <a:solidFill>
                    <a:srgbClr val="000000"/>
                  </a:solidFill>
                  <a:latin typeface="Arial"/>
                  <a:ea typeface="Arial"/>
                  <a:cs typeface="Arial"/>
                  <a:sym typeface="Arial"/>
                </a:rPr>
                <a:t>20</a:t>
              </a:r>
              <a:endParaRPr b="1" i="0" sz="1000" u="none" cap="none" strike="noStrike">
                <a:solidFill>
                  <a:srgbClr val="000000"/>
                </a:solidFill>
                <a:latin typeface="Arial"/>
                <a:ea typeface="Arial"/>
                <a:cs typeface="Arial"/>
                <a:sym typeface="Arial"/>
              </a:endParaRPr>
            </a:p>
          </p:txBody>
        </p:sp>
      </p:grpSp>
      <p:grpSp>
        <p:nvGrpSpPr>
          <p:cNvPr id="442" name="Google Shape;442;p6"/>
          <p:cNvGrpSpPr/>
          <p:nvPr/>
        </p:nvGrpSpPr>
        <p:grpSpPr>
          <a:xfrm>
            <a:off x="9831509" y="2210303"/>
            <a:ext cx="538998" cy="762400"/>
            <a:chOff x="5951312" y="906811"/>
            <a:chExt cx="435027" cy="696510"/>
          </a:xfrm>
        </p:grpSpPr>
        <p:sp>
          <p:nvSpPr>
            <p:cNvPr id="443" name="Google Shape;443;p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400" u="none" cap="none" strike="noStrike">
                <a:solidFill>
                  <a:srgbClr val="2A2A2A"/>
                </a:solidFill>
                <a:latin typeface="Arial"/>
                <a:ea typeface="Arial"/>
                <a:cs typeface="Arial"/>
                <a:sym typeface="Arial"/>
              </a:endParaRPr>
            </a:p>
          </p:txBody>
        </p:sp>
        <p:sp>
          <p:nvSpPr>
            <p:cNvPr id="444" name="Google Shape;444;p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1000" u="none" cap="none" strike="noStrike">
                  <a:solidFill>
                    <a:srgbClr val="000000"/>
                  </a:solidFill>
                  <a:latin typeface="Arial"/>
                  <a:ea typeface="Arial"/>
                  <a:cs typeface="Arial"/>
                  <a:sym typeface="Arial"/>
                </a:rPr>
                <a:t>87</a:t>
              </a:r>
              <a:endParaRPr b="1" i="0" sz="1000" u="none" cap="none" strike="noStrike">
                <a:solidFill>
                  <a:srgbClr val="000000"/>
                </a:solidFill>
                <a:latin typeface="Arial"/>
                <a:ea typeface="Arial"/>
                <a:cs typeface="Arial"/>
                <a:sym typeface="Arial"/>
              </a:endParaRPr>
            </a:p>
          </p:txBody>
        </p:sp>
      </p:grpSp>
      <p:grpSp>
        <p:nvGrpSpPr>
          <p:cNvPr id="445" name="Google Shape;445;p6"/>
          <p:cNvGrpSpPr/>
          <p:nvPr/>
        </p:nvGrpSpPr>
        <p:grpSpPr>
          <a:xfrm>
            <a:off x="10548005" y="3215047"/>
            <a:ext cx="538998" cy="762400"/>
            <a:chOff x="5951312" y="906811"/>
            <a:chExt cx="435027" cy="696510"/>
          </a:xfrm>
        </p:grpSpPr>
        <p:sp>
          <p:nvSpPr>
            <p:cNvPr id="446" name="Google Shape;446;p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400" u="none" cap="none" strike="noStrike">
                <a:solidFill>
                  <a:srgbClr val="2A2A2A"/>
                </a:solidFill>
                <a:latin typeface="Arial"/>
                <a:ea typeface="Arial"/>
                <a:cs typeface="Arial"/>
                <a:sym typeface="Arial"/>
              </a:endParaRPr>
            </a:p>
          </p:txBody>
        </p:sp>
        <p:sp>
          <p:nvSpPr>
            <p:cNvPr id="447" name="Google Shape;447;p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1000" u="none" cap="none" strike="noStrike">
                  <a:solidFill>
                    <a:srgbClr val="000000"/>
                  </a:solidFill>
                  <a:latin typeface="Arial"/>
                  <a:ea typeface="Arial"/>
                  <a:cs typeface="Arial"/>
                  <a:sym typeface="Arial"/>
                </a:rPr>
                <a:t>72</a:t>
              </a:r>
              <a:endParaRPr b="1" i="0" sz="1000" u="none" cap="none" strike="noStrike">
                <a:solidFill>
                  <a:srgbClr val="000000"/>
                </a:solidFill>
                <a:latin typeface="Arial"/>
                <a:ea typeface="Arial"/>
                <a:cs typeface="Arial"/>
                <a:sym typeface="Arial"/>
              </a:endParaRPr>
            </a:p>
          </p:txBody>
        </p:sp>
      </p:grpSp>
      <p:grpSp>
        <p:nvGrpSpPr>
          <p:cNvPr id="448" name="Google Shape;448;p6"/>
          <p:cNvGrpSpPr/>
          <p:nvPr/>
        </p:nvGrpSpPr>
        <p:grpSpPr>
          <a:xfrm>
            <a:off x="9518991" y="3297209"/>
            <a:ext cx="538998" cy="762400"/>
            <a:chOff x="5951312" y="906811"/>
            <a:chExt cx="435027" cy="696510"/>
          </a:xfrm>
        </p:grpSpPr>
        <p:sp>
          <p:nvSpPr>
            <p:cNvPr id="449" name="Google Shape;449;p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400" u="none" cap="none" strike="noStrike">
                <a:solidFill>
                  <a:srgbClr val="2A2A2A"/>
                </a:solidFill>
                <a:latin typeface="Arial"/>
                <a:ea typeface="Arial"/>
                <a:cs typeface="Arial"/>
                <a:sym typeface="Arial"/>
              </a:endParaRPr>
            </a:p>
          </p:txBody>
        </p:sp>
        <p:sp>
          <p:nvSpPr>
            <p:cNvPr id="450" name="Google Shape;450;p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1000" u="none" cap="none" strike="noStrike">
                  <a:solidFill>
                    <a:srgbClr val="000000"/>
                  </a:solidFill>
                  <a:latin typeface="Arial"/>
                  <a:ea typeface="Arial"/>
                  <a:cs typeface="Arial"/>
                  <a:sym typeface="Arial"/>
                </a:rPr>
                <a:t>39</a:t>
              </a:r>
              <a:endParaRPr b="1" i="0" sz="1000" u="none" cap="none" strike="noStrike">
                <a:solidFill>
                  <a:srgbClr val="000000"/>
                </a:solidFill>
                <a:latin typeface="Arial"/>
                <a:ea typeface="Arial"/>
                <a:cs typeface="Arial"/>
                <a:sym typeface="Arial"/>
              </a:endParaRPr>
            </a:p>
          </p:txBody>
        </p:sp>
      </p:grpSp>
      <p:grpSp>
        <p:nvGrpSpPr>
          <p:cNvPr id="451" name="Google Shape;451;p6"/>
          <p:cNvGrpSpPr/>
          <p:nvPr/>
        </p:nvGrpSpPr>
        <p:grpSpPr>
          <a:xfrm>
            <a:off x="8037294" y="4730106"/>
            <a:ext cx="647265" cy="762400"/>
            <a:chOff x="5951312" y="906811"/>
            <a:chExt cx="435027" cy="696510"/>
          </a:xfrm>
        </p:grpSpPr>
        <p:sp>
          <p:nvSpPr>
            <p:cNvPr id="452" name="Google Shape;452;p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400" u="none" cap="none" strike="noStrike">
                <a:solidFill>
                  <a:srgbClr val="2A2A2A"/>
                </a:solidFill>
                <a:latin typeface="Arial"/>
                <a:ea typeface="Arial"/>
                <a:cs typeface="Arial"/>
                <a:sym typeface="Arial"/>
              </a:endParaRPr>
            </a:p>
          </p:txBody>
        </p:sp>
        <p:sp>
          <p:nvSpPr>
            <p:cNvPr id="453" name="Google Shape;453;p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1000" u="none" cap="none" strike="noStrike">
                  <a:solidFill>
                    <a:srgbClr val="000000"/>
                  </a:solidFill>
                  <a:latin typeface="Arial"/>
                  <a:ea typeface="Arial"/>
                  <a:cs typeface="Arial"/>
                  <a:sym typeface="Arial"/>
                </a:rPr>
                <a:t>172</a:t>
              </a:r>
              <a:endParaRPr b="1" i="0" sz="1000" u="none" cap="none" strike="noStrike">
                <a:solidFill>
                  <a:srgbClr val="000000"/>
                </a:solidFill>
                <a:latin typeface="Arial"/>
                <a:ea typeface="Arial"/>
                <a:cs typeface="Arial"/>
                <a:sym typeface="Arial"/>
              </a:endParaRPr>
            </a:p>
          </p:txBody>
        </p:sp>
      </p:grpSp>
      <p:grpSp>
        <p:nvGrpSpPr>
          <p:cNvPr id="454" name="Google Shape;454;p6"/>
          <p:cNvGrpSpPr/>
          <p:nvPr/>
        </p:nvGrpSpPr>
        <p:grpSpPr>
          <a:xfrm>
            <a:off x="7635987" y="3596247"/>
            <a:ext cx="670790" cy="762400"/>
            <a:chOff x="5951312" y="906811"/>
            <a:chExt cx="435027" cy="696510"/>
          </a:xfrm>
        </p:grpSpPr>
        <p:sp>
          <p:nvSpPr>
            <p:cNvPr id="455" name="Google Shape;455;p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400" u="none" cap="none" strike="noStrike">
                <a:solidFill>
                  <a:srgbClr val="2A2A2A"/>
                </a:solidFill>
                <a:latin typeface="Arial"/>
                <a:ea typeface="Arial"/>
                <a:cs typeface="Arial"/>
                <a:sym typeface="Arial"/>
              </a:endParaRPr>
            </a:p>
          </p:txBody>
        </p:sp>
        <p:sp>
          <p:nvSpPr>
            <p:cNvPr id="456" name="Google Shape;456;p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1000" u="none" cap="none" strike="noStrike">
                  <a:solidFill>
                    <a:srgbClr val="000000"/>
                  </a:solidFill>
                  <a:latin typeface="Arial"/>
                  <a:ea typeface="Arial"/>
                  <a:cs typeface="Arial"/>
                  <a:sym typeface="Arial"/>
                </a:rPr>
                <a:t>280</a:t>
              </a:r>
              <a:endParaRPr b="1" i="0" sz="1000" u="none" cap="none" strike="noStrike">
                <a:solidFill>
                  <a:srgbClr val="000000"/>
                </a:solidFill>
                <a:latin typeface="Arial"/>
                <a:ea typeface="Arial"/>
                <a:cs typeface="Arial"/>
                <a:sym typeface="Arial"/>
              </a:endParaRPr>
            </a:p>
          </p:txBody>
        </p:sp>
      </p:grpSp>
      <p:grpSp>
        <p:nvGrpSpPr>
          <p:cNvPr id="457" name="Google Shape;457;p6"/>
          <p:cNvGrpSpPr/>
          <p:nvPr/>
        </p:nvGrpSpPr>
        <p:grpSpPr>
          <a:xfrm>
            <a:off x="6392903" y="3215047"/>
            <a:ext cx="633657" cy="762400"/>
            <a:chOff x="5951312" y="906811"/>
            <a:chExt cx="435027" cy="696510"/>
          </a:xfrm>
        </p:grpSpPr>
        <p:sp>
          <p:nvSpPr>
            <p:cNvPr id="458" name="Google Shape;458;p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400" u="none" cap="none" strike="noStrike">
                <a:solidFill>
                  <a:srgbClr val="2A2A2A"/>
                </a:solidFill>
                <a:latin typeface="Arial"/>
                <a:ea typeface="Arial"/>
                <a:cs typeface="Arial"/>
                <a:sym typeface="Arial"/>
              </a:endParaRPr>
            </a:p>
          </p:txBody>
        </p:sp>
        <p:sp>
          <p:nvSpPr>
            <p:cNvPr id="459" name="Google Shape;459;p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1000" u="none" cap="none" strike="noStrike">
                  <a:solidFill>
                    <a:srgbClr val="000000"/>
                  </a:solidFill>
                  <a:latin typeface="Arial"/>
                  <a:ea typeface="Arial"/>
                  <a:cs typeface="Arial"/>
                  <a:sym typeface="Arial"/>
                </a:rPr>
                <a:t>121</a:t>
              </a:r>
              <a:endParaRPr b="1" i="0" sz="1000" u="none" cap="none" strike="noStrike">
                <a:solidFill>
                  <a:srgbClr val="000000"/>
                </a:solidFill>
                <a:latin typeface="Arial"/>
                <a:ea typeface="Arial"/>
                <a:cs typeface="Arial"/>
                <a:sym typeface="Arial"/>
              </a:endParaRPr>
            </a:p>
          </p:txBody>
        </p:sp>
      </p:grpSp>
      <p:grpSp>
        <p:nvGrpSpPr>
          <p:cNvPr id="460" name="Google Shape;460;p6"/>
          <p:cNvGrpSpPr/>
          <p:nvPr/>
        </p:nvGrpSpPr>
        <p:grpSpPr>
          <a:xfrm>
            <a:off x="6078383" y="2387105"/>
            <a:ext cx="597914" cy="762400"/>
            <a:chOff x="5951312" y="906811"/>
            <a:chExt cx="482578" cy="696510"/>
          </a:xfrm>
        </p:grpSpPr>
        <p:sp>
          <p:nvSpPr>
            <p:cNvPr id="461" name="Google Shape;461;p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400" u="none" cap="none" strike="noStrike">
                <a:solidFill>
                  <a:srgbClr val="2A2A2A"/>
                </a:solidFill>
                <a:latin typeface="Arial"/>
                <a:ea typeface="Arial"/>
                <a:cs typeface="Arial"/>
                <a:sym typeface="Arial"/>
              </a:endParaRPr>
            </a:p>
          </p:txBody>
        </p:sp>
        <p:sp>
          <p:nvSpPr>
            <p:cNvPr id="462" name="Google Shape;462;p6"/>
            <p:cNvSpPr/>
            <p:nvPr/>
          </p:nvSpPr>
          <p:spPr>
            <a:xfrm>
              <a:off x="5951312" y="906811"/>
              <a:ext cx="482578"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1000" u="none" cap="none" strike="noStrike">
                  <a:solidFill>
                    <a:srgbClr val="000000"/>
                  </a:solidFill>
                  <a:latin typeface="Arial"/>
                  <a:ea typeface="Arial"/>
                  <a:cs typeface="Arial"/>
                  <a:sym typeface="Arial"/>
                </a:rPr>
                <a:t>197</a:t>
              </a:r>
              <a:endParaRPr b="1" i="0" sz="1000" u="none" cap="none" strike="noStrike">
                <a:solidFill>
                  <a:srgbClr val="000000"/>
                </a:solidFill>
                <a:latin typeface="Arial"/>
                <a:ea typeface="Arial"/>
                <a:cs typeface="Arial"/>
                <a:sym typeface="Arial"/>
              </a:endParaRPr>
            </a:p>
          </p:txBody>
        </p:sp>
      </p:grpSp>
      <p:grpSp>
        <p:nvGrpSpPr>
          <p:cNvPr id="463" name="Google Shape;463;p6"/>
          <p:cNvGrpSpPr/>
          <p:nvPr/>
        </p:nvGrpSpPr>
        <p:grpSpPr>
          <a:xfrm>
            <a:off x="4692455" y="1829103"/>
            <a:ext cx="689897" cy="762400"/>
            <a:chOff x="5951312" y="906811"/>
            <a:chExt cx="435027" cy="696510"/>
          </a:xfrm>
        </p:grpSpPr>
        <p:sp>
          <p:nvSpPr>
            <p:cNvPr id="464" name="Google Shape;464;p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400" u="none" cap="none" strike="noStrike">
                <a:solidFill>
                  <a:srgbClr val="2A2A2A"/>
                </a:solidFill>
                <a:latin typeface="Arial"/>
                <a:ea typeface="Arial"/>
                <a:cs typeface="Arial"/>
                <a:sym typeface="Arial"/>
              </a:endParaRPr>
            </a:p>
          </p:txBody>
        </p:sp>
        <p:sp>
          <p:nvSpPr>
            <p:cNvPr id="465" name="Google Shape;465;p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1000" u="none" cap="none" strike="noStrike">
                  <a:solidFill>
                    <a:srgbClr val="000000"/>
                  </a:solidFill>
                  <a:latin typeface="Arial"/>
                  <a:ea typeface="Arial"/>
                  <a:cs typeface="Arial"/>
                  <a:sym typeface="Arial"/>
                </a:rPr>
                <a:t>387</a:t>
              </a:r>
              <a:endParaRPr b="1" i="0" sz="1000" u="none" cap="none" strike="noStrike">
                <a:solidFill>
                  <a:srgbClr val="000000"/>
                </a:solidFill>
                <a:latin typeface="Arial"/>
                <a:ea typeface="Arial"/>
                <a:cs typeface="Arial"/>
                <a:sym typeface="Arial"/>
              </a:endParaRPr>
            </a:p>
          </p:txBody>
        </p:sp>
      </p:grpSp>
      <p:grpSp>
        <p:nvGrpSpPr>
          <p:cNvPr id="466" name="Google Shape;466;p6"/>
          <p:cNvGrpSpPr/>
          <p:nvPr/>
        </p:nvGrpSpPr>
        <p:grpSpPr>
          <a:xfrm>
            <a:off x="6487562" y="1614984"/>
            <a:ext cx="538998" cy="762400"/>
            <a:chOff x="5951312" y="906811"/>
            <a:chExt cx="435027" cy="696510"/>
          </a:xfrm>
        </p:grpSpPr>
        <p:sp>
          <p:nvSpPr>
            <p:cNvPr id="467" name="Google Shape;467;p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400" u="none" cap="none" strike="noStrike">
                <a:solidFill>
                  <a:srgbClr val="2A2A2A"/>
                </a:solidFill>
                <a:latin typeface="Arial"/>
                <a:ea typeface="Arial"/>
                <a:cs typeface="Arial"/>
                <a:sym typeface="Arial"/>
              </a:endParaRPr>
            </a:p>
          </p:txBody>
        </p:sp>
        <p:sp>
          <p:nvSpPr>
            <p:cNvPr id="468" name="Google Shape;468;p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1000" u="none" cap="none" strike="noStrike">
                  <a:solidFill>
                    <a:srgbClr val="000000"/>
                  </a:solidFill>
                  <a:latin typeface="Arial"/>
                  <a:ea typeface="Arial"/>
                  <a:cs typeface="Arial"/>
                  <a:sym typeface="Arial"/>
                </a:rPr>
                <a:t>71</a:t>
              </a:r>
              <a:endParaRPr b="1" i="0" sz="1000" u="none" cap="none" strike="noStrike">
                <a:solidFill>
                  <a:srgbClr val="000000"/>
                </a:solidFill>
                <a:latin typeface="Arial"/>
                <a:ea typeface="Arial"/>
                <a:cs typeface="Arial"/>
                <a:sym typeface="Arial"/>
              </a:endParaRPr>
            </a:p>
          </p:txBody>
        </p:sp>
      </p:grpSp>
      <p:grpSp>
        <p:nvGrpSpPr>
          <p:cNvPr id="469" name="Google Shape;469;p6"/>
          <p:cNvGrpSpPr/>
          <p:nvPr/>
        </p:nvGrpSpPr>
        <p:grpSpPr>
          <a:xfrm>
            <a:off x="7415913" y="2051198"/>
            <a:ext cx="538998" cy="762400"/>
            <a:chOff x="5951312" y="906811"/>
            <a:chExt cx="435027" cy="696510"/>
          </a:xfrm>
        </p:grpSpPr>
        <p:sp>
          <p:nvSpPr>
            <p:cNvPr id="470" name="Google Shape;470;p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400" u="none" cap="none" strike="noStrike">
                <a:solidFill>
                  <a:srgbClr val="2A2A2A"/>
                </a:solidFill>
                <a:latin typeface="Arial"/>
                <a:ea typeface="Arial"/>
                <a:cs typeface="Arial"/>
                <a:sym typeface="Arial"/>
              </a:endParaRPr>
            </a:p>
          </p:txBody>
        </p:sp>
        <p:sp>
          <p:nvSpPr>
            <p:cNvPr id="471" name="Google Shape;471;p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1000" u="none" cap="none" strike="noStrike">
                  <a:solidFill>
                    <a:srgbClr val="000000"/>
                  </a:solidFill>
                  <a:latin typeface="Arial"/>
                  <a:ea typeface="Arial"/>
                  <a:cs typeface="Arial"/>
                  <a:sym typeface="Arial"/>
                </a:rPr>
                <a:t>58</a:t>
              </a:r>
              <a:endParaRPr b="1" i="0" sz="1000" u="none" cap="none" strike="noStrike">
                <a:solidFill>
                  <a:srgbClr val="000000"/>
                </a:solidFill>
                <a:latin typeface="Arial"/>
                <a:ea typeface="Arial"/>
                <a:cs typeface="Arial"/>
                <a:sym typeface="Arial"/>
              </a:endParaRPr>
            </a:p>
          </p:txBody>
        </p:sp>
      </p:grpSp>
      <p:grpSp>
        <p:nvGrpSpPr>
          <p:cNvPr id="472" name="Google Shape;472;p6"/>
          <p:cNvGrpSpPr/>
          <p:nvPr/>
        </p:nvGrpSpPr>
        <p:grpSpPr>
          <a:xfrm>
            <a:off x="8187326" y="2209690"/>
            <a:ext cx="538998" cy="762400"/>
            <a:chOff x="5951312" y="906811"/>
            <a:chExt cx="435027" cy="696510"/>
          </a:xfrm>
        </p:grpSpPr>
        <p:sp>
          <p:nvSpPr>
            <p:cNvPr id="473" name="Google Shape;473;p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400" u="none" cap="none" strike="noStrike">
                <a:solidFill>
                  <a:srgbClr val="2A2A2A"/>
                </a:solidFill>
                <a:latin typeface="Arial"/>
                <a:ea typeface="Arial"/>
                <a:cs typeface="Arial"/>
                <a:sym typeface="Arial"/>
              </a:endParaRPr>
            </a:p>
          </p:txBody>
        </p:sp>
        <p:sp>
          <p:nvSpPr>
            <p:cNvPr id="474" name="Google Shape;474;p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1000" u="none" cap="none" strike="noStrike">
                  <a:solidFill>
                    <a:srgbClr val="000000"/>
                  </a:solidFill>
                  <a:latin typeface="Arial"/>
                  <a:ea typeface="Arial"/>
                  <a:cs typeface="Arial"/>
                  <a:sym typeface="Arial"/>
                </a:rPr>
                <a:t>19</a:t>
              </a:r>
              <a:endParaRPr b="1" i="0" sz="1000" u="none" cap="none" strike="noStrike">
                <a:solidFill>
                  <a:srgbClr val="000000"/>
                </a:solidFill>
                <a:latin typeface="Arial"/>
                <a:ea typeface="Arial"/>
                <a:cs typeface="Arial"/>
                <a:sym typeface="Arial"/>
              </a:endParaRPr>
            </a:p>
          </p:txBody>
        </p:sp>
      </p:grpSp>
      <p:grpSp>
        <p:nvGrpSpPr>
          <p:cNvPr id="475" name="Google Shape;475;p6"/>
          <p:cNvGrpSpPr/>
          <p:nvPr/>
        </p:nvGrpSpPr>
        <p:grpSpPr>
          <a:xfrm>
            <a:off x="8684560" y="2510924"/>
            <a:ext cx="538998" cy="762400"/>
            <a:chOff x="5951312" y="906811"/>
            <a:chExt cx="435027" cy="696510"/>
          </a:xfrm>
        </p:grpSpPr>
        <p:sp>
          <p:nvSpPr>
            <p:cNvPr id="476" name="Google Shape;476;p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400" u="none" cap="none" strike="noStrike">
                <a:solidFill>
                  <a:srgbClr val="2A2A2A"/>
                </a:solidFill>
                <a:latin typeface="Arial"/>
                <a:ea typeface="Arial"/>
                <a:cs typeface="Arial"/>
                <a:sym typeface="Arial"/>
              </a:endParaRPr>
            </a:p>
          </p:txBody>
        </p:sp>
        <p:sp>
          <p:nvSpPr>
            <p:cNvPr id="477" name="Google Shape;477;p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1000" u="none" cap="none" strike="noStrike">
                  <a:solidFill>
                    <a:srgbClr val="000000"/>
                  </a:solidFill>
                  <a:latin typeface="Arial"/>
                  <a:ea typeface="Arial"/>
                  <a:cs typeface="Arial"/>
                  <a:sym typeface="Arial"/>
                </a:rPr>
                <a:t>22</a:t>
              </a:r>
              <a:endParaRPr b="1" i="0" sz="1000" u="none" cap="none" strike="noStrike">
                <a:solidFill>
                  <a:srgbClr val="000000"/>
                </a:solidFill>
                <a:latin typeface="Arial"/>
                <a:ea typeface="Arial"/>
                <a:cs typeface="Arial"/>
                <a:sym typeface="Arial"/>
              </a:endParaRPr>
            </a:p>
          </p:txBody>
        </p:sp>
      </p:grpSp>
      <p:grpSp>
        <p:nvGrpSpPr>
          <p:cNvPr id="478" name="Google Shape;478;p6"/>
          <p:cNvGrpSpPr/>
          <p:nvPr/>
        </p:nvGrpSpPr>
        <p:grpSpPr>
          <a:xfrm>
            <a:off x="7635987" y="2709210"/>
            <a:ext cx="538998" cy="762400"/>
            <a:chOff x="5951312" y="906811"/>
            <a:chExt cx="435027" cy="696510"/>
          </a:xfrm>
        </p:grpSpPr>
        <p:sp>
          <p:nvSpPr>
            <p:cNvPr id="479" name="Google Shape;479;p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400" u="none" cap="none" strike="noStrike">
                <a:solidFill>
                  <a:srgbClr val="2A2A2A"/>
                </a:solidFill>
                <a:latin typeface="Arial"/>
                <a:ea typeface="Arial"/>
                <a:cs typeface="Arial"/>
                <a:sym typeface="Arial"/>
              </a:endParaRPr>
            </a:p>
          </p:txBody>
        </p:sp>
        <p:sp>
          <p:nvSpPr>
            <p:cNvPr id="480" name="Google Shape;480;p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1000" u="none" cap="none" strike="noStrike">
                  <a:solidFill>
                    <a:srgbClr val="000000"/>
                  </a:solidFill>
                  <a:latin typeface="Arial"/>
                  <a:ea typeface="Arial"/>
                  <a:cs typeface="Arial"/>
                  <a:sym typeface="Arial"/>
                </a:rPr>
                <a:t>45</a:t>
              </a:r>
              <a:endParaRPr b="1" i="0" sz="1000" u="none" cap="none" strike="noStrike">
                <a:solidFill>
                  <a:srgbClr val="000000"/>
                </a:solidFill>
                <a:latin typeface="Arial"/>
                <a:ea typeface="Arial"/>
                <a:cs typeface="Arial"/>
                <a:sym typeface="Arial"/>
              </a:endParaRPr>
            </a:p>
          </p:txBody>
        </p:sp>
      </p:grpSp>
      <p:grpSp>
        <p:nvGrpSpPr>
          <p:cNvPr id="481" name="Google Shape;481;p6"/>
          <p:cNvGrpSpPr/>
          <p:nvPr/>
        </p:nvGrpSpPr>
        <p:grpSpPr>
          <a:xfrm>
            <a:off x="8832965" y="1363952"/>
            <a:ext cx="538998" cy="762400"/>
            <a:chOff x="5951312" y="906811"/>
            <a:chExt cx="435027" cy="696510"/>
          </a:xfrm>
        </p:grpSpPr>
        <p:sp>
          <p:nvSpPr>
            <p:cNvPr id="482" name="Google Shape;482;p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400" u="none" cap="none" strike="noStrike">
                <a:solidFill>
                  <a:srgbClr val="2A2A2A"/>
                </a:solidFill>
                <a:latin typeface="Arial"/>
                <a:ea typeface="Arial"/>
                <a:cs typeface="Arial"/>
                <a:sym typeface="Arial"/>
              </a:endParaRPr>
            </a:p>
          </p:txBody>
        </p:sp>
        <p:sp>
          <p:nvSpPr>
            <p:cNvPr id="483" name="Google Shape;483;p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1000" u="none" cap="none" strike="noStrike">
                  <a:solidFill>
                    <a:srgbClr val="000000"/>
                  </a:solidFill>
                  <a:latin typeface="Arial"/>
                  <a:ea typeface="Arial"/>
                  <a:cs typeface="Arial"/>
                  <a:sym typeface="Arial"/>
                </a:rPr>
                <a:t> 0%</a:t>
              </a:r>
              <a:endParaRPr b="1" i="0" sz="1000" u="none" cap="none" strike="noStrike">
                <a:solidFill>
                  <a:srgbClr val="000000"/>
                </a:solidFill>
                <a:latin typeface="Arial"/>
                <a:ea typeface="Arial"/>
                <a:cs typeface="Arial"/>
                <a:sym typeface="Arial"/>
              </a:endParaRPr>
            </a:p>
          </p:txBody>
        </p:sp>
      </p:grpSp>
      <p:grpSp>
        <p:nvGrpSpPr>
          <p:cNvPr id="484" name="Google Shape;484;p6"/>
          <p:cNvGrpSpPr/>
          <p:nvPr/>
        </p:nvGrpSpPr>
        <p:grpSpPr>
          <a:xfrm>
            <a:off x="9036435" y="3019721"/>
            <a:ext cx="538998" cy="762400"/>
            <a:chOff x="5951312" y="906811"/>
            <a:chExt cx="435027" cy="696510"/>
          </a:xfrm>
        </p:grpSpPr>
        <p:sp>
          <p:nvSpPr>
            <p:cNvPr id="485" name="Google Shape;485;p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400" u="none" cap="none" strike="noStrike">
                <a:solidFill>
                  <a:srgbClr val="2A2A2A"/>
                </a:solidFill>
                <a:latin typeface="Arial"/>
                <a:ea typeface="Arial"/>
                <a:cs typeface="Arial"/>
                <a:sym typeface="Arial"/>
              </a:endParaRPr>
            </a:p>
          </p:txBody>
        </p:sp>
        <p:sp>
          <p:nvSpPr>
            <p:cNvPr id="486" name="Google Shape;486;p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1000" u="none" cap="none" strike="noStrike">
                  <a:solidFill>
                    <a:srgbClr val="000000"/>
                  </a:solidFill>
                  <a:latin typeface="Arial"/>
                  <a:ea typeface="Arial"/>
                  <a:cs typeface="Arial"/>
                  <a:sym typeface="Arial"/>
                </a:rPr>
                <a:t> 73</a:t>
              </a:r>
              <a:endParaRPr b="1" i="0" sz="1000" u="none" cap="none" strike="noStrike">
                <a:solidFill>
                  <a:srgbClr val="000000"/>
                </a:solidFill>
                <a:latin typeface="Arial"/>
                <a:ea typeface="Arial"/>
                <a:cs typeface="Arial"/>
                <a:sym typeface="Arial"/>
              </a:endParaRPr>
            </a:p>
          </p:txBody>
        </p:sp>
      </p:grpSp>
      <p:grpSp>
        <p:nvGrpSpPr>
          <p:cNvPr id="487" name="Google Shape;487;p6"/>
          <p:cNvGrpSpPr/>
          <p:nvPr/>
        </p:nvGrpSpPr>
        <p:grpSpPr>
          <a:xfrm>
            <a:off x="9008219" y="3967706"/>
            <a:ext cx="713606" cy="762400"/>
            <a:chOff x="5951312" y="906811"/>
            <a:chExt cx="435027" cy="696510"/>
          </a:xfrm>
        </p:grpSpPr>
        <p:sp>
          <p:nvSpPr>
            <p:cNvPr id="488" name="Google Shape;488;p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400" u="none" cap="none" strike="noStrike">
                <a:solidFill>
                  <a:srgbClr val="2A2A2A"/>
                </a:solidFill>
                <a:latin typeface="Arial"/>
                <a:ea typeface="Arial"/>
                <a:cs typeface="Arial"/>
                <a:sym typeface="Arial"/>
              </a:endParaRPr>
            </a:p>
          </p:txBody>
        </p:sp>
        <p:sp>
          <p:nvSpPr>
            <p:cNvPr id="489" name="Google Shape;489;p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1000" u="none" cap="none" strike="noStrike">
                  <a:solidFill>
                    <a:srgbClr val="000000"/>
                  </a:solidFill>
                  <a:latin typeface="Arial"/>
                  <a:ea typeface="Arial"/>
                  <a:cs typeface="Arial"/>
                  <a:sym typeface="Arial"/>
                </a:rPr>
                <a:t> 162</a:t>
              </a:r>
              <a:endParaRPr b="1" i="0" sz="1000" u="none" cap="none" strike="noStrike">
                <a:solidFill>
                  <a:srgbClr val="000000"/>
                </a:solidFill>
                <a:latin typeface="Arial"/>
                <a:ea typeface="Arial"/>
                <a:cs typeface="Arial"/>
                <a:sym typeface="Arial"/>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7" name="Shape 997"/>
        <p:cNvGrpSpPr/>
        <p:nvPr/>
      </p:nvGrpSpPr>
      <p:grpSpPr>
        <a:xfrm>
          <a:off x="0" y="0"/>
          <a:ext cx="0" cy="0"/>
          <a:chOff x="0" y="0"/>
          <a:chExt cx="0" cy="0"/>
        </a:xfrm>
      </p:grpSpPr>
      <p:sp>
        <p:nvSpPr>
          <p:cNvPr id="998" name="Google Shape;998;p6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Font typeface="Arial"/>
              <a:buNone/>
            </a:pPr>
            <a:r>
              <a:rPr b="1" lang="es-CO" sz="1800">
                <a:latin typeface="Arial"/>
                <a:ea typeface="Arial"/>
                <a:cs typeface="Arial"/>
                <a:sym typeface="Arial"/>
              </a:rPr>
              <a:t>37.  ¿Con qué genero se identifica?</a:t>
            </a:r>
            <a:r>
              <a:rPr b="1" lang="es-CO" sz="1800">
                <a:solidFill>
                  <a:srgbClr val="333333"/>
                </a:solidFill>
                <a:highlight>
                  <a:srgbClr val="FFFFFF"/>
                </a:highlight>
                <a:latin typeface="Arial"/>
                <a:ea typeface="Arial"/>
                <a:cs typeface="Arial"/>
                <a:sym typeface="Arial"/>
              </a:rPr>
              <a:t>:</a:t>
            </a:r>
            <a:endParaRPr b="1">
              <a:latin typeface="Arial"/>
              <a:ea typeface="Arial"/>
              <a:cs typeface="Arial"/>
              <a:sym typeface="Arial"/>
            </a:endParaRPr>
          </a:p>
        </p:txBody>
      </p:sp>
      <p:graphicFrame>
        <p:nvGraphicFramePr>
          <p:cNvPr id="999" name="Google Shape;999;p60"/>
          <p:cNvGraphicFramePr/>
          <p:nvPr/>
        </p:nvGraphicFramePr>
        <p:xfrm>
          <a:off x="2032000" y="719666"/>
          <a:ext cx="8128000" cy="5418667"/>
        </p:xfrm>
        <a:graphic>
          <a:graphicData uri="http://schemas.openxmlformats.org/drawingml/2006/chart">
            <c:chart r:id="rId3"/>
          </a:graphicData>
        </a:graphic>
      </p:graphicFrame>
      <p:sp>
        <p:nvSpPr>
          <p:cNvPr id="1000" name="Google Shape;1000;p60"/>
          <p:cNvSpPr/>
          <p:nvPr/>
        </p:nvSpPr>
        <p:spPr>
          <a:xfrm>
            <a:off x="4601744" y="1694223"/>
            <a:ext cx="2988511" cy="2846201"/>
          </a:xfrm>
          <a:prstGeom prst="pentagon">
            <a:avLst>
              <a:gd fmla="val 105146" name="hf"/>
              <a:gd fmla="val 110557" name="vf"/>
            </a:avLst>
          </a:prstGeom>
          <a:noFill/>
          <a:ln cap="flat" cmpd="sng" w="9525">
            <a:solidFill>
              <a:schemeClr val="dk1"/>
            </a:solidFill>
            <a:prstDash val="lgDash"/>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01" name="Google Shape;1001;p60"/>
          <p:cNvSpPr txBox="1"/>
          <p:nvPr/>
        </p:nvSpPr>
        <p:spPr>
          <a:xfrm>
            <a:off x="5658219" y="6354196"/>
            <a:ext cx="875561"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2014</a:t>
            </a:r>
            <a:endParaRPr b="0" i="0" sz="1400" u="none" cap="none" strike="noStrike">
              <a:solidFill>
                <a:srgbClr val="000000"/>
              </a:solidFill>
              <a:latin typeface="Arial"/>
              <a:ea typeface="Arial"/>
              <a:cs typeface="Arial"/>
              <a:sym typeface="Arial"/>
            </a:endParaRPr>
          </a:p>
        </p:txBody>
      </p:sp>
      <p:grpSp>
        <p:nvGrpSpPr>
          <p:cNvPr id="1002" name="Google Shape;1002;p60"/>
          <p:cNvGrpSpPr/>
          <p:nvPr/>
        </p:nvGrpSpPr>
        <p:grpSpPr>
          <a:xfrm>
            <a:off x="595866" y="2019799"/>
            <a:ext cx="2559752" cy="2520625"/>
            <a:chOff x="1061045" y="836725"/>
            <a:chExt cx="3303052" cy="3141210"/>
          </a:xfrm>
        </p:grpSpPr>
        <p:sp>
          <p:nvSpPr>
            <p:cNvPr id="1003" name="Google Shape;1003;p60"/>
            <p:cNvSpPr/>
            <p:nvPr/>
          </p:nvSpPr>
          <p:spPr>
            <a:xfrm>
              <a:off x="1386954" y="2690403"/>
              <a:ext cx="1197157" cy="1281972"/>
            </a:xfrm>
            <a:prstGeom prst="ellipse">
              <a:avLst/>
            </a:prstGeom>
            <a:solidFill>
              <a:srgbClr val="DA0F2B"/>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004" name="Google Shape;1004;p60"/>
            <p:cNvSpPr/>
            <p:nvPr/>
          </p:nvSpPr>
          <p:spPr>
            <a:xfrm>
              <a:off x="2782552" y="2695963"/>
              <a:ext cx="1197157" cy="1281972"/>
            </a:xfrm>
            <a:prstGeom prst="ellipse">
              <a:avLst/>
            </a:prstGeom>
            <a:solidFill>
              <a:srgbClr val="F5B02B"/>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1005" name="Google Shape;1005;p60"/>
            <p:cNvPicPr preferRelativeResize="0"/>
            <p:nvPr/>
          </p:nvPicPr>
          <p:blipFill rotWithShape="1">
            <a:blip r:embed="rId4">
              <a:alphaModFix/>
            </a:blip>
            <a:srcRect b="0" l="0" r="0" t="0"/>
            <a:stretch/>
          </p:blipFill>
          <p:spPr>
            <a:xfrm>
              <a:off x="1061045" y="846714"/>
              <a:ext cx="1833104" cy="3060224"/>
            </a:xfrm>
            <a:prstGeom prst="rect">
              <a:avLst/>
            </a:prstGeom>
            <a:noFill/>
            <a:ln>
              <a:noFill/>
            </a:ln>
          </p:spPr>
        </p:pic>
        <p:pic>
          <p:nvPicPr>
            <p:cNvPr id="1006" name="Google Shape;1006;p60"/>
            <p:cNvPicPr preferRelativeResize="0"/>
            <p:nvPr/>
          </p:nvPicPr>
          <p:blipFill rotWithShape="1">
            <a:blip r:embed="rId5">
              <a:alphaModFix/>
            </a:blip>
            <a:srcRect b="0" l="0" r="0" t="0"/>
            <a:stretch/>
          </p:blipFill>
          <p:spPr>
            <a:xfrm>
              <a:off x="2385179" y="836725"/>
              <a:ext cx="1978918" cy="3062116"/>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7"/>
          <p:cNvSpPr txBox="1"/>
          <p:nvPr/>
        </p:nvSpPr>
        <p:spPr>
          <a:xfrm>
            <a:off x="3332856" y="2928255"/>
            <a:ext cx="5514651"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1" i="0" lang="es-CO" sz="6000" u="none" cap="none" strike="noStrike">
                <a:solidFill>
                  <a:schemeClr val="lt1"/>
                </a:solidFill>
                <a:latin typeface="Arial"/>
                <a:ea typeface="Arial"/>
                <a:cs typeface="Arial"/>
                <a:sym typeface="Arial"/>
              </a:rPr>
              <a:t>Demográficos</a:t>
            </a:r>
            <a:endParaRPr b="0" i="0" sz="1400" u="none" cap="none" strike="noStrike">
              <a:solidFill>
                <a:srgbClr val="000000"/>
              </a:solidFill>
              <a:latin typeface="Arial"/>
              <a:ea typeface="Arial"/>
              <a:cs typeface="Arial"/>
              <a:sym typeface="Arial"/>
            </a:endParaRPr>
          </a:p>
        </p:txBody>
      </p:sp>
      <p:sp>
        <p:nvSpPr>
          <p:cNvPr id="495" name="Google Shape;495;p7"/>
          <p:cNvSpPr txBox="1"/>
          <p:nvPr/>
        </p:nvSpPr>
        <p:spPr>
          <a:xfrm>
            <a:off x="337457" y="5845631"/>
            <a:ext cx="341151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s-CO" sz="2400" u="none" cap="none" strike="noStrike">
                <a:solidFill>
                  <a:srgbClr val="F5B02B"/>
                </a:solidFill>
                <a:latin typeface="Arial"/>
                <a:ea typeface="Arial"/>
                <a:cs typeface="Arial"/>
                <a:sym typeface="Arial"/>
              </a:rPr>
              <a:t>#</a:t>
            </a:r>
            <a:r>
              <a:rPr b="1" i="0" lang="es-CO" sz="2400" u="none" cap="none" strike="noStrike">
                <a:solidFill>
                  <a:schemeClr val="lt1"/>
                </a:solidFill>
                <a:latin typeface="Arial"/>
                <a:ea typeface="Arial"/>
                <a:cs typeface="Arial"/>
                <a:sym typeface="Arial"/>
              </a:rPr>
              <a:t>YoMeQuedoEnCasa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8"/>
          <p:cNvSpPr/>
          <p:nvPr/>
        </p:nvSpPr>
        <p:spPr>
          <a:xfrm>
            <a:off x="5543465" y="539486"/>
            <a:ext cx="1121456" cy="492438"/>
          </a:xfrm>
          <a:prstGeom prst="rect">
            <a:avLst/>
          </a:prstGeom>
          <a:noFill/>
          <a:ln>
            <a:noFill/>
          </a:ln>
        </p:spPr>
        <p:txBody>
          <a:bodyPr anchorCtr="0" anchor="t" bIns="60950" lIns="121900" spcFirstLastPara="1" rIns="121900" wrap="square" tIns="60950">
            <a:spAutoFit/>
          </a:bodyPr>
          <a:lstStyle/>
          <a:p>
            <a:pPr indent="0" lvl="0" marL="0" marR="0" rtl="0" algn="ctr">
              <a:lnSpc>
                <a:spcPct val="100000"/>
              </a:lnSpc>
              <a:spcBef>
                <a:spcPts val="0"/>
              </a:spcBef>
              <a:spcAft>
                <a:spcPts val="0"/>
              </a:spcAft>
              <a:buClr>
                <a:srgbClr val="000000"/>
              </a:buClr>
              <a:buSzPts val="2400"/>
              <a:buFont typeface="Arial"/>
              <a:buNone/>
            </a:pPr>
            <a:r>
              <a:rPr b="1" i="0" lang="es-CO" sz="2400" u="none" cap="none" strike="noStrike">
                <a:solidFill>
                  <a:srgbClr val="3F3F3F"/>
                </a:solidFill>
                <a:latin typeface="Arial"/>
                <a:ea typeface="Arial"/>
                <a:cs typeface="Arial"/>
                <a:sym typeface="Arial"/>
              </a:rPr>
              <a:t>SEXO </a:t>
            </a:r>
            <a:endParaRPr b="1" i="0" sz="2400" u="none" cap="none" strike="noStrike">
              <a:solidFill>
                <a:srgbClr val="3F3F3F"/>
              </a:solidFill>
              <a:latin typeface="Arial"/>
              <a:ea typeface="Arial"/>
              <a:cs typeface="Arial"/>
              <a:sym typeface="Arial"/>
            </a:endParaRPr>
          </a:p>
        </p:txBody>
      </p:sp>
      <p:sp>
        <p:nvSpPr>
          <p:cNvPr id="501" name="Google Shape;501;p8"/>
          <p:cNvSpPr txBox="1"/>
          <p:nvPr/>
        </p:nvSpPr>
        <p:spPr>
          <a:xfrm>
            <a:off x="5764099" y="5292296"/>
            <a:ext cx="875561"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2014</a:t>
            </a:r>
            <a:endParaRPr b="0" i="0" sz="1400" u="none" cap="none" strike="noStrike">
              <a:solidFill>
                <a:srgbClr val="000000"/>
              </a:solidFill>
              <a:latin typeface="Arial"/>
              <a:ea typeface="Arial"/>
              <a:cs typeface="Arial"/>
              <a:sym typeface="Arial"/>
            </a:endParaRPr>
          </a:p>
        </p:txBody>
      </p:sp>
      <p:cxnSp>
        <p:nvCxnSpPr>
          <p:cNvPr id="502" name="Google Shape;502;p8"/>
          <p:cNvCxnSpPr/>
          <p:nvPr/>
        </p:nvCxnSpPr>
        <p:spPr>
          <a:xfrm>
            <a:off x="5126105" y="3275184"/>
            <a:ext cx="504825" cy="0"/>
          </a:xfrm>
          <a:prstGeom prst="straightConnector1">
            <a:avLst/>
          </a:prstGeom>
          <a:noFill/>
          <a:ln cap="flat" cmpd="sng" w="25400">
            <a:solidFill>
              <a:srgbClr val="DA0F2B"/>
            </a:solidFill>
            <a:prstDash val="solid"/>
            <a:round/>
            <a:headEnd len="sm" w="sm" type="none"/>
            <a:tailEnd len="sm" w="sm" type="none"/>
          </a:ln>
          <a:effectLst>
            <a:outerShdw blurRad="40000" rotWithShape="0" dir="5400000" dist="20000">
              <a:srgbClr val="000000">
                <a:alpha val="37254"/>
              </a:srgbClr>
            </a:outerShdw>
          </a:effectLst>
        </p:spPr>
      </p:cxnSp>
      <p:cxnSp>
        <p:nvCxnSpPr>
          <p:cNvPr id="503" name="Google Shape;503;p8"/>
          <p:cNvCxnSpPr/>
          <p:nvPr/>
        </p:nvCxnSpPr>
        <p:spPr>
          <a:xfrm>
            <a:off x="5126105" y="3581274"/>
            <a:ext cx="504825" cy="0"/>
          </a:xfrm>
          <a:prstGeom prst="straightConnector1">
            <a:avLst/>
          </a:prstGeom>
          <a:noFill/>
          <a:ln cap="flat" cmpd="sng" w="25400">
            <a:solidFill>
              <a:srgbClr val="F5B02B"/>
            </a:solidFill>
            <a:prstDash val="solid"/>
            <a:round/>
            <a:headEnd len="sm" w="sm" type="none"/>
            <a:tailEnd len="sm" w="sm" type="none"/>
          </a:ln>
          <a:effectLst>
            <a:outerShdw blurRad="40000" rotWithShape="0" dir="5400000" dist="20000">
              <a:srgbClr val="000000">
                <a:alpha val="37254"/>
              </a:srgbClr>
            </a:outerShdw>
          </a:effectLst>
        </p:spPr>
      </p:cxnSp>
      <p:sp>
        <p:nvSpPr>
          <p:cNvPr id="504" name="Google Shape;504;p8"/>
          <p:cNvSpPr txBox="1"/>
          <p:nvPr/>
        </p:nvSpPr>
        <p:spPr>
          <a:xfrm>
            <a:off x="5626242" y="3154559"/>
            <a:ext cx="1039259" cy="249427"/>
          </a:xfrm>
          <a:prstGeom prst="rect">
            <a:avLst/>
          </a:prstGeom>
          <a:noFill/>
          <a:ln>
            <a:noFill/>
          </a:ln>
        </p:spPr>
        <p:txBody>
          <a:bodyPr anchorCtr="0" anchor="t" bIns="45700" lIns="91425" spcFirstLastPara="1" rIns="91425" wrap="square" tIns="45700">
            <a:spAutoFit/>
          </a:bodyPr>
          <a:lstStyle/>
          <a:p>
            <a:pPr indent="0" lvl="0" marL="0" marR="0" rtl="0" algn="l">
              <a:lnSpc>
                <a:spcPct val="55555"/>
              </a:lnSpc>
              <a:spcBef>
                <a:spcPts val="0"/>
              </a:spcBef>
              <a:spcAft>
                <a:spcPts val="0"/>
              </a:spcAft>
              <a:buClr>
                <a:srgbClr val="000000"/>
              </a:buClr>
              <a:buSzPts val="1800"/>
              <a:buFont typeface="Arial"/>
              <a:buNone/>
            </a:pPr>
            <a:r>
              <a:rPr b="0" i="0" lang="es-CO" sz="1800" u="none" cap="none" strike="noStrike">
                <a:solidFill>
                  <a:srgbClr val="3F3F3F"/>
                </a:solidFill>
                <a:latin typeface="Arial"/>
                <a:ea typeface="Arial"/>
                <a:cs typeface="Arial"/>
                <a:sym typeface="Arial"/>
              </a:rPr>
              <a:t>Hombres</a:t>
            </a:r>
            <a:endParaRPr b="0" i="0" sz="1400" u="none" cap="none" strike="noStrike">
              <a:solidFill>
                <a:srgbClr val="000000"/>
              </a:solidFill>
              <a:latin typeface="Arial"/>
              <a:ea typeface="Arial"/>
              <a:cs typeface="Arial"/>
              <a:sym typeface="Arial"/>
            </a:endParaRPr>
          </a:p>
        </p:txBody>
      </p:sp>
      <p:sp>
        <p:nvSpPr>
          <p:cNvPr id="505" name="Google Shape;505;p8"/>
          <p:cNvSpPr txBox="1"/>
          <p:nvPr/>
        </p:nvSpPr>
        <p:spPr>
          <a:xfrm>
            <a:off x="5626242" y="3478533"/>
            <a:ext cx="955903" cy="249427"/>
          </a:xfrm>
          <a:prstGeom prst="rect">
            <a:avLst/>
          </a:prstGeom>
          <a:noFill/>
          <a:ln>
            <a:noFill/>
          </a:ln>
        </p:spPr>
        <p:txBody>
          <a:bodyPr anchorCtr="0" anchor="t" bIns="45700" lIns="91425" spcFirstLastPara="1" rIns="91425" wrap="square" tIns="45700">
            <a:spAutoFit/>
          </a:bodyPr>
          <a:lstStyle/>
          <a:p>
            <a:pPr indent="0" lvl="0" marL="0" marR="0" rtl="0" algn="l">
              <a:lnSpc>
                <a:spcPct val="55555"/>
              </a:lnSpc>
              <a:spcBef>
                <a:spcPts val="0"/>
              </a:spcBef>
              <a:spcAft>
                <a:spcPts val="0"/>
              </a:spcAft>
              <a:buClr>
                <a:srgbClr val="000000"/>
              </a:buClr>
              <a:buSzPts val="1800"/>
              <a:buFont typeface="Arial"/>
              <a:buNone/>
            </a:pPr>
            <a:r>
              <a:rPr b="0" i="0" lang="es-CO" sz="1800" u="none" cap="none" strike="noStrike">
                <a:solidFill>
                  <a:srgbClr val="3F3F3F"/>
                </a:solidFill>
                <a:latin typeface="Arial"/>
                <a:ea typeface="Arial"/>
                <a:cs typeface="Arial"/>
                <a:sym typeface="Arial"/>
              </a:rPr>
              <a:t>Mujeres</a:t>
            </a:r>
            <a:endParaRPr b="0" i="0" sz="1400" u="none" cap="none" strike="noStrike">
              <a:solidFill>
                <a:srgbClr val="000000"/>
              </a:solidFill>
              <a:latin typeface="Arial"/>
              <a:ea typeface="Arial"/>
              <a:cs typeface="Arial"/>
              <a:sym typeface="Arial"/>
            </a:endParaRPr>
          </a:p>
        </p:txBody>
      </p:sp>
      <p:sp>
        <p:nvSpPr>
          <p:cNvPr descr="Mujer con avatar de cabello largo oscuro - Iconos gratis de personas" id="506" name="Google Shape;506;p8"/>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descr="Mujer con avatar de cabello largo oscuro - Iconos gratis de personas" id="507" name="Google Shape;507;p8"/>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508" name="Google Shape;508;p8"/>
          <p:cNvGrpSpPr/>
          <p:nvPr/>
        </p:nvGrpSpPr>
        <p:grpSpPr>
          <a:xfrm>
            <a:off x="2132422" y="1529586"/>
            <a:ext cx="2559752" cy="2556987"/>
            <a:chOff x="1061045" y="836725"/>
            <a:chExt cx="3303052" cy="3186525"/>
          </a:xfrm>
        </p:grpSpPr>
        <p:sp>
          <p:nvSpPr>
            <p:cNvPr id="509" name="Google Shape;509;p8"/>
            <p:cNvSpPr/>
            <p:nvPr/>
          </p:nvSpPr>
          <p:spPr>
            <a:xfrm>
              <a:off x="2776059" y="2737877"/>
              <a:ext cx="1197158" cy="1281973"/>
            </a:xfrm>
            <a:prstGeom prst="ellipse">
              <a:avLst/>
            </a:prstGeom>
            <a:solidFill>
              <a:srgbClr val="DA0F2B"/>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10" name="Google Shape;510;p8"/>
            <p:cNvSpPr/>
            <p:nvPr/>
          </p:nvSpPr>
          <p:spPr>
            <a:xfrm>
              <a:off x="1405167" y="2741277"/>
              <a:ext cx="1197158" cy="1281973"/>
            </a:xfrm>
            <a:prstGeom prst="ellipse">
              <a:avLst/>
            </a:prstGeom>
            <a:solidFill>
              <a:srgbClr val="F5B02B"/>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511" name="Google Shape;511;p8"/>
            <p:cNvPicPr preferRelativeResize="0"/>
            <p:nvPr/>
          </p:nvPicPr>
          <p:blipFill rotWithShape="1">
            <a:blip r:embed="rId3">
              <a:alphaModFix/>
            </a:blip>
            <a:srcRect b="0" l="0" r="0" t="0"/>
            <a:stretch/>
          </p:blipFill>
          <p:spPr>
            <a:xfrm>
              <a:off x="1061045" y="846714"/>
              <a:ext cx="1833104" cy="3060224"/>
            </a:xfrm>
            <a:prstGeom prst="rect">
              <a:avLst/>
            </a:prstGeom>
            <a:noFill/>
            <a:ln>
              <a:noFill/>
            </a:ln>
          </p:spPr>
        </p:pic>
        <p:pic>
          <p:nvPicPr>
            <p:cNvPr id="512" name="Google Shape;512;p8"/>
            <p:cNvPicPr preferRelativeResize="0"/>
            <p:nvPr/>
          </p:nvPicPr>
          <p:blipFill rotWithShape="1">
            <a:blip r:embed="rId4">
              <a:alphaModFix/>
            </a:blip>
            <a:srcRect b="0" l="0" r="0" t="0"/>
            <a:stretch/>
          </p:blipFill>
          <p:spPr>
            <a:xfrm>
              <a:off x="2385179" y="836725"/>
              <a:ext cx="1978918" cy="3062116"/>
            </a:xfrm>
            <a:prstGeom prst="rect">
              <a:avLst/>
            </a:prstGeom>
            <a:noFill/>
            <a:ln>
              <a:noFill/>
            </a:ln>
          </p:spPr>
        </p:pic>
      </p:grpSp>
      <p:graphicFrame>
        <p:nvGraphicFramePr>
          <p:cNvPr id="513" name="Google Shape;513;p8"/>
          <p:cNvGraphicFramePr/>
          <p:nvPr/>
        </p:nvGraphicFramePr>
        <p:xfrm>
          <a:off x="6494104" y="1431187"/>
          <a:ext cx="4396810" cy="3341842"/>
        </p:xfrm>
        <a:graphic>
          <a:graphicData uri="http://schemas.openxmlformats.org/drawingml/2006/chart">
            <c:chart r:id="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pic>
        <p:nvPicPr>
          <p:cNvPr descr="C:\Users\fangulo\Documents\!!FelipeAngulo!!\Gobernación de Boyaca\2019\Junio\Gráficas\Recurso 83.png" id="518" name="Google Shape;518;p9"/>
          <p:cNvPicPr preferRelativeResize="0"/>
          <p:nvPr/>
        </p:nvPicPr>
        <p:blipFill rotWithShape="1">
          <a:blip r:embed="rId3">
            <a:alphaModFix/>
          </a:blip>
          <a:srcRect b="0" l="0" r="0" t="0"/>
          <a:stretch/>
        </p:blipFill>
        <p:spPr>
          <a:xfrm>
            <a:off x="465815" y="3313222"/>
            <a:ext cx="2630213" cy="1684784"/>
          </a:xfrm>
          <a:prstGeom prst="rect">
            <a:avLst/>
          </a:prstGeom>
          <a:noFill/>
          <a:ln>
            <a:noFill/>
          </a:ln>
        </p:spPr>
      </p:pic>
      <p:pic>
        <p:nvPicPr>
          <p:cNvPr descr="C:\Users\fangulo\Documents\!!FelipeAngulo!!\Gobernación de Boyaca\2019\Junio\Gráficas\Recurso 83.png" id="519" name="Google Shape;519;p9"/>
          <p:cNvPicPr preferRelativeResize="0"/>
          <p:nvPr/>
        </p:nvPicPr>
        <p:blipFill rotWithShape="1">
          <a:blip r:embed="rId3">
            <a:alphaModFix/>
          </a:blip>
          <a:srcRect b="0" l="0" r="0" t="0"/>
          <a:stretch/>
        </p:blipFill>
        <p:spPr>
          <a:xfrm>
            <a:off x="9116960" y="3313222"/>
            <a:ext cx="2630213" cy="1684784"/>
          </a:xfrm>
          <a:prstGeom prst="rect">
            <a:avLst/>
          </a:prstGeom>
          <a:noFill/>
          <a:ln>
            <a:noFill/>
          </a:ln>
        </p:spPr>
      </p:pic>
      <p:sp>
        <p:nvSpPr>
          <p:cNvPr id="520" name="Google Shape;520;p9"/>
          <p:cNvSpPr/>
          <p:nvPr/>
        </p:nvSpPr>
        <p:spPr>
          <a:xfrm>
            <a:off x="3705482" y="859489"/>
            <a:ext cx="4375267" cy="861770"/>
          </a:xfrm>
          <a:prstGeom prst="rect">
            <a:avLst/>
          </a:prstGeom>
          <a:noFill/>
          <a:ln>
            <a:noFill/>
          </a:ln>
        </p:spPr>
        <p:txBody>
          <a:bodyPr anchorCtr="0" anchor="t" bIns="60950" lIns="121900" spcFirstLastPara="1" rIns="121900" wrap="square" tIns="60950">
            <a:spAutoFit/>
          </a:bodyPr>
          <a:lstStyle/>
          <a:p>
            <a:pPr indent="0" lvl="0" marL="0" marR="0" rtl="0" algn="ctr">
              <a:lnSpc>
                <a:spcPct val="100000"/>
              </a:lnSpc>
              <a:spcBef>
                <a:spcPts val="0"/>
              </a:spcBef>
              <a:spcAft>
                <a:spcPts val="0"/>
              </a:spcAft>
              <a:buClr>
                <a:srgbClr val="333333"/>
              </a:buClr>
              <a:buSzPts val="2400"/>
              <a:buFont typeface="Arial"/>
              <a:buNone/>
            </a:pPr>
            <a:r>
              <a:rPr b="1" i="0" lang="es-CO" sz="2400" u="none" cap="none" strike="noStrike">
                <a:solidFill>
                  <a:srgbClr val="333333"/>
                </a:solidFill>
                <a:latin typeface="Arial"/>
                <a:ea typeface="Arial"/>
                <a:cs typeface="Arial"/>
                <a:sym typeface="Arial"/>
              </a:rPr>
              <a:t> ¿En qué grupo de edad se encuentra usted? </a:t>
            </a:r>
            <a:endParaRPr b="1" i="0" sz="2400" u="none" cap="none" strike="noStrike">
              <a:solidFill>
                <a:srgbClr val="000000"/>
              </a:solidFill>
              <a:latin typeface="Arial"/>
              <a:ea typeface="Arial"/>
              <a:cs typeface="Arial"/>
              <a:sym typeface="Arial"/>
            </a:endParaRPr>
          </a:p>
        </p:txBody>
      </p:sp>
      <p:sp>
        <p:nvSpPr>
          <p:cNvPr id="521" name="Google Shape;521;p9"/>
          <p:cNvSpPr txBox="1"/>
          <p:nvPr/>
        </p:nvSpPr>
        <p:spPr>
          <a:xfrm>
            <a:off x="5117555" y="5903271"/>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2014</a:t>
            </a:r>
            <a:endParaRPr b="0" i="0" sz="1400" u="none" cap="none" strike="noStrike">
              <a:solidFill>
                <a:srgbClr val="000000"/>
              </a:solidFill>
              <a:latin typeface="Arial"/>
              <a:ea typeface="Arial"/>
              <a:cs typeface="Arial"/>
              <a:sym typeface="Arial"/>
            </a:endParaRPr>
          </a:p>
        </p:txBody>
      </p:sp>
      <p:graphicFrame>
        <p:nvGraphicFramePr>
          <p:cNvPr id="522" name="Google Shape;522;p9"/>
          <p:cNvGraphicFramePr/>
          <p:nvPr/>
        </p:nvGraphicFramePr>
        <p:xfrm>
          <a:off x="2932632" y="1626781"/>
          <a:ext cx="6347725" cy="3827560"/>
        </p:xfrm>
        <a:graphic>
          <a:graphicData uri="http://schemas.openxmlformats.org/drawingml/2006/chart">
            <c:chart r:id="rId4"/>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Diseño personalizad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Diseño personalizad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3_Diseño personalizad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5_Diseño personalizad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2020-03-20T22:43:11Z</dcterms:created>
  <dc:creator>ANDREA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0x01010099445C066DBEB742A95E02D9B95101DB</vt:lpwstr>
  </property>
</Properties>
</file>