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olors22.xml" ContentType="application/vnd.ms-office.chartcolorstyle+xml"/>
  <Override PartName="/ppt/charts/style22.xml" ContentType="application/vnd.ms-office.chartstyle+xml"/>
  <Override PartName="/ppt/charts/colors23.xml" ContentType="application/vnd.ms-office.chartcolorstyle+xml"/>
  <Override PartName="/ppt/charts/style23.xml" ContentType="application/vnd.ms-office.chartstyle+xml"/>
  <Override PartName="/ppt/charts/colors24.xml" ContentType="application/vnd.ms-office.chartcolorstyle+xml"/>
  <Override PartName="/ppt/charts/style24.xml" ContentType="application/vnd.ms-office.chartstyle+xml"/>
  <Override PartName="/ppt/charts/colors25.xml" ContentType="application/vnd.ms-office.chartcolorstyle+xml"/>
  <Override PartName="/ppt/charts/style25.xml" ContentType="application/vnd.ms-office.chartstyle+xml"/>
  <Override PartName="/ppt/charts/colors26.xml" ContentType="application/vnd.ms-office.chartcolorstyle+xml"/>
  <Override PartName="/ppt/charts/style2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94" r:id="rId7"/>
    <p:sldMasterId id="2147483706" r:id="rId8"/>
    <p:sldMasterId id="2147483718" r:id="rId9"/>
  </p:sldMasterIdLst>
  <p:notesMasterIdLst>
    <p:notesMasterId r:id="rId52"/>
  </p:notesMasterIdLst>
  <p:sldIdLst>
    <p:sldId id="939" r:id="rId10"/>
    <p:sldId id="428" r:id="rId11"/>
    <p:sldId id="761" r:id="rId12"/>
    <p:sldId id="262" r:id="rId13"/>
    <p:sldId id="265" r:id="rId14"/>
    <p:sldId id="1077" r:id="rId15"/>
    <p:sldId id="357" r:id="rId16"/>
    <p:sldId id="660" r:id="rId17"/>
    <p:sldId id="661" r:id="rId18"/>
    <p:sldId id="662" r:id="rId19"/>
    <p:sldId id="342" r:id="rId20"/>
    <p:sldId id="1078" r:id="rId21"/>
    <p:sldId id="1053" r:id="rId22"/>
    <p:sldId id="1079" r:id="rId23"/>
    <p:sldId id="1091" r:id="rId24"/>
    <p:sldId id="1081" r:id="rId25"/>
    <p:sldId id="1056" r:id="rId26"/>
    <p:sldId id="1006" r:id="rId27"/>
    <p:sldId id="1094" r:id="rId28"/>
    <p:sldId id="1089" r:id="rId29"/>
    <p:sldId id="1008" r:id="rId30"/>
    <p:sldId id="1009" r:id="rId31"/>
    <p:sldId id="1010" r:id="rId32"/>
    <p:sldId id="1016" r:id="rId33"/>
    <p:sldId id="1058" r:id="rId34"/>
    <p:sldId id="1013" r:id="rId35"/>
    <p:sldId id="1020" r:id="rId36"/>
    <p:sldId id="1082" r:id="rId37"/>
    <p:sldId id="1049" r:id="rId38"/>
    <p:sldId id="1084" r:id="rId39"/>
    <p:sldId id="1095" r:id="rId40"/>
    <p:sldId id="1096" r:id="rId41"/>
    <p:sldId id="1075" r:id="rId42"/>
    <p:sldId id="1085" r:id="rId43"/>
    <p:sldId id="1024" r:id="rId44"/>
    <p:sldId id="1025" r:id="rId45"/>
    <p:sldId id="1093" r:id="rId46"/>
    <p:sldId id="1087" r:id="rId47"/>
    <p:sldId id="934" r:id="rId48"/>
    <p:sldId id="1045" r:id="rId49"/>
    <p:sldId id="1088" r:id="rId50"/>
    <p:sldId id="1040" r:id="rId5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20" userDrawn="1">
          <p15:clr>
            <a:srgbClr val="A4A3A4"/>
          </p15:clr>
        </p15:guide>
        <p15:guide id="2" pos="1232" userDrawn="1">
          <p15:clr>
            <a:srgbClr val="A4A3A4"/>
          </p15:clr>
        </p15:guide>
        <p15:guide id="3" pos="5000" userDrawn="1">
          <p15:clr>
            <a:srgbClr val="A4A3A4"/>
          </p15:clr>
        </p15:guide>
        <p15:guide id="4" orient="horz" pos="1110">
          <p15:clr>
            <a:srgbClr val="A4A3A4"/>
          </p15:clr>
        </p15:guide>
        <p15:guide id="5" pos="1982">
          <p15:clr>
            <a:srgbClr val="A4A3A4"/>
          </p15:clr>
        </p15:guide>
        <p15:guide id="6" pos="3832">
          <p15:clr>
            <a:srgbClr val="A4A3A4"/>
          </p15:clr>
        </p15:guide>
        <p15:guide id="7" pos="5828">
          <p15:clr>
            <a:srgbClr val="A4A3A4"/>
          </p15:clr>
        </p15:guide>
        <p15:guide id="8" orient="horz">
          <p15:clr>
            <a:srgbClr val="A4A3A4"/>
          </p15:clr>
        </p15:guide>
        <p15:guide id="9">
          <p15:clr>
            <a:srgbClr val="A4A3A4"/>
          </p15:clr>
        </p15:guide>
        <p15:guide id="10" orient="horz" pos="1849">
          <p15:clr>
            <a:srgbClr val="A4A3A4"/>
          </p15:clr>
        </p15:guide>
        <p15:guide id="11" pos="1627">
          <p15:clr>
            <a:srgbClr val="A4A3A4"/>
          </p15:clr>
        </p15:guide>
        <p15:guide id="12" pos="4808">
          <p15:clr>
            <a:srgbClr val="A4A3A4"/>
          </p15:clr>
        </p15:guide>
        <p15:guide id="13" pos="3843">
          <p15:clr>
            <a:srgbClr val="A4A3A4"/>
          </p15:clr>
        </p15:guide>
        <p15:guide id="14" pos="6022">
          <p15:clr>
            <a:srgbClr val="A4A3A4"/>
          </p15:clr>
        </p15:guide>
        <p15:guide id="15" orient="horz" pos="1904">
          <p15:clr>
            <a:srgbClr val="A4A3A4"/>
          </p15:clr>
        </p15:guide>
        <p15:guide id="16" pos="5842">
          <p15:clr>
            <a:srgbClr val="A4A3A4"/>
          </p15:clr>
        </p15:guide>
        <p15:guide id="17" pos="215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Edwin Bernal Bello" initials="JEB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F2B"/>
    <a:srgbClr val="F5B02B"/>
    <a:srgbClr val="BFBFBF"/>
    <a:srgbClr val="E6E6E6"/>
    <a:srgbClr val="95B3D7"/>
    <a:srgbClr val="8064A2"/>
    <a:srgbClr val="D7E4BD"/>
    <a:srgbClr val="C3D69B"/>
    <a:srgbClr val="FFFFFF"/>
    <a:srgbClr val="EB9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>
        <p:scale>
          <a:sx n="70" d="100"/>
          <a:sy n="70" d="100"/>
        </p:scale>
        <p:origin x="-546" y="36"/>
      </p:cViewPr>
      <p:guideLst>
        <p:guide orient="horz" pos="1820"/>
        <p:guide orient="horz" pos="1110"/>
        <p:guide orient="horz"/>
        <p:guide orient="horz" pos="1849"/>
        <p:guide orient="horz" pos="1904"/>
        <p:guide pos="1232"/>
        <p:guide pos="5000"/>
        <p:guide pos="1982"/>
        <p:guide pos="3832"/>
        <p:guide pos="5828"/>
        <p:guide/>
        <p:guide pos="1627"/>
        <p:guide pos="4808"/>
        <p:guide pos="3843"/>
        <p:guide pos="6022"/>
        <p:guide pos="5842"/>
        <p:guide pos="21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Microsoft_Excel_Worksheet40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5B02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3A-4B4B-AFAC-CBE63A06005D}"/>
              </c:ext>
            </c:extLst>
          </c:dPt>
          <c:dPt>
            <c:idx val="1"/>
            <c:bubble3D val="0"/>
            <c:spPr>
              <a:solidFill>
                <a:srgbClr val="DA0F2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3A-4B4B-AFAC-CBE63A06005D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3A-4B4B-AFAC-CBE63A06005D}"/>
              </c:ext>
            </c:extLst>
          </c:dPt>
          <c:dLbls>
            <c:dLbl>
              <c:idx val="2"/>
              <c:layout>
                <c:manualLayout>
                  <c:x val="4.9622339832742371E-3"/>
                  <c:y val="9.5007483896605524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3200" b="1">
                      <a:solidFill>
                        <a:schemeClr val="tx1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Femenino</c:v>
                </c:pt>
                <c:pt idx="1">
                  <c:v>Masculino</c:v>
                </c:pt>
                <c:pt idx="2">
                  <c:v>Transexual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0.43</c:v>
                </c:pt>
                <c:pt idx="2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13A-4B4B-AFAC-CBE63A060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5B02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No aplica (No salía de noche)</c:v>
                </c:pt>
                <c:pt idx="1">
                  <c:v>Lunes</c:v>
                </c:pt>
                <c:pt idx="2">
                  <c:v>Martes</c:v>
                </c:pt>
                <c:pt idx="3">
                  <c:v>Miércoles</c:v>
                </c:pt>
                <c:pt idx="4">
                  <c:v>Jueves</c:v>
                </c:pt>
                <c:pt idx="5">
                  <c:v>Viernes</c:v>
                </c:pt>
                <c:pt idx="6">
                  <c:v>Sábado</c:v>
                </c:pt>
                <c:pt idx="7">
                  <c:v>Domingo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0.08</c:v>
                </c:pt>
                <c:pt idx="1">
                  <c:v>0.70899999999999996</c:v>
                </c:pt>
                <c:pt idx="2">
                  <c:v>0.41599999999999998</c:v>
                </c:pt>
                <c:pt idx="3">
                  <c:v>8.3000000000000004E-2</c:v>
                </c:pt>
                <c:pt idx="4">
                  <c:v>8.4000000000000005E-2</c:v>
                </c:pt>
                <c:pt idx="5">
                  <c:v>3.9E-2</c:v>
                </c:pt>
                <c:pt idx="6">
                  <c:v>4.2000000000000003E-2</c:v>
                </c:pt>
                <c:pt idx="7">
                  <c:v>0.27200000000000002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26A-404F-B180-BE148FE9CF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4399872"/>
        <c:axId val="114402816"/>
      </c:barChart>
      <c:catAx>
        <c:axId val="114399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114402816"/>
        <c:crosses val="autoZero"/>
        <c:auto val="1"/>
        <c:lblAlgn val="ctr"/>
        <c:lblOffset val="100"/>
        <c:noMultiLvlLbl val="0"/>
      </c:catAx>
      <c:valAx>
        <c:axId val="11440281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114399872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264071389018697"/>
          <c:y val="7.3217088700128372E-2"/>
          <c:w val="0.55497381486899489"/>
          <c:h val="0.898727232123491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DA0F2B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A0F2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E8-4601-8DE6-EB2F569372E8}"/>
              </c:ext>
            </c:extLst>
          </c:dPt>
          <c:dPt>
            <c:idx val="1"/>
            <c:invertIfNegative val="0"/>
            <c:bubble3D val="0"/>
            <c:spPr>
              <a:solidFill>
                <a:srgbClr val="DA0F2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E8-4601-8DE6-EB2F569372E8}"/>
              </c:ext>
            </c:extLst>
          </c:dPt>
          <c:dPt>
            <c:idx val="2"/>
            <c:invertIfNegative val="0"/>
            <c:bubble3D val="0"/>
            <c:spPr>
              <a:solidFill>
                <a:srgbClr val="DA0F2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EE8-4601-8DE6-EB2F569372E8}"/>
              </c:ext>
            </c:extLst>
          </c:dPt>
          <c:dPt>
            <c:idx val="3"/>
            <c:invertIfNegative val="0"/>
            <c:bubble3D val="0"/>
            <c:spPr>
              <a:solidFill>
                <a:srgbClr val="DA0F2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EE8-4601-8DE6-EB2F569372E8}"/>
              </c:ext>
            </c:extLst>
          </c:dPt>
          <c:dPt>
            <c:idx val="4"/>
            <c:invertIfNegative val="0"/>
            <c:bubble3D val="0"/>
            <c:spPr>
              <a:solidFill>
                <a:srgbClr val="DA0F2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EE8-4601-8DE6-EB2F569372E8}"/>
              </c:ext>
            </c:extLst>
          </c:dPt>
          <c:dPt>
            <c:idx val="5"/>
            <c:invertIfNegative val="0"/>
            <c:bubble3D val="0"/>
            <c:spPr>
              <a:solidFill>
                <a:srgbClr val="DA0F2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EE8-4601-8DE6-EB2F569372E8}"/>
              </c:ext>
            </c:extLst>
          </c:dPt>
          <c:dLbls>
            <c:txPr>
              <a:bodyPr rot="0" vert="horz"/>
              <a:lstStyle/>
              <a:p>
                <a:pPr>
                  <a:defRPr sz="1600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Buses de transporte público</c:v>
                </c:pt>
                <c:pt idx="1">
                  <c:v>Aplicaciones como UBER, BEAT, CABIFY, DIDI, etc</c:v>
                </c:pt>
                <c:pt idx="2">
                  <c:v>Transporte particular</c:v>
                </c:pt>
                <c:pt idx="3">
                  <c:v>Taxi</c:v>
                </c:pt>
                <c:pt idx="4">
                  <c:v>Intenta no salir porque es difícil transportarse</c:v>
                </c:pt>
                <c:pt idx="5">
                  <c:v>Bicicleta</c:v>
                </c:pt>
                <c:pt idx="6">
                  <c:v>Moto</c:v>
                </c:pt>
                <c:pt idx="7">
                  <c:v>Camina</c:v>
                </c:pt>
                <c:pt idx="8">
                  <c:v>NS/NR</c:v>
                </c:pt>
              </c:strCache>
            </c:strRef>
          </c:cat>
          <c:val>
            <c:numRef>
              <c:f>Hoja1!$B$2:$B$10</c:f>
              <c:numCache>
                <c:formatCode>0%</c:formatCode>
                <c:ptCount val="9"/>
                <c:pt idx="0">
                  <c:v>0.33300000000000002</c:v>
                </c:pt>
                <c:pt idx="1">
                  <c:v>0.153</c:v>
                </c:pt>
                <c:pt idx="2">
                  <c:v>0.124</c:v>
                </c:pt>
                <c:pt idx="3">
                  <c:v>9.9000000000000005E-2</c:v>
                </c:pt>
                <c:pt idx="4">
                  <c:v>8.7999999999999995E-2</c:v>
                </c:pt>
                <c:pt idx="5">
                  <c:v>7.2999999999999995E-2</c:v>
                </c:pt>
                <c:pt idx="6">
                  <c:v>6.8000000000000005E-2</c:v>
                </c:pt>
                <c:pt idx="7">
                  <c:v>2.3E-2</c:v>
                </c:pt>
                <c:pt idx="8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EE8-4601-8DE6-EB2F569372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4774400"/>
        <c:axId val="114779648"/>
      </c:barChart>
      <c:catAx>
        <c:axId val="1147744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es-CO"/>
          </a:p>
        </c:txPr>
        <c:crossAx val="114779648"/>
        <c:crosses val="autoZero"/>
        <c:auto val="1"/>
        <c:lblAlgn val="ctr"/>
        <c:lblOffset val="100"/>
        <c:noMultiLvlLbl val="0"/>
      </c:catAx>
      <c:valAx>
        <c:axId val="11477964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14774400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203075787401575"/>
          <c:y val="5.156249682809444E-2"/>
          <c:w val="0.47078174212598423"/>
          <c:h val="0.94843750317190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DA0F2B"/>
            </a:solidFill>
            <a:ln>
              <a:noFill/>
            </a:ln>
            <a:effectLst>
              <a:glow rad="127000">
                <a:schemeClr val="bg1"/>
              </a:glow>
            </a:effectLst>
            <a:scene3d>
              <a:camera prst="orthographicFront"/>
              <a:lightRig rig="threePt" dir="t"/>
            </a:scene3d>
          </c:spPr>
          <c:invertIfNegative val="0"/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24E-487A-9BD1-DE7091ACC7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Hoja1!$A$2:$A$20</c:f>
              <c:strCache>
                <c:ptCount val="19"/>
                <c:pt idx="0">
                  <c:v>Cine</c:v>
                </c:pt>
                <c:pt idx="1">
                  <c:v>Trabajar</c:v>
                </c:pt>
                <c:pt idx="2">
                  <c:v>Restaurantes</c:v>
                </c:pt>
                <c:pt idx="3">
                  <c:v>Compartir con amigos en el espacio público</c:v>
                </c:pt>
                <c:pt idx="4">
                  <c:v>Comercio (tiendas, centros comerciales y ferias)</c:v>
                </c:pt>
                <c:pt idx="5">
                  <c:v>Bares</c:v>
                </c:pt>
                <c:pt idx="6">
                  <c:v>Práctica de deporte al aire libre</c:v>
                </c:pt>
                <c:pt idx="7">
                  <c:v>Discotecas</c:v>
                </c:pt>
                <c:pt idx="8">
                  <c:v>Bogotá despierta</c:v>
                </c:pt>
                <c:pt idx="9">
                  <c:v>Música en vivo</c:v>
                </c:pt>
                <c:pt idx="10">
                  <c:v>Actividades educativas (cursos y clases)</c:v>
                </c:pt>
                <c:pt idx="11">
                  <c:v>Paseos en bicicleta por recreación</c:v>
                </c:pt>
                <c:pt idx="12">
                  <c:v>Eventos artísticos</c:v>
                </c:pt>
                <c:pt idx="13">
                  <c:v>Artes Escénicas (teatro y danza)</c:v>
                </c:pt>
                <c:pt idx="14">
                  <c:v>Gimnasios</c:v>
                </c:pt>
                <c:pt idx="15">
                  <c:v>Conferencias</c:v>
                </c:pt>
                <c:pt idx="16">
                  <c:v>Visitas guiadas (Centro histórico)</c:v>
                </c:pt>
                <c:pt idx="17">
                  <c:v>Otra</c:v>
                </c:pt>
                <c:pt idx="18">
                  <c:v>Ninguna</c:v>
                </c:pt>
              </c:strCache>
            </c:strRef>
          </c:cat>
          <c:val>
            <c:numRef>
              <c:f>Hoja1!$B$2:$B$20</c:f>
              <c:numCache>
                <c:formatCode>0%</c:formatCode>
                <c:ptCount val="19"/>
                <c:pt idx="0">
                  <c:v>0.29899999999999999</c:v>
                </c:pt>
                <c:pt idx="1">
                  <c:v>0.29199999999999998</c:v>
                </c:pt>
                <c:pt idx="2">
                  <c:v>0.252</c:v>
                </c:pt>
                <c:pt idx="3">
                  <c:v>0.247</c:v>
                </c:pt>
                <c:pt idx="4">
                  <c:v>0.23499999999999999</c:v>
                </c:pt>
                <c:pt idx="5">
                  <c:v>0.217</c:v>
                </c:pt>
                <c:pt idx="6">
                  <c:v>0.14499999999999999</c:v>
                </c:pt>
                <c:pt idx="7">
                  <c:v>0.122</c:v>
                </c:pt>
                <c:pt idx="8">
                  <c:v>0.11700000000000001</c:v>
                </c:pt>
                <c:pt idx="9">
                  <c:v>0.109</c:v>
                </c:pt>
                <c:pt idx="10">
                  <c:v>0.105</c:v>
                </c:pt>
                <c:pt idx="11">
                  <c:v>9.5000000000000001E-2</c:v>
                </c:pt>
                <c:pt idx="12">
                  <c:v>9.1999999999999998E-2</c:v>
                </c:pt>
                <c:pt idx="13">
                  <c:v>9.1999999999999998E-2</c:v>
                </c:pt>
                <c:pt idx="14">
                  <c:v>0.06</c:v>
                </c:pt>
                <c:pt idx="15">
                  <c:v>5.8999999999999997E-2</c:v>
                </c:pt>
                <c:pt idx="16">
                  <c:v>4.2000000000000003E-2</c:v>
                </c:pt>
                <c:pt idx="17">
                  <c:v>3.9000000000000007E-2</c:v>
                </c:pt>
                <c:pt idx="18">
                  <c:v>0.13800000000000001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D5-4815-ADC8-7098F2F5EB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14829568"/>
        <c:axId val="114836608"/>
      </c:barChart>
      <c:catAx>
        <c:axId val="114829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4836608"/>
        <c:crosses val="autoZero"/>
        <c:auto val="1"/>
        <c:lblAlgn val="ctr"/>
        <c:lblOffset val="100"/>
        <c:noMultiLvlLbl val="0"/>
      </c:catAx>
      <c:valAx>
        <c:axId val="114836608"/>
        <c:scaling>
          <c:orientation val="minMax"/>
          <c:max val="1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482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27422846572538"/>
          <c:w val="0.99332254503844664"/>
          <c:h val="0.4787620653971481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Gratuitas</c:v>
                </c:pt>
              </c:strCache>
            </c:strRef>
          </c:tx>
          <c:spPr>
            <a:solidFill>
              <a:srgbClr val="DA0F2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8147908124725791E-3"/>
                  <c:y val="2.22316276190997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CB-45A2-B9A4-6AF80252F411}"/>
                </c:ext>
              </c:extLst>
            </c:dLbl>
            <c:dLbl>
              <c:idx val="1"/>
              <c:layout>
                <c:manualLayout>
                  <c:x val="9.814790812472579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CB-45A2-B9A4-6AF80252F4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Cine</c:v>
                </c:pt>
                <c:pt idx="1">
                  <c:v>Restaurantes</c:v>
                </c:pt>
                <c:pt idx="2">
                  <c:v>Compartir con amigos en el espacio público</c:v>
                </c:pt>
                <c:pt idx="3">
                  <c:v>Comercio (tiendas, centros comerciales y ferias)</c:v>
                </c:pt>
                <c:pt idx="4">
                  <c:v>Bares</c:v>
                </c:pt>
                <c:pt idx="5">
                  <c:v>Práctica de deporte al aire libre</c:v>
                </c:pt>
                <c:pt idx="6">
                  <c:v>Discotecas</c:v>
                </c:pt>
                <c:pt idx="7">
                  <c:v>Bogotá despierta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2.5999999999999999E-2</c:v>
                </c:pt>
                <c:pt idx="1">
                  <c:v>0.03</c:v>
                </c:pt>
                <c:pt idx="2">
                  <c:v>0.73899999999999999</c:v>
                </c:pt>
                <c:pt idx="3">
                  <c:v>0.27900000000000003</c:v>
                </c:pt>
                <c:pt idx="4">
                  <c:v>7.0999999999999994E-2</c:v>
                </c:pt>
                <c:pt idx="5">
                  <c:v>0.873</c:v>
                </c:pt>
                <c:pt idx="6">
                  <c:v>7.4999999999999997E-2</c:v>
                </c:pt>
                <c:pt idx="7">
                  <c:v>0.82299999999999995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E6-486A-AC38-89CE2AF800F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Pagas</c:v>
                </c:pt>
              </c:strCache>
            </c:strRef>
          </c:tx>
          <c:spPr>
            <a:solidFill>
              <a:srgbClr val="F5B02B"/>
            </a:solidFill>
            <a:ln>
              <a:noFill/>
            </a:ln>
            <a:effectLst/>
          </c:spPr>
          <c:invertIfNegative val="0"/>
          <c:dLbls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Cine</c:v>
                </c:pt>
                <c:pt idx="1">
                  <c:v>Restaurantes</c:v>
                </c:pt>
                <c:pt idx="2">
                  <c:v>Compartir con amigos en el espacio público</c:v>
                </c:pt>
                <c:pt idx="3">
                  <c:v>Comercio (tiendas, centros comerciales y ferias)</c:v>
                </c:pt>
                <c:pt idx="4">
                  <c:v>Bares</c:v>
                </c:pt>
                <c:pt idx="5">
                  <c:v>Práctica de deporte al aire libre</c:v>
                </c:pt>
                <c:pt idx="6">
                  <c:v>Discotecas</c:v>
                </c:pt>
                <c:pt idx="7">
                  <c:v>Bogotá despierta</c:v>
                </c:pt>
              </c:strCache>
            </c:strRef>
          </c:cat>
          <c:val>
            <c:numRef>
              <c:f>Hoja1!$C$2:$C$9</c:f>
              <c:numCache>
                <c:formatCode>0%</c:formatCode>
                <c:ptCount val="8"/>
                <c:pt idx="0">
                  <c:v>0.97399999999999998</c:v>
                </c:pt>
                <c:pt idx="1">
                  <c:v>0.97</c:v>
                </c:pt>
                <c:pt idx="2">
                  <c:v>0.26100000000000001</c:v>
                </c:pt>
                <c:pt idx="3">
                  <c:v>0.72099999999999997</c:v>
                </c:pt>
                <c:pt idx="4">
                  <c:v>0.92900000000000005</c:v>
                </c:pt>
                <c:pt idx="5">
                  <c:v>0.127</c:v>
                </c:pt>
                <c:pt idx="6">
                  <c:v>0.92500000000000004</c:v>
                </c:pt>
                <c:pt idx="7">
                  <c:v>0.17699999999999999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E6-486A-AC38-89CE2AF800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4490368"/>
        <c:axId val="114504448"/>
      </c:barChart>
      <c:catAx>
        <c:axId val="11449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4504448"/>
        <c:crosses val="autoZero"/>
        <c:auto val="1"/>
        <c:lblAlgn val="ctr"/>
        <c:lblOffset val="100"/>
        <c:noMultiLvlLbl val="0"/>
      </c:catAx>
      <c:valAx>
        <c:axId val="1145044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449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310701928023003"/>
          <c:y val="0.1099090581284089"/>
          <c:w val="0.14095113867431078"/>
          <c:h val="7.3933214651777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715633419804545E-2"/>
          <c:y val="6.1344664815160106E-2"/>
          <c:w val="0.96467444108333189"/>
          <c:h val="0.692072346146674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Gratuitas</c:v>
                </c:pt>
              </c:strCache>
            </c:strRef>
          </c:tx>
          <c:spPr>
            <a:solidFill>
              <a:srgbClr val="DA0F2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8147908124725791E-3"/>
                  <c:y val="2.22316276190997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CB-45A2-B9A4-6AF80252F411}"/>
                </c:ext>
              </c:extLst>
            </c:dLbl>
            <c:dLbl>
              <c:idx val="1"/>
              <c:layout>
                <c:manualLayout>
                  <c:x val="9.8147908124725791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CB-45A2-B9A4-6AF80252F4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Música en vivo</c:v>
                </c:pt>
                <c:pt idx="1">
                  <c:v>Actividades educativas (cursos y clases)</c:v>
                </c:pt>
                <c:pt idx="2">
                  <c:v>Paseos en bicicleta por recreación</c:v>
                </c:pt>
                <c:pt idx="3">
                  <c:v>Eventos artísticos</c:v>
                </c:pt>
                <c:pt idx="4">
                  <c:v>Artes Escénicas (teatro y danza)</c:v>
                </c:pt>
                <c:pt idx="5">
                  <c:v>Gimnasios</c:v>
                </c:pt>
                <c:pt idx="6">
                  <c:v>Conferencias</c:v>
                </c:pt>
                <c:pt idx="7">
                  <c:v>Visitas guiadas (Centro histórico)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0.46500000000000002</c:v>
                </c:pt>
                <c:pt idx="1">
                  <c:v>0.502</c:v>
                </c:pt>
                <c:pt idx="2">
                  <c:v>0.93899999999999995</c:v>
                </c:pt>
                <c:pt idx="3">
                  <c:v>0.61699999999999999</c:v>
                </c:pt>
                <c:pt idx="4">
                  <c:v>0.38600000000000001</c:v>
                </c:pt>
                <c:pt idx="5">
                  <c:v>0.13</c:v>
                </c:pt>
                <c:pt idx="6">
                  <c:v>0.72899999999999998</c:v>
                </c:pt>
                <c:pt idx="7">
                  <c:v>0.61699999999999999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E6-486A-AC38-89CE2AF800F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Pagas</c:v>
                </c:pt>
              </c:strCache>
            </c:strRef>
          </c:tx>
          <c:spPr>
            <a:solidFill>
              <a:srgbClr val="F5B02B"/>
            </a:solidFill>
            <a:ln>
              <a:noFill/>
            </a:ln>
            <a:effectLst/>
          </c:spPr>
          <c:invertIfNegative val="0"/>
          <c:dLbls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Música en vivo</c:v>
                </c:pt>
                <c:pt idx="1">
                  <c:v>Actividades educativas (cursos y clases)</c:v>
                </c:pt>
                <c:pt idx="2">
                  <c:v>Paseos en bicicleta por recreación</c:v>
                </c:pt>
                <c:pt idx="3">
                  <c:v>Eventos artísticos</c:v>
                </c:pt>
                <c:pt idx="4">
                  <c:v>Artes Escénicas (teatro y danza)</c:v>
                </c:pt>
                <c:pt idx="5">
                  <c:v>Gimnasios</c:v>
                </c:pt>
                <c:pt idx="6">
                  <c:v>Conferencias</c:v>
                </c:pt>
                <c:pt idx="7">
                  <c:v>Visitas guiadas (Centro histórico)</c:v>
                </c:pt>
              </c:strCache>
            </c:strRef>
          </c:cat>
          <c:val>
            <c:numRef>
              <c:f>Hoja1!$C$2:$C$9</c:f>
              <c:numCache>
                <c:formatCode>0%</c:formatCode>
                <c:ptCount val="8"/>
                <c:pt idx="0">
                  <c:v>0.53500000000000003</c:v>
                </c:pt>
                <c:pt idx="1">
                  <c:v>0.498</c:v>
                </c:pt>
                <c:pt idx="2">
                  <c:v>6.0999999999999999E-2</c:v>
                </c:pt>
                <c:pt idx="3">
                  <c:v>0.38300000000000001</c:v>
                </c:pt>
                <c:pt idx="4">
                  <c:v>0.61399999999999999</c:v>
                </c:pt>
                <c:pt idx="5">
                  <c:v>0.87</c:v>
                </c:pt>
                <c:pt idx="6">
                  <c:v>0.27100000000000002</c:v>
                </c:pt>
                <c:pt idx="7">
                  <c:v>0.38300000000000001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E6-486A-AC38-89CE2AF800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2587392"/>
        <c:axId val="142588928"/>
      </c:barChart>
      <c:catAx>
        <c:axId val="14258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588928"/>
        <c:crosses val="autoZero"/>
        <c:auto val="1"/>
        <c:lblAlgn val="ctr"/>
        <c:lblOffset val="100"/>
        <c:noMultiLvlLbl val="0"/>
      </c:catAx>
      <c:valAx>
        <c:axId val="1425889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258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348897825426071E-2"/>
          <c:y val="0.1996417199671075"/>
          <c:w val="0.93717982927325771"/>
          <c:h val="0.5632825763760357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Su barrio</c:v>
                </c:pt>
              </c:strCache>
            </c:strRef>
          </c:tx>
          <c:spPr>
            <a:solidFill>
              <a:srgbClr val="DA0F2B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Artes Escénicas (teatro y danza)</c:v>
                </c:pt>
                <c:pt idx="1">
                  <c:v>Actividades educativas (cursos y clases)</c:v>
                </c:pt>
                <c:pt idx="2">
                  <c:v>Trabajar</c:v>
                </c:pt>
                <c:pt idx="3">
                  <c:v>Conferencias</c:v>
                </c:pt>
                <c:pt idx="4">
                  <c:v>Eventos artísticos</c:v>
                </c:pt>
                <c:pt idx="5">
                  <c:v>Música en vivo</c:v>
                </c:pt>
                <c:pt idx="6">
                  <c:v>Cine</c:v>
                </c:pt>
                <c:pt idx="7">
                  <c:v>Comercio (tiendas, centros comerciales y ferias)</c:v>
                </c:pt>
                <c:pt idx="8">
                  <c:v>Bares</c:v>
                </c:pt>
              </c:strCache>
            </c:strRef>
          </c:cat>
          <c:val>
            <c:numRef>
              <c:f>Hoja1!$B$2:$B$10</c:f>
              <c:numCache>
                <c:formatCode>0%</c:formatCode>
                <c:ptCount val="9"/>
                <c:pt idx="0">
                  <c:v>3.9E-2</c:v>
                </c:pt>
                <c:pt idx="1">
                  <c:v>0.14399999999999999</c:v>
                </c:pt>
                <c:pt idx="2">
                  <c:v>9.9000000000000005E-2</c:v>
                </c:pt>
                <c:pt idx="3">
                  <c:v>3.9E-2</c:v>
                </c:pt>
                <c:pt idx="4">
                  <c:v>6.9000000000000006E-2</c:v>
                </c:pt>
                <c:pt idx="5">
                  <c:v>0.08</c:v>
                </c:pt>
                <c:pt idx="6">
                  <c:v>8.8999999999999996E-2</c:v>
                </c:pt>
                <c:pt idx="7">
                  <c:v>0.16300000000000001</c:v>
                </c:pt>
                <c:pt idx="8">
                  <c:v>0.108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FD-4586-A006-E8F3B886A00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Su localidad</c:v>
                </c:pt>
              </c:strCache>
            </c:strRef>
          </c:tx>
          <c:spPr>
            <a:solidFill>
              <a:srgbClr val="F5B02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Artes Escénicas (teatro y danza)</c:v>
                </c:pt>
                <c:pt idx="1">
                  <c:v>Actividades educativas (cursos y clases)</c:v>
                </c:pt>
                <c:pt idx="2">
                  <c:v>Trabajar</c:v>
                </c:pt>
                <c:pt idx="3">
                  <c:v>Conferencias</c:v>
                </c:pt>
                <c:pt idx="4">
                  <c:v>Eventos artísticos</c:v>
                </c:pt>
                <c:pt idx="5">
                  <c:v>Música en vivo</c:v>
                </c:pt>
                <c:pt idx="6">
                  <c:v>Cine</c:v>
                </c:pt>
                <c:pt idx="7">
                  <c:v>Comercio (tiendas, centros comerciales y ferias)</c:v>
                </c:pt>
                <c:pt idx="8">
                  <c:v>Bares</c:v>
                </c:pt>
              </c:strCache>
            </c:strRef>
          </c:cat>
          <c:val>
            <c:numRef>
              <c:f>Hoja1!$C$2:$C$10</c:f>
              <c:numCache>
                <c:formatCode>0%</c:formatCode>
                <c:ptCount val="9"/>
                <c:pt idx="0">
                  <c:v>0.20100000000000001</c:v>
                </c:pt>
                <c:pt idx="1">
                  <c:v>0.22900000000000001</c:v>
                </c:pt>
                <c:pt idx="2">
                  <c:v>0.219</c:v>
                </c:pt>
                <c:pt idx="3">
                  <c:v>0.151</c:v>
                </c:pt>
                <c:pt idx="4">
                  <c:v>0.16700000000000001</c:v>
                </c:pt>
                <c:pt idx="5">
                  <c:v>0.22600000000000001</c:v>
                </c:pt>
                <c:pt idx="6">
                  <c:v>0.51900000000000002</c:v>
                </c:pt>
                <c:pt idx="7">
                  <c:v>0.5</c:v>
                </c:pt>
                <c:pt idx="8">
                  <c:v>0.33700000000000002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FD-4586-A006-E8F3B886A00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En el Centro de la ciudad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Artes Escénicas (teatro y danza)</c:v>
                </c:pt>
                <c:pt idx="1">
                  <c:v>Actividades educativas (cursos y clases)</c:v>
                </c:pt>
                <c:pt idx="2">
                  <c:v>Trabajar</c:v>
                </c:pt>
                <c:pt idx="3">
                  <c:v>Conferencias</c:v>
                </c:pt>
                <c:pt idx="4">
                  <c:v>Eventos artísticos</c:v>
                </c:pt>
                <c:pt idx="5">
                  <c:v>Música en vivo</c:v>
                </c:pt>
                <c:pt idx="6">
                  <c:v>Cine</c:v>
                </c:pt>
                <c:pt idx="7">
                  <c:v>Comercio (tiendas, centros comerciales y ferias)</c:v>
                </c:pt>
                <c:pt idx="8">
                  <c:v>Bares</c:v>
                </c:pt>
              </c:strCache>
            </c:strRef>
          </c:cat>
          <c:val>
            <c:numRef>
              <c:f>Hoja1!$D$2:$D$10</c:f>
              <c:numCache>
                <c:formatCode>0%</c:formatCode>
                <c:ptCount val="9"/>
                <c:pt idx="0">
                  <c:v>0.45600000000000002</c:v>
                </c:pt>
                <c:pt idx="1">
                  <c:v>0.20399999999999999</c:v>
                </c:pt>
                <c:pt idx="2">
                  <c:v>0.188</c:v>
                </c:pt>
                <c:pt idx="3">
                  <c:v>0.27100000000000002</c:v>
                </c:pt>
                <c:pt idx="4">
                  <c:v>0.372</c:v>
                </c:pt>
                <c:pt idx="5">
                  <c:v>0.315</c:v>
                </c:pt>
                <c:pt idx="6">
                  <c:v>8.3000000000000004E-2</c:v>
                </c:pt>
                <c:pt idx="7">
                  <c:v>0.13800000000000001</c:v>
                </c:pt>
                <c:pt idx="8">
                  <c:v>0.16600000000000001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FD-4586-A006-E8F3B886A00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Fuera de la ciudad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2.04280160857668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16-4FCE-8977-AFC1FB0CD3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Artes Escénicas (teatro y danza)</c:v>
                </c:pt>
                <c:pt idx="1">
                  <c:v>Actividades educativas (cursos y clases)</c:v>
                </c:pt>
                <c:pt idx="2">
                  <c:v>Trabajar</c:v>
                </c:pt>
                <c:pt idx="3">
                  <c:v>Conferencias</c:v>
                </c:pt>
                <c:pt idx="4">
                  <c:v>Eventos artísticos</c:v>
                </c:pt>
                <c:pt idx="5">
                  <c:v>Música en vivo</c:v>
                </c:pt>
                <c:pt idx="6">
                  <c:v>Cine</c:v>
                </c:pt>
                <c:pt idx="7">
                  <c:v>Comercio (tiendas, centros comerciales y ferias)</c:v>
                </c:pt>
                <c:pt idx="8">
                  <c:v>Bares</c:v>
                </c:pt>
              </c:strCache>
            </c:strRef>
          </c:cat>
          <c:val>
            <c:numRef>
              <c:f>Hoja1!$E$2:$E$10</c:f>
              <c:numCache>
                <c:formatCode>0%</c:formatCode>
                <c:ptCount val="9"/>
                <c:pt idx="0">
                  <c:v>1.9E-2</c:v>
                </c:pt>
                <c:pt idx="1">
                  <c:v>0.04</c:v>
                </c:pt>
                <c:pt idx="2">
                  <c:v>8.7999999999999995E-2</c:v>
                </c:pt>
                <c:pt idx="3">
                  <c:v>9.1999999999999998E-2</c:v>
                </c:pt>
                <c:pt idx="4">
                  <c:v>0.08</c:v>
                </c:pt>
                <c:pt idx="5">
                  <c:v>0.11600000000000001</c:v>
                </c:pt>
                <c:pt idx="6">
                  <c:v>1.6E-2</c:v>
                </c:pt>
                <c:pt idx="7">
                  <c:v>5.5E-2</c:v>
                </c:pt>
                <c:pt idx="8">
                  <c:v>7.4999999999999997E-2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FD-4586-A006-E8F3B886A00D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Una localidad diferente a donde vive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Artes Escénicas (teatro y danza)</c:v>
                </c:pt>
                <c:pt idx="1">
                  <c:v>Actividades educativas (cursos y clases)</c:v>
                </c:pt>
                <c:pt idx="2">
                  <c:v>Trabajar</c:v>
                </c:pt>
                <c:pt idx="3">
                  <c:v>Conferencias</c:v>
                </c:pt>
                <c:pt idx="4">
                  <c:v>Eventos artísticos</c:v>
                </c:pt>
                <c:pt idx="5">
                  <c:v>Música en vivo</c:v>
                </c:pt>
                <c:pt idx="6">
                  <c:v>Cine</c:v>
                </c:pt>
                <c:pt idx="7">
                  <c:v>Comercio (tiendas, centros comerciales y ferias)</c:v>
                </c:pt>
                <c:pt idx="8">
                  <c:v>Bares</c:v>
                </c:pt>
              </c:strCache>
            </c:strRef>
          </c:cat>
          <c:val>
            <c:numRef>
              <c:f>Hoja1!$F$2:$F$10</c:f>
              <c:numCache>
                <c:formatCode>0%</c:formatCode>
                <c:ptCount val="9"/>
                <c:pt idx="0">
                  <c:v>0.53800000000000003</c:v>
                </c:pt>
                <c:pt idx="1">
                  <c:v>0.54800000000000004</c:v>
                </c:pt>
                <c:pt idx="2">
                  <c:v>0.55100000000000005</c:v>
                </c:pt>
                <c:pt idx="3">
                  <c:v>0.61699999999999999</c:v>
                </c:pt>
                <c:pt idx="4">
                  <c:v>0.66800000000000004</c:v>
                </c:pt>
                <c:pt idx="5">
                  <c:v>0.64</c:v>
                </c:pt>
                <c:pt idx="6">
                  <c:v>0.437</c:v>
                </c:pt>
                <c:pt idx="7">
                  <c:v>0.46</c:v>
                </c:pt>
                <c:pt idx="8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DFD-4586-A006-E8F3B886A00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50082688"/>
        <c:axId val="150084224"/>
      </c:barChart>
      <c:catAx>
        <c:axId val="15008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0084224"/>
        <c:crosses val="autoZero"/>
        <c:auto val="1"/>
        <c:lblAlgn val="ctr"/>
        <c:lblOffset val="100"/>
        <c:noMultiLvlLbl val="0"/>
      </c:catAx>
      <c:valAx>
        <c:axId val="1500842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008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24282602211122"/>
          <c:y val="4.2648158040485121E-2"/>
          <c:w val="0.7567049198991217"/>
          <c:h val="9.6571369330530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Su barrio</c:v>
                </c:pt>
              </c:strCache>
            </c:strRef>
          </c:tx>
          <c:spPr>
            <a:solidFill>
              <a:srgbClr val="DA0F2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Discotecas</c:v>
                </c:pt>
                <c:pt idx="1">
                  <c:v>Restaurantes</c:v>
                </c:pt>
                <c:pt idx="2">
                  <c:v>Gimnasios</c:v>
                </c:pt>
                <c:pt idx="3">
                  <c:v>Práctica de deporte al aire libre</c:v>
                </c:pt>
                <c:pt idx="4">
                  <c:v>Paseos en bicicleta por recreación</c:v>
                </c:pt>
                <c:pt idx="5">
                  <c:v>Visitas guiadas (Centro histórico)</c:v>
                </c:pt>
                <c:pt idx="6">
                  <c:v>Bogotá despierta</c:v>
                </c:pt>
                <c:pt idx="7">
                  <c:v>Compartir con amigos en el espacio público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0.13900000000000001</c:v>
                </c:pt>
                <c:pt idx="1">
                  <c:v>0.14399999999999999</c:v>
                </c:pt>
                <c:pt idx="2">
                  <c:v>0.374</c:v>
                </c:pt>
                <c:pt idx="3">
                  <c:v>0.36699999999999999</c:v>
                </c:pt>
                <c:pt idx="4">
                  <c:v>0.21299999999999999</c:v>
                </c:pt>
                <c:pt idx="6">
                  <c:v>7.0000000000000007E-2</c:v>
                </c:pt>
                <c:pt idx="7">
                  <c:v>0.26400000000000001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FD-4586-A006-E8F3B886A00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Su localidad</c:v>
                </c:pt>
              </c:strCache>
            </c:strRef>
          </c:tx>
          <c:spPr>
            <a:solidFill>
              <a:srgbClr val="F5B02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Discotecas</c:v>
                </c:pt>
                <c:pt idx="1">
                  <c:v>Restaurantes</c:v>
                </c:pt>
                <c:pt idx="2">
                  <c:v>Gimnasios</c:v>
                </c:pt>
                <c:pt idx="3">
                  <c:v>Práctica de deporte al aire libre</c:v>
                </c:pt>
                <c:pt idx="4">
                  <c:v>Paseos en bicicleta por recreación</c:v>
                </c:pt>
                <c:pt idx="5">
                  <c:v>Visitas guiadas (Centro histórico)</c:v>
                </c:pt>
                <c:pt idx="6">
                  <c:v>Bogotá despierta</c:v>
                </c:pt>
                <c:pt idx="7">
                  <c:v>Compartir con amigos en el espacio público</c:v>
                </c:pt>
              </c:strCache>
            </c:strRef>
          </c:cat>
          <c:val>
            <c:numRef>
              <c:f>Hoja1!$C$2:$C$9</c:f>
              <c:numCache>
                <c:formatCode>0%</c:formatCode>
                <c:ptCount val="8"/>
                <c:pt idx="0">
                  <c:v>0.30399999999999999</c:v>
                </c:pt>
                <c:pt idx="1">
                  <c:v>0.46300000000000002</c:v>
                </c:pt>
                <c:pt idx="2">
                  <c:v>0.54900000000000004</c:v>
                </c:pt>
                <c:pt idx="3">
                  <c:v>0.51800000000000002</c:v>
                </c:pt>
                <c:pt idx="4">
                  <c:v>0.41099999999999998</c:v>
                </c:pt>
                <c:pt idx="5">
                  <c:v>3.5000000000000003E-2</c:v>
                </c:pt>
                <c:pt idx="6">
                  <c:v>0.29299999999999998</c:v>
                </c:pt>
                <c:pt idx="7">
                  <c:v>0.44700000000000001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FD-4586-A006-E8F3B886A00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En el Centro de la ciudad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1.0134361416863524E-2"/>
                  <c:y val="-4.60024878486570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C7-43CA-ADC5-DBAFB40B02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Discotecas</c:v>
                </c:pt>
                <c:pt idx="1">
                  <c:v>Restaurantes</c:v>
                </c:pt>
                <c:pt idx="2">
                  <c:v>Gimnasios</c:v>
                </c:pt>
                <c:pt idx="3">
                  <c:v>Práctica de deporte al aire libre</c:v>
                </c:pt>
                <c:pt idx="4">
                  <c:v>Paseos en bicicleta por recreación</c:v>
                </c:pt>
                <c:pt idx="5">
                  <c:v>Visitas guiadas (Centro histórico)</c:v>
                </c:pt>
                <c:pt idx="6">
                  <c:v>Bogotá despierta</c:v>
                </c:pt>
                <c:pt idx="7">
                  <c:v>Compartir con amigos en el espacio público</c:v>
                </c:pt>
              </c:strCache>
            </c:strRef>
          </c:cat>
          <c:val>
            <c:numRef>
              <c:f>Hoja1!$D$2:$D$9</c:f>
              <c:numCache>
                <c:formatCode>0%</c:formatCode>
                <c:ptCount val="8"/>
                <c:pt idx="0">
                  <c:v>0.13300000000000001</c:v>
                </c:pt>
                <c:pt idx="1">
                  <c:v>0.18</c:v>
                </c:pt>
                <c:pt idx="2">
                  <c:v>8.2000000000000003E-2</c:v>
                </c:pt>
                <c:pt idx="3">
                  <c:v>0.06</c:v>
                </c:pt>
                <c:pt idx="4">
                  <c:v>0.27800000000000002</c:v>
                </c:pt>
                <c:pt idx="5">
                  <c:v>0.49399999999999999</c:v>
                </c:pt>
                <c:pt idx="6">
                  <c:v>0.45400000000000001</c:v>
                </c:pt>
                <c:pt idx="7">
                  <c:v>0.17100000000000001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FD-4586-A006-E8F3B886A00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Fuera de la ciudad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C7-43CA-ADC5-DBAFB40B028D}"/>
                </c:ext>
              </c:extLst>
            </c:dLbl>
            <c:dLbl>
              <c:idx val="3"/>
              <c:layout>
                <c:manualLayout>
                  <c:x val="-2.0268722833727049E-2"/>
                  <c:y val="2.30012439243285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C7-43CA-ADC5-DBAFB40B028D}"/>
                </c:ext>
              </c:extLst>
            </c:dLbl>
            <c:dLbl>
              <c:idx val="8"/>
              <c:layout>
                <c:manualLayout>
                  <c:x val="-1.35124818891513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C7-43CA-ADC5-DBAFB40B02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Discotecas</c:v>
                </c:pt>
                <c:pt idx="1">
                  <c:v>Restaurantes</c:v>
                </c:pt>
                <c:pt idx="2">
                  <c:v>Gimnasios</c:v>
                </c:pt>
                <c:pt idx="3">
                  <c:v>Práctica de deporte al aire libre</c:v>
                </c:pt>
                <c:pt idx="4">
                  <c:v>Paseos en bicicleta por recreación</c:v>
                </c:pt>
                <c:pt idx="5">
                  <c:v>Visitas guiadas (Centro histórico)</c:v>
                </c:pt>
                <c:pt idx="6">
                  <c:v>Bogotá despierta</c:v>
                </c:pt>
                <c:pt idx="7">
                  <c:v>Compartir con amigos en el espacio público</c:v>
                </c:pt>
              </c:strCache>
            </c:strRef>
          </c:cat>
          <c:val>
            <c:numRef>
              <c:f>Hoja1!$E$2:$E$9</c:f>
              <c:numCache>
                <c:formatCode>0%</c:formatCode>
                <c:ptCount val="8"/>
                <c:pt idx="0">
                  <c:v>6.0999999999999999E-2</c:v>
                </c:pt>
                <c:pt idx="1">
                  <c:v>0.13100000000000001</c:v>
                </c:pt>
                <c:pt idx="2">
                  <c:v>6.0000000000000001E-3</c:v>
                </c:pt>
                <c:pt idx="3">
                  <c:v>6.4000000000000001E-2</c:v>
                </c:pt>
                <c:pt idx="4">
                  <c:v>0.13</c:v>
                </c:pt>
                <c:pt idx="5">
                  <c:v>0.128</c:v>
                </c:pt>
                <c:pt idx="6">
                  <c:v>3.9E-2</c:v>
                </c:pt>
                <c:pt idx="7">
                  <c:v>8.8999999999999996E-2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FD-4586-A006-E8F3B886A00D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Una localidad diferente a donde vive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Discotecas</c:v>
                </c:pt>
                <c:pt idx="1">
                  <c:v>Restaurantes</c:v>
                </c:pt>
                <c:pt idx="2">
                  <c:v>Gimnasios</c:v>
                </c:pt>
                <c:pt idx="3">
                  <c:v>Práctica de deporte al aire libre</c:v>
                </c:pt>
                <c:pt idx="4">
                  <c:v>Paseos en bicicleta por recreación</c:v>
                </c:pt>
                <c:pt idx="5">
                  <c:v>Visitas guiadas (Centro histórico)</c:v>
                </c:pt>
                <c:pt idx="6">
                  <c:v>Bogotá despierta</c:v>
                </c:pt>
                <c:pt idx="7">
                  <c:v>Compartir con amigos en el espacio público</c:v>
                </c:pt>
              </c:strCache>
            </c:strRef>
          </c:cat>
          <c:val>
            <c:numRef>
              <c:f>Hoja1!$F$2:$F$9</c:f>
              <c:numCache>
                <c:formatCode>0%</c:formatCode>
                <c:ptCount val="8"/>
                <c:pt idx="0">
                  <c:v>0.63500000000000001</c:v>
                </c:pt>
                <c:pt idx="1">
                  <c:v>0.59099999999999997</c:v>
                </c:pt>
                <c:pt idx="2">
                  <c:v>0.155</c:v>
                </c:pt>
                <c:pt idx="3">
                  <c:v>0.309</c:v>
                </c:pt>
                <c:pt idx="4">
                  <c:v>0.48899999999999999</c:v>
                </c:pt>
                <c:pt idx="5">
                  <c:v>0.51200000000000001</c:v>
                </c:pt>
                <c:pt idx="6">
                  <c:v>0.47299999999999998</c:v>
                </c:pt>
                <c:pt idx="7">
                  <c:v>0.47099999999999997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DFD-4586-A006-E8F3B886A00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4933120"/>
        <c:axId val="114955392"/>
      </c:barChart>
      <c:catAx>
        <c:axId val="1149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4955392"/>
        <c:crosses val="autoZero"/>
        <c:auto val="1"/>
        <c:lblAlgn val="ctr"/>
        <c:lblOffset val="100"/>
        <c:noMultiLvlLbl val="0"/>
      </c:catAx>
      <c:valAx>
        <c:axId val="114955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493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203075787401575"/>
          <c:y val="5.156249682809444E-2"/>
          <c:w val="0.47078174212598423"/>
          <c:h val="0.94843750317190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DA0F2B"/>
            </a:solidFill>
            <a:ln>
              <a:noFill/>
            </a:ln>
            <a:effectLst>
              <a:glow rad="127000">
                <a:schemeClr val="bg1"/>
              </a:glow>
            </a:effectLst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Redes sociales </c:v>
                </c:pt>
                <c:pt idx="1">
                  <c:v>Televisión</c:v>
                </c:pt>
                <c:pt idx="2">
                  <c:v>Amigos, familiares y conocidos (Voz a voz)</c:v>
                </c:pt>
                <c:pt idx="3">
                  <c:v>Internet</c:v>
                </c:pt>
                <c:pt idx="4">
                  <c:v>Radio</c:v>
                </c:pt>
                <c:pt idx="5">
                  <c:v>Prensa</c:v>
                </c:pt>
                <c:pt idx="6">
                  <c:v>Correo electrónico</c:v>
                </c:pt>
                <c:pt idx="7">
                  <c:v>Ninguna</c:v>
                </c:pt>
                <c:pt idx="8">
                  <c:v>Otras</c:v>
                </c:pt>
              </c:strCache>
            </c:strRef>
          </c:cat>
          <c:val>
            <c:numRef>
              <c:f>Hoja1!$B$2:$B$10</c:f>
              <c:numCache>
                <c:formatCode>0%</c:formatCode>
                <c:ptCount val="9"/>
                <c:pt idx="0">
                  <c:v>0.443</c:v>
                </c:pt>
                <c:pt idx="1">
                  <c:v>0.32300000000000001</c:v>
                </c:pt>
                <c:pt idx="2">
                  <c:v>0.10100000000000001</c:v>
                </c:pt>
                <c:pt idx="3">
                  <c:v>0.03</c:v>
                </c:pt>
                <c:pt idx="4">
                  <c:v>2.1999999999999999E-2</c:v>
                </c:pt>
                <c:pt idx="5">
                  <c:v>1.6E-2</c:v>
                </c:pt>
                <c:pt idx="6">
                  <c:v>1.4E-2</c:v>
                </c:pt>
                <c:pt idx="7">
                  <c:v>0.04</c:v>
                </c:pt>
                <c:pt idx="8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7A-4CD7-87AB-CFA5B8B952E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noFill/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Hoja1!$A$2:$A$10</c:f>
              <c:strCache>
                <c:ptCount val="9"/>
                <c:pt idx="0">
                  <c:v>Redes sociales </c:v>
                </c:pt>
                <c:pt idx="1">
                  <c:v>Televisión</c:v>
                </c:pt>
                <c:pt idx="2">
                  <c:v>Amigos, familiares y conocidos (Voz a voz)</c:v>
                </c:pt>
                <c:pt idx="3">
                  <c:v>Internet</c:v>
                </c:pt>
                <c:pt idx="4">
                  <c:v>Radio</c:v>
                </c:pt>
                <c:pt idx="5">
                  <c:v>Prensa</c:v>
                </c:pt>
                <c:pt idx="6">
                  <c:v>Correo electrónico</c:v>
                </c:pt>
                <c:pt idx="7">
                  <c:v>Ninguna</c:v>
                </c:pt>
                <c:pt idx="8">
                  <c:v>Otras</c:v>
                </c:pt>
              </c:strCache>
            </c:strRef>
          </c:cat>
          <c:val>
            <c:numRef>
              <c:f>Hoja1!$C$2:$C$10</c:f>
              <c:numCache>
                <c:formatCode>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BFD-4269-9735-C65349C728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5014656"/>
        <c:axId val="115028736"/>
      </c:barChart>
      <c:catAx>
        <c:axId val="115014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5028736"/>
        <c:crosses val="autoZero"/>
        <c:auto val="1"/>
        <c:lblAlgn val="ctr"/>
        <c:lblOffset val="100"/>
        <c:noMultiLvlLbl val="0"/>
      </c:catAx>
      <c:valAx>
        <c:axId val="115028736"/>
        <c:scaling>
          <c:orientation val="minMax"/>
          <c:max val="1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501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60839074803148"/>
          <c:y val="2.578124841404722E-2"/>
          <c:w val="0.83501660925196852"/>
          <c:h val="0.9484375031719055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5B02B"/>
            </a:solidFill>
          </c:spPr>
          <c:dPt>
            <c:idx val="0"/>
            <c:bubble3D val="0"/>
            <c:spPr>
              <a:solidFill>
                <a:srgbClr val="F5B02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40-4969-BF66-0C860D922F40}"/>
              </c:ext>
            </c:extLst>
          </c:dPt>
          <c:dPt>
            <c:idx val="1"/>
            <c:bubble3D val="0"/>
            <c:spPr>
              <a:solidFill>
                <a:srgbClr val="DA0F2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40-4969-BF66-0C860D922F40}"/>
              </c:ext>
            </c:extLst>
          </c:dPt>
          <c:dPt>
            <c:idx val="2"/>
            <c:bubble3D val="0"/>
            <c:spPr>
              <a:solidFill>
                <a:srgbClr val="F5B02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840-4969-BF66-0C860D922F40}"/>
              </c:ext>
            </c:extLst>
          </c:dPt>
          <c:dLbls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0.72299999999999998</c:v>
                </c:pt>
                <c:pt idx="1">
                  <c:v>0.27600000000000002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40-4969-BF66-0C860D922F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7.759880802792074E-2"/>
          <c:y val="0.36390976658460622"/>
          <c:w val="0.14845796998544977"/>
          <c:h val="0.25007701324366727"/>
        </c:manualLayout>
      </c:layout>
      <c:overlay val="0"/>
      <c:txPr>
        <a:bodyPr rot="0" vert="horz"/>
        <a:lstStyle/>
        <a:p>
          <a:pPr>
            <a:defRPr/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203075787401575"/>
          <c:y val="5.156249682809444E-2"/>
          <c:w val="0.47078174212598423"/>
          <c:h val="0.948437503171905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5B02B"/>
            </a:solidFill>
          </c:spPr>
          <c:invertIfNegative val="0"/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A29-4120-A44E-07DA40CF9937}"/>
              </c:ext>
            </c:extLst>
          </c:dPt>
          <c:dLbls>
            <c:txPr>
              <a:bodyPr rot="0" vert="horz"/>
              <a:lstStyle/>
              <a:p>
                <a:pPr>
                  <a:defRPr sz="1200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Hoja1!$A$2:$A$17</c:f>
              <c:strCache>
                <c:ptCount val="16"/>
                <c:pt idx="0">
                  <c:v>Prefiere ahorrar porque la situación económica puede empeorar</c:v>
                </c:pt>
                <c:pt idx="1">
                  <c:v>Miedo al contagio</c:v>
                </c:pt>
                <c:pt idx="2">
                  <c:v>Por seguridad</c:v>
                </c:pt>
                <c:pt idx="3">
                  <c:v>Prefiere el aislamiento voluntario</c:v>
                </c:pt>
                <c:pt idx="4">
                  <c:v>No se realizaron más actividades</c:v>
                </c:pt>
                <c:pt idx="5">
                  <c:v>De esta forma cuida a los otros</c:v>
                </c:pt>
                <c:pt idx="6">
                  <c:v>Cuarentena</c:v>
                </c:pt>
                <c:pt idx="7">
                  <c:v>No confía mucho en el cuidado del contagio de los otros</c:v>
                </c:pt>
                <c:pt idx="8">
                  <c:v>Por las restricciones que pone la alcaldia</c:v>
                </c:pt>
                <c:pt idx="9">
                  <c:v>Toque de queda</c:v>
                </c:pt>
                <c:pt idx="10">
                  <c:v>Me despidieron del trabajo</c:v>
                </c:pt>
                <c:pt idx="11">
                  <c:v>Falta de tiempo</c:v>
                </c:pt>
                <c:pt idx="12">
                  <c:v>Piensa que la pandemia acabará pronto, y por lo tanto puede esperar</c:v>
                </c:pt>
                <c:pt idx="13">
                  <c:v>Las restricciones de movilidad que se están adelantando</c:v>
                </c:pt>
                <c:pt idx="14">
                  <c:v>Trabajo desde casa</c:v>
                </c:pt>
                <c:pt idx="15">
                  <c:v>Otros</c:v>
                </c:pt>
              </c:strCache>
            </c:strRef>
          </c:cat>
          <c:val>
            <c:numRef>
              <c:f>Hoja1!$B$2:$B$17</c:f>
              <c:numCache>
                <c:formatCode>0%</c:formatCode>
                <c:ptCount val="16"/>
                <c:pt idx="0">
                  <c:v>0.437</c:v>
                </c:pt>
                <c:pt idx="1">
                  <c:v>0.25900000000000001</c:v>
                </c:pt>
                <c:pt idx="2">
                  <c:v>0.20499999999999999</c:v>
                </c:pt>
                <c:pt idx="3">
                  <c:v>0.13500000000000001</c:v>
                </c:pt>
                <c:pt idx="4">
                  <c:v>0.127</c:v>
                </c:pt>
                <c:pt idx="5">
                  <c:v>9.0999999999999998E-2</c:v>
                </c:pt>
                <c:pt idx="6">
                  <c:v>6.6000000000000003E-2</c:v>
                </c:pt>
                <c:pt idx="7">
                  <c:v>0.06</c:v>
                </c:pt>
                <c:pt idx="8">
                  <c:v>3.5000000000000003E-2</c:v>
                </c:pt>
                <c:pt idx="9">
                  <c:v>3.4000000000000002E-2</c:v>
                </c:pt>
                <c:pt idx="10">
                  <c:v>0.03</c:v>
                </c:pt>
                <c:pt idx="11">
                  <c:v>1.7000000000000001E-2</c:v>
                </c:pt>
                <c:pt idx="12">
                  <c:v>1.0999999999999999E-2</c:v>
                </c:pt>
                <c:pt idx="13">
                  <c:v>0.01</c:v>
                </c:pt>
                <c:pt idx="14">
                  <c:v>0.01</c:v>
                </c:pt>
                <c:pt idx="15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56C-4415-985B-B76898382E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5178112"/>
        <c:axId val="115205632"/>
      </c:barChart>
      <c:catAx>
        <c:axId val="115178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/>
            </a:pPr>
            <a:endParaRPr lang="es-CO"/>
          </a:p>
        </c:txPr>
        <c:crossAx val="115205632"/>
        <c:crosses val="autoZero"/>
        <c:auto val="1"/>
        <c:lblAlgn val="ctr"/>
        <c:lblOffset val="100"/>
        <c:noMultiLvlLbl val="0"/>
      </c:catAx>
      <c:valAx>
        <c:axId val="11520563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15178112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DA0F2B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B7-4A01-95CC-785343C124E8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7A3-46D9-8177-57234027FB2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A3-46D9-8177-57234027FB2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2AE-4D84-81A8-B7F891CA86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Hoja1!$A$3:$A$6</c:f>
              <c:strCache>
                <c:ptCount val="4"/>
                <c:pt idx="0">
                  <c:v>18 a 25</c:v>
                </c:pt>
                <c:pt idx="1">
                  <c:v>26 a 40</c:v>
                </c:pt>
                <c:pt idx="2">
                  <c:v>41 a 55</c:v>
                </c:pt>
                <c:pt idx="3">
                  <c:v>56 o más</c:v>
                </c:pt>
              </c:strCache>
            </c:strRef>
          </c:cat>
          <c:val>
            <c:numRef>
              <c:f>Hoja1!$B$3:$B$6</c:f>
              <c:numCache>
                <c:formatCode>0%</c:formatCode>
                <c:ptCount val="4"/>
                <c:pt idx="0">
                  <c:v>0.127</c:v>
                </c:pt>
                <c:pt idx="1">
                  <c:v>0.36099999999999999</c:v>
                </c:pt>
                <c:pt idx="2">
                  <c:v>0.26600000000000001</c:v>
                </c:pt>
                <c:pt idx="3">
                  <c:v>0.245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2D-4C8F-8801-E676171EA87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</c:spPr>
          <c:invertIfNegative val="0"/>
          <c:cat>
            <c:strRef>
              <c:f>Hoja1!$A$3:$A$6</c:f>
              <c:strCache>
                <c:ptCount val="4"/>
                <c:pt idx="0">
                  <c:v>18 a 25</c:v>
                </c:pt>
                <c:pt idx="1">
                  <c:v>26 a 40</c:v>
                </c:pt>
                <c:pt idx="2">
                  <c:v>41 a 55</c:v>
                </c:pt>
                <c:pt idx="3">
                  <c:v>56 o más</c:v>
                </c:pt>
              </c:strCache>
            </c:strRef>
          </c:cat>
          <c:val>
            <c:numRef>
              <c:f>Hoja1!$C$3:$C$6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7A3-46D9-8177-57234027F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0611840"/>
        <c:axId val="110621824"/>
      </c:barChart>
      <c:catAx>
        <c:axId val="11061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CO"/>
          </a:p>
        </c:txPr>
        <c:crossAx val="110621824"/>
        <c:crosses val="autoZero"/>
        <c:auto val="1"/>
        <c:lblAlgn val="ctr"/>
        <c:lblOffset val="100"/>
        <c:noMultiLvlLbl val="0"/>
      </c:catAx>
      <c:valAx>
        <c:axId val="1106218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0611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60839074803148"/>
          <c:y val="2.578124841404722E-2"/>
          <c:w val="0.83501660925196852"/>
          <c:h val="0.9484375031719055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F5B02B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40-4969-BF66-0C860D922F40}"/>
              </c:ext>
            </c:extLst>
          </c:dPt>
          <c:dPt>
            <c:idx val="1"/>
            <c:bubble3D val="0"/>
            <c:spPr>
              <a:solidFill>
                <a:srgbClr val="DA0F2B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40-4969-BF66-0C860D922F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40-4969-BF66-0C860D922F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8036081254542496E-2"/>
          <c:y val="0.10115174043237182"/>
          <c:w val="0.14845796998544977"/>
          <c:h val="0.32409324190279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DA0F2B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1AEC-4017-B855-74A042749F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Planes familiares</c:v>
                </c:pt>
                <c:pt idx="1">
                  <c:v>Planes para ir con amigos</c:v>
                </c:pt>
                <c:pt idx="2">
                  <c:v>Planes en parejas</c:v>
                </c:pt>
                <c:pt idx="3">
                  <c:v>Planes para niños y niñas</c:v>
                </c:pt>
                <c:pt idx="4">
                  <c:v>Planes para ir solo</c:v>
                </c:pt>
                <c:pt idx="5">
                  <c:v>Para todos</c:v>
                </c:pt>
                <c:pt idx="6">
                  <c:v>NS/NR</c:v>
                </c:pt>
                <c:pt idx="7">
                  <c:v>Ninguno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0.47299999999999998</c:v>
                </c:pt>
                <c:pt idx="1">
                  <c:v>0.439</c:v>
                </c:pt>
                <c:pt idx="2">
                  <c:v>0.31900000000000001</c:v>
                </c:pt>
                <c:pt idx="3">
                  <c:v>5.2999999999999999E-2</c:v>
                </c:pt>
                <c:pt idx="4">
                  <c:v>0.05</c:v>
                </c:pt>
                <c:pt idx="5">
                  <c:v>1.6E-2</c:v>
                </c:pt>
                <c:pt idx="6">
                  <c:v>2.3E-2</c:v>
                </c:pt>
                <c:pt idx="7">
                  <c:v>4.4999999999999998E-2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35E-4A95-B24A-FDBF404F108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  <a:effectLst/>
          </c:spPr>
          <c:invertIfNegative val="0"/>
          <c:cat>
            <c:strRef>
              <c:f>Hoja1!$A$2:$A$9</c:f>
              <c:strCache>
                <c:ptCount val="8"/>
                <c:pt idx="0">
                  <c:v>Planes familiares</c:v>
                </c:pt>
                <c:pt idx="1">
                  <c:v>Planes para ir con amigos</c:v>
                </c:pt>
                <c:pt idx="2">
                  <c:v>Planes en parejas</c:v>
                </c:pt>
                <c:pt idx="3">
                  <c:v>Planes para niños y niñas</c:v>
                </c:pt>
                <c:pt idx="4">
                  <c:v>Planes para ir solo</c:v>
                </c:pt>
                <c:pt idx="5">
                  <c:v>Para todos</c:v>
                </c:pt>
                <c:pt idx="6">
                  <c:v>NS/NR</c:v>
                </c:pt>
                <c:pt idx="7">
                  <c:v>Ninguno</c:v>
                </c:pt>
              </c:strCache>
            </c:strRef>
          </c:cat>
          <c:val>
            <c:numRef>
              <c:f>Hoja1!$C$2:$C$9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35E-4A95-B24A-FDBF404F1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6712192"/>
        <c:axId val="116713728"/>
      </c:barChart>
      <c:catAx>
        <c:axId val="11671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6713728"/>
        <c:crosses val="autoZero"/>
        <c:auto val="1"/>
        <c:lblAlgn val="ctr"/>
        <c:lblOffset val="100"/>
        <c:noMultiLvlLbl val="0"/>
      </c:catAx>
      <c:valAx>
        <c:axId val="116713728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671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75738188976376"/>
          <c:y val="0"/>
          <c:w val="0.52856496462426106"/>
          <c:h val="0.992968750432532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A0F2B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Hoja1!$A$2:$A$19</c:f>
              <c:strCache>
                <c:ptCount val="18"/>
                <c:pt idx="0">
                  <c:v>Cine</c:v>
                </c:pt>
                <c:pt idx="1">
                  <c:v>Restaurantes</c:v>
                </c:pt>
                <c:pt idx="2">
                  <c:v>Compartir con amigos en el espacio público</c:v>
                </c:pt>
                <c:pt idx="3">
                  <c:v>Comercio (tiendas, centros comerciales y ferias)</c:v>
                </c:pt>
                <c:pt idx="4">
                  <c:v>Bogotá despierta</c:v>
                </c:pt>
                <c:pt idx="5">
                  <c:v>Artes Escénicas (teatro y danza)</c:v>
                </c:pt>
                <c:pt idx="6">
                  <c:v>Música en vivo</c:v>
                </c:pt>
                <c:pt idx="7">
                  <c:v>Práctica de deporte al aire libre</c:v>
                </c:pt>
                <c:pt idx="8">
                  <c:v>Bares</c:v>
                </c:pt>
                <c:pt idx="9">
                  <c:v>Paseos en bicicleta por recreación</c:v>
                </c:pt>
                <c:pt idx="10">
                  <c:v>Eventos artísticos</c:v>
                </c:pt>
                <c:pt idx="11">
                  <c:v>Actividades educativas (cursos y clases)</c:v>
                </c:pt>
                <c:pt idx="12">
                  <c:v>Gimnasios</c:v>
                </c:pt>
                <c:pt idx="13">
                  <c:v>Discotecas</c:v>
                </c:pt>
                <c:pt idx="14">
                  <c:v>Visitas guiadas (Centro histórico)</c:v>
                </c:pt>
                <c:pt idx="15">
                  <c:v>Conferencias</c:v>
                </c:pt>
                <c:pt idx="16">
                  <c:v>Otra</c:v>
                </c:pt>
                <c:pt idx="17">
                  <c:v>Ninguno</c:v>
                </c:pt>
              </c:strCache>
            </c:strRef>
          </c:cat>
          <c:val>
            <c:numRef>
              <c:f>Hoja1!$B$2:$B$19</c:f>
              <c:numCache>
                <c:formatCode>0%</c:formatCode>
                <c:ptCount val="18"/>
                <c:pt idx="0">
                  <c:v>0.38</c:v>
                </c:pt>
                <c:pt idx="1">
                  <c:v>0.34799999999999998</c:v>
                </c:pt>
                <c:pt idx="2">
                  <c:v>0.34300000000000003</c:v>
                </c:pt>
                <c:pt idx="3">
                  <c:v>0.32100000000000001</c:v>
                </c:pt>
                <c:pt idx="4">
                  <c:v>0.308</c:v>
                </c:pt>
                <c:pt idx="5">
                  <c:v>0.29599999999999999</c:v>
                </c:pt>
                <c:pt idx="6">
                  <c:v>0.27900000000000003</c:v>
                </c:pt>
                <c:pt idx="7">
                  <c:v>0.27300000000000002</c:v>
                </c:pt>
                <c:pt idx="8">
                  <c:v>0.26400000000000001</c:v>
                </c:pt>
                <c:pt idx="9">
                  <c:v>0.255</c:v>
                </c:pt>
                <c:pt idx="10">
                  <c:v>0.254</c:v>
                </c:pt>
                <c:pt idx="11">
                  <c:v>0.24</c:v>
                </c:pt>
                <c:pt idx="12">
                  <c:v>0.21099999999999999</c:v>
                </c:pt>
                <c:pt idx="13">
                  <c:v>0.21099999999999999</c:v>
                </c:pt>
                <c:pt idx="14">
                  <c:v>0.20499999999999999</c:v>
                </c:pt>
                <c:pt idx="15">
                  <c:v>0.16700000000000001</c:v>
                </c:pt>
                <c:pt idx="16">
                  <c:v>0.03</c:v>
                </c:pt>
                <c:pt idx="17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D7-4A33-B9A6-FC9537E3B9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29506304"/>
        <c:axId val="129513344"/>
      </c:barChart>
      <c:catAx>
        <c:axId val="129506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9513344"/>
        <c:crosses val="autoZero"/>
        <c:auto val="1"/>
        <c:lblAlgn val="ctr"/>
        <c:lblOffset val="100"/>
        <c:noMultiLvlLbl val="0"/>
      </c:catAx>
      <c:valAx>
        <c:axId val="129513344"/>
        <c:scaling>
          <c:orientation val="minMax"/>
          <c:max val="1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950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18011811023623"/>
          <c:y val="3.0915034111653066E-2"/>
          <c:w val="0.52158427657480311"/>
          <c:h val="0.9381699317766938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5B02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E3-476E-828F-364A698F1343}"/>
              </c:ext>
            </c:extLst>
          </c:dPt>
          <c:dPt>
            <c:idx val="1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3-A8E3-476E-828F-364A698F1343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NS/NR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0.504</c:v>
                </c:pt>
                <c:pt idx="1">
                  <c:v>0.48699999999999999</c:v>
                </c:pt>
                <c:pt idx="2">
                  <c:v>8.0000000000000002E-3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8E3-476E-828F-364A698F13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 rot="0" vert="horz"/>
        <a:lstStyle/>
        <a:p>
          <a:pPr>
            <a:defRPr/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A0F2B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5B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4E-461F-B2C2-E173C89AEC8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34E-461F-B2C2-E173C89AEC8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4E-461F-B2C2-E173C89AEC89}"/>
              </c:ext>
            </c:extLst>
          </c:dPt>
          <c:dLbls>
            <c:dLbl>
              <c:idx val="3"/>
              <c:layout>
                <c:manualLayout>
                  <c:x val="0"/>
                  <c:y val="-4.246620726749295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Familia</c:v>
                </c:pt>
                <c:pt idx="1">
                  <c:v>Amigos</c:v>
                </c:pt>
                <c:pt idx="2">
                  <c:v>Pareja</c:v>
                </c:pt>
                <c:pt idx="3">
                  <c:v>Solo</c:v>
                </c:pt>
                <c:pt idx="4">
                  <c:v>NS/NR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0.64400000000000002</c:v>
                </c:pt>
                <c:pt idx="1">
                  <c:v>0.41699999999999998</c:v>
                </c:pt>
                <c:pt idx="2">
                  <c:v>0.36599999999999999</c:v>
                </c:pt>
                <c:pt idx="3">
                  <c:v>5.0999999999999997E-2</c:v>
                </c:pt>
                <c:pt idx="4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46-493F-AF7B-F94847DBAEDF}"/>
            </c:ext>
          </c:extLst>
        </c:ser>
        <c:ser>
          <c:idx val="1"/>
          <c:order val="1"/>
          <c:spPr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  <a:effectLst/>
          </c:spPr>
          <c:invertIfNegative val="0"/>
          <c:dLbls>
            <c:delete val="1"/>
          </c:dLbls>
          <c:cat>
            <c:strRef>
              <c:f>Hoja1!$A$2:$A$6</c:f>
              <c:strCache>
                <c:ptCount val="5"/>
                <c:pt idx="0">
                  <c:v>Familia</c:v>
                </c:pt>
                <c:pt idx="1">
                  <c:v>Amigos</c:v>
                </c:pt>
                <c:pt idx="2">
                  <c:v>Pareja</c:v>
                </c:pt>
                <c:pt idx="3">
                  <c:v>Solo</c:v>
                </c:pt>
                <c:pt idx="4">
                  <c:v>NS/NR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46-493F-AF7B-F94847DBAE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29665280"/>
        <c:axId val="129679360"/>
      </c:barChart>
      <c:catAx>
        <c:axId val="12966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9679360"/>
        <c:crosses val="autoZero"/>
        <c:auto val="1"/>
        <c:lblAlgn val="ctr"/>
        <c:lblOffset val="100"/>
        <c:noMultiLvlLbl val="0"/>
      </c:catAx>
      <c:valAx>
        <c:axId val="1296793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966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75738188976376"/>
          <c:y val="0"/>
          <c:w val="0.52856496462426106"/>
          <c:h val="0.992968750432532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5B02B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Hoja1!$A$2:$A$20</c:f>
              <c:strCache>
                <c:ptCount val="19"/>
                <c:pt idx="0">
                  <c:v>Le parece inseguro salir a esa hora</c:v>
                </c:pt>
                <c:pt idx="1">
                  <c:v>Restricciones por pandemia</c:v>
                </c:pt>
                <c:pt idx="2">
                  <c:v>Precio</c:v>
                </c:pt>
                <c:pt idx="3">
                  <c:v>No le queda tiempo</c:v>
                </c:pt>
                <c:pt idx="4">
                  <c:v>Agotamiento de la jornada diaria</c:v>
                </c:pt>
                <c:pt idx="5">
                  <c:v>No acostumbra a salir de noche</c:v>
                </c:pt>
                <c:pt idx="6">
                  <c:v>No hay transporte a esa hora</c:v>
                </c:pt>
                <c:pt idx="7">
                  <c:v>Queda muy lejos de su casa</c:v>
                </c:pt>
                <c:pt idx="8">
                  <c:v>Le gusta quedarse en casa, porque considera que salir en la noche no le representa ningún beneficio mental, físico, intelectual o creativo.</c:v>
                </c:pt>
                <c:pt idx="9">
                  <c:v>El clima</c:v>
                </c:pt>
                <c:pt idx="10">
                  <c:v>No hay ninguna actividad que le interese</c:v>
                </c:pt>
                <c:pt idx="11">
                  <c:v>Dedica ese tiempo para su familia</c:v>
                </c:pt>
                <c:pt idx="12">
                  <c:v>Miedo a contagiarme de covid</c:v>
                </c:pt>
                <c:pt idx="13">
                  <c:v>No tiene con quién dejar a sus hijos</c:v>
                </c:pt>
                <c:pt idx="14">
                  <c:v>El frío de la noche le hace daño</c:v>
                </c:pt>
                <c:pt idx="15">
                  <c:v>Dificultades de salud</c:v>
                </c:pt>
                <c:pt idx="16">
                  <c:v>No tiene quien lo acompañe</c:v>
                </c:pt>
                <c:pt idx="17">
                  <c:v>No sabe dónde hacerlo</c:v>
                </c:pt>
                <c:pt idx="18">
                  <c:v>Otra</c:v>
                </c:pt>
              </c:strCache>
            </c:strRef>
          </c:cat>
          <c:val>
            <c:numRef>
              <c:f>Hoja1!$B$2:$B$20</c:f>
              <c:numCache>
                <c:formatCode>0%</c:formatCode>
                <c:ptCount val="19"/>
                <c:pt idx="0">
                  <c:v>0.47299999999999998</c:v>
                </c:pt>
                <c:pt idx="1">
                  <c:v>0.105</c:v>
                </c:pt>
                <c:pt idx="2">
                  <c:v>8.7999999999999995E-2</c:v>
                </c:pt>
                <c:pt idx="3">
                  <c:v>7.8E-2</c:v>
                </c:pt>
                <c:pt idx="4">
                  <c:v>7.3999999999999996E-2</c:v>
                </c:pt>
                <c:pt idx="5">
                  <c:v>7.3999999999999996E-2</c:v>
                </c:pt>
                <c:pt idx="6">
                  <c:v>5.8999999999999997E-2</c:v>
                </c:pt>
                <c:pt idx="7">
                  <c:v>4.9000000000000002E-2</c:v>
                </c:pt>
                <c:pt idx="8">
                  <c:v>4.2999999999999997E-2</c:v>
                </c:pt>
                <c:pt idx="9">
                  <c:v>3.9E-2</c:v>
                </c:pt>
                <c:pt idx="10">
                  <c:v>3.9E-2</c:v>
                </c:pt>
                <c:pt idx="11">
                  <c:v>3.2000000000000001E-2</c:v>
                </c:pt>
                <c:pt idx="12">
                  <c:v>3.1E-2</c:v>
                </c:pt>
                <c:pt idx="13">
                  <c:v>2.9000000000000001E-2</c:v>
                </c:pt>
                <c:pt idx="14">
                  <c:v>2.3E-2</c:v>
                </c:pt>
                <c:pt idx="15">
                  <c:v>0.02</c:v>
                </c:pt>
                <c:pt idx="16">
                  <c:v>1.9E-2</c:v>
                </c:pt>
                <c:pt idx="17">
                  <c:v>1.4999999999999999E-2</c:v>
                </c:pt>
                <c:pt idx="18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D7-4A33-B9A6-FC9537E3B9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29713280"/>
        <c:axId val="129724416"/>
      </c:barChart>
      <c:catAx>
        <c:axId val="1297132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9724416"/>
        <c:crosses val="autoZero"/>
        <c:auto val="1"/>
        <c:lblAlgn val="ctr"/>
        <c:lblOffset val="100"/>
        <c:noMultiLvlLbl val="0"/>
      </c:catAx>
      <c:valAx>
        <c:axId val="12972441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2971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67552910847638"/>
          <c:y val="0.27491414034230155"/>
          <c:w val="0.85408829354911509"/>
          <c:h val="0.395825492625876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DA0F2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¿qué tan seguro o inseguro considera que es salir en la noche en Bogotá? 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4.5999999999999999E-2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6B-45A5-B5A6-D5DA5B3CC47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F5B02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¿qué tan seguro o inseguro considera que es salir en la noche en Bogotá? </c:v>
                </c:pt>
              </c:strCache>
            </c:strRef>
          </c:cat>
          <c:val>
            <c:numRef>
              <c:f>Hoja1!$C$2</c:f>
              <c:numCache>
                <c:formatCode>0%</c:formatCode>
                <c:ptCount val="1"/>
                <c:pt idx="0">
                  <c:v>1.7000000000000001E-2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6B-45A5-B5A6-D5DA5B3CC47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¿qué tan seguro o inseguro considera que es salir en la noche en Bogotá? </c:v>
                </c:pt>
              </c:strCache>
            </c:strRef>
          </c:cat>
          <c:val>
            <c:numRef>
              <c:f>Hoja1!$D$2</c:f>
              <c:numCache>
                <c:formatCode>0%</c:formatCode>
                <c:ptCount val="1"/>
                <c:pt idx="0">
                  <c:v>5.7000000000000002E-2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6B-45A5-B5A6-D5DA5B3CC47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¿qué tan seguro o inseguro considera que es salir en la noche en Bogotá? </c:v>
                </c:pt>
              </c:strCache>
            </c:strRef>
          </c:cat>
          <c:val>
            <c:numRef>
              <c:f>Hoja1!$E$2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6B-45A5-B5A6-D5DA5B3CC473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¿qué tan seguro o inseguro considera que es salir en la noche en Bogotá? </c:v>
                </c:pt>
              </c:strCache>
            </c:strRef>
          </c:cat>
          <c:val>
            <c:numRef>
              <c:f>Hoja1!$F$2</c:f>
              <c:numCache>
                <c:formatCode>0%</c:formatCode>
                <c:ptCount val="1"/>
                <c:pt idx="0">
                  <c:v>0.13600000000000001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C6B-45A5-B5A6-D5DA5B3CC473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¿qué tan seguro o inseguro considera que es salir en la noche en Bogotá? </c:v>
                </c:pt>
              </c:strCache>
            </c:strRef>
          </c:cat>
          <c:val>
            <c:numRef>
              <c:f>Hoja1!$G$2</c:f>
              <c:numCache>
                <c:formatCode>0%</c:formatCode>
                <c:ptCount val="1"/>
                <c:pt idx="0">
                  <c:v>8.3000000000000004E-2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C6B-45A5-B5A6-D5DA5B3CC473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¿qué tan seguro o inseguro considera que es salir en la noche en Bogotá? </c:v>
                </c:pt>
              </c:strCache>
            </c:strRef>
          </c:cat>
          <c:val>
            <c:numRef>
              <c:f>Hoja1!$H$2</c:f>
              <c:numCache>
                <c:formatCode>0%</c:formatCode>
                <c:ptCount val="1"/>
                <c:pt idx="0">
                  <c:v>0.13200000000000001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C6B-45A5-B5A6-D5DA5B3CC473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¿qué tan seguro o inseguro considera que es salir en la noche en Bogotá? </c:v>
                </c:pt>
              </c:strCache>
            </c:strRef>
          </c:cat>
          <c:val>
            <c:numRef>
              <c:f>Hoja1!$I$2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C6B-45A5-B5A6-D5DA5B3CC473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¿qué tan seguro o inseguro considera que es salir en la noche en Bogotá? </c:v>
                </c:pt>
              </c:strCache>
            </c:strRef>
          </c:cat>
          <c:val>
            <c:numRef>
              <c:f>Hoja1!$J$2</c:f>
              <c:numCache>
                <c:formatCode>0%</c:formatCode>
                <c:ptCount val="1"/>
                <c:pt idx="0">
                  <c:v>8.7999999999999995E-2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C6B-45A5-B5A6-D5DA5B3CC473}"/>
            </c:ext>
          </c:extLst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¿qué tan seguro o inseguro considera que es salir en la noche en Bogotá? </c:v>
                </c:pt>
              </c:strCache>
            </c:strRef>
          </c:cat>
          <c:val>
            <c:numRef>
              <c:f>Hoja1!$K$2</c:f>
              <c:numCache>
                <c:formatCode>0%</c:formatCode>
                <c:ptCount val="1"/>
                <c:pt idx="0">
                  <c:v>0.308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C6B-45A5-B5A6-D5DA5B3CC47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6327168"/>
        <c:axId val="116328704"/>
      </c:barChart>
      <c:catAx>
        <c:axId val="116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6328704"/>
        <c:crosses val="autoZero"/>
        <c:auto val="1"/>
        <c:lblAlgn val="ctr"/>
        <c:lblOffset val="100"/>
        <c:noMultiLvlLbl val="0"/>
      </c:catAx>
      <c:valAx>
        <c:axId val="11632870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1632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9269710968197"/>
          <c:y val="0.58912428244676196"/>
          <c:w val="0.79634704487381114"/>
          <c:h val="5.7525836565120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Nada seguro (1-6)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0.82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Indecisos (7 y 8)</c:v>
                </c:pt>
              </c:strCache>
            </c:strRef>
          </c:tx>
          <c:spPr>
            <a:solidFill>
              <a:srgbClr val="F5B02B"/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Hoja1!$B$3</c:f>
              <c:numCache>
                <c:formatCode>0%</c:formatCode>
                <c:ptCount val="1"/>
                <c:pt idx="0">
                  <c:v>0.121</c:v>
                </c:pt>
              </c:numCache>
            </c:numRef>
          </c:val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Muy seguro (9 y 10)</c:v>
                </c:pt>
              </c:strCache>
            </c:strRef>
          </c:tx>
          <c:spPr>
            <a:solidFill>
              <a:srgbClr val="DA0F2B"/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Hoja1!$B$4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95488"/>
        <c:axId val="122115968"/>
      </c:barChart>
      <c:catAx>
        <c:axId val="122095488"/>
        <c:scaling>
          <c:orientation val="minMax"/>
        </c:scaling>
        <c:delete val="1"/>
        <c:axPos val="b"/>
        <c:majorTickMark val="out"/>
        <c:minorTickMark val="none"/>
        <c:tickLblPos val="nextTo"/>
        <c:crossAx val="122115968"/>
        <c:crosses val="autoZero"/>
        <c:auto val="1"/>
        <c:lblAlgn val="ctr"/>
        <c:lblOffset val="100"/>
        <c:noMultiLvlLbl val="0"/>
      </c:catAx>
      <c:valAx>
        <c:axId val="1221159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2095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485685552892847"/>
          <c:y val="0.28362805509594963"/>
          <c:w val="0.31555802807257788"/>
          <c:h val="0.20278226135117047"/>
        </c:manualLayout>
      </c:layout>
      <c:overlay val="0"/>
      <c:txPr>
        <a:bodyPr/>
        <a:lstStyle/>
        <a:p>
          <a:pPr>
            <a:defRPr sz="1200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566403150360308E-2"/>
          <c:y val="3.0357443358269465E-3"/>
          <c:w val="0.95302837529958284"/>
          <c:h val="0.78207118289592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A0F2B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5B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251-4D8E-BDA8-0BEB569FDA2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A9-46B2-8AEC-3A509B2D411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6A9-46B2-8AEC-3A509B2D4119}"/>
              </c:ext>
            </c:extLst>
          </c:dPt>
          <c:dPt>
            <c:idx val="4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A9-46B2-8AEC-3A509B2D41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4"/>
                <c:pt idx="0">
                  <c:v>Mucho</c:v>
                </c:pt>
                <c:pt idx="1">
                  <c:v>Algo</c:v>
                </c:pt>
                <c:pt idx="2">
                  <c:v>Poco</c:v>
                </c:pt>
                <c:pt idx="3">
                  <c:v>Nada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1.4999999999999999E-2</c:v>
                </c:pt>
                <c:pt idx="1">
                  <c:v>0.24399999999999999</c:v>
                </c:pt>
                <c:pt idx="2">
                  <c:v>0.42299999999999999</c:v>
                </c:pt>
                <c:pt idx="3">
                  <c:v>0.317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CA-4533-88AE-83204B58B4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16377088"/>
        <c:axId val="116381568"/>
      </c:barChart>
      <c:catAx>
        <c:axId val="1163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6381568"/>
        <c:crosses val="autoZero"/>
        <c:auto val="1"/>
        <c:lblAlgn val="ctr"/>
        <c:lblOffset val="100"/>
        <c:noMultiLvlLbl val="0"/>
      </c:catAx>
      <c:valAx>
        <c:axId val="11638156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163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773859340709738E-2"/>
          <c:y val="0.18236131225360044"/>
          <c:w val="0.98644525287850937"/>
          <c:h val="0.647447669429023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Totalmente de acuerdo</c:v>
                </c:pt>
              </c:strCache>
            </c:strRef>
          </c:tx>
          <c:spPr>
            <a:solidFill>
              <a:srgbClr val="DA0F2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a. Bogotá tiene suficientes actividades nocturnas</c:v>
                </c:pt>
                <c:pt idx="1">
                  <c:v>b. Bogotá debería tener mayor oferta de actividades artísticas y culturales</c:v>
                </c:pt>
                <c:pt idx="2">
                  <c:v>c. Bogotá debería tener mayor oferta de actividades deportivas de noche</c:v>
                </c:pt>
                <c:pt idx="3">
                  <c:v>d. Participar en actividades nocturnas en la ciudad permite compartir nuevas experiencias y compartir con más personas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0.112</c:v>
                </c:pt>
                <c:pt idx="1">
                  <c:v>1.7000000000000001E-2</c:v>
                </c:pt>
                <c:pt idx="2">
                  <c:v>2.9000000000000001E-2</c:v>
                </c:pt>
                <c:pt idx="3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FF-409E-A99C-1F55FB2E655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 acuerdo </c:v>
                </c:pt>
              </c:strCache>
            </c:strRef>
          </c:tx>
          <c:spPr>
            <a:solidFill>
              <a:srgbClr val="F5B02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a. Bogotá tiene suficientes actividades nocturnas</c:v>
                </c:pt>
                <c:pt idx="1">
                  <c:v>b. Bogotá debería tener mayor oferta de actividades artísticas y culturales</c:v>
                </c:pt>
                <c:pt idx="2">
                  <c:v>c. Bogotá debería tener mayor oferta de actividades deportivas de noche</c:v>
                </c:pt>
                <c:pt idx="3">
                  <c:v>d. Participar en actividades nocturnas en la ciudad permite compartir nuevas experiencias y compartir con más personas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0">
                  <c:v>0.42399999999999999</c:v>
                </c:pt>
                <c:pt idx="1">
                  <c:v>6.6000000000000003E-2</c:v>
                </c:pt>
                <c:pt idx="2">
                  <c:v>0.154</c:v>
                </c:pt>
                <c:pt idx="3">
                  <c:v>0.154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FF-409E-A99C-1F55FB2E655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En desacuerdo </c:v>
                </c:pt>
              </c:strCache>
            </c:strRef>
          </c:tx>
          <c:spPr>
            <a:solidFill>
              <a:srgbClr val="95B3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a. Bogotá tiene suficientes actividades nocturnas</c:v>
                </c:pt>
                <c:pt idx="1">
                  <c:v>b. Bogotá debería tener mayor oferta de actividades artísticas y culturales</c:v>
                </c:pt>
                <c:pt idx="2">
                  <c:v>c. Bogotá debería tener mayor oferta de actividades deportivas de noche</c:v>
                </c:pt>
                <c:pt idx="3">
                  <c:v>d. Participar en actividades nocturnas en la ciudad permite compartir nuevas experiencias y compartir con más personas</c:v>
                </c:pt>
              </c:strCache>
            </c:strRef>
          </c:cat>
          <c:val>
            <c:numRef>
              <c:f>Hoja1!$D$2:$D$5</c:f>
              <c:numCache>
                <c:formatCode>0%</c:formatCode>
                <c:ptCount val="4"/>
                <c:pt idx="0">
                  <c:v>0.36499999999999999</c:v>
                </c:pt>
                <c:pt idx="1">
                  <c:v>0.52</c:v>
                </c:pt>
                <c:pt idx="2">
                  <c:v>0.53600000000000003</c:v>
                </c:pt>
                <c:pt idx="3">
                  <c:v>0.55500000000000005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FF-409E-A99C-1F55FB2E655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Totalmente en desacuerdo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a. Bogotá tiene suficientes actividades nocturnas</c:v>
                </c:pt>
                <c:pt idx="1">
                  <c:v>b. Bogotá debería tener mayor oferta de actividades artísticas y culturales</c:v>
                </c:pt>
                <c:pt idx="2">
                  <c:v>c. Bogotá debería tener mayor oferta de actividades deportivas de noche</c:v>
                </c:pt>
                <c:pt idx="3">
                  <c:v>d. Participar en actividades nocturnas en la ciudad permite compartir nuevas experiencias y compartir con más personas</c:v>
                </c:pt>
              </c:strCache>
            </c:strRef>
          </c:cat>
          <c:val>
            <c:numRef>
              <c:f>Hoja1!$E$2:$E$5</c:f>
              <c:numCache>
                <c:formatCode>0%</c:formatCode>
                <c:ptCount val="4"/>
                <c:pt idx="0">
                  <c:v>0.06</c:v>
                </c:pt>
                <c:pt idx="1">
                  <c:v>0.39100000000000001</c:v>
                </c:pt>
                <c:pt idx="2">
                  <c:v>0.27100000000000002</c:v>
                </c:pt>
                <c:pt idx="3">
                  <c:v>0.254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FF-409E-A99C-1F55FB2E655E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288881864695728E-3"/>
                  <c:y val="-2.55450961461098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392088672277207E-17"/>
                  <c:y val="-1.27725480730549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288881864696557E-3"/>
                  <c:y val="-1.70300640974066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27725480730549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a. Bogotá tiene suficientes actividades nocturnas</c:v>
                </c:pt>
                <c:pt idx="1">
                  <c:v>b. Bogotá debería tener mayor oferta de actividades artísticas y culturales</c:v>
                </c:pt>
                <c:pt idx="2">
                  <c:v>c. Bogotá debería tener mayor oferta de actividades deportivas de noche</c:v>
                </c:pt>
                <c:pt idx="3">
                  <c:v>d. Participar en actividades nocturnas en la ciudad permite compartir nuevas experiencias y compartir con más personas</c:v>
                </c:pt>
              </c:strCache>
            </c:strRef>
          </c:cat>
          <c:val>
            <c:numRef>
              <c:f>Hoja1!$F$2:$F$5</c:f>
              <c:numCache>
                <c:formatCode>0%</c:formatCode>
                <c:ptCount val="4"/>
                <c:pt idx="0">
                  <c:v>0.04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FF-409E-A99C-1F55FB2E655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5023744"/>
        <c:axId val="129592704"/>
      </c:barChart>
      <c:catAx>
        <c:axId val="12502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9592704"/>
        <c:crosses val="autoZero"/>
        <c:auto val="1"/>
        <c:lblAlgn val="ctr"/>
        <c:lblOffset val="100"/>
        <c:noMultiLvlLbl val="0"/>
      </c:catAx>
      <c:valAx>
        <c:axId val="12959270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2502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686185795262172"/>
          <c:y val="9.1536594523560486E-2"/>
          <c:w val="0.64563622049301839"/>
          <c:h val="4.3647082092954641E-2"/>
        </c:manualLayout>
      </c:layout>
      <c:overlay val="0"/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A0F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91-44C8-992C-2F53D029C2D4}"/>
              </c:ext>
            </c:extLst>
          </c:dPt>
          <c:dPt>
            <c:idx val="1"/>
            <c:invertIfNegative val="0"/>
            <c:bubble3D val="0"/>
            <c:spPr>
              <a:solidFill>
                <a:srgbClr val="F5B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B91-44C8-992C-2F53D029C2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1EB-4E88-AE21-092C21C8517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91-44C8-992C-2F53D029C2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B91-44C8-992C-2F53D029C2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E1</c:v>
                </c:pt>
                <c:pt idx="1">
                  <c:v>E2</c:v>
                </c:pt>
                <c:pt idx="2">
                  <c:v>E3</c:v>
                </c:pt>
                <c:pt idx="3">
                  <c:v>E4</c:v>
                </c:pt>
                <c:pt idx="4">
                  <c:v>E5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9.8000000000000004E-2</c:v>
                </c:pt>
                <c:pt idx="1">
                  <c:v>0.42199999999999999</c:v>
                </c:pt>
                <c:pt idx="2">
                  <c:v>0.39400000000000002</c:v>
                </c:pt>
                <c:pt idx="3">
                  <c:v>7.0999999999999994E-2</c:v>
                </c:pt>
                <c:pt idx="4">
                  <c:v>1.2E-2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91-44C8-992C-2F53D029C2D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noFill/>
            <a:ln w="9525">
              <a:solidFill>
                <a:schemeClr val="tx1"/>
              </a:solidFill>
              <a:prstDash val="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E1</c:v>
                </c:pt>
                <c:pt idx="1">
                  <c:v>E2</c:v>
                </c:pt>
                <c:pt idx="2">
                  <c:v>E3</c:v>
                </c:pt>
                <c:pt idx="3">
                  <c:v>E4</c:v>
                </c:pt>
                <c:pt idx="4">
                  <c:v>E5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B91-44C8-992C-2F53D029C2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2210304"/>
        <c:axId val="112211840"/>
      </c:barChart>
      <c:catAx>
        <c:axId val="112210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2211840"/>
        <c:crosses val="autoZero"/>
        <c:auto val="1"/>
        <c:lblAlgn val="ctr"/>
        <c:lblOffset val="100"/>
        <c:noMultiLvlLbl val="0"/>
      </c:catAx>
      <c:valAx>
        <c:axId val="11221184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221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15962034512514E-3"/>
          <c:y val="0.19300510231447957"/>
          <c:w val="0.9451323008065684"/>
          <c:h val="0.6368038793681443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Totalmente de acuerdo</c:v>
                </c:pt>
              </c:strCache>
            </c:strRef>
          </c:tx>
          <c:spPr>
            <a:solidFill>
              <a:srgbClr val="DA0F2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e. Para salir a actividades nocturnas, hay que contar con mucho tiempo libre</c:v>
                </c:pt>
                <c:pt idx="1">
                  <c:v>f. La mayoría de personas que salen de noche, salen a buscar vicios</c:v>
                </c:pt>
                <c:pt idx="2">
                  <c:v>g. Si una mujer sale de noche sola o con sus amigas, su pareja tiene derecho a reclamarle porque es mejor que se quede en la casa</c:v>
                </c:pt>
                <c:pt idx="3">
                  <c:v>h. En Bogotá lo único que se puede hacer de noche es rumbear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6.7000000000000004E-2</c:v>
                </c:pt>
                <c:pt idx="1">
                  <c:v>0.219</c:v>
                </c:pt>
                <c:pt idx="2">
                  <c:v>0.35499999999999998</c:v>
                </c:pt>
                <c:pt idx="3">
                  <c:v>0.254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FF-409E-A99C-1F55FB2E655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 acuerdo </c:v>
                </c:pt>
              </c:strCache>
            </c:strRef>
          </c:tx>
          <c:spPr>
            <a:solidFill>
              <a:srgbClr val="F5B02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e. Para salir a actividades nocturnas, hay que contar con mucho tiempo libre</c:v>
                </c:pt>
                <c:pt idx="1">
                  <c:v>f. La mayoría de personas que salen de noche, salen a buscar vicios</c:v>
                </c:pt>
                <c:pt idx="2">
                  <c:v>g. Si una mujer sale de noche sola o con sus amigas, su pareja tiene derecho a reclamarle porque es mejor que se quede en la casa</c:v>
                </c:pt>
                <c:pt idx="3">
                  <c:v>h. En Bogotá lo único que se puede hacer de noche es rumbear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0">
                  <c:v>0.35799999999999998</c:v>
                </c:pt>
                <c:pt idx="1">
                  <c:v>0.46100000000000002</c:v>
                </c:pt>
                <c:pt idx="2">
                  <c:v>0.377</c:v>
                </c:pt>
                <c:pt idx="3">
                  <c:v>0.53900000000000003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FF-409E-A99C-1F55FB2E655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En desacuerdo </c:v>
                </c:pt>
              </c:strCache>
            </c:strRef>
          </c:tx>
          <c:spPr>
            <a:solidFill>
              <a:srgbClr val="95B3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e. Para salir a actividades nocturnas, hay que contar con mucho tiempo libre</c:v>
                </c:pt>
                <c:pt idx="1">
                  <c:v>f. La mayoría de personas que salen de noche, salen a buscar vicios</c:v>
                </c:pt>
                <c:pt idx="2">
                  <c:v>g. Si una mujer sale de noche sola o con sus amigas, su pareja tiene derecho a reclamarle porque es mejor que se quede en la casa</c:v>
                </c:pt>
                <c:pt idx="3">
                  <c:v>h. En Bogotá lo único que se puede hacer de noche es rumbear</c:v>
                </c:pt>
              </c:strCache>
            </c:strRef>
          </c:cat>
          <c:val>
            <c:numRef>
              <c:f>Hoja1!$D$2:$D$5</c:f>
              <c:numCache>
                <c:formatCode>0%</c:formatCode>
                <c:ptCount val="4"/>
                <c:pt idx="0">
                  <c:v>0.46500000000000002</c:v>
                </c:pt>
                <c:pt idx="1">
                  <c:v>0.24299999999999999</c:v>
                </c:pt>
                <c:pt idx="2">
                  <c:v>0.20399999999999999</c:v>
                </c:pt>
                <c:pt idx="3">
                  <c:v>0.153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FF-409E-A99C-1F55FB2E655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Totalmente en desacuerdo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e. Para salir a actividades nocturnas, hay que contar con mucho tiempo libre</c:v>
                </c:pt>
                <c:pt idx="1">
                  <c:v>f. La mayoría de personas que salen de noche, salen a buscar vicios</c:v>
                </c:pt>
                <c:pt idx="2">
                  <c:v>g. Si una mujer sale de noche sola o con sus amigas, su pareja tiene derecho a reclamarle porque es mejor que se quede en la casa</c:v>
                </c:pt>
                <c:pt idx="3">
                  <c:v>h. En Bogotá lo único que se puede hacer de noche es rumbear</c:v>
                </c:pt>
              </c:strCache>
            </c:strRef>
          </c:cat>
          <c:val>
            <c:numRef>
              <c:f>Hoja1!$E$2:$E$5</c:f>
              <c:numCache>
                <c:formatCode>0%</c:formatCode>
                <c:ptCount val="4"/>
                <c:pt idx="0">
                  <c:v>0.10299999999999999</c:v>
                </c:pt>
                <c:pt idx="1">
                  <c:v>6.9000000000000006E-2</c:v>
                </c:pt>
                <c:pt idx="2">
                  <c:v>5.0999999999999997E-2</c:v>
                </c:pt>
                <c:pt idx="3">
                  <c:v>4.7E-2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FF-409E-A99C-1F55FB2E655E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866645594087187E-3"/>
                  <c:y val="-2.12875801217582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392088672277207E-17"/>
                  <c:y val="-1.91588221095824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866645594087187E-3"/>
                  <c:y val="-1.91588221095824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577763729391457E-3"/>
                  <c:y val="-2.3416338133934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e. Para salir a actividades nocturnas, hay que contar con mucho tiempo libre</c:v>
                </c:pt>
                <c:pt idx="1">
                  <c:v>f. La mayoría de personas que salen de noche, salen a buscar vicios</c:v>
                </c:pt>
                <c:pt idx="2">
                  <c:v>g. Si una mujer sale de noche sola o con sus amigas, su pareja tiene derecho a reclamarle porque es mejor que se quede en la casa</c:v>
                </c:pt>
                <c:pt idx="3">
                  <c:v>h. En Bogotá lo único que se puede hacer de noche es rumbear</c:v>
                </c:pt>
              </c:strCache>
            </c:strRef>
          </c:cat>
          <c:val>
            <c:numRef>
              <c:f>Hoja1!$F$2:$F$5</c:f>
              <c:numCache>
                <c:formatCode>0%</c:formatCode>
                <c:ptCount val="4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FF-409E-A99C-1F55FB2E655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015168"/>
        <c:axId val="145016704"/>
      </c:barChart>
      <c:catAx>
        <c:axId val="14501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5016704"/>
        <c:crosses val="autoZero"/>
        <c:auto val="1"/>
        <c:lblAlgn val="ctr"/>
        <c:lblOffset val="100"/>
        <c:noMultiLvlLbl val="0"/>
      </c:catAx>
      <c:valAx>
        <c:axId val="14501670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4501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2727742302738"/>
          <c:y val="9.8463439000187739E-2"/>
          <c:w val="0.65628990275294929"/>
          <c:h val="4.5775840105130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203075787401575"/>
          <c:y val="5.156249682809444E-2"/>
          <c:w val="0.47078174212598423"/>
          <c:h val="0.94843750317190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DA0F2B"/>
            </a:solidFill>
          </c:spPr>
          <c:invertIfNegative val="0"/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426-44DC-90C2-86ABAB711A2A}"/>
              </c:ext>
            </c:extLst>
          </c:dPt>
          <c:dLbls>
            <c:txPr>
              <a:bodyPr rot="0" vert="horz"/>
              <a:lstStyle/>
              <a:p>
                <a:pPr>
                  <a:defRPr sz="1600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Que se garantice la seguridad en la noche</c:v>
                </c:pt>
                <c:pt idx="1">
                  <c:v>Que haya más transporte público para movilizarse</c:v>
                </c:pt>
                <c:pt idx="2">
                  <c:v>Que sean actividades para compartir en familia</c:v>
                </c:pt>
                <c:pt idx="3">
                  <c:v>Que exista mayor oferta</c:v>
                </c:pt>
                <c:pt idx="4">
                  <c:v>Que haya más acceso a la información</c:v>
                </c:pt>
                <c:pt idx="5">
                  <c:v>Tener quién lo acompañe</c:v>
                </c:pt>
                <c:pt idx="6">
                  <c:v>Que su familia apruebe la realización de actividades en la noche</c:v>
                </c:pt>
                <c:pt idx="7">
                  <c:v>Tener con quién dejar a sus hijos (si los tienen)</c:v>
                </c:pt>
                <c:pt idx="8">
                  <c:v>Otras</c:v>
                </c:pt>
              </c:strCache>
            </c:strRef>
          </c:cat>
          <c:val>
            <c:numRef>
              <c:f>Hoja1!$B$2:$B$10</c:f>
              <c:numCache>
                <c:formatCode>0%</c:formatCode>
                <c:ptCount val="9"/>
                <c:pt idx="0">
                  <c:v>0.68799999999999994</c:v>
                </c:pt>
                <c:pt idx="1">
                  <c:v>0.26100000000000001</c:v>
                </c:pt>
                <c:pt idx="2">
                  <c:v>0.23</c:v>
                </c:pt>
                <c:pt idx="3">
                  <c:v>0.10299999999999999</c:v>
                </c:pt>
                <c:pt idx="4">
                  <c:v>9.8000000000000004E-2</c:v>
                </c:pt>
                <c:pt idx="5">
                  <c:v>5.2999999999999999E-2</c:v>
                </c:pt>
                <c:pt idx="6">
                  <c:v>4.4999999999999998E-2</c:v>
                </c:pt>
                <c:pt idx="7">
                  <c:v>4.2000000000000003E-2</c:v>
                </c:pt>
                <c:pt idx="8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26-44DC-90C2-86ABAB711A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29921024"/>
        <c:axId val="129923712"/>
      </c:barChart>
      <c:catAx>
        <c:axId val="129921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/>
            </a:pPr>
            <a:endParaRPr lang="es-CO"/>
          </a:p>
        </c:txPr>
        <c:crossAx val="129923712"/>
        <c:crosses val="autoZero"/>
        <c:auto val="1"/>
        <c:lblAlgn val="ctr"/>
        <c:lblOffset val="100"/>
        <c:noMultiLvlLbl val="0"/>
      </c:catAx>
      <c:valAx>
        <c:axId val="12992371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29921024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203075787401575"/>
          <c:y val="5.156249682809444E-2"/>
          <c:w val="0.47078174212598423"/>
          <c:h val="0.94843750317190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F5B02B"/>
            </a:solidFill>
          </c:spPr>
          <c:invertIfNegative val="0"/>
          <c:dLbls>
            <c:txPr>
              <a:bodyPr rot="0" vert="horz"/>
              <a:lstStyle/>
              <a:p>
                <a:pPr>
                  <a:defRPr sz="1600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Reactivar la economía de la ciudad</c:v>
                </c:pt>
                <c:pt idx="1">
                  <c:v>Mejora el ánimo</c:v>
                </c:pt>
                <c:pt idx="2">
                  <c:v>Hace de Bogotá un lugar más amigable</c:v>
                </c:pt>
                <c:pt idx="3">
                  <c:v>Mejora su socialización</c:v>
                </c:pt>
                <c:pt idx="4">
                  <c:v>Mejora la salud</c:v>
                </c:pt>
                <c:pt idx="5">
                  <c:v>No tiene ningún beneficio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0.54</c:v>
                </c:pt>
                <c:pt idx="1">
                  <c:v>0.34599999999999997</c:v>
                </c:pt>
                <c:pt idx="2">
                  <c:v>0.32600000000000001</c:v>
                </c:pt>
                <c:pt idx="3">
                  <c:v>0.28000000000000003</c:v>
                </c:pt>
                <c:pt idx="4">
                  <c:v>0.26800000000000002</c:v>
                </c:pt>
                <c:pt idx="5">
                  <c:v>3.3000000000000002E-2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26-44DC-90C2-86ABAB711A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0001920"/>
        <c:axId val="130008960"/>
      </c:barChart>
      <c:catAx>
        <c:axId val="1300019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/>
            </a:pPr>
            <a:endParaRPr lang="es-CO"/>
          </a:p>
        </c:txPr>
        <c:crossAx val="130008960"/>
        <c:crosses val="autoZero"/>
        <c:auto val="1"/>
        <c:lblAlgn val="ctr"/>
        <c:lblOffset val="100"/>
        <c:noMultiLvlLbl val="0"/>
      </c:catAx>
      <c:valAx>
        <c:axId val="130008960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01920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5B02B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A0F2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A1C-4E40-9D80-61ABF7FD790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ED-4593-AEFF-5437B0A8B1B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ED-4593-AEFF-5437B0A8B1B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D3ED-4593-AEFF-5437B0A8B1B7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4"/>
                <c:pt idx="0">
                  <c:v>Muy dispuesto</c:v>
                </c:pt>
                <c:pt idx="1">
                  <c:v>Algo dispuesto</c:v>
                </c:pt>
                <c:pt idx="2">
                  <c:v>Poco dispuesto</c:v>
                </c:pt>
                <c:pt idx="3">
                  <c:v>Nada dispuesto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0.215</c:v>
                </c:pt>
                <c:pt idx="1">
                  <c:v>0.251</c:v>
                </c:pt>
                <c:pt idx="2">
                  <c:v>0.219</c:v>
                </c:pt>
                <c:pt idx="3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3ED-4593-AEFF-5437B0A8B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0079744"/>
        <c:axId val="130093824"/>
      </c:barChart>
      <c:catAx>
        <c:axId val="13007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093824"/>
        <c:crosses val="autoZero"/>
        <c:auto val="1"/>
        <c:lblAlgn val="ctr"/>
        <c:lblOffset val="100"/>
        <c:noMultiLvlLbl val="0"/>
      </c:catAx>
      <c:valAx>
        <c:axId val="130093824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07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778401068191839"/>
          <c:y val="5.8050922294642232E-2"/>
          <c:w val="0.48405511811023622"/>
          <c:h val="0.9929687504325324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5B02B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Hoja1!$A$2:$A$17</c:f>
              <c:strCache>
                <c:ptCount val="16"/>
                <c:pt idx="0">
                  <c:v>Droguerías</c:v>
                </c:pt>
                <c:pt idx="1">
                  <c:v>Supermercados</c:v>
                </c:pt>
                <c:pt idx="2">
                  <c:v>Servicios de salud</c:v>
                </c:pt>
                <c:pt idx="3">
                  <c:v>Transporte público</c:v>
                </c:pt>
                <c:pt idx="4">
                  <c:v>Servicios bancarios</c:v>
                </c:pt>
                <c:pt idx="5">
                  <c:v>Veterinarias</c:v>
                </c:pt>
                <c:pt idx="6">
                  <c:v>Parques de diversiones</c:v>
                </c:pt>
                <c:pt idx="7">
                  <c:v>Papelerías</c:v>
                </c:pt>
                <c:pt idx="8">
                  <c:v>Bibliotecas</c:v>
                </c:pt>
                <c:pt idx="9">
                  <c:v>Librerías</c:v>
                </c:pt>
                <c:pt idx="10">
                  <c:v>Peluquerías, centros de belleza y estética</c:v>
                </c:pt>
                <c:pt idx="11">
                  <c:v>Servicios estatales</c:v>
                </c:pt>
                <c:pt idx="12">
                  <c:v>Guarderías</c:v>
                </c:pt>
                <c:pt idx="13">
                  <c:v>Lavanderías</c:v>
                </c:pt>
                <c:pt idx="14">
                  <c:v>Otros</c:v>
                </c:pt>
                <c:pt idx="15">
                  <c:v>Ninguno</c:v>
                </c:pt>
              </c:strCache>
            </c:strRef>
          </c:cat>
          <c:val>
            <c:numRef>
              <c:f>Hoja1!$B$2:$B$17</c:f>
              <c:numCache>
                <c:formatCode>0%</c:formatCode>
                <c:ptCount val="16"/>
                <c:pt idx="0">
                  <c:v>0.48199999999999998</c:v>
                </c:pt>
                <c:pt idx="1">
                  <c:v>0.46800000000000003</c:v>
                </c:pt>
                <c:pt idx="2">
                  <c:v>0.42</c:v>
                </c:pt>
                <c:pt idx="3">
                  <c:v>0.42</c:v>
                </c:pt>
                <c:pt idx="4">
                  <c:v>0.25700000000000001</c:v>
                </c:pt>
                <c:pt idx="5">
                  <c:v>0.216</c:v>
                </c:pt>
                <c:pt idx="6">
                  <c:v>0.20499999999999999</c:v>
                </c:pt>
                <c:pt idx="7">
                  <c:v>0.18</c:v>
                </c:pt>
                <c:pt idx="8">
                  <c:v>0.17699999999999999</c:v>
                </c:pt>
                <c:pt idx="9">
                  <c:v>0.16</c:v>
                </c:pt>
                <c:pt idx="10">
                  <c:v>0.155</c:v>
                </c:pt>
                <c:pt idx="11">
                  <c:v>0.14099999999999999</c:v>
                </c:pt>
                <c:pt idx="12">
                  <c:v>0.13500000000000001</c:v>
                </c:pt>
                <c:pt idx="13">
                  <c:v>0.105</c:v>
                </c:pt>
                <c:pt idx="14">
                  <c:v>0.03</c:v>
                </c:pt>
                <c:pt idx="1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E2-4A5A-AD11-D52F2FB2A6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0145664"/>
        <c:axId val="130251008"/>
      </c:barChart>
      <c:catAx>
        <c:axId val="130145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251008"/>
        <c:crosses val="autoZero"/>
        <c:auto val="1"/>
        <c:lblAlgn val="ctr"/>
        <c:lblOffset val="100"/>
        <c:noMultiLvlLbl val="0"/>
      </c:catAx>
      <c:valAx>
        <c:axId val="130251008"/>
        <c:scaling>
          <c:orientation val="minMax"/>
          <c:max val="1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14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7"/>
                <c:pt idx="0">
                  <c:v>Trabajar en una empresa como empleado</c:v>
                </c:pt>
                <c:pt idx="1">
                  <c:v>Trabaja como independiente</c:v>
                </c:pt>
                <c:pt idx="2">
                  <c:v>Desempleado(a)</c:v>
                </c:pt>
                <c:pt idx="3">
                  <c:v>Exclusivamente al hogar</c:v>
                </c:pt>
                <c:pt idx="4">
                  <c:v>Estudia y trabaja</c:v>
                </c:pt>
                <c:pt idx="5">
                  <c:v>Estudiar</c:v>
                </c:pt>
                <c:pt idx="6">
                  <c:v>Pensionado(a)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0.318</c:v>
                </c:pt>
                <c:pt idx="1">
                  <c:v>0.248</c:v>
                </c:pt>
                <c:pt idx="2">
                  <c:v>0.15</c:v>
                </c:pt>
                <c:pt idx="3">
                  <c:v>0.106</c:v>
                </c:pt>
                <c:pt idx="4">
                  <c:v>8.2000000000000003E-2</c:v>
                </c:pt>
                <c:pt idx="5">
                  <c:v>5.1999999999999998E-2</c:v>
                </c:pt>
                <c:pt idx="6">
                  <c:v>4.2999999999999997E-2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B0-4072-A8A6-4E36059F937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0581632"/>
        <c:axId val="130588672"/>
      </c:barChart>
      <c:catAx>
        <c:axId val="1305816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588672"/>
        <c:crosses val="autoZero"/>
        <c:auto val="1"/>
        <c:lblAlgn val="ctr"/>
        <c:lblOffset val="100"/>
        <c:noMultiLvlLbl val="0"/>
      </c:catAx>
      <c:valAx>
        <c:axId val="1305886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58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778401068191839"/>
          <c:y val="5.8050922294642232E-2"/>
          <c:w val="0.48405511811023622"/>
          <c:h val="0.992968750432532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Hoja1!$A$2:$A$12</c:f>
              <c:strCache>
                <c:ptCount val="10"/>
                <c:pt idx="0">
                  <c:v>Ver, a pesar de usar lentes o gafas</c:v>
                </c:pt>
                <c:pt idx="1">
                  <c:v>Moverse o caminar</c:v>
                </c:pt>
                <c:pt idx="2">
                  <c:v>Usar sus brazos o manos</c:v>
                </c:pt>
                <c:pt idx="3">
                  <c:v>Entender o aprender</c:v>
                </c:pt>
                <c:pt idx="4">
                  <c:v>Hablar</c:v>
                </c:pt>
                <c:pt idx="5">
                  <c:v>Bañarse, vestirse, alimentarse sin ayuda de alguien más</c:v>
                </c:pt>
                <c:pt idx="6">
                  <c:v>Oír, aún con aparatos especiales</c:v>
                </c:pt>
                <c:pt idx="7">
                  <c:v>Relacionarse con otras personas por problemas mentales o emocionales</c:v>
                </c:pt>
                <c:pt idx="8">
                  <c:v>Ninguna de las anteriores</c:v>
                </c:pt>
                <c:pt idx="9">
                  <c:v>NS/NR</c:v>
                </c:pt>
              </c:strCache>
            </c:strRef>
          </c:cat>
          <c:val>
            <c:numRef>
              <c:f>Hoja1!$B$2:$B$12</c:f>
              <c:numCache>
                <c:formatCode>0%</c:formatCode>
                <c:ptCount val="11"/>
                <c:pt idx="0">
                  <c:v>7.5999999999999998E-2</c:v>
                </c:pt>
                <c:pt idx="1">
                  <c:v>2.5000000000000001E-2</c:v>
                </c:pt>
                <c:pt idx="2">
                  <c:v>1.6E-2</c:v>
                </c:pt>
                <c:pt idx="3">
                  <c:v>1.2999999999999999E-2</c:v>
                </c:pt>
                <c:pt idx="4">
                  <c:v>1.0999999999999999E-2</c:v>
                </c:pt>
                <c:pt idx="5">
                  <c:v>1.0999999999999999E-2</c:v>
                </c:pt>
                <c:pt idx="6">
                  <c:v>8.0000000000000002E-3</c:v>
                </c:pt>
                <c:pt idx="7">
                  <c:v>7.0000000000000001E-3</c:v>
                </c:pt>
                <c:pt idx="8">
                  <c:v>0.57999999999999996</c:v>
                </c:pt>
                <c:pt idx="9">
                  <c:v>0.30499999999999999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B4-45A8-B4C9-6C4AA04746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0670976"/>
        <c:axId val="130673664"/>
      </c:barChart>
      <c:catAx>
        <c:axId val="130670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673664"/>
        <c:crosses val="autoZero"/>
        <c:auto val="1"/>
        <c:lblAlgn val="ctr"/>
        <c:lblOffset val="100"/>
        <c:noMultiLvlLbl val="0"/>
      </c:catAx>
      <c:valAx>
        <c:axId val="130673664"/>
        <c:scaling>
          <c:orientation val="minMax"/>
          <c:max val="1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67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A0F2B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Mestizo(a)</c:v>
                </c:pt>
                <c:pt idx="1">
                  <c:v>Blanco(a)</c:v>
                </c:pt>
                <c:pt idx="2">
                  <c:v>Afrocolombiano(a)-Negro (a)</c:v>
                </c:pt>
                <c:pt idx="3">
                  <c:v>Indígena</c:v>
                </c:pt>
                <c:pt idx="4">
                  <c:v>Raizal</c:v>
                </c:pt>
                <c:pt idx="5">
                  <c:v>Rom</c:v>
                </c:pt>
                <c:pt idx="6">
                  <c:v>Ninguno</c:v>
                </c:pt>
                <c:pt idx="7">
                  <c:v>No responde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0.30099999999999999</c:v>
                </c:pt>
                <c:pt idx="1">
                  <c:v>0.29299999999999998</c:v>
                </c:pt>
                <c:pt idx="2">
                  <c:v>0.109</c:v>
                </c:pt>
                <c:pt idx="3">
                  <c:v>0.03</c:v>
                </c:pt>
                <c:pt idx="4">
                  <c:v>1.2E-2</c:v>
                </c:pt>
                <c:pt idx="5">
                  <c:v>1E-3</c:v>
                </c:pt>
                <c:pt idx="6">
                  <c:v>0.224</c:v>
                </c:pt>
                <c:pt idx="7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AB-46F4-A78B-46272C8300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0321792"/>
        <c:axId val="130328832"/>
      </c:barChart>
      <c:catAx>
        <c:axId val="13032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328832"/>
        <c:crosses val="autoZero"/>
        <c:auto val="1"/>
        <c:lblAlgn val="ctr"/>
        <c:lblOffset val="100"/>
        <c:noMultiLvlLbl val="0"/>
      </c:catAx>
      <c:valAx>
        <c:axId val="130328832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32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18011811023623"/>
          <c:y val="3.0915034111653066E-2"/>
          <c:w val="0.52158427657480311"/>
          <c:h val="0.93816993177669383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FFC000"/>
              </a:solidFill>
              <a:ln w="381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D7-491F-AD18-36AE63C3ED74}"/>
              </c:ext>
            </c:extLst>
          </c:dPt>
          <c:dPt>
            <c:idx val="1"/>
            <c:bubble3D val="0"/>
            <c:spPr>
              <a:solidFill>
                <a:srgbClr val="DA0F2B"/>
              </a:solidFill>
              <a:ln w="381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D7-491F-AD18-36AE63C3ED74}"/>
              </c:ext>
            </c:extLst>
          </c:dPt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0.73599999999999999</c:v>
                </c:pt>
                <c:pt idx="1">
                  <c:v>0.26300000000000001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6D7-491F-AD18-36AE63C3ED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Soltero(a)</c:v>
                </c:pt>
                <c:pt idx="1">
                  <c:v>Unión libre</c:v>
                </c:pt>
                <c:pt idx="2">
                  <c:v>Casado(a)</c:v>
                </c:pt>
                <c:pt idx="3">
                  <c:v>Divorciado(a)</c:v>
                </c:pt>
                <c:pt idx="4">
                  <c:v>Viudo(a)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0.378</c:v>
                </c:pt>
                <c:pt idx="1">
                  <c:v>0.29899999999999999</c:v>
                </c:pt>
                <c:pt idx="2">
                  <c:v>0.222</c:v>
                </c:pt>
                <c:pt idx="3">
                  <c:v>6.2E-2</c:v>
                </c:pt>
                <c:pt idx="4">
                  <c:v>3.7999999999999999E-2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78-4731-803D-BFBB7CFEA4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7"/>
        <c:axId val="130459136"/>
        <c:axId val="130462080"/>
      </c:barChart>
      <c:catAx>
        <c:axId val="130459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462080"/>
        <c:crosses val="autoZero"/>
        <c:auto val="1"/>
        <c:lblAlgn val="ctr"/>
        <c:lblOffset val="100"/>
        <c:noMultiLvlLbl val="0"/>
      </c:catAx>
      <c:valAx>
        <c:axId val="130462080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45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Estrato Medio</c:v>
                </c:pt>
              </c:strCache>
            </c:strRef>
          </c:tx>
          <c:dPt>
            <c:idx val="0"/>
            <c:bubble3D val="0"/>
            <c:spPr>
              <a:solidFill>
                <a:srgbClr val="DA0F2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98B-4F57-BB52-61EEA38DF2B2}"/>
              </c:ext>
            </c:extLst>
          </c:dPt>
          <c:dPt>
            <c:idx val="1"/>
            <c:bubble3D val="0"/>
            <c:spPr>
              <a:solidFill>
                <a:srgbClr val="F5B02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8B-4F57-BB52-61EEA38DF2B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98B-4F57-BB52-61EEA38DF2B2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Bajo</c:v>
                </c:pt>
                <c:pt idx="1">
                  <c:v>Medio</c:v>
                </c:pt>
                <c:pt idx="2">
                  <c:v>Alto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0.52</c:v>
                </c:pt>
                <c:pt idx="1">
                  <c:v>0.39400000000000002</c:v>
                </c:pt>
                <c:pt idx="2">
                  <c:v>8.5999999999999993E-2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8B-4F57-BB52-61EEA38DF2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93670664055556"/>
          <c:y val="0"/>
          <c:w val="0.8315109084292871"/>
          <c:h val="0.9501867106915827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DA0F2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Hoja1!$A$3:$A$11</c:f>
              <c:strCache>
                <c:ptCount val="9"/>
                <c:pt idx="0">
                  <c:v>Primaria incompleta </c:v>
                </c:pt>
                <c:pt idx="1">
                  <c:v>Primaria completa</c:v>
                </c:pt>
                <c:pt idx="2">
                  <c:v>Secundaria incompleta</c:v>
                </c:pt>
                <c:pt idx="3">
                  <c:v>Secundaria completa</c:v>
                </c:pt>
                <c:pt idx="4">
                  <c:v>Técnico</c:v>
                </c:pt>
                <c:pt idx="5">
                  <c:v>Tecnólogo</c:v>
                </c:pt>
                <c:pt idx="6">
                  <c:v>Universitaria incompleta</c:v>
                </c:pt>
                <c:pt idx="7">
                  <c:v>Universitaria completa</c:v>
                </c:pt>
                <c:pt idx="8">
                  <c:v>Posgrado</c:v>
                </c:pt>
              </c:strCache>
            </c:strRef>
          </c:cat>
          <c:val>
            <c:numRef>
              <c:f>Hoja1!$B$3:$B$11</c:f>
              <c:numCache>
                <c:formatCode>0%</c:formatCode>
                <c:ptCount val="9"/>
                <c:pt idx="0">
                  <c:v>2.1000000000000001E-2</c:v>
                </c:pt>
                <c:pt idx="1">
                  <c:v>6.6000000000000003E-2</c:v>
                </c:pt>
                <c:pt idx="2">
                  <c:v>9.9000000000000005E-2</c:v>
                </c:pt>
                <c:pt idx="3">
                  <c:v>0.312</c:v>
                </c:pt>
                <c:pt idx="4">
                  <c:v>0.152</c:v>
                </c:pt>
                <c:pt idx="5">
                  <c:v>7.1999999999999995E-2</c:v>
                </c:pt>
                <c:pt idx="6">
                  <c:v>5.0999999999999997E-2</c:v>
                </c:pt>
                <c:pt idx="7">
                  <c:v>0.17399999999999999</c:v>
                </c:pt>
                <c:pt idx="8">
                  <c:v>5.0999999999999997E-2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2C-4556-B2D2-BEAC67094B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0539904"/>
        <c:axId val="130542592"/>
      </c:barChart>
      <c:catAx>
        <c:axId val="130539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542592"/>
        <c:crosses val="autoZero"/>
        <c:auto val="1"/>
        <c:lblAlgn val="ctr"/>
        <c:lblOffset val="100"/>
        <c:noMultiLvlLbl val="0"/>
      </c:catAx>
      <c:valAx>
        <c:axId val="130542592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53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023662172015954"/>
          <c:y val="3.0617124637777719E-2"/>
          <c:w val="0.39302040864441401"/>
          <c:h val="0.899654730006053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A0F2B"/>
            </a:solidFill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E1-42EC-B233-26C0E001B7A1}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1">
                  <c:v>Después de las 11;00 p.m.</c:v>
                </c:pt>
                <c:pt idx="2">
                  <c:v>Entre 10:00 p.m y un minuto. y 11:00 p.m.</c:v>
                </c:pt>
                <c:pt idx="3">
                  <c:v>Entre 9:00 p.m y un minuto. y 10:00 p.m.</c:v>
                </c:pt>
                <c:pt idx="4">
                  <c:v>Entre 8:00 p.m. y 9:00 p.m.</c:v>
                </c:pt>
                <c:pt idx="5">
                  <c:v>Antes de las 8:00 p.m.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1">
                  <c:v>0.26100000000000001</c:v>
                </c:pt>
                <c:pt idx="2">
                  <c:v>0.33400000000000002</c:v>
                </c:pt>
                <c:pt idx="3">
                  <c:v>0.24399999999999999</c:v>
                </c:pt>
                <c:pt idx="4">
                  <c:v>0.128</c:v>
                </c:pt>
                <c:pt idx="5">
                  <c:v>3.3000000000000002E-2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38-4102-A8E7-3F619ECB3F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11975808"/>
        <c:axId val="112101632"/>
      </c:barChart>
      <c:catAx>
        <c:axId val="111975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es-CO"/>
          </a:p>
        </c:txPr>
        <c:crossAx val="112101632"/>
        <c:crosses val="autoZero"/>
        <c:auto val="1"/>
        <c:lblAlgn val="ctr"/>
        <c:lblOffset val="100"/>
        <c:noMultiLvlLbl val="0"/>
      </c:catAx>
      <c:valAx>
        <c:axId val="11210163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111975808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809791568782975"/>
          <c:y val="3.0617124637777719E-2"/>
          <c:w val="0.39515911467674386"/>
          <c:h val="0.899654730006053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5B02B"/>
            </a:solidFill>
          </c:spPr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1">
                  <c:v>Después de las 11;00 p.m.</c:v>
                </c:pt>
                <c:pt idx="2">
                  <c:v>Entre 10:00 p.m y un minuto. y 11:00 p.m.</c:v>
                </c:pt>
                <c:pt idx="3">
                  <c:v>Entre 9:00 p.m y un minuto. y 10:00 p.m.</c:v>
                </c:pt>
                <c:pt idx="4">
                  <c:v>Entre 8:00 p.m. y 9:00 p.m.</c:v>
                </c:pt>
                <c:pt idx="5">
                  <c:v>Antes de las 8:00 p.m.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1">
                  <c:v>0.36799999999999999</c:v>
                </c:pt>
                <c:pt idx="2">
                  <c:v>0.29299999999999998</c:v>
                </c:pt>
                <c:pt idx="3">
                  <c:v>0.19700000000000001</c:v>
                </c:pt>
                <c:pt idx="4">
                  <c:v>0.115</c:v>
                </c:pt>
                <c:pt idx="5">
                  <c:v>2.5999999999999999E-2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B3-472D-B115-7B970AC190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12002560"/>
        <c:axId val="112005504"/>
      </c:barChart>
      <c:catAx>
        <c:axId val="112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12005504"/>
        <c:crosses val="autoZero"/>
        <c:auto val="1"/>
        <c:lblAlgn val="l"/>
        <c:lblOffset val="100"/>
        <c:noMultiLvlLbl val="0"/>
      </c:catAx>
      <c:valAx>
        <c:axId val="112005504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112002560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023662172015954"/>
          <c:y val="3.0617124637777719E-2"/>
          <c:w val="0.39302040864441401"/>
          <c:h val="0.899654730006053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A0F2B"/>
            </a:solidFill>
          </c:spPr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Hoja1!$A$3:$A$6</c:f>
              <c:strCache>
                <c:ptCount val="4"/>
                <c:pt idx="0">
                  <c:v>Después de las 9:00 a.m.</c:v>
                </c:pt>
                <c:pt idx="1">
                  <c:v>Entre las 7:00 a.m. y un minuto y 9:00 a.m.</c:v>
                </c:pt>
                <c:pt idx="2">
                  <c:v>Entre las 5:00 a.m. y un minuto y 7 a.m.</c:v>
                </c:pt>
                <c:pt idx="3">
                  <c:v>Entre las 3:00 am a las 5:00 a.m.   </c:v>
                </c:pt>
              </c:strCache>
            </c:strRef>
          </c:cat>
          <c:val>
            <c:numRef>
              <c:f>Hoja1!$B$3:$B$6</c:f>
              <c:numCache>
                <c:formatCode>0%</c:formatCode>
                <c:ptCount val="4"/>
                <c:pt idx="0">
                  <c:v>0.05</c:v>
                </c:pt>
                <c:pt idx="1">
                  <c:v>0.26900000000000002</c:v>
                </c:pt>
                <c:pt idx="2">
                  <c:v>0.52100000000000002</c:v>
                </c:pt>
                <c:pt idx="3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2D-42FD-9CE5-ECACAFDD34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12269184"/>
        <c:axId val="112272128"/>
      </c:barChart>
      <c:catAx>
        <c:axId val="11226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es-CO"/>
          </a:p>
        </c:txPr>
        <c:crossAx val="112272128"/>
        <c:crosses val="autoZero"/>
        <c:auto val="1"/>
        <c:lblAlgn val="ctr"/>
        <c:lblOffset val="100"/>
        <c:noMultiLvlLbl val="0"/>
      </c:catAx>
      <c:valAx>
        <c:axId val="112272128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112269184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5B02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45-4EFA-B9FC-84F82E81F770}"/>
              </c:ext>
            </c:extLst>
          </c:dPt>
          <c:dPt>
            <c:idx val="1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3-AE45-4EFA-B9FC-84F82E81F770}"/>
              </c:ext>
            </c:extLst>
          </c:dPt>
          <c:dLbls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0.32700000000000001</c:v>
                </c:pt>
                <c:pt idx="1">
                  <c:v>0.67200000000000004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E45-4EFA-B9FC-84F82E81F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 rot="0" vert="horz"/>
        <a:lstStyle/>
        <a:p>
          <a:pPr>
            <a:defRPr/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DA0F2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No aplica (No salía de noche)</c:v>
                </c:pt>
                <c:pt idx="1">
                  <c:v>Lunes</c:v>
                </c:pt>
                <c:pt idx="2">
                  <c:v>Martes</c:v>
                </c:pt>
                <c:pt idx="3">
                  <c:v>Miércoles</c:v>
                </c:pt>
                <c:pt idx="4">
                  <c:v>Jueves</c:v>
                </c:pt>
                <c:pt idx="5">
                  <c:v>Viernes</c:v>
                </c:pt>
                <c:pt idx="6">
                  <c:v>Sábado</c:v>
                </c:pt>
                <c:pt idx="7">
                  <c:v>Domingo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0.13500000000000001</c:v>
                </c:pt>
                <c:pt idx="1">
                  <c:v>1.0999999999999999E-2</c:v>
                </c:pt>
                <c:pt idx="2">
                  <c:v>0.01</c:v>
                </c:pt>
                <c:pt idx="3">
                  <c:v>3.7999999999999999E-2</c:v>
                </c:pt>
                <c:pt idx="4">
                  <c:v>9.0999999999999998E-2</c:v>
                </c:pt>
                <c:pt idx="5">
                  <c:v>0.60199999999999998</c:v>
                </c:pt>
                <c:pt idx="6">
                  <c:v>0.67100000000000004</c:v>
                </c:pt>
                <c:pt idx="7">
                  <c:v>0.127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EE8-4601-8DE6-EB2F569372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4365184"/>
        <c:axId val="114367872"/>
      </c:barChart>
      <c:catAx>
        <c:axId val="114365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es-CO"/>
          </a:p>
        </c:txPr>
        <c:crossAx val="114367872"/>
        <c:crosses val="autoZero"/>
        <c:auto val="1"/>
        <c:lblAlgn val="ctr"/>
        <c:lblOffset val="100"/>
        <c:noMultiLvlLbl val="0"/>
      </c:catAx>
      <c:valAx>
        <c:axId val="11436787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114365184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E12F3-E9E0-41C3-9011-33429499D511}" type="datetimeFigureOut">
              <a:rPr lang="es-CO" smtClean="0"/>
              <a:t>03/02/2021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D9E65-49D1-492B-84BA-D9E4AB95BB9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15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03/02/2021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200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03/02/2021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524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03/02/2021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888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6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66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95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44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67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97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71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2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03/02/2021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1688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78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02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24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2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17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7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14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09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71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5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03/02/2021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2978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09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69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24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77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1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16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68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82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65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9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03/02/2021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9581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65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23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92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65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1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59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94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03/02/2021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16835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126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611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5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632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04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002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664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100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584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0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03/02/2021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789200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476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783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355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342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432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808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5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03/02/2021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729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03/02/2021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920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3E1-E0E5-4229-8868-83E7CDB60073}" type="datetimeFigureOut">
              <a:rPr lang="es-CO" smtClean="0"/>
              <a:t>03/02/2021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048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7B3E1-E0E5-4229-8868-83E7CDB60073}" type="datetimeFigureOut">
              <a:rPr lang="es-CO" smtClean="0"/>
              <a:t>03/02/2021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94729-7B0F-4739-A456-562E8769019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0168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 descr="Formato PPT 4.3_3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CCB777B-0F3B-4F43-AC3C-5C6C311F135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D6FA049-1292-6741-9CF4-3BB30D17C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 descr="Formato PPT 4.3_2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4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 descr="Formato PPT 4.3_3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9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 descr="Formato PPT 4.3_3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10B21B8-515C-8E45-ACC6-C958B3C94B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03/02/2021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FCD7B5D-4AAF-944F-8F79-1958F93DB2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 descr="Formato PPT 4.3_3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Formato PPT 4.3_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5"/>
            <a:ext cx="9144000" cy="685571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009776" y="1497907"/>
            <a:ext cx="712878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s-ES" sz="3600" b="1" dirty="0" smtClean="0">
                <a:solidFill>
                  <a:srgbClr val="FF00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INFORME FINAL</a:t>
            </a:r>
          </a:p>
          <a:p>
            <a:pPr algn="r" fontAlgn="base"/>
            <a:r>
              <a:rPr lang="es-ES" sz="3600" b="1" dirty="0" smtClean="0">
                <a:solidFill>
                  <a:srgbClr val="FF00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Gestión Urbana Nocturna </a:t>
            </a:r>
            <a:r>
              <a:rPr lang="es-ES" sz="3600" b="1" dirty="0" smtClean="0">
                <a:solidFill>
                  <a:srgbClr val="FF00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Bogotá </a:t>
            </a:r>
            <a:r>
              <a:rPr lang="es-ES" sz="3600" b="1" dirty="0">
                <a:solidFill>
                  <a:srgbClr val="FF00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24/7</a:t>
            </a:r>
            <a:endParaRPr lang="es-ES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fontAlgn="base"/>
            <a:endParaRPr lang="es-ES" sz="2000" b="0" i="0" u="none" strike="noStrike" dirty="0">
              <a:solidFill>
                <a:schemeClr val="bg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fontAlgn="base"/>
            <a:endParaRPr lang="es-ES" sz="20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fontAlgn="base"/>
            <a:endParaRPr lang="es-ES" sz="2000" b="0" i="0" u="none" strike="noStrike" dirty="0">
              <a:solidFill>
                <a:schemeClr val="bg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fontAlgn="base"/>
            <a:endParaRPr lang="es-ES" sz="20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fontAlgn="base"/>
            <a:endParaRPr lang="es-ES" sz="2000" b="0" i="0" u="none" strike="noStrike" dirty="0">
              <a:solidFill>
                <a:schemeClr val="bg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fontAlgn="base"/>
            <a:r>
              <a:rPr lang="es-ES" sz="20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Bogotá, </a:t>
            </a:r>
            <a:r>
              <a:rPr lang="es-ES" sz="2000" b="0" i="0" u="none" strike="noStrike" dirty="0" smtClean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Febrero 3 de </a:t>
            </a:r>
            <a:r>
              <a:rPr lang="es-ES" sz="20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es-ES" sz="2000" b="0" i="0" dirty="0">
              <a:solidFill>
                <a:schemeClr val="bg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2027491" y="227659"/>
            <a:ext cx="7634200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lvl="0" algn="ctr">
              <a:defRPr/>
            </a:pPr>
            <a:r>
              <a:rPr lang="es-CO" b="1" dirty="0" smtClean="0">
                <a:solidFill>
                  <a:srgbClr val="333333"/>
                </a:solidFill>
              </a:rPr>
              <a:t>¿Con </a:t>
            </a:r>
            <a:r>
              <a:rPr lang="es-CO" b="1" dirty="0">
                <a:solidFill>
                  <a:srgbClr val="333333"/>
                </a:solidFill>
              </a:rPr>
              <a:t>cuál estrato le llega el servicio de energía  eléctrica donde usted reside? </a:t>
            </a:r>
            <a:endParaRPr kumimoji="0" lang="es-CO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9 CuadroTexto"/>
          <p:cNvSpPr txBox="1"/>
          <p:nvPr/>
        </p:nvSpPr>
        <p:spPr>
          <a:xfrm>
            <a:off x="3479061" y="5624535"/>
            <a:ext cx="875561" cy="229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5CEEC19-8F04-4BA8-A51D-059CDE944442}"/>
              </a:ext>
            </a:extLst>
          </p:cNvPr>
          <p:cNvSpPr txBox="1"/>
          <p:nvPr/>
        </p:nvSpPr>
        <p:spPr>
          <a:xfrm>
            <a:off x="916086" y="6191668"/>
            <a:ext cx="2846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NSE: Nivel Socioeconómico</a:t>
            </a:r>
            <a:endParaRPr lang="es-CO" sz="1600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0D7B43D8-D40C-466E-89D6-BBBB85744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330836"/>
              </p:ext>
            </p:extLst>
          </p:nvPr>
        </p:nvGraphicFramePr>
        <p:xfrm>
          <a:off x="1000641" y="730299"/>
          <a:ext cx="6707963" cy="470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D4040B4A-597E-42FD-82F9-8B02A5C21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003430"/>
              </p:ext>
            </p:extLst>
          </p:nvPr>
        </p:nvGraphicFramePr>
        <p:xfrm>
          <a:off x="7955233" y="804813"/>
          <a:ext cx="4092353" cy="343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9 CuadroTexto">
            <a:extLst>
              <a:ext uri="{FF2B5EF4-FFF2-40B4-BE49-F238E27FC236}">
                <a16:creationId xmlns:a16="http://schemas.microsoft.com/office/drawing/2014/main" xmlns="" id="{667E3AD3-061F-4A62-A03A-371C02152911}"/>
              </a:ext>
            </a:extLst>
          </p:cNvPr>
          <p:cNvSpPr txBox="1"/>
          <p:nvPr/>
        </p:nvSpPr>
        <p:spPr>
          <a:xfrm>
            <a:off x="9680541" y="4920339"/>
            <a:ext cx="875561" cy="229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</p:txBody>
      </p:sp>
    </p:spTree>
    <p:extLst>
      <p:ext uri="{BB962C8B-B14F-4D97-AF65-F5344CB8AC3E}">
        <p14:creationId xmlns:p14="http://schemas.microsoft.com/office/powerpoint/2010/main" val="364198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337457" y="5845631"/>
            <a:ext cx="3411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5B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s-CO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YoMeQuedoEnCasa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CA78AA2-C83A-4C1C-9A3C-D529D8EA4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6880" y="2364453"/>
            <a:ext cx="10363200" cy="1500187"/>
          </a:xfrm>
        </p:spPr>
        <p:txBody>
          <a:bodyPr>
            <a:norm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Filtros</a:t>
            </a:r>
            <a:endParaRPr lang="es-CO" sz="6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53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Gestor Normativo - EVA - Función Públ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6325815" y="1752110"/>
            <a:ext cx="115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FF"/>
                </a:solidFill>
              </a:rPr>
              <a:t>NO</a:t>
            </a:r>
          </a:p>
          <a:p>
            <a:pPr algn="ctr"/>
            <a:r>
              <a:rPr lang="es-ES" b="1" dirty="0">
                <a:solidFill>
                  <a:srgbClr val="FFFFFF"/>
                </a:solidFill>
              </a:rPr>
              <a:t>12%</a:t>
            </a:r>
            <a:endParaRPr lang="es-CO" b="1" dirty="0">
              <a:solidFill>
                <a:srgbClr val="FFFFF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630302" y="4752986"/>
            <a:ext cx="115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FF"/>
                </a:solidFill>
              </a:rPr>
              <a:t>SI</a:t>
            </a:r>
          </a:p>
          <a:p>
            <a:pPr algn="ctr"/>
            <a:r>
              <a:rPr lang="es-ES" b="1" dirty="0">
                <a:solidFill>
                  <a:srgbClr val="FFFFFF"/>
                </a:solidFill>
              </a:rPr>
              <a:t>88%</a:t>
            </a:r>
            <a:endParaRPr lang="es-CO" b="1" dirty="0">
              <a:solidFill>
                <a:srgbClr val="FFFFFF"/>
              </a:solidFill>
            </a:endParaRPr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xmlns="" id="{2B1D7776-4A6B-488C-9131-AD58F3DF3900}"/>
              </a:ext>
            </a:extLst>
          </p:cNvPr>
          <p:cNvSpPr/>
          <p:nvPr/>
        </p:nvSpPr>
        <p:spPr>
          <a:xfrm>
            <a:off x="259635" y="165113"/>
            <a:ext cx="11357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8. ¿Aproximadamente, ¿a qué hora suele irse generalmente a dormir...?</a:t>
            </a:r>
            <a:endParaRPr lang="es-CO" dirty="0"/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2B112A5D-8602-47B5-8079-E0D42C2870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796896"/>
              </p:ext>
            </p:extLst>
          </p:nvPr>
        </p:nvGraphicFramePr>
        <p:xfrm>
          <a:off x="45836" y="1461282"/>
          <a:ext cx="5938170" cy="4696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57 CuadroTexto">
            <a:extLst>
              <a:ext uri="{FF2B5EF4-FFF2-40B4-BE49-F238E27FC236}">
                <a16:creationId xmlns:a16="http://schemas.microsoft.com/office/drawing/2014/main" xmlns="" id="{54041AD2-9D36-466A-B4AC-FB56CEF41C11}"/>
              </a:ext>
            </a:extLst>
          </p:cNvPr>
          <p:cNvSpPr txBox="1"/>
          <p:nvPr/>
        </p:nvSpPr>
        <p:spPr>
          <a:xfrm>
            <a:off x="2754741" y="6338235"/>
            <a:ext cx="875561" cy="229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5E90739D-B602-471B-ADDF-9100BC221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2229000"/>
              </p:ext>
            </p:extLst>
          </p:nvPr>
        </p:nvGraphicFramePr>
        <p:xfrm>
          <a:off x="4784865" y="1461282"/>
          <a:ext cx="5938170" cy="469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13 Conector recto">
            <a:extLst>
              <a:ext uri="{FF2B5EF4-FFF2-40B4-BE49-F238E27FC236}">
                <a16:creationId xmlns:a16="http://schemas.microsoft.com/office/drawing/2014/main" xmlns="" id="{7756558E-3363-4F6C-BB7D-BB237B60D97F}"/>
              </a:ext>
            </a:extLst>
          </p:cNvPr>
          <p:cNvCxnSpPr/>
          <p:nvPr/>
        </p:nvCxnSpPr>
        <p:spPr>
          <a:xfrm>
            <a:off x="-33238" y="2300882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3 Conector recto">
            <a:extLst>
              <a:ext uri="{FF2B5EF4-FFF2-40B4-BE49-F238E27FC236}">
                <a16:creationId xmlns:a16="http://schemas.microsoft.com/office/drawing/2014/main" xmlns="" id="{B22A1CE5-3F42-4996-AEC3-72F492754303}"/>
              </a:ext>
            </a:extLst>
          </p:cNvPr>
          <p:cNvCxnSpPr/>
          <p:nvPr/>
        </p:nvCxnSpPr>
        <p:spPr>
          <a:xfrm>
            <a:off x="0" y="3006528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13 Conector recto">
            <a:extLst>
              <a:ext uri="{FF2B5EF4-FFF2-40B4-BE49-F238E27FC236}">
                <a16:creationId xmlns:a16="http://schemas.microsoft.com/office/drawing/2014/main" xmlns="" id="{17FDCA98-A5E1-4928-8689-CC715C54DD7B}"/>
              </a:ext>
            </a:extLst>
          </p:cNvPr>
          <p:cNvCxnSpPr/>
          <p:nvPr/>
        </p:nvCxnSpPr>
        <p:spPr>
          <a:xfrm>
            <a:off x="0" y="3707939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13 Conector recto">
            <a:extLst>
              <a:ext uri="{FF2B5EF4-FFF2-40B4-BE49-F238E27FC236}">
                <a16:creationId xmlns:a16="http://schemas.microsoft.com/office/drawing/2014/main" xmlns="" id="{F5E94987-B878-453B-9B70-7FC177BDF9B9}"/>
              </a:ext>
            </a:extLst>
          </p:cNvPr>
          <p:cNvCxnSpPr/>
          <p:nvPr/>
        </p:nvCxnSpPr>
        <p:spPr>
          <a:xfrm>
            <a:off x="45836" y="4399056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13 Conector recto">
            <a:extLst>
              <a:ext uri="{FF2B5EF4-FFF2-40B4-BE49-F238E27FC236}">
                <a16:creationId xmlns:a16="http://schemas.microsoft.com/office/drawing/2014/main" xmlns="" id="{1686DBC8-68D5-4D08-8004-0473F3BF763D}"/>
              </a:ext>
            </a:extLst>
          </p:cNvPr>
          <p:cNvCxnSpPr/>
          <p:nvPr/>
        </p:nvCxnSpPr>
        <p:spPr>
          <a:xfrm>
            <a:off x="0" y="5148031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13 Conector recto">
            <a:extLst>
              <a:ext uri="{FF2B5EF4-FFF2-40B4-BE49-F238E27FC236}">
                <a16:creationId xmlns:a16="http://schemas.microsoft.com/office/drawing/2014/main" xmlns="" id="{B07F4342-D0A0-4135-B90B-BBA1FCF48795}"/>
              </a:ext>
            </a:extLst>
          </p:cNvPr>
          <p:cNvCxnSpPr/>
          <p:nvPr/>
        </p:nvCxnSpPr>
        <p:spPr>
          <a:xfrm>
            <a:off x="0" y="575867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57 CuadroTexto">
            <a:extLst>
              <a:ext uri="{FF2B5EF4-FFF2-40B4-BE49-F238E27FC236}">
                <a16:creationId xmlns:a16="http://schemas.microsoft.com/office/drawing/2014/main" xmlns="" id="{6028C509-A36B-4094-B07E-5745905A1E35}"/>
              </a:ext>
            </a:extLst>
          </p:cNvPr>
          <p:cNvSpPr txBox="1"/>
          <p:nvPr/>
        </p:nvSpPr>
        <p:spPr>
          <a:xfrm>
            <a:off x="7753859" y="6270268"/>
            <a:ext cx="875561" cy="229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</p:txBody>
      </p:sp>
      <p:sp>
        <p:nvSpPr>
          <p:cNvPr id="23" name="3 Rectángulo">
            <a:extLst>
              <a:ext uri="{FF2B5EF4-FFF2-40B4-BE49-F238E27FC236}">
                <a16:creationId xmlns:a16="http://schemas.microsoft.com/office/drawing/2014/main" xmlns="" id="{56AB7EB8-E013-447D-A7F1-281C155FFE1A}"/>
              </a:ext>
            </a:extLst>
          </p:cNvPr>
          <p:cNvSpPr/>
          <p:nvPr/>
        </p:nvSpPr>
        <p:spPr>
          <a:xfrm>
            <a:off x="577092" y="1091950"/>
            <a:ext cx="5689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8.1</a:t>
            </a:r>
            <a:r>
              <a:rPr lang="es-C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De lunes a viernes</a:t>
            </a:r>
            <a:endParaRPr lang="es-CO" u="sng" dirty="0"/>
          </a:p>
        </p:txBody>
      </p:sp>
      <p:sp>
        <p:nvSpPr>
          <p:cNvPr id="30" name="3 Rectángulo">
            <a:extLst>
              <a:ext uri="{FF2B5EF4-FFF2-40B4-BE49-F238E27FC236}">
                <a16:creationId xmlns:a16="http://schemas.microsoft.com/office/drawing/2014/main" xmlns="" id="{2B8B9440-BFE4-421E-8B88-5CDEEC2C1740}"/>
              </a:ext>
            </a:extLst>
          </p:cNvPr>
          <p:cNvSpPr/>
          <p:nvPr/>
        </p:nvSpPr>
        <p:spPr>
          <a:xfrm>
            <a:off x="6325815" y="1084112"/>
            <a:ext cx="5689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8.2. </a:t>
            </a:r>
            <a:r>
              <a:rPr lang="es-C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 fines de semana</a:t>
            </a:r>
            <a:endParaRPr lang="es-CO" u="sng" dirty="0"/>
          </a:p>
        </p:txBody>
      </p:sp>
      <p:sp>
        <p:nvSpPr>
          <p:cNvPr id="4" name="3 Elipse"/>
          <p:cNvSpPr/>
          <p:nvPr/>
        </p:nvSpPr>
        <p:spPr>
          <a:xfrm>
            <a:off x="8993875" y="4585648"/>
            <a:ext cx="614149" cy="49050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978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FA943C-8319-4315-B0CD-E46BF6EE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72" y="0"/>
            <a:ext cx="10972800" cy="1143000"/>
          </a:xfrm>
        </p:spPr>
        <p:txBody>
          <a:bodyPr/>
          <a:lstStyle/>
          <a:p>
            <a:r>
              <a:rPr lang="es-CO" sz="18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9</a:t>
            </a:r>
            <a:r>
              <a:rPr lang="es-CO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 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¿Aproximadamente, a qué hora se levanta habitualmente para hacer sus actividades diarias? </a:t>
            </a:r>
            <a:endParaRPr lang="es-CO" dirty="0"/>
          </a:p>
        </p:txBody>
      </p:sp>
      <p:sp>
        <p:nvSpPr>
          <p:cNvPr id="4" name="57 CuadroTexto">
            <a:extLst>
              <a:ext uri="{FF2B5EF4-FFF2-40B4-BE49-F238E27FC236}">
                <a16:creationId xmlns:a16="http://schemas.microsoft.com/office/drawing/2014/main" xmlns="" id="{C13DFB82-ABC6-4BA7-AFC1-7D5C3306AFC4}"/>
              </a:ext>
            </a:extLst>
          </p:cNvPr>
          <p:cNvSpPr txBox="1"/>
          <p:nvPr/>
        </p:nvSpPr>
        <p:spPr>
          <a:xfrm>
            <a:off x="5658219" y="6231430"/>
            <a:ext cx="875561" cy="229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57B8EBCA-B059-43FD-84C6-169628612D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372034"/>
              </p:ext>
            </p:extLst>
          </p:nvPr>
        </p:nvGraphicFramePr>
        <p:xfrm>
          <a:off x="3126915" y="1080718"/>
          <a:ext cx="5938170" cy="4696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461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45240B4E-4BE9-4F46-8CAA-9FB8AB1F5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70" y="0"/>
            <a:ext cx="10972800" cy="1143000"/>
          </a:xfrm>
        </p:spPr>
        <p:txBody>
          <a:bodyPr/>
          <a:lstStyle/>
          <a:p>
            <a:r>
              <a:rPr lang="es-CO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10. ¿A usted le gusta salir de noche en Bogotá?</a:t>
            </a:r>
            <a:endParaRPr lang="es-CO" dirty="0"/>
          </a:p>
        </p:txBody>
      </p:sp>
      <p:sp>
        <p:nvSpPr>
          <p:cNvPr id="5" name="57 CuadroTexto">
            <a:extLst>
              <a:ext uri="{FF2B5EF4-FFF2-40B4-BE49-F238E27FC236}">
                <a16:creationId xmlns:a16="http://schemas.microsoft.com/office/drawing/2014/main" xmlns="" id="{71442AA9-0EA7-4660-A5AA-FE2260459BDB}"/>
              </a:ext>
            </a:extLst>
          </p:cNvPr>
          <p:cNvSpPr txBox="1"/>
          <p:nvPr/>
        </p:nvSpPr>
        <p:spPr>
          <a:xfrm>
            <a:off x="5286029" y="6197942"/>
            <a:ext cx="875561" cy="229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1101503C-EB7F-4F7F-85CB-827689B5367B}"/>
              </a:ext>
            </a:extLst>
          </p:cNvPr>
          <p:cNvGrpSpPr/>
          <p:nvPr/>
        </p:nvGrpSpPr>
        <p:grpSpPr>
          <a:xfrm>
            <a:off x="2032000" y="846138"/>
            <a:ext cx="8111460" cy="5139992"/>
            <a:chOff x="2032000" y="846138"/>
            <a:chExt cx="8128000" cy="5165724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xmlns="" id="{96D3E336-FB6E-40BC-8F15-FE08066BDAE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48563023"/>
                </p:ext>
              </p:extLst>
            </p:nvPr>
          </p:nvGraphicFramePr>
          <p:xfrm>
            <a:off x="2032000" y="846138"/>
            <a:ext cx="8128000" cy="51657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DE1450F1-8B4E-4878-BE86-ADF9819CD538}"/>
                </a:ext>
              </a:extLst>
            </p:cNvPr>
            <p:cNvSpPr/>
            <p:nvPr/>
          </p:nvSpPr>
          <p:spPr>
            <a:xfrm>
              <a:off x="3604827" y="1311373"/>
              <a:ext cx="4253023" cy="4235252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5887B91C-C83E-450A-8E5D-F9E296A29CC7}"/>
                </a:ext>
              </a:extLst>
            </p:cNvPr>
            <p:cNvSpPr/>
            <p:nvPr/>
          </p:nvSpPr>
          <p:spPr>
            <a:xfrm>
              <a:off x="4657450" y="2373359"/>
              <a:ext cx="2147777" cy="2137144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70825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>
            <a:extLst>
              <a:ext uri="{FF2B5EF4-FFF2-40B4-BE49-F238E27FC236}">
                <a16:creationId xmlns:a16="http://schemas.microsoft.com/office/drawing/2014/main" xmlns="" id="{6C26A685-0DBD-427A-8CA8-F80B0A60175A}"/>
              </a:ext>
            </a:extLst>
          </p:cNvPr>
          <p:cNvSpPr/>
          <p:nvPr/>
        </p:nvSpPr>
        <p:spPr>
          <a:xfrm>
            <a:off x="364073" y="106730"/>
            <a:ext cx="4849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/>
              <a:t> </a:t>
            </a:r>
          </a:p>
          <a:p>
            <a:pPr lvl="0" algn="ctr" fontAlgn="base"/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11. </a:t>
            </a:r>
            <a:r>
              <a:rPr lang="es-CO" dirty="0"/>
              <a:t>En el 2019, antes de la pandemia del Covid-19, ¿cuáles eran los días en los que más solía salir de noche? 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15" name="57 CuadroTexto">
            <a:extLst>
              <a:ext uri="{FF2B5EF4-FFF2-40B4-BE49-F238E27FC236}">
                <a16:creationId xmlns:a16="http://schemas.microsoft.com/office/drawing/2014/main" xmlns="" id="{BF38C1FA-A140-4BC5-8AEC-18418D5B403C}"/>
              </a:ext>
            </a:extLst>
          </p:cNvPr>
          <p:cNvSpPr txBox="1"/>
          <p:nvPr/>
        </p:nvSpPr>
        <p:spPr>
          <a:xfrm>
            <a:off x="1844780" y="6302796"/>
            <a:ext cx="875561" cy="229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A4ABF81B-9AF6-46AE-82CD-76ED9F8C4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2107451"/>
              </p:ext>
            </p:extLst>
          </p:nvPr>
        </p:nvGraphicFramePr>
        <p:xfrm>
          <a:off x="989846" y="1323413"/>
          <a:ext cx="4358331" cy="497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79E68FAA-7A03-431C-8716-2E4B47B53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712636"/>
              </p:ext>
            </p:extLst>
          </p:nvPr>
        </p:nvGraphicFramePr>
        <p:xfrm>
          <a:off x="6743011" y="1323412"/>
          <a:ext cx="4358331" cy="497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3 Rectángulo">
            <a:extLst>
              <a:ext uri="{FF2B5EF4-FFF2-40B4-BE49-F238E27FC236}">
                <a16:creationId xmlns:a16="http://schemas.microsoft.com/office/drawing/2014/main" xmlns="" id="{46F78583-7A35-4E09-A213-055825B6CE48}"/>
              </a:ext>
            </a:extLst>
          </p:cNvPr>
          <p:cNvSpPr/>
          <p:nvPr/>
        </p:nvSpPr>
        <p:spPr>
          <a:xfrm>
            <a:off x="6741041" y="128060"/>
            <a:ext cx="4933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/>
              <a:t> </a:t>
            </a:r>
          </a:p>
          <a:p>
            <a:pPr lvl="0" algn="ctr" fontAlgn="base"/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12. </a:t>
            </a:r>
            <a:r>
              <a:rPr lang="es-CO" dirty="0"/>
              <a:t>En el 2019, antes de la pandemia del Covid-19, ¿cuáles eran los días en los que menos solía salir de noche? 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10" name="57 CuadroTexto">
            <a:extLst>
              <a:ext uri="{FF2B5EF4-FFF2-40B4-BE49-F238E27FC236}">
                <a16:creationId xmlns:a16="http://schemas.microsoft.com/office/drawing/2014/main" xmlns="" id="{974529E9-8D65-41EB-A79B-7C0FF5ED508F}"/>
              </a:ext>
            </a:extLst>
          </p:cNvPr>
          <p:cNvSpPr txBox="1"/>
          <p:nvPr/>
        </p:nvSpPr>
        <p:spPr>
          <a:xfrm>
            <a:off x="8894416" y="6302796"/>
            <a:ext cx="840295" cy="229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Base:2013</a:t>
            </a:r>
          </a:p>
        </p:txBody>
      </p:sp>
      <p:cxnSp>
        <p:nvCxnSpPr>
          <p:cNvPr id="11" name="13 Conector recto">
            <a:extLst>
              <a:ext uri="{FF2B5EF4-FFF2-40B4-BE49-F238E27FC236}">
                <a16:creationId xmlns:a16="http://schemas.microsoft.com/office/drawing/2014/main" xmlns="" id="{F94CE892-6BC3-4AA7-A63E-50AFE7428C85}"/>
              </a:ext>
            </a:extLst>
          </p:cNvPr>
          <p:cNvCxnSpPr/>
          <p:nvPr/>
        </p:nvCxnSpPr>
        <p:spPr>
          <a:xfrm>
            <a:off x="0" y="1918738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13 Conector recto">
            <a:extLst>
              <a:ext uri="{FF2B5EF4-FFF2-40B4-BE49-F238E27FC236}">
                <a16:creationId xmlns:a16="http://schemas.microsoft.com/office/drawing/2014/main" xmlns="" id="{940B4499-C5CC-456E-ACE6-60FF3972526F}"/>
              </a:ext>
            </a:extLst>
          </p:cNvPr>
          <p:cNvCxnSpPr/>
          <p:nvPr/>
        </p:nvCxnSpPr>
        <p:spPr>
          <a:xfrm>
            <a:off x="0" y="2528338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3 Conector recto">
            <a:extLst>
              <a:ext uri="{FF2B5EF4-FFF2-40B4-BE49-F238E27FC236}">
                <a16:creationId xmlns:a16="http://schemas.microsoft.com/office/drawing/2014/main" xmlns="" id="{19DF84AB-0165-48C8-B1E6-3D152FD94AF4}"/>
              </a:ext>
            </a:extLst>
          </p:cNvPr>
          <p:cNvCxnSpPr/>
          <p:nvPr/>
        </p:nvCxnSpPr>
        <p:spPr>
          <a:xfrm>
            <a:off x="0" y="309186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>
            <a:extLst>
              <a:ext uri="{FF2B5EF4-FFF2-40B4-BE49-F238E27FC236}">
                <a16:creationId xmlns:a16="http://schemas.microsoft.com/office/drawing/2014/main" xmlns="" id="{167F0915-9554-4DA1-B560-1B65D14049BC}"/>
              </a:ext>
            </a:extLst>
          </p:cNvPr>
          <p:cNvCxnSpPr/>
          <p:nvPr/>
        </p:nvCxnSpPr>
        <p:spPr>
          <a:xfrm>
            <a:off x="0" y="3680199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3 Conector recto">
            <a:extLst>
              <a:ext uri="{FF2B5EF4-FFF2-40B4-BE49-F238E27FC236}">
                <a16:creationId xmlns:a16="http://schemas.microsoft.com/office/drawing/2014/main" xmlns="" id="{B544B582-4008-4A72-B686-4004F590B3C4}"/>
              </a:ext>
            </a:extLst>
          </p:cNvPr>
          <p:cNvCxnSpPr/>
          <p:nvPr/>
        </p:nvCxnSpPr>
        <p:spPr>
          <a:xfrm>
            <a:off x="0" y="427207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3 Conector recto">
            <a:extLst>
              <a:ext uri="{FF2B5EF4-FFF2-40B4-BE49-F238E27FC236}">
                <a16:creationId xmlns:a16="http://schemas.microsoft.com/office/drawing/2014/main" xmlns="" id="{E17BEBF7-8A24-4A75-B0F9-FE63B4DA8861}"/>
              </a:ext>
            </a:extLst>
          </p:cNvPr>
          <p:cNvCxnSpPr/>
          <p:nvPr/>
        </p:nvCxnSpPr>
        <p:spPr>
          <a:xfrm>
            <a:off x="0" y="4860412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3 Conector recto">
            <a:extLst>
              <a:ext uri="{FF2B5EF4-FFF2-40B4-BE49-F238E27FC236}">
                <a16:creationId xmlns:a16="http://schemas.microsoft.com/office/drawing/2014/main" xmlns="" id="{0567A0DE-8983-483D-8D45-038F6DB5D75E}"/>
              </a:ext>
            </a:extLst>
          </p:cNvPr>
          <p:cNvCxnSpPr/>
          <p:nvPr/>
        </p:nvCxnSpPr>
        <p:spPr>
          <a:xfrm>
            <a:off x="-33238" y="5452292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n de ma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203" r="50000" b="13204"/>
          <a:stretch/>
        </p:blipFill>
        <p:spPr bwMode="auto">
          <a:xfrm>
            <a:off x="272955" y="1177940"/>
            <a:ext cx="696036" cy="71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sultado de imagen de ma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1" t="13227" r="5984" b="12707"/>
          <a:stretch/>
        </p:blipFill>
        <p:spPr bwMode="auto">
          <a:xfrm>
            <a:off x="11101342" y="1230590"/>
            <a:ext cx="573206" cy="65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133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>
            <a:extLst>
              <a:ext uri="{FF2B5EF4-FFF2-40B4-BE49-F238E27FC236}">
                <a16:creationId xmlns:a16="http://schemas.microsoft.com/office/drawing/2014/main" xmlns="" id="{6C26A685-0DBD-427A-8CA8-F80B0A60175A}"/>
              </a:ext>
            </a:extLst>
          </p:cNvPr>
          <p:cNvSpPr/>
          <p:nvPr/>
        </p:nvSpPr>
        <p:spPr>
          <a:xfrm>
            <a:off x="2283454" y="168312"/>
            <a:ext cx="7981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 </a:t>
            </a:r>
          </a:p>
          <a:p>
            <a:pPr lvl="0" fontAlgn="base"/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13. Antes de la pandemia del Covid-19, ¿qué medio de transporte utilizaba principalmente para movilizarse después de las 10 pm...? 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15" name="57 CuadroTexto">
            <a:extLst>
              <a:ext uri="{FF2B5EF4-FFF2-40B4-BE49-F238E27FC236}">
                <a16:creationId xmlns:a16="http://schemas.microsoft.com/office/drawing/2014/main" xmlns="" id="{BF38C1FA-A140-4BC5-8AEC-18418D5B403C}"/>
              </a:ext>
            </a:extLst>
          </p:cNvPr>
          <p:cNvSpPr txBox="1"/>
          <p:nvPr/>
        </p:nvSpPr>
        <p:spPr>
          <a:xfrm>
            <a:off x="5658219" y="6302797"/>
            <a:ext cx="875561" cy="229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A4ABF81B-9AF6-46AE-82CD-76ED9F8C4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3914656"/>
              </p:ext>
            </p:extLst>
          </p:nvPr>
        </p:nvGraphicFramePr>
        <p:xfrm>
          <a:off x="2177505" y="1091642"/>
          <a:ext cx="8391257" cy="497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6755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B2E4BC92-0421-4A60-B6D6-81706C4C4B6D}"/>
              </a:ext>
            </a:extLst>
          </p:cNvPr>
          <p:cNvSpPr txBox="1"/>
          <p:nvPr/>
        </p:nvSpPr>
        <p:spPr>
          <a:xfrm>
            <a:off x="2041451" y="323500"/>
            <a:ext cx="8109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14. Pensando en el año 2019, antes de la pandemia, ¿a cuáles de las siguientes actividades</a:t>
            </a:r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asistió o en cuales participó, 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después de las 8:00 p.m.? </a:t>
            </a:r>
            <a:endParaRPr lang="es-CO" dirty="0"/>
          </a:p>
        </p:txBody>
      </p:sp>
      <p:sp>
        <p:nvSpPr>
          <p:cNvPr id="22" name="57 CuadroTexto">
            <a:extLst>
              <a:ext uri="{FF2B5EF4-FFF2-40B4-BE49-F238E27FC236}">
                <a16:creationId xmlns:a16="http://schemas.microsoft.com/office/drawing/2014/main" xmlns="" id="{B857D7EE-67B3-4E80-A6AF-1591BD091B51}"/>
              </a:ext>
            </a:extLst>
          </p:cNvPr>
          <p:cNvSpPr txBox="1"/>
          <p:nvPr/>
        </p:nvSpPr>
        <p:spPr>
          <a:xfrm>
            <a:off x="5658187" y="6355797"/>
            <a:ext cx="875625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  <a:p>
            <a:pPr algn="r">
              <a:lnSpc>
                <a:spcPts val="1000"/>
              </a:lnSpc>
            </a:pPr>
            <a:endParaRPr lang="es-CO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xmlns="" id="{873CE33A-CBA5-4183-BE96-001CD68F3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700932"/>
              </p:ext>
            </p:extLst>
          </p:nvPr>
        </p:nvGraphicFramePr>
        <p:xfrm>
          <a:off x="2509284" y="792667"/>
          <a:ext cx="68898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ector: angular 4">
            <a:extLst>
              <a:ext uri="{FF2B5EF4-FFF2-40B4-BE49-F238E27FC236}">
                <a16:creationId xmlns:a16="http://schemas.microsoft.com/office/drawing/2014/main" xmlns="" id="{799D754C-D996-4D39-BBF7-48B706AFBAEC}"/>
              </a:ext>
            </a:extLst>
          </p:cNvPr>
          <p:cNvCxnSpPr>
            <a:cxnSpLocks/>
          </p:cNvCxnSpPr>
          <p:nvPr/>
        </p:nvCxnSpPr>
        <p:spPr>
          <a:xfrm flipV="1">
            <a:off x="6517758" y="4876428"/>
            <a:ext cx="2309480" cy="92710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xmlns="" id="{05355CC2-FC2E-47D4-B681-CC52A545A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283493"/>
              </p:ext>
            </p:extLst>
          </p:nvPr>
        </p:nvGraphicFramePr>
        <p:xfrm>
          <a:off x="8943163" y="2849525"/>
          <a:ext cx="2178493" cy="2631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493">
                  <a:extLst>
                    <a:ext uri="{9D8B030D-6E8A-4147-A177-3AD203B41FA5}">
                      <a16:colId xmlns:a16="http://schemas.microsoft.com/office/drawing/2014/main" xmlns="" val="307859060"/>
                    </a:ext>
                  </a:extLst>
                </a:gridCol>
              </a:tblGrid>
              <a:tr h="29234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Visitar algún familiar o amigos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21524604"/>
                  </a:ext>
                </a:extLst>
              </a:tr>
              <a:tr h="29234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Caminar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96510661"/>
                  </a:ext>
                </a:extLst>
              </a:tr>
              <a:tr h="29234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Tareas del hogar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09702924"/>
                  </a:ext>
                </a:extLst>
              </a:tr>
              <a:tr h="29234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Ciclovia nocturna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69848937"/>
                  </a:ext>
                </a:extLst>
              </a:tr>
              <a:tr h="29234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Asistir a conciertos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25834309"/>
                  </a:ext>
                </a:extLst>
              </a:tr>
              <a:tr h="29234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fisica en espacios cerrados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59035464"/>
                  </a:ext>
                </a:extLst>
              </a:tr>
              <a:tr h="29234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Escribir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42956944"/>
                  </a:ext>
                </a:extLst>
              </a:tr>
              <a:tr h="29234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Eventos religiosos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39315766"/>
                  </a:ext>
                </a:extLst>
              </a:tr>
              <a:tr h="29234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Viajar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87699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054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99492" y="240636"/>
            <a:ext cx="7282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15. Esas actividades fueron principalmente</a:t>
            </a:r>
            <a:r>
              <a:rPr lang="es-CO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DF57A790-A0C8-4220-9B60-3B5392891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0694997"/>
              </p:ext>
            </p:extLst>
          </p:nvPr>
        </p:nvGraphicFramePr>
        <p:xfrm>
          <a:off x="354842" y="378466"/>
          <a:ext cx="10754436" cy="352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DA90645-911C-4FAF-B174-BD2CC21B16D1}"/>
              </a:ext>
            </a:extLst>
          </p:cNvPr>
          <p:cNvSpPr txBox="1"/>
          <p:nvPr/>
        </p:nvSpPr>
        <p:spPr>
          <a:xfrm>
            <a:off x="1967746" y="3152303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 598</a:t>
            </a:r>
            <a:endParaRPr lang="es-CO" sz="9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763B37C-2117-414D-9ED1-64628D6F2B44}"/>
              </a:ext>
            </a:extLst>
          </p:cNvPr>
          <p:cNvSpPr txBox="1"/>
          <p:nvPr/>
        </p:nvSpPr>
        <p:spPr>
          <a:xfrm>
            <a:off x="678858" y="3111943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  697</a:t>
            </a:r>
            <a:endParaRPr lang="es-CO" sz="9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5B3B8A7-365C-4E7D-86B7-E47D4EFED017}"/>
              </a:ext>
            </a:extLst>
          </p:cNvPr>
          <p:cNvSpPr txBox="1"/>
          <p:nvPr/>
        </p:nvSpPr>
        <p:spPr>
          <a:xfrm>
            <a:off x="6056075" y="3101176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 574</a:t>
            </a:r>
            <a:endParaRPr lang="es-CO" sz="9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BFDCBD3-E82A-4B67-B6EA-0F72D23DCA57}"/>
              </a:ext>
            </a:extLst>
          </p:cNvPr>
          <p:cNvSpPr txBox="1"/>
          <p:nvPr/>
        </p:nvSpPr>
        <p:spPr>
          <a:xfrm>
            <a:off x="4796282" y="3368451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 531</a:t>
            </a:r>
            <a:endParaRPr lang="es-CO" sz="9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E3FB13DC-D117-4BAD-8AF4-C154EB5922FE}"/>
              </a:ext>
            </a:extLst>
          </p:cNvPr>
          <p:cNvSpPr txBox="1"/>
          <p:nvPr/>
        </p:nvSpPr>
        <p:spPr>
          <a:xfrm>
            <a:off x="3299227" y="3270956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 665</a:t>
            </a:r>
            <a:endParaRPr lang="es-CO" sz="9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49B32C5-F483-4725-8147-F55C16FE9475}"/>
              </a:ext>
            </a:extLst>
          </p:cNvPr>
          <p:cNvSpPr txBox="1"/>
          <p:nvPr/>
        </p:nvSpPr>
        <p:spPr>
          <a:xfrm>
            <a:off x="8703742" y="3059798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 363</a:t>
            </a:r>
            <a:endParaRPr lang="es-CO" sz="9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2064CC8-0E61-4B26-A3E2-3997113C1118}"/>
              </a:ext>
            </a:extLst>
          </p:cNvPr>
          <p:cNvSpPr txBox="1"/>
          <p:nvPr/>
        </p:nvSpPr>
        <p:spPr>
          <a:xfrm>
            <a:off x="7379909" y="3290630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 339</a:t>
            </a:r>
            <a:endParaRPr lang="es-CO" sz="9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47778C03-6161-4233-9AA4-C7235DCC7341}"/>
              </a:ext>
            </a:extLst>
          </p:cNvPr>
          <p:cNvSpPr txBox="1"/>
          <p:nvPr/>
        </p:nvSpPr>
        <p:spPr>
          <a:xfrm>
            <a:off x="1967746" y="6075987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 264</a:t>
            </a:r>
            <a:endParaRPr lang="es-CO" sz="9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511AA811-9A42-47DE-83B0-9178AB1D575C}"/>
              </a:ext>
            </a:extLst>
          </p:cNvPr>
          <p:cNvSpPr txBox="1"/>
          <p:nvPr/>
        </p:nvSpPr>
        <p:spPr>
          <a:xfrm>
            <a:off x="678857" y="5960571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 261</a:t>
            </a:r>
            <a:endParaRPr lang="es-CO" sz="9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B36D3629-DE61-4937-AC0A-E196F1854B1A}"/>
              </a:ext>
            </a:extLst>
          </p:cNvPr>
          <p:cNvSpPr txBox="1"/>
          <p:nvPr/>
        </p:nvSpPr>
        <p:spPr>
          <a:xfrm>
            <a:off x="10095813" y="3054314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 291</a:t>
            </a:r>
            <a:endParaRPr lang="es-CO" sz="9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C901AD6F-3EF1-4CCD-946E-D22725C82432}"/>
              </a:ext>
            </a:extLst>
          </p:cNvPr>
          <p:cNvSpPr txBox="1"/>
          <p:nvPr/>
        </p:nvSpPr>
        <p:spPr>
          <a:xfrm>
            <a:off x="4650357" y="5945270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 236</a:t>
            </a:r>
            <a:endParaRPr lang="es-CO" sz="9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B09A6688-0CD2-40E6-8DB9-DBA413F547A4}"/>
              </a:ext>
            </a:extLst>
          </p:cNvPr>
          <p:cNvSpPr txBox="1"/>
          <p:nvPr/>
        </p:nvSpPr>
        <p:spPr>
          <a:xfrm>
            <a:off x="3299226" y="6075987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 249</a:t>
            </a:r>
            <a:endParaRPr lang="es-CO" sz="9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682CA78B-89AE-4F67-A582-1774A50E1720}"/>
              </a:ext>
            </a:extLst>
          </p:cNvPr>
          <p:cNvSpPr txBox="1"/>
          <p:nvPr/>
        </p:nvSpPr>
        <p:spPr>
          <a:xfrm>
            <a:off x="8703741" y="5960571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 141</a:t>
            </a:r>
            <a:endParaRPr lang="es-CO" sz="9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AAD2DEAE-796A-4293-8474-FA7E9813C7B0}"/>
              </a:ext>
            </a:extLst>
          </p:cNvPr>
          <p:cNvSpPr txBox="1"/>
          <p:nvPr/>
        </p:nvSpPr>
        <p:spPr>
          <a:xfrm>
            <a:off x="7379909" y="5858116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 154</a:t>
            </a:r>
            <a:endParaRPr lang="es-CO" sz="9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05C55E29-D02F-47FA-8C0B-9F982B5CAB1D}"/>
              </a:ext>
            </a:extLst>
          </p:cNvPr>
          <p:cNvSpPr txBox="1"/>
          <p:nvPr/>
        </p:nvSpPr>
        <p:spPr>
          <a:xfrm>
            <a:off x="6056074" y="6073310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 224</a:t>
            </a:r>
            <a:endParaRPr lang="es-CO" sz="9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3666E64B-CDC5-46F0-9270-249FD8E58E63}"/>
              </a:ext>
            </a:extLst>
          </p:cNvPr>
          <p:cNvSpPr txBox="1"/>
          <p:nvPr/>
        </p:nvSpPr>
        <p:spPr>
          <a:xfrm>
            <a:off x="10095813" y="6105561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 88</a:t>
            </a:r>
            <a:endParaRPr lang="es-CO" sz="900" dirty="0"/>
          </a:p>
        </p:txBody>
      </p:sp>
      <p:graphicFrame>
        <p:nvGraphicFramePr>
          <p:cNvPr id="25" name="Gráfico 8">
            <a:extLst>
              <a:ext uri="{FF2B5EF4-FFF2-40B4-BE49-F238E27FC236}">
                <a16:creationId xmlns:a16="http://schemas.microsoft.com/office/drawing/2014/main" xmlns="" id="{DF57A790-A0C8-4220-9B60-3B5392891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681677"/>
              </p:ext>
            </p:extLst>
          </p:nvPr>
        </p:nvGraphicFramePr>
        <p:xfrm>
          <a:off x="-95534" y="3785080"/>
          <a:ext cx="11177516" cy="254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5514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88451" y="189270"/>
            <a:ext cx="7282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16. 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¿Dónde se llevaban a cabo…..?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7A3D516F-F8BF-448B-B25A-0C9238F416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205392"/>
              </p:ext>
            </p:extLst>
          </p:nvPr>
        </p:nvGraphicFramePr>
        <p:xfrm>
          <a:off x="406846" y="1134106"/>
          <a:ext cx="11190514" cy="406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FA561F7-93C9-4421-9A90-C08310E72618}"/>
              </a:ext>
            </a:extLst>
          </p:cNvPr>
          <p:cNvSpPr txBox="1"/>
          <p:nvPr/>
        </p:nvSpPr>
        <p:spPr>
          <a:xfrm>
            <a:off x="1126491" y="4593750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Base:224</a:t>
            </a:r>
            <a:endParaRPr lang="es-CO" sz="9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1D1E634-268E-4D18-A4D4-692C31F08D92}"/>
              </a:ext>
            </a:extLst>
          </p:cNvPr>
          <p:cNvSpPr txBox="1"/>
          <p:nvPr/>
        </p:nvSpPr>
        <p:spPr>
          <a:xfrm>
            <a:off x="2333822" y="4756708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Base:264</a:t>
            </a:r>
            <a:endParaRPr lang="es-CO" sz="9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F8590B0-8B0C-46E0-9D2E-10A99BAEAAA8}"/>
              </a:ext>
            </a:extLst>
          </p:cNvPr>
          <p:cNvSpPr txBox="1"/>
          <p:nvPr/>
        </p:nvSpPr>
        <p:spPr>
          <a:xfrm>
            <a:off x="3542613" y="4470105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Base:571</a:t>
            </a:r>
            <a:endParaRPr lang="es-CO" sz="9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D941651-9A96-4D60-A78D-40E02E6921E9}"/>
              </a:ext>
            </a:extLst>
          </p:cNvPr>
          <p:cNvSpPr txBox="1"/>
          <p:nvPr/>
        </p:nvSpPr>
        <p:spPr>
          <a:xfrm>
            <a:off x="4683165" y="4455454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Base:141</a:t>
            </a:r>
            <a:endParaRPr lang="es-CO" sz="9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68F9BAC-DAB5-4B2A-90B8-4D3B1F521D76}"/>
              </a:ext>
            </a:extLst>
          </p:cNvPr>
          <p:cNvSpPr txBox="1"/>
          <p:nvPr/>
        </p:nvSpPr>
        <p:spPr>
          <a:xfrm>
            <a:off x="5783738" y="4486624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Base:236</a:t>
            </a:r>
            <a:endParaRPr lang="es-CO" sz="9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4888467-17FF-448D-9B9D-7E9409D56819}"/>
              </a:ext>
            </a:extLst>
          </p:cNvPr>
          <p:cNvSpPr txBox="1"/>
          <p:nvPr/>
        </p:nvSpPr>
        <p:spPr>
          <a:xfrm>
            <a:off x="7008506" y="4455454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Base:261</a:t>
            </a:r>
            <a:endParaRPr lang="es-CO" sz="9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EF0AC4F5-B510-4F3D-B6DE-D15B0C1B6285}"/>
              </a:ext>
            </a:extLst>
          </p:cNvPr>
          <p:cNvSpPr txBox="1"/>
          <p:nvPr/>
        </p:nvSpPr>
        <p:spPr>
          <a:xfrm>
            <a:off x="8167061" y="4486624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Base:697</a:t>
            </a:r>
            <a:endParaRPr lang="es-CO" sz="9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71ED2693-74E9-4B30-B81C-5635C96B27C9}"/>
              </a:ext>
            </a:extLst>
          </p:cNvPr>
          <p:cNvSpPr txBox="1"/>
          <p:nvPr/>
        </p:nvSpPr>
        <p:spPr>
          <a:xfrm>
            <a:off x="9352603" y="4794415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Base:531</a:t>
            </a:r>
            <a:endParaRPr lang="es-CO" sz="9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98AAB10C-435C-41AF-9346-C4B7B037662E}"/>
              </a:ext>
            </a:extLst>
          </p:cNvPr>
          <p:cNvSpPr txBox="1"/>
          <p:nvPr/>
        </p:nvSpPr>
        <p:spPr>
          <a:xfrm>
            <a:off x="10354579" y="4486624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Base:574</a:t>
            </a:r>
            <a:endParaRPr lang="es-CO" sz="900" dirty="0"/>
          </a:p>
        </p:txBody>
      </p:sp>
      <p:sp>
        <p:nvSpPr>
          <p:cNvPr id="2" name="1 Flecha derecha"/>
          <p:cNvSpPr/>
          <p:nvPr/>
        </p:nvSpPr>
        <p:spPr>
          <a:xfrm>
            <a:off x="10354579" y="5186149"/>
            <a:ext cx="1191427" cy="423081"/>
          </a:xfrm>
          <a:prstGeom prst="rightArrow">
            <a:avLst/>
          </a:prstGeom>
          <a:solidFill>
            <a:srgbClr val="DA0F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Continúa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1307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404192" y="2928255"/>
            <a:ext cx="5371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Ficha Técnica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37457" y="5845631"/>
            <a:ext cx="3411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5B02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YoMeQuedoEnCasa</a:t>
            </a:r>
          </a:p>
        </p:txBody>
      </p:sp>
    </p:spTree>
    <p:extLst>
      <p:ext uri="{BB962C8B-B14F-4D97-AF65-F5344CB8AC3E}">
        <p14:creationId xmlns:p14="http://schemas.microsoft.com/office/powerpoint/2010/main" val="156010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88451" y="189270"/>
            <a:ext cx="7282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16. 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¿Dónde se llevaban a cabo…..?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Gráfico 4">
            <a:extLst>
              <a:ext uri="{FF2B5EF4-FFF2-40B4-BE49-F238E27FC236}">
                <a16:creationId xmlns:a16="http://schemas.microsoft.com/office/drawing/2014/main" xmlns="" id="{7A3D516F-F8BF-448B-B25A-0C9238F416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267372"/>
              </p:ext>
            </p:extLst>
          </p:nvPr>
        </p:nvGraphicFramePr>
        <p:xfrm>
          <a:off x="191069" y="1364777"/>
          <a:ext cx="11544161" cy="361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7F8B6659-DA8C-40FF-9A33-D9A323EA0BC9}"/>
              </a:ext>
            </a:extLst>
          </p:cNvPr>
          <p:cNvSpPr txBox="1"/>
          <p:nvPr/>
        </p:nvSpPr>
        <p:spPr>
          <a:xfrm>
            <a:off x="688190" y="4656906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Base:363</a:t>
            </a:r>
            <a:endParaRPr lang="es-CO" sz="9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0250A274-C2C2-4CD2-B197-6D4C0C5680C8}"/>
              </a:ext>
            </a:extLst>
          </p:cNvPr>
          <p:cNvSpPr txBox="1"/>
          <p:nvPr/>
        </p:nvSpPr>
        <p:spPr>
          <a:xfrm>
            <a:off x="2111366" y="4698167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Base:598</a:t>
            </a:r>
            <a:endParaRPr lang="es-CO" sz="9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9750984B-4661-4976-BC57-4A1884B05CB2}"/>
              </a:ext>
            </a:extLst>
          </p:cNvPr>
          <p:cNvSpPr txBox="1"/>
          <p:nvPr/>
        </p:nvSpPr>
        <p:spPr>
          <a:xfrm>
            <a:off x="3442596" y="4794603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Base:154</a:t>
            </a:r>
            <a:endParaRPr lang="es-CO" sz="9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4F8CB80D-3923-4B4B-AE45-D997BC787EC8}"/>
              </a:ext>
            </a:extLst>
          </p:cNvPr>
          <p:cNvSpPr txBox="1"/>
          <p:nvPr/>
        </p:nvSpPr>
        <p:spPr>
          <a:xfrm>
            <a:off x="4891930" y="4811744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Base:339</a:t>
            </a:r>
            <a:endParaRPr lang="es-CO" sz="9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584E6C39-D853-458E-9310-4A09A05C6155}"/>
              </a:ext>
            </a:extLst>
          </p:cNvPr>
          <p:cNvSpPr txBox="1"/>
          <p:nvPr/>
        </p:nvSpPr>
        <p:spPr>
          <a:xfrm>
            <a:off x="6293075" y="4887738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Base:249</a:t>
            </a:r>
            <a:endParaRPr lang="es-CO" sz="9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CA08EFEE-7A2B-40CC-83CF-C4BCFF120ABF}"/>
              </a:ext>
            </a:extLst>
          </p:cNvPr>
          <p:cNvSpPr txBox="1"/>
          <p:nvPr/>
        </p:nvSpPr>
        <p:spPr>
          <a:xfrm>
            <a:off x="7788487" y="4910019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Base:88</a:t>
            </a:r>
            <a:endParaRPr lang="es-CO" sz="9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790EB34C-A09A-4F72-A250-8A39F202611B}"/>
              </a:ext>
            </a:extLst>
          </p:cNvPr>
          <p:cNvSpPr txBox="1"/>
          <p:nvPr/>
        </p:nvSpPr>
        <p:spPr>
          <a:xfrm>
            <a:off x="9197313" y="4696328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Base:291</a:t>
            </a:r>
            <a:endParaRPr lang="es-CO" sz="9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3CF70EDE-152C-48F3-A6C3-14A698FCC037}"/>
              </a:ext>
            </a:extLst>
          </p:cNvPr>
          <p:cNvSpPr txBox="1"/>
          <p:nvPr/>
        </p:nvSpPr>
        <p:spPr>
          <a:xfrm>
            <a:off x="10650846" y="4927160"/>
            <a:ext cx="663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Base:665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902392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48222" y="0"/>
            <a:ext cx="10111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/>
              <a:t> </a:t>
            </a:r>
          </a:p>
          <a:p>
            <a:pPr algn="ctr"/>
            <a:r>
              <a:rPr lang="es-CO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</a:t>
            </a:r>
            <a:r>
              <a:rPr lang="es-CO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Principalmente, ¿a través de qué medio se entera de las actividades nocturnas que existen en </a:t>
            </a:r>
            <a:r>
              <a:rPr lang="es-CO" sz="18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Bogota</a:t>
            </a:r>
            <a:r>
              <a:rPr lang="es-CO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5640522" y="6399139"/>
            <a:ext cx="875625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  <a:p>
            <a:pPr algn="r">
              <a:lnSpc>
                <a:spcPts val="1000"/>
              </a:lnSpc>
            </a:pPr>
            <a:endParaRPr lang="es-CO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xmlns="" id="{C73A34ED-B732-4827-87D8-D1A5480F74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4806298"/>
              </p:ext>
            </p:extLst>
          </p:nvPr>
        </p:nvGraphicFramePr>
        <p:xfrm>
          <a:off x="1014305" y="813401"/>
          <a:ext cx="657230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xmlns="" id="{28C0307A-746A-4223-ACE1-A27EA9E1CCDE}"/>
              </a:ext>
            </a:extLst>
          </p:cNvPr>
          <p:cNvCxnSpPr>
            <a:cxnSpLocks/>
          </p:cNvCxnSpPr>
          <p:nvPr/>
        </p:nvCxnSpPr>
        <p:spPr>
          <a:xfrm flipV="1">
            <a:off x="7666074" y="4976037"/>
            <a:ext cx="1068851" cy="88065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209483"/>
              </p:ext>
            </p:extLst>
          </p:nvPr>
        </p:nvGraphicFramePr>
        <p:xfrm>
          <a:off x="8951605" y="4404537"/>
          <a:ext cx="2662640" cy="11430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66264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Publicidad en el espacio público (eucoles)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Revistas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Universidad/Colegio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App civico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Biblioteca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Junta de </a:t>
                      </a:r>
                      <a:r>
                        <a:rPr lang="es-CO" sz="1100" u="none" strike="noStrike" dirty="0" err="1">
                          <a:effectLst/>
                        </a:rPr>
                        <a:t>accion</a:t>
                      </a:r>
                      <a:r>
                        <a:rPr lang="es-CO" sz="1100" u="none" strike="noStrike" dirty="0">
                          <a:effectLst/>
                        </a:rPr>
                        <a:t> comunal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226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29431" y="392216"/>
            <a:ext cx="9447262" cy="344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1000"/>
              </a:lnSpc>
              <a:spcBef>
                <a:spcPts val="35"/>
              </a:spcBef>
            </a:pPr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18. 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pandemia del Covid-19, ¿ha afectado las rutinas que usted realizaba después de las 8:00 pm?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57 CuadroTexto">
            <a:extLst>
              <a:ext uri="{FF2B5EF4-FFF2-40B4-BE49-F238E27FC236}">
                <a16:creationId xmlns:a16="http://schemas.microsoft.com/office/drawing/2014/main" xmlns="" id="{B806D1B3-04B2-4B24-99A0-AD6B2DDF41D4}"/>
              </a:ext>
            </a:extLst>
          </p:cNvPr>
          <p:cNvSpPr txBox="1"/>
          <p:nvPr/>
        </p:nvSpPr>
        <p:spPr>
          <a:xfrm>
            <a:off x="5968711" y="6222961"/>
            <a:ext cx="1654833" cy="357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  <a:p>
            <a:pPr>
              <a:lnSpc>
                <a:spcPts val="1000"/>
              </a:lnSpc>
            </a:pPr>
            <a:endParaRPr lang="es-CO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6E2DF00A-34C4-42A2-A1DD-FF1EC19A7F43}"/>
              </a:ext>
            </a:extLst>
          </p:cNvPr>
          <p:cNvGrpSpPr/>
          <p:nvPr/>
        </p:nvGrpSpPr>
        <p:grpSpPr>
          <a:xfrm>
            <a:off x="2191543" y="1186378"/>
            <a:ext cx="7154530" cy="4596612"/>
            <a:chOff x="1964007" y="1306763"/>
            <a:chExt cx="7154530" cy="4596612"/>
          </a:xfrm>
        </p:grpSpPr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xmlns="" id="{B4E8A147-1524-436B-911B-81EF7F8BCDF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65096653"/>
                </p:ext>
              </p:extLst>
            </p:nvPr>
          </p:nvGraphicFramePr>
          <p:xfrm>
            <a:off x="1964007" y="1306763"/>
            <a:ext cx="7154530" cy="45966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FCAEC16A-79BB-4B09-B769-4938A0F208BF}"/>
                </a:ext>
              </a:extLst>
            </p:cNvPr>
            <p:cNvSpPr/>
            <p:nvPr/>
          </p:nvSpPr>
          <p:spPr>
            <a:xfrm>
              <a:off x="4957011" y="2504179"/>
              <a:ext cx="2215815" cy="2201779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CFE07B89-7BDA-4B61-9E5E-33C926CB3328}"/>
                </a:ext>
              </a:extLst>
            </p:cNvPr>
            <p:cNvSpPr/>
            <p:nvPr/>
          </p:nvSpPr>
          <p:spPr>
            <a:xfrm>
              <a:off x="5185611" y="2743200"/>
              <a:ext cx="1744578" cy="1727139"/>
            </a:xfrm>
            <a:prstGeom prst="ellipse">
              <a:avLst/>
            </a:prstGeom>
            <a:noFill/>
            <a:ln w="3175">
              <a:prstDash val="lgDash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682107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15778" y="281459"/>
            <a:ext cx="7489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19. 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 Por qué  ha afectado las rutinas que usted realizaba después de las 8pm? 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2466323" y="5291658"/>
            <a:ext cx="875625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  <a:p>
            <a:pPr algn="r">
              <a:lnSpc>
                <a:spcPts val="1000"/>
              </a:lnSpc>
            </a:pPr>
            <a:endParaRPr lang="es-CO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xmlns="" id="{0D384C00-3BEE-40B5-9669-2A30888DD0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549572"/>
              </p:ext>
            </p:extLst>
          </p:nvPr>
        </p:nvGraphicFramePr>
        <p:xfrm>
          <a:off x="5832915" y="752391"/>
          <a:ext cx="654777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6E2DF00A-34C4-42A2-A1DD-FF1EC19A7F43}"/>
              </a:ext>
            </a:extLst>
          </p:cNvPr>
          <p:cNvGrpSpPr/>
          <p:nvPr/>
        </p:nvGrpSpPr>
        <p:grpSpPr>
          <a:xfrm>
            <a:off x="174057" y="1814286"/>
            <a:ext cx="5109143" cy="3294743"/>
            <a:chOff x="1964007" y="1306763"/>
            <a:chExt cx="7154530" cy="4596612"/>
          </a:xfrm>
        </p:grpSpPr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xmlns="" id="{B4E8A147-1524-436B-911B-81EF7F8BCDF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6090349"/>
                </p:ext>
              </p:extLst>
            </p:nvPr>
          </p:nvGraphicFramePr>
          <p:xfrm>
            <a:off x="1964007" y="1306763"/>
            <a:ext cx="7154530" cy="45966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FCAEC16A-79BB-4B09-B769-4938A0F208BF}"/>
                </a:ext>
              </a:extLst>
            </p:cNvPr>
            <p:cNvSpPr/>
            <p:nvPr/>
          </p:nvSpPr>
          <p:spPr>
            <a:xfrm>
              <a:off x="4957011" y="2504179"/>
              <a:ext cx="2215815" cy="2201779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CFE07B89-7BDA-4B61-9E5E-33C926CB3328}"/>
                </a:ext>
              </a:extLst>
            </p:cNvPr>
            <p:cNvSpPr/>
            <p:nvPr/>
          </p:nvSpPr>
          <p:spPr>
            <a:xfrm>
              <a:off x="5185611" y="2743200"/>
              <a:ext cx="1744578" cy="1727139"/>
            </a:xfrm>
            <a:prstGeom prst="ellipse">
              <a:avLst/>
            </a:prstGeom>
            <a:noFill/>
            <a:ln w="6350">
              <a:prstDash val="lgDash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927805" y="1378857"/>
            <a:ext cx="2107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u="sng" dirty="0"/>
              <a:t>Afectación de la rutina</a:t>
            </a:r>
          </a:p>
        </p:txBody>
      </p:sp>
      <p:cxnSp>
        <p:nvCxnSpPr>
          <p:cNvPr id="9" name="8 Conector angular"/>
          <p:cNvCxnSpPr/>
          <p:nvPr/>
        </p:nvCxnSpPr>
        <p:spPr>
          <a:xfrm flipV="1">
            <a:off x="4238171" y="1548134"/>
            <a:ext cx="2120914" cy="716095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8450631" y="6347376"/>
            <a:ext cx="1312337" cy="22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1532</a:t>
            </a:r>
          </a:p>
        </p:txBody>
      </p:sp>
    </p:spTree>
    <p:extLst>
      <p:ext uri="{BB962C8B-B14F-4D97-AF65-F5344CB8AC3E}">
        <p14:creationId xmlns:p14="http://schemas.microsoft.com/office/powerpoint/2010/main" val="2024028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52352" y="189735"/>
            <a:ext cx="9611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 </a:t>
            </a:r>
          </a:p>
          <a:p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20. 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¿Considera que la oferta nocturna de actividades en la ciudad es en su mayoría…? </a:t>
            </a:r>
            <a:endParaRPr lang="es-CO" dirty="0"/>
          </a:p>
        </p:txBody>
      </p:sp>
      <p:sp>
        <p:nvSpPr>
          <p:cNvPr id="2" name="AutoShape 2" descr="Icono Higiénico, papel, wc, baños, sanitarios, hygienetoilet, cuarto de baño  Gratis de Home and Living"/>
          <p:cNvSpPr>
            <a:spLocks noChangeAspect="1" noChangeArrowheads="1"/>
          </p:cNvSpPr>
          <p:nvPr/>
        </p:nvSpPr>
        <p:spPr bwMode="auto">
          <a:xfrm>
            <a:off x="-282684" y="373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EE00DFDE-3AB4-46CA-A2AC-B309F23A1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185610"/>
              </p:ext>
            </p:extLst>
          </p:nvPr>
        </p:nvGraphicFramePr>
        <p:xfrm>
          <a:off x="1169582" y="897150"/>
          <a:ext cx="9611832" cy="524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57 CuadroTexto">
            <a:extLst>
              <a:ext uri="{FF2B5EF4-FFF2-40B4-BE49-F238E27FC236}">
                <a16:creationId xmlns:a16="http://schemas.microsoft.com/office/drawing/2014/main" xmlns="" id="{D984D3DC-3201-49B9-A54E-50A3B1AEA8C9}"/>
              </a:ext>
            </a:extLst>
          </p:cNvPr>
          <p:cNvSpPr txBox="1"/>
          <p:nvPr/>
        </p:nvSpPr>
        <p:spPr>
          <a:xfrm>
            <a:off x="5640555" y="6249775"/>
            <a:ext cx="910890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 2013</a:t>
            </a:r>
          </a:p>
          <a:p>
            <a:pPr algn="r">
              <a:lnSpc>
                <a:spcPts val="1000"/>
              </a:lnSpc>
            </a:pPr>
            <a:endParaRPr lang="es-CO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87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460375" y="92341"/>
            <a:ext cx="11086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21. </a:t>
            </a:r>
            <a:r>
              <a:rPr lang="es-CO" dirty="0"/>
              <a:t>¿Cuándo acabe la pandemia por COVID-19, cuáles de las siguientes actividades le gustaría que se realizaran después de las 8:00 p.m.? </a:t>
            </a:r>
            <a:endParaRPr lang="es-CO" dirty="0"/>
          </a:p>
        </p:txBody>
      </p:sp>
      <p:sp>
        <p:nvSpPr>
          <p:cNvPr id="2" name="AutoShape 4" descr="Gobierno - Iconos gratis de monumen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D87E5CCD-83B7-48BC-A317-D6F0371F7AF7}"/>
              </a:ext>
            </a:extLst>
          </p:cNvPr>
          <p:cNvGrpSpPr/>
          <p:nvPr/>
        </p:nvGrpSpPr>
        <p:grpSpPr>
          <a:xfrm>
            <a:off x="793528" y="608148"/>
            <a:ext cx="10420276" cy="5718224"/>
            <a:chOff x="328291" y="913043"/>
            <a:chExt cx="8548514" cy="5793580"/>
          </a:xfrm>
        </p:grpSpPr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xmlns="" id="{66A5972E-C33D-405E-AFA2-C533874EFDF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71916152"/>
                </p:ext>
              </p:extLst>
            </p:nvPr>
          </p:nvGraphicFramePr>
          <p:xfrm>
            <a:off x="328291" y="913043"/>
            <a:ext cx="8548514" cy="57935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xmlns="" id="{7A240CB7-5134-4114-BABC-A164A5E9BB10}"/>
                </a:ext>
              </a:extLst>
            </p:cNvPr>
            <p:cNvCxnSpPr>
              <a:cxnSpLocks/>
            </p:cNvCxnSpPr>
            <p:nvPr/>
          </p:nvCxnSpPr>
          <p:spPr>
            <a:xfrm>
              <a:off x="4108784" y="1045287"/>
              <a:ext cx="0" cy="5661336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57 CuadroTexto">
            <a:extLst>
              <a:ext uri="{FF2B5EF4-FFF2-40B4-BE49-F238E27FC236}">
                <a16:creationId xmlns:a16="http://schemas.microsoft.com/office/drawing/2014/main" xmlns="" id="{8B37558B-C67B-4799-9D50-1291AE8185BD}"/>
              </a:ext>
            </a:extLst>
          </p:cNvPr>
          <p:cNvSpPr txBox="1"/>
          <p:nvPr/>
        </p:nvSpPr>
        <p:spPr>
          <a:xfrm>
            <a:off x="5291834" y="6586956"/>
            <a:ext cx="1364143" cy="357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  <a:p>
            <a:pPr>
              <a:lnSpc>
                <a:spcPts val="1000"/>
              </a:lnSpc>
            </a:pPr>
            <a:endParaRPr lang="es-CO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59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88608" y="308273"/>
            <a:ext cx="6223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/>
              <a:t> </a:t>
            </a:r>
          </a:p>
          <a:p>
            <a:pPr algn="ctr"/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22. ¿Después de la pandemia, usted saldría después de las 8:00 pm solo/a, a realizar una actividad que le gusta? </a:t>
            </a:r>
            <a:endParaRPr lang="es-CO" dirty="0"/>
          </a:p>
        </p:txBody>
      </p:sp>
      <p:sp>
        <p:nvSpPr>
          <p:cNvPr id="19" name="AutoShape 10" descr="Costoso - Iconos gratis de comercio y comp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1" name="AutoShape 12" descr="Costoso - Iconos gratis de comercio y compr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2" name="AutoShape 14" descr="Costoso - Iconos gratis de comercio y compr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0" name="AutoShape 16" descr="Costoso - Iconos gratis de comercio y compra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2" name="AutoShape 18" descr="Costoso - Iconos gratis de comercio y compras"/>
          <p:cNvSpPr>
            <a:spLocks noChangeAspect="1" noChangeArrowheads="1"/>
          </p:cNvSpPr>
          <p:nvPr/>
        </p:nvSpPr>
        <p:spPr bwMode="auto">
          <a:xfrm>
            <a:off x="4204411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7" name="57 CuadroTexto">
            <a:extLst>
              <a:ext uri="{FF2B5EF4-FFF2-40B4-BE49-F238E27FC236}">
                <a16:creationId xmlns:a16="http://schemas.microsoft.com/office/drawing/2014/main" xmlns="" id="{C1B7774C-543A-4E4E-84C1-326AAD357132}"/>
              </a:ext>
            </a:extLst>
          </p:cNvPr>
          <p:cNvSpPr txBox="1"/>
          <p:nvPr/>
        </p:nvSpPr>
        <p:spPr>
          <a:xfrm>
            <a:off x="5178857" y="5803578"/>
            <a:ext cx="875625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  <a:p>
            <a:pPr algn="r">
              <a:lnSpc>
                <a:spcPts val="1000"/>
              </a:lnSpc>
            </a:pPr>
            <a:endParaRPr lang="es-CO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0708C329-F89D-4CB9-A56A-D06AD458CF85}"/>
              </a:ext>
            </a:extLst>
          </p:cNvPr>
          <p:cNvGrpSpPr/>
          <p:nvPr/>
        </p:nvGrpSpPr>
        <p:grpSpPr>
          <a:xfrm>
            <a:off x="3029803" y="1940442"/>
            <a:ext cx="6021873" cy="3531386"/>
            <a:chOff x="2032000" y="1190847"/>
            <a:chExt cx="8128000" cy="4614530"/>
          </a:xfrm>
        </p:grpSpPr>
        <p:graphicFrame>
          <p:nvGraphicFramePr>
            <p:cNvPr id="24" name="Gráfico 23">
              <a:extLst>
                <a:ext uri="{FF2B5EF4-FFF2-40B4-BE49-F238E27FC236}">
                  <a16:creationId xmlns:a16="http://schemas.microsoft.com/office/drawing/2014/main" xmlns="" id="{1812A69B-1C26-447C-B00B-1C33E9601B4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00604534"/>
                </p:ext>
              </p:extLst>
            </p:nvPr>
          </p:nvGraphicFramePr>
          <p:xfrm>
            <a:off x="2032000" y="1286540"/>
            <a:ext cx="8128000" cy="45188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1B9D8469-B749-40F4-B0A2-EB2A0B0154E4}"/>
                </a:ext>
              </a:extLst>
            </p:cNvPr>
            <p:cNvSpPr/>
            <p:nvPr/>
          </p:nvSpPr>
          <p:spPr>
            <a:xfrm>
              <a:off x="3200400" y="1190847"/>
              <a:ext cx="4646428" cy="461453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741834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1790131" y="210153"/>
            <a:ext cx="8055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23. ¿Con quiénes podría disfrutar de las actividades nocturnas de la ciudad?</a:t>
            </a:r>
            <a:endParaRPr lang="es-CO" dirty="0"/>
          </a:p>
        </p:txBody>
      </p:sp>
      <p:sp>
        <p:nvSpPr>
          <p:cNvPr id="2" name="AutoShape 4" descr="Gobierno - Iconos gratis de monumen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7A240CB7-5134-4114-BABC-A164A5E9BB10}"/>
              </a:ext>
            </a:extLst>
          </p:cNvPr>
          <p:cNvCxnSpPr>
            <a:cxnSpLocks/>
          </p:cNvCxnSpPr>
          <p:nvPr/>
        </p:nvCxnSpPr>
        <p:spPr>
          <a:xfrm>
            <a:off x="1882434" y="5297303"/>
            <a:ext cx="799095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57 CuadroTexto">
            <a:extLst>
              <a:ext uri="{FF2B5EF4-FFF2-40B4-BE49-F238E27FC236}">
                <a16:creationId xmlns:a16="http://schemas.microsoft.com/office/drawing/2014/main" xmlns="" id="{8B37558B-C67B-4799-9D50-1291AE8185BD}"/>
              </a:ext>
            </a:extLst>
          </p:cNvPr>
          <p:cNvSpPr txBox="1"/>
          <p:nvPr/>
        </p:nvSpPr>
        <p:spPr>
          <a:xfrm>
            <a:off x="5726708" y="6092830"/>
            <a:ext cx="875625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  <a:p>
            <a:pPr algn="r">
              <a:lnSpc>
                <a:spcPts val="1000"/>
              </a:lnSpc>
            </a:pPr>
            <a:endParaRPr lang="es-CO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5750819C-BF90-481B-B423-56842E9BD6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5142117"/>
              </p:ext>
            </p:extLst>
          </p:nvPr>
        </p:nvGraphicFramePr>
        <p:xfrm>
          <a:off x="1790131" y="709684"/>
          <a:ext cx="8128000" cy="4938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9899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460375" y="92341"/>
            <a:ext cx="11086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24 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Para usted ¿cuáles son las principales limitaciones para no participar en actividades nocturnas?</a:t>
            </a:r>
            <a:endParaRPr lang="es-CO" dirty="0"/>
          </a:p>
        </p:txBody>
      </p:sp>
      <p:sp>
        <p:nvSpPr>
          <p:cNvPr id="2" name="AutoShape 4" descr="Gobierno - Iconos gratis de monumen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D87E5CCD-83B7-48BC-A317-D6F0371F7AF7}"/>
              </a:ext>
            </a:extLst>
          </p:cNvPr>
          <p:cNvGrpSpPr/>
          <p:nvPr/>
        </p:nvGrpSpPr>
        <p:grpSpPr>
          <a:xfrm>
            <a:off x="155575" y="461673"/>
            <a:ext cx="11391383" cy="5980819"/>
            <a:chOff x="212374" y="753573"/>
            <a:chExt cx="8664431" cy="5757758"/>
          </a:xfrm>
        </p:grpSpPr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xmlns="" id="{66A5972E-C33D-405E-AFA2-C533874EFDF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25442500"/>
                </p:ext>
              </p:extLst>
            </p:nvPr>
          </p:nvGraphicFramePr>
          <p:xfrm>
            <a:off x="212374" y="767787"/>
            <a:ext cx="8664431" cy="57435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xmlns="" id="{7A240CB7-5134-4114-BABC-A164A5E9BB10}"/>
                </a:ext>
              </a:extLst>
            </p:cNvPr>
            <p:cNvCxnSpPr>
              <a:cxnSpLocks/>
            </p:cNvCxnSpPr>
            <p:nvPr/>
          </p:nvCxnSpPr>
          <p:spPr>
            <a:xfrm>
              <a:off x="4828550" y="753573"/>
              <a:ext cx="0" cy="5743544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57 CuadroTexto">
            <a:extLst>
              <a:ext uri="{FF2B5EF4-FFF2-40B4-BE49-F238E27FC236}">
                <a16:creationId xmlns:a16="http://schemas.microsoft.com/office/drawing/2014/main" xmlns="" id="{8B37558B-C67B-4799-9D50-1291AE8185BD}"/>
              </a:ext>
            </a:extLst>
          </p:cNvPr>
          <p:cNvSpPr txBox="1"/>
          <p:nvPr/>
        </p:nvSpPr>
        <p:spPr>
          <a:xfrm>
            <a:off x="5658187" y="6457257"/>
            <a:ext cx="875625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  <a:p>
            <a:pPr algn="r">
              <a:lnSpc>
                <a:spcPts val="1000"/>
              </a:lnSpc>
            </a:pPr>
            <a:endParaRPr lang="es-CO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16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12265805-FD8B-45DF-B7D3-7CF4617FBD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7177605"/>
              </p:ext>
            </p:extLst>
          </p:nvPr>
        </p:nvGraphicFramePr>
        <p:xfrm>
          <a:off x="240244" y="225073"/>
          <a:ext cx="7143195" cy="559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B2E4BC92-0421-4A60-B6D6-81706C4C4B6D}"/>
              </a:ext>
            </a:extLst>
          </p:cNvPr>
          <p:cNvSpPr txBox="1"/>
          <p:nvPr/>
        </p:nvSpPr>
        <p:spPr>
          <a:xfrm>
            <a:off x="510363" y="309265"/>
            <a:ext cx="11036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25. 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una escala de 1 a 10, donde 1 es muy inseguro y 10 muy seguro, ¿qué tan seguro o inseguro considera que es salir en la noche en Bogotá? </a:t>
            </a:r>
            <a:endParaRPr lang="es-CO" dirty="0"/>
          </a:p>
        </p:txBody>
      </p:sp>
      <p:sp>
        <p:nvSpPr>
          <p:cNvPr id="25" name="57 CuadroTexto">
            <a:extLst>
              <a:ext uri="{FF2B5EF4-FFF2-40B4-BE49-F238E27FC236}">
                <a16:creationId xmlns:a16="http://schemas.microsoft.com/office/drawing/2014/main" xmlns="" id="{7454731B-AA6F-4435-BECE-1053C7BDD82A}"/>
              </a:ext>
            </a:extLst>
          </p:cNvPr>
          <p:cNvSpPr txBox="1"/>
          <p:nvPr/>
        </p:nvSpPr>
        <p:spPr>
          <a:xfrm>
            <a:off x="3831883" y="4439262"/>
            <a:ext cx="875625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  <a:p>
            <a:pPr algn="r">
              <a:lnSpc>
                <a:spcPts val="1000"/>
              </a:lnSpc>
            </a:pPr>
            <a:endParaRPr lang="es-CO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A4A2E78-5536-4DF8-B272-A6F813C08D5B}"/>
              </a:ext>
            </a:extLst>
          </p:cNvPr>
          <p:cNvSpPr txBox="1"/>
          <p:nvPr/>
        </p:nvSpPr>
        <p:spPr>
          <a:xfrm>
            <a:off x="6028660" y="3795610"/>
            <a:ext cx="1212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Nada </a:t>
            </a:r>
            <a:r>
              <a:rPr lang="es-ES" sz="1400" b="1" dirty="0" smtClean="0"/>
              <a:t>seguro</a:t>
            </a:r>
            <a:endParaRPr lang="es-ES" sz="1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83FF52B-7057-4772-BC9E-2E2EF69668C5}"/>
              </a:ext>
            </a:extLst>
          </p:cNvPr>
          <p:cNvSpPr txBox="1"/>
          <p:nvPr/>
        </p:nvSpPr>
        <p:spPr>
          <a:xfrm>
            <a:off x="883117" y="3775973"/>
            <a:ext cx="1212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Muy </a:t>
            </a:r>
            <a:r>
              <a:rPr lang="es-ES" sz="1400" b="1" dirty="0" smtClean="0"/>
              <a:t>seguro</a:t>
            </a:r>
            <a:endParaRPr lang="es-ES" sz="1400" b="1" dirty="0"/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1579000172"/>
              </p:ext>
            </p:extLst>
          </p:nvPr>
        </p:nvGraphicFramePr>
        <p:xfrm>
          <a:off x="8060714" y="1593125"/>
          <a:ext cx="4673600" cy="3852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57 CuadroTexto">
            <a:extLst>
              <a:ext uri="{FF2B5EF4-FFF2-40B4-BE49-F238E27FC236}">
                <a16:creationId xmlns:a16="http://schemas.microsoft.com/office/drawing/2014/main" xmlns="" id="{7454731B-AA6F-4435-BECE-1053C7BDD82A}"/>
              </a:ext>
            </a:extLst>
          </p:cNvPr>
          <p:cNvSpPr txBox="1"/>
          <p:nvPr/>
        </p:nvSpPr>
        <p:spPr>
          <a:xfrm>
            <a:off x="9211375" y="5433389"/>
            <a:ext cx="875625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  <a:p>
            <a:pPr algn="r">
              <a:lnSpc>
                <a:spcPts val="1000"/>
              </a:lnSpc>
            </a:pPr>
            <a:endParaRPr lang="es-CO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7970293" y="1241946"/>
            <a:ext cx="0" cy="5404514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1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2775987-6630-4671-B801-2EECF8B2FDAB}"/>
              </a:ext>
            </a:extLst>
          </p:cNvPr>
          <p:cNvSpPr/>
          <p:nvPr/>
        </p:nvSpPr>
        <p:spPr>
          <a:xfrm>
            <a:off x="965488" y="6456346"/>
            <a:ext cx="6096000" cy="2910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1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Nota</a:t>
            </a:r>
            <a:r>
              <a:rPr lang="es-CO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2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Este informe atiende los lineamientos de la norma ISO 20252:2012</a:t>
            </a:r>
            <a:endParaRPr lang="es-ES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670069"/>
              </p:ext>
            </p:extLst>
          </p:nvPr>
        </p:nvGraphicFramePr>
        <p:xfrm>
          <a:off x="1055439" y="589116"/>
          <a:ext cx="10081122" cy="5627846"/>
        </p:xfrm>
        <a:graphic>
          <a:graphicData uri="http://schemas.openxmlformats.org/drawingml/2006/table">
            <a:tbl>
              <a:tblPr firstRow="1" firstCol="1" bandRow="1"/>
              <a:tblGrid>
                <a:gridCol w="31607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20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91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RECOLECCIÓN DE LA INFORMACIÓN: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Brandstrat</a:t>
                      </a:r>
                      <a:r>
                        <a:rPr lang="es-C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SAS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49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UNIVERSO EN ESTUDIO: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endParaRPr lang="es-CO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94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DISEÑO DE MUESTREO: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La estrategia de diseño muestra empleada corresponde a un muestreo probabilístico estratificado por localidad y con selección aleatoria simple sin reemplazo al interior de cada estrato.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Cada unidad (registro telefónico por localidad) de la población objetivo tiene una probabilidad de selección conocida y superior a cero. Este</a:t>
                      </a:r>
                      <a:r>
                        <a:rPr lang="es-CO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muestreo permite establecer anticipadamente la precisión deseada en los resultados principales , y calcular la precisión observada en todos los resultados obtenidos.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Para garantizar una representatividad adecuada de cada localidad y balancear los estratos ya que la concentración del 70% de la población se encuentra en 7 de las 20 localidades, se realiza una optimización de las proporciones mediante una transformación exponencial, guardando las características de la población inicial, pero redistribuyéndolos pesos que posteriormente se volverán a ajustar a la población mediante un proceso de ponderación.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Para garantizar que la muestra se a probabilística se asigna en un mecanismo de selección aleatoria de los elementos de la población al interior de los estratos. Se </a:t>
                      </a:r>
                      <a:r>
                        <a:rPr lang="es-CO" sz="11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aleatoriza</a:t>
                      </a:r>
                      <a:r>
                        <a:rPr lang="es-CO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su selección mediante la asignación de un puntaje proveniente de una distribución uniforme y se emplea al final un ordenamiento descendente para su selección en la muestra.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0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TAMAÑO DE MUESTRA: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2013 </a:t>
                      </a:r>
                      <a:r>
                        <a:rPr lang="es-C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encuestas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7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MARGEN DE ERROR Y NIVEL DE CONFIANZA: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Margen de error de muestreo de </a:t>
                      </a:r>
                      <a:r>
                        <a:rPr lang="es-CO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2,18% </a:t>
                      </a:r>
                      <a:r>
                        <a:rPr lang="es-C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y 95% de confianza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179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TEMAS A LOS QUE SE REFIERE: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Monitoreo de percepciones, creencias, opiniones y actitudes ciudadanas sobre el escenario social y cultural derivado de las acciones y estrategias definidas por parte de la Administración Distrital, ante el COVID 19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7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PREGUNTAS QUE SE FORMULARON: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37 </a:t>
                      </a:r>
                      <a:r>
                        <a:rPr lang="es-CO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preguntas</a:t>
                      </a:r>
                      <a:endParaRPr lang="es-CO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27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PERIODO TRABAJO DE CAMPO: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27</a:t>
                      </a:r>
                      <a:r>
                        <a:rPr lang="es-CO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– 31 enero</a:t>
                      </a:r>
                      <a:endParaRPr lang="es-CO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09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CO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TECNICA DE RECOLECCIÓN: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C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Encuesta telefónica en hogares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445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/>
          <p:nvPr/>
        </p:nvSpPr>
        <p:spPr>
          <a:xfrm>
            <a:off x="1431758" y="111117"/>
            <a:ext cx="9541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 </a:t>
            </a:r>
          </a:p>
          <a:p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26. En general, ¿Qué tanto considera que se puede confiar en las personas de Bogotá en la noche? 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8" name="57 CuadroTexto"/>
          <p:cNvSpPr txBox="1"/>
          <p:nvPr/>
        </p:nvSpPr>
        <p:spPr>
          <a:xfrm>
            <a:off x="5832947" y="6215219"/>
            <a:ext cx="526105" cy="229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47677413-EA30-4D89-962B-E54C59C8F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1659033"/>
              </p:ext>
            </p:extLst>
          </p:nvPr>
        </p:nvGraphicFramePr>
        <p:xfrm>
          <a:off x="2385190" y="866053"/>
          <a:ext cx="7634177" cy="416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>
            <a:extLst>
              <a:ext uri="{FF2B5EF4-FFF2-40B4-BE49-F238E27FC236}">
                <a16:creationId xmlns:a16="http://schemas.microsoft.com/office/drawing/2014/main" xmlns="" id="{C183664B-CC97-46B8-86C7-DF3B8A15206C}"/>
              </a:ext>
            </a:extLst>
          </p:cNvPr>
          <p:cNvSpPr txBox="1"/>
          <p:nvPr/>
        </p:nvSpPr>
        <p:spPr>
          <a:xfrm>
            <a:off x="3168972" y="4759976"/>
            <a:ext cx="280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T2B </a:t>
            </a:r>
            <a:r>
              <a:rPr lang="es-CO" sz="1000" dirty="0"/>
              <a:t>(Mucho+   algo)</a:t>
            </a:r>
          </a:p>
        </p:txBody>
      </p:sp>
      <p:sp>
        <p:nvSpPr>
          <p:cNvPr id="7" name="7 Rectángulo redondeado">
            <a:extLst>
              <a:ext uri="{FF2B5EF4-FFF2-40B4-BE49-F238E27FC236}">
                <a16:creationId xmlns:a16="http://schemas.microsoft.com/office/drawing/2014/main" xmlns="" id="{3B3D11C8-232D-445D-9BDE-F69E8C3505EF}"/>
              </a:ext>
            </a:extLst>
          </p:cNvPr>
          <p:cNvSpPr/>
          <p:nvPr/>
        </p:nvSpPr>
        <p:spPr>
          <a:xfrm>
            <a:off x="3643188" y="5184633"/>
            <a:ext cx="761391" cy="508227"/>
          </a:xfrm>
          <a:prstGeom prst="roundRect">
            <a:avLst/>
          </a:prstGeom>
          <a:solidFill>
            <a:srgbClr val="DA0F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26%</a:t>
            </a:r>
            <a:endParaRPr lang="es-CO" dirty="0"/>
          </a:p>
        </p:txBody>
      </p:sp>
      <p:sp>
        <p:nvSpPr>
          <p:cNvPr id="9" name="15 CuadroTexto">
            <a:extLst>
              <a:ext uri="{FF2B5EF4-FFF2-40B4-BE49-F238E27FC236}">
                <a16:creationId xmlns:a16="http://schemas.microsoft.com/office/drawing/2014/main" xmlns="" id="{E1FA4B64-E0AC-4A84-B898-3E87CC9233F0}"/>
              </a:ext>
            </a:extLst>
          </p:cNvPr>
          <p:cNvSpPr txBox="1"/>
          <p:nvPr/>
        </p:nvSpPr>
        <p:spPr>
          <a:xfrm>
            <a:off x="6522665" y="4857731"/>
            <a:ext cx="280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B2B </a:t>
            </a:r>
            <a:r>
              <a:rPr lang="es-CO" sz="1000" dirty="0"/>
              <a:t>(Poco+ Nada)</a:t>
            </a:r>
          </a:p>
        </p:txBody>
      </p:sp>
      <p:sp>
        <p:nvSpPr>
          <p:cNvPr id="10" name="16 Rectángulo redondeado">
            <a:extLst>
              <a:ext uri="{FF2B5EF4-FFF2-40B4-BE49-F238E27FC236}">
                <a16:creationId xmlns:a16="http://schemas.microsoft.com/office/drawing/2014/main" xmlns="" id="{3FA7C8EB-40BD-4DCB-BA3F-574919A6C6B0}"/>
              </a:ext>
            </a:extLst>
          </p:cNvPr>
          <p:cNvSpPr/>
          <p:nvPr/>
        </p:nvSpPr>
        <p:spPr>
          <a:xfrm>
            <a:off x="6967299" y="5168061"/>
            <a:ext cx="761391" cy="50822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74%</a:t>
            </a:r>
            <a:endParaRPr lang="es-CO" dirty="0"/>
          </a:p>
        </p:txBody>
      </p:sp>
      <p:sp>
        <p:nvSpPr>
          <p:cNvPr id="12" name="14 Abrir llave">
            <a:extLst>
              <a:ext uri="{FF2B5EF4-FFF2-40B4-BE49-F238E27FC236}">
                <a16:creationId xmlns:a16="http://schemas.microsoft.com/office/drawing/2014/main" xmlns="" id="{91E12240-9E02-49E1-88AE-0D39E167EAA0}"/>
              </a:ext>
            </a:extLst>
          </p:cNvPr>
          <p:cNvSpPr/>
          <p:nvPr/>
        </p:nvSpPr>
        <p:spPr>
          <a:xfrm rot="16200000">
            <a:off x="3733085" y="3182324"/>
            <a:ext cx="581599" cy="2726158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4 Abrir llave">
            <a:extLst>
              <a:ext uri="{FF2B5EF4-FFF2-40B4-BE49-F238E27FC236}">
                <a16:creationId xmlns:a16="http://schemas.microsoft.com/office/drawing/2014/main" xmlns="" id="{D136BD0D-1B9E-4803-9A8C-E7139CF25EF3}"/>
              </a:ext>
            </a:extLst>
          </p:cNvPr>
          <p:cNvSpPr/>
          <p:nvPr/>
        </p:nvSpPr>
        <p:spPr>
          <a:xfrm rot="16200000">
            <a:off x="6962514" y="3182322"/>
            <a:ext cx="581599" cy="2726159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8392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Rectángulo"/>
          <p:cNvSpPr/>
          <p:nvPr/>
        </p:nvSpPr>
        <p:spPr>
          <a:xfrm>
            <a:off x="72274" y="171042"/>
            <a:ext cx="11642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latin typeface="Calibri" panose="020F0502020204030204" pitchFamily="34" charset="0"/>
                <a:ea typeface="Calibri" panose="020F0502020204030204" pitchFamily="34" charset="0"/>
              </a:rPr>
              <a:t>27</a:t>
            </a:r>
            <a:r>
              <a:rPr lang="es-C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s-CO" sz="1600" dirty="0">
                <a:effectLst/>
                <a:latin typeface="Calibri" panose="020F0502020204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Utilizando una escala, donde 1 es Totalmente en desacuerdo, 2 en desacuerdo, 3 de acuerdo  y 4 es Totalmente de acuerdo ¿Qué tan de acuerdo está usted con las siguientes afirmaciones…? </a:t>
            </a:r>
            <a:endParaRPr lang="es-CO" sz="20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18FECE2C-CB62-4D8D-AF48-6B3E9D4AF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104348"/>
              </p:ext>
            </p:extLst>
          </p:nvPr>
        </p:nvGraphicFramePr>
        <p:xfrm>
          <a:off x="268596" y="454971"/>
          <a:ext cx="11250007" cy="596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57 CuadroTexto">
            <a:extLst>
              <a:ext uri="{FF2B5EF4-FFF2-40B4-BE49-F238E27FC236}">
                <a16:creationId xmlns:a16="http://schemas.microsoft.com/office/drawing/2014/main" xmlns="" id="{E12A85C7-5B96-4475-92D6-B828D0D4E554}"/>
              </a:ext>
            </a:extLst>
          </p:cNvPr>
          <p:cNvSpPr txBox="1"/>
          <p:nvPr/>
        </p:nvSpPr>
        <p:spPr>
          <a:xfrm>
            <a:off x="5220439" y="6461619"/>
            <a:ext cx="875561" cy="229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</p:txBody>
      </p:sp>
      <p:sp>
        <p:nvSpPr>
          <p:cNvPr id="2" name="1 Flecha derecha"/>
          <p:cNvSpPr/>
          <p:nvPr/>
        </p:nvSpPr>
        <p:spPr>
          <a:xfrm>
            <a:off x="10918209" y="4708478"/>
            <a:ext cx="1132764" cy="477671"/>
          </a:xfrm>
          <a:prstGeom prst="rightArrow">
            <a:avLst/>
          </a:prstGeom>
          <a:solidFill>
            <a:srgbClr val="DA0F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/>
              <a:t>Continúa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238901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Rectángulo"/>
          <p:cNvSpPr/>
          <p:nvPr/>
        </p:nvSpPr>
        <p:spPr>
          <a:xfrm>
            <a:off x="72274" y="171042"/>
            <a:ext cx="11642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latin typeface="Calibri" panose="020F0502020204030204" pitchFamily="34" charset="0"/>
                <a:ea typeface="Calibri" panose="020F0502020204030204" pitchFamily="34" charset="0"/>
              </a:rPr>
              <a:t>27</a:t>
            </a:r>
            <a:r>
              <a:rPr lang="es-C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s-CO" sz="1600" dirty="0">
                <a:effectLst/>
                <a:latin typeface="Calibri" panose="020F0502020204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Utilizando una escala, donde 1 es Totalmente en desacuerdo, 2 en desacuerdo, 3 de acuerdo  y 4 es Totalmente de acuerdo ¿Qué tan de acuerdo está usted con las siguientes afirmaciones…? </a:t>
            </a:r>
            <a:endParaRPr lang="es-CO" sz="20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18FECE2C-CB62-4D8D-AF48-6B3E9D4AF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117753"/>
              </p:ext>
            </p:extLst>
          </p:nvPr>
        </p:nvGraphicFramePr>
        <p:xfrm>
          <a:off x="207943" y="413615"/>
          <a:ext cx="11250007" cy="596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57 CuadroTexto">
            <a:extLst>
              <a:ext uri="{FF2B5EF4-FFF2-40B4-BE49-F238E27FC236}">
                <a16:creationId xmlns:a16="http://schemas.microsoft.com/office/drawing/2014/main" xmlns="" id="{E12A85C7-5B96-4475-92D6-B828D0D4E554}"/>
              </a:ext>
            </a:extLst>
          </p:cNvPr>
          <p:cNvSpPr txBox="1"/>
          <p:nvPr/>
        </p:nvSpPr>
        <p:spPr>
          <a:xfrm>
            <a:off x="5220439" y="6461619"/>
            <a:ext cx="875561" cy="229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</p:txBody>
      </p:sp>
    </p:spTree>
    <p:extLst>
      <p:ext uri="{BB962C8B-B14F-4D97-AF65-F5344CB8AC3E}">
        <p14:creationId xmlns:p14="http://schemas.microsoft.com/office/powerpoint/2010/main" val="1762046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E7397A35-CA17-4310-8011-8A9787D7025E}"/>
              </a:ext>
            </a:extLst>
          </p:cNvPr>
          <p:cNvSpPr/>
          <p:nvPr/>
        </p:nvSpPr>
        <p:spPr>
          <a:xfrm>
            <a:off x="914400" y="304155"/>
            <a:ext cx="10462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</a:rPr>
              <a:t>28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¿</a:t>
            </a:r>
            <a:r>
              <a:rPr lang="es-C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Qué considera importante para 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 aumente la asistencia a las</a:t>
            </a:r>
            <a:r>
              <a:rPr lang="es-C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actividades 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nocturnas</a:t>
            </a:r>
            <a:r>
              <a:rPr lang="es-C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Bogotá?</a:t>
            </a:r>
            <a:endParaRPr lang="es-CO" dirty="0"/>
          </a:p>
        </p:txBody>
      </p:sp>
      <p:sp>
        <p:nvSpPr>
          <p:cNvPr id="20" name="57 CuadroTexto">
            <a:extLst>
              <a:ext uri="{FF2B5EF4-FFF2-40B4-BE49-F238E27FC236}">
                <a16:creationId xmlns:a16="http://schemas.microsoft.com/office/drawing/2014/main" xmlns="" id="{E9D335E0-4AA2-4D01-BD06-5D2491CD2837}"/>
              </a:ext>
            </a:extLst>
          </p:cNvPr>
          <p:cNvSpPr txBox="1"/>
          <p:nvPr/>
        </p:nvSpPr>
        <p:spPr>
          <a:xfrm>
            <a:off x="5366532" y="6348150"/>
            <a:ext cx="875561" cy="229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4D9862BB-76CA-4F85-B5F4-AD0D79CFA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4984162"/>
              </p:ext>
            </p:extLst>
          </p:nvPr>
        </p:nvGraphicFramePr>
        <p:xfrm>
          <a:off x="1886857" y="650791"/>
          <a:ext cx="8128000" cy="55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8053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Rectángulo">
            <a:extLst>
              <a:ext uri="{FF2B5EF4-FFF2-40B4-BE49-F238E27FC236}">
                <a16:creationId xmlns:a16="http://schemas.microsoft.com/office/drawing/2014/main" xmlns="" id="{E7397A35-CA17-4310-8011-8A9787D7025E}"/>
              </a:ext>
            </a:extLst>
          </p:cNvPr>
          <p:cNvSpPr/>
          <p:nvPr/>
        </p:nvSpPr>
        <p:spPr>
          <a:xfrm>
            <a:off x="914400" y="304155"/>
            <a:ext cx="10462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29</a:t>
            </a:r>
            <a:r>
              <a:rPr lang="es-C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¿Qué beneficio encuentra en la realización de actividades en la noche? </a:t>
            </a:r>
            <a:endParaRPr lang="es-CO" dirty="0"/>
          </a:p>
        </p:txBody>
      </p:sp>
      <p:sp>
        <p:nvSpPr>
          <p:cNvPr id="20" name="57 CuadroTexto">
            <a:extLst>
              <a:ext uri="{FF2B5EF4-FFF2-40B4-BE49-F238E27FC236}">
                <a16:creationId xmlns:a16="http://schemas.microsoft.com/office/drawing/2014/main" xmlns="" id="{E9D335E0-4AA2-4D01-BD06-5D2491CD2837}"/>
              </a:ext>
            </a:extLst>
          </p:cNvPr>
          <p:cNvSpPr txBox="1"/>
          <p:nvPr/>
        </p:nvSpPr>
        <p:spPr>
          <a:xfrm>
            <a:off x="5366532" y="6348150"/>
            <a:ext cx="875561" cy="229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4D9862BB-76CA-4F85-B5F4-AD0D79CFA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3515988"/>
              </p:ext>
            </p:extLst>
          </p:nvPr>
        </p:nvGraphicFramePr>
        <p:xfrm>
          <a:off x="1886857" y="650791"/>
          <a:ext cx="8128000" cy="55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6331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Rectángulo"/>
          <p:cNvSpPr/>
          <p:nvPr/>
        </p:nvSpPr>
        <p:spPr>
          <a:xfrm>
            <a:off x="1351830" y="341374"/>
            <a:ext cx="9488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400"/>
              </a:spcBef>
              <a:spcAft>
                <a:spcPts val="1400"/>
              </a:spcAft>
            </a:pPr>
            <a:r>
              <a:rPr lang="es-C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30. ¿Qué tan dispuesto/a se encuentra para realizar sus actividades laborales o de estudio de 10:00 p.m. - 6:00 a.m.? </a:t>
            </a:r>
            <a:endParaRPr lang="es-CO" sz="1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57 CuadroTexto"/>
          <p:cNvSpPr txBox="1"/>
          <p:nvPr/>
        </p:nvSpPr>
        <p:spPr>
          <a:xfrm>
            <a:off x="5658219" y="6279462"/>
            <a:ext cx="875561" cy="229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3DD27FD1-8105-4D30-9586-2B25677AA714}"/>
              </a:ext>
            </a:extLst>
          </p:cNvPr>
          <p:cNvGrpSpPr/>
          <p:nvPr/>
        </p:nvGrpSpPr>
        <p:grpSpPr>
          <a:xfrm>
            <a:off x="1938670" y="527071"/>
            <a:ext cx="8314660" cy="5272986"/>
            <a:chOff x="1307805" y="1175657"/>
            <a:chExt cx="8314660" cy="5272986"/>
          </a:xfrm>
        </p:grpSpPr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xmlns="" id="{5820D9F3-17DE-4CBC-A046-D0E30A5579D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18190508"/>
                </p:ext>
              </p:extLst>
            </p:nvPr>
          </p:nvGraphicFramePr>
          <p:xfrm>
            <a:off x="1307805" y="1175657"/>
            <a:ext cx="8314660" cy="40682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5 CuadroTexto">
              <a:extLst>
                <a:ext uri="{FF2B5EF4-FFF2-40B4-BE49-F238E27FC236}">
                  <a16:creationId xmlns:a16="http://schemas.microsoft.com/office/drawing/2014/main" xmlns="" id="{DDD84755-3E50-4FB2-8B52-D395FB8C4EB6}"/>
                </a:ext>
              </a:extLst>
            </p:cNvPr>
            <p:cNvSpPr txBox="1"/>
            <p:nvPr/>
          </p:nvSpPr>
          <p:spPr>
            <a:xfrm>
              <a:off x="2527588" y="5482763"/>
              <a:ext cx="2728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/>
                <a:t>T2B </a:t>
              </a:r>
              <a:r>
                <a:rPr lang="es-CO" sz="1000" dirty="0"/>
                <a:t>(Muy  visible  + Algo visible)</a:t>
              </a:r>
            </a:p>
          </p:txBody>
        </p:sp>
        <p:sp>
          <p:nvSpPr>
            <p:cNvPr id="16" name="7 Rectángulo redondeado">
              <a:extLst>
                <a:ext uri="{FF2B5EF4-FFF2-40B4-BE49-F238E27FC236}">
                  <a16:creationId xmlns:a16="http://schemas.microsoft.com/office/drawing/2014/main" xmlns="" id="{406E17F1-F64C-4202-943E-4F923CAFC41D}"/>
                </a:ext>
              </a:extLst>
            </p:cNvPr>
            <p:cNvSpPr/>
            <p:nvPr/>
          </p:nvSpPr>
          <p:spPr>
            <a:xfrm>
              <a:off x="2983723" y="5940416"/>
              <a:ext cx="739921" cy="508227"/>
            </a:xfrm>
            <a:prstGeom prst="roundRect">
              <a:avLst/>
            </a:prstGeom>
            <a:solidFill>
              <a:srgbClr val="DA0F2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47%</a:t>
              </a:r>
              <a:endParaRPr lang="es-CO" dirty="0"/>
            </a:p>
          </p:txBody>
        </p:sp>
        <p:sp>
          <p:nvSpPr>
            <p:cNvPr id="18" name="15 CuadroTexto">
              <a:extLst>
                <a:ext uri="{FF2B5EF4-FFF2-40B4-BE49-F238E27FC236}">
                  <a16:creationId xmlns:a16="http://schemas.microsoft.com/office/drawing/2014/main" xmlns="" id="{81BAE5FB-16F9-4A29-91F3-7B6A2C09215F}"/>
                </a:ext>
              </a:extLst>
            </p:cNvPr>
            <p:cNvSpPr txBox="1"/>
            <p:nvPr/>
          </p:nvSpPr>
          <p:spPr>
            <a:xfrm>
              <a:off x="5693330" y="5498022"/>
              <a:ext cx="2728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/>
                <a:t>B2B </a:t>
              </a:r>
              <a:r>
                <a:rPr lang="es-CO" sz="1000" dirty="0"/>
                <a:t>(Poco visible  + Nada visible)</a:t>
              </a:r>
            </a:p>
          </p:txBody>
        </p:sp>
        <p:sp>
          <p:nvSpPr>
            <p:cNvPr id="19" name="16 Rectángulo redondeado">
              <a:extLst>
                <a:ext uri="{FF2B5EF4-FFF2-40B4-BE49-F238E27FC236}">
                  <a16:creationId xmlns:a16="http://schemas.microsoft.com/office/drawing/2014/main" xmlns="" id="{E93FF1D2-43D3-4870-91A4-3FC36378AF90}"/>
                </a:ext>
              </a:extLst>
            </p:cNvPr>
            <p:cNvSpPr/>
            <p:nvPr/>
          </p:nvSpPr>
          <p:spPr>
            <a:xfrm>
              <a:off x="6070710" y="5940416"/>
              <a:ext cx="739921" cy="50822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53%</a:t>
              </a:r>
              <a:endParaRPr lang="es-CO" dirty="0"/>
            </a:p>
          </p:txBody>
        </p:sp>
        <p:sp>
          <p:nvSpPr>
            <p:cNvPr id="20" name="14 Abrir llave">
              <a:extLst>
                <a:ext uri="{FF2B5EF4-FFF2-40B4-BE49-F238E27FC236}">
                  <a16:creationId xmlns:a16="http://schemas.microsoft.com/office/drawing/2014/main" xmlns="" id="{07D9B425-C3C2-4C22-8C6E-B59B9FDAB55C}"/>
                </a:ext>
              </a:extLst>
            </p:cNvPr>
            <p:cNvSpPr/>
            <p:nvPr/>
          </p:nvSpPr>
          <p:spPr>
            <a:xfrm rot="16200000">
              <a:off x="3066039" y="3869725"/>
              <a:ext cx="581599" cy="2813099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14 Abrir llave">
              <a:extLst>
                <a:ext uri="{FF2B5EF4-FFF2-40B4-BE49-F238E27FC236}">
                  <a16:creationId xmlns:a16="http://schemas.microsoft.com/office/drawing/2014/main" xmlns="" id="{181BC065-8F87-4334-9B07-5381CEF51F5B}"/>
                </a:ext>
              </a:extLst>
            </p:cNvPr>
            <p:cNvSpPr/>
            <p:nvPr/>
          </p:nvSpPr>
          <p:spPr>
            <a:xfrm rot="16200000">
              <a:off x="6176851" y="3869726"/>
              <a:ext cx="581599" cy="2813100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655359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Rectángulo"/>
          <p:cNvSpPr/>
          <p:nvPr/>
        </p:nvSpPr>
        <p:spPr>
          <a:xfrm>
            <a:off x="2278993" y="375826"/>
            <a:ext cx="7634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31. ¿Qué servicios le gustaría encontrar en su barrio después de las 10:00 p.m.? </a:t>
            </a:r>
            <a:endParaRPr lang="es-CO" dirty="0"/>
          </a:p>
        </p:txBody>
      </p:sp>
      <p:sp>
        <p:nvSpPr>
          <p:cNvPr id="9" name="57 CuadroTexto"/>
          <p:cNvSpPr txBox="1"/>
          <p:nvPr/>
        </p:nvSpPr>
        <p:spPr>
          <a:xfrm>
            <a:off x="5811972" y="6389022"/>
            <a:ext cx="875561" cy="229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B766496A-8777-4370-8CD1-719E00FD946E}"/>
              </a:ext>
            </a:extLst>
          </p:cNvPr>
          <p:cNvGrpSpPr/>
          <p:nvPr/>
        </p:nvGrpSpPr>
        <p:grpSpPr>
          <a:xfrm>
            <a:off x="1647385" y="698143"/>
            <a:ext cx="9675566" cy="5461714"/>
            <a:chOff x="1496595" y="925006"/>
            <a:chExt cx="8548514" cy="5598288"/>
          </a:xfrm>
        </p:grpSpPr>
        <p:graphicFrame>
          <p:nvGraphicFramePr>
            <p:cNvPr id="10" name="Gráfico 9">
              <a:extLst>
                <a:ext uri="{FF2B5EF4-FFF2-40B4-BE49-F238E27FC236}">
                  <a16:creationId xmlns:a16="http://schemas.microsoft.com/office/drawing/2014/main" xmlns="" id="{BC8CE557-9DAE-4149-B323-8598EFF33E0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37372029"/>
                </p:ext>
              </p:extLst>
            </p:nvPr>
          </p:nvGraphicFramePr>
          <p:xfrm>
            <a:off x="1496595" y="925006"/>
            <a:ext cx="8548514" cy="5598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xmlns="" id="{6D967EBF-4E38-4A59-9728-8EC4D311BF71}"/>
                </a:ext>
              </a:extLst>
            </p:cNvPr>
            <p:cNvCxnSpPr>
              <a:cxnSpLocks/>
            </p:cNvCxnSpPr>
            <p:nvPr/>
          </p:nvCxnSpPr>
          <p:spPr>
            <a:xfrm>
              <a:off x="5562859" y="1207015"/>
              <a:ext cx="0" cy="5316279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xmlns="" id="{1EDB3BE8-DAC7-4E11-BFCC-A10FEA897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748296"/>
              </p:ext>
            </p:extLst>
          </p:nvPr>
        </p:nvGraphicFramePr>
        <p:xfrm>
          <a:off x="9666501" y="3291349"/>
          <a:ext cx="1756228" cy="269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228">
                  <a:extLst>
                    <a:ext uri="{9D8B030D-6E8A-4147-A177-3AD203B41FA5}">
                      <a16:colId xmlns:a16="http://schemas.microsoft.com/office/drawing/2014/main" xmlns="" val="1142419616"/>
                    </a:ext>
                  </a:extLst>
                </a:gridCol>
              </a:tblGrid>
              <a:tr h="33652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Restaurantes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25573985"/>
                  </a:ext>
                </a:extLst>
              </a:tr>
              <a:tr h="33652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Gimnasio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03644692"/>
                  </a:ext>
                </a:extLst>
              </a:tr>
              <a:tr h="33652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comerciales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13656803"/>
                  </a:ext>
                </a:extLst>
              </a:tr>
              <a:tr h="33652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Taller </a:t>
                      </a:r>
                      <a:r>
                        <a:rPr lang="es-C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mecanicos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27843622"/>
                  </a:ext>
                </a:extLst>
              </a:tr>
              <a:tr h="33652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Iglesia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7807774"/>
                  </a:ext>
                </a:extLst>
              </a:tr>
              <a:tr h="33652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Panaderia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30674834"/>
                  </a:ext>
                </a:extLst>
              </a:tr>
              <a:tr h="33652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41983289"/>
                  </a:ext>
                </a:extLst>
              </a:tr>
              <a:tr h="33652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Servivios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s-C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tecnologia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68951353"/>
                  </a:ext>
                </a:extLst>
              </a:tr>
            </a:tbl>
          </a:graphicData>
        </a:graphic>
      </p:graphicFrame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xmlns="" id="{B2D4B0D3-2ABA-4CA1-BE06-2EBD5E74DD8E}"/>
              </a:ext>
            </a:extLst>
          </p:cNvPr>
          <p:cNvCxnSpPr>
            <a:cxnSpLocks/>
          </p:cNvCxnSpPr>
          <p:nvPr/>
        </p:nvCxnSpPr>
        <p:spPr>
          <a:xfrm flipV="1">
            <a:off x="6889276" y="4776214"/>
            <a:ext cx="2677447" cy="96405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12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23ADEFE-1D4C-4B51-9F11-37720C868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94" y="2518107"/>
            <a:ext cx="10972800" cy="1352143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CARACTERÍSTICAS SOCIODEMOGRÁFICAS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782C8DF-C3DD-4BFD-A13C-A6B4B8E0D20F}"/>
              </a:ext>
            </a:extLst>
          </p:cNvPr>
          <p:cNvSpPr txBox="1"/>
          <p:nvPr/>
        </p:nvSpPr>
        <p:spPr>
          <a:xfrm>
            <a:off x="284294" y="5955190"/>
            <a:ext cx="3411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5B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s-CO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YoMeQuedoEnCasa</a:t>
            </a:r>
          </a:p>
        </p:txBody>
      </p:sp>
    </p:spTree>
    <p:extLst>
      <p:ext uri="{BB962C8B-B14F-4D97-AF65-F5344CB8AC3E}">
        <p14:creationId xmlns:p14="http://schemas.microsoft.com/office/powerpoint/2010/main" val="926054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F7BFC1-DCE7-49BB-9FFC-7E2F8C28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5857"/>
          </a:xfrm>
        </p:spPr>
        <p:txBody>
          <a:bodyPr/>
          <a:lstStyle/>
          <a:p>
            <a:r>
              <a:rPr lang="es-C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32. Específicamente, ¿a qué se dedica usted?</a:t>
            </a:r>
            <a:endParaRPr lang="es-CO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108E5598-ED3D-4EAC-9D79-BF000C556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157198"/>
              </p:ext>
            </p:extLst>
          </p:nvPr>
        </p:nvGraphicFramePr>
        <p:xfrm>
          <a:off x="2045646" y="935529"/>
          <a:ext cx="838734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57 CuadroTexto">
            <a:extLst>
              <a:ext uri="{FF2B5EF4-FFF2-40B4-BE49-F238E27FC236}">
                <a16:creationId xmlns:a16="http://schemas.microsoft.com/office/drawing/2014/main" xmlns="" id="{ECB22AD1-2C1A-465C-8A47-9F3A91CFCBF7}"/>
              </a:ext>
            </a:extLst>
          </p:cNvPr>
          <p:cNvSpPr txBox="1"/>
          <p:nvPr/>
        </p:nvSpPr>
        <p:spPr>
          <a:xfrm>
            <a:off x="5658219" y="6354196"/>
            <a:ext cx="875561" cy="229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</p:txBody>
      </p:sp>
    </p:spTree>
    <p:extLst>
      <p:ext uri="{BB962C8B-B14F-4D97-AF65-F5344CB8AC3E}">
        <p14:creationId xmlns:p14="http://schemas.microsoft.com/office/powerpoint/2010/main" val="2264537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 Rectángulo"/>
          <p:cNvSpPr/>
          <p:nvPr/>
        </p:nvSpPr>
        <p:spPr>
          <a:xfrm>
            <a:off x="3281494" y="317072"/>
            <a:ext cx="5629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33. ¿Usted tiene alguna limitación permanente para...? 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57 CuadroTexto"/>
          <p:cNvSpPr txBox="1"/>
          <p:nvPr/>
        </p:nvSpPr>
        <p:spPr>
          <a:xfrm>
            <a:off x="5341912" y="6540928"/>
            <a:ext cx="875561" cy="229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1CA8C11F-9E0F-4E50-A344-FDF1FD8476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477679"/>
              </p:ext>
            </p:extLst>
          </p:nvPr>
        </p:nvGraphicFramePr>
        <p:xfrm>
          <a:off x="941910" y="1169850"/>
          <a:ext cx="9675566" cy="51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377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3;p4">
            <a:extLst>
              <a:ext uri="{FF2B5EF4-FFF2-40B4-BE49-F238E27FC236}">
                <a16:creationId xmlns:a16="http://schemas.microsoft.com/office/drawing/2014/main" xmlns="" id="{5819C2CA-5537-4B23-96CF-B1F2291067EB}"/>
              </a:ext>
            </a:extLst>
          </p:cNvPr>
          <p:cNvSpPr txBox="1"/>
          <p:nvPr/>
        </p:nvSpPr>
        <p:spPr>
          <a:xfrm>
            <a:off x="748086" y="1038644"/>
            <a:ext cx="10701300" cy="1967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 dirección de investigación y diseño de formularios ha sido liderado por la Secretaría de Cultura, Recreación y Deporte en cabeza de la Dirección de Cultura Ciudadana.</a:t>
            </a:r>
            <a:endParaRPr sz="14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Los operativos de campo han contado con el apoyo de la Secretaría General, </a:t>
            </a:r>
            <a:r>
              <a:rPr lang="es-ES" sz="14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Secretaría de Seguridad, Secretaría de Planeación y Secretaría de la Mujer,</a:t>
            </a:r>
            <a:r>
              <a:rPr lang="es-ES" sz="14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Empresa de Teléfonos de Bogotá - ETB y Open </a:t>
            </a:r>
            <a:r>
              <a:rPr lang="es-ES" sz="14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Society</a:t>
            </a:r>
            <a:r>
              <a:rPr lang="es-ES" sz="14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 levantamiento de la información telefónica se ha realizado por parte de la ETB y Línea 195, así como por DATEXCO y Centro Nacional de Consultoría – CNC</a:t>
            </a:r>
            <a:r>
              <a:rPr lang="es-ES" sz="1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s-ES" sz="14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Brandstrat</a:t>
            </a:r>
            <a:endParaRPr sz="14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344;p4">
            <a:extLst>
              <a:ext uri="{FF2B5EF4-FFF2-40B4-BE49-F238E27FC236}">
                <a16:creationId xmlns:a16="http://schemas.microsoft.com/office/drawing/2014/main" xmlns="" id="{FD0D7063-2834-47CA-85B0-B5B711A2BA44}"/>
              </a:ext>
            </a:extLst>
          </p:cNvPr>
          <p:cNvSpPr txBox="1"/>
          <p:nvPr/>
        </p:nvSpPr>
        <p:spPr>
          <a:xfrm>
            <a:off x="909036" y="526144"/>
            <a:ext cx="27960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Nota para el lector:</a:t>
            </a:r>
            <a:endParaRPr sz="14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Google Shape;345;p4">
            <a:extLst>
              <a:ext uri="{FF2B5EF4-FFF2-40B4-BE49-F238E27FC236}">
                <a16:creationId xmlns:a16="http://schemas.microsoft.com/office/drawing/2014/main" xmlns="" id="{0D0E56E2-240B-4B71-B0B2-8DE94E0156E3}"/>
              </a:ext>
            </a:extLst>
          </p:cNvPr>
          <p:cNvSpPr txBox="1"/>
          <p:nvPr/>
        </p:nvSpPr>
        <p:spPr>
          <a:xfrm>
            <a:off x="748086" y="3584019"/>
            <a:ext cx="27960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Nota metodológica:</a:t>
            </a:r>
            <a:endParaRPr sz="14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Google Shape;346;p4">
            <a:extLst>
              <a:ext uri="{FF2B5EF4-FFF2-40B4-BE49-F238E27FC236}">
                <a16:creationId xmlns:a16="http://schemas.microsoft.com/office/drawing/2014/main" xmlns="" id="{EC7A1BCE-4A48-44B6-9B69-8B70A035486A}"/>
              </a:ext>
            </a:extLst>
          </p:cNvPr>
          <p:cNvSpPr txBox="1"/>
          <p:nvPr/>
        </p:nvSpPr>
        <p:spPr>
          <a:xfrm>
            <a:off x="748086" y="3995769"/>
            <a:ext cx="10701300" cy="13509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AutoNum type="arabicPeriod"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Las desagregaciones realizadas (estrato, subred,  localidad u otros) solo se muestran en esta presentación si tienen datos relevantes, que complementen o permitan ilustrar situaciones de relevancia en el seguimiento.</a:t>
            </a:r>
            <a:endParaRPr sz="14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AutoNum type="arabicPeriod"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 algunos casos, se mantienen datos y gráficas de una sola aplicación, que por su valor informativo vale la pena mantenerla.</a:t>
            </a:r>
            <a:endParaRPr sz="14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AutoNum type="arabicPeriod"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 algunos casos la información de </a:t>
            </a:r>
            <a:r>
              <a:rPr lang="es-ES" sz="14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Ns</a:t>
            </a:r>
            <a:r>
              <a:rPr lang="es-ES" sz="14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s-ES" sz="14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Nr</a:t>
            </a:r>
            <a:r>
              <a:rPr lang="es-ES" sz="14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es suprimida de las gráficas que se presentan.</a:t>
            </a:r>
            <a:endParaRPr sz="14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07316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 Rectángulo"/>
          <p:cNvSpPr/>
          <p:nvPr/>
        </p:nvSpPr>
        <p:spPr>
          <a:xfrm>
            <a:off x="1095433" y="290453"/>
            <a:ext cx="9335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34. ¿Con cuál de los siguientes grupos étnicos, raciales y/o culturales se identifica usted? </a:t>
            </a:r>
            <a:endParaRPr lang="es-CO" dirty="0"/>
          </a:p>
        </p:txBody>
      </p:sp>
      <p:sp>
        <p:nvSpPr>
          <p:cNvPr id="10" name="57 CuadroTexto">
            <a:extLst>
              <a:ext uri="{FF2B5EF4-FFF2-40B4-BE49-F238E27FC236}">
                <a16:creationId xmlns:a16="http://schemas.microsoft.com/office/drawing/2014/main" xmlns="" id="{8B97C170-C5C4-4134-8881-7404168BFEFA}"/>
              </a:ext>
            </a:extLst>
          </p:cNvPr>
          <p:cNvSpPr txBox="1"/>
          <p:nvPr/>
        </p:nvSpPr>
        <p:spPr>
          <a:xfrm>
            <a:off x="5413670" y="6338382"/>
            <a:ext cx="875561" cy="229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5F8B1698-4369-467A-8711-7CEABFFCB5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06539"/>
              </p:ext>
            </p:extLst>
          </p:nvPr>
        </p:nvGraphicFramePr>
        <p:xfrm>
          <a:off x="0" y="1733107"/>
          <a:ext cx="11526252" cy="3979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2467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6139" y="339912"/>
            <a:ext cx="3828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/>
              <a:t> </a:t>
            </a:r>
          </a:p>
          <a:p>
            <a:pPr algn="ctr"/>
            <a:r>
              <a:rPr lang="es-CO" dirty="0">
                <a:latin typeface="Calibri" panose="020F0502020204030204" pitchFamily="34" charset="0"/>
                <a:cs typeface="Times New Roman" panose="02020603050405020304" pitchFamily="18" charset="0"/>
              </a:rPr>
              <a:t>35. ¿</a:t>
            </a:r>
            <a:r>
              <a:rPr lang="es-C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Cuál es su estado civil? </a:t>
            </a:r>
            <a:endParaRPr lang="es-CO" dirty="0"/>
          </a:p>
        </p:txBody>
      </p:sp>
      <p:sp>
        <p:nvSpPr>
          <p:cNvPr id="19" name="AutoShape 10" descr="Costoso - Iconos gratis de comercio y comp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1" name="AutoShape 12" descr="Costoso - Iconos gratis de comercio y compr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2" name="AutoShape 14" descr="Costoso - Iconos gratis de comercio y compr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0" name="AutoShape 16" descr="Costoso - Iconos gratis de comercio y compra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2" name="AutoShape 18" descr="Costoso - Iconos gratis de comercio y compra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7" name="57 CuadroTexto">
            <a:extLst>
              <a:ext uri="{FF2B5EF4-FFF2-40B4-BE49-F238E27FC236}">
                <a16:creationId xmlns:a16="http://schemas.microsoft.com/office/drawing/2014/main" xmlns="" id="{C1B7774C-543A-4E4E-84C1-326AAD357132}"/>
              </a:ext>
            </a:extLst>
          </p:cNvPr>
          <p:cNvSpPr txBox="1"/>
          <p:nvPr/>
        </p:nvSpPr>
        <p:spPr>
          <a:xfrm>
            <a:off x="2010154" y="6014088"/>
            <a:ext cx="875625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  <a:p>
            <a:pPr algn="r">
              <a:lnSpc>
                <a:spcPts val="1000"/>
              </a:lnSpc>
            </a:pPr>
            <a:endParaRPr lang="es-CO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3 Rectángulo">
            <a:extLst>
              <a:ext uri="{FF2B5EF4-FFF2-40B4-BE49-F238E27FC236}">
                <a16:creationId xmlns:a16="http://schemas.microsoft.com/office/drawing/2014/main" xmlns="" id="{7AF1C8FC-ABA1-49B5-BBB5-8EA5DA013377}"/>
              </a:ext>
            </a:extLst>
          </p:cNvPr>
          <p:cNvSpPr/>
          <p:nvPr/>
        </p:nvSpPr>
        <p:spPr>
          <a:xfrm>
            <a:off x="7180475" y="663078"/>
            <a:ext cx="3411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/>
              <a:t> </a:t>
            </a:r>
          </a:p>
          <a:p>
            <a:r>
              <a:rPr lang="es-CO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s-C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¿Usted tiene hijos(as)?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57 CuadroTexto">
            <a:extLst>
              <a:ext uri="{FF2B5EF4-FFF2-40B4-BE49-F238E27FC236}">
                <a16:creationId xmlns:a16="http://schemas.microsoft.com/office/drawing/2014/main" xmlns="" id="{4B45EC30-94AB-4632-8EA1-828950FCDD41}"/>
              </a:ext>
            </a:extLst>
          </p:cNvPr>
          <p:cNvSpPr txBox="1"/>
          <p:nvPr/>
        </p:nvSpPr>
        <p:spPr>
          <a:xfrm>
            <a:off x="7872607" y="5564787"/>
            <a:ext cx="875625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  <a:p>
            <a:pPr algn="r">
              <a:lnSpc>
                <a:spcPts val="1000"/>
              </a:lnSpc>
            </a:pPr>
            <a:endParaRPr lang="es-CO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xmlns="" id="{81E3D9A6-7A44-4EDE-B934-8E7E35E82564}"/>
              </a:ext>
            </a:extLst>
          </p:cNvPr>
          <p:cNvGrpSpPr/>
          <p:nvPr/>
        </p:nvGrpSpPr>
        <p:grpSpPr>
          <a:xfrm>
            <a:off x="6096000" y="2033401"/>
            <a:ext cx="5304465" cy="2977116"/>
            <a:chOff x="2032000" y="1190847"/>
            <a:chExt cx="8128000" cy="4614530"/>
          </a:xfrm>
        </p:grpSpPr>
        <p:graphicFrame>
          <p:nvGraphicFramePr>
            <p:cNvPr id="47" name="Gráfico 46">
              <a:extLst>
                <a:ext uri="{FF2B5EF4-FFF2-40B4-BE49-F238E27FC236}">
                  <a16:creationId xmlns:a16="http://schemas.microsoft.com/office/drawing/2014/main" xmlns="" id="{9C13C220-A768-4DD3-9F85-BD420C8555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60441822"/>
                </p:ext>
              </p:extLst>
            </p:nvPr>
          </p:nvGraphicFramePr>
          <p:xfrm>
            <a:off x="2032000" y="1286540"/>
            <a:ext cx="8128000" cy="45188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8" name="Elipse 47">
              <a:extLst>
                <a:ext uri="{FF2B5EF4-FFF2-40B4-BE49-F238E27FC236}">
                  <a16:creationId xmlns:a16="http://schemas.microsoft.com/office/drawing/2014/main" xmlns="" id="{975CF7D8-BC67-4368-8C5D-DA6C51BB5922}"/>
                </a:ext>
              </a:extLst>
            </p:cNvPr>
            <p:cNvSpPr/>
            <p:nvPr/>
          </p:nvSpPr>
          <p:spPr>
            <a:xfrm>
              <a:off x="3200400" y="1190847"/>
              <a:ext cx="4646428" cy="461453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17" name="Gráfico 3">
            <a:extLst>
              <a:ext uri="{FF2B5EF4-FFF2-40B4-BE49-F238E27FC236}">
                <a16:creationId xmlns:a16="http://schemas.microsoft.com/office/drawing/2014/main" xmlns="" id="{CAF4EE7D-440A-4C18-9B45-73A11FAD39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118673"/>
              </p:ext>
            </p:extLst>
          </p:nvPr>
        </p:nvGraphicFramePr>
        <p:xfrm>
          <a:off x="1243338" y="1196884"/>
          <a:ext cx="3630937" cy="4246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06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33E295-F424-41C3-90F0-A6175EB9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26" y="274498"/>
            <a:ext cx="10972800" cy="385010"/>
          </a:xfrm>
        </p:spPr>
        <p:txBody>
          <a:bodyPr>
            <a:noAutofit/>
          </a:bodyPr>
          <a:lstStyle/>
          <a:p>
            <a:r>
              <a:rPr lang="es-CO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r>
              <a:rPr lang="es-CO" sz="1800" dirty="0"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es-CO" sz="18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s-CO" sz="1800" dirty="0">
                <a:effectLst/>
                <a:latin typeface="+mn-lt"/>
                <a:ea typeface="Times New Roman" panose="02020603050405020304" pitchFamily="18" charset="0"/>
              </a:rPr>
              <a:t>37. </a:t>
            </a:r>
            <a:r>
              <a:rPr lang="es-CO" sz="1800" dirty="0">
                <a:effectLst/>
                <a:latin typeface="+mn-lt"/>
                <a:ea typeface="Calibri" panose="020F0502020204030204" pitchFamily="34" charset="0"/>
              </a:rPr>
              <a:t>¿Cuál es el nivel educativo más alto alcanzado por usted? </a:t>
            </a:r>
            <a:endParaRPr lang="es-CO" sz="1800" dirty="0">
              <a:latin typeface="+mn-lt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A86BE9D9-B67F-422E-BDE0-A7890E442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940663"/>
              </p:ext>
            </p:extLst>
          </p:nvPr>
        </p:nvGraphicFramePr>
        <p:xfrm>
          <a:off x="2869017" y="1034567"/>
          <a:ext cx="6453963" cy="531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57 CuadroTexto">
            <a:extLst>
              <a:ext uri="{FF2B5EF4-FFF2-40B4-BE49-F238E27FC236}">
                <a16:creationId xmlns:a16="http://schemas.microsoft.com/office/drawing/2014/main" xmlns="" id="{B657465B-4516-483A-BA21-0CD330CA80E5}"/>
              </a:ext>
            </a:extLst>
          </p:cNvPr>
          <p:cNvSpPr txBox="1"/>
          <p:nvPr/>
        </p:nvSpPr>
        <p:spPr>
          <a:xfrm>
            <a:off x="4975831" y="6354196"/>
            <a:ext cx="875561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</a:t>
            </a:r>
            <a:r>
              <a:rPr lang="es-CO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2013</a:t>
            </a:r>
            <a:endParaRPr lang="es-CO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xmlns="" id="{8E252BD7-FD5B-4AFE-B65F-DBD31D5F2926}"/>
              </a:ext>
            </a:extLst>
          </p:cNvPr>
          <p:cNvSpPr/>
          <p:nvPr/>
        </p:nvSpPr>
        <p:spPr>
          <a:xfrm flipH="1">
            <a:off x="6882808" y="5027924"/>
            <a:ext cx="437779" cy="960570"/>
          </a:xfrm>
          <a:prstGeom prst="leftBrace">
            <a:avLst/>
          </a:prstGeom>
          <a:ln>
            <a:solidFill>
              <a:srgbClr val="F5B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Abrir llave 5">
            <a:extLst>
              <a:ext uri="{FF2B5EF4-FFF2-40B4-BE49-F238E27FC236}">
                <a16:creationId xmlns:a16="http://schemas.microsoft.com/office/drawing/2014/main" xmlns="" id="{D485F077-C8D9-495C-A027-D1BE1281BD23}"/>
              </a:ext>
            </a:extLst>
          </p:cNvPr>
          <p:cNvSpPr/>
          <p:nvPr/>
        </p:nvSpPr>
        <p:spPr>
          <a:xfrm flipH="1">
            <a:off x="6882808" y="3879825"/>
            <a:ext cx="437779" cy="960570"/>
          </a:xfrm>
          <a:prstGeom prst="leftBrace">
            <a:avLst/>
          </a:prstGeom>
          <a:ln>
            <a:solidFill>
              <a:srgbClr val="F5B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xmlns="" id="{BCD44FF5-A986-4D81-A37C-E0CC9BDD140C}"/>
              </a:ext>
            </a:extLst>
          </p:cNvPr>
          <p:cNvSpPr/>
          <p:nvPr/>
        </p:nvSpPr>
        <p:spPr>
          <a:xfrm flipH="1">
            <a:off x="6882808" y="1671798"/>
            <a:ext cx="437779" cy="960570"/>
          </a:xfrm>
          <a:prstGeom prst="leftBrace">
            <a:avLst/>
          </a:prstGeom>
          <a:ln>
            <a:solidFill>
              <a:srgbClr val="F5B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5 CuadroTexto">
            <a:extLst>
              <a:ext uri="{FF2B5EF4-FFF2-40B4-BE49-F238E27FC236}">
                <a16:creationId xmlns:a16="http://schemas.microsoft.com/office/drawing/2014/main" xmlns="" id="{7EBEAD7B-3DA9-4665-A0E9-B67E0C7E0A5E}"/>
              </a:ext>
            </a:extLst>
          </p:cNvPr>
          <p:cNvSpPr txBox="1"/>
          <p:nvPr/>
        </p:nvSpPr>
        <p:spPr>
          <a:xfrm>
            <a:off x="7320587" y="1910272"/>
            <a:ext cx="2114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Total  Universitario</a:t>
            </a:r>
            <a:endParaRPr lang="es-CO" sz="800" dirty="0"/>
          </a:p>
        </p:txBody>
      </p:sp>
      <p:sp>
        <p:nvSpPr>
          <p:cNvPr id="10" name="5 CuadroTexto">
            <a:extLst>
              <a:ext uri="{FF2B5EF4-FFF2-40B4-BE49-F238E27FC236}">
                <a16:creationId xmlns:a16="http://schemas.microsoft.com/office/drawing/2014/main" xmlns="" id="{51313154-3DE1-486B-B4C9-D31980DE3C31}"/>
              </a:ext>
            </a:extLst>
          </p:cNvPr>
          <p:cNvSpPr txBox="1"/>
          <p:nvPr/>
        </p:nvSpPr>
        <p:spPr>
          <a:xfrm>
            <a:off x="7320587" y="4016456"/>
            <a:ext cx="2114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Total  Secundaria</a:t>
            </a:r>
            <a:endParaRPr lang="es-CO" sz="800" dirty="0"/>
          </a:p>
        </p:txBody>
      </p:sp>
      <p:sp>
        <p:nvSpPr>
          <p:cNvPr id="13" name="5 CuadroTexto">
            <a:extLst>
              <a:ext uri="{FF2B5EF4-FFF2-40B4-BE49-F238E27FC236}">
                <a16:creationId xmlns:a16="http://schemas.microsoft.com/office/drawing/2014/main" xmlns="" id="{59EF6C84-3A54-473E-9F77-2407CCE23A2B}"/>
              </a:ext>
            </a:extLst>
          </p:cNvPr>
          <p:cNvSpPr txBox="1"/>
          <p:nvPr/>
        </p:nvSpPr>
        <p:spPr>
          <a:xfrm>
            <a:off x="7356768" y="5334456"/>
            <a:ext cx="2114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Total  Primaria</a:t>
            </a:r>
            <a:endParaRPr lang="es-CO" sz="800" dirty="0"/>
          </a:p>
        </p:txBody>
      </p:sp>
      <p:sp>
        <p:nvSpPr>
          <p:cNvPr id="14" name="7 Rectángulo redondeado">
            <a:extLst>
              <a:ext uri="{FF2B5EF4-FFF2-40B4-BE49-F238E27FC236}">
                <a16:creationId xmlns:a16="http://schemas.microsoft.com/office/drawing/2014/main" xmlns="" id="{59D5741E-D289-4E11-8733-375FA3544560}"/>
              </a:ext>
            </a:extLst>
          </p:cNvPr>
          <p:cNvSpPr/>
          <p:nvPr/>
        </p:nvSpPr>
        <p:spPr>
          <a:xfrm>
            <a:off x="7845900" y="5708321"/>
            <a:ext cx="585719" cy="339182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9%</a:t>
            </a:r>
            <a:endParaRPr lang="es-CO" sz="1600" dirty="0"/>
          </a:p>
        </p:txBody>
      </p:sp>
      <p:sp>
        <p:nvSpPr>
          <p:cNvPr id="15" name="7 Rectángulo redondeado">
            <a:extLst>
              <a:ext uri="{FF2B5EF4-FFF2-40B4-BE49-F238E27FC236}">
                <a16:creationId xmlns:a16="http://schemas.microsoft.com/office/drawing/2014/main" xmlns="" id="{27E989D8-19D2-494B-97C2-E1566A2E2C5C}"/>
              </a:ext>
            </a:extLst>
          </p:cNvPr>
          <p:cNvSpPr/>
          <p:nvPr/>
        </p:nvSpPr>
        <p:spPr>
          <a:xfrm>
            <a:off x="7845900" y="4291273"/>
            <a:ext cx="585719" cy="339182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41%</a:t>
            </a:r>
            <a:endParaRPr lang="es-CO" sz="1600" dirty="0"/>
          </a:p>
        </p:txBody>
      </p:sp>
      <p:sp>
        <p:nvSpPr>
          <p:cNvPr id="16" name="7 Rectángulo redondeado">
            <a:extLst>
              <a:ext uri="{FF2B5EF4-FFF2-40B4-BE49-F238E27FC236}">
                <a16:creationId xmlns:a16="http://schemas.microsoft.com/office/drawing/2014/main" xmlns="" id="{9752CF17-B817-4ED7-BD0C-F88A63F7BCD0}"/>
              </a:ext>
            </a:extLst>
          </p:cNvPr>
          <p:cNvSpPr/>
          <p:nvPr/>
        </p:nvSpPr>
        <p:spPr>
          <a:xfrm>
            <a:off x="7845900" y="2218049"/>
            <a:ext cx="585719" cy="339182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23%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21493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90;g84eb171868_0_6">
            <a:extLst>
              <a:ext uri="{FF2B5EF4-FFF2-40B4-BE49-F238E27FC236}">
                <a16:creationId xmlns:a16="http://schemas.microsoft.com/office/drawing/2014/main" xmlns="" id="{F8A87E02-857B-4ADD-B2AC-7806FB8DAA9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43600" y="803150"/>
            <a:ext cx="9309825" cy="57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89;p6">
            <a:extLst>
              <a:ext uri="{FF2B5EF4-FFF2-40B4-BE49-F238E27FC236}">
                <a16:creationId xmlns:a16="http://schemas.microsoft.com/office/drawing/2014/main" xmlns="" id="{958141A4-4B64-4959-BFAF-625E46B4720C}"/>
              </a:ext>
            </a:extLst>
          </p:cNvPr>
          <p:cNvSpPr/>
          <p:nvPr/>
        </p:nvSpPr>
        <p:spPr>
          <a:xfrm>
            <a:off x="1654350" y="212116"/>
            <a:ext cx="8883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Poppins"/>
                <a:cs typeface="Poppins"/>
                <a:sym typeface="Poppins"/>
              </a:rPr>
              <a:t>Distribución de la muestra por Subred</a:t>
            </a:r>
            <a:endParaRPr sz="2800" b="1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Google Shape;391;p6">
            <a:extLst>
              <a:ext uri="{FF2B5EF4-FFF2-40B4-BE49-F238E27FC236}">
                <a16:creationId xmlns:a16="http://schemas.microsoft.com/office/drawing/2014/main" xmlns="" id="{F2DDDE1D-FE9E-4CE3-8C6E-AF0DE6B7B35A}"/>
              </a:ext>
            </a:extLst>
          </p:cNvPr>
          <p:cNvSpPr txBox="1"/>
          <p:nvPr/>
        </p:nvSpPr>
        <p:spPr>
          <a:xfrm>
            <a:off x="559750" y="2441350"/>
            <a:ext cx="20961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Red Norte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6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801</a:t>
            </a:r>
            <a:endParaRPr sz="16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600" dirty="0"/>
              <a:t> </a:t>
            </a:r>
            <a:endParaRPr sz="16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Google Shape;392;p6">
            <a:extLst>
              <a:ext uri="{FF2B5EF4-FFF2-40B4-BE49-F238E27FC236}">
                <a16:creationId xmlns:a16="http://schemas.microsoft.com/office/drawing/2014/main" xmlns="" id="{1C6B0C05-50C2-4AFB-964B-2F67D118C71F}"/>
              </a:ext>
            </a:extLst>
          </p:cNvPr>
          <p:cNvSpPr txBox="1"/>
          <p:nvPr/>
        </p:nvSpPr>
        <p:spPr>
          <a:xfrm>
            <a:off x="3673100" y="5666625"/>
            <a:ext cx="20961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Red Sur Occidente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6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403</a:t>
            </a:r>
            <a:endParaRPr sz="16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600" dirty="0"/>
              <a:t> </a:t>
            </a:r>
            <a:endParaRPr sz="16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Google Shape;393;p6">
            <a:extLst>
              <a:ext uri="{FF2B5EF4-FFF2-40B4-BE49-F238E27FC236}">
                <a16:creationId xmlns:a16="http://schemas.microsoft.com/office/drawing/2014/main" xmlns="" id="{035C3FFF-41C0-4FD2-B58B-861636442FBC}"/>
              </a:ext>
            </a:extLst>
          </p:cNvPr>
          <p:cNvSpPr txBox="1"/>
          <p:nvPr/>
        </p:nvSpPr>
        <p:spPr>
          <a:xfrm>
            <a:off x="6803597" y="1641792"/>
            <a:ext cx="20961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Red Centro Oriente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6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405</a:t>
            </a:r>
            <a:endParaRPr sz="16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600" dirty="0"/>
              <a:t> </a:t>
            </a:r>
            <a:endParaRPr sz="16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Google Shape;394;p6">
            <a:extLst>
              <a:ext uri="{FF2B5EF4-FFF2-40B4-BE49-F238E27FC236}">
                <a16:creationId xmlns:a16="http://schemas.microsoft.com/office/drawing/2014/main" xmlns="" id="{24625A80-02FC-44F0-91A6-D3EEFA790239}"/>
              </a:ext>
            </a:extLst>
          </p:cNvPr>
          <p:cNvSpPr txBox="1"/>
          <p:nvPr/>
        </p:nvSpPr>
        <p:spPr>
          <a:xfrm>
            <a:off x="9150743" y="4432586"/>
            <a:ext cx="2096100" cy="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Red Sur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600" dirty="0" smtClea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403</a:t>
            </a:r>
            <a:endParaRPr sz="16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600" dirty="0"/>
              <a:t> </a:t>
            </a:r>
            <a:endParaRPr sz="16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Google Shape;395;p6">
            <a:extLst>
              <a:ext uri="{FF2B5EF4-FFF2-40B4-BE49-F238E27FC236}">
                <a16:creationId xmlns:a16="http://schemas.microsoft.com/office/drawing/2014/main" xmlns="" id="{BDA7D2C9-0B7A-4C7A-826D-536AB1992CDD}"/>
              </a:ext>
            </a:extLst>
          </p:cNvPr>
          <p:cNvSpPr txBox="1"/>
          <p:nvPr/>
        </p:nvSpPr>
        <p:spPr>
          <a:xfrm>
            <a:off x="697149" y="6467391"/>
            <a:ext cx="3252001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Datos de </a:t>
            </a:r>
            <a:r>
              <a:rPr lang="es-ES" dirty="0" smtClean="0">
                <a:latin typeface="Calibri"/>
                <a:ea typeface="Calibri"/>
                <a:cs typeface="Calibri"/>
                <a:sym typeface="Calibri"/>
              </a:rPr>
              <a:t>2013 encuestados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869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00;p7">
            <a:extLst>
              <a:ext uri="{FF2B5EF4-FFF2-40B4-BE49-F238E27FC236}">
                <a16:creationId xmlns:a16="http://schemas.microsoft.com/office/drawing/2014/main" xmlns="" id="{AF6B2D0F-3D67-4146-A848-E12AA12C3694}"/>
              </a:ext>
            </a:extLst>
          </p:cNvPr>
          <p:cNvSpPr/>
          <p:nvPr/>
        </p:nvSpPr>
        <p:spPr>
          <a:xfrm>
            <a:off x="2586178" y="116246"/>
            <a:ext cx="761345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4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Encuestas aplicadas por localidad </a:t>
            </a:r>
            <a:endParaRPr sz="24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405;p7">
            <a:extLst>
              <a:ext uri="{FF2B5EF4-FFF2-40B4-BE49-F238E27FC236}">
                <a16:creationId xmlns:a16="http://schemas.microsoft.com/office/drawing/2014/main" xmlns="" id="{010CD95B-60A4-489A-A15F-AC23FB307130}"/>
              </a:ext>
            </a:extLst>
          </p:cNvPr>
          <p:cNvSpPr txBox="1"/>
          <p:nvPr/>
        </p:nvSpPr>
        <p:spPr>
          <a:xfrm>
            <a:off x="799766" y="5802837"/>
            <a:ext cx="5876527" cy="77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 total se han realizado </a:t>
            </a:r>
            <a:r>
              <a:rPr lang="es-ES" sz="2000" b="1" dirty="0">
                <a:solidFill>
                  <a:srgbClr val="990000"/>
                </a:solidFill>
                <a:latin typeface="Poppins"/>
                <a:ea typeface="Poppins"/>
                <a:cs typeface="Poppins"/>
                <a:sym typeface="Poppins"/>
              </a:rPr>
              <a:t>2013 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encuestas distribuidas en las 20 localidades de Bogotá</a:t>
            </a:r>
            <a:endParaRPr sz="16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" name="Google Shape;408;g84eb171868_0_14">
            <a:extLst>
              <a:ext uri="{FF2B5EF4-FFF2-40B4-BE49-F238E27FC236}">
                <a16:creationId xmlns:a16="http://schemas.microsoft.com/office/drawing/2014/main" xmlns="" id="{962E229C-BD99-41EB-98E0-C1436474EB1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5140" t="-1500" r="13408" b="1499"/>
          <a:stretch/>
        </p:blipFill>
        <p:spPr>
          <a:xfrm>
            <a:off x="3942267" y="551694"/>
            <a:ext cx="7687354" cy="51818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oogle Shape;414;g84eb171868_0_14">
            <a:extLst>
              <a:ext uri="{FF2B5EF4-FFF2-40B4-BE49-F238E27FC236}">
                <a16:creationId xmlns:a16="http://schemas.microsoft.com/office/drawing/2014/main" xmlns="" id="{424F0E15-E0DC-4A1B-9E0B-8F50BB747B88}"/>
              </a:ext>
            </a:extLst>
          </p:cNvPr>
          <p:cNvGrpSpPr/>
          <p:nvPr/>
        </p:nvGrpSpPr>
        <p:grpSpPr>
          <a:xfrm>
            <a:off x="5107113" y="529945"/>
            <a:ext cx="538998" cy="762400"/>
            <a:chOff x="5951312" y="906811"/>
            <a:chExt cx="435027" cy="696510"/>
          </a:xfrm>
        </p:grpSpPr>
        <p:sp>
          <p:nvSpPr>
            <p:cNvPr id="10" name="Google Shape;415;g84eb171868_0_14">
              <a:extLst>
                <a:ext uri="{FF2B5EF4-FFF2-40B4-BE49-F238E27FC236}">
                  <a16:creationId xmlns:a16="http://schemas.microsoft.com/office/drawing/2014/main" xmlns="" id="{7334AB41-508B-4517-B0BB-2C5C20852B2F}"/>
                </a:ext>
              </a:extLst>
            </p:cNvPr>
            <p:cNvSpPr/>
            <p:nvPr/>
          </p:nvSpPr>
          <p:spPr>
            <a:xfrm>
              <a:off x="5951331" y="906811"/>
              <a:ext cx="435008" cy="69651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116"/>
                    <a:pt x="64" y="176"/>
                    <a:pt x="64" y="176"/>
                  </a:cubicBezTo>
                  <a:cubicBezTo>
                    <a:pt x="64" y="176"/>
                    <a:pt x="128" y="116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moveTo>
                    <a:pt x="64" y="164"/>
                  </a:moveTo>
                  <a:cubicBezTo>
                    <a:pt x="64" y="164"/>
                    <a:pt x="8" y="112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112"/>
                    <a:pt x="64" y="164"/>
                    <a:pt x="64" y="164"/>
                  </a:cubicBezTo>
                  <a:moveTo>
                    <a:pt x="64" y="32"/>
                  </a:moveTo>
                  <a:cubicBezTo>
                    <a:pt x="46" y="32"/>
                    <a:pt x="32" y="46"/>
                    <a:pt x="32" y="64"/>
                  </a:cubicBezTo>
                  <a:cubicBezTo>
                    <a:pt x="32" y="82"/>
                    <a:pt x="46" y="96"/>
                    <a:pt x="64" y="96"/>
                  </a:cubicBezTo>
                  <a:cubicBezTo>
                    <a:pt x="82" y="96"/>
                    <a:pt x="96" y="82"/>
                    <a:pt x="96" y="64"/>
                  </a:cubicBezTo>
                  <a:cubicBezTo>
                    <a:pt x="96" y="46"/>
                    <a:pt x="82" y="32"/>
                    <a:pt x="64" y="32"/>
                  </a:cubicBezTo>
                  <a:moveTo>
                    <a:pt x="64" y="88"/>
                  </a:moveTo>
                  <a:cubicBezTo>
                    <a:pt x="51" y="88"/>
                    <a:pt x="40" y="77"/>
                    <a:pt x="40" y="64"/>
                  </a:cubicBezTo>
                  <a:cubicBezTo>
                    <a:pt x="40" y="51"/>
                    <a:pt x="51" y="40"/>
                    <a:pt x="64" y="40"/>
                  </a:cubicBezTo>
                  <a:cubicBezTo>
                    <a:pt x="77" y="40"/>
                    <a:pt x="88" y="51"/>
                    <a:pt x="88" y="64"/>
                  </a:cubicBezTo>
                  <a:cubicBezTo>
                    <a:pt x="88" y="77"/>
                    <a:pt x="77" y="88"/>
                    <a:pt x="64" y="88"/>
                  </a:cubicBezTo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16;g84eb171868_0_14">
              <a:extLst>
                <a:ext uri="{FF2B5EF4-FFF2-40B4-BE49-F238E27FC236}">
                  <a16:creationId xmlns:a16="http://schemas.microsoft.com/office/drawing/2014/main" xmlns="" id="{925E07B7-A7B4-43EE-B948-7A57A948C9D4}"/>
                </a:ext>
              </a:extLst>
            </p:cNvPr>
            <p:cNvSpPr/>
            <p:nvPr/>
          </p:nvSpPr>
          <p:spPr>
            <a:xfrm>
              <a:off x="5951312" y="906811"/>
              <a:ext cx="435000" cy="4863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ES" sz="900" b="1" dirty="0" smtClean="0"/>
                <a:t>180</a:t>
              </a:r>
              <a:endParaRPr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414;g84eb171868_0_14">
            <a:extLst>
              <a:ext uri="{FF2B5EF4-FFF2-40B4-BE49-F238E27FC236}">
                <a16:creationId xmlns:a16="http://schemas.microsoft.com/office/drawing/2014/main" xmlns="" id="{424F0E15-E0DC-4A1B-9E0B-8F50BB747B88}"/>
              </a:ext>
            </a:extLst>
          </p:cNvPr>
          <p:cNvGrpSpPr/>
          <p:nvPr/>
        </p:nvGrpSpPr>
        <p:grpSpPr>
          <a:xfrm>
            <a:off x="7114372" y="1166262"/>
            <a:ext cx="538998" cy="762400"/>
            <a:chOff x="5951312" y="906811"/>
            <a:chExt cx="435027" cy="696510"/>
          </a:xfrm>
        </p:grpSpPr>
        <p:sp>
          <p:nvSpPr>
            <p:cNvPr id="13" name="Google Shape;415;g84eb171868_0_14">
              <a:extLst>
                <a:ext uri="{FF2B5EF4-FFF2-40B4-BE49-F238E27FC236}">
                  <a16:creationId xmlns:a16="http://schemas.microsoft.com/office/drawing/2014/main" xmlns="" id="{7334AB41-508B-4517-B0BB-2C5C20852B2F}"/>
                </a:ext>
              </a:extLst>
            </p:cNvPr>
            <p:cNvSpPr/>
            <p:nvPr/>
          </p:nvSpPr>
          <p:spPr>
            <a:xfrm>
              <a:off x="5951331" y="906811"/>
              <a:ext cx="435008" cy="69651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116"/>
                    <a:pt x="64" y="176"/>
                    <a:pt x="64" y="176"/>
                  </a:cubicBezTo>
                  <a:cubicBezTo>
                    <a:pt x="64" y="176"/>
                    <a:pt x="128" y="116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moveTo>
                    <a:pt x="64" y="164"/>
                  </a:moveTo>
                  <a:cubicBezTo>
                    <a:pt x="64" y="164"/>
                    <a:pt x="8" y="112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112"/>
                    <a:pt x="64" y="164"/>
                    <a:pt x="64" y="164"/>
                  </a:cubicBezTo>
                  <a:moveTo>
                    <a:pt x="64" y="32"/>
                  </a:moveTo>
                  <a:cubicBezTo>
                    <a:pt x="46" y="32"/>
                    <a:pt x="32" y="46"/>
                    <a:pt x="32" y="64"/>
                  </a:cubicBezTo>
                  <a:cubicBezTo>
                    <a:pt x="32" y="82"/>
                    <a:pt x="46" y="96"/>
                    <a:pt x="64" y="96"/>
                  </a:cubicBezTo>
                  <a:cubicBezTo>
                    <a:pt x="82" y="96"/>
                    <a:pt x="96" y="82"/>
                    <a:pt x="96" y="64"/>
                  </a:cubicBezTo>
                  <a:cubicBezTo>
                    <a:pt x="96" y="46"/>
                    <a:pt x="82" y="32"/>
                    <a:pt x="64" y="32"/>
                  </a:cubicBezTo>
                  <a:moveTo>
                    <a:pt x="64" y="88"/>
                  </a:moveTo>
                  <a:cubicBezTo>
                    <a:pt x="51" y="88"/>
                    <a:pt x="40" y="77"/>
                    <a:pt x="40" y="64"/>
                  </a:cubicBezTo>
                  <a:cubicBezTo>
                    <a:pt x="40" y="51"/>
                    <a:pt x="51" y="40"/>
                    <a:pt x="64" y="40"/>
                  </a:cubicBezTo>
                  <a:cubicBezTo>
                    <a:pt x="77" y="40"/>
                    <a:pt x="88" y="51"/>
                    <a:pt x="88" y="64"/>
                  </a:cubicBezTo>
                  <a:cubicBezTo>
                    <a:pt x="88" y="77"/>
                    <a:pt x="77" y="88"/>
                    <a:pt x="64" y="88"/>
                  </a:cubicBezTo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16;g84eb171868_0_14">
              <a:extLst>
                <a:ext uri="{FF2B5EF4-FFF2-40B4-BE49-F238E27FC236}">
                  <a16:creationId xmlns:a16="http://schemas.microsoft.com/office/drawing/2014/main" xmlns="" id="{925E07B7-A7B4-43EE-B948-7A57A948C9D4}"/>
                </a:ext>
              </a:extLst>
            </p:cNvPr>
            <p:cNvSpPr/>
            <p:nvPr/>
          </p:nvSpPr>
          <p:spPr>
            <a:xfrm>
              <a:off x="5951312" y="906811"/>
              <a:ext cx="435000" cy="4863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CO" sz="9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61</a:t>
              </a:r>
              <a:endParaRPr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272750"/>
              </p:ext>
            </p:extLst>
          </p:nvPr>
        </p:nvGraphicFramePr>
        <p:xfrm>
          <a:off x="1048332" y="844180"/>
          <a:ext cx="2538938" cy="44232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25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9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57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Localidad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%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Usaquén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Chapinero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Santa Fe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24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San Cristóbal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5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Usme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5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Tunjuelito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5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Bosa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45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</a:rPr>
                        <a:t>Kennedy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5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Fontibón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45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Engativá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45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Suba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24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Barrios Unidos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5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Teusaquillo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624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Los Mártires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624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Antonio Nariño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624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Puente Aranda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624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La Candelaria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624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Rafael Uribe </a:t>
                      </a:r>
                      <a:r>
                        <a:rPr lang="es-CO" sz="1400" u="none" strike="noStrike" dirty="0" err="1">
                          <a:effectLst/>
                        </a:rPr>
                        <a:t>Uribe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624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Ciudad Bolívar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grpSp>
        <p:nvGrpSpPr>
          <p:cNvPr id="17" name="Google Shape;414;g84eb171868_0_14">
            <a:extLst>
              <a:ext uri="{FF2B5EF4-FFF2-40B4-BE49-F238E27FC236}">
                <a16:creationId xmlns:a16="http://schemas.microsoft.com/office/drawing/2014/main" xmlns="" id="{424F0E15-E0DC-4A1B-9E0B-8F50BB747B88}"/>
              </a:ext>
            </a:extLst>
          </p:cNvPr>
          <p:cNvGrpSpPr/>
          <p:nvPr/>
        </p:nvGrpSpPr>
        <p:grpSpPr>
          <a:xfrm>
            <a:off x="8155414" y="1713442"/>
            <a:ext cx="538998" cy="762400"/>
            <a:chOff x="5951312" y="906811"/>
            <a:chExt cx="435027" cy="696510"/>
          </a:xfrm>
        </p:grpSpPr>
        <p:sp>
          <p:nvSpPr>
            <p:cNvPr id="18" name="Google Shape;415;g84eb171868_0_14">
              <a:extLst>
                <a:ext uri="{FF2B5EF4-FFF2-40B4-BE49-F238E27FC236}">
                  <a16:creationId xmlns:a16="http://schemas.microsoft.com/office/drawing/2014/main" xmlns="" id="{7334AB41-508B-4517-B0BB-2C5C20852B2F}"/>
                </a:ext>
              </a:extLst>
            </p:cNvPr>
            <p:cNvSpPr/>
            <p:nvPr/>
          </p:nvSpPr>
          <p:spPr>
            <a:xfrm>
              <a:off x="5951331" y="906811"/>
              <a:ext cx="435008" cy="69651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116"/>
                    <a:pt x="64" y="176"/>
                    <a:pt x="64" y="176"/>
                  </a:cubicBezTo>
                  <a:cubicBezTo>
                    <a:pt x="64" y="176"/>
                    <a:pt x="128" y="116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moveTo>
                    <a:pt x="64" y="164"/>
                  </a:moveTo>
                  <a:cubicBezTo>
                    <a:pt x="64" y="164"/>
                    <a:pt x="8" y="112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112"/>
                    <a:pt x="64" y="164"/>
                    <a:pt x="64" y="164"/>
                  </a:cubicBezTo>
                  <a:moveTo>
                    <a:pt x="64" y="32"/>
                  </a:moveTo>
                  <a:cubicBezTo>
                    <a:pt x="46" y="32"/>
                    <a:pt x="32" y="46"/>
                    <a:pt x="32" y="64"/>
                  </a:cubicBezTo>
                  <a:cubicBezTo>
                    <a:pt x="32" y="82"/>
                    <a:pt x="46" y="96"/>
                    <a:pt x="64" y="96"/>
                  </a:cubicBezTo>
                  <a:cubicBezTo>
                    <a:pt x="82" y="96"/>
                    <a:pt x="96" y="82"/>
                    <a:pt x="96" y="64"/>
                  </a:cubicBezTo>
                  <a:cubicBezTo>
                    <a:pt x="96" y="46"/>
                    <a:pt x="82" y="32"/>
                    <a:pt x="64" y="32"/>
                  </a:cubicBezTo>
                  <a:moveTo>
                    <a:pt x="64" y="88"/>
                  </a:moveTo>
                  <a:cubicBezTo>
                    <a:pt x="51" y="88"/>
                    <a:pt x="40" y="77"/>
                    <a:pt x="40" y="64"/>
                  </a:cubicBezTo>
                  <a:cubicBezTo>
                    <a:pt x="40" y="51"/>
                    <a:pt x="51" y="40"/>
                    <a:pt x="64" y="40"/>
                  </a:cubicBezTo>
                  <a:cubicBezTo>
                    <a:pt x="77" y="40"/>
                    <a:pt x="88" y="51"/>
                    <a:pt x="88" y="64"/>
                  </a:cubicBezTo>
                  <a:cubicBezTo>
                    <a:pt x="88" y="77"/>
                    <a:pt x="77" y="88"/>
                    <a:pt x="64" y="88"/>
                  </a:cubicBezTo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416;g84eb171868_0_14">
              <a:extLst>
                <a:ext uri="{FF2B5EF4-FFF2-40B4-BE49-F238E27FC236}">
                  <a16:creationId xmlns:a16="http://schemas.microsoft.com/office/drawing/2014/main" xmlns="" id="{925E07B7-A7B4-43EE-B948-7A57A948C9D4}"/>
                </a:ext>
              </a:extLst>
            </p:cNvPr>
            <p:cNvSpPr/>
            <p:nvPr/>
          </p:nvSpPr>
          <p:spPr>
            <a:xfrm>
              <a:off x="5951312" y="906811"/>
              <a:ext cx="435000" cy="4863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ES" sz="9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75</a:t>
              </a:r>
              <a:endParaRPr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414;g84eb171868_0_14">
            <a:extLst>
              <a:ext uri="{FF2B5EF4-FFF2-40B4-BE49-F238E27FC236}">
                <a16:creationId xmlns:a16="http://schemas.microsoft.com/office/drawing/2014/main" xmlns="" id="{424F0E15-E0DC-4A1B-9E0B-8F50BB747B88}"/>
              </a:ext>
            </a:extLst>
          </p:cNvPr>
          <p:cNvGrpSpPr/>
          <p:nvPr/>
        </p:nvGrpSpPr>
        <p:grpSpPr>
          <a:xfrm>
            <a:off x="9831509" y="2210303"/>
            <a:ext cx="538998" cy="762400"/>
            <a:chOff x="5951312" y="906811"/>
            <a:chExt cx="435027" cy="696510"/>
          </a:xfrm>
        </p:grpSpPr>
        <p:sp>
          <p:nvSpPr>
            <p:cNvPr id="21" name="Google Shape;415;g84eb171868_0_14">
              <a:extLst>
                <a:ext uri="{FF2B5EF4-FFF2-40B4-BE49-F238E27FC236}">
                  <a16:creationId xmlns:a16="http://schemas.microsoft.com/office/drawing/2014/main" xmlns="" id="{7334AB41-508B-4517-B0BB-2C5C20852B2F}"/>
                </a:ext>
              </a:extLst>
            </p:cNvPr>
            <p:cNvSpPr/>
            <p:nvPr/>
          </p:nvSpPr>
          <p:spPr>
            <a:xfrm>
              <a:off x="5951331" y="906811"/>
              <a:ext cx="435008" cy="69651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116"/>
                    <a:pt x="64" y="176"/>
                    <a:pt x="64" y="176"/>
                  </a:cubicBezTo>
                  <a:cubicBezTo>
                    <a:pt x="64" y="176"/>
                    <a:pt x="128" y="116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moveTo>
                    <a:pt x="64" y="164"/>
                  </a:moveTo>
                  <a:cubicBezTo>
                    <a:pt x="64" y="164"/>
                    <a:pt x="8" y="112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112"/>
                    <a:pt x="64" y="164"/>
                    <a:pt x="64" y="164"/>
                  </a:cubicBezTo>
                  <a:moveTo>
                    <a:pt x="64" y="32"/>
                  </a:moveTo>
                  <a:cubicBezTo>
                    <a:pt x="46" y="32"/>
                    <a:pt x="32" y="46"/>
                    <a:pt x="32" y="64"/>
                  </a:cubicBezTo>
                  <a:cubicBezTo>
                    <a:pt x="32" y="82"/>
                    <a:pt x="46" y="96"/>
                    <a:pt x="64" y="96"/>
                  </a:cubicBezTo>
                  <a:cubicBezTo>
                    <a:pt x="82" y="96"/>
                    <a:pt x="96" y="82"/>
                    <a:pt x="96" y="64"/>
                  </a:cubicBezTo>
                  <a:cubicBezTo>
                    <a:pt x="96" y="46"/>
                    <a:pt x="82" y="32"/>
                    <a:pt x="64" y="32"/>
                  </a:cubicBezTo>
                  <a:moveTo>
                    <a:pt x="64" y="88"/>
                  </a:moveTo>
                  <a:cubicBezTo>
                    <a:pt x="51" y="88"/>
                    <a:pt x="40" y="77"/>
                    <a:pt x="40" y="64"/>
                  </a:cubicBezTo>
                  <a:cubicBezTo>
                    <a:pt x="40" y="51"/>
                    <a:pt x="51" y="40"/>
                    <a:pt x="64" y="40"/>
                  </a:cubicBezTo>
                  <a:cubicBezTo>
                    <a:pt x="77" y="40"/>
                    <a:pt x="88" y="51"/>
                    <a:pt x="88" y="64"/>
                  </a:cubicBezTo>
                  <a:cubicBezTo>
                    <a:pt x="88" y="77"/>
                    <a:pt x="77" y="88"/>
                    <a:pt x="64" y="88"/>
                  </a:cubicBezTo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16;g84eb171868_0_14">
              <a:extLst>
                <a:ext uri="{FF2B5EF4-FFF2-40B4-BE49-F238E27FC236}">
                  <a16:creationId xmlns:a16="http://schemas.microsoft.com/office/drawing/2014/main" xmlns="" id="{925E07B7-A7B4-43EE-B948-7A57A948C9D4}"/>
                </a:ext>
              </a:extLst>
            </p:cNvPr>
            <p:cNvSpPr/>
            <p:nvPr/>
          </p:nvSpPr>
          <p:spPr>
            <a:xfrm>
              <a:off x="5951312" y="906811"/>
              <a:ext cx="435000" cy="4863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ES" sz="9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79</a:t>
              </a:r>
              <a:endParaRPr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414;g84eb171868_0_14">
            <a:extLst>
              <a:ext uri="{FF2B5EF4-FFF2-40B4-BE49-F238E27FC236}">
                <a16:creationId xmlns:a16="http://schemas.microsoft.com/office/drawing/2014/main" xmlns="" id="{424F0E15-E0DC-4A1B-9E0B-8F50BB747B88}"/>
              </a:ext>
            </a:extLst>
          </p:cNvPr>
          <p:cNvGrpSpPr/>
          <p:nvPr/>
        </p:nvGrpSpPr>
        <p:grpSpPr>
          <a:xfrm>
            <a:off x="10548005" y="3215047"/>
            <a:ext cx="538998" cy="762400"/>
            <a:chOff x="5951312" y="906811"/>
            <a:chExt cx="435027" cy="696510"/>
          </a:xfrm>
        </p:grpSpPr>
        <p:sp>
          <p:nvSpPr>
            <p:cNvPr id="24" name="Google Shape;415;g84eb171868_0_14">
              <a:extLst>
                <a:ext uri="{FF2B5EF4-FFF2-40B4-BE49-F238E27FC236}">
                  <a16:creationId xmlns:a16="http://schemas.microsoft.com/office/drawing/2014/main" xmlns="" id="{7334AB41-508B-4517-B0BB-2C5C20852B2F}"/>
                </a:ext>
              </a:extLst>
            </p:cNvPr>
            <p:cNvSpPr/>
            <p:nvPr/>
          </p:nvSpPr>
          <p:spPr>
            <a:xfrm>
              <a:off x="5951331" y="906811"/>
              <a:ext cx="435008" cy="69651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116"/>
                    <a:pt x="64" y="176"/>
                    <a:pt x="64" y="176"/>
                  </a:cubicBezTo>
                  <a:cubicBezTo>
                    <a:pt x="64" y="176"/>
                    <a:pt x="128" y="116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moveTo>
                    <a:pt x="64" y="164"/>
                  </a:moveTo>
                  <a:cubicBezTo>
                    <a:pt x="64" y="164"/>
                    <a:pt x="8" y="112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112"/>
                    <a:pt x="64" y="164"/>
                    <a:pt x="64" y="164"/>
                  </a:cubicBezTo>
                  <a:moveTo>
                    <a:pt x="64" y="32"/>
                  </a:moveTo>
                  <a:cubicBezTo>
                    <a:pt x="46" y="32"/>
                    <a:pt x="32" y="46"/>
                    <a:pt x="32" y="64"/>
                  </a:cubicBezTo>
                  <a:cubicBezTo>
                    <a:pt x="32" y="82"/>
                    <a:pt x="46" y="96"/>
                    <a:pt x="64" y="96"/>
                  </a:cubicBezTo>
                  <a:cubicBezTo>
                    <a:pt x="82" y="96"/>
                    <a:pt x="96" y="82"/>
                    <a:pt x="96" y="64"/>
                  </a:cubicBezTo>
                  <a:cubicBezTo>
                    <a:pt x="96" y="46"/>
                    <a:pt x="82" y="32"/>
                    <a:pt x="64" y="32"/>
                  </a:cubicBezTo>
                  <a:moveTo>
                    <a:pt x="64" y="88"/>
                  </a:moveTo>
                  <a:cubicBezTo>
                    <a:pt x="51" y="88"/>
                    <a:pt x="40" y="77"/>
                    <a:pt x="40" y="64"/>
                  </a:cubicBezTo>
                  <a:cubicBezTo>
                    <a:pt x="40" y="51"/>
                    <a:pt x="51" y="40"/>
                    <a:pt x="64" y="40"/>
                  </a:cubicBezTo>
                  <a:cubicBezTo>
                    <a:pt x="77" y="40"/>
                    <a:pt x="88" y="51"/>
                    <a:pt x="88" y="64"/>
                  </a:cubicBezTo>
                  <a:cubicBezTo>
                    <a:pt x="88" y="77"/>
                    <a:pt x="77" y="88"/>
                    <a:pt x="64" y="88"/>
                  </a:cubicBezTo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416;g84eb171868_0_14">
              <a:extLst>
                <a:ext uri="{FF2B5EF4-FFF2-40B4-BE49-F238E27FC236}">
                  <a16:creationId xmlns:a16="http://schemas.microsoft.com/office/drawing/2014/main" xmlns="" id="{925E07B7-A7B4-43EE-B948-7A57A948C9D4}"/>
                </a:ext>
              </a:extLst>
            </p:cNvPr>
            <p:cNvSpPr/>
            <p:nvPr/>
          </p:nvSpPr>
          <p:spPr>
            <a:xfrm>
              <a:off x="5951312" y="906811"/>
              <a:ext cx="435000" cy="4863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ES" sz="9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64</a:t>
              </a:r>
              <a:endParaRPr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414;g84eb171868_0_14">
            <a:extLst>
              <a:ext uri="{FF2B5EF4-FFF2-40B4-BE49-F238E27FC236}">
                <a16:creationId xmlns:a16="http://schemas.microsoft.com/office/drawing/2014/main" xmlns="" id="{424F0E15-E0DC-4A1B-9E0B-8F50BB747B88}"/>
              </a:ext>
            </a:extLst>
          </p:cNvPr>
          <p:cNvGrpSpPr/>
          <p:nvPr/>
        </p:nvGrpSpPr>
        <p:grpSpPr>
          <a:xfrm>
            <a:off x="9466389" y="3366151"/>
            <a:ext cx="538998" cy="762400"/>
            <a:chOff x="5951312" y="906811"/>
            <a:chExt cx="435027" cy="696510"/>
          </a:xfrm>
        </p:grpSpPr>
        <p:sp>
          <p:nvSpPr>
            <p:cNvPr id="27" name="Google Shape;415;g84eb171868_0_14">
              <a:extLst>
                <a:ext uri="{FF2B5EF4-FFF2-40B4-BE49-F238E27FC236}">
                  <a16:creationId xmlns:a16="http://schemas.microsoft.com/office/drawing/2014/main" xmlns="" id="{7334AB41-508B-4517-B0BB-2C5C20852B2F}"/>
                </a:ext>
              </a:extLst>
            </p:cNvPr>
            <p:cNvSpPr/>
            <p:nvPr/>
          </p:nvSpPr>
          <p:spPr>
            <a:xfrm>
              <a:off x="5951331" y="906811"/>
              <a:ext cx="435008" cy="69651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116"/>
                    <a:pt x="64" y="176"/>
                    <a:pt x="64" y="176"/>
                  </a:cubicBezTo>
                  <a:cubicBezTo>
                    <a:pt x="64" y="176"/>
                    <a:pt x="128" y="116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moveTo>
                    <a:pt x="64" y="164"/>
                  </a:moveTo>
                  <a:cubicBezTo>
                    <a:pt x="64" y="164"/>
                    <a:pt x="8" y="112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112"/>
                    <a:pt x="64" y="164"/>
                    <a:pt x="64" y="164"/>
                  </a:cubicBezTo>
                  <a:moveTo>
                    <a:pt x="64" y="32"/>
                  </a:moveTo>
                  <a:cubicBezTo>
                    <a:pt x="46" y="32"/>
                    <a:pt x="32" y="46"/>
                    <a:pt x="32" y="64"/>
                  </a:cubicBezTo>
                  <a:cubicBezTo>
                    <a:pt x="32" y="82"/>
                    <a:pt x="46" y="96"/>
                    <a:pt x="64" y="96"/>
                  </a:cubicBezTo>
                  <a:cubicBezTo>
                    <a:pt x="82" y="96"/>
                    <a:pt x="96" y="82"/>
                    <a:pt x="96" y="64"/>
                  </a:cubicBezTo>
                  <a:cubicBezTo>
                    <a:pt x="96" y="46"/>
                    <a:pt x="82" y="32"/>
                    <a:pt x="64" y="32"/>
                  </a:cubicBezTo>
                  <a:moveTo>
                    <a:pt x="64" y="88"/>
                  </a:moveTo>
                  <a:cubicBezTo>
                    <a:pt x="51" y="88"/>
                    <a:pt x="40" y="77"/>
                    <a:pt x="40" y="64"/>
                  </a:cubicBezTo>
                  <a:cubicBezTo>
                    <a:pt x="40" y="51"/>
                    <a:pt x="51" y="40"/>
                    <a:pt x="64" y="40"/>
                  </a:cubicBezTo>
                  <a:cubicBezTo>
                    <a:pt x="77" y="40"/>
                    <a:pt x="88" y="51"/>
                    <a:pt x="88" y="64"/>
                  </a:cubicBezTo>
                  <a:cubicBezTo>
                    <a:pt x="88" y="77"/>
                    <a:pt x="77" y="88"/>
                    <a:pt x="64" y="88"/>
                  </a:cubicBezTo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416;g84eb171868_0_14">
              <a:extLst>
                <a:ext uri="{FF2B5EF4-FFF2-40B4-BE49-F238E27FC236}">
                  <a16:creationId xmlns:a16="http://schemas.microsoft.com/office/drawing/2014/main" xmlns="" id="{925E07B7-A7B4-43EE-B948-7A57A948C9D4}"/>
                </a:ext>
              </a:extLst>
            </p:cNvPr>
            <p:cNvSpPr/>
            <p:nvPr/>
          </p:nvSpPr>
          <p:spPr>
            <a:xfrm>
              <a:off x="5951312" y="906811"/>
              <a:ext cx="435000" cy="4863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ES" sz="9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41</a:t>
              </a:r>
              <a:endParaRPr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414;g84eb171868_0_14">
            <a:extLst>
              <a:ext uri="{FF2B5EF4-FFF2-40B4-BE49-F238E27FC236}">
                <a16:creationId xmlns:a16="http://schemas.microsoft.com/office/drawing/2014/main" xmlns="" id="{424F0E15-E0DC-4A1B-9E0B-8F50BB747B88}"/>
              </a:ext>
            </a:extLst>
          </p:cNvPr>
          <p:cNvGrpSpPr/>
          <p:nvPr/>
        </p:nvGrpSpPr>
        <p:grpSpPr>
          <a:xfrm>
            <a:off x="8037295" y="4730106"/>
            <a:ext cx="538998" cy="762400"/>
            <a:chOff x="5951312" y="906811"/>
            <a:chExt cx="435027" cy="696510"/>
          </a:xfrm>
        </p:grpSpPr>
        <p:sp>
          <p:nvSpPr>
            <p:cNvPr id="30" name="Google Shape;415;g84eb171868_0_14">
              <a:extLst>
                <a:ext uri="{FF2B5EF4-FFF2-40B4-BE49-F238E27FC236}">
                  <a16:creationId xmlns:a16="http://schemas.microsoft.com/office/drawing/2014/main" xmlns="" id="{7334AB41-508B-4517-B0BB-2C5C20852B2F}"/>
                </a:ext>
              </a:extLst>
            </p:cNvPr>
            <p:cNvSpPr/>
            <p:nvPr/>
          </p:nvSpPr>
          <p:spPr>
            <a:xfrm>
              <a:off x="5951331" y="906811"/>
              <a:ext cx="435008" cy="69651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116"/>
                    <a:pt x="64" y="176"/>
                    <a:pt x="64" y="176"/>
                  </a:cubicBezTo>
                  <a:cubicBezTo>
                    <a:pt x="64" y="176"/>
                    <a:pt x="128" y="116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moveTo>
                    <a:pt x="64" y="164"/>
                  </a:moveTo>
                  <a:cubicBezTo>
                    <a:pt x="64" y="164"/>
                    <a:pt x="8" y="112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112"/>
                    <a:pt x="64" y="164"/>
                    <a:pt x="64" y="164"/>
                  </a:cubicBezTo>
                  <a:moveTo>
                    <a:pt x="64" y="32"/>
                  </a:moveTo>
                  <a:cubicBezTo>
                    <a:pt x="46" y="32"/>
                    <a:pt x="32" y="46"/>
                    <a:pt x="32" y="64"/>
                  </a:cubicBezTo>
                  <a:cubicBezTo>
                    <a:pt x="32" y="82"/>
                    <a:pt x="46" y="96"/>
                    <a:pt x="64" y="96"/>
                  </a:cubicBezTo>
                  <a:cubicBezTo>
                    <a:pt x="82" y="96"/>
                    <a:pt x="96" y="82"/>
                    <a:pt x="96" y="64"/>
                  </a:cubicBezTo>
                  <a:cubicBezTo>
                    <a:pt x="96" y="46"/>
                    <a:pt x="82" y="32"/>
                    <a:pt x="64" y="32"/>
                  </a:cubicBezTo>
                  <a:moveTo>
                    <a:pt x="64" y="88"/>
                  </a:moveTo>
                  <a:cubicBezTo>
                    <a:pt x="51" y="88"/>
                    <a:pt x="40" y="77"/>
                    <a:pt x="40" y="64"/>
                  </a:cubicBezTo>
                  <a:cubicBezTo>
                    <a:pt x="40" y="51"/>
                    <a:pt x="51" y="40"/>
                    <a:pt x="64" y="40"/>
                  </a:cubicBezTo>
                  <a:cubicBezTo>
                    <a:pt x="77" y="40"/>
                    <a:pt x="88" y="51"/>
                    <a:pt x="88" y="64"/>
                  </a:cubicBezTo>
                  <a:cubicBezTo>
                    <a:pt x="88" y="77"/>
                    <a:pt x="77" y="88"/>
                    <a:pt x="64" y="88"/>
                  </a:cubicBezTo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16;g84eb171868_0_14">
              <a:extLst>
                <a:ext uri="{FF2B5EF4-FFF2-40B4-BE49-F238E27FC236}">
                  <a16:creationId xmlns:a16="http://schemas.microsoft.com/office/drawing/2014/main" xmlns="" id="{925E07B7-A7B4-43EE-B948-7A57A948C9D4}"/>
                </a:ext>
              </a:extLst>
            </p:cNvPr>
            <p:cNvSpPr/>
            <p:nvPr/>
          </p:nvSpPr>
          <p:spPr>
            <a:xfrm>
              <a:off x="5951312" y="906811"/>
              <a:ext cx="435000" cy="4863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ES" sz="9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118</a:t>
              </a:r>
              <a:endParaRPr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" name="Google Shape;414;g84eb171868_0_14">
            <a:extLst>
              <a:ext uri="{FF2B5EF4-FFF2-40B4-BE49-F238E27FC236}">
                <a16:creationId xmlns:a16="http://schemas.microsoft.com/office/drawing/2014/main" xmlns="" id="{424F0E15-E0DC-4A1B-9E0B-8F50BB747B88}"/>
              </a:ext>
            </a:extLst>
          </p:cNvPr>
          <p:cNvGrpSpPr/>
          <p:nvPr/>
        </p:nvGrpSpPr>
        <p:grpSpPr>
          <a:xfrm>
            <a:off x="7767779" y="3596247"/>
            <a:ext cx="538998" cy="762400"/>
            <a:chOff x="5951312" y="906811"/>
            <a:chExt cx="435027" cy="696510"/>
          </a:xfrm>
        </p:grpSpPr>
        <p:sp>
          <p:nvSpPr>
            <p:cNvPr id="33" name="Google Shape;415;g84eb171868_0_14">
              <a:extLst>
                <a:ext uri="{FF2B5EF4-FFF2-40B4-BE49-F238E27FC236}">
                  <a16:creationId xmlns:a16="http://schemas.microsoft.com/office/drawing/2014/main" xmlns="" id="{7334AB41-508B-4517-B0BB-2C5C20852B2F}"/>
                </a:ext>
              </a:extLst>
            </p:cNvPr>
            <p:cNvSpPr/>
            <p:nvPr/>
          </p:nvSpPr>
          <p:spPr>
            <a:xfrm>
              <a:off x="5951331" y="906811"/>
              <a:ext cx="435008" cy="69651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116"/>
                    <a:pt x="64" y="176"/>
                    <a:pt x="64" y="176"/>
                  </a:cubicBezTo>
                  <a:cubicBezTo>
                    <a:pt x="64" y="176"/>
                    <a:pt x="128" y="116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moveTo>
                    <a:pt x="64" y="164"/>
                  </a:moveTo>
                  <a:cubicBezTo>
                    <a:pt x="64" y="164"/>
                    <a:pt x="8" y="112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112"/>
                    <a:pt x="64" y="164"/>
                    <a:pt x="64" y="164"/>
                  </a:cubicBezTo>
                  <a:moveTo>
                    <a:pt x="64" y="32"/>
                  </a:moveTo>
                  <a:cubicBezTo>
                    <a:pt x="46" y="32"/>
                    <a:pt x="32" y="46"/>
                    <a:pt x="32" y="64"/>
                  </a:cubicBezTo>
                  <a:cubicBezTo>
                    <a:pt x="32" y="82"/>
                    <a:pt x="46" y="96"/>
                    <a:pt x="64" y="96"/>
                  </a:cubicBezTo>
                  <a:cubicBezTo>
                    <a:pt x="82" y="96"/>
                    <a:pt x="96" y="82"/>
                    <a:pt x="96" y="64"/>
                  </a:cubicBezTo>
                  <a:cubicBezTo>
                    <a:pt x="96" y="46"/>
                    <a:pt x="82" y="32"/>
                    <a:pt x="64" y="32"/>
                  </a:cubicBezTo>
                  <a:moveTo>
                    <a:pt x="64" y="88"/>
                  </a:moveTo>
                  <a:cubicBezTo>
                    <a:pt x="51" y="88"/>
                    <a:pt x="40" y="77"/>
                    <a:pt x="40" y="64"/>
                  </a:cubicBezTo>
                  <a:cubicBezTo>
                    <a:pt x="40" y="51"/>
                    <a:pt x="51" y="40"/>
                    <a:pt x="64" y="40"/>
                  </a:cubicBezTo>
                  <a:cubicBezTo>
                    <a:pt x="77" y="40"/>
                    <a:pt x="88" y="51"/>
                    <a:pt x="88" y="64"/>
                  </a:cubicBezTo>
                  <a:cubicBezTo>
                    <a:pt x="88" y="77"/>
                    <a:pt x="77" y="88"/>
                    <a:pt x="64" y="88"/>
                  </a:cubicBezTo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416;g84eb171868_0_14">
              <a:extLst>
                <a:ext uri="{FF2B5EF4-FFF2-40B4-BE49-F238E27FC236}">
                  <a16:creationId xmlns:a16="http://schemas.microsoft.com/office/drawing/2014/main" xmlns="" id="{925E07B7-A7B4-43EE-B948-7A57A948C9D4}"/>
                </a:ext>
              </a:extLst>
            </p:cNvPr>
            <p:cNvSpPr/>
            <p:nvPr/>
          </p:nvSpPr>
          <p:spPr>
            <a:xfrm>
              <a:off x="5951312" y="906811"/>
              <a:ext cx="435000" cy="4863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ES" sz="9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211</a:t>
              </a:r>
              <a:endParaRPr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414;g84eb171868_0_14">
            <a:extLst>
              <a:ext uri="{FF2B5EF4-FFF2-40B4-BE49-F238E27FC236}">
                <a16:creationId xmlns:a16="http://schemas.microsoft.com/office/drawing/2014/main" xmlns="" id="{424F0E15-E0DC-4A1B-9E0B-8F50BB747B88}"/>
              </a:ext>
            </a:extLst>
          </p:cNvPr>
          <p:cNvGrpSpPr/>
          <p:nvPr/>
        </p:nvGrpSpPr>
        <p:grpSpPr>
          <a:xfrm>
            <a:off x="6676293" y="3215047"/>
            <a:ext cx="538998" cy="762400"/>
            <a:chOff x="5951312" y="906811"/>
            <a:chExt cx="435027" cy="696510"/>
          </a:xfrm>
        </p:grpSpPr>
        <p:sp>
          <p:nvSpPr>
            <p:cNvPr id="36" name="Google Shape;415;g84eb171868_0_14">
              <a:extLst>
                <a:ext uri="{FF2B5EF4-FFF2-40B4-BE49-F238E27FC236}">
                  <a16:creationId xmlns:a16="http://schemas.microsoft.com/office/drawing/2014/main" xmlns="" id="{7334AB41-508B-4517-B0BB-2C5C20852B2F}"/>
                </a:ext>
              </a:extLst>
            </p:cNvPr>
            <p:cNvSpPr/>
            <p:nvPr/>
          </p:nvSpPr>
          <p:spPr>
            <a:xfrm>
              <a:off x="5951331" y="906811"/>
              <a:ext cx="435008" cy="69651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116"/>
                    <a:pt x="64" y="176"/>
                    <a:pt x="64" y="176"/>
                  </a:cubicBezTo>
                  <a:cubicBezTo>
                    <a:pt x="64" y="176"/>
                    <a:pt x="128" y="116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moveTo>
                    <a:pt x="64" y="164"/>
                  </a:moveTo>
                  <a:cubicBezTo>
                    <a:pt x="64" y="164"/>
                    <a:pt x="8" y="112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112"/>
                    <a:pt x="64" y="164"/>
                    <a:pt x="64" y="164"/>
                  </a:cubicBezTo>
                  <a:moveTo>
                    <a:pt x="64" y="32"/>
                  </a:moveTo>
                  <a:cubicBezTo>
                    <a:pt x="46" y="32"/>
                    <a:pt x="32" y="46"/>
                    <a:pt x="32" y="64"/>
                  </a:cubicBezTo>
                  <a:cubicBezTo>
                    <a:pt x="32" y="82"/>
                    <a:pt x="46" y="96"/>
                    <a:pt x="64" y="96"/>
                  </a:cubicBezTo>
                  <a:cubicBezTo>
                    <a:pt x="82" y="96"/>
                    <a:pt x="96" y="82"/>
                    <a:pt x="96" y="64"/>
                  </a:cubicBezTo>
                  <a:cubicBezTo>
                    <a:pt x="96" y="46"/>
                    <a:pt x="82" y="32"/>
                    <a:pt x="64" y="32"/>
                  </a:cubicBezTo>
                  <a:moveTo>
                    <a:pt x="64" y="88"/>
                  </a:moveTo>
                  <a:cubicBezTo>
                    <a:pt x="51" y="88"/>
                    <a:pt x="40" y="77"/>
                    <a:pt x="40" y="64"/>
                  </a:cubicBezTo>
                  <a:cubicBezTo>
                    <a:pt x="40" y="51"/>
                    <a:pt x="51" y="40"/>
                    <a:pt x="64" y="40"/>
                  </a:cubicBezTo>
                  <a:cubicBezTo>
                    <a:pt x="77" y="40"/>
                    <a:pt x="88" y="51"/>
                    <a:pt x="88" y="64"/>
                  </a:cubicBezTo>
                  <a:cubicBezTo>
                    <a:pt x="88" y="77"/>
                    <a:pt x="77" y="88"/>
                    <a:pt x="64" y="88"/>
                  </a:cubicBezTo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16;g84eb171868_0_14">
              <a:extLst>
                <a:ext uri="{FF2B5EF4-FFF2-40B4-BE49-F238E27FC236}">
                  <a16:creationId xmlns:a16="http://schemas.microsoft.com/office/drawing/2014/main" xmlns="" id="{925E07B7-A7B4-43EE-B948-7A57A948C9D4}"/>
                </a:ext>
              </a:extLst>
            </p:cNvPr>
            <p:cNvSpPr/>
            <p:nvPr/>
          </p:nvSpPr>
          <p:spPr>
            <a:xfrm>
              <a:off x="5951312" y="906811"/>
              <a:ext cx="435000" cy="4863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ES" sz="9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74</a:t>
              </a:r>
              <a:endParaRPr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414;g84eb171868_0_14">
            <a:extLst>
              <a:ext uri="{FF2B5EF4-FFF2-40B4-BE49-F238E27FC236}">
                <a16:creationId xmlns:a16="http://schemas.microsoft.com/office/drawing/2014/main" xmlns="" id="{424F0E15-E0DC-4A1B-9E0B-8F50BB747B88}"/>
              </a:ext>
            </a:extLst>
          </p:cNvPr>
          <p:cNvGrpSpPr/>
          <p:nvPr/>
        </p:nvGrpSpPr>
        <p:grpSpPr>
          <a:xfrm>
            <a:off x="6078379" y="2387105"/>
            <a:ext cx="538998" cy="762400"/>
            <a:chOff x="5951312" y="906811"/>
            <a:chExt cx="435027" cy="696510"/>
          </a:xfrm>
        </p:grpSpPr>
        <p:sp>
          <p:nvSpPr>
            <p:cNvPr id="39" name="Google Shape;415;g84eb171868_0_14">
              <a:extLst>
                <a:ext uri="{FF2B5EF4-FFF2-40B4-BE49-F238E27FC236}">
                  <a16:creationId xmlns:a16="http://schemas.microsoft.com/office/drawing/2014/main" xmlns="" id="{7334AB41-508B-4517-B0BB-2C5C20852B2F}"/>
                </a:ext>
              </a:extLst>
            </p:cNvPr>
            <p:cNvSpPr/>
            <p:nvPr/>
          </p:nvSpPr>
          <p:spPr>
            <a:xfrm>
              <a:off x="5951331" y="906811"/>
              <a:ext cx="435008" cy="69651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116"/>
                    <a:pt x="64" y="176"/>
                    <a:pt x="64" y="176"/>
                  </a:cubicBezTo>
                  <a:cubicBezTo>
                    <a:pt x="64" y="176"/>
                    <a:pt x="128" y="116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moveTo>
                    <a:pt x="64" y="164"/>
                  </a:moveTo>
                  <a:cubicBezTo>
                    <a:pt x="64" y="164"/>
                    <a:pt x="8" y="112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112"/>
                    <a:pt x="64" y="164"/>
                    <a:pt x="64" y="164"/>
                  </a:cubicBezTo>
                  <a:moveTo>
                    <a:pt x="64" y="32"/>
                  </a:moveTo>
                  <a:cubicBezTo>
                    <a:pt x="46" y="32"/>
                    <a:pt x="32" y="46"/>
                    <a:pt x="32" y="64"/>
                  </a:cubicBezTo>
                  <a:cubicBezTo>
                    <a:pt x="32" y="82"/>
                    <a:pt x="46" y="96"/>
                    <a:pt x="64" y="96"/>
                  </a:cubicBezTo>
                  <a:cubicBezTo>
                    <a:pt x="82" y="96"/>
                    <a:pt x="96" y="82"/>
                    <a:pt x="96" y="64"/>
                  </a:cubicBezTo>
                  <a:cubicBezTo>
                    <a:pt x="96" y="46"/>
                    <a:pt x="82" y="32"/>
                    <a:pt x="64" y="32"/>
                  </a:cubicBezTo>
                  <a:moveTo>
                    <a:pt x="64" y="88"/>
                  </a:moveTo>
                  <a:cubicBezTo>
                    <a:pt x="51" y="88"/>
                    <a:pt x="40" y="77"/>
                    <a:pt x="40" y="64"/>
                  </a:cubicBezTo>
                  <a:cubicBezTo>
                    <a:pt x="40" y="51"/>
                    <a:pt x="51" y="40"/>
                    <a:pt x="64" y="40"/>
                  </a:cubicBezTo>
                  <a:cubicBezTo>
                    <a:pt x="77" y="40"/>
                    <a:pt x="88" y="51"/>
                    <a:pt x="88" y="64"/>
                  </a:cubicBezTo>
                  <a:cubicBezTo>
                    <a:pt x="88" y="77"/>
                    <a:pt x="77" y="88"/>
                    <a:pt x="64" y="88"/>
                  </a:cubicBezTo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16;g84eb171868_0_14">
              <a:extLst>
                <a:ext uri="{FF2B5EF4-FFF2-40B4-BE49-F238E27FC236}">
                  <a16:creationId xmlns:a16="http://schemas.microsoft.com/office/drawing/2014/main" xmlns="" id="{925E07B7-A7B4-43EE-B948-7A57A948C9D4}"/>
                </a:ext>
              </a:extLst>
            </p:cNvPr>
            <p:cNvSpPr/>
            <p:nvPr/>
          </p:nvSpPr>
          <p:spPr>
            <a:xfrm>
              <a:off x="5951312" y="906811"/>
              <a:ext cx="435000" cy="4863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ES" sz="9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160</a:t>
              </a:r>
              <a:endParaRPr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4;g84eb171868_0_14">
            <a:extLst>
              <a:ext uri="{FF2B5EF4-FFF2-40B4-BE49-F238E27FC236}">
                <a16:creationId xmlns:a16="http://schemas.microsoft.com/office/drawing/2014/main" xmlns="" id="{424F0E15-E0DC-4A1B-9E0B-8F50BB747B88}"/>
              </a:ext>
            </a:extLst>
          </p:cNvPr>
          <p:cNvGrpSpPr/>
          <p:nvPr/>
        </p:nvGrpSpPr>
        <p:grpSpPr>
          <a:xfrm>
            <a:off x="4776844" y="1829103"/>
            <a:ext cx="538998" cy="762400"/>
            <a:chOff x="5951312" y="906811"/>
            <a:chExt cx="435027" cy="696510"/>
          </a:xfrm>
        </p:grpSpPr>
        <p:sp>
          <p:nvSpPr>
            <p:cNvPr id="42" name="Google Shape;415;g84eb171868_0_14">
              <a:extLst>
                <a:ext uri="{FF2B5EF4-FFF2-40B4-BE49-F238E27FC236}">
                  <a16:creationId xmlns:a16="http://schemas.microsoft.com/office/drawing/2014/main" xmlns="" id="{7334AB41-508B-4517-B0BB-2C5C20852B2F}"/>
                </a:ext>
              </a:extLst>
            </p:cNvPr>
            <p:cNvSpPr/>
            <p:nvPr/>
          </p:nvSpPr>
          <p:spPr>
            <a:xfrm>
              <a:off x="5951331" y="906811"/>
              <a:ext cx="435008" cy="69651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116"/>
                    <a:pt x="64" y="176"/>
                    <a:pt x="64" y="176"/>
                  </a:cubicBezTo>
                  <a:cubicBezTo>
                    <a:pt x="64" y="176"/>
                    <a:pt x="128" y="116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moveTo>
                    <a:pt x="64" y="164"/>
                  </a:moveTo>
                  <a:cubicBezTo>
                    <a:pt x="64" y="164"/>
                    <a:pt x="8" y="112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112"/>
                    <a:pt x="64" y="164"/>
                    <a:pt x="64" y="164"/>
                  </a:cubicBezTo>
                  <a:moveTo>
                    <a:pt x="64" y="32"/>
                  </a:moveTo>
                  <a:cubicBezTo>
                    <a:pt x="46" y="32"/>
                    <a:pt x="32" y="46"/>
                    <a:pt x="32" y="64"/>
                  </a:cubicBezTo>
                  <a:cubicBezTo>
                    <a:pt x="32" y="82"/>
                    <a:pt x="46" y="96"/>
                    <a:pt x="64" y="96"/>
                  </a:cubicBezTo>
                  <a:cubicBezTo>
                    <a:pt x="82" y="96"/>
                    <a:pt x="96" y="82"/>
                    <a:pt x="96" y="64"/>
                  </a:cubicBezTo>
                  <a:cubicBezTo>
                    <a:pt x="96" y="46"/>
                    <a:pt x="82" y="32"/>
                    <a:pt x="64" y="32"/>
                  </a:cubicBezTo>
                  <a:moveTo>
                    <a:pt x="64" y="88"/>
                  </a:moveTo>
                  <a:cubicBezTo>
                    <a:pt x="51" y="88"/>
                    <a:pt x="40" y="77"/>
                    <a:pt x="40" y="64"/>
                  </a:cubicBezTo>
                  <a:cubicBezTo>
                    <a:pt x="40" y="51"/>
                    <a:pt x="51" y="40"/>
                    <a:pt x="64" y="40"/>
                  </a:cubicBezTo>
                  <a:cubicBezTo>
                    <a:pt x="77" y="40"/>
                    <a:pt x="88" y="51"/>
                    <a:pt x="88" y="64"/>
                  </a:cubicBezTo>
                  <a:cubicBezTo>
                    <a:pt x="88" y="77"/>
                    <a:pt x="77" y="88"/>
                    <a:pt x="64" y="88"/>
                  </a:cubicBezTo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16;g84eb171868_0_14">
              <a:extLst>
                <a:ext uri="{FF2B5EF4-FFF2-40B4-BE49-F238E27FC236}">
                  <a16:creationId xmlns:a16="http://schemas.microsoft.com/office/drawing/2014/main" xmlns="" id="{925E07B7-A7B4-43EE-B948-7A57A948C9D4}"/>
                </a:ext>
              </a:extLst>
            </p:cNvPr>
            <p:cNvSpPr/>
            <p:nvPr/>
          </p:nvSpPr>
          <p:spPr>
            <a:xfrm>
              <a:off x="5951312" y="906811"/>
              <a:ext cx="435000" cy="4863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CO" sz="9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244</a:t>
              </a:r>
              <a:endParaRPr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414;g84eb171868_0_14">
            <a:extLst>
              <a:ext uri="{FF2B5EF4-FFF2-40B4-BE49-F238E27FC236}">
                <a16:creationId xmlns:a16="http://schemas.microsoft.com/office/drawing/2014/main" xmlns="" id="{424F0E15-E0DC-4A1B-9E0B-8F50BB747B88}"/>
              </a:ext>
            </a:extLst>
          </p:cNvPr>
          <p:cNvGrpSpPr/>
          <p:nvPr/>
        </p:nvGrpSpPr>
        <p:grpSpPr>
          <a:xfrm>
            <a:off x="6487562" y="1614984"/>
            <a:ext cx="538998" cy="762400"/>
            <a:chOff x="5951312" y="906811"/>
            <a:chExt cx="435027" cy="696510"/>
          </a:xfrm>
        </p:grpSpPr>
        <p:sp>
          <p:nvSpPr>
            <p:cNvPr id="45" name="Google Shape;415;g84eb171868_0_14">
              <a:extLst>
                <a:ext uri="{FF2B5EF4-FFF2-40B4-BE49-F238E27FC236}">
                  <a16:creationId xmlns:a16="http://schemas.microsoft.com/office/drawing/2014/main" xmlns="" id="{7334AB41-508B-4517-B0BB-2C5C20852B2F}"/>
                </a:ext>
              </a:extLst>
            </p:cNvPr>
            <p:cNvSpPr/>
            <p:nvPr/>
          </p:nvSpPr>
          <p:spPr>
            <a:xfrm>
              <a:off x="5951331" y="906811"/>
              <a:ext cx="435008" cy="69651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116"/>
                    <a:pt x="64" y="176"/>
                    <a:pt x="64" y="176"/>
                  </a:cubicBezTo>
                  <a:cubicBezTo>
                    <a:pt x="64" y="176"/>
                    <a:pt x="128" y="116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moveTo>
                    <a:pt x="64" y="164"/>
                  </a:moveTo>
                  <a:cubicBezTo>
                    <a:pt x="64" y="164"/>
                    <a:pt x="8" y="112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112"/>
                    <a:pt x="64" y="164"/>
                    <a:pt x="64" y="164"/>
                  </a:cubicBezTo>
                  <a:moveTo>
                    <a:pt x="64" y="32"/>
                  </a:moveTo>
                  <a:cubicBezTo>
                    <a:pt x="46" y="32"/>
                    <a:pt x="32" y="46"/>
                    <a:pt x="32" y="64"/>
                  </a:cubicBezTo>
                  <a:cubicBezTo>
                    <a:pt x="32" y="82"/>
                    <a:pt x="46" y="96"/>
                    <a:pt x="64" y="96"/>
                  </a:cubicBezTo>
                  <a:cubicBezTo>
                    <a:pt x="82" y="96"/>
                    <a:pt x="96" y="82"/>
                    <a:pt x="96" y="64"/>
                  </a:cubicBezTo>
                  <a:cubicBezTo>
                    <a:pt x="96" y="46"/>
                    <a:pt x="82" y="32"/>
                    <a:pt x="64" y="32"/>
                  </a:cubicBezTo>
                  <a:moveTo>
                    <a:pt x="64" y="88"/>
                  </a:moveTo>
                  <a:cubicBezTo>
                    <a:pt x="51" y="88"/>
                    <a:pt x="40" y="77"/>
                    <a:pt x="40" y="64"/>
                  </a:cubicBezTo>
                  <a:cubicBezTo>
                    <a:pt x="40" y="51"/>
                    <a:pt x="51" y="40"/>
                    <a:pt x="64" y="40"/>
                  </a:cubicBezTo>
                  <a:cubicBezTo>
                    <a:pt x="77" y="40"/>
                    <a:pt x="88" y="51"/>
                    <a:pt x="88" y="64"/>
                  </a:cubicBezTo>
                  <a:cubicBezTo>
                    <a:pt x="88" y="77"/>
                    <a:pt x="77" y="88"/>
                    <a:pt x="64" y="88"/>
                  </a:cubicBezTo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16;g84eb171868_0_14">
              <a:extLst>
                <a:ext uri="{FF2B5EF4-FFF2-40B4-BE49-F238E27FC236}">
                  <a16:creationId xmlns:a16="http://schemas.microsoft.com/office/drawing/2014/main" xmlns="" id="{925E07B7-A7B4-43EE-B948-7A57A948C9D4}"/>
                </a:ext>
              </a:extLst>
            </p:cNvPr>
            <p:cNvSpPr/>
            <p:nvPr/>
          </p:nvSpPr>
          <p:spPr>
            <a:xfrm>
              <a:off x="5951312" y="906811"/>
              <a:ext cx="435000" cy="4863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ES" sz="9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102</a:t>
              </a:r>
              <a:endParaRPr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14;g84eb171868_0_14">
            <a:extLst>
              <a:ext uri="{FF2B5EF4-FFF2-40B4-BE49-F238E27FC236}">
                <a16:creationId xmlns:a16="http://schemas.microsoft.com/office/drawing/2014/main" xmlns="" id="{424F0E15-E0DC-4A1B-9E0B-8F50BB747B88}"/>
              </a:ext>
            </a:extLst>
          </p:cNvPr>
          <p:cNvGrpSpPr/>
          <p:nvPr/>
        </p:nvGrpSpPr>
        <p:grpSpPr>
          <a:xfrm>
            <a:off x="7415913" y="2051198"/>
            <a:ext cx="538998" cy="762400"/>
            <a:chOff x="5951312" y="906811"/>
            <a:chExt cx="435027" cy="696510"/>
          </a:xfrm>
        </p:grpSpPr>
        <p:sp>
          <p:nvSpPr>
            <p:cNvPr id="48" name="Google Shape;415;g84eb171868_0_14">
              <a:extLst>
                <a:ext uri="{FF2B5EF4-FFF2-40B4-BE49-F238E27FC236}">
                  <a16:creationId xmlns:a16="http://schemas.microsoft.com/office/drawing/2014/main" xmlns="" id="{7334AB41-508B-4517-B0BB-2C5C20852B2F}"/>
                </a:ext>
              </a:extLst>
            </p:cNvPr>
            <p:cNvSpPr/>
            <p:nvPr/>
          </p:nvSpPr>
          <p:spPr>
            <a:xfrm>
              <a:off x="5951331" y="906811"/>
              <a:ext cx="435008" cy="69651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116"/>
                    <a:pt x="64" y="176"/>
                    <a:pt x="64" y="176"/>
                  </a:cubicBezTo>
                  <a:cubicBezTo>
                    <a:pt x="64" y="176"/>
                    <a:pt x="128" y="116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moveTo>
                    <a:pt x="64" y="164"/>
                  </a:moveTo>
                  <a:cubicBezTo>
                    <a:pt x="64" y="164"/>
                    <a:pt x="8" y="112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112"/>
                    <a:pt x="64" y="164"/>
                    <a:pt x="64" y="164"/>
                  </a:cubicBezTo>
                  <a:moveTo>
                    <a:pt x="64" y="32"/>
                  </a:moveTo>
                  <a:cubicBezTo>
                    <a:pt x="46" y="32"/>
                    <a:pt x="32" y="46"/>
                    <a:pt x="32" y="64"/>
                  </a:cubicBezTo>
                  <a:cubicBezTo>
                    <a:pt x="32" y="82"/>
                    <a:pt x="46" y="96"/>
                    <a:pt x="64" y="96"/>
                  </a:cubicBezTo>
                  <a:cubicBezTo>
                    <a:pt x="82" y="96"/>
                    <a:pt x="96" y="82"/>
                    <a:pt x="96" y="64"/>
                  </a:cubicBezTo>
                  <a:cubicBezTo>
                    <a:pt x="96" y="46"/>
                    <a:pt x="82" y="32"/>
                    <a:pt x="64" y="32"/>
                  </a:cubicBezTo>
                  <a:moveTo>
                    <a:pt x="64" y="88"/>
                  </a:moveTo>
                  <a:cubicBezTo>
                    <a:pt x="51" y="88"/>
                    <a:pt x="40" y="77"/>
                    <a:pt x="40" y="64"/>
                  </a:cubicBezTo>
                  <a:cubicBezTo>
                    <a:pt x="40" y="51"/>
                    <a:pt x="51" y="40"/>
                    <a:pt x="64" y="40"/>
                  </a:cubicBezTo>
                  <a:cubicBezTo>
                    <a:pt x="77" y="40"/>
                    <a:pt x="88" y="51"/>
                    <a:pt x="88" y="64"/>
                  </a:cubicBezTo>
                  <a:cubicBezTo>
                    <a:pt x="88" y="77"/>
                    <a:pt x="77" y="88"/>
                    <a:pt x="64" y="88"/>
                  </a:cubicBezTo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16;g84eb171868_0_14">
              <a:extLst>
                <a:ext uri="{FF2B5EF4-FFF2-40B4-BE49-F238E27FC236}">
                  <a16:creationId xmlns:a16="http://schemas.microsoft.com/office/drawing/2014/main" xmlns="" id="{925E07B7-A7B4-43EE-B948-7A57A948C9D4}"/>
                </a:ext>
              </a:extLst>
            </p:cNvPr>
            <p:cNvSpPr/>
            <p:nvPr/>
          </p:nvSpPr>
          <p:spPr>
            <a:xfrm>
              <a:off x="5951312" y="906811"/>
              <a:ext cx="435000" cy="4863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ES" sz="9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54</a:t>
              </a:r>
              <a:endParaRPr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414;g84eb171868_0_14">
            <a:extLst>
              <a:ext uri="{FF2B5EF4-FFF2-40B4-BE49-F238E27FC236}">
                <a16:creationId xmlns:a16="http://schemas.microsoft.com/office/drawing/2014/main" xmlns="" id="{424F0E15-E0DC-4A1B-9E0B-8F50BB747B88}"/>
              </a:ext>
            </a:extLst>
          </p:cNvPr>
          <p:cNvGrpSpPr/>
          <p:nvPr/>
        </p:nvGrpSpPr>
        <p:grpSpPr>
          <a:xfrm>
            <a:off x="8155381" y="2356301"/>
            <a:ext cx="538998" cy="762400"/>
            <a:chOff x="5951312" y="906811"/>
            <a:chExt cx="435027" cy="696510"/>
          </a:xfrm>
        </p:grpSpPr>
        <p:sp>
          <p:nvSpPr>
            <p:cNvPr id="51" name="Google Shape;415;g84eb171868_0_14">
              <a:extLst>
                <a:ext uri="{FF2B5EF4-FFF2-40B4-BE49-F238E27FC236}">
                  <a16:creationId xmlns:a16="http://schemas.microsoft.com/office/drawing/2014/main" xmlns="" id="{7334AB41-508B-4517-B0BB-2C5C20852B2F}"/>
                </a:ext>
              </a:extLst>
            </p:cNvPr>
            <p:cNvSpPr/>
            <p:nvPr/>
          </p:nvSpPr>
          <p:spPr>
            <a:xfrm>
              <a:off x="5951331" y="906811"/>
              <a:ext cx="435008" cy="69651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116"/>
                    <a:pt x="64" y="176"/>
                    <a:pt x="64" y="176"/>
                  </a:cubicBezTo>
                  <a:cubicBezTo>
                    <a:pt x="64" y="176"/>
                    <a:pt x="128" y="116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moveTo>
                    <a:pt x="64" y="164"/>
                  </a:moveTo>
                  <a:cubicBezTo>
                    <a:pt x="64" y="164"/>
                    <a:pt x="8" y="112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112"/>
                    <a:pt x="64" y="164"/>
                    <a:pt x="64" y="164"/>
                  </a:cubicBezTo>
                  <a:moveTo>
                    <a:pt x="64" y="32"/>
                  </a:moveTo>
                  <a:cubicBezTo>
                    <a:pt x="46" y="32"/>
                    <a:pt x="32" y="46"/>
                    <a:pt x="32" y="64"/>
                  </a:cubicBezTo>
                  <a:cubicBezTo>
                    <a:pt x="32" y="82"/>
                    <a:pt x="46" y="96"/>
                    <a:pt x="64" y="96"/>
                  </a:cubicBezTo>
                  <a:cubicBezTo>
                    <a:pt x="82" y="96"/>
                    <a:pt x="96" y="82"/>
                    <a:pt x="96" y="64"/>
                  </a:cubicBezTo>
                  <a:cubicBezTo>
                    <a:pt x="96" y="46"/>
                    <a:pt x="82" y="32"/>
                    <a:pt x="64" y="32"/>
                  </a:cubicBezTo>
                  <a:moveTo>
                    <a:pt x="64" y="88"/>
                  </a:moveTo>
                  <a:cubicBezTo>
                    <a:pt x="51" y="88"/>
                    <a:pt x="40" y="77"/>
                    <a:pt x="40" y="64"/>
                  </a:cubicBezTo>
                  <a:cubicBezTo>
                    <a:pt x="40" y="51"/>
                    <a:pt x="51" y="40"/>
                    <a:pt x="64" y="40"/>
                  </a:cubicBezTo>
                  <a:cubicBezTo>
                    <a:pt x="77" y="40"/>
                    <a:pt x="88" y="51"/>
                    <a:pt x="88" y="64"/>
                  </a:cubicBezTo>
                  <a:cubicBezTo>
                    <a:pt x="88" y="77"/>
                    <a:pt x="77" y="88"/>
                    <a:pt x="64" y="88"/>
                  </a:cubicBezTo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416;g84eb171868_0_14">
              <a:extLst>
                <a:ext uri="{FF2B5EF4-FFF2-40B4-BE49-F238E27FC236}">
                  <a16:creationId xmlns:a16="http://schemas.microsoft.com/office/drawing/2014/main" xmlns="" id="{925E07B7-A7B4-43EE-B948-7A57A948C9D4}"/>
                </a:ext>
              </a:extLst>
            </p:cNvPr>
            <p:cNvSpPr/>
            <p:nvPr/>
          </p:nvSpPr>
          <p:spPr>
            <a:xfrm>
              <a:off x="5951312" y="906811"/>
              <a:ext cx="435000" cy="4863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ES" sz="9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77</a:t>
              </a:r>
              <a:endParaRPr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414;g84eb171868_0_14">
            <a:extLst>
              <a:ext uri="{FF2B5EF4-FFF2-40B4-BE49-F238E27FC236}">
                <a16:creationId xmlns:a16="http://schemas.microsoft.com/office/drawing/2014/main" xmlns="" id="{424F0E15-E0DC-4A1B-9E0B-8F50BB747B88}"/>
              </a:ext>
            </a:extLst>
          </p:cNvPr>
          <p:cNvGrpSpPr/>
          <p:nvPr/>
        </p:nvGrpSpPr>
        <p:grpSpPr>
          <a:xfrm>
            <a:off x="8822509" y="2651548"/>
            <a:ext cx="538998" cy="762400"/>
            <a:chOff x="5951312" y="906811"/>
            <a:chExt cx="435027" cy="696510"/>
          </a:xfrm>
        </p:grpSpPr>
        <p:sp>
          <p:nvSpPr>
            <p:cNvPr id="55" name="Google Shape;415;g84eb171868_0_14">
              <a:extLst>
                <a:ext uri="{FF2B5EF4-FFF2-40B4-BE49-F238E27FC236}">
                  <a16:creationId xmlns:a16="http://schemas.microsoft.com/office/drawing/2014/main" xmlns="" id="{7334AB41-508B-4517-B0BB-2C5C20852B2F}"/>
                </a:ext>
              </a:extLst>
            </p:cNvPr>
            <p:cNvSpPr/>
            <p:nvPr/>
          </p:nvSpPr>
          <p:spPr>
            <a:xfrm>
              <a:off x="5951331" y="906811"/>
              <a:ext cx="435008" cy="69651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116"/>
                    <a:pt x="64" y="176"/>
                    <a:pt x="64" y="176"/>
                  </a:cubicBezTo>
                  <a:cubicBezTo>
                    <a:pt x="64" y="176"/>
                    <a:pt x="128" y="116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moveTo>
                    <a:pt x="64" y="164"/>
                  </a:moveTo>
                  <a:cubicBezTo>
                    <a:pt x="64" y="164"/>
                    <a:pt x="8" y="112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112"/>
                    <a:pt x="64" y="164"/>
                    <a:pt x="64" y="164"/>
                  </a:cubicBezTo>
                  <a:moveTo>
                    <a:pt x="64" y="32"/>
                  </a:moveTo>
                  <a:cubicBezTo>
                    <a:pt x="46" y="32"/>
                    <a:pt x="32" y="46"/>
                    <a:pt x="32" y="64"/>
                  </a:cubicBezTo>
                  <a:cubicBezTo>
                    <a:pt x="32" y="82"/>
                    <a:pt x="46" y="96"/>
                    <a:pt x="64" y="96"/>
                  </a:cubicBezTo>
                  <a:cubicBezTo>
                    <a:pt x="82" y="96"/>
                    <a:pt x="96" y="82"/>
                    <a:pt x="96" y="64"/>
                  </a:cubicBezTo>
                  <a:cubicBezTo>
                    <a:pt x="96" y="46"/>
                    <a:pt x="82" y="32"/>
                    <a:pt x="64" y="32"/>
                  </a:cubicBezTo>
                  <a:moveTo>
                    <a:pt x="64" y="88"/>
                  </a:moveTo>
                  <a:cubicBezTo>
                    <a:pt x="51" y="88"/>
                    <a:pt x="40" y="77"/>
                    <a:pt x="40" y="64"/>
                  </a:cubicBezTo>
                  <a:cubicBezTo>
                    <a:pt x="40" y="51"/>
                    <a:pt x="51" y="40"/>
                    <a:pt x="64" y="40"/>
                  </a:cubicBezTo>
                  <a:cubicBezTo>
                    <a:pt x="77" y="40"/>
                    <a:pt x="88" y="51"/>
                    <a:pt x="88" y="64"/>
                  </a:cubicBezTo>
                  <a:cubicBezTo>
                    <a:pt x="88" y="77"/>
                    <a:pt x="77" y="88"/>
                    <a:pt x="64" y="88"/>
                  </a:cubicBezTo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416;g84eb171868_0_14">
              <a:extLst>
                <a:ext uri="{FF2B5EF4-FFF2-40B4-BE49-F238E27FC236}">
                  <a16:creationId xmlns:a16="http://schemas.microsoft.com/office/drawing/2014/main" xmlns="" id="{925E07B7-A7B4-43EE-B948-7A57A948C9D4}"/>
                </a:ext>
              </a:extLst>
            </p:cNvPr>
            <p:cNvSpPr/>
            <p:nvPr/>
          </p:nvSpPr>
          <p:spPr>
            <a:xfrm>
              <a:off x="5951312" y="906811"/>
              <a:ext cx="435000" cy="4863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ES" sz="9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72</a:t>
              </a:r>
              <a:endParaRPr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414;g84eb171868_0_14">
            <a:extLst>
              <a:ext uri="{FF2B5EF4-FFF2-40B4-BE49-F238E27FC236}">
                <a16:creationId xmlns:a16="http://schemas.microsoft.com/office/drawing/2014/main" xmlns="" id="{424F0E15-E0DC-4A1B-9E0B-8F50BB747B88}"/>
              </a:ext>
            </a:extLst>
          </p:cNvPr>
          <p:cNvGrpSpPr/>
          <p:nvPr/>
        </p:nvGrpSpPr>
        <p:grpSpPr>
          <a:xfrm>
            <a:off x="7635987" y="2709210"/>
            <a:ext cx="538998" cy="762400"/>
            <a:chOff x="5951312" y="906811"/>
            <a:chExt cx="435027" cy="696510"/>
          </a:xfrm>
        </p:grpSpPr>
        <p:sp>
          <p:nvSpPr>
            <p:cNvPr id="58" name="Google Shape;415;g84eb171868_0_14">
              <a:extLst>
                <a:ext uri="{FF2B5EF4-FFF2-40B4-BE49-F238E27FC236}">
                  <a16:creationId xmlns:a16="http://schemas.microsoft.com/office/drawing/2014/main" xmlns="" id="{7334AB41-508B-4517-B0BB-2C5C20852B2F}"/>
                </a:ext>
              </a:extLst>
            </p:cNvPr>
            <p:cNvSpPr/>
            <p:nvPr/>
          </p:nvSpPr>
          <p:spPr>
            <a:xfrm>
              <a:off x="5951331" y="906811"/>
              <a:ext cx="435008" cy="69651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116"/>
                    <a:pt x="64" y="176"/>
                    <a:pt x="64" y="176"/>
                  </a:cubicBezTo>
                  <a:cubicBezTo>
                    <a:pt x="64" y="176"/>
                    <a:pt x="128" y="116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moveTo>
                    <a:pt x="64" y="164"/>
                  </a:moveTo>
                  <a:cubicBezTo>
                    <a:pt x="64" y="164"/>
                    <a:pt x="8" y="112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112"/>
                    <a:pt x="64" y="164"/>
                    <a:pt x="64" y="164"/>
                  </a:cubicBezTo>
                  <a:moveTo>
                    <a:pt x="64" y="32"/>
                  </a:moveTo>
                  <a:cubicBezTo>
                    <a:pt x="46" y="32"/>
                    <a:pt x="32" y="46"/>
                    <a:pt x="32" y="64"/>
                  </a:cubicBezTo>
                  <a:cubicBezTo>
                    <a:pt x="32" y="82"/>
                    <a:pt x="46" y="96"/>
                    <a:pt x="64" y="96"/>
                  </a:cubicBezTo>
                  <a:cubicBezTo>
                    <a:pt x="82" y="96"/>
                    <a:pt x="96" y="82"/>
                    <a:pt x="96" y="64"/>
                  </a:cubicBezTo>
                  <a:cubicBezTo>
                    <a:pt x="96" y="46"/>
                    <a:pt x="82" y="32"/>
                    <a:pt x="64" y="32"/>
                  </a:cubicBezTo>
                  <a:moveTo>
                    <a:pt x="64" y="88"/>
                  </a:moveTo>
                  <a:cubicBezTo>
                    <a:pt x="51" y="88"/>
                    <a:pt x="40" y="77"/>
                    <a:pt x="40" y="64"/>
                  </a:cubicBezTo>
                  <a:cubicBezTo>
                    <a:pt x="40" y="51"/>
                    <a:pt x="51" y="40"/>
                    <a:pt x="64" y="40"/>
                  </a:cubicBezTo>
                  <a:cubicBezTo>
                    <a:pt x="77" y="40"/>
                    <a:pt x="88" y="51"/>
                    <a:pt x="88" y="64"/>
                  </a:cubicBezTo>
                  <a:cubicBezTo>
                    <a:pt x="88" y="77"/>
                    <a:pt x="77" y="88"/>
                    <a:pt x="64" y="88"/>
                  </a:cubicBezTo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416;g84eb171868_0_14">
              <a:extLst>
                <a:ext uri="{FF2B5EF4-FFF2-40B4-BE49-F238E27FC236}">
                  <a16:creationId xmlns:a16="http://schemas.microsoft.com/office/drawing/2014/main" xmlns="" id="{925E07B7-A7B4-43EE-B948-7A57A948C9D4}"/>
                </a:ext>
              </a:extLst>
            </p:cNvPr>
            <p:cNvSpPr/>
            <p:nvPr/>
          </p:nvSpPr>
          <p:spPr>
            <a:xfrm>
              <a:off x="5951312" y="906811"/>
              <a:ext cx="435000" cy="4863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ES" sz="9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159</a:t>
              </a:r>
              <a:endParaRPr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414;g84eb171868_0_14">
            <a:extLst>
              <a:ext uri="{FF2B5EF4-FFF2-40B4-BE49-F238E27FC236}">
                <a16:creationId xmlns:a16="http://schemas.microsoft.com/office/drawing/2014/main" xmlns="" id="{424F0E15-E0DC-4A1B-9E0B-8F50BB747B88}"/>
              </a:ext>
            </a:extLst>
          </p:cNvPr>
          <p:cNvGrpSpPr/>
          <p:nvPr/>
        </p:nvGrpSpPr>
        <p:grpSpPr>
          <a:xfrm>
            <a:off x="8832965" y="1363952"/>
            <a:ext cx="538998" cy="762400"/>
            <a:chOff x="5951312" y="906811"/>
            <a:chExt cx="435027" cy="696510"/>
          </a:xfrm>
        </p:grpSpPr>
        <p:sp>
          <p:nvSpPr>
            <p:cNvPr id="61" name="Google Shape;415;g84eb171868_0_14">
              <a:extLst>
                <a:ext uri="{FF2B5EF4-FFF2-40B4-BE49-F238E27FC236}">
                  <a16:creationId xmlns:a16="http://schemas.microsoft.com/office/drawing/2014/main" xmlns="" id="{7334AB41-508B-4517-B0BB-2C5C20852B2F}"/>
                </a:ext>
              </a:extLst>
            </p:cNvPr>
            <p:cNvSpPr/>
            <p:nvPr/>
          </p:nvSpPr>
          <p:spPr>
            <a:xfrm>
              <a:off x="5951331" y="906811"/>
              <a:ext cx="435008" cy="69651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116"/>
                    <a:pt x="64" y="176"/>
                    <a:pt x="64" y="176"/>
                  </a:cubicBezTo>
                  <a:cubicBezTo>
                    <a:pt x="64" y="176"/>
                    <a:pt x="128" y="116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moveTo>
                    <a:pt x="64" y="164"/>
                  </a:moveTo>
                  <a:cubicBezTo>
                    <a:pt x="64" y="164"/>
                    <a:pt x="8" y="112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112"/>
                    <a:pt x="64" y="164"/>
                    <a:pt x="64" y="164"/>
                  </a:cubicBezTo>
                  <a:moveTo>
                    <a:pt x="64" y="32"/>
                  </a:moveTo>
                  <a:cubicBezTo>
                    <a:pt x="46" y="32"/>
                    <a:pt x="32" y="46"/>
                    <a:pt x="32" y="64"/>
                  </a:cubicBezTo>
                  <a:cubicBezTo>
                    <a:pt x="32" y="82"/>
                    <a:pt x="46" y="96"/>
                    <a:pt x="64" y="96"/>
                  </a:cubicBezTo>
                  <a:cubicBezTo>
                    <a:pt x="82" y="96"/>
                    <a:pt x="96" y="82"/>
                    <a:pt x="96" y="64"/>
                  </a:cubicBezTo>
                  <a:cubicBezTo>
                    <a:pt x="96" y="46"/>
                    <a:pt x="82" y="32"/>
                    <a:pt x="64" y="32"/>
                  </a:cubicBezTo>
                  <a:moveTo>
                    <a:pt x="64" y="88"/>
                  </a:moveTo>
                  <a:cubicBezTo>
                    <a:pt x="51" y="88"/>
                    <a:pt x="40" y="77"/>
                    <a:pt x="40" y="64"/>
                  </a:cubicBezTo>
                  <a:cubicBezTo>
                    <a:pt x="40" y="51"/>
                    <a:pt x="51" y="40"/>
                    <a:pt x="64" y="40"/>
                  </a:cubicBezTo>
                  <a:cubicBezTo>
                    <a:pt x="77" y="40"/>
                    <a:pt x="88" y="51"/>
                    <a:pt x="88" y="64"/>
                  </a:cubicBezTo>
                  <a:cubicBezTo>
                    <a:pt x="88" y="77"/>
                    <a:pt x="77" y="88"/>
                    <a:pt x="64" y="88"/>
                  </a:cubicBezTo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416;g84eb171868_0_14">
              <a:extLst>
                <a:ext uri="{FF2B5EF4-FFF2-40B4-BE49-F238E27FC236}">
                  <a16:creationId xmlns:a16="http://schemas.microsoft.com/office/drawing/2014/main" xmlns="" id="{925E07B7-A7B4-43EE-B948-7A57A948C9D4}"/>
                </a:ext>
              </a:extLst>
            </p:cNvPr>
            <p:cNvSpPr/>
            <p:nvPr/>
          </p:nvSpPr>
          <p:spPr>
            <a:xfrm>
              <a:off x="5951312" y="906811"/>
              <a:ext cx="435000" cy="4863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ES" sz="900" b="1" dirty="0"/>
                <a:t> </a:t>
              </a:r>
              <a:r>
                <a:rPr lang="es-ES" sz="900" b="1" dirty="0" smtClean="0"/>
                <a:t>22</a:t>
              </a:r>
              <a:endParaRPr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414;g84eb171868_0_14">
            <a:extLst>
              <a:ext uri="{FF2B5EF4-FFF2-40B4-BE49-F238E27FC236}">
                <a16:creationId xmlns:a16="http://schemas.microsoft.com/office/drawing/2014/main" xmlns="" id="{424F0E15-E0DC-4A1B-9E0B-8F50BB747B88}"/>
              </a:ext>
            </a:extLst>
          </p:cNvPr>
          <p:cNvGrpSpPr/>
          <p:nvPr/>
        </p:nvGrpSpPr>
        <p:grpSpPr>
          <a:xfrm>
            <a:off x="8697035" y="3251103"/>
            <a:ext cx="538998" cy="762400"/>
            <a:chOff x="5951312" y="906811"/>
            <a:chExt cx="435027" cy="696510"/>
          </a:xfrm>
        </p:grpSpPr>
        <p:sp>
          <p:nvSpPr>
            <p:cNvPr id="64" name="Google Shape;415;g84eb171868_0_14">
              <a:extLst>
                <a:ext uri="{FF2B5EF4-FFF2-40B4-BE49-F238E27FC236}">
                  <a16:creationId xmlns:a16="http://schemas.microsoft.com/office/drawing/2014/main" xmlns="" id="{7334AB41-508B-4517-B0BB-2C5C20852B2F}"/>
                </a:ext>
              </a:extLst>
            </p:cNvPr>
            <p:cNvSpPr/>
            <p:nvPr/>
          </p:nvSpPr>
          <p:spPr>
            <a:xfrm>
              <a:off x="5951331" y="906811"/>
              <a:ext cx="435008" cy="69651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116"/>
                    <a:pt x="64" y="176"/>
                    <a:pt x="64" y="176"/>
                  </a:cubicBezTo>
                  <a:cubicBezTo>
                    <a:pt x="64" y="176"/>
                    <a:pt x="128" y="116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moveTo>
                    <a:pt x="64" y="164"/>
                  </a:moveTo>
                  <a:cubicBezTo>
                    <a:pt x="64" y="164"/>
                    <a:pt x="8" y="112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112"/>
                    <a:pt x="64" y="164"/>
                    <a:pt x="64" y="164"/>
                  </a:cubicBezTo>
                  <a:moveTo>
                    <a:pt x="64" y="32"/>
                  </a:moveTo>
                  <a:cubicBezTo>
                    <a:pt x="46" y="32"/>
                    <a:pt x="32" y="46"/>
                    <a:pt x="32" y="64"/>
                  </a:cubicBezTo>
                  <a:cubicBezTo>
                    <a:pt x="32" y="82"/>
                    <a:pt x="46" y="96"/>
                    <a:pt x="64" y="96"/>
                  </a:cubicBezTo>
                  <a:cubicBezTo>
                    <a:pt x="82" y="96"/>
                    <a:pt x="96" y="82"/>
                    <a:pt x="96" y="64"/>
                  </a:cubicBezTo>
                  <a:cubicBezTo>
                    <a:pt x="96" y="46"/>
                    <a:pt x="82" y="32"/>
                    <a:pt x="64" y="32"/>
                  </a:cubicBezTo>
                  <a:moveTo>
                    <a:pt x="64" y="88"/>
                  </a:moveTo>
                  <a:cubicBezTo>
                    <a:pt x="51" y="88"/>
                    <a:pt x="40" y="77"/>
                    <a:pt x="40" y="64"/>
                  </a:cubicBezTo>
                  <a:cubicBezTo>
                    <a:pt x="40" y="51"/>
                    <a:pt x="51" y="40"/>
                    <a:pt x="64" y="40"/>
                  </a:cubicBezTo>
                  <a:cubicBezTo>
                    <a:pt x="77" y="40"/>
                    <a:pt x="88" y="51"/>
                    <a:pt x="88" y="64"/>
                  </a:cubicBezTo>
                  <a:cubicBezTo>
                    <a:pt x="88" y="77"/>
                    <a:pt x="77" y="88"/>
                    <a:pt x="64" y="88"/>
                  </a:cubicBezTo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416;g84eb171868_0_14">
              <a:extLst>
                <a:ext uri="{FF2B5EF4-FFF2-40B4-BE49-F238E27FC236}">
                  <a16:creationId xmlns:a16="http://schemas.microsoft.com/office/drawing/2014/main" xmlns="" id="{925E07B7-A7B4-43EE-B948-7A57A948C9D4}"/>
                </a:ext>
              </a:extLst>
            </p:cNvPr>
            <p:cNvSpPr/>
            <p:nvPr/>
          </p:nvSpPr>
          <p:spPr>
            <a:xfrm>
              <a:off x="5951312" y="906811"/>
              <a:ext cx="435000" cy="4863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ES" sz="900" b="1" dirty="0"/>
                <a:t> </a:t>
              </a:r>
              <a:r>
                <a:rPr lang="es-ES" sz="900" b="1" dirty="0" smtClean="0"/>
                <a:t>73</a:t>
              </a:r>
              <a:endParaRPr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414;g84eb171868_0_14">
            <a:extLst>
              <a:ext uri="{FF2B5EF4-FFF2-40B4-BE49-F238E27FC236}">
                <a16:creationId xmlns:a16="http://schemas.microsoft.com/office/drawing/2014/main" xmlns="" id="{424F0E15-E0DC-4A1B-9E0B-8F50BB747B88}"/>
              </a:ext>
            </a:extLst>
          </p:cNvPr>
          <p:cNvGrpSpPr/>
          <p:nvPr/>
        </p:nvGrpSpPr>
        <p:grpSpPr>
          <a:xfrm>
            <a:off x="9034473" y="3938293"/>
            <a:ext cx="538998" cy="762400"/>
            <a:chOff x="5951312" y="906811"/>
            <a:chExt cx="435027" cy="696510"/>
          </a:xfrm>
        </p:grpSpPr>
        <p:sp>
          <p:nvSpPr>
            <p:cNvPr id="67" name="Google Shape;415;g84eb171868_0_14">
              <a:extLst>
                <a:ext uri="{FF2B5EF4-FFF2-40B4-BE49-F238E27FC236}">
                  <a16:creationId xmlns:a16="http://schemas.microsoft.com/office/drawing/2014/main" xmlns="" id="{7334AB41-508B-4517-B0BB-2C5C20852B2F}"/>
                </a:ext>
              </a:extLst>
            </p:cNvPr>
            <p:cNvSpPr/>
            <p:nvPr/>
          </p:nvSpPr>
          <p:spPr>
            <a:xfrm>
              <a:off x="5951331" y="906811"/>
              <a:ext cx="435008" cy="69651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116"/>
                    <a:pt x="64" y="176"/>
                    <a:pt x="64" y="176"/>
                  </a:cubicBezTo>
                  <a:cubicBezTo>
                    <a:pt x="64" y="176"/>
                    <a:pt x="128" y="116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moveTo>
                    <a:pt x="64" y="164"/>
                  </a:moveTo>
                  <a:cubicBezTo>
                    <a:pt x="64" y="164"/>
                    <a:pt x="8" y="112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112"/>
                    <a:pt x="64" y="164"/>
                    <a:pt x="64" y="164"/>
                  </a:cubicBezTo>
                  <a:moveTo>
                    <a:pt x="64" y="32"/>
                  </a:moveTo>
                  <a:cubicBezTo>
                    <a:pt x="46" y="32"/>
                    <a:pt x="32" y="46"/>
                    <a:pt x="32" y="64"/>
                  </a:cubicBezTo>
                  <a:cubicBezTo>
                    <a:pt x="32" y="82"/>
                    <a:pt x="46" y="96"/>
                    <a:pt x="64" y="96"/>
                  </a:cubicBezTo>
                  <a:cubicBezTo>
                    <a:pt x="82" y="96"/>
                    <a:pt x="96" y="82"/>
                    <a:pt x="96" y="64"/>
                  </a:cubicBezTo>
                  <a:cubicBezTo>
                    <a:pt x="96" y="46"/>
                    <a:pt x="82" y="32"/>
                    <a:pt x="64" y="32"/>
                  </a:cubicBezTo>
                  <a:moveTo>
                    <a:pt x="64" y="88"/>
                  </a:moveTo>
                  <a:cubicBezTo>
                    <a:pt x="51" y="88"/>
                    <a:pt x="40" y="77"/>
                    <a:pt x="40" y="64"/>
                  </a:cubicBezTo>
                  <a:cubicBezTo>
                    <a:pt x="40" y="51"/>
                    <a:pt x="51" y="40"/>
                    <a:pt x="64" y="40"/>
                  </a:cubicBezTo>
                  <a:cubicBezTo>
                    <a:pt x="77" y="40"/>
                    <a:pt x="88" y="51"/>
                    <a:pt x="88" y="64"/>
                  </a:cubicBezTo>
                  <a:cubicBezTo>
                    <a:pt x="88" y="77"/>
                    <a:pt x="77" y="88"/>
                    <a:pt x="64" y="88"/>
                  </a:cubicBezTo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16;g84eb171868_0_14">
              <a:extLst>
                <a:ext uri="{FF2B5EF4-FFF2-40B4-BE49-F238E27FC236}">
                  <a16:creationId xmlns:a16="http://schemas.microsoft.com/office/drawing/2014/main" xmlns="" id="{925E07B7-A7B4-43EE-B948-7A57A948C9D4}"/>
                </a:ext>
              </a:extLst>
            </p:cNvPr>
            <p:cNvSpPr/>
            <p:nvPr/>
          </p:nvSpPr>
          <p:spPr>
            <a:xfrm>
              <a:off x="5951312" y="906811"/>
              <a:ext cx="435000" cy="4863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ES" sz="900" b="1" dirty="0"/>
                <a:t> </a:t>
              </a:r>
              <a:r>
                <a:rPr lang="es-ES" sz="900" b="1" dirty="0" smtClean="0"/>
                <a:t>146</a:t>
              </a:r>
              <a:endParaRPr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1 Elipse"/>
          <p:cNvSpPr/>
          <p:nvPr/>
        </p:nvSpPr>
        <p:spPr>
          <a:xfrm>
            <a:off x="10005354" y="551694"/>
            <a:ext cx="1786312" cy="13769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revisar</a:t>
            </a:r>
            <a:endParaRPr lang="es-CO" dirty="0"/>
          </a:p>
        </p:txBody>
      </p:sp>
      <p:sp>
        <p:nvSpPr>
          <p:cNvPr id="4" name="3 Rectángulo redondeado"/>
          <p:cNvSpPr/>
          <p:nvPr/>
        </p:nvSpPr>
        <p:spPr>
          <a:xfrm>
            <a:off x="10101020" y="5262410"/>
            <a:ext cx="1528601" cy="5404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Sumapaz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33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332856" y="2928255"/>
            <a:ext cx="55146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Demográficos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37457" y="5845631"/>
            <a:ext cx="3411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5B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s-CO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YoMeQuedoEnCasa</a:t>
            </a:r>
          </a:p>
        </p:txBody>
      </p:sp>
    </p:spTree>
    <p:extLst>
      <p:ext uri="{BB962C8B-B14F-4D97-AF65-F5344CB8AC3E}">
        <p14:creationId xmlns:p14="http://schemas.microsoft.com/office/powerpoint/2010/main" val="323629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925377" y="573369"/>
            <a:ext cx="3914463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lvl="0" algn="ctr">
              <a:defRPr/>
            </a:pPr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¿Con qué género se identifica usted? </a:t>
            </a:r>
            <a:endParaRPr kumimoji="0" lang="es-CO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764099" y="5292296"/>
            <a:ext cx="875561" cy="229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5126105" y="3275184"/>
            <a:ext cx="504825" cy="0"/>
          </a:xfrm>
          <a:prstGeom prst="line">
            <a:avLst/>
          </a:prstGeom>
          <a:ln>
            <a:solidFill>
              <a:srgbClr val="DA0F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5126105" y="3581274"/>
            <a:ext cx="504825" cy="0"/>
          </a:xfrm>
          <a:prstGeom prst="line">
            <a:avLst/>
          </a:prstGeom>
          <a:ln>
            <a:solidFill>
              <a:srgbClr val="F5B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5626242" y="3154559"/>
            <a:ext cx="1151277" cy="249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</a:rPr>
              <a:t>Masculino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626242" y="3478533"/>
            <a:ext cx="1120628" cy="249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</a:rPr>
              <a:t>Femenino</a:t>
            </a:r>
          </a:p>
        </p:txBody>
      </p:sp>
      <p:sp>
        <p:nvSpPr>
          <p:cNvPr id="8" name="AutoShape 14" descr="Mujer con avatar de cabello largo oscuro - Iconos gratis de perso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8" name="AutoShape 16" descr="Mujer con avatar de cabello largo oscuro - Iconos gratis de perso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21" name="Grupo 20"/>
          <p:cNvGrpSpPr/>
          <p:nvPr/>
        </p:nvGrpSpPr>
        <p:grpSpPr>
          <a:xfrm>
            <a:off x="2132422" y="1529586"/>
            <a:ext cx="2559752" cy="2520625"/>
            <a:chOff x="1061045" y="836725"/>
            <a:chExt cx="3303052" cy="3141210"/>
          </a:xfrm>
        </p:grpSpPr>
        <p:sp>
          <p:nvSpPr>
            <p:cNvPr id="20" name="Elipse 19"/>
            <p:cNvSpPr/>
            <p:nvPr/>
          </p:nvSpPr>
          <p:spPr>
            <a:xfrm>
              <a:off x="1386954" y="2690403"/>
              <a:ext cx="1197157" cy="1281972"/>
            </a:xfrm>
            <a:prstGeom prst="ellipse">
              <a:avLst/>
            </a:prstGeom>
            <a:solidFill>
              <a:srgbClr val="DA0F2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Elipse 29"/>
            <p:cNvSpPr/>
            <p:nvPr/>
          </p:nvSpPr>
          <p:spPr>
            <a:xfrm>
              <a:off x="2782552" y="2695963"/>
              <a:ext cx="1197157" cy="1281972"/>
            </a:xfrm>
            <a:prstGeom prst="ellipse">
              <a:avLst/>
            </a:prstGeom>
            <a:solidFill>
              <a:srgbClr val="F5B02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7" name="15 Imagen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045" y="846714"/>
              <a:ext cx="1833104" cy="3060224"/>
            </a:xfrm>
            <a:prstGeom prst="rect">
              <a:avLst/>
            </a:prstGeom>
          </p:spPr>
        </p:pic>
        <p:pic>
          <p:nvPicPr>
            <p:cNvPr id="28" name="16 Imagen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179" y="836725"/>
              <a:ext cx="1978918" cy="3062116"/>
            </a:xfrm>
            <a:prstGeom prst="rect">
              <a:avLst/>
            </a:prstGeom>
          </p:spPr>
        </p:pic>
      </p:grp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1930591417"/>
              </p:ext>
            </p:extLst>
          </p:nvPr>
        </p:nvGraphicFramePr>
        <p:xfrm>
          <a:off x="6494104" y="1431187"/>
          <a:ext cx="4396810" cy="334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15 Conector recto"/>
          <p:cNvCxnSpPr/>
          <p:nvPr/>
        </p:nvCxnSpPr>
        <p:spPr>
          <a:xfrm>
            <a:off x="5156974" y="3891207"/>
            <a:ext cx="5048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5658439" y="3800784"/>
            <a:ext cx="1174617" cy="249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s-CO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Transexual</a:t>
            </a:r>
            <a:endParaRPr lang="es-CO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22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 descr="C:\Users\fangulo\Documents\!!FelipeAngulo!!\Gobernación de Boyaca\2019\Junio\Gráficas\Recurso 83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5" y="3313222"/>
            <a:ext cx="2630213" cy="16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fangulo\Documents\!!FelipeAngulo!!\Gobernación de Boyaca\2019\Junio\Gráficas\Recurso 83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960" y="3313222"/>
            <a:ext cx="2630213" cy="16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3409927" y="859488"/>
            <a:ext cx="4984721" cy="4001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 ¿En qué grupo de edad se encuentra usted? </a:t>
            </a:r>
            <a:endParaRPr kumimoji="0" lang="es-CO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117555" y="5903271"/>
            <a:ext cx="1189600" cy="22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s-CO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2013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787883309"/>
              </p:ext>
            </p:extLst>
          </p:nvPr>
        </p:nvGraphicFramePr>
        <p:xfrm>
          <a:off x="2719252" y="1640428"/>
          <a:ext cx="6347725" cy="382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19089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9445C066DBEB742A95E02D9B95101DB" ma:contentTypeVersion="10" ma:contentTypeDescription="Crear nuevo documento." ma:contentTypeScope="" ma:versionID="2ceb3df9d9cbe97eb1849c95b0c72b5c">
  <xsd:schema xmlns:xsd="http://www.w3.org/2001/XMLSchema" xmlns:xs="http://www.w3.org/2001/XMLSchema" xmlns:p="http://schemas.microsoft.com/office/2006/metadata/properties" xmlns:ns3="1035972b-4b2d-4a0a-a785-d0d419ed35cf" xmlns:ns4="3797c3b7-e4ee-4a83-929b-e0fd309f91f2" targetNamespace="http://schemas.microsoft.com/office/2006/metadata/properties" ma:root="true" ma:fieldsID="0d215b43d3fe5a2cf5c44ec1e9bb77f7" ns3:_="" ns4:_="">
    <xsd:import namespace="1035972b-4b2d-4a0a-a785-d0d419ed35cf"/>
    <xsd:import namespace="3797c3b7-e4ee-4a83-929b-e0fd309f91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5972b-4b2d-4a0a-a785-d0d419ed35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97c3b7-e4ee-4a83-929b-e0fd309f91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3C4EAD-8903-4CC7-9B22-8EB7A76CEA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D7C8BA-E865-4602-B66D-913E91BDDFB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797c3b7-e4ee-4a83-929b-e0fd309f91f2"/>
    <ds:schemaRef ds:uri="1035972b-4b2d-4a0a-a785-d0d419ed35c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BFB484-2522-452A-8B52-CCCA08635E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35972b-4b2d-4a0a-a785-d0d419ed35cf"/>
    <ds:schemaRef ds:uri="3797c3b7-e4ee-4a83-929b-e0fd309f91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11973</TotalTime>
  <Words>1478</Words>
  <Application>Microsoft Office PowerPoint</Application>
  <PresentationFormat>Personalizado</PresentationFormat>
  <Paragraphs>315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42</vt:i4>
      </vt:variant>
    </vt:vector>
  </HeadingPairs>
  <TitlesOfParts>
    <vt:vector size="48" baseType="lpstr">
      <vt:lpstr>Tema de Office</vt:lpstr>
      <vt:lpstr>2_Diseño personalizado</vt:lpstr>
      <vt:lpstr>1_Diseño personalizado</vt:lpstr>
      <vt:lpstr>3_Diseño personalizado</vt:lpstr>
      <vt:lpstr>4_Diseño personalizado</vt:lpstr>
      <vt:lpstr>5_Diseño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9. ¿Aproximadamente, a qué hora se levanta habitualmente para hacer sus actividades diarias? </vt:lpstr>
      <vt:lpstr>10. ¿A usted le gusta salir de noche en Bogotá?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CARACTERÍSTICAS SOCIODEMOGRÁFICAS</vt:lpstr>
      <vt:lpstr>32. Específicamente, ¿a qué se dedica usted?</vt:lpstr>
      <vt:lpstr>Presentación de PowerPoint</vt:lpstr>
      <vt:lpstr>Presentación de PowerPoint</vt:lpstr>
      <vt:lpstr>Presentación de PowerPoint</vt:lpstr>
      <vt:lpstr>  37. ¿Cuál es el nivel educativo más alto alcanzado por usted?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</dc:creator>
  <cp:lastModifiedBy>Belen Luna</cp:lastModifiedBy>
  <cp:revision>1155</cp:revision>
  <dcterms:created xsi:type="dcterms:W3CDTF">2020-03-20T22:43:11Z</dcterms:created>
  <dcterms:modified xsi:type="dcterms:W3CDTF">2021-02-03T23:40:46Z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0x01010099445C066DBEB742A95E02D9B95101DB</vt:lpwstr>
  </property>
</Properties>
</file>