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04" r:id="rId3"/>
    <p:sldId id="301" r:id="rId4"/>
    <p:sldId id="274" r:id="rId5"/>
    <p:sldId id="273" r:id="rId6"/>
    <p:sldId id="284" r:id="rId7"/>
    <p:sldId id="405" r:id="rId8"/>
    <p:sldId id="415" r:id="rId9"/>
    <p:sldId id="41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411" r:id="rId24"/>
    <p:sldId id="406" r:id="rId25"/>
    <p:sldId id="412" r:id="rId26"/>
    <p:sldId id="414" r:id="rId27"/>
    <p:sldId id="408" r:id="rId28"/>
    <p:sldId id="295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c5bb0ea86_1_78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g9c5bb0ea86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9c5bb0ea86_1_78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c5bb0ea86_0_842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g9c5bb0ea86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9c5bb0ea86_0_842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c5bb0ea86_1_96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g9c5bb0ea86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9c5bb0ea86_1_96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c5bb0ea86_0_830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g9c5bb0ea86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9c5bb0ea86_0_830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c5bb0ea86_0_0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9c5bb0e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9c5bb0ea86_0_0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c5bb0ea86_1_3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g9c5bb0ea8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9c5bb0ea86_1_3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c5bb0ea86_1_40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g9c5bb0ea8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9c5bb0ea86_1_40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c5bb0ea86_0_790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g9c5bb0ea86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9c5bb0ea86_0_790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c5bb0ea86_0_803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g9c5bb0ea86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9c5bb0ea86_0_803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c5bb0ea86_0_817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g9c5bb0ea8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9c5bb0ea86_0_817:notes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16" cy="1122365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992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74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16" cy="763666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716" cy="4555323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marL="414772" lvl="0" indent="-334122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29544" lvl="1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2pPr>
            <a:lvl3pPr marL="1244316" lvl="2" indent="-305318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3pPr>
            <a:lvl4pPr marL="1659087" lvl="3" indent="-305318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4pPr>
            <a:lvl5pPr marL="2073859" lvl="4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5pPr>
            <a:lvl6pPr marL="2488631" lvl="5" indent="-305318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6pPr>
            <a:lvl7pPr marL="2903403" lvl="6" indent="-305318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7pPr>
            <a:lvl8pPr marL="3318175" lvl="7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8pPr>
            <a:lvl9pPr marL="3732947" lvl="8" indent="-305318">
              <a:spcBef>
                <a:spcPts val="1814"/>
              </a:spcBef>
              <a:spcAft>
                <a:spcPts val="1814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2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16" cy="763666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5333306" cy="4555323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marL="414772" lvl="0" indent="-305318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542"/>
            </a:lvl1pPr>
            <a:lvl2pPr marL="829544" lvl="1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2pPr>
            <a:lvl3pPr marL="1244316" lvl="2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3pPr>
            <a:lvl4pPr marL="1659087" lvl="3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4pPr>
            <a:lvl5pPr marL="2073859" lvl="4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5pPr>
            <a:lvl6pPr marL="2488631" lvl="5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6pPr>
            <a:lvl7pPr marL="2903403" lvl="6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7pPr>
            <a:lvl8pPr marL="3318175" lvl="7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8pPr>
            <a:lvl9pPr marL="3732947" lvl="8" indent="-293797">
              <a:spcBef>
                <a:spcPts val="1814"/>
              </a:spcBef>
              <a:spcAft>
                <a:spcPts val="1814"/>
              </a:spcAft>
              <a:buSzPts val="1500"/>
              <a:buChar char="■"/>
              <a:defRPr sz="136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306" cy="4555323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marL="414772" lvl="0" indent="-305318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542"/>
            </a:lvl1pPr>
            <a:lvl2pPr marL="829544" lvl="1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2pPr>
            <a:lvl3pPr marL="1244316" lvl="2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3pPr>
            <a:lvl4pPr marL="1659087" lvl="3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4pPr>
            <a:lvl5pPr marL="2073859" lvl="4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5pPr>
            <a:lvl6pPr marL="2488631" lvl="5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6pPr>
            <a:lvl7pPr marL="2903403" lvl="6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7pPr>
            <a:lvl8pPr marL="3318175" lvl="7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8pPr>
            <a:lvl9pPr marL="3732947" lvl="8" indent="-293797">
              <a:spcBef>
                <a:spcPts val="1814"/>
              </a:spcBef>
              <a:spcAft>
                <a:spcPts val="1814"/>
              </a:spcAft>
              <a:buSzPts val="1500"/>
              <a:buChar char="■"/>
              <a:defRPr sz="1361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02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16" cy="763666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00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91" cy="1007516"/>
          </a:xfrm>
          <a:prstGeom prst="rect">
            <a:avLst/>
          </a:prstGeom>
        </p:spPr>
        <p:txBody>
          <a:bodyPr spcFirstLastPara="1" wrap="square" lIns="111975" tIns="111975" rIns="111975" bIns="1119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63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91" cy="4239079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marL="414772" lvl="0" indent="-293797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1"/>
            </a:lvl1pPr>
            <a:lvl2pPr marL="829544" lvl="1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2pPr>
            <a:lvl3pPr marL="1244316" lvl="2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3pPr>
            <a:lvl4pPr marL="1659087" lvl="3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4pPr>
            <a:lvl5pPr marL="2073859" lvl="4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5pPr>
            <a:lvl6pPr marL="2488631" lvl="5" indent="-293797">
              <a:spcBef>
                <a:spcPts val="1814"/>
              </a:spcBef>
              <a:spcAft>
                <a:spcPts val="0"/>
              </a:spcAft>
              <a:buSzPts val="1500"/>
              <a:buChar char="■"/>
              <a:defRPr sz="1361"/>
            </a:lvl6pPr>
            <a:lvl7pPr marL="2903403" lvl="6" indent="-293797">
              <a:spcBef>
                <a:spcPts val="1814"/>
              </a:spcBef>
              <a:spcAft>
                <a:spcPts val="0"/>
              </a:spcAft>
              <a:buSzPts val="1500"/>
              <a:buChar char="●"/>
              <a:defRPr sz="1361"/>
            </a:lvl7pPr>
            <a:lvl8pPr marL="3318175" lvl="7" indent="-293797">
              <a:spcBef>
                <a:spcPts val="1814"/>
              </a:spcBef>
              <a:spcAft>
                <a:spcPts val="0"/>
              </a:spcAft>
              <a:buSzPts val="1500"/>
              <a:buChar char="○"/>
              <a:defRPr sz="1361"/>
            </a:lvl8pPr>
            <a:lvl9pPr marL="3732947" lvl="8" indent="-293797">
              <a:spcBef>
                <a:spcPts val="1814"/>
              </a:spcBef>
              <a:spcAft>
                <a:spcPts val="1814"/>
              </a:spcAft>
              <a:buSzPts val="1500"/>
              <a:buChar char="■"/>
              <a:defRPr sz="136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72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199"/>
            <a:ext cx="8490331" cy="5454522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352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29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1" y="-167"/>
            <a:ext cx="6095985" cy="68580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582" tIns="101582" rIns="101582" bIns="10158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3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4"/>
            <a:ext cx="5393537" cy="1976386"/>
          </a:xfrm>
          <a:prstGeom prst="rect">
            <a:avLst/>
          </a:prstGeom>
        </p:spPr>
        <p:txBody>
          <a:bodyPr spcFirstLastPara="1" wrap="square" lIns="111975" tIns="111975" rIns="111975" bIns="1119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4627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537" cy="1646807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359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69" cy="49268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marL="414772" lvl="0" indent="-334122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29544" lvl="1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2pPr>
            <a:lvl3pPr marL="1244316" lvl="2" indent="-305318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3pPr>
            <a:lvl4pPr marL="1659087" lvl="3" indent="-305318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4pPr>
            <a:lvl5pPr marL="2073859" lvl="4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5pPr>
            <a:lvl6pPr marL="2488631" lvl="5" indent="-305318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6pPr>
            <a:lvl7pPr marL="2903403" lvl="6" indent="-305318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7pPr>
            <a:lvl8pPr marL="3318175" lvl="7" indent="-305318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8pPr>
            <a:lvl9pPr marL="3732947" lvl="8" indent="-305318">
              <a:spcBef>
                <a:spcPts val="1814"/>
              </a:spcBef>
              <a:spcAft>
                <a:spcPts val="1814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66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27" cy="806666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marL="414772" lvl="0" indent="-207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8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716" cy="2618127"/>
          </a:xfrm>
          <a:prstGeom prst="rect">
            <a:avLst/>
          </a:prstGeom>
        </p:spPr>
        <p:txBody>
          <a:bodyPr spcFirstLastPara="1" wrap="square" lIns="111975" tIns="111975" rIns="111975" bIns="1119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1pPr>
            <a:lvl2pPr lvl="1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2pPr>
            <a:lvl3pPr lvl="2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3pPr>
            <a:lvl4pPr lvl="3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4pPr>
            <a:lvl5pPr lvl="4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5pPr>
            <a:lvl6pPr lvl="5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6pPr>
            <a:lvl7pPr lvl="6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7pPr>
            <a:lvl8pPr lvl="7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8pPr>
            <a:lvl9pPr lvl="8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3336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16" cy="1734441"/>
          </a:xfrm>
          <a:prstGeom prst="rect">
            <a:avLst/>
          </a:prstGeom>
        </p:spPr>
        <p:txBody>
          <a:bodyPr spcFirstLastPara="1" wrap="square" lIns="111975" tIns="111975" rIns="111975" bIns="111975" anchor="t" anchorCtr="0">
            <a:noAutofit/>
          </a:bodyPr>
          <a:lstStyle>
            <a:lvl1pPr marL="414772" lvl="0" indent="-334122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29544" lvl="1" indent="-305318" algn="ctr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2pPr>
            <a:lvl3pPr marL="1244316" lvl="2" indent="-305318" algn="ctr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3pPr>
            <a:lvl4pPr marL="1659087" lvl="3" indent="-305318" algn="ctr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4pPr>
            <a:lvl5pPr marL="2073859" lvl="4" indent="-305318" algn="ctr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5pPr>
            <a:lvl6pPr marL="2488631" lvl="5" indent="-305318" algn="ctr">
              <a:spcBef>
                <a:spcPts val="1814"/>
              </a:spcBef>
              <a:spcAft>
                <a:spcPts val="0"/>
              </a:spcAft>
              <a:buSzPts val="1700"/>
              <a:buChar char="■"/>
              <a:defRPr/>
            </a:lvl6pPr>
            <a:lvl7pPr marL="2903403" lvl="6" indent="-305318" algn="ctr">
              <a:spcBef>
                <a:spcPts val="1814"/>
              </a:spcBef>
              <a:spcAft>
                <a:spcPts val="0"/>
              </a:spcAft>
              <a:buSzPts val="1700"/>
              <a:buChar char="●"/>
              <a:defRPr/>
            </a:lvl7pPr>
            <a:lvl8pPr marL="3318175" lvl="7" indent="-305318" algn="ctr">
              <a:spcBef>
                <a:spcPts val="1814"/>
              </a:spcBef>
              <a:spcAft>
                <a:spcPts val="0"/>
              </a:spcAft>
              <a:buSzPts val="1700"/>
              <a:buChar char="○"/>
              <a:defRPr/>
            </a:lvl8pPr>
            <a:lvl9pPr marL="3732947" lvl="8" indent="-305318" algn="ctr">
              <a:spcBef>
                <a:spcPts val="1814"/>
              </a:spcBef>
              <a:spcAft>
                <a:spcPts val="1814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66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83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16" cy="7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716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475" cy="52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975" tIns="111975" rIns="111975" bIns="111975" anchor="ctr" anchorCtr="0">
            <a:noAutofit/>
          </a:bodyPr>
          <a:lstStyle>
            <a:lvl1pPr lvl="0" algn="r">
              <a:buNone/>
              <a:defRPr sz="1089">
                <a:solidFill>
                  <a:schemeClr val="dk2"/>
                </a:solidFill>
              </a:defRPr>
            </a:lvl1pPr>
            <a:lvl2pPr lvl="1" algn="r">
              <a:buNone/>
              <a:defRPr sz="1089">
                <a:solidFill>
                  <a:schemeClr val="dk2"/>
                </a:solidFill>
              </a:defRPr>
            </a:lvl2pPr>
            <a:lvl3pPr lvl="2" algn="r">
              <a:buNone/>
              <a:defRPr sz="1089">
                <a:solidFill>
                  <a:schemeClr val="dk2"/>
                </a:solidFill>
              </a:defRPr>
            </a:lvl3pPr>
            <a:lvl4pPr lvl="3" algn="r">
              <a:buNone/>
              <a:defRPr sz="1089">
                <a:solidFill>
                  <a:schemeClr val="dk2"/>
                </a:solidFill>
              </a:defRPr>
            </a:lvl4pPr>
            <a:lvl5pPr lvl="4" algn="r">
              <a:buNone/>
              <a:defRPr sz="1089">
                <a:solidFill>
                  <a:schemeClr val="dk2"/>
                </a:solidFill>
              </a:defRPr>
            </a:lvl5pPr>
            <a:lvl6pPr lvl="5" algn="r">
              <a:buNone/>
              <a:defRPr sz="1089">
                <a:solidFill>
                  <a:schemeClr val="dk2"/>
                </a:solidFill>
              </a:defRPr>
            </a:lvl6pPr>
            <a:lvl7pPr lvl="6" algn="r">
              <a:buNone/>
              <a:defRPr sz="1089">
                <a:solidFill>
                  <a:schemeClr val="dk2"/>
                </a:solidFill>
              </a:defRPr>
            </a:lvl7pPr>
            <a:lvl8pPr lvl="7" algn="r">
              <a:buNone/>
              <a:defRPr sz="1089">
                <a:solidFill>
                  <a:schemeClr val="dk2"/>
                </a:solidFill>
              </a:defRPr>
            </a:lvl8pPr>
            <a:lvl9pPr lvl="8" algn="r">
              <a:buNone/>
              <a:defRPr sz="1089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387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1596481" y="1251308"/>
            <a:ext cx="92141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DISTRITAL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SECTORIAL DE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DESARROLLO ADMINISTRATIVO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845CC-4DAC-4772-A9C1-88D9D5437C7F}"/>
              </a:ext>
            </a:extLst>
          </p:cNvPr>
          <p:cNvSpPr txBox="1"/>
          <p:nvPr/>
        </p:nvSpPr>
        <p:spPr>
          <a:xfrm>
            <a:off x="4944371" y="5559031"/>
            <a:ext cx="279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Octubre </a:t>
            </a:r>
            <a:r>
              <a:rPr lang="es-CO" sz="20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23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11385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1916693" y="2679450"/>
            <a:ext cx="8358411" cy="173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3629" b="1" kern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BALANCE GENERAL DE AVANCE DE CUMPLIMIENTO DE METAS</a:t>
            </a:r>
            <a:endParaRPr sz="3629" b="1" kern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3629" b="1" kern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VIGENCIA 2020</a:t>
            </a:r>
            <a:endParaRPr sz="3629" b="1" kern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1523520" y="130972"/>
            <a:ext cx="9144745" cy="718565"/>
            <a:chOff x="0" y="817901"/>
            <a:chExt cx="5550569" cy="592523"/>
          </a:xfrm>
        </p:grpSpPr>
        <p:pic>
          <p:nvPicPr>
            <p:cNvPr id="111" name="Google Shape;111;p15"/>
            <p:cNvPicPr preferRelativeResize="0"/>
            <p:nvPr/>
          </p:nvPicPr>
          <p:blipFill rotWithShape="1">
            <a:blip r:embed="rId3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5"/>
          <p:cNvSpPr txBox="1"/>
          <p:nvPr/>
        </p:nvSpPr>
        <p:spPr>
          <a:xfrm>
            <a:off x="1870107" y="178562"/>
            <a:ext cx="7925685" cy="8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177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de Desarrollo UNCSA 2020-2024</a:t>
            </a:r>
            <a:endParaRPr sz="235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6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6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6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1787919" y="5713318"/>
            <a:ext cx="5552769" cy="3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998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Rangos en concordancia con SEGPLAN</a:t>
            </a:r>
            <a:endParaRPr sz="998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16"/>
          <p:cNvGraphicFramePr/>
          <p:nvPr/>
        </p:nvGraphicFramePr>
        <p:xfrm>
          <a:off x="1582681" y="1429981"/>
          <a:ext cx="9026414" cy="41301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1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4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35944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RANGOS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SCRD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IDRD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IDARTES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IDPC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OFB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FUGA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 CAPITAL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5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674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= 40%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55,6%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&gt;40% Y &lt; = 70%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18,7%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70% Y &lt; = 90%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&gt;90%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16,2%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 programación</a:t>
                      </a:r>
                      <a:endParaRPr sz="15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53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METAS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39" marR="82939" marT="82939" marB="82939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9" name="Google Shape;12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8674" y="2150859"/>
            <a:ext cx="336995" cy="33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2751" y="2832721"/>
            <a:ext cx="388841" cy="3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7303" y="3338974"/>
            <a:ext cx="319714" cy="3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1137" y="3841360"/>
            <a:ext cx="432045" cy="3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2346924" y="2145964"/>
            <a:ext cx="7448870" cy="166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4173" b="1" kern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DETALLE DE METAS CON CUMPLIMIENTO &lt; = 40%</a:t>
            </a:r>
            <a:endParaRPr sz="1814" kern="0">
              <a:solidFill>
                <a:srgbClr val="351C75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endParaRPr sz="3629" b="1" kern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140" name="Google Shape;140;p17"/>
            <p:cNvPicPr preferRelativeResize="0"/>
            <p:nvPr/>
          </p:nvPicPr>
          <p:blipFill rotWithShape="1">
            <a:blip r:embed="rId3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 rotWithShape="1">
            <a:blip r:embed="rId3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445" y="4045061"/>
            <a:ext cx="982909" cy="98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8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8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8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18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1724892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SCRD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7496" y="834993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8"/>
          <p:cNvCxnSpPr/>
          <p:nvPr/>
        </p:nvCxnSpPr>
        <p:spPr>
          <a:xfrm>
            <a:off x="5202324" y="1315097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18"/>
          <p:cNvSpPr txBox="1"/>
          <p:nvPr/>
        </p:nvSpPr>
        <p:spPr>
          <a:xfrm>
            <a:off x="7278160" y="962112"/>
            <a:ext cx="1964412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11 / 22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8"/>
          <p:cNvGraphicFramePr/>
          <p:nvPr/>
        </p:nvGraphicFramePr>
        <p:xfrm>
          <a:off x="1661775" y="1866437"/>
          <a:ext cx="8873078" cy="45087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 de un (1) Sistema Distrital de bibliotecas y espacios no convencionales de lectura que fortalezca y articule bibliotecas públicas, escolares, comunitarias, universitarias, especializadas, y otros espacios de circulación del libro en la ciudad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Formular 1 política distrital de lectura, escritura y bibliotecas y otros espacios de circulación del libro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Generar 1 estrategia de internacionalización que promueva el posicionamiento de Bogotá como referente en temas culturales y deportivos y permita la movilizaciòn dinàmica de recursos tècnicos, humanos y financieros </a:t>
                      </a: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10 equipamientos artísticos y culturales en diferentes localidades de la ciudad.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(0,5)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e implementar dos (2) estrategias para reconocer, crear, fortalecer, consolidar y/o posicionar Distritos Creativos, así como espacios adecuados para el desarrollo de actividades culturales y creativas.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y promover tres (3) programas para el fortalecimiento de la cadena de valor de la economía cultural y creativa.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9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170" name="Google Shape;170;p19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9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1724892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SCRD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7496" y="834993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9"/>
          <p:cNvCxnSpPr/>
          <p:nvPr/>
        </p:nvCxnSpPr>
        <p:spPr>
          <a:xfrm>
            <a:off x="5202324" y="1315097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19"/>
          <p:cNvSpPr txBox="1"/>
          <p:nvPr/>
        </p:nvSpPr>
        <p:spPr>
          <a:xfrm>
            <a:off x="7278160" y="962112"/>
            <a:ext cx="1964412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11 / 22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19"/>
          <p:cNvGraphicFramePr/>
          <p:nvPr/>
        </p:nvGraphicFramePr>
        <p:xfrm>
          <a:off x="1659462" y="2099277"/>
          <a:ext cx="8873078" cy="38924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una (1) estrategia que permita atender a los artistas del espacio público, que propicie el goce efectivo de los derechos culturales de la ciudadanía.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(0,13)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30,8%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y fortalecer una (1) estrategia de economía cultural y creativa para orientar la toma de decisiones que permita mitigar y reactivar el sector cultura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17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 de un (1) centro de diseño de políticas públicas de cambio cultural para fortalecer la institucionalidad de Cultura Ciudadana en el distrito, la gestión del conocimiento y la toma de decisiones institucionales que promuevan las transformaciones culturales a partir de mejores comprensiones de las dinámicas sociales y culturales </a:t>
                      </a: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475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y acompañar la implementación de 13 estrategias de cultura ciudadana en torno a los temas priorizados por la administración distrital.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476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un (1) sistema de gestión de la información para el levantamiento y monitoreo de las estrategias de cambio cultural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0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187" name="Google Shape;187;p20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0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0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0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/>
          <p:nvPr/>
        </p:nvSpPr>
        <p:spPr>
          <a:xfrm>
            <a:off x="1724892" y="1190200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IDRD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7496" y="1180630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0"/>
          <p:cNvCxnSpPr/>
          <p:nvPr/>
        </p:nvCxnSpPr>
        <p:spPr>
          <a:xfrm>
            <a:off x="5202324" y="1453351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20"/>
          <p:cNvSpPr txBox="1"/>
          <p:nvPr/>
        </p:nvSpPr>
        <p:spPr>
          <a:xfrm>
            <a:off x="7416415" y="1100367"/>
            <a:ext cx="136240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/ 11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45%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20"/>
          <p:cNvGraphicFramePr/>
          <p:nvPr/>
        </p:nvGraphicFramePr>
        <p:xfrm>
          <a:off x="1659360" y="2279352"/>
          <a:ext cx="8873078" cy="33518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el 100% de los componentes para la creación de un clúster de la economía del deporte, la recreación y la actividad física 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Gestionar el 100% de las Alianzas Público Privadas de proyectos de infraestructura para la Cultura, la Recreación y el Deporte, priorizando la sede de la Orquesta Filarmónica y la Unidad Deportiva el Campín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Incrementar en 15% la vinculación del sector privado, ONG y organismos internacionales a la sostenibilidad de parques y programas de recreación y deporte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(0,4)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20 Consejos Locales de Deporte, Recreación, Actividad Física, Parques, Escenarios y Equipamientos Recreativos y Deportivos - DRAFE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493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y mantener al 100% la capacidad institucional a través de la mejora en la infraestructura física, tecnológica y de gestión en beneficio de la ciudadanía.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1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04" name="Google Shape;204;p21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1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1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21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/>
          <p:nvPr/>
        </p:nvSpPr>
        <p:spPr>
          <a:xfrm>
            <a:off x="1724892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IDARTES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7496" y="1042375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1"/>
          <p:cNvCxnSpPr/>
          <p:nvPr/>
        </p:nvCxnSpPr>
        <p:spPr>
          <a:xfrm>
            <a:off x="5202324" y="1453351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p21"/>
          <p:cNvSpPr txBox="1"/>
          <p:nvPr/>
        </p:nvSpPr>
        <p:spPr>
          <a:xfrm>
            <a:off x="7416415" y="1100367"/>
            <a:ext cx="1396425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 / 13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54%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21"/>
          <p:cNvGraphicFramePr/>
          <p:nvPr/>
        </p:nvGraphicFramePr>
        <p:xfrm>
          <a:off x="1661775" y="1812754"/>
          <a:ext cx="8873078" cy="5002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16 espacios y/o eventos de valoración social del libro, la lectura y la literatura en la ciudad.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(12)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8,3%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Generar 1 estrategia de internacionalización que promueva el posicionamiento de Bogotá como referente en temas culturales y deportivos y permita la movilizaciòn dinàmica de recursos técnicos, humanos y financieros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una (1) estrategia intercultural para fortalecer los diálogos con la ciudadanía en sus múltiples diversidades poblacionales y territoriales.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21.250 acciones para el fortalecimiento y la participación en prácticas artísticas, culturales y patrimoniales en los territorios, generando espacios de encuentro y reconocimiento del otro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(10.174)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15,1%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y promover tres (3) programas para el fortalecimiento de la cadena de valor de la economía cultural y creativa.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7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e implementar 1 estrategia Distrital que posicione el arte, la cultura  y el patrimonio como  medios  para aportar a la construcción de la memoria, la reconciliación y reparación simbólica.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3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493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y mantener al 100% la capacidad institucional a través de la mejora en la infraestructura física, tecnológica y de gestión en beneficio de la ciudadanía.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2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21" name="Google Shape;221;p22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2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2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2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5" name="Google Shape;22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/>
          <p:nvPr/>
        </p:nvSpPr>
        <p:spPr>
          <a:xfrm>
            <a:off x="1655765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IDPC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6623" y="834993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2"/>
          <p:cNvCxnSpPr/>
          <p:nvPr/>
        </p:nvCxnSpPr>
        <p:spPr>
          <a:xfrm>
            <a:off x="5202324" y="1315097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9" name="Google Shape;229;p22"/>
          <p:cNvSpPr txBox="1"/>
          <p:nvPr/>
        </p:nvSpPr>
        <p:spPr>
          <a:xfrm>
            <a:off x="7416415" y="962112"/>
            <a:ext cx="147616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/ 13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76,9%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22"/>
          <p:cNvGraphicFramePr/>
          <p:nvPr/>
        </p:nvGraphicFramePr>
        <p:xfrm>
          <a:off x="1661775" y="2296622"/>
          <a:ext cx="8873078" cy="32761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2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Gestionar 3 declaratorias de patrimonio cultural inmaterial del orden distrital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(0,5)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4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una (1) estrategia de territorialización de la presencia del Museo de Bogotá y de la promoción y difusión de las iniciativas de memoria y patrimonio en 15 localidades de la ciudad, así como construir un espacio generador de contenidos en torno a la historia saberes y haceres que forman parte de patrimonio inmaterial de Bogotá, difundiendo con respeto y claridad a todos los ciudadanos de una forma dinámica e integradora en la que todos sean protagonistas.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(Indicador 155 - 0,15 e</a:t>
                      </a: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Indicador 156 - 0,15)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implementar una (1) estrategia que permita reconocer y difundir manifestaciones de patrimonio cultural material e inmaterial, para generar conocimiento en la ciudadanía.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2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700 intervenciones en Bienes de Interés Cultural de Bogotá.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3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23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38" name="Google Shape;238;p23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3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3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6018064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1655765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IDPC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6623" y="834993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3"/>
          <p:cNvCxnSpPr/>
          <p:nvPr/>
        </p:nvCxnSpPr>
        <p:spPr>
          <a:xfrm>
            <a:off x="5202324" y="1315097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3"/>
          <p:cNvSpPr txBox="1"/>
          <p:nvPr/>
        </p:nvSpPr>
        <p:spPr>
          <a:xfrm>
            <a:off x="7416415" y="962112"/>
            <a:ext cx="147616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10/ 13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76,9%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23"/>
          <p:cNvGraphicFramePr/>
          <p:nvPr/>
        </p:nvGraphicFramePr>
        <p:xfrm>
          <a:off x="1661775" y="1881858"/>
          <a:ext cx="8873078" cy="43235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42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el 100% de las acciones para el fortalecimiento de los estímulos, apoyos concertados y alianzas estratégicas para dinamizar la estrategia sectorial dirigida a fomentar los procesos culturales, artísticos, patrimoniales.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0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Activación de 7  entornos con presencia representativa de patrimonio, cultural material e inmaterial a través de procesos de interacción social, artística y cultural.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(0,6)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21,7%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0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Formular cuatro (4) instrumentos de planeación territorial en entornos patrimoniales como determinante del ordenamiento territorial de Bogotá.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(1,4)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231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Gestionar 1 declaratoria de Sumapaz como Patrimonio de la Humanidad por la Unesco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1 espacios que integren dimensiones patrimoniales y de memoria en la ciudad. </a:t>
                      </a:r>
                      <a:r>
                        <a:rPr lang="es-CO" sz="15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el 100% de las acciones para el fortalecimiento de la comunicación pública. (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4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4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55" name="Google Shape;255;p24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4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4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4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6018064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/>
          <p:nvPr/>
        </p:nvSpPr>
        <p:spPr>
          <a:xfrm>
            <a:off x="1724892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FUGA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4027" y="1076746"/>
            <a:ext cx="770379" cy="689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4"/>
          <p:cNvCxnSpPr/>
          <p:nvPr/>
        </p:nvCxnSpPr>
        <p:spPr>
          <a:xfrm>
            <a:off x="5202324" y="1453351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24"/>
          <p:cNvSpPr txBox="1"/>
          <p:nvPr/>
        </p:nvSpPr>
        <p:spPr>
          <a:xfrm>
            <a:off x="7415304" y="1076746"/>
            <a:ext cx="141928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/11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73%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64" name="Google Shape;264;p24"/>
          <p:cNvGraphicFramePr/>
          <p:nvPr>
            <p:extLst>
              <p:ext uri="{D42A27DB-BD31-4B8C-83A1-F6EECF244321}">
                <p14:modId xmlns:p14="http://schemas.microsoft.com/office/powerpoint/2010/main" val="3081175384"/>
              </p:ext>
            </p:extLst>
          </p:nvPr>
        </p:nvGraphicFramePr>
        <p:xfrm>
          <a:off x="1659462" y="2212776"/>
          <a:ext cx="8873078" cy="36221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e implementar 1 estrategia para fortalecer a Bogotá como una ciudad creativa de la música (Red UNESCO 2012)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155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Mantener, mejorar y dotar 17 equipamientos urbanos y rurales para el goce y disfrute de los habitantes de la ciudad región y de los visitantes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(0,17)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17,6%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21.250 acciones para el fortalecimiento y la participación en prácticas artísticas, culturales y patrimoniales en los territorios, generando espacios de encuentro y reconocimiento del otro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(51)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13,7%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e implementar dos (2) estrategias para reconocer, crear, fortalecer, consolidar y/o posicionar Distritos Creativos, así como espacios adecuados para el desarrollo de actividades culturales y creativas.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(0,15)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26,7%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Diseñar y promover tres (3) programas para el fortalecimiento de la cadena de valor de la economía cultural y creativa.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(1,0)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37,0%</a:t>
                      </a:r>
                      <a:endParaRPr sz="15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4113A9-DCDB-4073-AC7D-6CB1B460AB2C}"/>
              </a:ext>
            </a:extLst>
          </p:cNvPr>
          <p:cNvSpPr txBox="1">
            <a:spLocks/>
          </p:cNvSpPr>
          <p:nvPr/>
        </p:nvSpPr>
        <p:spPr>
          <a:xfrm>
            <a:off x="1725935" y="204160"/>
            <a:ext cx="9428743" cy="81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ORDEN DEL DÍA - SESIÓN DEL 23 DE OCTUBRE 2020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04439"/>
              </p:ext>
            </p:extLst>
          </p:nvPr>
        </p:nvGraphicFramePr>
        <p:xfrm>
          <a:off x="1381627" y="1136681"/>
          <a:ext cx="10117357" cy="541319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25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TEMAS</a:t>
                      </a:r>
                      <a:r>
                        <a:rPr lang="es-CO" sz="1600" baseline="0" dirty="0">
                          <a:effectLst/>
                        </a:rPr>
                        <a:t> DEL COMITÉ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RESPONSABLE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TIEMPO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 Verificación</a:t>
                      </a:r>
                      <a:r>
                        <a:rPr lang="es-CO" sz="1600" baseline="0" dirty="0">
                          <a:effectLst/>
                        </a:rPr>
                        <a:t> del</a:t>
                      </a:r>
                      <a:r>
                        <a:rPr lang="es-CO" sz="1600" dirty="0">
                          <a:effectLst/>
                        </a:rPr>
                        <a:t> quorum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Dirección de Planeación 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 Aprobación Acta Anterior 30</a:t>
                      </a:r>
                      <a:r>
                        <a:rPr lang="es-CO" sz="1600" baseline="0" dirty="0">
                          <a:effectLst/>
                        </a:rPr>
                        <a:t> de Septiembre </a:t>
                      </a:r>
                      <a:r>
                        <a:rPr lang="es-CO" sz="1600" dirty="0">
                          <a:effectLst/>
                        </a:rPr>
                        <a:t>de 2020 </a:t>
                      </a:r>
                      <a:endParaRPr lang="es-CO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Presentación Informe </a:t>
                      </a:r>
                      <a:r>
                        <a:rPr lang="es-E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Comparativo de Brechas en la Implementación de Dimensión 07 de Control Interno del MIPG de las Secretarías Distritales 2018 – 2019</a:t>
                      </a:r>
                      <a:endParaRPr lang="es-CO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Veeduría Distrital  y Secretaría General de la Alcaldía Mayor de Bogotá</a:t>
                      </a: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20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537248349"/>
                  </a:ext>
                </a:extLst>
              </a:tr>
              <a:tr h="498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Estrategia Corazón Productivo Sector CRD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Subsecretaria de Gobernanza - SCRD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20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Estrategia Proyecto de Tecnología, Información y Gestión del Conocimiento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Subsecretaria de Gobernanza - SCRD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15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882305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Avance ejecución Metas Plan de Desarrollo Sector CRD, corte a Septiembre 30 de 2020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10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019868162"/>
                  </a:ext>
                </a:extLst>
              </a:tr>
              <a:tr h="498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Anteproyecto de Presupuesto 2021 Sector CRD – Asignación Cuota Global SHD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657596592"/>
                  </a:ext>
                </a:extLst>
              </a:tr>
              <a:tr h="498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Seguimiento a la ejecución presupuestal Sector CRD, corte a Septiembre 30 de 2020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905790787"/>
                  </a:ext>
                </a:extLst>
              </a:tr>
              <a:tr h="610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9.Proposiciones y varios 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aseline="0" dirty="0">
                          <a:effectLst/>
                        </a:rPr>
                        <a:t>Todos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effectLst/>
                        </a:rPr>
                        <a:t>10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8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5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5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72" name="Google Shape;272;p25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5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5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25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6018064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/>
          <p:nvPr/>
        </p:nvSpPr>
        <p:spPr>
          <a:xfrm>
            <a:off x="1724892" y="1051946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FUGA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8369" y="1249757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5"/>
          <p:cNvCxnSpPr/>
          <p:nvPr/>
        </p:nvCxnSpPr>
        <p:spPr>
          <a:xfrm>
            <a:off x="5202324" y="1453351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25"/>
          <p:cNvSpPr txBox="1"/>
          <p:nvPr/>
        </p:nvSpPr>
        <p:spPr>
          <a:xfrm>
            <a:off x="7416415" y="1169494"/>
            <a:ext cx="141928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/11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73%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81" name="Google Shape;281;p25"/>
          <p:cNvGraphicFramePr/>
          <p:nvPr/>
        </p:nvGraphicFramePr>
        <p:xfrm>
          <a:off x="1659462" y="2472854"/>
          <a:ext cx="8873078" cy="28675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58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una (1) estrategia de uso creativo de la tecnología, las comunicaciones y de las nuevas herramientas digitales para empoderar a las comunidades, promover la diversidad, la inclusión, la confianza y el respeto por el otro, así como la sostenibilidad del sector cultural y artístico.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(1,0)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67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Implementar 1 estrategia de integración en el centro de Bogotá, partiendo del Bronx, como piloto de cultura ciudadana para la confianza y la resignificación de los espacios públicos en convivencia con el entorno.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(1,0)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el 100% de las acciones para el fortalecimiento de la comunicación pública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6" descr="Alcaldia_blanco.png"/>
          <p:cNvPicPr preferRelativeResize="0"/>
          <p:nvPr/>
        </p:nvPicPr>
        <p:blipFill rotWithShape="1">
          <a:blip r:embed="rId3">
            <a:alphaModFix/>
          </a:blip>
          <a:srcRect l="6614" t="12985" r="7600" b="14791"/>
          <a:stretch/>
        </p:blipFill>
        <p:spPr>
          <a:xfrm>
            <a:off x="9504208" y="249767"/>
            <a:ext cx="1030649" cy="3802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26"/>
          <p:cNvGrpSpPr/>
          <p:nvPr/>
        </p:nvGrpSpPr>
        <p:grpSpPr>
          <a:xfrm>
            <a:off x="1523520" y="130935"/>
            <a:ext cx="9144745" cy="770382"/>
            <a:chOff x="0" y="817901"/>
            <a:chExt cx="5550569" cy="592523"/>
          </a:xfrm>
        </p:grpSpPr>
        <p:pic>
          <p:nvPicPr>
            <p:cNvPr id="289" name="Google Shape;289;p26"/>
            <p:cNvPicPr preferRelativeResize="0"/>
            <p:nvPr/>
          </p:nvPicPr>
          <p:blipFill rotWithShape="1">
            <a:blip r:embed="rId4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6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6"/>
            <p:cNvPicPr preferRelativeResize="0"/>
            <p:nvPr/>
          </p:nvPicPr>
          <p:blipFill rotWithShape="1">
            <a:blip r:embed="rId4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26"/>
          <p:cNvSpPr txBox="1"/>
          <p:nvPr/>
        </p:nvSpPr>
        <p:spPr>
          <a:xfrm>
            <a:off x="1870107" y="181997"/>
            <a:ext cx="7925685" cy="9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268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Cumplimiento de Metas por Entidades del Sector</a:t>
            </a:r>
            <a:endParaRPr sz="244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/>
          <p:nvPr/>
        </p:nvSpPr>
        <p:spPr>
          <a:xfrm>
            <a:off x="1724892" y="1397582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OFB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1724892" y="4253527"/>
            <a:ext cx="3258779" cy="524442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2631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CANAL CAPITAL</a:t>
            </a:r>
            <a:endParaRPr sz="2631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6" name="Google Shape;29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8369" y="1388011"/>
            <a:ext cx="770379" cy="77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8369" y="4014847"/>
            <a:ext cx="770379" cy="77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6"/>
          <p:cNvCxnSpPr/>
          <p:nvPr/>
        </p:nvCxnSpPr>
        <p:spPr>
          <a:xfrm>
            <a:off x="5202324" y="1660733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26"/>
          <p:cNvSpPr txBox="1"/>
          <p:nvPr/>
        </p:nvSpPr>
        <p:spPr>
          <a:xfrm>
            <a:off x="7416415" y="1376876"/>
            <a:ext cx="1294367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/ 7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26%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00" name="Google Shape;300;p26"/>
          <p:cNvCxnSpPr/>
          <p:nvPr/>
        </p:nvCxnSpPr>
        <p:spPr>
          <a:xfrm>
            <a:off x="5202324" y="4425823"/>
            <a:ext cx="1964412" cy="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26"/>
          <p:cNvSpPr txBox="1"/>
          <p:nvPr/>
        </p:nvSpPr>
        <p:spPr>
          <a:xfrm>
            <a:off x="7416415" y="4141966"/>
            <a:ext cx="1419286" cy="70406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/ 2 METAS</a:t>
            </a:r>
            <a:endParaRPr sz="127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6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</a:t>
            </a:r>
            <a:endParaRPr sz="1633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02" name="Google Shape;302;p26"/>
          <p:cNvGraphicFramePr/>
          <p:nvPr/>
        </p:nvGraphicFramePr>
        <p:xfrm>
          <a:off x="1661775" y="2281200"/>
          <a:ext cx="8873078" cy="15029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6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Gestionar el 100% de las Alianzas Público Privadas de proyectos de infraestructura para la Cultura, la Recreación y el Deporte, priorizando la sede de la Orquesta Filarmónica y la Unidad Deportiva el Campín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el 100% de las acciones para el fortalecimiento de la comunicación pública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" name="Google Shape;303;p26"/>
          <p:cNvGraphicFramePr/>
          <p:nvPr/>
        </p:nvGraphicFramePr>
        <p:xfrm>
          <a:off x="1661775" y="5277780"/>
          <a:ext cx="8873078" cy="6163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3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539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el 100% de las acciones para el fortalecimiento de la comunicación pública </a:t>
                      </a:r>
                      <a:r>
                        <a:rPr lang="es-CO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(100%)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12,5%</a:t>
                      </a:r>
                      <a:endParaRPr sz="15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41" marR="8641" marT="8641" marB="82939" anchor="ctr"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4" name="Google Shape;304;p26"/>
          <p:cNvSpPr txBox="1"/>
          <p:nvPr/>
        </p:nvSpPr>
        <p:spPr>
          <a:xfrm>
            <a:off x="1724892" y="6153937"/>
            <a:ext cx="7404509" cy="70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just" defTabSz="829544">
              <a:buClr>
                <a:srgbClr val="000000"/>
              </a:buClr>
            </a:pPr>
            <a:r>
              <a:rPr lang="es-CO" sz="907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s-CO" sz="90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Canal Capital aporta al cumplimiento de 2 metas de producto sectoriales del PDD para poder ejecutar los recursos provenientes de Nación. </a:t>
            </a:r>
            <a:endParaRPr sz="90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 DE PRESUPUESTO 2021 SECTOR CULTURA, RECEACIÓN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CUOTA GLOBAL SHD</a:t>
            </a:r>
          </a:p>
        </p:txBody>
      </p:sp>
    </p:spTree>
    <p:extLst>
      <p:ext uri="{BB962C8B-B14F-4D97-AF65-F5344CB8AC3E}">
        <p14:creationId xmlns:p14="http://schemas.microsoft.com/office/powerpoint/2010/main" val="122809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53804" y="112004"/>
            <a:ext cx="8456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02060"/>
                </a:solidFill>
                <a:latin typeface="Calibri"/>
              </a:rPr>
              <a:t>ANTEPROYECTO DE PRESUPUESTO 2021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02060"/>
                </a:solidFill>
                <a:latin typeface="Calibri"/>
              </a:rPr>
              <a:t>SECTOR 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18288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LA EJECUCIÓN PRESUPUESTAL SECTOR CULTURA, RECREACIÓN Y DEPORTE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A SEPTIEMBRE 30 DE 2020</a:t>
            </a: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5418" y="112004"/>
            <a:ext cx="10472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002060"/>
                </a:solidFill>
                <a:latin typeface="Calibri"/>
              </a:rPr>
              <a:t>EJECUCIÓN PRESUPUESTAL SECTOR CULTURA, RECREACIÓN Y DEPORTE CORTE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002060"/>
                </a:solidFill>
                <a:latin typeface="Calibri"/>
              </a:rPr>
              <a:t>30 DE SEPTIEMBRE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773607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79545" y="1843635"/>
            <a:ext cx="7929562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9.PROPOSICIÓN Y VARIOS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5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1.VERIFICACIÓN DEL QUORUM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85637" y="2466446"/>
            <a:ext cx="942072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APROBACIÓN DEL  ACTA ANTERIOR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SEPTIEMBRE 30 DE 2020</a:t>
            </a:r>
          </a:p>
        </p:txBody>
      </p:sp>
    </p:spTree>
    <p:extLst>
      <p:ext uri="{BB962C8B-B14F-4D97-AF65-F5344CB8AC3E}">
        <p14:creationId xmlns:p14="http://schemas.microsoft.com/office/powerpoint/2010/main" val="415465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65790" y="2152358"/>
            <a:ext cx="8672438" cy="196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s-CO" sz="3200" b="1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INFORME </a:t>
            </a: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 BRECHAS EN LA IMPLEMENTACIÓN DE DIMENSIÓN 07 DE CONTROL INTERNO DEL MIPG DE LAS SECRETARÍAS DISTRITALES 2018 – 2019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CORAZÓN PRODUCTIVO SECTOR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250861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CORAZÓN PRODUCTIVO SECTOR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172437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55331" y="1049143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AVANCE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METAS PLAN DE DESARROLLO SECTOR CULTURA, RECREACIÓN Y DEPORTE 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A SEPTIEMBRE 30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2020</a:t>
            </a:r>
          </a:p>
        </p:txBody>
      </p:sp>
    </p:spTree>
    <p:extLst>
      <p:ext uri="{BB962C8B-B14F-4D97-AF65-F5344CB8AC3E}">
        <p14:creationId xmlns:p14="http://schemas.microsoft.com/office/powerpoint/2010/main" val="177162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4"/>
          <p:cNvGrpSpPr/>
          <p:nvPr/>
        </p:nvGrpSpPr>
        <p:grpSpPr>
          <a:xfrm>
            <a:off x="1523521" y="1715568"/>
            <a:ext cx="9057765" cy="5309989"/>
            <a:chOff x="0" y="1357696"/>
            <a:chExt cx="9984509" cy="5853280"/>
          </a:xfrm>
        </p:grpSpPr>
        <p:sp>
          <p:nvSpPr>
            <p:cNvPr id="71" name="Google Shape;71;p14"/>
            <p:cNvSpPr/>
            <p:nvPr/>
          </p:nvSpPr>
          <p:spPr>
            <a:xfrm>
              <a:off x="3814047" y="3349416"/>
              <a:ext cx="2484270" cy="219070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4203629" y="3692961"/>
              <a:ext cx="1705107" cy="150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12" rIns="0" bIns="13812" anchor="ctr" anchorCtr="0">
              <a:noAutofit/>
            </a:bodyPr>
            <a:lstStyle/>
            <a:p>
              <a:pPr algn="ctr" defTabSz="829544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s-CO" sz="1996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Propósito 2</a:t>
              </a:r>
              <a:endParaRPr sz="1996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31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IDPC: 4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31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IDRD: 1</a:t>
              </a:r>
              <a:endParaRPr sz="1452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9719920" y="6982816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022836" y="2482715"/>
              <a:ext cx="2266483" cy="194551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 l="-8999" r="-8998"/>
              </a:stretch>
            </a:blipFill>
            <a:ln w="9525" cap="flat" cmpd="sng">
              <a:solidFill>
                <a:schemeClr val="accent3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9719920" y="6982816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761076" y="2308865"/>
              <a:ext cx="2501400" cy="2175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6150854" y="2647907"/>
              <a:ext cx="1721916" cy="149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729" rIns="0" bIns="20729" anchor="ctr" anchorCtr="0">
              <a:noAutofit/>
            </a:bodyPr>
            <a:lstStyle/>
            <a:p>
              <a:pPr algn="ctr" defTabSz="829544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es-CO" sz="1996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Propósito 3</a:t>
              </a:r>
              <a:endParaRPr sz="1996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defTabSz="829544">
                <a:lnSpc>
                  <a:spcPct val="90000"/>
                </a:lnSpc>
                <a:spcBef>
                  <a:spcPts val="572"/>
                </a:spcBef>
                <a:buClr>
                  <a:srgbClr val="000000"/>
                </a:buClr>
                <a:buSzPts val="1100"/>
              </a:pPr>
              <a:r>
                <a:rPr lang="es-CO" sz="136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FUGA: 1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49"/>
                </a:spcBef>
                <a:buClr>
                  <a:srgbClr val="000000"/>
                </a:buClr>
                <a:buSzPts val="1100"/>
              </a:pPr>
              <a:r>
                <a:rPr lang="es-CO" sz="136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IDARTES: 1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49"/>
                </a:spcBef>
                <a:buClr>
                  <a:srgbClr val="000000"/>
                </a:buClr>
                <a:buSzPts val="1100"/>
              </a:pPr>
              <a:r>
                <a:rPr lang="es-CO" sz="136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IDPC: 1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49"/>
                </a:spcBef>
                <a:buClr>
                  <a:srgbClr val="000000"/>
                </a:buClr>
                <a:buSzPts val="1100"/>
              </a:pPr>
              <a:r>
                <a:rPr lang="es-CO" sz="136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SCRD:1</a:t>
              </a:r>
              <a:endParaRPr sz="1996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9719920" y="6982818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816790" y="1357696"/>
              <a:ext cx="2391389" cy="194551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 l="-30997" r="-30995"/>
              </a:stretch>
            </a:blipFill>
            <a:ln w="9525" cap="flat" cmpd="sng">
              <a:solidFill>
                <a:schemeClr val="accent3">
                  <a:alpha val="76862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9719920" y="6982818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0" y="3317123"/>
              <a:ext cx="2510357" cy="22222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394382" y="3666239"/>
              <a:ext cx="1721593" cy="1523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812" rIns="0" bIns="13812" anchor="t" anchorCtr="0">
              <a:noAutofit/>
            </a:bodyPr>
            <a:lstStyle/>
            <a:p>
              <a:pPr algn="ctr" defTabSz="829544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s-CO" sz="1996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Propósito 1</a:t>
              </a:r>
              <a:endParaRPr sz="1996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81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FUGA: 8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18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IDARTES: 10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18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IDPC: 6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18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IDRD: 9</a:t>
              </a:r>
              <a:endParaRPr sz="136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1846" lvl="1" indent="-51846" algn="ctr" defTabSz="829544">
                <a:lnSpc>
                  <a:spcPct val="90000"/>
                </a:lnSpc>
                <a:spcBef>
                  <a:spcPts val="318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OFB: 5</a:t>
              </a:r>
              <a:endParaRPr sz="1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51846" lvl="1" indent="-51846" algn="ctr" defTabSz="829544">
                <a:lnSpc>
                  <a:spcPct val="90000"/>
                </a:lnSpc>
                <a:spcBef>
                  <a:spcPts val="136"/>
                </a:spcBef>
                <a:buClr>
                  <a:srgbClr val="000000"/>
                </a:buClr>
                <a:buSzPts val="1000"/>
              </a:pPr>
              <a:r>
                <a:rPr lang="es-CO" sz="127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SCRD:16</a:t>
              </a:r>
              <a:endParaRPr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9719920" y="6982817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004277" y="4461346"/>
              <a:ext cx="2301636" cy="214512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 l="-32998" r="-32998"/>
              </a:stretch>
            </a:blipFill>
            <a:ln w="9525" cap="flat" cmpd="sng">
              <a:solidFill>
                <a:schemeClr val="accent3">
                  <a:alpha val="6313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9719920" y="6982817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718026" y="3627589"/>
              <a:ext cx="2266483" cy="194551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A7D6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8069026" y="3928882"/>
              <a:ext cx="1564483" cy="1342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55" rIns="0" bIns="12655" anchor="ctr" anchorCtr="0">
              <a:noAutofit/>
            </a:bodyPr>
            <a:lstStyle/>
            <a:p>
              <a:pPr algn="ctr" defTabSz="829544">
                <a:lnSpc>
                  <a:spcPct val="90000"/>
                </a:lnSpc>
                <a:buClr>
                  <a:srgbClr val="000000"/>
                </a:buClr>
                <a:buSzPts val="1050"/>
              </a:pPr>
              <a:r>
                <a:rPr lang="es-CO" sz="1905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Propósito 5</a:t>
              </a:r>
              <a:endParaRPr sz="1905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FUGA: 2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IDARTES: 2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IDPC: 2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IDRD: 1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OFB: 2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SCRD: 5</a:t>
              </a:r>
              <a:endParaRPr sz="154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 defTabSz="829544">
                <a:lnSpc>
                  <a:spcPct val="90000"/>
                </a:lnSpc>
                <a:spcBef>
                  <a:spcPts val="334"/>
                </a:spcBef>
                <a:buClr>
                  <a:srgbClr val="000000"/>
                </a:buClr>
                <a:buSzPts val="1050"/>
              </a:pPr>
              <a:r>
                <a:rPr lang="es-CO" sz="122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CANAL: 2</a:t>
              </a:r>
              <a:endParaRPr sz="12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9719920" y="6982818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834691" y="4548336"/>
              <a:ext cx="2266483" cy="1945514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6">
                <a:alphaModFix/>
              </a:blip>
              <a:stretch>
                <a:fillRect l="-6998" r="-6999"/>
              </a:stretch>
            </a:blipFill>
            <a:ln w="9525" cap="flat" cmpd="sng">
              <a:solidFill>
                <a:schemeClr val="accent3">
                  <a:alpha val="4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8981497" y="6948912"/>
              <a:ext cx="264589" cy="22815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</a:pPr>
              <a:endParaRPr sz="127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4"/>
          <p:cNvSpPr/>
          <p:nvPr/>
        </p:nvSpPr>
        <p:spPr>
          <a:xfrm>
            <a:off x="9931123" y="6208885"/>
            <a:ext cx="737357" cy="485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939" tIns="41458" rIns="82939" bIns="41458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endParaRPr sz="16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523520" y="966240"/>
            <a:ext cx="3977267" cy="115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3645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es-CO" sz="337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73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831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METAS DE PRODUCTO </a:t>
            </a:r>
            <a:endParaRPr sz="1831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831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CARGO DEL SECTOR</a:t>
            </a:r>
            <a:endParaRPr sz="11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3" name="Google Shape;93;p14"/>
          <p:cNvGrpSpPr/>
          <p:nvPr/>
        </p:nvGrpSpPr>
        <p:grpSpPr>
          <a:xfrm>
            <a:off x="1523520" y="130935"/>
            <a:ext cx="9144745" cy="653632"/>
            <a:chOff x="0" y="817901"/>
            <a:chExt cx="5550569" cy="592523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7">
              <a:alphaModFix/>
            </a:blip>
            <a:srcRect l="69215" r="6155"/>
            <a:stretch/>
          </p:blipFill>
          <p:spPr>
            <a:xfrm>
              <a:off x="0" y="934848"/>
              <a:ext cx="5550569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4"/>
            <p:cNvPicPr preferRelativeResize="0"/>
            <p:nvPr/>
          </p:nvPicPr>
          <p:blipFill rotWithShape="1">
            <a:blip r:embed="rId7">
              <a:alphaModFix/>
            </a:blip>
            <a:srcRect l="72914" r="1136"/>
            <a:stretch/>
          </p:blipFill>
          <p:spPr>
            <a:xfrm>
              <a:off x="0" y="817901"/>
              <a:ext cx="3738038" cy="391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/>
            <p:cNvPicPr preferRelativeResize="0"/>
            <p:nvPr/>
          </p:nvPicPr>
          <p:blipFill rotWithShape="1">
            <a:blip r:embed="rId7">
              <a:alphaModFix/>
            </a:blip>
            <a:srcRect l="72914" r="1136"/>
            <a:stretch/>
          </p:blipFill>
          <p:spPr>
            <a:xfrm>
              <a:off x="0" y="1018624"/>
              <a:ext cx="1851650" cy="3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4"/>
          <p:cNvSpPr txBox="1"/>
          <p:nvPr/>
        </p:nvSpPr>
        <p:spPr>
          <a:xfrm>
            <a:off x="1870107" y="174262"/>
            <a:ext cx="7925685" cy="7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s-CO" sz="2177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Participación Sectorial PDD UNCSA 2020-2024</a:t>
            </a:r>
            <a:endParaRPr sz="2359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73147" y="5948937"/>
            <a:ext cx="1133769" cy="70406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648177" y="992730"/>
            <a:ext cx="3020099" cy="65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41458" rIns="82939" bIns="41458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3645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sz="3645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29544">
              <a:buClr>
                <a:srgbClr val="000000"/>
              </a:buClr>
            </a:pPr>
            <a:r>
              <a:rPr lang="es-CO" sz="1831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METAS INDIVIDUALES</a:t>
            </a:r>
            <a:endParaRPr sz="11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562294" y="5529864"/>
            <a:ext cx="1076643" cy="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674EA7"/>
                </a:solidFill>
                <a:latin typeface="Arial"/>
                <a:cs typeface="Arial"/>
                <a:sym typeface="Arial"/>
              </a:rPr>
              <a:t>5 Metas</a:t>
            </a:r>
            <a:endParaRPr sz="1270" b="1" kern="0">
              <a:solidFill>
                <a:srgbClr val="674EA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175059" y="5529864"/>
            <a:ext cx="1076643" cy="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674EA7"/>
                </a:solidFill>
                <a:latin typeface="Arial"/>
                <a:cs typeface="Arial"/>
                <a:sym typeface="Arial"/>
              </a:rPr>
              <a:t>54 Metas</a:t>
            </a:r>
            <a:endParaRPr sz="1270" b="1" kern="0">
              <a:solidFill>
                <a:srgbClr val="674EA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303879" y="2298300"/>
            <a:ext cx="1076643" cy="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674EA7"/>
                </a:solidFill>
                <a:latin typeface="Arial"/>
                <a:cs typeface="Arial"/>
                <a:sym typeface="Arial"/>
              </a:rPr>
              <a:t>4 Metas</a:t>
            </a:r>
            <a:endParaRPr sz="1270" b="1" kern="0">
              <a:solidFill>
                <a:srgbClr val="674EA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9054967" y="5529864"/>
            <a:ext cx="1076643" cy="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s-CO" sz="1270" b="1" kern="0">
                <a:solidFill>
                  <a:srgbClr val="674EA7"/>
                </a:solidFill>
                <a:latin typeface="Arial"/>
                <a:cs typeface="Arial"/>
                <a:sym typeface="Arial"/>
              </a:rPr>
              <a:t>16 Metas</a:t>
            </a:r>
            <a:endParaRPr sz="1270" b="1" kern="0">
              <a:solidFill>
                <a:srgbClr val="674EA7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15910</TotalTime>
  <Words>2230</Words>
  <Application>Microsoft Office PowerPoint</Application>
  <PresentationFormat>Panorámica</PresentationFormat>
  <Paragraphs>352</Paragraphs>
  <Slides>27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Carolina</cp:lastModifiedBy>
  <cp:revision>108</cp:revision>
  <dcterms:created xsi:type="dcterms:W3CDTF">2020-02-27T14:24:05Z</dcterms:created>
  <dcterms:modified xsi:type="dcterms:W3CDTF">2020-10-20T14:50:47Z</dcterms:modified>
</cp:coreProperties>
</file>