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3.xml" ContentType="application/vnd.openxmlformats-officedocument.themeOverride+xml"/>
  <Override PartName="/ppt/charts/chart14.xml" ContentType="application/vnd.openxmlformats-officedocument.drawingml.chart+xml"/>
  <Override PartName="/ppt/theme/themeOverride4.xml" ContentType="application/vnd.openxmlformats-officedocument.themeOverride+xml"/>
  <Override PartName="/ppt/charts/chart15.xml" ContentType="application/vnd.openxmlformats-officedocument.drawingml.chart+xml"/>
  <Override PartName="/ppt/theme/themeOverride5.xml" ContentType="application/vnd.openxmlformats-officedocument.themeOverride+xml"/>
  <Override PartName="/ppt/charts/chart16.xml" ContentType="application/vnd.openxmlformats-officedocument.drawingml.chart+xml"/>
  <Override PartName="/ppt/theme/themeOverride6.xml" ContentType="application/vnd.openxmlformats-officedocument.themeOverride+xml"/>
  <Override PartName="/ppt/charts/chart17.xml" ContentType="application/vnd.openxmlformats-officedocument.drawingml.chart+xml"/>
  <Override PartName="/ppt/theme/themeOverride7.xml" ContentType="application/vnd.openxmlformats-officedocument.themeOverride+xml"/>
  <Override PartName="/ppt/charts/chart18.xml" ContentType="application/vnd.openxmlformats-officedocument.drawingml.chart+xml"/>
  <Override PartName="/ppt/theme/themeOverride8.xml" ContentType="application/vnd.openxmlformats-officedocument.themeOverride+xml"/>
  <Override PartName="/ppt/charts/chart19.xml" ContentType="application/vnd.openxmlformats-officedocument.drawingml.chart+xml"/>
  <Override PartName="/ppt/theme/themeOverride9.xml" ContentType="application/vnd.openxmlformats-officedocument.themeOverride+xml"/>
  <Override PartName="/ppt/charts/chart20.xml" ContentType="application/vnd.openxmlformats-officedocument.drawingml.chart+xml"/>
  <Override PartName="/ppt/theme/themeOverride10.xml" ContentType="application/vnd.openxmlformats-officedocument.themeOverride+xml"/>
  <Override PartName="/ppt/charts/chart21.xml" ContentType="application/vnd.openxmlformats-officedocument.drawingml.chart+xml"/>
  <Override PartName="/ppt/theme/themeOverride11.xml" ContentType="application/vnd.openxmlformats-officedocument.themeOverr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heme/themeOverride12.xml" ContentType="application/vnd.openxmlformats-officedocument.themeOverride+xml"/>
  <Override PartName="/ppt/charts/chart24.xml" ContentType="application/vnd.openxmlformats-officedocument.drawingml.chart+xml"/>
  <Override PartName="/ppt/theme/themeOverride13.xml" ContentType="application/vnd.openxmlformats-officedocument.themeOverride+xml"/>
  <Override PartName="/ppt/charts/chart25.xml" ContentType="application/vnd.openxmlformats-officedocument.drawingml.chart+xml"/>
  <Override PartName="/ppt/theme/themeOverride14.xml" ContentType="application/vnd.openxmlformats-officedocument.themeOverride+xml"/>
  <Override PartName="/ppt/drawings/drawing1.xml" ContentType="application/vnd.openxmlformats-officedocument.drawingml.chartshapes+xml"/>
  <Override PartName="/ppt/charts/chart26.xml" ContentType="application/vnd.openxmlformats-officedocument.drawingml.chart+xml"/>
  <Override PartName="/ppt/drawings/drawing2.xml" ContentType="application/vnd.openxmlformats-officedocument.drawingml.chartshapes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theme/themeOverride15.xml" ContentType="application/vnd.openxmlformats-officedocument.themeOverride+xml"/>
  <Override PartName="/ppt/charts/chart29.xml" ContentType="application/vnd.openxmlformats-officedocument.drawingml.chart+xml"/>
  <Override PartName="/ppt/theme/themeOverride16.xml" ContentType="application/vnd.openxmlformats-officedocument.themeOverride+xml"/>
  <Override PartName="/ppt/charts/chart30.xml" ContentType="application/vnd.openxmlformats-officedocument.drawingml.chart+xml"/>
  <Override PartName="/ppt/theme/themeOverride17.xml" ContentType="application/vnd.openxmlformats-officedocument.themeOverride+xml"/>
  <Override PartName="/ppt/charts/chart31.xml" ContentType="application/vnd.openxmlformats-officedocument.drawingml.chart+xml"/>
  <Override PartName="/ppt/theme/themeOverride18.xml" ContentType="application/vnd.openxmlformats-officedocument.themeOverride+xml"/>
  <Override PartName="/ppt/charts/chart32.xml" ContentType="application/vnd.openxmlformats-officedocument.drawingml.chart+xml"/>
  <Override PartName="/ppt/theme/themeOverride19.xml" ContentType="application/vnd.openxmlformats-officedocument.themeOverride+xml"/>
  <Override PartName="/ppt/charts/chart33.xml" ContentType="application/vnd.openxmlformats-officedocument.drawingml.chart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268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75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</p:sldIdLst>
  <p:sldSz cx="9144000" cy="5715000" type="screen16x1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16" y="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olas%20S\Desktop\Jazz\Jazz%20al%20Parque%202017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olas%20S\Desktop\Jazz\Jazz%20al%20Parque%202017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olas%20S\Desktop\Jazz\Jazz%20al%20Parque%202017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olas%20S\Desktop\Jazz\Jazz%20al%20Parque%202017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an%20Carlos%20Rozo\Desktop\Cuadros%20Jazz%20al%20parque%202017.xlsm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Gr&#225;fico%20en%20Microsoft%20PowerPoint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olas%20S\Desktop\Jazz\Jazz%20al%20Parque%202017.xlsx" TargetMode="Externa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5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6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olas%20S\Desktop\Jazz\Jazz%20al%20Parque%202017.xlsx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7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8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9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20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olas%20S\Desktop\Jazz\Jazz%20al%20Parque%2020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olas%20S\Desktop\Jazz\Jazz%20al%20Parque%2020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olas%20S\Desktop\Jazz\Jazz%20al%20Parque%20201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olas%20S\Desktop\Jazz\Jazz%20al%20Parque%20201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olas%20S\Desktop\Jazz\Jazz%20al%20Parque%202017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sz="2000"/>
              <a:t>1. ¿Vive usted en Bogotá?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gradFill>
              <a:gsLst>
                <a:gs pos="0">
                  <a:srgbClr val="00B0F0"/>
                </a:gs>
                <a:gs pos="84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dPt>
            <c:idx val="0"/>
            <c:bubble3D val="0"/>
            <c:explosion val="24"/>
            <c:spPr>
              <a:gradFill>
                <a:gsLst>
                  <a:gs pos="0">
                    <a:srgbClr val="00B0F0"/>
                  </a:gs>
                  <a:gs pos="84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D17-49A0-B92F-6F05C9A83DBD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FF0000"/>
                  </a:gs>
                  <a:gs pos="84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D17-49A0-B92F-6F05C9A83DBD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00B0F0"/>
                  </a:gs>
                  <a:gs pos="84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D17-49A0-B92F-6F05C9A83DBD}"/>
              </c:ext>
            </c:extLst>
          </c:dPt>
          <c:dLbls>
            <c:dLbl>
              <c:idx val="0"/>
              <c:layout>
                <c:manualLayout>
                  <c:x val="-0.10046795713035871"/>
                  <c:y val="-0.2564749198016914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17-49A0-B92F-6F05C9A83DBD}"/>
                </c:ext>
              </c:extLst>
            </c:dLbl>
            <c:dLbl>
              <c:idx val="1"/>
              <c:layout>
                <c:manualLayout>
                  <c:x val="-5.9770122484689416E-2"/>
                  <c:y val="3.2188684747739866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17-49A0-B92F-6F05C9A83DBD}"/>
                </c:ext>
              </c:extLst>
            </c:dLbl>
            <c:dLbl>
              <c:idx val="2"/>
              <c:layout>
                <c:manualLayout>
                  <c:x val="5.0390748031496117E-2"/>
                  <c:y val="-2.11650627004957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17-49A0-B92F-6F05C9A83D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Sheet1!$B$19:$B$20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Sheet1!$C$19:$C$20</c:f>
              <c:numCache>
                <c:formatCode>###0</c:formatCode>
                <c:ptCount val="2"/>
                <c:pt idx="0">
                  <c:v>993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7-49A0-B92F-6F05C9A83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2400"/>
            </a:pPr>
            <a:r>
              <a:rPr lang="es-CO" sz="2400" dirty="0"/>
              <a:t>10. ¿Asistió usted el año pasado a éste Festival?</a:t>
            </a:r>
          </a:p>
        </c:rich>
      </c:tx>
      <c:layout>
        <c:manualLayout>
          <c:xMode val="edge"/>
          <c:yMode val="edge"/>
          <c:x val="0.1295184317475684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260309365285733"/>
          <c:y val="0.29275540425319868"/>
          <c:w val="0.81988665246025227"/>
          <c:h val="0.59680902010227932"/>
        </c:manualLayout>
      </c:layout>
      <c:pie3DChart>
        <c:varyColors val="1"/>
        <c:ser>
          <c:idx val="0"/>
          <c:order val="0"/>
          <c:explosion val="26"/>
          <c:dPt>
            <c:idx val="0"/>
            <c:bubble3D val="0"/>
            <c:explosion val="11"/>
            <c:spPr>
              <a:gradFill>
                <a:gsLst>
                  <a:gs pos="0">
                    <a:srgbClr val="FF0000"/>
                  </a:gs>
                  <a:gs pos="84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D17-49A0-B92F-6F05C9A83DBD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84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D17-49A0-B92F-6F05C9A83DBD}"/>
              </c:ext>
            </c:extLst>
          </c:dPt>
          <c:dPt>
            <c:idx val="2"/>
            <c:bubble3D val="0"/>
            <c:spPr>
              <a:gradFill>
                <a:gsLst>
                  <a:gs pos="53000">
                    <a:srgbClr val="92D050"/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D17-49A0-B92F-6F05C9A83DBD}"/>
              </c:ext>
            </c:extLst>
          </c:dPt>
          <c:dLbls>
            <c:dLbl>
              <c:idx val="0"/>
              <c:layout>
                <c:manualLayout>
                  <c:x val="-0.15558134355753311"/>
                  <c:y val="-2.520891706815897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17-49A0-B92F-6F05C9A83DBD}"/>
                </c:ext>
              </c:extLst>
            </c:dLbl>
            <c:dLbl>
              <c:idx val="1"/>
              <c:layout>
                <c:manualLayout>
                  <c:x val="0.1656940934100346"/>
                  <c:y val="-0.1765071213358674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17-49A0-B92F-6F05C9A83DBD}"/>
                </c:ext>
              </c:extLst>
            </c:dLbl>
            <c:dLbl>
              <c:idx val="2"/>
              <c:layout>
                <c:manualLayout>
                  <c:x val="5.0390748031496117E-2"/>
                  <c:y val="-2.11650627004957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17-49A0-B92F-6F05C9A83DB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Sheet1!$B$267:$B$269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Ns/Nr</c:v>
                </c:pt>
              </c:strCache>
            </c:strRef>
          </c:cat>
          <c:val>
            <c:numRef>
              <c:f>Sheet1!$D$267:$D$269</c:f>
              <c:numCache>
                <c:formatCode>0.0%</c:formatCode>
                <c:ptCount val="3"/>
                <c:pt idx="0">
                  <c:v>0.33878729547641961</c:v>
                </c:pt>
                <c:pt idx="1">
                  <c:v>0.57170356111645815</c:v>
                </c:pt>
                <c:pt idx="2">
                  <c:v>8.9509143407122238E-2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7-49A0-B92F-6F05C9A83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 b="1"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s-CO" sz="1200"/>
              <a:t>11a Con respecto a la  versión anterior, díganos si mejoro empeoraron   a: Artistas locales  (Base 352 = 33.9%)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03502624671916"/>
          <c:y val="0.25755472873583107"/>
          <c:w val="0.47705293088363954"/>
          <c:h val="0.6493319104342725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B0F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Sheet1!$B$283:$B$286</c:f>
              <c:strCache>
                <c:ptCount val="4"/>
                <c:pt idx="0">
                  <c:v>Mejoró</c:v>
                </c:pt>
                <c:pt idx="1">
                  <c:v>Empeoró</c:v>
                </c:pt>
                <c:pt idx="2">
                  <c:v>Sigue igual</c:v>
                </c:pt>
                <c:pt idx="3">
                  <c:v>Ns/Nr</c:v>
                </c:pt>
              </c:strCache>
            </c:strRef>
          </c:cat>
          <c:val>
            <c:numRef>
              <c:f>Sheet1!$D$283:$D$286</c:f>
              <c:numCache>
                <c:formatCode>0.0%</c:formatCode>
                <c:ptCount val="4"/>
                <c:pt idx="0">
                  <c:v>0.47159090909090912</c:v>
                </c:pt>
                <c:pt idx="1">
                  <c:v>7.9545454545454544E-2</c:v>
                </c:pt>
                <c:pt idx="2">
                  <c:v>0.30965909090909088</c:v>
                </c:pt>
                <c:pt idx="3">
                  <c:v>0.13920454545454544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13-4EE0-8C5B-A01F4C799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742080"/>
        <c:axId val="78332288"/>
      </c:barChart>
      <c:catAx>
        <c:axId val="7774208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s-CO"/>
          </a:p>
        </c:txPr>
        <c:crossAx val="78332288"/>
        <c:crosses val="autoZero"/>
        <c:auto val="1"/>
        <c:lblAlgn val="ctr"/>
        <c:lblOffset val="100"/>
        <c:noMultiLvlLbl val="0"/>
      </c:catAx>
      <c:valAx>
        <c:axId val="78332288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7774208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1"/>
      </a:pPr>
      <a:endParaRPr lang="es-C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s-CO" sz="1200"/>
              <a:t>11b Con respecto a la  versión anterior, díganos si mejoro empeoraron  b: Artistas internacionales  (Base 352 = 33.9%)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03502624671916"/>
          <c:y val="0.25755472873583107"/>
          <c:w val="0.47705293088363954"/>
          <c:h val="0.6493319104342725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B0F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Sheet1!$B$297:$B$300</c:f>
              <c:strCache>
                <c:ptCount val="4"/>
                <c:pt idx="0">
                  <c:v>Mejoró</c:v>
                </c:pt>
                <c:pt idx="1">
                  <c:v>Empeoró</c:v>
                </c:pt>
                <c:pt idx="2">
                  <c:v>Sigue igual</c:v>
                </c:pt>
                <c:pt idx="3">
                  <c:v>Ns/Nr</c:v>
                </c:pt>
              </c:strCache>
            </c:strRef>
          </c:cat>
          <c:val>
            <c:numRef>
              <c:f>Sheet1!$D$297:$D$300</c:f>
              <c:numCache>
                <c:formatCode>0.0%</c:formatCode>
                <c:ptCount val="4"/>
                <c:pt idx="0">
                  <c:v>0.45170454545454547</c:v>
                </c:pt>
                <c:pt idx="1">
                  <c:v>8.8068181818181823E-2</c:v>
                </c:pt>
                <c:pt idx="2">
                  <c:v>0.32670454545454547</c:v>
                </c:pt>
                <c:pt idx="3">
                  <c:v>0.13352272727272727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42-42BA-B5EA-86F579852B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633024"/>
        <c:axId val="79690752"/>
      </c:barChart>
      <c:catAx>
        <c:axId val="796330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s-CO"/>
          </a:p>
        </c:txPr>
        <c:crossAx val="79690752"/>
        <c:crosses val="autoZero"/>
        <c:auto val="1"/>
        <c:lblAlgn val="ctr"/>
        <c:lblOffset val="100"/>
        <c:noMultiLvlLbl val="0"/>
      </c:catAx>
      <c:valAx>
        <c:axId val="79690752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7963302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1"/>
      </a:pPr>
      <a:endParaRPr lang="es-CO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O" dirty="0"/>
              <a:t>12. En una escala de 1 a 4, siendo 1 nada y 4 mucho, ¿Qué tanto conoce usted acerca de la música Colombiana?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6724414879828166"/>
          <c:y val="0.1713110006265523"/>
          <c:w val="0.47705293088363954"/>
          <c:h val="0.77953184829783984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B0F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Sheet1!$B$314:$B$318</c:f>
              <c:strCache>
                <c:ptCount val="5"/>
                <c:pt idx="0">
                  <c:v>Uno</c:v>
                </c:pt>
                <c:pt idx="1">
                  <c:v>Dos</c:v>
                </c:pt>
                <c:pt idx="2">
                  <c:v>Tres</c:v>
                </c:pt>
                <c:pt idx="3">
                  <c:v>Cuatro</c:v>
                </c:pt>
                <c:pt idx="4">
                  <c:v>Ns/Nr</c:v>
                </c:pt>
              </c:strCache>
            </c:strRef>
          </c:cat>
          <c:val>
            <c:numRef>
              <c:f>Sheet1!$D$314:$D$318</c:f>
              <c:numCache>
                <c:formatCode>0.0%</c:formatCode>
                <c:ptCount val="5"/>
                <c:pt idx="0">
                  <c:v>3.8498556304138593E-2</c:v>
                </c:pt>
                <c:pt idx="1">
                  <c:v>0.39557266602502406</c:v>
                </c:pt>
                <c:pt idx="2">
                  <c:v>0.43407122232916268</c:v>
                </c:pt>
                <c:pt idx="3">
                  <c:v>0.13089509143407121</c:v>
                </c:pt>
                <c:pt idx="4">
                  <c:v>9.6246390760346492E-4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9F-417D-8C85-CC7FF694C0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204544"/>
        <c:axId val="80206080"/>
      </c:barChart>
      <c:catAx>
        <c:axId val="802045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80206080"/>
        <c:crosses val="autoZero"/>
        <c:auto val="1"/>
        <c:lblAlgn val="ctr"/>
        <c:lblOffset val="100"/>
        <c:noMultiLvlLbl val="0"/>
      </c:catAx>
      <c:valAx>
        <c:axId val="8020608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8020454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/>
      </a:pPr>
      <a:endParaRPr lang="es-CO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O" dirty="0"/>
              <a:t>13. Por favor evalúe cada uno de los siguientes aspectos en la organización  del Festival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8844860017497815"/>
          <c:y val="0.21725873899546694"/>
          <c:w val="0.47017322149390806"/>
          <c:h val="0.68085346651150846"/>
        </c:manualLayout>
      </c:layout>
      <c:barChart>
        <c:barDir val="bar"/>
        <c:grouping val="clustered"/>
        <c:varyColors val="0"/>
        <c:ser>
          <c:idx val="1"/>
          <c:order val="0"/>
          <c:tx>
            <c:v>Bueno + excelente</c:v>
          </c:tx>
          <c:spPr>
            <a:gradFill flip="none" rotWithShape="1">
              <a:gsLst>
                <a:gs pos="3000">
                  <a:srgbClr val="00B0F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Sheet1!$F$332:$F$340</c:f>
              <c:strCache>
                <c:ptCount val="9"/>
                <c:pt idx="0">
                  <c:v>El sonido</c:v>
                </c:pt>
                <c:pt idx="1">
                  <c:v>La iluminación</c:v>
                </c:pt>
                <c:pt idx="2">
                  <c:v>Orden en la entrada</c:v>
                </c:pt>
                <c:pt idx="3">
                  <c:v>Los alimentos que se ofrecen en este evento</c:v>
                </c:pt>
                <c:pt idx="4">
                  <c:v>La ubicación de los baños</c:v>
                </c:pt>
                <c:pt idx="5">
                  <c:v>La cantidad de baños</c:v>
                </c:pt>
                <c:pt idx="6">
                  <c:v>La seguridad al interior del evento</c:v>
                </c:pt>
                <c:pt idx="7">
                  <c:v>Los horarios del festival</c:v>
                </c:pt>
                <c:pt idx="8">
                  <c:v>El aseo en general al interior del evento</c:v>
                </c:pt>
              </c:strCache>
            </c:strRef>
          </c:cat>
          <c:val>
            <c:numRef>
              <c:f>Sheet1!$H$332:$H$340</c:f>
              <c:numCache>
                <c:formatCode>0.0%</c:formatCode>
                <c:ptCount val="9"/>
                <c:pt idx="0">
                  <c:v>0.8893166506256015</c:v>
                </c:pt>
                <c:pt idx="1">
                  <c:v>0.85081809432146294</c:v>
                </c:pt>
                <c:pt idx="2">
                  <c:v>0.8517805582290664</c:v>
                </c:pt>
                <c:pt idx="3">
                  <c:v>0.68623676612127049</c:v>
                </c:pt>
                <c:pt idx="4">
                  <c:v>0.83349374398460063</c:v>
                </c:pt>
                <c:pt idx="5">
                  <c:v>0.76323387872954762</c:v>
                </c:pt>
                <c:pt idx="6">
                  <c:v>0.93936477382098182</c:v>
                </c:pt>
                <c:pt idx="7">
                  <c:v>0.95091434071222325</c:v>
                </c:pt>
                <c:pt idx="8">
                  <c:v>0.95861405197305105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7F-40AA-BE4B-70B5A958DBED}"/>
            </c:ext>
          </c:extLst>
        </c:ser>
        <c:ser>
          <c:idx val="0"/>
          <c:order val="1"/>
          <c:tx>
            <c:v>Pesimo + malo</c:v>
          </c:tx>
          <c:spPr>
            <a:gradFill flip="none" rotWithShape="1">
              <a:gsLst>
                <a:gs pos="1000">
                  <a:srgbClr val="FF000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Sheet1!$F$332:$F$340</c:f>
              <c:strCache>
                <c:ptCount val="9"/>
                <c:pt idx="0">
                  <c:v>El sonido</c:v>
                </c:pt>
                <c:pt idx="1">
                  <c:v>La iluminación</c:v>
                </c:pt>
                <c:pt idx="2">
                  <c:v>Orden en la entrada</c:v>
                </c:pt>
                <c:pt idx="3">
                  <c:v>Los alimentos que se ofrecen en este evento</c:v>
                </c:pt>
                <c:pt idx="4">
                  <c:v>La ubicación de los baños</c:v>
                </c:pt>
                <c:pt idx="5">
                  <c:v>La cantidad de baños</c:v>
                </c:pt>
                <c:pt idx="6">
                  <c:v>La seguridad al interior del evento</c:v>
                </c:pt>
                <c:pt idx="7">
                  <c:v>Los horarios del festival</c:v>
                </c:pt>
                <c:pt idx="8">
                  <c:v>El aseo en general al interior del evento</c:v>
                </c:pt>
              </c:strCache>
            </c:strRef>
          </c:cat>
          <c:val>
            <c:numRef>
              <c:f>Sheet1!$G$332:$G$340</c:f>
              <c:numCache>
                <c:formatCode>0.0%</c:formatCode>
                <c:ptCount val="9"/>
                <c:pt idx="0">
                  <c:v>9.6246390760346495E-2</c:v>
                </c:pt>
                <c:pt idx="1">
                  <c:v>0.11549566891241578</c:v>
                </c:pt>
                <c:pt idx="2">
                  <c:v>0.13089509143407121</c:v>
                </c:pt>
                <c:pt idx="3">
                  <c:v>0.23099133782483156</c:v>
                </c:pt>
                <c:pt idx="4">
                  <c:v>0.14051973051010586</c:v>
                </c:pt>
                <c:pt idx="5">
                  <c:v>0.20307988450433109</c:v>
                </c:pt>
                <c:pt idx="6">
                  <c:v>4.4273339749759388E-2</c:v>
                </c:pt>
                <c:pt idx="7">
                  <c:v>3.2723772858517804E-2</c:v>
                </c:pt>
                <c:pt idx="8">
                  <c:v>2.791145332050048E-2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7F-40AA-BE4B-70B5A958D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79"/>
        <c:axId val="80519552"/>
        <c:axId val="80521088"/>
      </c:barChart>
      <c:catAx>
        <c:axId val="80519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80521088"/>
        <c:crosses val="autoZero"/>
        <c:auto val="1"/>
        <c:lblAlgn val="ctr"/>
        <c:lblOffset val="100"/>
        <c:noMultiLvlLbl val="0"/>
      </c:catAx>
      <c:valAx>
        <c:axId val="80521088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80519552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26629911491315778"/>
          <c:y val="0.93267579187107863"/>
          <c:w val="0.49899825945265341"/>
          <c:h val="6.7324187569337349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0" b="1"/>
      </a:pPr>
      <a:endParaRPr lang="es-CO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O" dirty="0"/>
              <a:t>14 ¿Por cuál medio se entero del evento?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1574570418101692"/>
          <c:y val="0.1469643621108499"/>
          <c:w val="0.46382519997778032"/>
          <c:h val="0.80387847277786295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B0F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Sheet1!$B$422:$B$430</c:f>
              <c:strCache>
                <c:ptCount val="9"/>
                <c:pt idx="0">
                  <c:v>Radio</c:v>
                </c:pt>
                <c:pt idx="1">
                  <c:v>Televisión</c:v>
                </c:pt>
                <c:pt idx="2">
                  <c:v>Prensa</c:v>
                </c:pt>
                <c:pt idx="3">
                  <c:v>Volantes, carteles</c:v>
                </c:pt>
                <c:pt idx="4">
                  <c:v>Su lugar de estudio o trabajo</c:v>
                </c:pt>
                <c:pt idx="5">
                  <c:v>Otro ciudadano</c:v>
                </c:pt>
                <c:pt idx="6">
                  <c:v>Acá mismo</c:v>
                </c:pt>
                <c:pt idx="7">
                  <c:v>Internet</c:v>
                </c:pt>
                <c:pt idx="8">
                  <c:v>Ns/Nr</c:v>
                </c:pt>
              </c:strCache>
            </c:strRef>
          </c:cat>
          <c:val>
            <c:numRef>
              <c:f>Sheet1!$D$422:$D$430</c:f>
              <c:numCache>
                <c:formatCode>0.0%</c:formatCode>
                <c:ptCount val="9"/>
                <c:pt idx="0">
                  <c:v>3.3686236766121272E-2</c:v>
                </c:pt>
                <c:pt idx="1">
                  <c:v>1.9249278152069296E-2</c:v>
                </c:pt>
                <c:pt idx="2">
                  <c:v>3.7536092396535131E-2</c:v>
                </c:pt>
                <c:pt idx="3">
                  <c:v>4.8123195380173241E-3</c:v>
                </c:pt>
                <c:pt idx="4">
                  <c:v>3.3686236766121272E-2</c:v>
                </c:pt>
                <c:pt idx="5">
                  <c:v>0.29740134744947067</c:v>
                </c:pt>
                <c:pt idx="6">
                  <c:v>6.7372473532242544E-2</c:v>
                </c:pt>
                <c:pt idx="7">
                  <c:v>0.50433108758421563</c:v>
                </c:pt>
                <c:pt idx="8">
                  <c:v>1.9249278152069298E-3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7D-4270-BD9B-078A03FD7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245632"/>
        <c:axId val="34305152"/>
      </c:barChart>
      <c:catAx>
        <c:axId val="342456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34305152"/>
        <c:crosses val="autoZero"/>
        <c:auto val="1"/>
        <c:lblAlgn val="ctr"/>
        <c:lblOffset val="100"/>
        <c:noMultiLvlLbl val="0"/>
      </c:catAx>
      <c:valAx>
        <c:axId val="34305152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3424563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/>
      </a:pPr>
      <a:endParaRPr lang="es-CO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O" dirty="0"/>
              <a:t>14a  ¿Por qué medio de Internet se enteró de este evento? (Base 524 = 50,4%)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9043484582969571"/>
          <c:y val="0.22839855352763946"/>
          <c:w val="0.41549671648439657"/>
          <c:h val="0.76701263080610738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B0F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Sheet1!$B$442:$B$445</c:f>
              <c:strCache>
                <c:ptCount val="4"/>
                <c:pt idx="0">
                  <c:v>Redes sociales como Facebook o Twitter</c:v>
                </c:pt>
                <c:pt idx="1">
                  <c:v>Pagina oficial del evento</c:v>
                </c:pt>
                <c:pt idx="2">
                  <c:v>Otras paginas</c:v>
                </c:pt>
                <c:pt idx="3">
                  <c:v>Ns/Nr</c:v>
                </c:pt>
              </c:strCache>
            </c:strRef>
          </c:cat>
          <c:val>
            <c:numRef>
              <c:f>Sheet1!$D$442:$D$445</c:f>
              <c:numCache>
                <c:formatCode>0.0%</c:formatCode>
                <c:ptCount val="4"/>
                <c:pt idx="0">
                  <c:v>0.83206106870229013</c:v>
                </c:pt>
                <c:pt idx="1">
                  <c:v>0.1049618320610687</c:v>
                </c:pt>
                <c:pt idx="2">
                  <c:v>4.3893129770992363E-2</c:v>
                </c:pt>
                <c:pt idx="3">
                  <c:v>9.6246390760346481E-3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95-4993-A263-A4A50927E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769536"/>
        <c:axId val="138771072"/>
      </c:barChart>
      <c:catAx>
        <c:axId val="1387695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138771072"/>
        <c:crosses val="autoZero"/>
        <c:auto val="1"/>
        <c:lblAlgn val="ctr"/>
        <c:lblOffset val="100"/>
        <c:noMultiLvlLbl val="0"/>
      </c:catAx>
      <c:valAx>
        <c:axId val="138771072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3876953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/>
      </a:pPr>
      <a:endParaRPr lang="es-CO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s-CO" dirty="0"/>
              <a:t>16. Con respecto a los artistas Bogotanos que se presentan en este festival, por favor dígame: </a:t>
            </a:r>
          </a:p>
          <a:p>
            <a:pPr>
              <a:defRPr/>
            </a:pPr>
            <a:r>
              <a:rPr lang="es-CO" dirty="0"/>
              <a:t>¿Reconoce  alguno o algunos  de los artistas?</a:t>
            </a:r>
          </a:p>
        </c:rich>
      </c:tx>
      <c:layout>
        <c:manualLayout>
          <c:xMode val="edge"/>
          <c:yMode val="edge"/>
          <c:x val="0.1295184317475684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260307263593694"/>
          <c:y val="0.3703746420193833"/>
          <c:w val="0.81988665246025227"/>
          <c:h val="0.59680902010227932"/>
        </c:manualLayout>
      </c:layout>
      <c:pie3DChart>
        <c:varyColors val="1"/>
        <c:ser>
          <c:idx val="0"/>
          <c:order val="0"/>
          <c:explosion val="26"/>
          <c:dPt>
            <c:idx val="0"/>
            <c:bubble3D val="0"/>
            <c:explosion val="11"/>
            <c:spPr>
              <a:gradFill>
                <a:gsLst>
                  <a:gs pos="0">
                    <a:srgbClr val="FF0000"/>
                  </a:gs>
                  <a:gs pos="84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D17-49A0-B92F-6F05C9A83DBD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84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D17-49A0-B92F-6F05C9A83DBD}"/>
              </c:ext>
            </c:extLst>
          </c:dPt>
          <c:dPt>
            <c:idx val="2"/>
            <c:bubble3D val="0"/>
            <c:spPr>
              <a:gradFill>
                <a:gsLst>
                  <a:gs pos="53000">
                    <a:srgbClr val="92D050"/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D17-49A0-B92F-6F05C9A83DBD}"/>
              </c:ext>
            </c:extLst>
          </c:dPt>
          <c:dLbls>
            <c:dLbl>
              <c:idx val="0"/>
              <c:layout>
                <c:manualLayout>
                  <c:x val="-0.15558134355753311"/>
                  <c:y val="-2.520891706815897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17-49A0-B92F-6F05C9A83DBD}"/>
                </c:ext>
              </c:extLst>
            </c:dLbl>
            <c:dLbl>
              <c:idx val="1"/>
              <c:layout>
                <c:manualLayout>
                  <c:x val="0.1656940934100346"/>
                  <c:y val="-0.1765071213358674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17-49A0-B92F-6F05C9A83DBD}"/>
                </c:ext>
              </c:extLst>
            </c:dLbl>
            <c:dLbl>
              <c:idx val="2"/>
              <c:layout>
                <c:manualLayout>
                  <c:x val="5.0390748031496117E-2"/>
                  <c:y val="-2.11650627004957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17-49A0-B92F-6F05C9A83DB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Sheet1!$B$591:$B$593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Ns/Nr</c:v>
                </c:pt>
              </c:strCache>
            </c:strRef>
          </c:cat>
          <c:val>
            <c:numRef>
              <c:f>Sheet1!$D$591:$D$593</c:f>
              <c:numCache>
                <c:formatCode>0.0%</c:formatCode>
                <c:ptCount val="3"/>
                <c:pt idx="0">
                  <c:v>0.3994225216554379</c:v>
                </c:pt>
                <c:pt idx="1">
                  <c:v>0.59191530317613095</c:v>
                </c:pt>
                <c:pt idx="2">
                  <c:v>8.6621751684311833E-3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7-49A0-B92F-6F05C9A83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 b="1"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O" dirty="0"/>
              <a:t>16b ¿Cuántos artistas reconoce?</a:t>
            </a:r>
          </a:p>
          <a:p>
            <a:pPr>
              <a:defRPr/>
            </a:pPr>
            <a:r>
              <a:rPr lang="es-CO" sz="1600" dirty="0"/>
              <a:t> (Base 415 = 39.9%)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951692913385827"/>
          <c:y val="0.22161712013835413"/>
          <c:w val="0.47705293088363954"/>
          <c:h val="0.7585756245512304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B0F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Sheet1!$B$604:$B$614</c:f>
              <c:strCache>
                <c:ptCount val="11"/>
                <c:pt idx="0">
                  <c:v>Uno</c:v>
                </c:pt>
                <c:pt idx="1">
                  <c:v>Dos</c:v>
                </c:pt>
                <c:pt idx="2">
                  <c:v>Tres</c:v>
                </c:pt>
                <c:pt idx="3">
                  <c:v>Cuatro</c:v>
                </c:pt>
                <c:pt idx="4">
                  <c:v>Cinco</c:v>
                </c:pt>
                <c:pt idx="5">
                  <c:v>Seis</c:v>
                </c:pt>
                <c:pt idx="6">
                  <c:v>Siete</c:v>
                </c:pt>
                <c:pt idx="7">
                  <c:v>Ocho</c:v>
                </c:pt>
                <c:pt idx="8">
                  <c:v>Diez</c:v>
                </c:pt>
                <c:pt idx="9">
                  <c:v>Quince</c:v>
                </c:pt>
                <c:pt idx="10">
                  <c:v>Ns/Nr</c:v>
                </c:pt>
              </c:strCache>
            </c:strRef>
          </c:cat>
          <c:val>
            <c:numRef>
              <c:f>Sheet1!$D$604:$D$614</c:f>
              <c:numCache>
                <c:formatCode>0.0%</c:formatCode>
                <c:ptCount val="11"/>
                <c:pt idx="0">
                  <c:v>0.37831325301204821</c:v>
                </c:pt>
                <c:pt idx="1">
                  <c:v>0.25542168674698795</c:v>
                </c:pt>
                <c:pt idx="2">
                  <c:v>0.13975903614457832</c:v>
                </c:pt>
                <c:pt idx="3">
                  <c:v>7.9518072289156624E-2</c:v>
                </c:pt>
                <c:pt idx="4">
                  <c:v>2.6506024096385541E-2</c:v>
                </c:pt>
                <c:pt idx="5">
                  <c:v>1.2048192771084338E-2</c:v>
                </c:pt>
                <c:pt idx="6">
                  <c:v>4.8192771084337354E-3</c:v>
                </c:pt>
                <c:pt idx="7">
                  <c:v>2.4096385542168677E-3</c:v>
                </c:pt>
                <c:pt idx="8">
                  <c:v>9.6385542168674707E-3</c:v>
                </c:pt>
                <c:pt idx="9">
                  <c:v>2.4096385542168677E-3</c:v>
                </c:pt>
                <c:pt idx="10">
                  <c:v>8.91566265060241E-2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C-4384-8B12-C3139A4D1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996992"/>
        <c:axId val="140998528"/>
      </c:barChart>
      <c:catAx>
        <c:axId val="1409969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140998528"/>
        <c:crosses val="autoZero"/>
        <c:auto val="1"/>
        <c:lblAlgn val="ctr"/>
        <c:lblOffset val="100"/>
        <c:noMultiLvlLbl val="0"/>
      </c:catAx>
      <c:valAx>
        <c:axId val="140998528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4099699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/>
      </a:pPr>
      <a:endParaRPr lang="es-CO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s-CO" dirty="0"/>
              <a:t>16c ¿Ha asistido a alguna de sus presentaciones en vivo fuera de este festival?</a:t>
            </a:r>
          </a:p>
          <a:p>
            <a:pPr>
              <a:defRPr/>
            </a:pPr>
            <a:r>
              <a:rPr lang="es-CO" sz="1600" dirty="0"/>
              <a:t>(Base 415 = 39.9%)</a:t>
            </a:r>
          </a:p>
        </c:rich>
      </c:tx>
      <c:layout>
        <c:manualLayout>
          <c:xMode val="edge"/>
          <c:yMode val="edge"/>
          <c:x val="0.1295184317475684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4260174795394"/>
          <c:y val="0.40092149326860405"/>
          <c:w val="0.81988665246025227"/>
          <c:h val="0.59680902010227932"/>
        </c:manualLayout>
      </c:layout>
      <c:pie3DChart>
        <c:varyColors val="1"/>
        <c:ser>
          <c:idx val="0"/>
          <c:order val="0"/>
          <c:explosion val="26"/>
          <c:dPt>
            <c:idx val="0"/>
            <c:bubble3D val="0"/>
            <c:explosion val="11"/>
            <c:spPr>
              <a:gradFill>
                <a:gsLst>
                  <a:gs pos="0">
                    <a:srgbClr val="FF0000"/>
                  </a:gs>
                  <a:gs pos="84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D17-49A0-B92F-6F05C9A83DBD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84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D17-49A0-B92F-6F05C9A83DBD}"/>
              </c:ext>
            </c:extLst>
          </c:dPt>
          <c:dPt>
            <c:idx val="2"/>
            <c:bubble3D val="0"/>
            <c:spPr>
              <a:gradFill>
                <a:gsLst>
                  <a:gs pos="53000">
                    <a:srgbClr val="92D050"/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D17-49A0-B92F-6F05C9A83DBD}"/>
              </c:ext>
            </c:extLst>
          </c:dPt>
          <c:dLbls>
            <c:dLbl>
              <c:idx val="0"/>
              <c:layout>
                <c:manualLayout>
                  <c:x val="-0.15558134355753311"/>
                  <c:y val="-2.520891706815897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17-49A0-B92F-6F05C9A83DBD}"/>
                </c:ext>
              </c:extLst>
            </c:dLbl>
            <c:dLbl>
              <c:idx val="1"/>
              <c:layout>
                <c:manualLayout>
                  <c:x val="0.1656940934100346"/>
                  <c:y val="-0.1765071213358674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17-49A0-B92F-6F05C9A83DBD}"/>
                </c:ext>
              </c:extLst>
            </c:dLbl>
            <c:dLbl>
              <c:idx val="2"/>
              <c:layout>
                <c:manualLayout>
                  <c:x val="5.0390748031496117E-2"/>
                  <c:y val="-2.11650627004957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17-49A0-B92F-6F05C9A83DB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Sheet1!$B$626:$B$628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Ns/Nr</c:v>
                </c:pt>
              </c:strCache>
            </c:strRef>
          </c:cat>
          <c:val>
            <c:numRef>
              <c:f>Sheet1!$D$626:$D$628</c:f>
              <c:numCache>
                <c:formatCode>0.0%</c:formatCode>
                <c:ptCount val="3"/>
                <c:pt idx="0">
                  <c:v>0.43373493975903615</c:v>
                </c:pt>
                <c:pt idx="1">
                  <c:v>0.51084337349397591</c:v>
                </c:pt>
                <c:pt idx="2">
                  <c:v>5.0602409638554217E-2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7-49A0-B92F-6F05C9A83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 b="1"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sz="1800"/>
              <a:t>2. ¿Cuál es su lugar de residencia? (Base 46 = 4.4%)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24"/>
            <c:spPr>
              <a:gradFill>
                <a:gsLst>
                  <a:gs pos="0">
                    <a:srgbClr val="00B0F0"/>
                  </a:gs>
                  <a:gs pos="84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D17-49A0-B92F-6F05C9A83DBD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FF0000"/>
                  </a:gs>
                  <a:gs pos="84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D17-49A0-B92F-6F05C9A83DBD}"/>
              </c:ext>
            </c:extLst>
          </c:dPt>
          <c:dPt>
            <c:idx val="2"/>
            <c:bubble3D val="0"/>
            <c:explosion val="7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D17-49A0-B92F-6F05C9A83DBD}"/>
              </c:ext>
            </c:extLst>
          </c:dPt>
          <c:dLbls>
            <c:dLbl>
              <c:idx val="0"/>
              <c:layout>
                <c:manualLayout>
                  <c:x val="-0.10046795713035871"/>
                  <c:y val="-0.2564749198016914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17-49A0-B92F-6F05C9A83DBD}"/>
                </c:ext>
              </c:extLst>
            </c:dLbl>
            <c:dLbl>
              <c:idx val="1"/>
              <c:layout>
                <c:manualLayout>
                  <c:x val="-5.9770122484689416E-2"/>
                  <c:y val="3.2188684747739866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17-49A0-B92F-6F05C9A83DBD}"/>
                </c:ext>
              </c:extLst>
            </c:dLbl>
            <c:dLbl>
              <c:idx val="2"/>
              <c:layout>
                <c:manualLayout>
                  <c:x val="5.0390748031496117E-2"/>
                  <c:y val="-2.11650627004957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17-49A0-B92F-6F05C9A83D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Sheet1!$B$32:$B$34</c:f>
              <c:strCache>
                <c:ptCount val="3"/>
                <c:pt idx="0">
                  <c:v>Nacional </c:v>
                </c:pt>
                <c:pt idx="1">
                  <c:v>Extranjero</c:v>
                </c:pt>
                <c:pt idx="2">
                  <c:v>Ns/Nr</c:v>
                </c:pt>
              </c:strCache>
            </c:strRef>
          </c:cat>
          <c:val>
            <c:numRef>
              <c:f>Sheet1!$C$32:$C$34</c:f>
              <c:numCache>
                <c:formatCode>###0</c:formatCode>
                <c:ptCount val="3"/>
                <c:pt idx="0">
                  <c:v>37</c:v>
                </c:pt>
                <c:pt idx="1">
                  <c:v>8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7-49A0-B92F-6F05C9A83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s-CO" dirty="0"/>
              <a:t>17. ¿Sabe usted quién organiza Jazz al Parque?</a:t>
            </a:r>
          </a:p>
        </c:rich>
      </c:tx>
      <c:layout>
        <c:manualLayout>
          <c:xMode val="edge"/>
          <c:yMode val="edge"/>
          <c:x val="0.1746112715135354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260309365285733"/>
          <c:y val="0.29275540425319868"/>
          <c:w val="0.81988665246025227"/>
          <c:h val="0.59680902010227932"/>
        </c:manualLayout>
      </c:layout>
      <c:pie3DChart>
        <c:varyColors val="1"/>
        <c:ser>
          <c:idx val="0"/>
          <c:order val="0"/>
          <c:explosion val="26"/>
          <c:dPt>
            <c:idx val="0"/>
            <c:bubble3D val="0"/>
            <c:explosion val="11"/>
            <c:spPr>
              <a:gradFill>
                <a:gsLst>
                  <a:gs pos="0">
                    <a:srgbClr val="FF0000"/>
                  </a:gs>
                  <a:gs pos="84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D17-49A0-B92F-6F05C9A83DBD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84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D17-49A0-B92F-6F05C9A83DBD}"/>
              </c:ext>
            </c:extLst>
          </c:dPt>
          <c:dPt>
            <c:idx val="2"/>
            <c:bubble3D val="0"/>
            <c:spPr>
              <a:gradFill>
                <a:gsLst>
                  <a:gs pos="53000">
                    <a:srgbClr val="92D050"/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D17-49A0-B92F-6F05C9A83DBD}"/>
              </c:ext>
            </c:extLst>
          </c:dPt>
          <c:dLbls>
            <c:dLbl>
              <c:idx val="0"/>
              <c:layout>
                <c:manualLayout>
                  <c:x val="-0.19526441506499279"/>
                  <c:y val="-0.130216817074714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17-49A0-B92F-6F05C9A83DBD}"/>
                </c:ext>
              </c:extLst>
            </c:dLbl>
            <c:dLbl>
              <c:idx val="1"/>
              <c:layout>
                <c:manualLayout>
                  <c:x val="0.17745204236566309"/>
                  <c:y val="2.129647044814066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17-49A0-B92F-6F05C9A83DBD}"/>
                </c:ext>
              </c:extLst>
            </c:dLbl>
            <c:dLbl>
              <c:idx val="2"/>
              <c:layout>
                <c:manualLayout>
                  <c:x val="5.0390748031496117E-2"/>
                  <c:y val="-2.11650627004957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17-49A0-B92F-6F05C9A83DB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Sheet1!$B$641:$B$643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Ns/Nr</c:v>
                </c:pt>
              </c:strCache>
            </c:strRef>
          </c:cat>
          <c:val>
            <c:numRef>
              <c:f>Sheet1!$D$641:$D$643</c:f>
              <c:numCache>
                <c:formatCode>0.0%</c:formatCode>
                <c:ptCount val="3"/>
                <c:pt idx="0">
                  <c:v>0.57074109720885469</c:v>
                </c:pt>
                <c:pt idx="1">
                  <c:v>0.40134744947064482</c:v>
                </c:pt>
                <c:pt idx="2">
                  <c:v>2.791145332050048E-2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7-49A0-B92F-6F05C9A83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 b="1"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O"/>
              <a:t>17a ¿Quién lo organiza?</a:t>
            </a:r>
          </a:p>
          <a:p>
            <a:pPr>
              <a:defRPr/>
            </a:pPr>
            <a:r>
              <a:rPr lang="es-CO"/>
              <a:t>(Base 593 = 57.1%)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8335393289634487"/>
          <c:y val="0.3568246690490639"/>
          <c:w val="0.40503543587749513"/>
          <c:h val="0.64089513785137109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B0F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Sheet1!$B$657:$B$662</c:f>
              <c:strCache>
                <c:ptCount val="6"/>
                <c:pt idx="0">
                  <c:v>Alcaldía Mayor</c:v>
                </c:pt>
                <c:pt idx="1">
                  <c:v>IDARTES (Instituto Distrital de las Artes)</c:v>
                </c:pt>
                <c:pt idx="2">
                  <c:v>IDRD</c:v>
                </c:pt>
                <c:pt idx="3">
                  <c:v>Secretaría de Cultura, Recreación y Deporte</c:v>
                </c:pt>
                <c:pt idx="4">
                  <c:v>Ns/Nr</c:v>
                </c:pt>
                <c:pt idx="5">
                  <c:v>Otro</c:v>
                </c:pt>
              </c:strCache>
            </c:strRef>
          </c:cat>
          <c:val>
            <c:numRef>
              <c:f>Sheet1!$D$657:$D$662</c:f>
              <c:numCache>
                <c:formatCode>0.0%</c:formatCode>
                <c:ptCount val="6"/>
                <c:pt idx="0">
                  <c:v>0.37268128161888703</c:v>
                </c:pt>
                <c:pt idx="1">
                  <c:v>0.33895446880269814</c:v>
                </c:pt>
                <c:pt idx="2">
                  <c:v>0.18718381112984822</c:v>
                </c:pt>
                <c:pt idx="3">
                  <c:v>7.5885328836424959E-2</c:v>
                </c:pt>
                <c:pt idx="4">
                  <c:v>1.5177065767284991E-2</c:v>
                </c:pt>
                <c:pt idx="5">
                  <c:v>1.0118043844856661E-2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F0-4368-8E54-DD5DA11CE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066816"/>
        <c:axId val="142068352"/>
      </c:barChart>
      <c:catAx>
        <c:axId val="1420668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142068352"/>
        <c:crosses val="autoZero"/>
        <c:auto val="1"/>
        <c:lblAlgn val="ctr"/>
        <c:lblOffset val="100"/>
        <c:noMultiLvlLbl val="0"/>
      </c:catAx>
      <c:valAx>
        <c:axId val="142068352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42066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/>
      </a:pPr>
      <a:endParaRPr lang="es-CO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s-CO" sz="1800"/>
              <a:t>18. Durante el último año ¿ha asistido a presentaciones en vivo de?:</a:t>
            </a:r>
          </a:p>
        </c:rich>
      </c:tx>
      <c:layout>
        <c:manualLayout>
          <c:xMode val="edge"/>
          <c:yMode val="edge"/>
          <c:x val="0.1258582379735585"/>
          <c:y val="4.122745718350027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2408520025044268E-2"/>
          <c:y val="0.32832205114931545"/>
          <c:w val="0.97707786526684159"/>
          <c:h val="0.36648352730437139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flip="none" rotWithShape="1">
              <a:gsLst>
                <a:gs pos="3000">
                  <a:srgbClr val="00B0F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3000">
                    <a:srgbClr val="FF0000"/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BD0B-482E-9DDD-FB4E150565A8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3000">
                    <a:srgbClr val="FF0000"/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BD0B-482E-9DDD-FB4E150565A8}"/>
              </c:ext>
            </c:extLst>
          </c:dPt>
          <c:dPt>
            <c:idx val="5"/>
            <c:invertIfNegative val="0"/>
            <c:bubble3D val="0"/>
            <c:spPr>
              <a:gradFill flip="none" rotWithShape="1">
                <a:gsLst>
                  <a:gs pos="3000">
                    <a:srgbClr val="FF0000"/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BD0B-482E-9DDD-FB4E150565A8}"/>
              </c:ext>
            </c:extLst>
          </c:dPt>
          <c:dPt>
            <c:idx val="7"/>
            <c:invertIfNegative val="0"/>
            <c:bubble3D val="0"/>
            <c:spPr>
              <a:gradFill flip="none" rotWithShape="1">
                <a:gsLst>
                  <a:gs pos="3000">
                    <a:srgbClr val="FF0000"/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BD0B-482E-9DDD-FB4E150565A8}"/>
              </c:ext>
            </c:extLst>
          </c:dPt>
          <c:dPt>
            <c:idx val="9"/>
            <c:invertIfNegative val="0"/>
            <c:bubble3D val="0"/>
            <c:spPr>
              <a:gradFill flip="none" rotWithShape="1">
                <a:gsLst>
                  <a:gs pos="3000">
                    <a:srgbClr val="FF0000"/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BD0B-482E-9DDD-FB4E150565A8}"/>
              </c:ext>
            </c:extLst>
          </c:dPt>
          <c:dPt>
            <c:idx val="11"/>
            <c:invertIfNegative val="0"/>
            <c:bubble3D val="0"/>
            <c:spPr>
              <a:gradFill flip="none" rotWithShape="1">
                <a:gsLst>
                  <a:gs pos="3000">
                    <a:srgbClr val="FF0000"/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BD0B-482E-9DDD-FB4E150565A8}"/>
              </c:ext>
            </c:extLst>
          </c:dPt>
          <c:dPt>
            <c:idx val="13"/>
            <c:invertIfNegative val="0"/>
            <c:bubble3D val="0"/>
            <c:spPr>
              <a:gradFill flip="none" rotWithShape="1">
                <a:gsLst>
                  <a:gs pos="3000">
                    <a:srgbClr val="FF0000"/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BD0B-482E-9DDD-FB4E150565A8}"/>
              </c:ext>
            </c:extLst>
          </c:dPt>
          <c:dPt>
            <c:idx val="15"/>
            <c:invertIfNegative val="0"/>
            <c:bubble3D val="0"/>
            <c:spPr>
              <a:gradFill flip="none" rotWithShape="1">
                <a:gsLst>
                  <a:gs pos="3000">
                    <a:srgbClr val="FF0000"/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BD0B-482E-9DDD-FB4E150565A8}"/>
              </c:ext>
            </c:extLst>
          </c:dPt>
          <c:dPt>
            <c:idx val="17"/>
            <c:invertIfNegative val="0"/>
            <c:bubble3D val="0"/>
            <c:spPr>
              <a:gradFill flip="none" rotWithShape="1">
                <a:gsLst>
                  <a:gs pos="3000">
                    <a:srgbClr val="FF0000"/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BD0B-482E-9DDD-FB4E150565A8}"/>
              </c:ext>
            </c:extLst>
          </c:dPt>
          <c:dPt>
            <c:idx val="19"/>
            <c:invertIfNegative val="0"/>
            <c:bubble3D val="0"/>
            <c:spPr>
              <a:gradFill flip="none" rotWithShape="1">
                <a:gsLst>
                  <a:gs pos="3000">
                    <a:srgbClr val="FF0000"/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BD0B-482E-9DDD-FB4E150565A8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Sheet1!$G$800:$I$819</c:f>
              <c:multiLvlStrCache>
                <c:ptCount val="20"/>
                <c:lvl>
                  <c:pt idx="0">
                    <c:v>Gratuito</c:v>
                  </c:pt>
                  <c:pt idx="1">
                    <c:v> Pago</c:v>
                  </c:pt>
                  <c:pt idx="2">
                    <c:v>Gratuito</c:v>
                  </c:pt>
                  <c:pt idx="3">
                    <c:v> Pago</c:v>
                  </c:pt>
                  <c:pt idx="4">
                    <c:v>Gratuito</c:v>
                  </c:pt>
                  <c:pt idx="5">
                    <c:v> Pago</c:v>
                  </c:pt>
                  <c:pt idx="6">
                    <c:v>Gratuito</c:v>
                  </c:pt>
                  <c:pt idx="7">
                    <c:v> Pago</c:v>
                  </c:pt>
                  <c:pt idx="8">
                    <c:v>Gratuito</c:v>
                  </c:pt>
                  <c:pt idx="9">
                    <c:v> Pago</c:v>
                  </c:pt>
                  <c:pt idx="10">
                    <c:v>Gratuito</c:v>
                  </c:pt>
                  <c:pt idx="11">
                    <c:v> Pago</c:v>
                  </c:pt>
                  <c:pt idx="12">
                    <c:v>Gratuito</c:v>
                  </c:pt>
                  <c:pt idx="13">
                    <c:v> Pago</c:v>
                  </c:pt>
                  <c:pt idx="14">
                    <c:v>Gratuito</c:v>
                  </c:pt>
                  <c:pt idx="15">
                    <c:v> Pago</c:v>
                  </c:pt>
                  <c:pt idx="16">
                    <c:v>Gratuito</c:v>
                  </c:pt>
                  <c:pt idx="17">
                    <c:v> Pago</c:v>
                  </c:pt>
                  <c:pt idx="18">
                    <c:v>Gratuito</c:v>
                  </c:pt>
                  <c:pt idx="19">
                    <c:v> Pago</c:v>
                  </c:pt>
                </c:lvl>
                <c:lvl>
                  <c:pt idx="0">
                    <c:v>24,9%</c:v>
                  </c:pt>
                  <c:pt idx="2">
                    <c:v>52,3%</c:v>
                  </c:pt>
                  <c:pt idx="4">
                    <c:v>54,4%</c:v>
                  </c:pt>
                  <c:pt idx="6">
                    <c:v>34,2%</c:v>
                  </c:pt>
                  <c:pt idx="8">
                    <c:v>27,4%</c:v>
                  </c:pt>
                  <c:pt idx="10">
                    <c:v>14,8%</c:v>
                  </c:pt>
                  <c:pt idx="12">
                    <c:v>7,8%</c:v>
                  </c:pt>
                  <c:pt idx="14">
                    <c:v>19,4%</c:v>
                  </c:pt>
                  <c:pt idx="16">
                    <c:v>4,2%</c:v>
                  </c:pt>
                  <c:pt idx="18">
                    <c:v>5,6%</c:v>
                  </c:pt>
                </c:lvl>
                <c:lvl>
                  <c:pt idx="0">
                    <c:v>Salsa</c:v>
                  </c:pt>
                  <c:pt idx="2">
                    <c:v>Jazz</c:v>
                  </c:pt>
                  <c:pt idx="4">
                    <c:v>Rock</c:v>
                  </c:pt>
                  <c:pt idx="6">
                    <c:v>Música Colombiana</c:v>
                  </c:pt>
                  <c:pt idx="8">
                    <c:v>Música Clásica</c:v>
                  </c:pt>
                  <c:pt idx="10">
                    <c:v>Hip Hop</c:v>
                  </c:pt>
                  <c:pt idx="12">
                    <c:v>Vallenato</c:v>
                  </c:pt>
                  <c:pt idx="14">
                    <c:v>Electrónica</c:v>
                  </c:pt>
                  <c:pt idx="16">
                    <c:v>Ranchera</c:v>
                  </c:pt>
                  <c:pt idx="18">
                    <c:v>Romantica</c:v>
                  </c:pt>
                </c:lvl>
              </c:multiLvlStrCache>
            </c:multiLvlStrRef>
          </c:cat>
          <c:val>
            <c:numRef>
              <c:f>Sheet1!$J$800:$J$819</c:f>
              <c:numCache>
                <c:formatCode>0.0%</c:formatCode>
                <c:ptCount val="20"/>
                <c:pt idx="0">
                  <c:v>0.18190567853705486</c:v>
                </c:pt>
                <c:pt idx="1">
                  <c:v>7.3147256977863326E-2</c:v>
                </c:pt>
                <c:pt idx="2">
                  <c:v>0.4196342637151107</c:v>
                </c:pt>
                <c:pt idx="3">
                  <c:v>9.7208854667949957E-2</c:v>
                </c:pt>
                <c:pt idx="4">
                  <c:v>0.42155919153031762</c:v>
                </c:pt>
                <c:pt idx="5">
                  <c:v>0.14340712223291627</c:v>
                </c:pt>
                <c:pt idx="6">
                  <c:v>0.26756496631376325</c:v>
                </c:pt>
                <c:pt idx="7">
                  <c:v>7.1222329162656403E-2</c:v>
                </c:pt>
                <c:pt idx="8">
                  <c:v>0.19634263715110684</c:v>
                </c:pt>
                <c:pt idx="9">
                  <c:v>8.180943214629452E-2</c:v>
                </c:pt>
                <c:pt idx="10">
                  <c:v>0.11260827718960539</c:v>
                </c:pt>
                <c:pt idx="11">
                  <c:v>3.5611164581328202E-2</c:v>
                </c:pt>
                <c:pt idx="12">
                  <c:v>4.9085659287776709E-2</c:v>
                </c:pt>
                <c:pt idx="13">
                  <c:v>3.1761308950914342E-2</c:v>
                </c:pt>
                <c:pt idx="14">
                  <c:v>9.3358999037536097E-2</c:v>
                </c:pt>
                <c:pt idx="15">
                  <c:v>0.11164581328200192</c:v>
                </c:pt>
                <c:pt idx="16">
                  <c:v>2.3099133782483156E-2</c:v>
                </c:pt>
                <c:pt idx="17">
                  <c:v>0.11164581328200192</c:v>
                </c:pt>
                <c:pt idx="18">
                  <c:v>3.5611164581328202E-2</c:v>
                </c:pt>
                <c:pt idx="19">
                  <c:v>1.8286814244465831E-2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D0B-482E-9DDD-FB4E15056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752384"/>
        <c:axId val="78762368"/>
      </c:barChart>
      <c:catAx>
        <c:axId val="78752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CO"/>
          </a:p>
        </c:txPr>
        <c:crossAx val="78762368"/>
        <c:crosses val="autoZero"/>
        <c:auto val="1"/>
        <c:lblAlgn val="ctr"/>
        <c:lblOffset val="100"/>
        <c:noMultiLvlLbl val="0"/>
      </c:catAx>
      <c:valAx>
        <c:axId val="7876236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8752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/>
      </a:pPr>
      <a:endParaRPr lang="es-CO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O" dirty="0"/>
              <a:t>19. ¿Qué lo motivó a venir este  evento?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957973419620042"/>
          <c:y val="0.27338848097926699"/>
          <c:w val="0.41138345739362286"/>
          <c:h val="0.69467651327766522"/>
        </c:manualLayout>
      </c:layout>
      <c:barChart>
        <c:barDir val="bar"/>
        <c:grouping val="clustered"/>
        <c:varyColors val="0"/>
        <c:ser>
          <c:idx val="1"/>
          <c:order val="0"/>
          <c:spPr>
            <a:gradFill flip="none" rotWithShape="1">
              <a:gsLst>
                <a:gs pos="0">
                  <a:srgbClr val="00B0F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Sheet1!$G$943:$G$949</c:f>
              <c:strCache>
                <c:ptCount val="7"/>
                <c:pt idx="0">
                  <c:v>Conocer este festival</c:v>
                </c:pt>
                <c:pt idx="1">
                  <c:v>La gratuidad</c:v>
                </c:pt>
                <c:pt idx="2">
                  <c:v>Las agrupaciones o artistas distritales que se presentan</c:v>
                </c:pt>
                <c:pt idx="3">
                  <c:v>Las agrupaciones o artistas nacionales que se presentan</c:v>
                </c:pt>
                <c:pt idx="4">
                  <c:v>Las agrupaciones o artistas internacionales que se presentan</c:v>
                </c:pt>
                <c:pt idx="5">
                  <c:v>Por costumbre</c:v>
                </c:pt>
                <c:pt idx="6">
                  <c:v>Otro ¿Cuál?</c:v>
                </c:pt>
              </c:strCache>
            </c:strRef>
          </c:cat>
          <c:val>
            <c:numRef>
              <c:f>Sheet1!$H$943:$H$949</c:f>
              <c:numCache>
                <c:formatCode>0.0%</c:formatCode>
                <c:ptCount val="7"/>
                <c:pt idx="0">
                  <c:v>0.65736284889316654</c:v>
                </c:pt>
                <c:pt idx="1">
                  <c:v>0.66506256015399423</c:v>
                </c:pt>
                <c:pt idx="2">
                  <c:v>0.65351299326275269</c:v>
                </c:pt>
                <c:pt idx="3">
                  <c:v>0.64677574590952835</c:v>
                </c:pt>
                <c:pt idx="4">
                  <c:v>0.62175168431183836</c:v>
                </c:pt>
                <c:pt idx="5">
                  <c:v>0.35129932627526467</c:v>
                </c:pt>
                <c:pt idx="6">
                  <c:v>0.13089509143407121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3D-494F-B9DE-C78BDB63B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846784"/>
        <c:axId val="143766656"/>
      </c:barChart>
      <c:catAx>
        <c:axId val="1438467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CO"/>
          </a:p>
        </c:txPr>
        <c:crossAx val="143766656"/>
        <c:crosses val="autoZero"/>
        <c:auto val="1"/>
        <c:lblAlgn val="ctr"/>
        <c:lblOffset val="100"/>
        <c:noMultiLvlLbl val="0"/>
      </c:catAx>
      <c:valAx>
        <c:axId val="143766656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438467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/>
      </a:pPr>
      <a:endParaRPr lang="es-CO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s-CO" sz="2000" dirty="0"/>
              <a:t>20. Frente a personas de costumbres distintas a las suyas o de las de su hogar,  usted normalmente: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8844860017497815"/>
          <c:y val="0.30744091027920417"/>
          <c:w val="0.46054622781696758"/>
          <c:h val="0.6656320864192713"/>
        </c:manualLayout>
      </c:layout>
      <c:barChart>
        <c:barDir val="bar"/>
        <c:grouping val="clustered"/>
        <c:varyColors val="0"/>
        <c:ser>
          <c:idx val="1"/>
          <c:order val="0"/>
          <c:spPr>
            <a:gradFill flip="none" rotWithShape="1">
              <a:gsLst>
                <a:gs pos="0">
                  <a:srgbClr val="00B0F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Sheet1!$B$1069:$B$1076</c:f>
              <c:strCache>
                <c:ptCount val="8"/>
                <c:pt idx="0">
                  <c:v>Se relaciona de manera fresca</c:v>
                </c:pt>
                <c:pt idx="1">
                  <c:v>Se relaciona de manera cuidadosa</c:v>
                </c:pt>
                <c:pt idx="2">
                  <c:v>No se relaciona jamás</c:v>
                </c:pt>
                <c:pt idx="3">
                  <c:v>No se relaciona a menos que sea necesario</c:v>
                </c:pt>
                <c:pt idx="4">
                  <c:v>Se relaciona si es una cultura superior y le conviene</c:v>
                </c:pt>
                <c:pt idx="5">
                  <c:v>Se relaciona si es una cultura inferior y puede ayudarle</c:v>
                </c:pt>
                <c:pt idx="6">
                  <c:v>Se relaciona porque le gusta explorar cosas desconocidas</c:v>
                </c:pt>
                <c:pt idx="7">
                  <c:v>Ns/Nr</c:v>
                </c:pt>
              </c:strCache>
            </c:strRef>
          </c:cat>
          <c:val>
            <c:numRef>
              <c:f>Sheet1!$D$1069:$D$1076</c:f>
              <c:numCache>
                <c:formatCode>0.0%</c:formatCode>
                <c:ptCount val="8"/>
                <c:pt idx="0">
                  <c:v>0.74975938402309916</c:v>
                </c:pt>
                <c:pt idx="1">
                  <c:v>0.16169393647738209</c:v>
                </c:pt>
                <c:pt idx="2">
                  <c:v>1.9249278152069296E-2</c:v>
                </c:pt>
                <c:pt idx="3">
                  <c:v>3.1761308950914342E-2</c:v>
                </c:pt>
                <c:pt idx="4">
                  <c:v>1.9249278152069298E-3</c:v>
                </c:pt>
                <c:pt idx="5">
                  <c:v>1.9249278152069298E-3</c:v>
                </c:pt>
                <c:pt idx="6">
                  <c:v>2.9836381135707413E-2</c:v>
                </c:pt>
                <c:pt idx="7">
                  <c:v>3.8498556304138597E-3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24-4830-973B-950FEFBCF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785344"/>
        <c:axId val="183786880"/>
      </c:barChart>
      <c:catAx>
        <c:axId val="1837853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s-CO"/>
          </a:p>
        </c:txPr>
        <c:crossAx val="183786880"/>
        <c:crosses val="autoZero"/>
        <c:auto val="1"/>
        <c:lblAlgn val="ctr"/>
        <c:lblOffset val="100"/>
        <c:noMultiLvlLbl val="0"/>
      </c:catAx>
      <c:valAx>
        <c:axId val="18378688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8378534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/>
      </a:pPr>
      <a:endParaRPr lang="es-CO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O" dirty="0"/>
              <a:t>21.  Además de ser un espacio para transitar, para usted la calle es un espacio…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3847732196422617"/>
          <c:y val="0.21713490167759136"/>
          <c:w val="0.5112259517461023"/>
          <c:h val="0.76328671814242866"/>
        </c:manualLayout>
      </c:layout>
      <c:barChart>
        <c:barDir val="bar"/>
        <c:grouping val="clustered"/>
        <c:varyColors val="0"/>
        <c:ser>
          <c:idx val="1"/>
          <c:order val="0"/>
          <c:spPr>
            <a:gradFill flip="none" rotWithShape="1">
              <a:gsLst>
                <a:gs pos="0">
                  <a:srgbClr val="00B0F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4"/>
              <c:layout>
                <c:manualLayout>
                  <c:x val="-8.818464615042881E-3"/>
                  <c:y val="1.0777998910022481E-1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6C-4039-98DE-B99732910AC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Sheet1!$F$1096:$F$1102</c:f>
              <c:strCache>
                <c:ptCount val="7"/>
                <c:pt idx="0">
                  <c:v>De expresión cultural y artística</c:v>
                </c:pt>
                <c:pt idx="1">
                  <c:v>De encuentro</c:v>
                </c:pt>
                <c:pt idx="2">
                  <c:v>De entretenimiento</c:v>
                </c:pt>
                <c:pt idx="3">
                  <c:v>De peligro</c:v>
                </c:pt>
                <c:pt idx="4">
                  <c:v>De conflictos</c:v>
                </c:pt>
                <c:pt idx="5">
                  <c:v>Para practicar deportes</c:v>
                </c:pt>
                <c:pt idx="6">
                  <c:v>Para trabajar</c:v>
                </c:pt>
              </c:strCache>
            </c:strRef>
          </c:cat>
          <c:val>
            <c:numRef>
              <c:f>Sheet1!$G$1096:$G$1102</c:f>
              <c:numCache>
                <c:formatCode>0.0%</c:formatCode>
                <c:ptCount val="7"/>
                <c:pt idx="0">
                  <c:v>0.90279114533205007</c:v>
                </c:pt>
                <c:pt idx="1">
                  <c:v>0.91337824831568815</c:v>
                </c:pt>
                <c:pt idx="2">
                  <c:v>0.88642925890279112</c:v>
                </c:pt>
                <c:pt idx="3">
                  <c:v>0.82098171318575552</c:v>
                </c:pt>
                <c:pt idx="4">
                  <c:v>0.74494706448508186</c:v>
                </c:pt>
                <c:pt idx="5">
                  <c:v>0.74205967276227136</c:v>
                </c:pt>
                <c:pt idx="6">
                  <c:v>0.67661212704523577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6C-4039-98DE-B99732910A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968128"/>
        <c:axId val="183969664"/>
      </c:barChart>
      <c:catAx>
        <c:axId val="1839681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s-CO"/>
          </a:p>
        </c:txPr>
        <c:crossAx val="183969664"/>
        <c:crosses val="autoZero"/>
        <c:auto val="1"/>
        <c:lblAlgn val="ctr"/>
        <c:lblOffset val="100"/>
        <c:noMultiLvlLbl val="0"/>
      </c:catAx>
      <c:valAx>
        <c:axId val="183969664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8396812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/>
      </a:pPr>
      <a:endParaRPr lang="es-CO"/>
    </a:p>
  </c:txPr>
  <c:externalData r:id="rId2">
    <c:autoUpdate val="0"/>
  </c:externalData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Porcentaje de personas que está completament de acuerdo + de acuerdo con las siguientes afirmaciones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'[Gráfico en Microsoft PowerPoint]Sheet1'!$L$1142:$L$1149</c:f>
              <c:strCache>
                <c:ptCount val="8"/>
                <c:pt idx="0">
                  <c:v>Las personas discapacitadas pueden ser buenas trabajadoras, pero no en niveles directivos</c:v>
                </c:pt>
                <c:pt idx="1">
                  <c:v>Por más que se les ayude, los indígenas nunca saldrán del atraso</c:v>
                </c:pt>
                <c:pt idx="2">
                  <c:v>Las personas enfermas de SIDA deben ser alejadas del resto de las personas</c:v>
                </c:pt>
                <c:pt idx="3">
                  <c:v>Una educación adecuada para las niñas es la que da preferencia al desarrollo de sus roles de madre y esposa</c:v>
                </c:pt>
                <c:pt idx="4">
                  <c:v>Por sus características, los negros siempre tendrán limitaciones</c:v>
                </c:pt>
                <c:pt idx="5">
                  <c:v>Cuando la gente es pobre, es más propensa a cometer delitos</c:v>
                </c:pt>
                <c:pt idx="6">
                  <c:v>A los homosexuales se les debe permitir ser profesores de colegio</c:v>
                </c:pt>
                <c:pt idx="7">
                  <c:v>Entre más religiones se permitan en el país, es más difícil preservar nuestros valores</c:v>
                </c:pt>
              </c:strCache>
            </c:strRef>
          </c:cat>
          <c:val>
            <c:numRef>
              <c:f>'[Gráfico en Microsoft PowerPoint]Sheet1'!$M$1142:$M$1149</c:f>
              <c:numCache>
                <c:formatCode>0.00%</c:formatCode>
                <c:ptCount val="8"/>
                <c:pt idx="0">
                  <c:v>0.11742059672762271</c:v>
                </c:pt>
                <c:pt idx="1">
                  <c:v>6.0635226179018287E-2</c:v>
                </c:pt>
                <c:pt idx="2">
                  <c:v>3.8498556304138593E-2</c:v>
                </c:pt>
                <c:pt idx="3">
                  <c:v>0.10779595765158806</c:v>
                </c:pt>
                <c:pt idx="4">
                  <c:v>0.10202117420596728</c:v>
                </c:pt>
                <c:pt idx="5">
                  <c:v>0.35996150144369587</c:v>
                </c:pt>
                <c:pt idx="6">
                  <c:v>0.76997112608277185</c:v>
                </c:pt>
                <c:pt idx="7">
                  <c:v>0.17709335899903753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9C-4EB7-A5E6-014433A07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3984"/>
        <c:axId val="6340992"/>
      </c:barChart>
      <c:catAx>
        <c:axId val="28739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s-CO"/>
          </a:p>
        </c:txPr>
        <c:crossAx val="6340992"/>
        <c:crosses val="autoZero"/>
        <c:auto val="1"/>
        <c:lblAlgn val="ctr"/>
        <c:lblOffset val="100"/>
        <c:noMultiLvlLbl val="0"/>
      </c:catAx>
      <c:valAx>
        <c:axId val="6340992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2873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Porcentaje de personas que están completamente de acuerdo de acuerdo con las siguientes aformaciones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50436174805415723"/>
          <c:y val="0.16211680252144381"/>
          <c:w val="0.18888990781491641"/>
          <c:h val="0.8037402752550088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Sheet1!$M$1214:$M$1217</c:f>
              <c:strCache>
                <c:ptCount val="4"/>
                <c:pt idx="0">
                  <c:v>La mujer que se deja maltratar por su pareja es porque le gusta que la maltraten</c:v>
                </c:pt>
                <c:pt idx="1">
                  <c:v>Lo más grave de que un hombre maltrate a su pareja es que lo haga en público</c:v>
                </c:pt>
                <c:pt idx="2">
                  <c:v>Una mujer que se viste con minifalda o ropa muy ajustada provoca que le falten el respeto en la calle</c:v>
                </c:pt>
                <c:pt idx="3">
                  <c:v>Desde que las mujeres comenzaron a trabajar, los valores familiares se empezaron a perder</c:v>
                </c:pt>
              </c:strCache>
            </c:strRef>
          </c:cat>
          <c:val>
            <c:numRef>
              <c:f>Sheet1!$N$1214:$N$1217</c:f>
              <c:numCache>
                <c:formatCode>0.00%</c:formatCode>
                <c:ptCount val="4"/>
                <c:pt idx="0">
                  <c:v>0.13666987487969201</c:v>
                </c:pt>
                <c:pt idx="1">
                  <c:v>0.13666987487969201</c:v>
                </c:pt>
                <c:pt idx="2">
                  <c:v>0.11068334937439846</c:v>
                </c:pt>
                <c:pt idx="3">
                  <c:v>5.6785370548604427E-2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F3-4DC0-AA25-F23DA355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00576"/>
        <c:axId val="32508928"/>
      </c:barChart>
      <c:catAx>
        <c:axId val="32200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2508928"/>
        <c:crosses val="autoZero"/>
        <c:auto val="1"/>
        <c:lblAlgn val="ctr"/>
        <c:lblOffset val="100"/>
        <c:noMultiLvlLbl val="0"/>
      </c:catAx>
      <c:valAx>
        <c:axId val="32508928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3220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es-CO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O" dirty="0"/>
              <a:t>D1 Edad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454678938567983"/>
          <c:y val="0.1828407954671703"/>
          <c:w val="0.4171622798777051"/>
          <c:h val="0.79513109654482839"/>
        </c:manualLayout>
      </c:layout>
      <c:barChart>
        <c:barDir val="bar"/>
        <c:grouping val="clustered"/>
        <c:varyColors val="0"/>
        <c:ser>
          <c:idx val="1"/>
          <c:order val="0"/>
          <c:spPr>
            <a:gradFill flip="none" rotWithShape="1">
              <a:gsLst>
                <a:gs pos="0">
                  <a:srgbClr val="00B0F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Sheet1!$B$1251:$B$1257</c:f>
              <c:strCache>
                <c:ptCount val="7"/>
                <c:pt idx="0">
                  <c:v>13 a 17 años</c:v>
                </c:pt>
                <c:pt idx="1">
                  <c:v>18 a 26 años</c:v>
                </c:pt>
                <c:pt idx="2">
                  <c:v>27 a 35 años</c:v>
                </c:pt>
                <c:pt idx="3">
                  <c:v>36 a 49 años</c:v>
                </c:pt>
                <c:pt idx="4">
                  <c:v>50 a 64 años</c:v>
                </c:pt>
                <c:pt idx="5">
                  <c:v>65 y más</c:v>
                </c:pt>
                <c:pt idx="6">
                  <c:v>Ns/Nr</c:v>
                </c:pt>
              </c:strCache>
            </c:strRef>
          </c:cat>
          <c:val>
            <c:numRef>
              <c:f>Sheet1!$D$1251:$D$1257</c:f>
              <c:numCache>
                <c:formatCode>0.0%</c:formatCode>
                <c:ptCount val="7"/>
                <c:pt idx="0">
                  <c:v>0.10875842155919153</c:v>
                </c:pt>
                <c:pt idx="1">
                  <c:v>0.57074109720885469</c:v>
                </c:pt>
                <c:pt idx="2">
                  <c:v>0.18671799807507219</c:v>
                </c:pt>
                <c:pt idx="3">
                  <c:v>8.8546679499518763E-2</c:v>
                </c:pt>
                <c:pt idx="4">
                  <c:v>3.0798845043310877E-2</c:v>
                </c:pt>
                <c:pt idx="5">
                  <c:v>1.3474494706448507E-2</c:v>
                </c:pt>
                <c:pt idx="6">
                  <c:v>9.6246390760346492E-4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37-49DB-A783-CBC5547B3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989568"/>
        <c:axId val="184991104"/>
      </c:barChart>
      <c:catAx>
        <c:axId val="1849895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184991104"/>
        <c:crosses val="autoZero"/>
        <c:auto val="1"/>
        <c:lblAlgn val="ctr"/>
        <c:lblOffset val="100"/>
        <c:noMultiLvlLbl val="0"/>
      </c:catAx>
      <c:valAx>
        <c:axId val="184991104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8498956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 b="1"/>
      </a:pPr>
      <a:endParaRPr lang="es-CO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s-CO" dirty="0"/>
              <a:t>D2 Sexo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gradFill>
              <a:gsLst>
                <a:gs pos="0">
                  <a:srgbClr val="00B0F0"/>
                </a:gs>
                <a:gs pos="84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dPt>
            <c:idx val="0"/>
            <c:bubble3D val="0"/>
            <c:explosion val="24"/>
            <c:spPr>
              <a:gradFill>
                <a:gsLst>
                  <a:gs pos="0">
                    <a:srgbClr val="00B0F0"/>
                  </a:gs>
                  <a:gs pos="84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D17-49A0-B92F-6F05C9A83DBD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FF0000"/>
                  </a:gs>
                  <a:gs pos="84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D17-49A0-B92F-6F05C9A83DBD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00B0F0"/>
                  </a:gs>
                  <a:gs pos="84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D17-49A0-B92F-6F05C9A83DBD}"/>
              </c:ext>
            </c:extLst>
          </c:dPt>
          <c:dLbls>
            <c:dLbl>
              <c:idx val="0"/>
              <c:layout>
                <c:manualLayout>
                  <c:x val="-0.22361728326482241"/>
                  <c:y val="-4.435943205731902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17-49A0-B92F-6F05C9A83DBD}"/>
                </c:ext>
              </c:extLst>
            </c:dLbl>
            <c:dLbl>
              <c:idx val="1"/>
              <c:layout>
                <c:manualLayout>
                  <c:x val="0.27389063252231233"/>
                  <c:y val="-0.1185169675813383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17-49A0-B92F-6F05C9A83DBD}"/>
                </c:ext>
              </c:extLst>
            </c:dLbl>
            <c:dLbl>
              <c:idx val="2"/>
              <c:layout>
                <c:manualLayout>
                  <c:x val="5.0390748031496117E-2"/>
                  <c:y val="-2.11650627004957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17-49A0-B92F-6F05C9A83DB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Sheet1!$B$1268:$B$1269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Sheet1!$D$1268:$D$1269</c:f>
              <c:numCache>
                <c:formatCode>0.0%</c:formatCode>
                <c:ptCount val="2"/>
                <c:pt idx="0">
                  <c:v>0.49278152069297404</c:v>
                </c:pt>
                <c:pt idx="1">
                  <c:v>0.50721847930702602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7-49A0-B92F-6F05C9A83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 b="1"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sz="1800"/>
              <a:t>3. ¿Esta es su primera visita a Bogotá?  (Base 46 = 4.4%)</a:t>
            </a:r>
          </a:p>
        </c:rich>
      </c:tx>
      <c:layout>
        <c:manualLayout>
          <c:xMode val="edge"/>
          <c:yMode val="edge"/>
          <c:x val="0.1295184317475684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24"/>
            <c:spPr>
              <a:gradFill>
                <a:gsLst>
                  <a:gs pos="0">
                    <a:srgbClr val="FF0000"/>
                  </a:gs>
                  <a:gs pos="84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D17-49A0-B92F-6F05C9A83DBD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84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D17-49A0-B92F-6F05C9A83D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D17-49A0-B92F-6F05C9A83DBD}"/>
              </c:ext>
            </c:extLst>
          </c:dPt>
          <c:dLbls>
            <c:dLbl>
              <c:idx val="0"/>
              <c:layout>
                <c:manualLayout>
                  <c:x val="-4.2849244142615671E-2"/>
                  <c:y val="1.60926691516503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17-49A0-B92F-6F05C9A83DBD}"/>
                </c:ext>
              </c:extLst>
            </c:dLbl>
            <c:dLbl>
              <c:idx val="1"/>
              <c:layout>
                <c:manualLayout>
                  <c:x val="4.5446520700789327E-2"/>
                  <c:y val="-0.2416545843404992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17-49A0-B92F-6F05C9A83DBD}"/>
                </c:ext>
              </c:extLst>
            </c:dLbl>
            <c:dLbl>
              <c:idx val="2"/>
              <c:layout>
                <c:manualLayout>
                  <c:x val="5.0390748031496117E-2"/>
                  <c:y val="-2.11650627004957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17-49A0-B92F-6F05C9A83D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Sheet1!$B$89:$B$90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Sheet1!$C$89:$C$90</c:f>
              <c:numCache>
                <c:formatCode>###0</c:formatCode>
                <c:ptCount val="2"/>
                <c:pt idx="0">
                  <c:v>5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7-49A0-B92F-6F05C9A83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O" dirty="0"/>
              <a:t>D3 Estrato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7819570759042429"/>
          <c:y val="0.23733313460307773"/>
          <c:w val="0.4171622798777051"/>
          <c:h val="0.73073185965385445"/>
        </c:manualLayout>
      </c:layout>
      <c:barChart>
        <c:barDir val="bar"/>
        <c:grouping val="clustered"/>
        <c:varyColors val="0"/>
        <c:ser>
          <c:idx val="1"/>
          <c:order val="0"/>
          <c:spPr>
            <a:gradFill flip="none" rotWithShape="1">
              <a:gsLst>
                <a:gs pos="0">
                  <a:srgbClr val="00B0F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Sheet1!$B$1280:$B$1286</c:f>
              <c:strCache>
                <c:ptCount val="7"/>
                <c:pt idx="0">
                  <c:v>Estrato uno</c:v>
                </c:pt>
                <c:pt idx="1">
                  <c:v>Estrato dos</c:v>
                </c:pt>
                <c:pt idx="2">
                  <c:v>Estrato tres</c:v>
                </c:pt>
                <c:pt idx="3">
                  <c:v>Estrato cuatro</c:v>
                </c:pt>
                <c:pt idx="4">
                  <c:v>Estrato cinco</c:v>
                </c:pt>
                <c:pt idx="5">
                  <c:v>Estrato seis</c:v>
                </c:pt>
                <c:pt idx="6">
                  <c:v>Ns/Nr</c:v>
                </c:pt>
              </c:strCache>
            </c:strRef>
          </c:cat>
          <c:val>
            <c:numRef>
              <c:f>Sheet1!$D$1280:$D$1286</c:f>
              <c:numCache>
                <c:formatCode>0.0%</c:formatCode>
                <c:ptCount val="7"/>
                <c:pt idx="0">
                  <c:v>1.7324350336862367E-2</c:v>
                </c:pt>
                <c:pt idx="1">
                  <c:v>0.13666987487969201</c:v>
                </c:pt>
                <c:pt idx="2">
                  <c:v>0.35996150144369587</c:v>
                </c:pt>
                <c:pt idx="3">
                  <c:v>0.30510105871029836</c:v>
                </c:pt>
                <c:pt idx="4">
                  <c:v>0.109720885466795</c:v>
                </c:pt>
                <c:pt idx="5">
                  <c:v>5.19730510105871E-2</c:v>
                </c:pt>
                <c:pt idx="6">
                  <c:v>1.9249278152069296E-2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AB-40CC-9969-27A789E5D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118144"/>
        <c:axId val="186119680"/>
      </c:barChart>
      <c:catAx>
        <c:axId val="1861181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186119680"/>
        <c:crosses val="autoZero"/>
        <c:auto val="1"/>
        <c:lblAlgn val="ctr"/>
        <c:lblOffset val="100"/>
        <c:noMultiLvlLbl val="0"/>
      </c:catAx>
      <c:valAx>
        <c:axId val="18611968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8611814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/>
      </a:pPr>
      <a:endParaRPr lang="es-CO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O" dirty="0"/>
              <a:t>D4. Nivel educativo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8844860017497815"/>
          <c:y val="0.20328094188677817"/>
          <c:w val="0.4171622798777051"/>
          <c:h val="0.76979181822805953"/>
        </c:manualLayout>
      </c:layout>
      <c:barChart>
        <c:barDir val="bar"/>
        <c:grouping val="clustered"/>
        <c:varyColors val="0"/>
        <c:ser>
          <c:idx val="1"/>
          <c:order val="0"/>
          <c:spPr>
            <a:gradFill flip="none" rotWithShape="1">
              <a:gsLst>
                <a:gs pos="0">
                  <a:srgbClr val="00B0F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Sheet1!$B$1297:$B$1305</c:f>
              <c:strCache>
                <c:ptCount val="9"/>
                <c:pt idx="0">
                  <c:v>Primaria Incompleta</c:v>
                </c:pt>
                <c:pt idx="1">
                  <c:v>Primaria Completa</c:v>
                </c:pt>
                <c:pt idx="2">
                  <c:v>Secundaria Incompleta</c:v>
                </c:pt>
                <c:pt idx="3">
                  <c:v>Secundaria Completa</c:v>
                </c:pt>
                <c:pt idx="4">
                  <c:v>Educación técnica/tecnológica</c:v>
                </c:pt>
                <c:pt idx="5">
                  <c:v>Universitaria Incompleta</c:v>
                </c:pt>
                <c:pt idx="6">
                  <c:v>Universitaria Completa</c:v>
                </c:pt>
                <c:pt idx="7">
                  <c:v>Postgrado</c:v>
                </c:pt>
                <c:pt idx="8">
                  <c:v>Ns/Nr</c:v>
                </c:pt>
              </c:strCache>
            </c:strRef>
          </c:cat>
          <c:val>
            <c:numRef>
              <c:f>Sheet1!$D$1297:$D$1305</c:f>
              <c:numCache>
                <c:formatCode>0.0%</c:formatCode>
                <c:ptCount val="9"/>
                <c:pt idx="0">
                  <c:v>9.6246390760346492E-4</c:v>
                </c:pt>
                <c:pt idx="1">
                  <c:v>4.8123195380173241E-3</c:v>
                </c:pt>
                <c:pt idx="2">
                  <c:v>5.4860442733397498E-2</c:v>
                </c:pt>
                <c:pt idx="3">
                  <c:v>0.14148219441770934</c:v>
                </c:pt>
                <c:pt idx="4">
                  <c:v>8.0846968238691044E-2</c:v>
                </c:pt>
                <c:pt idx="5">
                  <c:v>0.2550529355149182</c:v>
                </c:pt>
                <c:pt idx="6">
                  <c:v>0.28007699711260825</c:v>
                </c:pt>
                <c:pt idx="7">
                  <c:v>0.17998075072184794</c:v>
                </c:pt>
                <c:pt idx="8">
                  <c:v>1.9249278152069298E-3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91-4619-9FA4-DDFC7EAAA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173696"/>
        <c:axId val="186175488"/>
      </c:barChart>
      <c:catAx>
        <c:axId val="1861736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186175488"/>
        <c:crosses val="autoZero"/>
        <c:auto val="1"/>
        <c:lblAlgn val="ctr"/>
        <c:lblOffset val="100"/>
        <c:noMultiLvlLbl val="0"/>
      </c:catAx>
      <c:valAx>
        <c:axId val="186175488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8617369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/>
      </a:pPr>
      <a:endParaRPr lang="es-CO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O" dirty="0"/>
              <a:t>D5. Actividad principal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8395910107196194"/>
          <c:y val="0.17443761312088546"/>
          <c:w val="0.4171622798777051"/>
          <c:h val="0.79286579215415942"/>
        </c:manualLayout>
      </c:layout>
      <c:barChart>
        <c:barDir val="bar"/>
        <c:grouping val="clustered"/>
        <c:varyColors val="0"/>
        <c:ser>
          <c:idx val="1"/>
          <c:order val="0"/>
          <c:spPr>
            <a:gradFill flip="none" rotWithShape="1">
              <a:gsLst>
                <a:gs pos="0">
                  <a:srgbClr val="00B0F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Sheet1!$B$1316:$B$1323</c:f>
              <c:strCache>
                <c:ptCount val="8"/>
                <c:pt idx="0">
                  <c:v>Trabaja</c:v>
                </c:pt>
                <c:pt idx="1">
                  <c:v>Estudia</c:v>
                </c:pt>
                <c:pt idx="2">
                  <c:v>Trabaja y estudia</c:v>
                </c:pt>
                <c:pt idx="3">
                  <c:v>Está desempleado</c:v>
                </c:pt>
                <c:pt idx="4">
                  <c:v>Realiza oficios del hogar</c:v>
                </c:pt>
                <c:pt idx="5">
                  <c:v>Pensionado</c:v>
                </c:pt>
                <c:pt idx="6">
                  <c:v>Otra actividad</c:v>
                </c:pt>
                <c:pt idx="7">
                  <c:v>Ns/Nr</c:v>
                </c:pt>
              </c:strCache>
            </c:strRef>
          </c:cat>
          <c:val>
            <c:numRef>
              <c:f>Sheet1!$D$1316:$D$1323</c:f>
              <c:numCache>
                <c:formatCode>0.0%</c:formatCode>
                <c:ptCount val="8"/>
                <c:pt idx="0">
                  <c:v>0.38787295476419636</c:v>
                </c:pt>
                <c:pt idx="1">
                  <c:v>0.37247353224254093</c:v>
                </c:pt>
                <c:pt idx="2">
                  <c:v>0.1809432146294514</c:v>
                </c:pt>
                <c:pt idx="3">
                  <c:v>2.3099133782483156E-2</c:v>
                </c:pt>
                <c:pt idx="4">
                  <c:v>4.8123195380173241E-3</c:v>
                </c:pt>
                <c:pt idx="5">
                  <c:v>1.3474494706448507E-2</c:v>
                </c:pt>
                <c:pt idx="6">
                  <c:v>1.2512030798845043E-2</c:v>
                </c:pt>
                <c:pt idx="7">
                  <c:v>4.8123195380173241E-3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2C-492D-8ACA-E9E8D41A4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036992"/>
        <c:axId val="186038528"/>
      </c:barChart>
      <c:catAx>
        <c:axId val="1860369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186038528"/>
        <c:crosses val="autoZero"/>
        <c:auto val="1"/>
        <c:lblAlgn val="ctr"/>
        <c:lblOffset val="100"/>
        <c:noMultiLvlLbl val="0"/>
      </c:catAx>
      <c:valAx>
        <c:axId val="186038528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8603699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/>
      </a:pPr>
      <a:endParaRPr lang="es-CO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O" dirty="0"/>
              <a:t>D7 Localidad o Barrio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8844860017497815"/>
          <c:y val="0.20729915133569651"/>
          <c:w val="0.34549960356920151"/>
          <c:h val="0.76577380002491524"/>
        </c:manualLayout>
      </c:layout>
      <c:barChart>
        <c:barDir val="bar"/>
        <c:grouping val="clustered"/>
        <c:varyColors val="0"/>
        <c:ser>
          <c:idx val="1"/>
          <c:order val="0"/>
          <c:spPr>
            <a:gradFill flip="none" rotWithShape="1">
              <a:gsLst>
                <a:gs pos="0">
                  <a:srgbClr val="00B0F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Sheet1!$B$1332:$B$1352</c:f>
              <c:strCache>
                <c:ptCount val="21"/>
                <c:pt idx="0">
                  <c:v>Usaquén</c:v>
                </c:pt>
                <c:pt idx="1">
                  <c:v>Chapinero</c:v>
                </c:pt>
                <c:pt idx="2">
                  <c:v>Santa Fe</c:v>
                </c:pt>
                <c:pt idx="3">
                  <c:v>San Cristóbal</c:v>
                </c:pt>
                <c:pt idx="4">
                  <c:v>Usme</c:v>
                </c:pt>
                <c:pt idx="5">
                  <c:v>Tunjuelito</c:v>
                </c:pt>
                <c:pt idx="6">
                  <c:v>Bosa</c:v>
                </c:pt>
                <c:pt idx="7">
                  <c:v>Kennedy</c:v>
                </c:pt>
                <c:pt idx="8">
                  <c:v>Fontibón</c:v>
                </c:pt>
                <c:pt idx="9">
                  <c:v>Engativá</c:v>
                </c:pt>
                <c:pt idx="10">
                  <c:v>Suba</c:v>
                </c:pt>
                <c:pt idx="11">
                  <c:v>Barrios Unidos</c:v>
                </c:pt>
                <c:pt idx="12">
                  <c:v>Teusaquillo</c:v>
                </c:pt>
                <c:pt idx="13">
                  <c:v>Los Mártires</c:v>
                </c:pt>
                <c:pt idx="14">
                  <c:v>Antonio Nariño</c:v>
                </c:pt>
                <c:pt idx="15">
                  <c:v>Puente Aranda</c:v>
                </c:pt>
                <c:pt idx="16">
                  <c:v>La Candelaria</c:v>
                </c:pt>
                <c:pt idx="17">
                  <c:v>Rafael Uribe Uribe</c:v>
                </c:pt>
                <c:pt idx="18">
                  <c:v>Ciudad Bolívar</c:v>
                </c:pt>
                <c:pt idx="19">
                  <c:v>Fuera de la ciudad</c:v>
                </c:pt>
                <c:pt idx="20">
                  <c:v>Ns/Nr</c:v>
                </c:pt>
              </c:strCache>
            </c:strRef>
          </c:cat>
          <c:val>
            <c:numRef>
              <c:f>Sheet1!$D$1332:$D$1352</c:f>
              <c:numCache>
                <c:formatCode>0.0%</c:formatCode>
                <c:ptCount val="21"/>
                <c:pt idx="0">
                  <c:v>0.22906641000962463</c:v>
                </c:pt>
                <c:pt idx="1">
                  <c:v>6.6410009624639083E-2</c:v>
                </c:pt>
                <c:pt idx="2">
                  <c:v>1.4436958614051972E-2</c:v>
                </c:pt>
                <c:pt idx="3">
                  <c:v>2.5024061597690085E-2</c:v>
                </c:pt>
                <c:pt idx="4">
                  <c:v>9.6246390760346481E-3</c:v>
                </c:pt>
                <c:pt idx="5">
                  <c:v>6.7372473532242537E-3</c:v>
                </c:pt>
                <c:pt idx="6">
                  <c:v>3.3686236766121272E-2</c:v>
                </c:pt>
                <c:pt idx="7">
                  <c:v>4.4273339749759381E-2</c:v>
                </c:pt>
                <c:pt idx="8">
                  <c:v>3.4648700673724733E-2</c:v>
                </c:pt>
                <c:pt idx="9">
                  <c:v>8.5659287776708379E-2</c:v>
                </c:pt>
                <c:pt idx="10">
                  <c:v>0.19441770933589991</c:v>
                </c:pt>
                <c:pt idx="11">
                  <c:v>2.9836381135707413E-2</c:v>
                </c:pt>
                <c:pt idx="12">
                  <c:v>6.5447545717035607E-2</c:v>
                </c:pt>
                <c:pt idx="13">
                  <c:v>3.8498556304138597E-3</c:v>
                </c:pt>
                <c:pt idx="14">
                  <c:v>1.4436958614051972E-2</c:v>
                </c:pt>
                <c:pt idx="15">
                  <c:v>3.0798845043310877E-2</c:v>
                </c:pt>
                <c:pt idx="16">
                  <c:v>1.0587102983638113E-2</c:v>
                </c:pt>
                <c:pt idx="17">
                  <c:v>1.4436958614051972E-2</c:v>
                </c:pt>
                <c:pt idx="18">
                  <c:v>2.791145332050048E-2</c:v>
                </c:pt>
                <c:pt idx="19">
                  <c:v>5.004812319538017E-2</c:v>
                </c:pt>
                <c:pt idx="20">
                  <c:v>8.6621751684311833E-3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E1-48B0-94EB-58E15FEADA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686848"/>
        <c:axId val="186582144"/>
      </c:barChart>
      <c:catAx>
        <c:axId val="1866868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s-CO"/>
          </a:p>
        </c:txPr>
        <c:crossAx val="186582144"/>
        <c:crosses val="autoZero"/>
        <c:auto val="1"/>
        <c:lblAlgn val="ctr"/>
        <c:lblOffset val="100"/>
        <c:noMultiLvlLbl val="0"/>
      </c:catAx>
      <c:valAx>
        <c:axId val="186582144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8668684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0" b="1"/>
      </a:pPr>
      <a:endParaRPr lang="es-CO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sz="1600"/>
              <a:t>4. ¿Durmió o piensa dormir por lo menos una noche en Bogotá en este viaje?  (Base 46 = 4.4%)</a:t>
            </a:r>
          </a:p>
        </c:rich>
      </c:tx>
      <c:layout>
        <c:manualLayout>
          <c:xMode val="edge"/>
          <c:yMode val="edge"/>
          <c:x val="0.1295184317475684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532675163928386E-2"/>
          <c:y val="0.30647785068032529"/>
          <c:w val="0.87055463051646653"/>
          <c:h val="0.67323111934152402"/>
        </c:manualLayout>
      </c:layout>
      <c:pie3DChart>
        <c:varyColors val="1"/>
        <c:ser>
          <c:idx val="0"/>
          <c:order val="0"/>
          <c:explosion val="26"/>
          <c:dPt>
            <c:idx val="0"/>
            <c:bubble3D val="0"/>
            <c:explosion val="11"/>
            <c:spPr>
              <a:gradFill>
                <a:gsLst>
                  <a:gs pos="0">
                    <a:srgbClr val="FF0000"/>
                  </a:gs>
                  <a:gs pos="84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D17-49A0-B92F-6F05C9A83DBD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84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D17-49A0-B92F-6F05C9A83D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D17-49A0-B92F-6F05C9A83DBD}"/>
              </c:ext>
            </c:extLst>
          </c:dPt>
          <c:dLbls>
            <c:dLbl>
              <c:idx val="0"/>
              <c:layout>
                <c:manualLayout>
                  <c:x val="-0.15558134355753311"/>
                  <c:y val="-6.766835471144766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17-49A0-B92F-6F05C9A83DBD}"/>
                </c:ext>
              </c:extLst>
            </c:dLbl>
            <c:dLbl>
              <c:idx val="1"/>
              <c:layout>
                <c:manualLayout>
                  <c:x val="0.15817862011570671"/>
                  <c:y val="9.628487248794790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17-49A0-B92F-6F05C9A83DBD}"/>
                </c:ext>
              </c:extLst>
            </c:dLbl>
            <c:dLbl>
              <c:idx val="2"/>
              <c:layout>
                <c:manualLayout>
                  <c:x val="5.0390748031496117E-2"/>
                  <c:y val="-2.11650627004957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17-49A0-B92F-6F05C9A83D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Sheet1!$B$105:$B$107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Ns/Nr</c:v>
                </c:pt>
              </c:strCache>
            </c:strRef>
          </c:cat>
          <c:val>
            <c:numRef>
              <c:f>Sheet1!$C$105:$C$107</c:f>
              <c:numCache>
                <c:formatCode>###0</c:formatCode>
                <c:ptCount val="3"/>
                <c:pt idx="0">
                  <c:v>25</c:v>
                </c:pt>
                <c:pt idx="1">
                  <c:v>20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7-49A0-B92F-6F05C9A83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5. ¿Cuántas noches durmió o piensa dormir en Bogotá? (Base 25 = 2.4%)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4516929133858267"/>
          <c:y val="0.1711807378244386"/>
          <c:w val="0.64927515310586181"/>
          <c:h val="0.75474518810148727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B0F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Sheet1!$B$123:$B$130</c:f>
              <c:strCache>
                <c:ptCount val="8"/>
                <c:pt idx="0">
                  <c:v>Una</c:v>
                </c:pt>
                <c:pt idx="1">
                  <c:v>Dos</c:v>
                </c:pt>
                <c:pt idx="2">
                  <c:v>Tres</c:v>
                </c:pt>
                <c:pt idx="3">
                  <c:v>Cuatro</c:v>
                </c:pt>
                <c:pt idx="4">
                  <c:v>Seis</c:v>
                </c:pt>
                <c:pt idx="5">
                  <c:v>Ocho</c:v>
                </c:pt>
                <c:pt idx="6">
                  <c:v>Diez</c:v>
                </c:pt>
                <c:pt idx="7">
                  <c:v>Doce</c:v>
                </c:pt>
              </c:strCache>
            </c:strRef>
          </c:cat>
          <c:val>
            <c:numRef>
              <c:f>Sheet1!$C$123:$C$130</c:f>
              <c:numCache>
                <c:formatCode>###0</c:formatCode>
                <c:ptCount val="8"/>
                <c:pt idx="0">
                  <c:v>7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63-451A-9A8D-A778A2A1D2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999040"/>
        <c:axId val="183972992"/>
      </c:barChart>
      <c:catAx>
        <c:axId val="1129990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183972992"/>
        <c:crosses val="autoZero"/>
        <c:auto val="1"/>
        <c:lblAlgn val="ctr"/>
        <c:lblOffset val="100"/>
        <c:noMultiLvlLbl val="0"/>
      </c:catAx>
      <c:valAx>
        <c:axId val="183972992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11299904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/>
      </a:pPr>
      <a:endParaRPr lang="es-C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6. ¿Dónde se alojó o piensa alojarse la mayor parte del tiempo en Bogotá? (Base 25 = 2.4%)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3961373578302712"/>
          <c:y val="0.20821777486147564"/>
          <c:w val="0.62149737532808402"/>
          <c:h val="0.71770815106445029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B0F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Sheet1!$B$147:$B$151</c:f>
              <c:strCache>
                <c:ptCount val="5"/>
                <c:pt idx="0">
                  <c:v>Hotel</c:v>
                </c:pt>
                <c:pt idx="1">
                  <c:v>Apartamento de alquiler</c:v>
                </c:pt>
                <c:pt idx="2">
                  <c:v>Casa de familiares o amigos</c:v>
                </c:pt>
                <c:pt idx="3">
                  <c:v>Hostal</c:v>
                </c:pt>
                <c:pt idx="4">
                  <c:v>Ns/Nr</c:v>
                </c:pt>
              </c:strCache>
            </c:strRef>
          </c:cat>
          <c:val>
            <c:numRef>
              <c:f>Sheet1!$C$147:$C$151</c:f>
              <c:numCache>
                <c:formatCode>###0</c:formatCode>
                <c:ptCount val="5"/>
                <c:pt idx="0">
                  <c:v>3</c:v>
                </c:pt>
                <c:pt idx="1">
                  <c:v>7</c:v>
                </c:pt>
                <c:pt idx="2">
                  <c:v>12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E6-4DC6-8CB4-F0E38B6781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489472"/>
        <c:axId val="184491392"/>
      </c:barChart>
      <c:catAx>
        <c:axId val="1844894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184491392"/>
        <c:crosses val="autoZero"/>
        <c:auto val="1"/>
        <c:lblAlgn val="ctr"/>
        <c:lblOffset val="100"/>
        <c:noMultiLvlLbl val="0"/>
      </c:catAx>
      <c:valAx>
        <c:axId val="184491392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18448947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/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7. ¿Cuál fue la principal razón o motivo de su viaje a Bogotá? (Base 46 = 4.4%)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3961373578302712"/>
          <c:y val="0.20821777486147564"/>
          <c:w val="0.62149737532808402"/>
          <c:h val="0.71770815106445029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B0F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Sheet1!$B$183:$B$188</c:f>
              <c:strCache>
                <c:ptCount val="6"/>
                <c:pt idx="0">
                  <c:v>Asistencia a el evento</c:v>
                </c:pt>
                <c:pt idx="1">
                  <c:v>Vacaciones/Recreación</c:v>
                </c:pt>
                <c:pt idx="2">
                  <c:v>Negocios</c:v>
                </c:pt>
                <c:pt idx="3">
                  <c:v>Visitas a familiares o amigos</c:v>
                </c:pt>
                <c:pt idx="4">
                  <c:v>Otro ¿Cuál?</c:v>
                </c:pt>
                <c:pt idx="5">
                  <c:v>Ns/Nr</c:v>
                </c:pt>
              </c:strCache>
            </c:strRef>
          </c:cat>
          <c:val>
            <c:numRef>
              <c:f>Sheet1!$C$183:$C$188</c:f>
              <c:numCache>
                <c:formatCode>###0</c:formatCode>
                <c:ptCount val="6"/>
                <c:pt idx="0">
                  <c:v>22</c:v>
                </c:pt>
                <c:pt idx="1">
                  <c:v>5</c:v>
                </c:pt>
                <c:pt idx="2">
                  <c:v>4</c:v>
                </c:pt>
                <c:pt idx="3">
                  <c:v>6</c:v>
                </c:pt>
                <c:pt idx="4">
                  <c:v>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7F-4F02-B28B-6C98C239F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209600"/>
        <c:axId val="185211520"/>
      </c:barChart>
      <c:catAx>
        <c:axId val="1852096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185211520"/>
        <c:crosses val="autoZero"/>
        <c:auto val="1"/>
        <c:lblAlgn val="ctr"/>
        <c:lblOffset val="100"/>
        <c:noMultiLvlLbl val="0"/>
      </c:catAx>
      <c:valAx>
        <c:axId val="185211520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18520960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/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8. ¿Además de asistir a este evento qué otras actividades piensa realizar en Bogotá? (Base 46 = 4.4%)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7643101245378441"/>
          <c:y val="0.25774816443397125"/>
          <c:w val="0.471497375328084"/>
          <c:h val="0.71770815106445029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B0F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Sheet1!$B$225:$B$233</c:f>
              <c:strCache>
                <c:ptCount val="9"/>
                <c:pt idx="0">
                  <c:v>Recorrido por la ciudad</c:v>
                </c:pt>
                <c:pt idx="1">
                  <c:v>Visita a parques</c:v>
                </c:pt>
                <c:pt idx="2">
                  <c:v>Visita a museos</c:v>
                </c:pt>
                <c:pt idx="3">
                  <c:v>Vida nocturna</c:v>
                </c:pt>
                <c:pt idx="4">
                  <c:v>Gastronomía</c:v>
                </c:pt>
                <c:pt idx="5">
                  <c:v>Compras</c:v>
                </c:pt>
                <c:pt idx="6">
                  <c:v>Cine</c:v>
                </c:pt>
                <c:pt idx="7">
                  <c:v>Ninguna</c:v>
                </c:pt>
                <c:pt idx="8">
                  <c:v>Otras</c:v>
                </c:pt>
              </c:strCache>
            </c:strRef>
          </c:cat>
          <c:val>
            <c:numRef>
              <c:f>Sheet1!$C$225:$C$233</c:f>
              <c:numCache>
                <c:formatCode>###0</c:formatCode>
                <c:ptCount val="9"/>
                <c:pt idx="0">
                  <c:v>13</c:v>
                </c:pt>
                <c:pt idx="1">
                  <c:v>9</c:v>
                </c:pt>
                <c:pt idx="2">
                  <c:v>12</c:v>
                </c:pt>
                <c:pt idx="3">
                  <c:v>6</c:v>
                </c:pt>
                <c:pt idx="4">
                  <c:v>6</c:v>
                </c:pt>
                <c:pt idx="5">
                  <c:v>4</c:v>
                </c:pt>
                <c:pt idx="6">
                  <c:v>4</c:v>
                </c:pt>
                <c:pt idx="7">
                  <c:v>9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5D-4F08-A501-07927EF2EE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784000"/>
        <c:axId val="78785536"/>
      </c:barChart>
      <c:catAx>
        <c:axId val="787840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78785536"/>
        <c:crosses val="autoZero"/>
        <c:auto val="1"/>
        <c:lblAlgn val="ctr"/>
        <c:lblOffset val="100"/>
        <c:noMultiLvlLbl val="0"/>
      </c:catAx>
      <c:valAx>
        <c:axId val="78785536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7878400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/>
      </a:pPr>
      <a:endParaRPr lang="es-C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s-CO" sz="2400" dirty="0"/>
              <a:t>9. Incluyendo esta ¿a cuántas versiones del Festival ha asistido?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03502624671916"/>
          <c:y val="0.18917865095713893"/>
          <c:w val="0.47705293088363954"/>
          <c:h val="0.79970277263175493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B0F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Sheet1!$B$245:$B$257</c:f>
              <c:strCache>
                <c:ptCount val="13"/>
                <c:pt idx="0">
                  <c:v>Una</c:v>
                </c:pt>
                <c:pt idx="1">
                  <c:v>Dos</c:v>
                </c:pt>
                <c:pt idx="2">
                  <c:v>Tres</c:v>
                </c:pt>
                <c:pt idx="3">
                  <c:v>Cuatro</c:v>
                </c:pt>
                <c:pt idx="4">
                  <c:v>Cinco</c:v>
                </c:pt>
                <c:pt idx="5">
                  <c:v>Seis</c:v>
                </c:pt>
                <c:pt idx="6">
                  <c:v>Siete</c:v>
                </c:pt>
                <c:pt idx="7">
                  <c:v>Ocho</c:v>
                </c:pt>
                <c:pt idx="8">
                  <c:v>Nueve </c:v>
                </c:pt>
                <c:pt idx="9">
                  <c:v>Diez</c:v>
                </c:pt>
                <c:pt idx="10">
                  <c:v>Entre once y veinte</c:v>
                </c:pt>
                <c:pt idx="11">
                  <c:v>Más de veinte</c:v>
                </c:pt>
                <c:pt idx="12">
                  <c:v>Ns/Nr</c:v>
                </c:pt>
              </c:strCache>
            </c:strRef>
          </c:cat>
          <c:val>
            <c:numRef>
              <c:f>Sheet1!$D$245:$D$257</c:f>
              <c:numCache>
                <c:formatCode>0.0%</c:formatCode>
                <c:ptCount val="13"/>
                <c:pt idx="0">
                  <c:v>0.44080846968238691</c:v>
                </c:pt>
                <c:pt idx="1">
                  <c:v>0.19345524542829645</c:v>
                </c:pt>
                <c:pt idx="2">
                  <c:v>0.13282001924927817</c:v>
                </c:pt>
                <c:pt idx="3">
                  <c:v>8.0846968238691044E-2</c:v>
                </c:pt>
                <c:pt idx="4">
                  <c:v>4.138594802694899E-2</c:v>
                </c:pt>
                <c:pt idx="5">
                  <c:v>1.8286814244465831E-2</c:v>
                </c:pt>
                <c:pt idx="6">
                  <c:v>1.6361886429258902E-2</c:v>
                </c:pt>
                <c:pt idx="7">
                  <c:v>8.6621751684311833E-3</c:v>
                </c:pt>
                <c:pt idx="8">
                  <c:v>2.8873917228103944E-3</c:v>
                </c:pt>
                <c:pt idx="9">
                  <c:v>9.6246390760346481E-3</c:v>
                </c:pt>
                <c:pt idx="10">
                  <c:v>4.8123195380173241E-3</c:v>
                </c:pt>
                <c:pt idx="11">
                  <c:v>1.0587102983638113E-2</c:v>
                </c:pt>
                <c:pt idx="12">
                  <c:v>3.9461020211742061E-2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00-4C9A-8ECD-513261724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85760"/>
        <c:axId val="33084160"/>
      </c:barChart>
      <c:catAx>
        <c:axId val="328857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33084160"/>
        <c:crosses val="autoZero"/>
        <c:auto val="1"/>
        <c:lblAlgn val="ctr"/>
        <c:lblOffset val="100"/>
        <c:noMultiLvlLbl val="0"/>
      </c:catAx>
      <c:valAx>
        <c:axId val="3308416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3288576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/>
      </a:pPr>
      <a:endParaRPr lang="es-CO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0.79303</cdr:x>
      <cdr:y>0.46589</cdr:y>
    </cdr:from>
    <cdr:to>
      <cdr:x>0.79303</cdr:x>
      <cdr:y>0.54922</cdr:y>
    </cdr:to>
    <cdr:cxnSp macro="">
      <cdr:nvCxnSpPr>
        <cdr:cNvPr id="4" name="2 Conector recto"/>
        <cdr:cNvCxnSpPr/>
      </cdr:nvCxnSpPr>
      <cdr:spPr>
        <a:xfrm xmlns:a="http://schemas.openxmlformats.org/drawingml/2006/main">
          <a:off x="6852541" y="2012871"/>
          <a:ext cx="0" cy="36002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0.80136</cdr:x>
      <cdr:y>0.50756</cdr:y>
    </cdr:from>
    <cdr:to>
      <cdr:x>0.87636</cdr:x>
      <cdr:y>0.56811</cdr:y>
    </cdr:to>
    <cdr:sp macro="" textlink="">
      <cdr:nvSpPr>
        <cdr:cNvPr id="5" name="3 CuadroTexto"/>
        <cdr:cNvSpPr txBox="1"/>
      </cdr:nvSpPr>
      <cdr:spPr>
        <a:xfrm xmlns:a="http://schemas.openxmlformats.org/drawingml/2006/main">
          <a:off x="6924520" y="2192905"/>
          <a:ext cx="648072" cy="2616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100" dirty="0">
              <a:solidFill>
                <a:schemeClr val="accent3"/>
              </a:solidFill>
            </a:rPr>
            <a:t>71%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0.63258</cdr:x>
      <cdr:y>0.78578</cdr:y>
    </cdr:from>
    <cdr:to>
      <cdr:x>0.63258</cdr:x>
      <cdr:y>0.8662</cdr:y>
    </cdr:to>
    <cdr:cxnSp macro="">
      <cdr:nvCxnSpPr>
        <cdr:cNvPr id="2" name="2 Conector recto"/>
        <cdr:cNvCxnSpPr/>
      </cdr:nvCxnSpPr>
      <cdr:spPr>
        <a:xfrm xmlns:a="http://schemas.openxmlformats.org/drawingml/2006/main">
          <a:off x="5238328" y="3517680"/>
          <a:ext cx="0" cy="3600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0.64127</cdr:x>
      <cdr:y>0.82599</cdr:y>
    </cdr:from>
    <cdr:to>
      <cdr:x>0.71953</cdr:x>
      <cdr:y>0.88443</cdr:y>
    </cdr:to>
    <cdr:sp macro="" textlink="">
      <cdr:nvSpPr>
        <cdr:cNvPr id="3" name="3 CuadroTexto"/>
        <cdr:cNvSpPr txBox="1"/>
      </cdr:nvSpPr>
      <cdr:spPr>
        <a:xfrm xmlns:a="http://schemas.openxmlformats.org/drawingml/2006/main">
          <a:off x="5310336" y="3697700"/>
          <a:ext cx="648072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100" dirty="0">
              <a:solidFill>
                <a:schemeClr val="accent3"/>
              </a:solidFill>
            </a:rPr>
            <a:t>27%</a:t>
          </a:r>
        </a:p>
      </cdr:txBody>
    </cdr:sp>
  </cdr:relSizeAnchor>
  <cdr:relSizeAnchor xmlns:cdr="http://schemas.openxmlformats.org/drawingml/2006/chartDrawing">
    <cdr:from>
      <cdr:x>0.64657</cdr:x>
      <cdr:y>0.50668</cdr:y>
    </cdr:from>
    <cdr:to>
      <cdr:x>0.64657</cdr:x>
      <cdr:y>0.58711</cdr:y>
    </cdr:to>
    <cdr:cxnSp macro="">
      <cdr:nvCxnSpPr>
        <cdr:cNvPr id="4" name="11 Conector recto"/>
        <cdr:cNvCxnSpPr/>
      </cdr:nvCxnSpPr>
      <cdr:spPr>
        <a:xfrm xmlns:a="http://schemas.openxmlformats.org/drawingml/2006/main">
          <a:off x="5354190" y="2268251"/>
          <a:ext cx="0" cy="3600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0.65527</cdr:x>
      <cdr:y>0.54689</cdr:y>
    </cdr:from>
    <cdr:to>
      <cdr:x>0.73353</cdr:x>
      <cdr:y>0.60533</cdr:y>
    </cdr:to>
    <cdr:sp macro="" textlink="">
      <cdr:nvSpPr>
        <cdr:cNvPr id="5" name="12 CuadroTexto"/>
        <cdr:cNvSpPr txBox="1"/>
      </cdr:nvSpPr>
      <cdr:spPr>
        <a:xfrm xmlns:a="http://schemas.openxmlformats.org/drawingml/2006/main">
          <a:off x="5426198" y="2448271"/>
          <a:ext cx="648072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100" dirty="0">
              <a:solidFill>
                <a:schemeClr val="accent3"/>
              </a:solidFill>
            </a:rPr>
            <a:t>25%</a:t>
          </a:r>
        </a:p>
      </cdr:txBody>
    </cdr:sp>
  </cdr:relSizeAnchor>
  <cdr:relSizeAnchor xmlns:cdr="http://schemas.openxmlformats.org/drawingml/2006/chartDrawing">
    <cdr:from>
      <cdr:x>0.7087</cdr:x>
      <cdr:y>0.60105</cdr:y>
    </cdr:from>
    <cdr:to>
      <cdr:x>0.7087</cdr:x>
      <cdr:y>0.68148</cdr:y>
    </cdr:to>
    <cdr:cxnSp macro="">
      <cdr:nvCxnSpPr>
        <cdr:cNvPr id="6" name="11 Conector recto"/>
        <cdr:cNvCxnSpPr/>
      </cdr:nvCxnSpPr>
      <cdr:spPr>
        <a:xfrm xmlns:a="http://schemas.openxmlformats.org/drawingml/2006/main">
          <a:off x="5868652" y="2690717"/>
          <a:ext cx="0" cy="3600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0.71739</cdr:x>
      <cdr:y>0.64126</cdr:y>
    </cdr:from>
    <cdr:to>
      <cdr:x>0.79565</cdr:x>
      <cdr:y>0.6997</cdr:y>
    </cdr:to>
    <cdr:sp macro="" textlink="">
      <cdr:nvSpPr>
        <cdr:cNvPr id="7" name="12 CuadroTexto"/>
        <cdr:cNvSpPr txBox="1"/>
      </cdr:nvSpPr>
      <cdr:spPr>
        <a:xfrm xmlns:a="http://schemas.openxmlformats.org/drawingml/2006/main">
          <a:off x="5940660" y="2870737"/>
          <a:ext cx="648072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100" dirty="0">
              <a:solidFill>
                <a:schemeClr val="accent3"/>
              </a:solidFill>
            </a:rPr>
            <a:t>42%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01B0-8E6C-4FBD-BA6F-0FB912DAB6B7}" type="datetimeFigureOut">
              <a:rPr lang="es-CO" smtClean="0"/>
              <a:t>31/10/2017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2803-222E-4A57-B7FB-244E342ADA2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5678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01B0-8E6C-4FBD-BA6F-0FB912DAB6B7}" type="datetimeFigureOut">
              <a:rPr lang="es-CO" smtClean="0"/>
              <a:t>31/10/2017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2803-222E-4A57-B7FB-244E342ADA2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59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01B0-8E6C-4FBD-BA6F-0FB912DAB6B7}" type="datetimeFigureOut">
              <a:rPr lang="es-CO" smtClean="0"/>
              <a:t>31/10/2017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2803-222E-4A57-B7FB-244E342ADA2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1030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01B0-8E6C-4FBD-BA6F-0FB912DAB6B7}" type="datetimeFigureOut">
              <a:rPr lang="es-CO" smtClean="0"/>
              <a:t>31/10/2017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2803-222E-4A57-B7FB-244E342ADA2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4743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01B0-8E6C-4FBD-BA6F-0FB912DAB6B7}" type="datetimeFigureOut">
              <a:rPr lang="es-CO" smtClean="0"/>
              <a:t>31/10/2017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2803-222E-4A57-B7FB-244E342ADA2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6333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01B0-8E6C-4FBD-BA6F-0FB912DAB6B7}" type="datetimeFigureOut">
              <a:rPr lang="es-CO" smtClean="0"/>
              <a:t>31/10/2017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2803-222E-4A57-B7FB-244E342ADA2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4882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01B0-8E6C-4FBD-BA6F-0FB912DAB6B7}" type="datetimeFigureOut">
              <a:rPr lang="es-CO" smtClean="0"/>
              <a:t>31/10/2017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2803-222E-4A57-B7FB-244E342ADA2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133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01B0-8E6C-4FBD-BA6F-0FB912DAB6B7}" type="datetimeFigureOut">
              <a:rPr lang="es-CO" smtClean="0"/>
              <a:t>31/10/2017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2803-222E-4A57-B7FB-244E342ADA2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815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01B0-8E6C-4FBD-BA6F-0FB912DAB6B7}" type="datetimeFigureOut">
              <a:rPr lang="es-CO" smtClean="0"/>
              <a:t>31/10/2017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2803-222E-4A57-B7FB-244E342ADA2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3938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01B0-8E6C-4FBD-BA6F-0FB912DAB6B7}" type="datetimeFigureOut">
              <a:rPr lang="es-CO" smtClean="0"/>
              <a:t>31/10/2017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2803-222E-4A57-B7FB-244E342ADA2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5567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01B0-8E6C-4FBD-BA6F-0FB912DAB6B7}" type="datetimeFigureOut">
              <a:rPr lang="es-CO" smtClean="0"/>
              <a:t>31/10/2017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2803-222E-4A57-B7FB-244E342ADA2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250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901B0-8E6C-4FBD-BA6F-0FB912DAB6B7}" type="datetimeFigureOut">
              <a:rPr lang="es-CO" smtClean="0"/>
              <a:t>31/10/2017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62803-222E-4A57-B7FB-244E342ADA2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4313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zzalparque.gov.co/jazz-al-parque-da-conocer-su-programacion-oficia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lturarecreacionydeporte.gov.co/es/cultura-ciudadana/subdireccion-observatorio-de-cultura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237320"/>
            <a:ext cx="7772400" cy="1225021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98799" algn="l"/>
                <a:tab pos="999368" algn="l"/>
                <a:tab pos="1499936" algn="l"/>
                <a:tab pos="2000505" algn="l"/>
                <a:tab pos="2501073" algn="l"/>
                <a:tab pos="3001641" algn="l"/>
                <a:tab pos="3502209" algn="l"/>
                <a:tab pos="4002778" algn="l"/>
                <a:tab pos="4503346" algn="l"/>
                <a:tab pos="5003915" algn="l"/>
                <a:tab pos="5504482" algn="l"/>
                <a:tab pos="6005051" algn="l"/>
                <a:tab pos="6505619" algn="l"/>
                <a:tab pos="7006188" algn="l"/>
                <a:tab pos="7506755" algn="l"/>
                <a:tab pos="8007324" algn="l"/>
                <a:tab pos="8507892" algn="l"/>
                <a:tab pos="9008461" algn="l"/>
                <a:tab pos="9509028" algn="l"/>
                <a:tab pos="10009597" algn="l"/>
              </a:tabLst>
              <a:defRPr/>
            </a:pPr>
            <a:br>
              <a:rPr lang="es-CO" b="1" dirty="0">
                <a:latin typeface="Verdana" panose="020B0604030504040204" pitchFamily="34" charset="0"/>
                <a:ea typeface="Microsoft YaHei" panose="020B0503020204020204" pitchFamily="34" charset="-122"/>
              </a:rPr>
            </a:br>
            <a:r>
              <a:rPr lang="es-CO" b="1" dirty="0">
                <a:latin typeface="Verdana" panose="020B0604030504040204" pitchFamily="34" charset="0"/>
                <a:ea typeface="Microsoft YaHei" panose="020B0503020204020204" pitchFamily="34" charset="-122"/>
              </a:rPr>
              <a:t>Encuesta  </a:t>
            </a:r>
            <a:br>
              <a:rPr lang="es-CO" b="1" dirty="0">
                <a:latin typeface="Verdana" panose="020B0604030504040204" pitchFamily="34" charset="0"/>
                <a:ea typeface="Microsoft YaHei" panose="020B0503020204020204" pitchFamily="34" charset="-122"/>
              </a:rPr>
            </a:br>
            <a:r>
              <a:rPr lang="es-CO" b="1" dirty="0">
                <a:latin typeface="Verdana" panose="020B0604030504040204" pitchFamily="34" charset="0"/>
                <a:ea typeface="Microsoft YaHei" panose="020B0503020204020204" pitchFamily="34" charset="-122"/>
              </a:rPr>
              <a:t>Festival Jazz al Parque</a:t>
            </a:r>
            <a:br>
              <a:rPr lang="es-CO" b="1" dirty="0">
                <a:latin typeface="Verdana" panose="020B0604030504040204" pitchFamily="34" charset="0"/>
                <a:ea typeface="Microsoft YaHei" panose="020B0503020204020204" pitchFamily="34" charset="-122"/>
              </a:rPr>
            </a:br>
            <a:r>
              <a:rPr lang="es-CO" b="1" dirty="0">
                <a:latin typeface="Verdana" panose="020B0604030504040204" pitchFamily="34" charset="0"/>
                <a:ea typeface="Microsoft YaHei" panose="020B0503020204020204" pitchFamily="34" charset="-122"/>
              </a:rPr>
              <a:t>2017</a:t>
            </a:r>
            <a:br>
              <a:rPr lang="es-CO" b="1" dirty="0">
                <a:latin typeface="Verdana" panose="020B0604030504040204" pitchFamily="34" charset="0"/>
                <a:ea typeface="Microsoft YaHei" panose="020B0503020204020204" pitchFamily="34" charset="-122"/>
              </a:rPr>
            </a:br>
            <a:br>
              <a:rPr lang="es-CO" b="1" dirty="0">
                <a:latin typeface="Verdana" panose="020B0604030504040204" pitchFamily="34" charset="0"/>
                <a:ea typeface="Microsoft YaHei" panose="020B0503020204020204" pitchFamily="34" charset="-122"/>
              </a:rPr>
            </a:b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2917507"/>
            <a:ext cx="8568952" cy="1460500"/>
          </a:xfrm>
        </p:spPr>
        <p:txBody>
          <a:bodyPr>
            <a:normAutofit fontScale="25000" lnSpcReduction="20000"/>
          </a:bodyPr>
          <a:lstStyle/>
          <a:p>
            <a:r>
              <a:rPr lang="es-CO" sz="1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Cultura Ciudadana </a:t>
            </a:r>
          </a:p>
          <a:p>
            <a:r>
              <a:rPr lang="es-CO" sz="1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Subdirección Observatorio de Culturas</a:t>
            </a:r>
          </a:p>
          <a:p>
            <a:endParaRPr lang="es-CO" sz="1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Cultura, Recreación y Deporte</a:t>
            </a:r>
            <a:endParaRPr lang="es-ES" sz="1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911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Resultados Turismo (frecuencias)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7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2362426"/>
              </p:ext>
            </p:extLst>
          </p:nvPr>
        </p:nvGraphicFramePr>
        <p:xfrm>
          <a:off x="1331640" y="841277"/>
          <a:ext cx="6714491" cy="4082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357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Resultados Turismo (frecuencias)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7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554098"/>
              </p:ext>
            </p:extLst>
          </p:nvPr>
        </p:nvGraphicFramePr>
        <p:xfrm>
          <a:off x="1259632" y="985293"/>
          <a:ext cx="6480719" cy="3938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1833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51520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Resultados Turismo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7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400"/>
              </p:ext>
            </p:extLst>
          </p:nvPr>
        </p:nvGraphicFramePr>
        <p:xfrm>
          <a:off x="755576" y="913284"/>
          <a:ext cx="7290555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500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Resultados  Encuesta Festival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jazzalparque.gov.co/sites/default/files/styles/flexslider_full/public/2014_-_1.jpg?itok=dkuwFro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6539"/>
            <a:ext cx="7704856" cy="476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9552" y="535154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/>
              <a:t>Imagen tomada de: </a:t>
            </a:r>
            <a:r>
              <a:rPr lang="es-CO" sz="900" dirty="0">
                <a:hlinkClick r:id="rId3"/>
              </a:rPr>
              <a:t>http://www.jazzalparque.gov.co/jazz-al-parque-da-conocer-su-programacion-oficial</a:t>
            </a:r>
            <a:endParaRPr lang="es-CO" sz="900" dirty="0"/>
          </a:p>
          <a:p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451135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Resultados  Festival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6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836315"/>
              </p:ext>
            </p:extLst>
          </p:nvPr>
        </p:nvGraphicFramePr>
        <p:xfrm>
          <a:off x="251520" y="637253"/>
          <a:ext cx="8640960" cy="4286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2263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Resultados  Festival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4" name="3 Gráfico">
            <a:extLst>
              <a:ext uri="{FF2B5EF4-FFF2-40B4-BE49-F238E27FC236}">
                <a16:creationId xmlns:a16="http://schemas.microsoft.com/office/drawing/2014/main" id="{C1F65F45-6F8A-4358-A28F-698A77075D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751482"/>
              </p:ext>
            </p:extLst>
          </p:nvPr>
        </p:nvGraphicFramePr>
        <p:xfrm>
          <a:off x="225470" y="697260"/>
          <a:ext cx="8667009" cy="422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4701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Resultados  Festival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6" name="1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443805"/>
              </p:ext>
            </p:extLst>
          </p:nvPr>
        </p:nvGraphicFramePr>
        <p:xfrm>
          <a:off x="107504" y="619346"/>
          <a:ext cx="4733925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1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12962"/>
              </p:ext>
            </p:extLst>
          </p:nvPr>
        </p:nvGraphicFramePr>
        <p:xfrm>
          <a:off x="4211960" y="2137420"/>
          <a:ext cx="4733925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14701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Resultados  Festival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6" name="1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645273"/>
              </p:ext>
            </p:extLst>
          </p:nvPr>
        </p:nvGraphicFramePr>
        <p:xfrm>
          <a:off x="251520" y="697260"/>
          <a:ext cx="8640960" cy="422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4701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Resultados  Festival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4" name="1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254447"/>
              </p:ext>
            </p:extLst>
          </p:nvPr>
        </p:nvGraphicFramePr>
        <p:xfrm>
          <a:off x="251520" y="637253"/>
          <a:ext cx="8640960" cy="4560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4701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Resultados  Festival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4" name="1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989127"/>
              </p:ext>
            </p:extLst>
          </p:nvPr>
        </p:nvGraphicFramePr>
        <p:xfrm>
          <a:off x="251520" y="637253"/>
          <a:ext cx="8640960" cy="4286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4701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95536" y="277213"/>
            <a:ext cx="864096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/>
              <a:t>Solicitada por: </a:t>
            </a:r>
          </a:p>
          <a:p>
            <a:r>
              <a:rPr lang="es-CO" sz="2800" b="1" dirty="0"/>
              <a:t>Gerencia de música</a:t>
            </a:r>
          </a:p>
          <a:p>
            <a:r>
              <a:rPr lang="es-CO" sz="2800" b="1" dirty="0"/>
              <a:t>Instituto Distrital de</a:t>
            </a:r>
          </a:p>
          <a:p>
            <a:r>
              <a:rPr lang="es-CO" sz="2800" b="1" dirty="0"/>
              <a:t>Artes-IDARTES </a:t>
            </a:r>
          </a:p>
          <a:p>
            <a:r>
              <a:rPr lang="es-CO" sz="3600" b="1" dirty="0"/>
              <a:t> </a:t>
            </a:r>
          </a:p>
          <a:p>
            <a:endParaRPr lang="es-CO" sz="2800" b="1" dirty="0"/>
          </a:p>
          <a:p>
            <a:r>
              <a:rPr lang="es-CO" sz="2800" b="1" dirty="0"/>
              <a:t>Realización de instrumento, aplicación y sistematización: </a:t>
            </a:r>
          </a:p>
          <a:p>
            <a:r>
              <a:rPr lang="es-CO" sz="2800" b="1" dirty="0"/>
              <a:t>Subdirección observatorio de culturas – SDCRD</a:t>
            </a:r>
          </a:p>
        </p:txBody>
      </p:sp>
      <p:pic>
        <p:nvPicPr>
          <p:cNvPr id="2052" name="Picture 4" descr="C:\Users\juan Carlos Rozo\Desktop\Nueva carpeta\Nueva carpeta\IMG_20170916_1735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1249"/>
            <a:ext cx="3888432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263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Resultados  Festival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4" name="1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967392"/>
              </p:ext>
            </p:extLst>
          </p:nvPr>
        </p:nvGraphicFramePr>
        <p:xfrm>
          <a:off x="227225" y="697260"/>
          <a:ext cx="8665255" cy="422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4701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Resultados  Festival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11181" y="637254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/>
              <a:t>15. Cuánto dinero cree que gastará usted hoy asistiendo a este Festival en: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349138"/>
              </p:ext>
            </p:extLst>
          </p:nvPr>
        </p:nvGraphicFramePr>
        <p:xfrm>
          <a:off x="216802" y="2077414"/>
          <a:ext cx="8640959" cy="1202969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538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Promedio gasto de transporte 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Promedio gatos  alimentos 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Promedio gastos en artículos 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431"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$ 10.000,00 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$ 20.000,00 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$ 21.000,00 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701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Resultados  Festival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4" name="3 Gráfico">
            <a:extLst>
              <a:ext uri="{FF2B5EF4-FFF2-40B4-BE49-F238E27FC236}">
                <a16:creationId xmlns:a16="http://schemas.microsoft.com/office/drawing/2014/main" id="{C1F65F45-6F8A-4358-A28F-698A77075D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547257"/>
              </p:ext>
            </p:extLst>
          </p:nvPr>
        </p:nvGraphicFramePr>
        <p:xfrm>
          <a:off x="216802" y="697260"/>
          <a:ext cx="867567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4701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Resultados  Festival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4" name="1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332628"/>
              </p:ext>
            </p:extLst>
          </p:nvPr>
        </p:nvGraphicFramePr>
        <p:xfrm>
          <a:off x="251520" y="697260"/>
          <a:ext cx="8640960" cy="422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4701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Resultados  Festival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4" name="3 Gráfico">
            <a:extLst>
              <a:ext uri="{FF2B5EF4-FFF2-40B4-BE49-F238E27FC236}">
                <a16:creationId xmlns:a16="http://schemas.microsoft.com/office/drawing/2014/main" id="{C1F65F45-6F8A-4358-A28F-698A77075D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501044"/>
              </p:ext>
            </p:extLst>
          </p:nvPr>
        </p:nvGraphicFramePr>
        <p:xfrm>
          <a:off x="251520" y="841276"/>
          <a:ext cx="8640960" cy="422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4701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Resultados  Festival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4" name="3 Gráfico">
            <a:extLst>
              <a:ext uri="{FF2B5EF4-FFF2-40B4-BE49-F238E27FC236}">
                <a16:creationId xmlns:a16="http://schemas.microsoft.com/office/drawing/2014/main" id="{C1F65F45-6F8A-4358-A28F-698A77075D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415948"/>
              </p:ext>
            </p:extLst>
          </p:nvPr>
        </p:nvGraphicFramePr>
        <p:xfrm>
          <a:off x="251520" y="697260"/>
          <a:ext cx="8640960" cy="422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4701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Resultados  Festival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6" name="2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174027"/>
              </p:ext>
            </p:extLst>
          </p:nvPr>
        </p:nvGraphicFramePr>
        <p:xfrm>
          <a:off x="251520" y="697260"/>
          <a:ext cx="8640960" cy="422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4701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Resultados  Festival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6" name="2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617214"/>
              </p:ext>
            </p:extLst>
          </p:nvPr>
        </p:nvGraphicFramePr>
        <p:xfrm>
          <a:off x="237457" y="401873"/>
          <a:ext cx="8640960" cy="4620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4701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Resultados  Festival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4" name="2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10542"/>
              </p:ext>
            </p:extLst>
          </p:nvPr>
        </p:nvGraphicFramePr>
        <p:xfrm>
          <a:off x="251520" y="697260"/>
          <a:ext cx="8640960" cy="422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4701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Resultados  Festival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4" name="2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793446"/>
              </p:ext>
            </p:extLst>
          </p:nvPr>
        </p:nvGraphicFramePr>
        <p:xfrm>
          <a:off x="251520" y="697260"/>
          <a:ext cx="8640960" cy="422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470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510076"/>
              </p:ext>
            </p:extLst>
          </p:nvPr>
        </p:nvGraphicFramePr>
        <p:xfrm>
          <a:off x="755576" y="337221"/>
          <a:ext cx="7920880" cy="4380485"/>
        </p:xfrm>
        <a:graphic>
          <a:graphicData uri="http://schemas.openxmlformats.org/drawingml/2006/table">
            <a:tbl>
              <a:tblPr/>
              <a:tblGrid>
                <a:gridCol w="2160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24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FICHA TÉCNICA </a:t>
                      </a:r>
                    </a:p>
                  </a:txBody>
                  <a:tcPr marL="9525" marR="9525" marT="7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483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Metodología: </a:t>
                      </a:r>
                    </a:p>
                  </a:txBody>
                  <a:tcPr marL="9525" marR="9525" marT="7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Interceptación aleatoria</a:t>
                      </a:r>
                    </a:p>
                  </a:txBody>
                  <a:tcPr marL="9525" marR="9525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48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Diseño:</a:t>
                      </a:r>
                    </a:p>
                  </a:txBody>
                  <a:tcPr marL="9525" marR="9525" marT="7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algn="l" rtl="0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Muestreo aleatorio simple </a:t>
                      </a:r>
                    </a:p>
                  </a:txBody>
                  <a:tcPr marL="9525" marR="9525" marT="7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408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Lugar de realización:</a:t>
                      </a:r>
                    </a:p>
                  </a:txBody>
                  <a:tcPr marL="9525" marR="9525" marT="7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Parque el Country</a:t>
                      </a:r>
                    </a:p>
                  </a:txBody>
                  <a:tcPr marL="9525" marR="9525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299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Periodo de recolección: </a:t>
                      </a:r>
                    </a:p>
                  </a:txBody>
                  <a:tcPr marL="9525" marR="9525" marT="7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</a:p>
                    <a:p>
                      <a:pPr algn="l" rtl="0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Septiembre 16 y 17 de 2017</a:t>
                      </a:r>
                    </a:p>
                  </a:txBody>
                  <a:tcPr marL="9525" marR="9525" marT="7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299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Población objetivo:</a:t>
                      </a:r>
                    </a:p>
                  </a:txBody>
                  <a:tcPr marL="9525" marR="9525" marT="7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 rtl="0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Personas de 13 años o más que asisten al evento</a:t>
                      </a:r>
                    </a:p>
                  </a:txBody>
                  <a:tcPr marL="9525" marR="9525" marT="7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9092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No. de instrumentos aplicados:</a:t>
                      </a:r>
                    </a:p>
                  </a:txBody>
                  <a:tcPr marL="9525" marR="9525" marT="7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1035</a:t>
                      </a:r>
                    </a:p>
                  </a:txBody>
                  <a:tcPr marL="9525" marR="9525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3408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Margen de error</a:t>
                      </a:r>
                    </a:p>
                  </a:txBody>
                  <a:tcPr marL="9525" marR="9525" marT="7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10%</a:t>
                      </a:r>
                    </a:p>
                  </a:txBody>
                  <a:tcPr marL="9525" marR="9525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189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263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776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41784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Resultados  Festival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7" name="2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492518"/>
              </p:ext>
            </p:extLst>
          </p:nvPr>
        </p:nvGraphicFramePr>
        <p:xfrm>
          <a:off x="-36512" y="697260"/>
          <a:ext cx="864096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2 Conector recto"/>
          <p:cNvCxnSpPr/>
          <p:nvPr/>
        </p:nvCxnSpPr>
        <p:spPr>
          <a:xfrm>
            <a:off x="6660232" y="1777380"/>
            <a:ext cx="0" cy="36004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6732240" y="1957400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3"/>
                </a:solidFill>
              </a:rPr>
              <a:t>66%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7092280" y="2256867"/>
            <a:ext cx="0" cy="36004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7164288" y="2389448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3"/>
                </a:solidFill>
              </a:rPr>
              <a:t>77%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7380312" y="3217540"/>
            <a:ext cx="0" cy="36004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7524328" y="3397560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3"/>
                </a:solidFill>
              </a:rPr>
              <a:t>82%</a:t>
            </a:r>
          </a:p>
        </p:txBody>
      </p:sp>
      <p:cxnSp>
        <p:nvCxnSpPr>
          <p:cNvPr id="12" name="11 Conector recto"/>
          <p:cNvCxnSpPr/>
          <p:nvPr/>
        </p:nvCxnSpPr>
        <p:spPr>
          <a:xfrm>
            <a:off x="7308304" y="3685592"/>
            <a:ext cx="0" cy="36004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7380312" y="3865612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3"/>
                </a:solidFill>
              </a:rPr>
              <a:t>78%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6228184" y="4135636"/>
            <a:ext cx="0" cy="36004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6300192" y="4315656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3"/>
                </a:solidFill>
              </a:rPr>
              <a:t>61%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6172532" y="4613270"/>
            <a:ext cx="0" cy="36004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6244540" y="4793290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3"/>
                </a:solidFill>
              </a:rPr>
              <a:t>60%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848364" y="265212"/>
            <a:ext cx="1116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accent3"/>
                </a:solidFill>
              </a:rPr>
              <a:t>Resultados Bogotá Encuesta Bienal de Culturas 2015</a:t>
            </a:r>
          </a:p>
        </p:txBody>
      </p:sp>
    </p:spTree>
    <p:extLst>
      <p:ext uri="{BB962C8B-B14F-4D97-AF65-F5344CB8AC3E}">
        <p14:creationId xmlns:p14="http://schemas.microsoft.com/office/powerpoint/2010/main" val="611925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Resultados  Festival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792864"/>
              </p:ext>
            </p:extLst>
          </p:nvPr>
        </p:nvGraphicFramePr>
        <p:xfrm>
          <a:off x="467544" y="841277"/>
          <a:ext cx="8280920" cy="4476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5777880" y="4804436"/>
            <a:ext cx="0" cy="36004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849888" y="4984456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3"/>
                </a:solidFill>
              </a:rPr>
              <a:t>28%</a:t>
            </a:r>
          </a:p>
        </p:txBody>
      </p:sp>
      <p:cxnSp>
        <p:nvCxnSpPr>
          <p:cNvPr id="9" name="8 Conector recto"/>
          <p:cNvCxnSpPr/>
          <p:nvPr/>
        </p:nvCxnSpPr>
        <p:spPr>
          <a:xfrm>
            <a:off x="5464758" y="3973624"/>
            <a:ext cx="0" cy="36004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5436096" y="4081636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3"/>
                </a:solidFill>
              </a:rPr>
              <a:t>19%</a:t>
            </a:r>
          </a:p>
        </p:txBody>
      </p:sp>
      <p:cxnSp>
        <p:nvCxnSpPr>
          <p:cNvPr id="12" name="11 Conector recto"/>
          <p:cNvCxnSpPr/>
          <p:nvPr/>
        </p:nvCxnSpPr>
        <p:spPr>
          <a:xfrm>
            <a:off x="6516216" y="1741376"/>
            <a:ext cx="0" cy="36004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588224" y="1921396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3"/>
                </a:solidFill>
              </a:rPr>
              <a:t>48%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6732240" y="2281436"/>
            <a:ext cx="0" cy="36004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6804248" y="2461456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3"/>
                </a:solidFill>
              </a:rPr>
              <a:t>50%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6732240" y="2677480"/>
            <a:ext cx="0" cy="36004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6804248" y="2857500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3"/>
                </a:solidFill>
              </a:rPr>
              <a:t>50%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7848364" y="217207"/>
            <a:ext cx="1116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accent3"/>
                </a:solidFill>
              </a:rPr>
              <a:t>Resultados Bogotá Encuesta Bienal de Culturas 2015</a:t>
            </a:r>
          </a:p>
        </p:txBody>
      </p:sp>
    </p:spTree>
    <p:extLst>
      <p:ext uri="{BB962C8B-B14F-4D97-AF65-F5344CB8AC3E}">
        <p14:creationId xmlns:p14="http://schemas.microsoft.com/office/powerpoint/2010/main" val="995560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Resultados  Festival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968467"/>
              </p:ext>
            </p:extLst>
          </p:nvPr>
        </p:nvGraphicFramePr>
        <p:xfrm>
          <a:off x="0" y="832471"/>
          <a:ext cx="7535167" cy="4091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6754150" y="1705372"/>
            <a:ext cx="0" cy="36004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6876256" y="1803802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3"/>
                </a:solidFill>
              </a:rPr>
              <a:t>30%</a:t>
            </a:r>
          </a:p>
        </p:txBody>
      </p:sp>
      <p:cxnSp>
        <p:nvCxnSpPr>
          <p:cNvPr id="9" name="8 Conector recto"/>
          <p:cNvCxnSpPr/>
          <p:nvPr/>
        </p:nvCxnSpPr>
        <p:spPr>
          <a:xfrm>
            <a:off x="7452320" y="2569468"/>
            <a:ext cx="0" cy="36004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7574426" y="2667898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3"/>
                </a:solidFill>
              </a:rPr>
              <a:t>40%</a:t>
            </a:r>
          </a:p>
        </p:txBody>
      </p:sp>
      <p:cxnSp>
        <p:nvCxnSpPr>
          <p:cNvPr id="11" name="10 Conector recto"/>
          <p:cNvCxnSpPr/>
          <p:nvPr/>
        </p:nvCxnSpPr>
        <p:spPr>
          <a:xfrm>
            <a:off x="7546238" y="3433564"/>
            <a:ext cx="0" cy="36004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7668344" y="3531994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3"/>
                </a:solidFill>
              </a:rPr>
              <a:t>41%</a:t>
            </a:r>
          </a:p>
        </p:txBody>
      </p:sp>
      <p:cxnSp>
        <p:nvCxnSpPr>
          <p:cNvPr id="13" name="12 Conector recto"/>
          <p:cNvCxnSpPr/>
          <p:nvPr/>
        </p:nvCxnSpPr>
        <p:spPr>
          <a:xfrm>
            <a:off x="8194310" y="4225652"/>
            <a:ext cx="0" cy="36004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8316416" y="4324082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3"/>
                </a:solidFill>
              </a:rPr>
              <a:t>51%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848364" y="217207"/>
            <a:ext cx="1116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accent3"/>
                </a:solidFill>
              </a:rPr>
              <a:t>Resultados Bogotá Encuesta Bienal de Culturas 2015</a:t>
            </a:r>
          </a:p>
        </p:txBody>
      </p:sp>
    </p:spTree>
    <p:extLst>
      <p:ext uri="{BB962C8B-B14F-4D97-AF65-F5344CB8AC3E}">
        <p14:creationId xmlns:p14="http://schemas.microsoft.com/office/powerpoint/2010/main" val="2789734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Perfil sociodemográfico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4" name="3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773078"/>
              </p:ext>
            </p:extLst>
          </p:nvPr>
        </p:nvGraphicFramePr>
        <p:xfrm>
          <a:off x="251520" y="697260"/>
          <a:ext cx="856895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9734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Perfil sociodemográfico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4" name="3 Gráfico">
            <a:extLst>
              <a:ext uri="{FF2B5EF4-FFF2-40B4-BE49-F238E27FC236}">
                <a16:creationId xmlns:a16="http://schemas.microsoft.com/office/drawing/2014/main" id="{C1F65F45-6F8A-4358-A28F-698A77075D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363490"/>
              </p:ext>
            </p:extLst>
          </p:nvPr>
        </p:nvGraphicFramePr>
        <p:xfrm>
          <a:off x="251520" y="697260"/>
          <a:ext cx="8640960" cy="422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6137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Perfil sociodemográfico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4" name="3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143608"/>
              </p:ext>
            </p:extLst>
          </p:nvPr>
        </p:nvGraphicFramePr>
        <p:xfrm>
          <a:off x="221779" y="697260"/>
          <a:ext cx="8670701" cy="422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6137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Perfil sociodemográfico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4" name="3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71106"/>
              </p:ext>
            </p:extLst>
          </p:nvPr>
        </p:nvGraphicFramePr>
        <p:xfrm>
          <a:off x="251520" y="697260"/>
          <a:ext cx="8640960" cy="422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61371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Perfil sociodemográfico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4" name="3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615622"/>
              </p:ext>
            </p:extLst>
          </p:nvPr>
        </p:nvGraphicFramePr>
        <p:xfrm>
          <a:off x="221779" y="637254"/>
          <a:ext cx="8670701" cy="4440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61371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Perfil sociodemográfico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4" name="3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8929445"/>
              </p:ext>
            </p:extLst>
          </p:nvPr>
        </p:nvGraphicFramePr>
        <p:xfrm>
          <a:off x="208746" y="701345"/>
          <a:ext cx="8683735" cy="4856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61371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83568" y="1273324"/>
            <a:ext cx="7848872" cy="193899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Subdirección Observatorio de Culturas</a:t>
            </a:r>
          </a:p>
          <a:p>
            <a:pPr algn="ctr"/>
            <a:r>
              <a:rPr lang="es-CO" sz="2400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 </a:t>
            </a:r>
          </a:p>
          <a:p>
            <a:pPr algn="ctr"/>
            <a:r>
              <a:rPr lang="es-CO" sz="2400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Dirección de Cultura Ciudadana</a:t>
            </a:r>
          </a:p>
          <a:p>
            <a:pPr algn="ctr"/>
            <a:endParaRPr lang="es-CO" sz="2400" b="1" dirty="0">
              <a:solidFill>
                <a:schemeClr val="bg1"/>
              </a:solidFill>
              <a:latin typeface="Verdana" panose="020B0604030504040204" pitchFamily="34" charset="0"/>
              <a:ea typeface="Microsoft YaHei" panose="020B0503020204020204" pitchFamily="34" charset="-122"/>
            </a:endParaRPr>
          </a:p>
          <a:p>
            <a:pPr algn="ctr"/>
            <a:r>
              <a:rPr lang="es-CO" sz="2400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Secretaría de Cultura, Recreación y Deporte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56397" y="3378804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hlinkClick r:id="rId3"/>
              </a:rPr>
              <a:t>http://www.culturarecreacionydeporte.gov.co/es/cultura-ciudadana/subdireccion-observatorio-de-culturas</a:t>
            </a:r>
            <a:endParaRPr lang="es-CO" sz="1400" dirty="0"/>
          </a:p>
          <a:p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142605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237320"/>
            <a:ext cx="7772400" cy="1225021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98799" algn="l"/>
                <a:tab pos="999368" algn="l"/>
                <a:tab pos="1499936" algn="l"/>
                <a:tab pos="2000505" algn="l"/>
                <a:tab pos="2501073" algn="l"/>
                <a:tab pos="3001641" algn="l"/>
                <a:tab pos="3502209" algn="l"/>
                <a:tab pos="4002778" algn="l"/>
                <a:tab pos="4503346" algn="l"/>
                <a:tab pos="5003915" algn="l"/>
                <a:tab pos="5504482" algn="l"/>
                <a:tab pos="6005051" algn="l"/>
                <a:tab pos="6505619" algn="l"/>
                <a:tab pos="7006188" algn="l"/>
                <a:tab pos="7506755" algn="l"/>
                <a:tab pos="8007324" algn="l"/>
                <a:tab pos="8507892" algn="l"/>
                <a:tab pos="9008461" algn="l"/>
                <a:tab pos="9509028" algn="l"/>
                <a:tab pos="10009597" algn="l"/>
              </a:tabLst>
              <a:defRPr/>
            </a:pPr>
            <a:br>
              <a:rPr lang="es-CO" b="1" dirty="0">
                <a:latin typeface="Verdana" panose="020B0604030504040204" pitchFamily="34" charset="0"/>
                <a:ea typeface="Microsoft YaHei" panose="020B0503020204020204" pitchFamily="34" charset="-122"/>
              </a:rPr>
            </a:b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juan Carlos Rozo\Desktop\Nueva carpeta\Nueva carpeta\IMG_20170916_1735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973"/>
            <a:ext cx="8136904" cy="435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51520" y="217207"/>
            <a:ext cx="5598368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Resultados Módulo de turismo (frecuencias)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76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1520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Resultados Turismo (frecuencias)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5" name="4 Gráfico">
            <a:extLst>
              <a:ext uri="{FF2B5EF4-FFF2-40B4-BE49-F238E27FC236}">
                <a16:creationId xmlns:a16="http://schemas.microsoft.com/office/drawing/2014/main" id="{C1F65F45-6F8A-4358-A28F-698A77075D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481095"/>
              </p:ext>
            </p:extLst>
          </p:nvPr>
        </p:nvGraphicFramePr>
        <p:xfrm>
          <a:off x="1043608" y="1057300"/>
          <a:ext cx="6840760" cy="3845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7287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Resultados Turismo (frecuencias)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7" name="6 Gráfico">
            <a:extLst>
              <a:ext uri="{FF2B5EF4-FFF2-40B4-BE49-F238E27FC236}">
                <a16:creationId xmlns:a16="http://schemas.microsoft.com/office/drawing/2014/main" id="{C1F65F45-6F8A-4358-A28F-698A77075D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193350"/>
              </p:ext>
            </p:extLst>
          </p:nvPr>
        </p:nvGraphicFramePr>
        <p:xfrm>
          <a:off x="1403648" y="1057300"/>
          <a:ext cx="6642484" cy="3866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564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Resultados Turismo (frecuencias)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7" name="6 Gráfico">
            <a:extLst>
              <a:ext uri="{FF2B5EF4-FFF2-40B4-BE49-F238E27FC236}">
                <a16:creationId xmlns:a16="http://schemas.microsoft.com/office/drawing/2014/main" id="{C1F65F45-6F8A-4358-A28F-698A77075D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031097"/>
              </p:ext>
            </p:extLst>
          </p:nvPr>
        </p:nvGraphicFramePr>
        <p:xfrm>
          <a:off x="899592" y="913284"/>
          <a:ext cx="7488832" cy="4010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4808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51520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Resultados Turismo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7" name="6 Gráfico">
            <a:extLst>
              <a:ext uri="{FF2B5EF4-FFF2-40B4-BE49-F238E27FC236}">
                <a16:creationId xmlns:a16="http://schemas.microsoft.com/office/drawing/2014/main" id="{C1F65F45-6F8A-4358-A28F-698A77075D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822000"/>
              </p:ext>
            </p:extLst>
          </p:nvPr>
        </p:nvGraphicFramePr>
        <p:xfrm>
          <a:off x="1259632" y="1201317"/>
          <a:ext cx="6786500" cy="3722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4613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4095"/>
            <a:ext cx="2195736" cy="7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217207"/>
            <a:ext cx="559836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Resultados Turismo (frecuencias)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7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062286"/>
              </p:ext>
            </p:extLst>
          </p:nvPr>
        </p:nvGraphicFramePr>
        <p:xfrm>
          <a:off x="1763688" y="1057300"/>
          <a:ext cx="5904656" cy="403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83674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805</Words>
  <Application>Microsoft Office PowerPoint</Application>
  <PresentationFormat>Presentación en pantalla (16:10)</PresentationFormat>
  <Paragraphs>141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4" baseType="lpstr">
      <vt:lpstr>Microsoft YaHei</vt:lpstr>
      <vt:lpstr>Arial</vt:lpstr>
      <vt:lpstr>Calibri</vt:lpstr>
      <vt:lpstr>Verdana</vt:lpstr>
      <vt:lpstr>Tema de Office</vt:lpstr>
      <vt:lpstr> Encuesta   Festival Jazz al Parque 2017  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Rozo</dc:creator>
  <cp:lastModifiedBy>Nicolas Serrano</cp:lastModifiedBy>
  <cp:revision>36</cp:revision>
  <dcterms:created xsi:type="dcterms:W3CDTF">2017-10-14T16:49:11Z</dcterms:created>
  <dcterms:modified xsi:type="dcterms:W3CDTF">2017-10-31T23:01:18Z</dcterms:modified>
</cp:coreProperties>
</file>