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86" r:id="rId2"/>
    <p:sldId id="461" r:id="rId3"/>
    <p:sldId id="462" r:id="rId4"/>
    <p:sldId id="412" r:id="rId5"/>
    <p:sldId id="463" r:id="rId6"/>
    <p:sldId id="511" r:id="rId7"/>
    <p:sldId id="512" r:id="rId8"/>
    <p:sldId id="513" r:id="rId9"/>
    <p:sldId id="514" r:id="rId10"/>
    <p:sldId id="515" r:id="rId11"/>
    <p:sldId id="516" r:id="rId12"/>
    <p:sldId id="517" r:id="rId13"/>
    <p:sldId id="518" r:id="rId14"/>
    <p:sldId id="519" r:id="rId15"/>
    <p:sldId id="464" r:id="rId16"/>
    <p:sldId id="257" r:id="rId17"/>
    <p:sldId id="263" r:id="rId18"/>
    <p:sldId id="264" r:id="rId19"/>
    <p:sldId id="262" r:id="rId20"/>
    <p:sldId id="265" r:id="rId21"/>
    <p:sldId id="266" r:id="rId22"/>
    <p:sldId id="267" r:id="rId23"/>
    <p:sldId id="268" r:id="rId24"/>
    <p:sldId id="269" r:id="rId25"/>
    <p:sldId id="270" r:id="rId26"/>
    <p:sldId id="271" r:id="rId27"/>
    <p:sldId id="272" r:id="rId28"/>
    <p:sldId id="293" r:id="rId29"/>
    <p:sldId id="296" r:id="rId30"/>
    <p:sldId id="259" r:id="rId31"/>
    <p:sldId id="261" r:id="rId32"/>
    <p:sldId id="258" r:id="rId33"/>
    <p:sldId id="260" r:id="rId34"/>
    <p:sldId id="277" r:id="rId35"/>
    <p:sldId id="278" r:id="rId36"/>
    <p:sldId id="279" r:id="rId37"/>
    <p:sldId id="280" r:id="rId38"/>
    <p:sldId id="281" r:id="rId39"/>
    <p:sldId id="282" r:id="rId40"/>
    <p:sldId id="283" r:id="rId41"/>
    <p:sldId id="284" r:id="rId42"/>
    <p:sldId id="291" r:id="rId43"/>
    <p:sldId id="290" r:id="rId44"/>
    <p:sldId id="287" r:id="rId45"/>
    <p:sldId id="288" r:id="rId46"/>
    <p:sldId id="297" r:id="rId47"/>
    <p:sldId id="298" r:id="rId48"/>
    <p:sldId id="285" r:id="rId49"/>
    <p:sldId id="510" r:id="rId50"/>
    <p:sldId id="295" r:id="rId51"/>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ambria Math" panose="02040503050406030204" pitchFamily="18" charset="0"/>
      <p:regular r:id="rId59"/>
    </p:embeddedFont>
    <p:embeddedFont>
      <p:font typeface="Century Gothic" panose="020B0502020202020204" pitchFamily="34" charset="0"/>
      <p:regular r:id="rId60"/>
      <p:bold r:id="rId61"/>
      <p:italic r:id="rId62"/>
      <p:boldItalic r:id="rId63"/>
    </p:embeddedFont>
    <p:embeddedFont>
      <p:font typeface="Museo Sans Condensed" panose="020B0604020202020204" charset="0"/>
      <p:regular r:id="rId64"/>
      <p:bold r:id="rId65"/>
      <p:italic r:id="rId66"/>
      <p:boldItalic r:id="rId67"/>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68AA"/>
    <a:srgbClr val="D0CBE1"/>
    <a:srgbClr val="5D4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autoAdjust="0"/>
    <p:restoredTop sz="94660"/>
  </p:normalViewPr>
  <p:slideViewPr>
    <p:cSldViewPr snapToGrid="0">
      <p:cViewPr varScale="1">
        <p:scale>
          <a:sx n="114" d="100"/>
          <a:sy n="114" d="100"/>
        </p:scale>
        <p:origin x="13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8453500530924337E-2"/>
          <c:y val="0"/>
          <c:w val="0.87865007447834798"/>
          <c:h val="0.71187455811565992"/>
        </c:manualLayout>
      </c:layout>
      <c:bar3DChart>
        <c:barDir val="col"/>
        <c:grouping val="clustered"/>
        <c:varyColors val="0"/>
        <c:ser>
          <c:idx val="0"/>
          <c:order val="0"/>
          <c:tx>
            <c:strRef>
              <c:f>Hoja1!$C$1</c:f>
              <c:strCache>
                <c:ptCount val="1"/>
                <c:pt idx="0">
                  <c:v>IGPD</c:v>
                </c:pt>
              </c:strCache>
            </c:strRef>
          </c:tx>
          <c:spPr>
            <a:solidFill>
              <a:schemeClr val="accent1"/>
            </a:solidFill>
            <a:ln>
              <a:solidFill>
                <a:srgbClr val="00B050"/>
              </a:solidFill>
            </a:ln>
            <a:effectLst/>
            <a:sp3d>
              <a:contourClr>
                <a:srgbClr val="00B050"/>
              </a:contourClr>
            </a:sp3d>
          </c:spPr>
          <c:invertIfNegative val="0"/>
          <c:dLbls>
            <c:delete val="1"/>
          </c:dLbls>
          <c:cat>
            <c:strRef>
              <c:f>Hoja1!$B$2:$B$8</c:f>
              <c:strCache>
                <c:ptCount val="7"/>
                <c:pt idx="0">
                  <c:v>OFB</c:v>
                </c:pt>
                <c:pt idx="1">
                  <c:v>FUGA</c:v>
                </c:pt>
                <c:pt idx="2">
                  <c:v>SCRD</c:v>
                </c:pt>
                <c:pt idx="3">
                  <c:v>IDARTES</c:v>
                </c:pt>
                <c:pt idx="4">
                  <c:v>IDPC</c:v>
                </c:pt>
                <c:pt idx="5">
                  <c:v>C.C</c:v>
                </c:pt>
                <c:pt idx="6">
                  <c:v>IDRD</c:v>
                </c:pt>
              </c:strCache>
            </c:strRef>
          </c:cat>
          <c:val>
            <c:numRef>
              <c:f>Hoja1!$C$2:$C$8</c:f>
              <c:numCache>
                <c:formatCode>General</c:formatCode>
                <c:ptCount val="7"/>
                <c:pt idx="0">
                  <c:v>87.6</c:v>
                </c:pt>
                <c:pt idx="1">
                  <c:v>87.1</c:v>
                </c:pt>
                <c:pt idx="2">
                  <c:v>84.4</c:v>
                </c:pt>
                <c:pt idx="3">
                  <c:v>83.7</c:v>
                </c:pt>
                <c:pt idx="4">
                  <c:v>83.1</c:v>
                </c:pt>
                <c:pt idx="5">
                  <c:v>81.8</c:v>
                </c:pt>
                <c:pt idx="6">
                  <c:v>81</c:v>
                </c:pt>
              </c:numCache>
            </c:numRef>
          </c:val>
          <c:shape val="cylinder"/>
          <c:extLst>
            <c:ext xmlns:c16="http://schemas.microsoft.com/office/drawing/2014/chart" uri="{C3380CC4-5D6E-409C-BE32-E72D297353CC}">
              <c16:uniqueId val="{00000000-C4FF-46E3-AEE1-2320E4799452}"/>
            </c:ext>
          </c:extLst>
        </c:ser>
        <c:ser>
          <c:idx val="1"/>
          <c:order val="1"/>
          <c:tx>
            <c:strRef>
              <c:f>Hoja1!$D$1</c:f>
              <c:strCache>
                <c:ptCount val="1"/>
                <c:pt idx="0">
                  <c:v>IDI</c:v>
                </c:pt>
              </c:strCache>
            </c:strRef>
          </c:tx>
          <c:spPr>
            <a:solidFill>
              <a:schemeClr val="accent2"/>
            </a:solidFill>
            <a:ln>
              <a:noFill/>
            </a:ln>
            <a:effectLst/>
            <a:sp3d/>
          </c:spPr>
          <c:invertIfNegative val="0"/>
          <c:dPt>
            <c:idx val="6"/>
            <c:invertIfNegative val="0"/>
            <c:bubble3D val="0"/>
            <c:spPr>
              <a:solidFill>
                <a:schemeClr val="accent2"/>
              </a:solidFill>
              <a:ln>
                <a:solidFill>
                  <a:srgbClr val="7030A0"/>
                </a:solidFill>
              </a:ln>
              <a:effectLst/>
              <a:sp3d>
                <a:contourClr>
                  <a:srgbClr val="7030A0"/>
                </a:contourClr>
              </a:sp3d>
            </c:spPr>
            <c:extLst>
              <c:ext xmlns:c16="http://schemas.microsoft.com/office/drawing/2014/chart" uri="{C3380CC4-5D6E-409C-BE32-E72D297353CC}">
                <c16:uniqueId val="{00000002-C4FF-46E3-AEE1-2320E4799452}"/>
              </c:ext>
            </c:extLst>
          </c:dPt>
          <c:dLbls>
            <c:delete val="1"/>
          </c:dLbls>
          <c:cat>
            <c:strRef>
              <c:f>Hoja1!$B$2:$B$8</c:f>
              <c:strCache>
                <c:ptCount val="7"/>
                <c:pt idx="0">
                  <c:v>OFB</c:v>
                </c:pt>
                <c:pt idx="1">
                  <c:v>FUGA</c:v>
                </c:pt>
                <c:pt idx="2">
                  <c:v>SCRD</c:v>
                </c:pt>
                <c:pt idx="3">
                  <c:v>IDARTES</c:v>
                </c:pt>
                <c:pt idx="4">
                  <c:v>IDPC</c:v>
                </c:pt>
                <c:pt idx="5">
                  <c:v>C.C</c:v>
                </c:pt>
                <c:pt idx="6">
                  <c:v>IDRD</c:v>
                </c:pt>
              </c:strCache>
            </c:strRef>
          </c:cat>
          <c:val>
            <c:numRef>
              <c:f>Hoja1!$D$2:$D$8</c:f>
              <c:numCache>
                <c:formatCode>General</c:formatCode>
                <c:ptCount val="7"/>
                <c:pt idx="0">
                  <c:v>97.2</c:v>
                </c:pt>
                <c:pt idx="1">
                  <c:v>89</c:v>
                </c:pt>
                <c:pt idx="2">
                  <c:v>78.5</c:v>
                </c:pt>
                <c:pt idx="3">
                  <c:v>86.5</c:v>
                </c:pt>
                <c:pt idx="4">
                  <c:v>72.099999999999994</c:v>
                </c:pt>
                <c:pt idx="5">
                  <c:v>83.7</c:v>
                </c:pt>
                <c:pt idx="6">
                  <c:v>90.2</c:v>
                </c:pt>
              </c:numCache>
            </c:numRef>
          </c:val>
          <c:shape val="cylinder"/>
          <c:extLst>
            <c:ext xmlns:c16="http://schemas.microsoft.com/office/drawing/2014/chart" uri="{C3380CC4-5D6E-409C-BE32-E72D297353CC}">
              <c16:uniqueId val="{00000003-C4FF-46E3-AEE1-2320E4799452}"/>
            </c:ext>
          </c:extLst>
        </c:ser>
        <c:dLbls>
          <c:showLegendKey val="0"/>
          <c:showVal val="1"/>
          <c:showCatName val="0"/>
          <c:showSerName val="0"/>
          <c:showPercent val="0"/>
          <c:showBubbleSize val="0"/>
        </c:dLbls>
        <c:gapWidth val="150"/>
        <c:shape val="box"/>
        <c:axId val="898796879"/>
        <c:axId val="898777743"/>
        <c:axId val="0"/>
      </c:bar3DChart>
      <c:catAx>
        <c:axId val="898796879"/>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98777743"/>
        <c:crosses val="autoZero"/>
        <c:auto val="1"/>
        <c:lblAlgn val="ctr"/>
        <c:lblOffset val="100"/>
        <c:noMultiLvlLbl val="0"/>
      </c:catAx>
      <c:valAx>
        <c:axId val="8987777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9879687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75784444210385205"/>
        </c:manualLayout>
      </c:layout>
      <c:lineChart>
        <c:grouping val="standard"/>
        <c:varyColors val="0"/>
        <c:ser>
          <c:idx val="0"/>
          <c:order val="0"/>
          <c:tx>
            <c:strRef>
              <c:f>CANAL!$A$75</c:f>
              <c:strCache>
                <c:ptCount val="1"/>
                <c:pt idx="0">
                  <c:v>% Prog. Compromisos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CANAL!$B$75:$M$75</c:f>
              <c:numCache>
                <c:formatCode>0.00%</c:formatCode>
                <c:ptCount val="12"/>
                <c:pt idx="0">
                  <c:v>1.6089460128385198E-2</c:v>
                </c:pt>
                <c:pt idx="1">
                  <c:v>6.0715133108940625E-2</c:v>
                </c:pt>
                <c:pt idx="2">
                  <c:v>0.24572511044216383</c:v>
                </c:pt>
                <c:pt idx="3">
                  <c:v>0.36953025518982985</c:v>
                </c:pt>
              </c:numCache>
            </c:numRef>
          </c:val>
          <c:smooth val="0"/>
          <c:extLst>
            <c:ext xmlns:c16="http://schemas.microsoft.com/office/drawing/2014/chart" uri="{C3380CC4-5D6E-409C-BE32-E72D297353CC}">
              <c16:uniqueId val="{00000000-4A8F-4871-A49B-D5DF97485D7D}"/>
            </c:ext>
          </c:extLst>
        </c:ser>
        <c:ser>
          <c:idx val="4"/>
          <c:order val="1"/>
          <c:tx>
            <c:strRef>
              <c:f>CANAL!$A$77</c:f>
              <c:strCache>
                <c:ptCount val="1"/>
                <c:pt idx="0">
                  <c:v>% Reprog. Compromisos acumulados</c:v>
                </c:pt>
              </c:strCache>
            </c:strRef>
          </c:tx>
          <c:spPr>
            <a:ln w="22225" cap="rnd" cmpd="sng" algn="ctr">
              <a:solidFill>
                <a:schemeClr val="accent1"/>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1-4A8F-4871-A49B-D5DF97485D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CANAL!$B$77:$M$77</c:f>
              <c:numCache>
                <c:formatCode>General</c:formatCode>
                <c:ptCount val="12"/>
                <c:pt idx="4" formatCode="0.00%">
                  <c:v>0.5006833315415542</c:v>
                </c:pt>
                <c:pt idx="5" formatCode="0.00%">
                  <c:v>0.70192842393906407</c:v>
                </c:pt>
                <c:pt idx="6" formatCode="0.00%">
                  <c:v>0.83201515979625695</c:v>
                </c:pt>
                <c:pt idx="7" formatCode="0.00%">
                  <c:v>0.88016072580921345</c:v>
                </c:pt>
                <c:pt idx="8" formatCode="0.00%">
                  <c:v>0.95520723326734525</c:v>
                </c:pt>
                <c:pt idx="9" formatCode="0.00%">
                  <c:v>0.98706448633300914</c:v>
                </c:pt>
                <c:pt idx="10" formatCode="0.00%">
                  <c:v>0.99321559859640818</c:v>
                </c:pt>
                <c:pt idx="11" formatCode="0.00%">
                  <c:v>1.000009364379864</c:v>
                </c:pt>
              </c:numCache>
            </c:numRef>
          </c:val>
          <c:smooth val="0"/>
          <c:extLst>
            <c:ext xmlns:c16="http://schemas.microsoft.com/office/drawing/2014/chart" uri="{C3380CC4-5D6E-409C-BE32-E72D297353CC}">
              <c16:uniqueId val="{00000001-4A8F-4871-A49B-D5DF97485D7D}"/>
            </c:ext>
          </c:extLst>
        </c:ser>
        <c:ser>
          <c:idx val="1"/>
          <c:order val="2"/>
          <c:tx>
            <c:strRef>
              <c:f>CANAL!$A$76</c:f>
              <c:strCache>
                <c:ptCount val="1"/>
                <c:pt idx="0">
                  <c:v>% Prog. Giros acumulados</c:v>
                </c:pt>
              </c:strCache>
            </c:strRef>
          </c:tx>
          <c:spPr>
            <a:ln w="22225" cap="rnd" cmpd="sng" algn="ctr">
              <a:solidFill>
                <a:schemeClr val="accent6"/>
              </a:solidFill>
              <a:round/>
            </a:ln>
            <a:effectLst/>
          </c:spPr>
          <c:marker>
            <c:symbol val="none"/>
          </c:marker>
          <c:dLbls>
            <c:dLbl>
              <c:idx val="0"/>
              <c:layout>
                <c:manualLayout>
                  <c:x val="6.0468631897203327E-3"/>
                  <c:y val="2.5159533564699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A8F-4871-A49B-D5DF97485D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CANAL!$B$76:$M$76</c:f>
              <c:numCache>
                <c:formatCode>0.00%</c:formatCode>
                <c:ptCount val="12"/>
                <c:pt idx="0">
                  <c:v>0</c:v>
                </c:pt>
                <c:pt idx="1">
                  <c:v>4.9476706384415604E-3</c:v>
                </c:pt>
                <c:pt idx="2">
                  <c:v>4.3199686900925953E-2</c:v>
                </c:pt>
                <c:pt idx="3">
                  <c:v>9.9357274424858977E-2</c:v>
                </c:pt>
              </c:numCache>
            </c:numRef>
          </c:val>
          <c:smooth val="0"/>
          <c:extLst>
            <c:ext xmlns:c16="http://schemas.microsoft.com/office/drawing/2014/chart" uri="{C3380CC4-5D6E-409C-BE32-E72D297353CC}">
              <c16:uniqueId val="{00000002-4A8F-4871-A49B-D5DF97485D7D}"/>
            </c:ext>
          </c:extLst>
        </c:ser>
        <c:ser>
          <c:idx val="5"/>
          <c:order val="3"/>
          <c:tx>
            <c:strRef>
              <c:f>CANAL!$A$78</c:f>
              <c:strCache>
                <c:ptCount val="1"/>
                <c:pt idx="0">
                  <c:v>% Reprog. Giros acumulados</c:v>
                </c:pt>
              </c:strCache>
            </c:strRef>
          </c:tx>
          <c:spPr>
            <a:ln w="22225" cap="rnd" cmpd="sng" algn="ctr">
              <a:solidFill>
                <a:schemeClr val="accent6">
                  <a:lumMod val="75000"/>
                </a:schemeClr>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F-4A8F-4871-A49B-D5DF97485D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CANAL!$B$78:$M$78</c:f>
              <c:numCache>
                <c:formatCode>General</c:formatCode>
                <c:ptCount val="12"/>
                <c:pt idx="4" formatCode="0.00%">
                  <c:v>0.17952789063028582</c:v>
                </c:pt>
                <c:pt idx="5" formatCode="0.00%">
                  <c:v>0.27270483651552407</c:v>
                </c:pt>
                <c:pt idx="6" formatCode="0.00%">
                  <c:v>0.40075115251493121</c:v>
                </c:pt>
                <c:pt idx="7" formatCode="0.00%">
                  <c:v>0.54137226994128629</c:v>
                </c:pt>
                <c:pt idx="8" formatCode="0.00%">
                  <c:v>0.67131468924779769</c:v>
                </c:pt>
                <c:pt idx="9" formatCode="0.00%">
                  <c:v>0.77249695581454081</c:v>
                </c:pt>
                <c:pt idx="10" formatCode="0.00%">
                  <c:v>0.8683084751065252</c:v>
                </c:pt>
                <c:pt idx="11" formatCode="0.00%">
                  <c:v>0.95807599105511987</c:v>
                </c:pt>
              </c:numCache>
            </c:numRef>
          </c:val>
          <c:smooth val="0"/>
          <c:extLst>
            <c:ext xmlns:c16="http://schemas.microsoft.com/office/drawing/2014/chart" uri="{C3380CC4-5D6E-409C-BE32-E72D297353CC}">
              <c16:uniqueId val="{00000003-4A8F-4871-A49B-D5DF97485D7D}"/>
            </c:ext>
          </c:extLst>
        </c:ser>
        <c:ser>
          <c:idx val="2"/>
          <c:order val="4"/>
          <c:tx>
            <c:strRef>
              <c:f>CANAL!$A$60</c:f>
              <c:strCache>
                <c:ptCount val="1"/>
                <c:pt idx="0">
                  <c:v>% Compromisos acumulados</c:v>
                </c:pt>
              </c:strCache>
            </c:strRef>
          </c:tx>
          <c:spPr>
            <a:ln w="22225" cap="rnd" cmpd="sng" algn="ctr">
              <a:solidFill>
                <a:schemeClr val="accent4"/>
              </a:solidFill>
              <a:round/>
            </a:ln>
            <a:effectLst/>
          </c:spPr>
          <c:marker>
            <c:symbol val="none"/>
          </c:marker>
          <c:dLbls>
            <c:dLbl>
              <c:idx val="0"/>
              <c:layout>
                <c:manualLayout>
                  <c:x val="-1.5117157974300971E-3"/>
                  <c:y val="-3.3546044752933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A8F-4871-A49B-D5DF97485D7D}"/>
                </c:ext>
              </c:extLst>
            </c:dLbl>
            <c:dLbl>
              <c:idx val="3"/>
              <c:layout>
                <c:manualLayout>
                  <c:x val="-1.5117157974300832E-3"/>
                  <c:y val="2.51595335646997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A8F-4871-A49B-D5DF97485D7D}"/>
                </c:ext>
              </c:extLst>
            </c:dLbl>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0-4A8F-4871-A49B-D5DF97485D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CANAL!$B$60:$J$60</c:f>
              <c:numCache>
                <c:formatCode>0.00%</c:formatCode>
                <c:ptCount val="9"/>
                <c:pt idx="0">
                  <c:v>4.1863006952027569E-2</c:v>
                </c:pt>
                <c:pt idx="1">
                  <c:v>0.25090282882944354</c:v>
                </c:pt>
                <c:pt idx="2">
                  <c:v>0.35995362431798317</c:v>
                </c:pt>
                <c:pt idx="3">
                  <c:v>0.35280470916301815</c:v>
                </c:pt>
                <c:pt idx="4">
                  <c:v>0.3628235141230915</c:v>
                </c:pt>
                <c:pt idx="5">
                  <c:v>0.57373366546891358</c:v>
                </c:pt>
                <c:pt idx="6">
                  <c:v>0.60110881528751547</c:v>
                </c:pt>
                <c:pt idx="7">
                  <c:v>0.69440380298483184</c:v>
                </c:pt>
                <c:pt idx="8">
                  <c:v>0.72766216236934966</c:v>
                </c:pt>
              </c:numCache>
            </c:numRef>
          </c:val>
          <c:smooth val="0"/>
          <c:extLst>
            <c:ext xmlns:c16="http://schemas.microsoft.com/office/drawing/2014/chart" uri="{C3380CC4-5D6E-409C-BE32-E72D297353CC}">
              <c16:uniqueId val="{00000004-4A8F-4871-A49B-D5DF97485D7D}"/>
            </c:ext>
          </c:extLst>
        </c:ser>
        <c:ser>
          <c:idx val="3"/>
          <c:order val="5"/>
          <c:tx>
            <c:strRef>
              <c:f>CANAL!$A$61</c:f>
              <c:strCache>
                <c:ptCount val="1"/>
                <c:pt idx="0">
                  <c:v>% Giros acumulados</c:v>
                </c:pt>
              </c:strCache>
            </c:strRef>
          </c:tx>
          <c:spPr>
            <a:ln w="22225" cap="rnd" cmpd="sng" algn="ctr">
              <a:solidFill>
                <a:schemeClr val="accent2"/>
              </a:solidFill>
              <a:round/>
            </a:ln>
            <a:effectLst/>
          </c:spPr>
          <c:marker>
            <c:symbol val="none"/>
          </c:marker>
          <c:dLbls>
            <c:dLbl>
              <c:idx val="0"/>
              <c:layout>
                <c:manualLayout>
                  <c:x val="6.0468631897203327E-3"/>
                  <c:y val="7.9671856288215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A8F-4871-A49B-D5DF97485D7D}"/>
                </c:ext>
              </c:extLst>
            </c:dLbl>
            <c:dLbl>
              <c:idx val="1"/>
              <c:layout>
                <c:manualLayout>
                  <c:x val="0"/>
                  <c:y val="2.5159533564699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A8F-4871-A49B-D5DF97485D7D}"/>
                </c:ext>
              </c:extLst>
            </c:dLbl>
            <c:dLbl>
              <c:idx val="2"/>
              <c:layout>
                <c:manualLayout>
                  <c:x val="-1.5117157974300832E-3"/>
                  <c:y val="1.67730223764665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A8F-4871-A49B-D5DF97485D7D}"/>
                </c:ext>
              </c:extLst>
            </c:dLbl>
            <c:dLbl>
              <c:idx val="3"/>
              <c:layout>
                <c:manualLayout>
                  <c:x val="4.5351473922902496E-3"/>
                  <c:y val="3.3546044752933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A8F-4871-A49B-D5DF97485D7D}"/>
                </c:ext>
              </c:extLst>
            </c:dLbl>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E-4A8F-4871-A49B-D5DF97485D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CANAL!$B$61:$J$61</c:f>
              <c:numCache>
                <c:formatCode>0.00%</c:formatCode>
                <c:ptCount val="9"/>
                <c:pt idx="0">
                  <c:v>0</c:v>
                </c:pt>
                <c:pt idx="1">
                  <c:v>1.990111554629071E-5</c:v>
                </c:pt>
                <c:pt idx="2">
                  <c:v>2.0480766353278994E-2</c:v>
                </c:pt>
                <c:pt idx="3">
                  <c:v>7.4814742545196211E-2</c:v>
                </c:pt>
                <c:pt idx="4">
                  <c:v>0.12407015306813347</c:v>
                </c:pt>
                <c:pt idx="5">
                  <c:v>0.18562508438270237</c:v>
                </c:pt>
                <c:pt idx="6">
                  <c:v>0.26181562031809696</c:v>
                </c:pt>
                <c:pt idx="7">
                  <c:v>0.35575525495488164</c:v>
                </c:pt>
                <c:pt idx="8">
                  <c:v>0.38323529326437594</c:v>
                </c:pt>
              </c:numCache>
            </c:numRef>
          </c:val>
          <c:smooth val="0"/>
          <c:extLst>
            <c:ext xmlns:c16="http://schemas.microsoft.com/office/drawing/2014/chart" uri="{C3380CC4-5D6E-409C-BE32-E72D297353CC}">
              <c16:uniqueId val="{00000005-4A8F-4871-A49B-D5DF97485D7D}"/>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no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0490053055210808"/>
        </c:manualLayout>
      </c:layout>
      <c:lineChart>
        <c:grouping val="standard"/>
        <c:varyColors val="0"/>
        <c:ser>
          <c:idx val="0"/>
          <c:order val="0"/>
          <c:tx>
            <c:strRef>
              <c:f>SECTOR!$B$183</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SECTOR!$C$182:$N$182</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SECTOR!$C$183:$N$183</c:f>
              <c:numCache>
                <c:formatCode>0.00%</c:formatCode>
                <c:ptCount val="12"/>
                <c:pt idx="0">
                  <c:v>0.11430139619479072</c:v>
                </c:pt>
                <c:pt idx="1">
                  <c:v>0.34674799082656166</c:v>
                </c:pt>
                <c:pt idx="2">
                  <c:v>0.52672129256898004</c:v>
                </c:pt>
                <c:pt idx="3">
                  <c:v>0.66450970697776146</c:v>
                </c:pt>
              </c:numCache>
            </c:numRef>
          </c:val>
          <c:smooth val="0"/>
          <c:extLst>
            <c:ext xmlns:c16="http://schemas.microsoft.com/office/drawing/2014/chart" uri="{C3380CC4-5D6E-409C-BE32-E72D297353CC}">
              <c16:uniqueId val="{00000000-65B9-4379-A308-7C6249781991}"/>
            </c:ext>
          </c:extLst>
        </c:ser>
        <c:ser>
          <c:idx val="2"/>
          <c:order val="1"/>
          <c:tx>
            <c:strRef>
              <c:f>SECTOR!$B$184</c:f>
              <c:strCache>
                <c:ptCount val="1"/>
                <c:pt idx="0">
                  <c:v>% Reprog. Giros acumulados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SECTOR!$C$182:$N$182</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SECTOR!$C$184:$N$184</c:f>
              <c:numCache>
                <c:formatCode>General</c:formatCode>
                <c:ptCount val="12"/>
                <c:pt idx="4" formatCode="0.00%">
                  <c:v>0.69498970642905666</c:v>
                </c:pt>
                <c:pt idx="5" formatCode="0.00%">
                  <c:v>0.77422277440517018</c:v>
                </c:pt>
                <c:pt idx="6" formatCode="0.00%">
                  <c:v>0.85741912327470637</c:v>
                </c:pt>
                <c:pt idx="7" formatCode="0.00%">
                  <c:v>0.94202304491302091</c:v>
                </c:pt>
                <c:pt idx="8" formatCode="0.00%">
                  <c:v>0.95717572951845531</c:v>
                </c:pt>
                <c:pt idx="9" formatCode="0.00%">
                  <c:v>0.96979507723742353</c:v>
                </c:pt>
                <c:pt idx="10" formatCode="0.00%">
                  <c:v>0.98950118101301576</c:v>
                </c:pt>
                <c:pt idx="11" formatCode="0.00%">
                  <c:v>0.99999431023422958</c:v>
                </c:pt>
              </c:numCache>
            </c:numRef>
          </c:val>
          <c:smooth val="0"/>
          <c:extLst>
            <c:ext xmlns:c16="http://schemas.microsoft.com/office/drawing/2014/chart" uri="{C3380CC4-5D6E-409C-BE32-E72D297353CC}">
              <c16:uniqueId val="{00000001-65B9-4379-A308-7C6249781991}"/>
            </c:ext>
          </c:extLst>
        </c:ser>
        <c:ser>
          <c:idx val="1"/>
          <c:order val="2"/>
          <c:tx>
            <c:strRef>
              <c:f>SECTOR!$B$168</c:f>
              <c:strCache>
                <c:ptCount val="1"/>
                <c:pt idx="0">
                  <c:v>% Giros acumulados</c:v>
                </c:pt>
              </c:strCache>
            </c:strRef>
          </c:tx>
          <c:spPr>
            <a:ln w="22225" cap="rnd" cmpd="sng" algn="ctr">
              <a:solidFill>
                <a:schemeClr val="accent2"/>
              </a:solidFill>
              <a:round/>
            </a:ln>
            <a:effectLst/>
          </c:spPr>
          <c:marker>
            <c:symbol val="none"/>
          </c:marker>
          <c:dLbls>
            <c:dLbl>
              <c:idx val="0"/>
              <c:layout>
                <c:manualLayout>
                  <c:x val="4.5454545454545314E-3"/>
                  <c:y val="2.0948923555233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5B9-4379-A308-7C6249781991}"/>
                </c:ext>
              </c:extLst>
            </c:dLbl>
            <c:dLbl>
              <c:idx val="1"/>
              <c:layout>
                <c:manualLayout>
                  <c:x val="4.5454545454545452E-3"/>
                  <c:y val="2.5138708266280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5B9-4379-A308-7C6249781991}"/>
                </c:ext>
              </c:extLst>
            </c:dLbl>
            <c:dLbl>
              <c:idx val="4"/>
              <c:layout>
                <c:manualLayout>
                  <c:x val="4.5454545454544897E-3"/>
                  <c:y val="2.0948923555233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B9-4379-A308-7C62497819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SECTOR!$C$182:$N$182</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SECTOR!$C$168:$K$168</c:f>
              <c:numCache>
                <c:formatCode>0.00%</c:formatCode>
                <c:ptCount val="9"/>
                <c:pt idx="0">
                  <c:v>7.585014168223507E-2</c:v>
                </c:pt>
                <c:pt idx="1">
                  <c:v>0.33910702070981513</c:v>
                </c:pt>
                <c:pt idx="2">
                  <c:v>0.48029535174627613</c:v>
                </c:pt>
                <c:pt idx="3">
                  <c:v>0.59509205590670999</c:v>
                </c:pt>
                <c:pt idx="4">
                  <c:v>0.6643203367912589</c:v>
                </c:pt>
                <c:pt idx="5">
                  <c:v>0.71021177578014927</c:v>
                </c:pt>
                <c:pt idx="6">
                  <c:v>0.7419172524223534</c:v>
                </c:pt>
                <c:pt idx="7">
                  <c:v>0.77597930614248356</c:v>
                </c:pt>
                <c:pt idx="8">
                  <c:v>0.82612819509965085</c:v>
                </c:pt>
              </c:numCache>
            </c:numRef>
          </c:val>
          <c:smooth val="0"/>
          <c:extLst>
            <c:ext xmlns:c16="http://schemas.microsoft.com/office/drawing/2014/chart" uri="{C3380CC4-5D6E-409C-BE32-E72D297353CC}">
              <c16:uniqueId val="{00000002-65B9-4379-A308-7C6249781991}"/>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no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7468070765588124"/>
        </c:manualLayout>
      </c:layout>
      <c:lineChart>
        <c:grouping val="standard"/>
        <c:varyColors val="0"/>
        <c:ser>
          <c:idx val="0"/>
          <c:order val="0"/>
          <c:tx>
            <c:strRef>
              <c:f>SECTOR!$B$175</c:f>
              <c:strCache>
                <c:ptCount val="1"/>
                <c:pt idx="0">
                  <c:v>% Prog. Compromisos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SECTOR!$C$175:$N$175</c:f>
              <c:numCache>
                <c:formatCode>0.00%</c:formatCode>
                <c:ptCount val="12"/>
                <c:pt idx="0">
                  <c:v>7.9252090233035866E-2</c:v>
                </c:pt>
                <c:pt idx="1">
                  <c:v>0.26026065976374252</c:v>
                </c:pt>
                <c:pt idx="2">
                  <c:v>0.40541678724529323</c:v>
                </c:pt>
                <c:pt idx="3">
                  <c:v>0.55928628151738313</c:v>
                </c:pt>
              </c:numCache>
            </c:numRef>
          </c:val>
          <c:smooth val="0"/>
          <c:extLst>
            <c:ext xmlns:c16="http://schemas.microsoft.com/office/drawing/2014/chart" uri="{C3380CC4-5D6E-409C-BE32-E72D297353CC}">
              <c16:uniqueId val="{00000000-21C0-43A6-B851-162672E50324}"/>
            </c:ext>
          </c:extLst>
        </c:ser>
        <c:ser>
          <c:idx val="4"/>
          <c:order val="1"/>
          <c:tx>
            <c:strRef>
              <c:f>SECTOR!$B$177</c:f>
              <c:strCache>
                <c:ptCount val="1"/>
                <c:pt idx="0">
                  <c:v>% Reprog. Compromisos acumulados</c:v>
                </c:pt>
              </c:strCache>
            </c:strRef>
          </c:tx>
          <c:spPr>
            <a:ln w="22225" cap="rnd" cmpd="sng" algn="ctr">
              <a:solidFill>
                <a:schemeClr val="accent1"/>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A-21C0-43A6-B851-162672E503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SECTOR!$C$177:$N$177</c:f>
              <c:numCache>
                <c:formatCode>General</c:formatCode>
                <c:ptCount val="12"/>
                <c:pt idx="4" formatCode="0.00%">
                  <c:v>0.45148447246614837</c:v>
                </c:pt>
                <c:pt idx="5" formatCode="0.00%">
                  <c:v>0.55065773736951029</c:v>
                </c:pt>
                <c:pt idx="6" formatCode="0.00%">
                  <c:v>0.67800146385743665</c:v>
                </c:pt>
                <c:pt idx="7" formatCode="0.00%">
                  <c:v>0.76014578931732446</c:v>
                </c:pt>
                <c:pt idx="8" formatCode="0.00%">
                  <c:v>0.81222630273267227</c:v>
                </c:pt>
                <c:pt idx="9" formatCode="0.00%">
                  <c:v>0.8933281247584548</c:v>
                </c:pt>
                <c:pt idx="10" formatCode="0.00%">
                  <c:v>0.92580240713355555</c:v>
                </c:pt>
                <c:pt idx="11" formatCode="0.00%">
                  <c:v>0.99821763910065808</c:v>
                </c:pt>
              </c:numCache>
            </c:numRef>
          </c:val>
          <c:smooth val="0"/>
          <c:extLst>
            <c:ext xmlns:c16="http://schemas.microsoft.com/office/drawing/2014/chart" uri="{C3380CC4-5D6E-409C-BE32-E72D297353CC}">
              <c16:uniqueId val="{00000001-21C0-43A6-B851-162672E50324}"/>
            </c:ext>
          </c:extLst>
        </c:ser>
        <c:ser>
          <c:idx val="1"/>
          <c:order val="2"/>
          <c:tx>
            <c:strRef>
              <c:f>SECTOR!$B$176</c:f>
              <c:strCache>
                <c:ptCount val="1"/>
                <c:pt idx="0">
                  <c:v>% Prog. Giros acumulados</c:v>
                </c:pt>
              </c:strCache>
            </c:strRef>
          </c:tx>
          <c:spPr>
            <a:ln w="22225" cap="rnd" cmpd="sng" algn="ctr">
              <a:solidFill>
                <a:schemeClr val="accent6"/>
              </a:solidFill>
              <a:round/>
            </a:ln>
            <a:effectLst/>
          </c:spPr>
          <c:marker>
            <c:symbol val="none"/>
          </c:marker>
          <c:dLbls>
            <c:dLbl>
              <c:idx val="0"/>
              <c:layout>
                <c:manualLayout>
                  <c:x val="-1.5117157974300971E-3"/>
                  <c:y val="1.75951088368315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1C0-43A6-B851-162672E503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SECTOR!$C$176:$N$176</c:f>
              <c:numCache>
                <c:formatCode>0.00%</c:formatCode>
                <c:ptCount val="12"/>
                <c:pt idx="0">
                  <c:v>7.1587273465567765E-3</c:v>
                </c:pt>
                <c:pt idx="1">
                  <c:v>3.7312449210581737E-2</c:v>
                </c:pt>
                <c:pt idx="2">
                  <c:v>7.56845707921949E-2</c:v>
                </c:pt>
                <c:pt idx="3">
                  <c:v>0.1488014925698537</c:v>
                </c:pt>
              </c:numCache>
            </c:numRef>
          </c:val>
          <c:smooth val="0"/>
          <c:extLst>
            <c:ext xmlns:c16="http://schemas.microsoft.com/office/drawing/2014/chart" uri="{C3380CC4-5D6E-409C-BE32-E72D297353CC}">
              <c16:uniqueId val="{00000002-21C0-43A6-B851-162672E50324}"/>
            </c:ext>
          </c:extLst>
        </c:ser>
        <c:ser>
          <c:idx val="5"/>
          <c:order val="3"/>
          <c:tx>
            <c:strRef>
              <c:f>SECTOR!$B$178</c:f>
              <c:strCache>
                <c:ptCount val="1"/>
                <c:pt idx="0">
                  <c:v>% Reprog. Giros acumulados</c:v>
                </c:pt>
              </c:strCache>
            </c:strRef>
          </c:tx>
          <c:spPr>
            <a:ln w="22225" cap="rnd" cmpd="sng" algn="ctr">
              <a:solidFill>
                <a:schemeClr val="accent6">
                  <a:lumMod val="75000"/>
                </a:schemeClr>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8-21C0-43A6-B851-162672E503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SECTOR!$C$178:$N$178</c:f>
              <c:numCache>
                <c:formatCode>General</c:formatCode>
                <c:ptCount val="12"/>
                <c:pt idx="4" formatCode="0.00%">
                  <c:v>0.15409093472959756</c:v>
                </c:pt>
                <c:pt idx="5" formatCode="0.00%">
                  <c:v>0.22871146732566103</c:v>
                </c:pt>
                <c:pt idx="6" formatCode="0.00%">
                  <c:v>0.32634258659276472</c:v>
                </c:pt>
                <c:pt idx="7" formatCode="0.00%">
                  <c:v>0.41422356517818471</c:v>
                </c:pt>
                <c:pt idx="8" formatCode="0.00%">
                  <c:v>0.52725762002428345</c:v>
                </c:pt>
                <c:pt idx="9" formatCode="0.00%">
                  <c:v>0.63644536102691873</c:v>
                </c:pt>
                <c:pt idx="10" formatCode="0.00%">
                  <c:v>0.73730689071734445</c:v>
                </c:pt>
                <c:pt idx="11" formatCode="0.00%">
                  <c:v>0.91402696329728672</c:v>
                </c:pt>
              </c:numCache>
            </c:numRef>
          </c:val>
          <c:smooth val="0"/>
          <c:extLst>
            <c:ext xmlns:c16="http://schemas.microsoft.com/office/drawing/2014/chart" uri="{C3380CC4-5D6E-409C-BE32-E72D297353CC}">
              <c16:uniqueId val="{00000003-21C0-43A6-B851-162672E50324}"/>
            </c:ext>
          </c:extLst>
        </c:ser>
        <c:ser>
          <c:idx val="2"/>
          <c:order val="4"/>
          <c:tx>
            <c:strRef>
              <c:f>SECTOR!$B$159</c:f>
              <c:strCache>
                <c:ptCount val="1"/>
                <c:pt idx="0">
                  <c:v>% Compromisos acumulados</c:v>
                </c:pt>
              </c:strCache>
            </c:strRef>
          </c:tx>
          <c:spPr>
            <a:ln w="22225" cap="rnd" cmpd="sng" algn="ctr">
              <a:solidFill>
                <a:schemeClr val="accent4"/>
              </a:solidFill>
              <a:round/>
            </a:ln>
            <a:effectLst/>
          </c:spPr>
          <c:marker>
            <c:symbol val="none"/>
          </c:marker>
          <c:dLbls>
            <c:dLbl>
              <c:idx val="4"/>
              <c:layout>
                <c:manualLayout>
                  <c:x val="-1.5117157974301385E-3"/>
                  <c:y val="3.07914404644554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1C0-43A6-B851-162672E50324}"/>
                </c:ext>
              </c:extLst>
            </c:dLbl>
            <c:dLbl>
              <c:idx val="5"/>
              <c:layout>
                <c:manualLayout>
                  <c:x val="-1.5117157974300277E-3"/>
                  <c:y val="2.63926632552475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1C0-43A6-B851-162672E50324}"/>
                </c:ext>
              </c:extLst>
            </c:dLbl>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9-21C0-43A6-B851-162672E503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SECTOR!$C$159:$K$159</c:f>
              <c:numCache>
                <c:formatCode>0.00%</c:formatCode>
                <c:ptCount val="9"/>
                <c:pt idx="0">
                  <c:v>4.7987591504574614E-2</c:v>
                </c:pt>
                <c:pt idx="1">
                  <c:v>0.13955975516107616</c:v>
                </c:pt>
                <c:pt idx="2">
                  <c:v>0.24836726766806411</c:v>
                </c:pt>
                <c:pt idx="3">
                  <c:v>0.36758462936735486</c:v>
                </c:pt>
                <c:pt idx="4">
                  <c:v>0.44885387795742748</c:v>
                </c:pt>
                <c:pt idx="5">
                  <c:v>0.52141809987808063</c:v>
                </c:pt>
                <c:pt idx="6">
                  <c:v>0.56978310739896454</c:v>
                </c:pt>
                <c:pt idx="7">
                  <c:v>0.60818652353337543</c:v>
                </c:pt>
                <c:pt idx="8">
                  <c:v>0.64336090334510943</c:v>
                </c:pt>
              </c:numCache>
            </c:numRef>
          </c:val>
          <c:smooth val="0"/>
          <c:extLst>
            <c:ext xmlns:c16="http://schemas.microsoft.com/office/drawing/2014/chart" uri="{C3380CC4-5D6E-409C-BE32-E72D297353CC}">
              <c16:uniqueId val="{00000004-21C0-43A6-B851-162672E50324}"/>
            </c:ext>
          </c:extLst>
        </c:ser>
        <c:ser>
          <c:idx val="3"/>
          <c:order val="5"/>
          <c:tx>
            <c:strRef>
              <c:f>SECTOR!$B$160</c:f>
              <c:strCache>
                <c:ptCount val="1"/>
                <c:pt idx="0">
                  <c:v>% Giros acumulados</c:v>
                </c:pt>
              </c:strCache>
            </c:strRef>
          </c:tx>
          <c:spPr>
            <a:ln w="22225" cap="rnd" cmpd="sng" algn="ctr">
              <a:solidFill>
                <a:schemeClr val="accent2"/>
              </a:solidFill>
              <a:round/>
            </a:ln>
            <a:effectLst/>
          </c:spPr>
          <c:marker>
            <c:symbol val="none"/>
          </c:marker>
          <c:dLbls>
            <c:dLbl>
              <c:idx val="0"/>
              <c:layout>
                <c:manualLayout>
                  <c:x val="6.0468631897203327E-3"/>
                  <c:y val="6.5981658138118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1C0-43A6-B851-162672E50324}"/>
                </c:ext>
              </c:extLst>
            </c:dLbl>
            <c:dLbl>
              <c:idx val="1"/>
              <c:layout>
                <c:manualLayout>
                  <c:x val="1.5117157974300832E-3"/>
                  <c:y val="2.199388604603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1C0-43A6-B851-162672E50324}"/>
                </c:ext>
              </c:extLst>
            </c:dLbl>
            <c:dLbl>
              <c:idx val="2"/>
              <c:layout>
                <c:manualLayout>
                  <c:x val="6.0468631897203327E-3"/>
                  <c:y val="8.79755441841576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1C0-43A6-B851-162672E50324}"/>
                </c:ext>
              </c:extLst>
            </c:dLbl>
            <c:dLbl>
              <c:idx val="4"/>
              <c:layout>
                <c:manualLayout>
                  <c:x val="4.5351473922902496E-3"/>
                  <c:y val="3.0791440464455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1C0-43A6-B851-162672E50324}"/>
                </c:ext>
              </c:extLst>
            </c:dLbl>
            <c:dLbl>
              <c:idx val="5"/>
              <c:layout>
                <c:manualLayout>
                  <c:x val="4.5351473922902496E-3"/>
                  <c:y val="2.199388604603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1C0-43A6-B851-162672E50324}"/>
                </c:ext>
              </c:extLst>
            </c:dLbl>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7-21C0-43A6-B851-162672E503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SECTOR!$C$160:$K$160</c:f>
              <c:numCache>
                <c:formatCode>0.00%</c:formatCode>
                <c:ptCount val="9"/>
                <c:pt idx="0">
                  <c:v>3.799662923778444E-4</c:v>
                </c:pt>
                <c:pt idx="1">
                  <c:v>1.7952762955411108E-2</c:v>
                </c:pt>
                <c:pt idx="2">
                  <c:v>3.898443197850418E-2</c:v>
                </c:pt>
                <c:pt idx="3">
                  <c:v>7.8061109092260689E-2</c:v>
                </c:pt>
                <c:pt idx="4">
                  <c:v>0.13926851912354976</c:v>
                </c:pt>
                <c:pt idx="5">
                  <c:v>0.19446861432802878</c:v>
                </c:pt>
                <c:pt idx="6">
                  <c:v>0.25666376478112329</c:v>
                </c:pt>
                <c:pt idx="7">
                  <c:v>0.31594732093515199</c:v>
                </c:pt>
                <c:pt idx="8">
                  <c:v>0.40061855875578578</c:v>
                </c:pt>
              </c:numCache>
            </c:numRef>
          </c:val>
          <c:smooth val="0"/>
          <c:extLst>
            <c:ext xmlns:c16="http://schemas.microsoft.com/office/drawing/2014/chart" uri="{C3380CC4-5D6E-409C-BE32-E72D297353CC}">
              <c16:uniqueId val="{00000005-21C0-43A6-B851-162672E50324}"/>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no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73871661097129082"/>
        </c:manualLayout>
      </c:layout>
      <c:lineChart>
        <c:grouping val="standard"/>
        <c:varyColors val="0"/>
        <c:ser>
          <c:idx val="0"/>
          <c:order val="0"/>
          <c:tx>
            <c:strRef>
              <c:f>SCRD!$A$118</c:f>
              <c:strCache>
                <c:ptCount val="1"/>
                <c:pt idx="0">
                  <c:v>% Prog. Compromisos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SCRD!$B$118:$M$118</c:f>
              <c:numCache>
                <c:formatCode>0.00%</c:formatCode>
                <c:ptCount val="12"/>
                <c:pt idx="0">
                  <c:v>0.15999372250021027</c:v>
                </c:pt>
                <c:pt idx="1">
                  <c:v>0.26093162801305969</c:v>
                </c:pt>
                <c:pt idx="2">
                  <c:v>0.31000641999792317</c:v>
                </c:pt>
                <c:pt idx="3">
                  <c:v>0.60802155162969584</c:v>
                </c:pt>
              </c:numCache>
            </c:numRef>
          </c:val>
          <c:smooth val="0"/>
          <c:extLst>
            <c:ext xmlns:c16="http://schemas.microsoft.com/office/drawing/2014/chart" uri="{C3380CC4-5D6E-409C-BE32-E72D297353CC}">
              <c16:uniqueId val="{00000000-FF54-4C32-8E11-DC968E2CBE45}"/>
            </c:ext>
          </c:extLst>
        </c:ser>
        <c:ser>
          <c:idx val="4"/>
          <c:order val="1"/>
          <c:tx>
            <c:strRef>
              <c:f>SCRD!$A$120</c:f>
              <c:strCache>
                <c:ptCount val="1"/>
                <c:pt idx="0">
                  <c:v>% Reprog. Compromisos acumulados</c:v>
                </c:pt>
              </c:strCache>
            </c:strRef>
          </c:tx>
          <c:spPr>
            <a:ln w="22225" cap="rnd" cmpd="sng" algn="ctr">
              <a:solidFill>
                <a:schemeClr val="accent1"/>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0-FF54-4C32-8E11-DC968E2CBE4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SCRD!$B$120:$M$120</c:f>
              <c:numCache>
                <c:formatCode>General</c:formatCode>
                <c:ptCount val="12"/>
                <c:pt idx="4" formatCode="0.00%">
                  <c:v>0.45396628179471049</c:v>
                </c:pt>
                <c:pt idx="5" formatCode="0.00%">
                  <c:v>0.53636782943763606</c:v>
                </c:pt>
                <c:pt idx="6" formatCode="0.00%">
                  <c:v>0.6319126375498878</c:v>
                </c:pt>
                <c:pt idx="7" formatCode="0.00%">
                  <c:v>0.72105394568241299</c:v>
                </c:pt>
                <c:pt idx="8" formatCode="0.00%">
                  <c:v>0.76369383502682342</c:v>
                </c:pt>
                <c:pt idx="9" formatCode="0.00%">
                  <c:v>0.88777067185997294</c:v>
                </c:pt>
                <c:pt idx="10" formatCode="0.00%">
                  <c:v>0.95842844189129128</c:v>
                </c:pt>
                <c:pt idx="11" formatCode="0.00%">
                  <c:v>0.99937552528917184</c:v>
                </c:pt>
              </c:numCache>
            </c:numRef>
          </c:val>
          <c:smooth val="0"/>
          <c:extLst>
            <c:ext xmlns:c16="http://schemas.microsoft.com/office/drawing/2014/chart" uri="{C3380CC4-5D6E-409C-BE32-E72D297353CC}">
              <c16:uniqueId val="{00000001-FF54-4C32-8E11-DC968E2CBE45}"/>
            </c:ext>
          </c:extLst>
        </c:ser>
        <c:ser>
          <c:idx val="1"/>
          <c:order val="2"/>
          <c:tx>
            <c:strRef>
              <c:f>SCRD!$A$119</c:f>
              <c:strCache>
                <c:ptCount val="1"/>
                <c:pt idx="0">
                  <c:v>% Prog. Giros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SCRD!$B$119:$M$119</c:f>
              <c:numCache>
                <c:formatCode>0.00%</c:formatCode>
                <c:ptCount val="12"/>
                <c:pt idx="0">
                  <c:v>3.5825322528876762E-2</c:v>
                </c:pt>
                <c:pt idx="1">
                  <c:v>8.0394180429983725E-2</c:v>
                </c:pt>
                <c:pt idx="2">
                  <c:v>0.12221598384706456</c:v>
                </c:pt>
                <c:pt idx="3">
                  <c:v>0.256136718976616</c:v>
                </c:pt>
              </c:numCache>
            </c:numRef>
          </c:val>
          <c:smooth val="0"/>
          <c:extLst>
            <c:ext xmlns:c16="http://schemas.microsoft.com/office/drawing/2014/chart" uri="{C3380CC4-5D6E-409C-BE32-E72D297353CC}">
              <c16:uniqueId val="{00000002-FF54-4C32-8E11-DC968E2CBE45}"/>
            </c:ext>
          </c:extLst>
        </c:ser>
        <c:ser>
          <c:idx val="5"/>
          <c:order val="3"/>
          <c:tx>
            <c:strRef>
              <c:f>SCRD!$A$121</c:f>
              <c:strCache>
                <c:ptCount val="1"/>
                <c:pt idx="0">
                  <c:v>% Reprog. Giros acumulados</c:v>
                </c:pt>
              </c:strCache>
            </c:strRef>
          </c:tx>
          <c:spPr>
            <a:ln w="22225" cap="rnd" cmpd="sng" algn="ctr">
              <a:solidFill>
                <a:schemeClr val="accent6">
                  <a:lumMod val="75000"/>
                </a:schemeClr>
              </a:solidFill>
              <a:round/>
            </a:ln>
            <a:effectLst/>
          </c:spPr>
          <c:marker>
            <c:symbol val="none"/>
          </c:marker>
          <c:dLbls>
            <c:dLbl>
              <c:idx val="8"/>
              <c:layout>
                <c:manualLayout>
                  <c:x val="1.5100035954731281E-3"/>
                  <c:y val="2.6542337989853261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F54-4C32-8E11-DC968E2CBE4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SCRD!$B$121:$M$121</c:f>
              <c:numCache>
                <c:formatCode>General</c:formatCode>
                <c:ptCount val="12"/>
                <c:pt idx="4" formatCode="0.00%">
                  <c:v>0.1792278527066877</c:v>
                </c:pt>
                <c:pt idx="5" formatCode="0.00%">
                  <c:v>0.28461620918001662</c:v>
                </c:pt>
                <c:pt idx="6" formatCode="0.00%">
                  <c:v>0.35435929349235884</c:v>
                </c:pt>
                <c:pt idx="7" formatCode="0.00%">
                  <c:v>0.44691923824681484</c:v>
                </c:pt>
                <c:pt idx="8" formatCode="0.00%">
                  <c:v>0.56080068124208315</c:v>
                </c:pt>
                <c:pt idx="9" formatCode="0.00%">
                  <c:v>0.66876565964121715</c:v>
                </c:pt>
                <c:pt idx="10" formatCode="0.00%">
                  <c:v>0.7912699121530995</c:v>
                </c:pt>
                <c:pt idx="11" formatCode="0.00%">
                  <c:v>0.96517461467958421</c:v>
                </c:pt>
              </c:numCache>
            </c:numRef>
          </c:val>
          <c:smooth val="0"/>
          <c:extLst>
            <c:ext xmlns:c16="http://schemas.microsoft.com/office/drawing/2014/chart" uri="{C3380CC4-5D6E-409C-BE32-E72D297353CC}">
              <c16:uniqueId val="{00000003-FF54-4C32-8E11-DC968E2CBE45}"/>
            </c:ext>
          </c:extLst>
        </c:ser>
        <c:ser>
          <c:idx val="2"/>
          <c:order val="4"/>
          <c:tx>
            <c:strRef>
              <c:f>SCRD!$A$90</c:f>
              <c:strCache>
                <c:ptCount val="1"/>
                <c:pt idx="0">
                  <c:v>% Compromisos acumulados</c:v>
                </c:pt>
              </c:strCache>
            </c:strRef>
          </c:tx>
          <c:spPr>
            <a:ln w="22225" cap="rnd" cmpd="sng" algn="ctr">
              <a:solidFill>
                <a:schemeClr val="accent4"/>
              </a:solidFill>
              <a:round/>
            </a:ln>
            <a:effectLst/>
          </c:spPr>
          <c:marker>
            <c:symbol val="none"/>
          </c:marker>
          <c:dLbls>
            <c:dLbl>
              <c:idx val="0"/>
              <c:layout>
                <c:manualLayout>
                  <c:x val="3.0200071909462561E-3"/>
                  <c:y val="8.84744599661768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F54-4C32-8E11-DC968E2CBE45}"/>
                </c:ext>
              </c:extLst>
            </c:dLbl>
            <c:dLbl>
              <c:idx val="4"/>
              <c:layout>
                <c:manualLayout>
                  <c:x val="3.0200071909462561E-3"/>
                  <c:y val="3.53897839864709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F54-4C32-8E11-DC968E2CBE45}"/>
                </c:ext>
              </c:extLst>
            </c:dLbl>
            <c:dLbl>
              <c:idx val="5"/>
              <c:layout>
                <c:manualLayout>
                  <c:x val="1.5100035954731281E-3"/>
                  <c:y val="1.7694891993235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F54-4C32-8E11-DC968E2CBE45}"/>
                </c:ext>
              </c:extLst>
            </c:dLbl>
            <c:dLbl>
              <c:idx val="8"/>
              <c:layout>
                <c:manualLayout>
                  <c:x val="1.5100035954731281E-3"/>
                  <c:y val="-3.538978398647111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F54-4C32-8E11-DC968E2CBE4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SCRD!$B$90:$J$90</c:f>
              <c:numCache>
                <c:formatCode>0.00%</c:formatCode>
                <c:ptCount val="9"/>
                <c:pt idx="0">
                  <c:v>0.12476323154172191</c:v>
                </c:pt>
                <c:pt idx="1">
                  <c:v>0.19251187839284381</c:v>
                </c:pt>
                <c:pt idx="2">
                  <c:v>0.23197367767342947</c:v>
                </c:pt>
                <c:pt idx="3">
                  <c:v>0.41454125835627359</c:v>
                </c:pt>
                <c:pt idx="4">
                  <c:v>0.45358495363574802</c:v>
                </c:pt>
                <c:pt idx="5">
                  <c:v>0.51410592206600092</c:v>
                </c:pt>
                <c:pt idx="6">
                  <c:v>0.59373811166449675</c:v>
                </c:pt>
                <c:pt idx="7">
                  <c:v>0.59004429493906219</c:v>
                </c:pt>
                <c:pt idx="8">
                  <c:v>0.60126229097040051</c:v>
                </c:pt>
              </c:numCache>
            </c:numRef>
          </c:val>
          <c:smooth val="0"/>
          <c:extLst>
            <c:ext xmlns:c16="http://schemas.microsoft.com/office/drawing/2014/chart" uri="{C3380CC4-5D6E-409C-BE32-E72D297353CC}">
              <c16:uniqueId val="{00000004-FF54-4C32-8E11-DC968E2CBE45}"/>
            </c:ext>
          </c:extLst>
        </c:ser>
        <c:ser>
          <c:idx val="3"/>
          <c:order val="5"/>
          <c:tx>
            <c:strRef>
              <c:f>SCRD!$A$91</c:f>
              <c:strCache>
                <c:ptCount val="1"/>
                <c:pt idx="0">
                  <c:v>% Giros acumulados</c:v>
                </c:pt>
              </c:strCache>
            </c:strRef>
          </c:tx>
          <c:spPr>
            <a:ln w="22225" cap="rnd" cmpd="sng" algn="ctr">
              <a:solidFill>
                <a:schemeClr val="accent2"/>
              </a:solidFill>
              <a:round/>
            </a:ln>
            <a:effectLst/>
          </c:spPr>
          <c:marker>
            <c:symbol val="none"/>
          </c:marker>
          <c:dLbls>
            <c:dLbl>
              <c:idx val="0"/>
              <c:layout>
                <c:manualLayout>
                  <c:x val="3.0200071909462561E-3"/>
                  <c:y val="3.9813506984779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54-4C32-8E11-DC968E2CBE45}"/>
                </c:ext>
              </c:extLst>
            </c:dLbl>
            <c:dLbl>
              <c:idx val="1"/>
              <c:layout>
                <c:manualLayout>
                  <c:x val="3.0200071909462561E-3"/>
                  <c:y val="3.53897839864709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F54-4C32-8E11-DC968E2CBE45}"/>
                </c:ext>
              </c:extLst>
            </c:dLbl>
            <c:dLbl>
              <c:idx val="2"/>
              <c:layout>
                <c:manualLayout>
                  <c:x val="3.0200071909462561E-3"/>
                  <c:y val="1.76948919932354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F54-4C32-8E11-DC968E2CBE45}"/>
                </c:ext>
              </c:extLst>
            </c:dLbl>
            <c:dLbl>
              <c:idx val="4"/>
              <c:layout>
                <c:manualLayout>
                  <c:x val="3.0200071909462561E-3"/>
                  <c:y val="4.8660952981397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F54-4C32-8E11-DC968E2CBE45}"/>
                </c:ext>
              </c:extLst>
            </c:dLbl>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1-FF54-4C32-8E11-DC968E2CBE4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SCRD!$B$91:$J$91</c:f>
              <c:numCache>
                <c:formatCode>0.00%</c:formatCode>
                <c:ptCount val="9"/>
                <c:pt idx="0">
                  <c:v>0</c:v>
                </c:pt>
                <c:pt idx="1">
                  <c:v>5.8533808463879622E-2</c:v>
                </c:pt>
                <c:pt idx="2">
                  <c:v>7.367698727098608E-2</c:v>
                </c:pt>
                <c:pt idx="3">
                  <c:v>0.10050315267782502</c:v>
                </c:pt>
                <c:pt idx="4">
                  <c:v>0.17828896279382997</c:v>
                </c:pt>
                <c:pt idx="5">
                  <c:v>0.21910901878219957</c:v>
                </c:pt>
                <c:pt idx="6">
                  <c:v>0.28890461937788575</c:v>
                </c:pt>
                <c:pt idx="7">
                  <c:v>0.3203988674896085</c:v>
                </c:pt>
                <c:pt idx="8">
                  <c:v>0.39881749804638311</c:v>
                </c:pt>
              </c:numCache>
            </c:numRef>
          </c:val>
          <c:smooth val="0"/>
          <c:extLst>
            <c:ext xmlns:c16="http://schemas.microsoft.com/office/drawing/2014/chart" uri="{C3380CC4-5D6E-409C-BE32-E72D297353CC}">
              <c16:uniqueId val="{00000005-FF54-4C32-8E11-DC968E2CBE45}"/>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no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75621391259251358"/>
        </c:manualLayout>
      </c:layout>
      <c:lineChart>
        <c:grouping val="standard"/>
        <c:varyColors val="0"/>
        <c:ser>
          <c:idx val="0"/>
          <c:order val="0"/>
          <c:tx>
            <c:strRef>
              <c:f>SCRD!$A$126</c:f>
              <c:strCache>
                <c:ptCount val="1"/>
                <c:pt idx="0">
                  <c:v>% Prog. Compromisos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SCRD!$B$126:$M$126</c:f>
              <c:numCache>
                <c:formatCode>0.00%</c:formatCode>
                <c:ptCount val="12"/>
                <c:pt idx="0">
                  <c:v>0.24080106306963181</c:v>
                </c:pt>
                <c:pt idx="1">
                  <c:v>0.34185345474541257</c:v>
                </c:pt>
                <c:pt idx="2">
                  <c:v>0.37838210531048733</c:v>
                </c:pt>
                <c:pt idx="3">
                  <c:v>0.79354873496172085</c:v>
                </c:pt>
              </c:numCache>
            </c:numRef>
          </c:val>
          <c:smooth val="0"/>
          <c:extLst>
            <c:ext xmlns:c16="http://schemas.microsoft.com/office/drawing/2014/chart" uri="{C3380CC4-5D6E-409C-BE32-E72D297353CC}">
              <c16:uniqueId val="{00000000-E701-473C-9036-27A825F93326}"/>
            </c:ext>
          </c:extLst>
        </c:ser>
        <c:ser>
          <c:idx val="4"/>
          <c:order val="1"/>
          <c:tx>
            <c:strRef>
              <c:f>SCRD!$A$128</c:f>
              <c:strCache>
                <c:ptCount val="1"/>
                <c:pt idx="0">
                  <c:v>% Reprog. Compromisos acumulados</c:v>
                </c:pt>
              </c:strCache>
            </c:strRef>
          </c:tx>
          <c:spPr>
            <a:ln w="22225" cap="rnd" cmpd="sng" algn="ctr">
              <a:solidFill>
                <a:schemeClr val="accent1"/>
              </a:solidFill>
              <a:round/>
            </a:ln>
            <a:effectLst/>
          </c:spPr>
          <c:marker>
            <c:symbol val="none"/>
          </c:marker>
          <c:dLbls>
            <c:dLbl>
              <c:idx val="6"/>
              <c:layout>
                <c:manualLayout>
                  <c:x val="4.5300113250283129E-3"/>
                  <c:y val="4.6087631821513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701-473C-9036-27A825F93326}"/>
                </c:ext>
              </c:extLst>
            </c:dLbl>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2-E701-473C-9036-27A825F933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SCRD!$B$128:$M$128</c:f>
              <c:numCache>
                <c:formatCode>General</c:formatCode>
                <c:ptCount val="12"/>
                <c:pt idx="4" formatCode="0.00%">
                  <c:v>0.64878422570677641</c:v>
                </c:pt>
                <c:pt idx="5" formatCode="0.00%">
                  <c:v>0.6843290205241559</c:v>
                </c:pt>
                <c:pt idx="6" formatCode="0.00%">
                  <c:v>0.77932851432737016</c:v>
                </c:pt>
                <c:pt idx="7" formatCode="0.00%">
                  <c:v>0.80897548342499537</c:v>
                </c:pt>
                <c:pt idx="8" formatCode="0.00%">
                  <c:v>0.826053449263499</c:v>
                </c:pt>
                <c:pt idx="9" formatCode="0.00%">
                  <c:v>0.92282266809445668</c:v>
                </c:pt>
                <c:pt idx="10" formatCode="0.00%">
                  <c:v>0.98282351314887406</c:v>
                </c:pt>
                <c:pt idx="11" formatCode="0.00%">
                  <c:v>0.99988821151180229</c:v>
                </c:pt>
              </c:numCache>
            </c:numRef>
          </c:val>
          <c:smooth val="0"/>
          <c:extLst>
            <c:ext xmlns:c16="http://schemas.microsoft.com/office/drawing/2014/chart" uri="{C3380CC4-5D6E-409C-BE32-E72D297353CC}">
              <c16:uniqueId val="{00000001-E701-473C-9036-27A825F93326}"/>
            </c:ext>
          </c:extLst>
        </c:ser>
        <c:ser>
          <c:idx val="1"/>
          <c:order val="2"/>
          <c:tx>
            <c:strRef>
              <c:f>SCRD!$A$127</c:f>
              <c:strCache>
                <c:ptCount val="1"/>
                <c:pt idx="0">
                  <c:v>% Prog. Giros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SCRD!$B$127:$M$127</c:f>
              <c:numCache>
                <c:formatCode>0.00%</c:formatCode>
                <c:ptCount val="12"/>
                <c:pt idx="0">
                  <c:v>5.3919463932434082E-2</c:v>
                </c:pt>
                <c:pt idx="1">
                  <c:v>7.0132735816421612E-2</c:v>
                </c:pt>
                <c:pt idx="2">
                  <c:v>9.5745162105561624E-2</c:v>
                </c:pt>
                <c:pt idx="3">
                  <c:v>0.26393894492242875</c:v>
                </c:pt>
              </c:numCache>
            </c:numRef>
          </c:val>
          <c:smooth val="0"/>
          <c:extLst>
            <c:ext xmlns:c16="http://schemas.microsoft.com/office/drawing/2014/chart" uri="{C3380CC4-5D6E-409C-BE32-E72D297353CC}">
              <c16:uniqueId val="{00000002-E701-473C-9036-27A825F93326}"/>
            </c:ext>
          </c:extLst>
        </c:ser>
        <c:ser>
          <c:idx val="5"/>
          <c:order val="3"/>
          <c:tx>
            <c:strRef>
              <c:f>SCRD!$A$129</c:f>
              <c:strCache>
                <c:ptCount val="1"/>
                <c:pt idx="0">
                  <c:v>% Reprog. Giros acumulados</c:v>
                </c:pt>
              </c:strCache>
            </c:strRef>
          </c:tx>
          <c:spPr>
            <a:ln w="22225" cap="rnd" cmpd="sng" algn="ctr">
              <a:solidFill>
                <a:schemeClr val="accent6">
                  <a:lumMod val="75000"/>
                </a:schemeClr>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0-E701-473C-9036-27A825F933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SCRD!$B$129:$M$129</c:f>
              <c:numCache>
                <c:formatCode>General</c:formatCode>
                <c:ptCount val="12"/>
                <c:pt idx="4" formatCode="0.00%">
                  <c:v>0.2433211526201158</c:v>
                </c:pt>
                <c:pt idx="5" formatCode="0.00%">
                  <c:v>0.31279022290113928</c:v>
                </c:pt>
                <c:pt idx="6" formatCode="0.00%">
                  <c:v>0.36971114772668501</c:v>
                </c:pt>
                <c:pt idx="7" formatCode="0.00%">
                  <c:v>0.41891725638397781</c:v>
                </c:pt>
                <c:pt idx="8" formatCode="0.00%">
                  <c:v>0.54039852730534832</c:v>
                </c:pt>
                <c:pt idx="9" formatCode="0.00%">
                  <c:v>0.61416564338788904</c:v>
                </c:pt>
                <c:pt idx="10" formatCode="0.00%">
                  <c:v>0.74723687556188245</c:v>
                </c:pt>
                <c:pt idx="11" formatCode="0.00%">
                  <c:v>0.95168679728815686</c:v>
                </c:pt>
              </c:numCache>
            </c:numRef>
          </c:val>
          <c:smooth val="0"/>
          <c:extLst>
            <c:ext xmlns:c16="http://schemas.microsoft.com/office/drawing/2014/chart" uri="{C3380CC4-5D6E-409C-BE32-E72D297353CC}">
              <c16:uniqueId val="{00000003-E701-473C-9036-27A825F93326}"/>
            </c:ext>
          </c:extLst>
        </c:ser>
        <c:ser>
          <c:idx val="2"/>
          <c:order val="4"/>
          <c:tx>
            <c:strRef>
              <c:f>SCRD!$A$100</c:f>
              <c:strCache>
                <c:ptCount val="1"/>
                <c:pt idx="0">
                  <c:v>% Compromisos acumulados</c:v>
                </c:pt>
              </c:strCache>
            </c:strRef>
          </c:tx>
          <c:spPr>
            <a:ln w="22225" cap="rnd" cmpd="sng" algn="ctr">
              <a:solidFill>
                <a:schemeClr val="accent4"/>
              </a:solidFill>
              <a:round/>
            </a:ln>
            <a:effectLst/>
          </c:spPr>
          <c:marker>
            <c:symbol val="none"/>
          </c:marker>
          <c:dLbls>
            <c:dLbl>
              <c:idx val="4"/>
              <c:layout>
                <c:manualLayout>
                  <c:x val="-1.510003775009493E-3"/>
                  <c:y val="2.9328492977326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701-473C-9036-27A825F93326}"/>
                </c:ext>
              </c:extLst>
            </c:dLbl>
            <c:dLbl>
              <c:idx val="5"/>
              <c:layout>
                <c:manualLayout>
                  <c:x val="-5.5366165489011067E-17"/>
                  <c:y val="4.1897847110467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701-473C-9036-27A825F93326}"/>
                </c:ext>
              </c:extLst>
            </c:dLbl>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1-E701-473C-9036-27A825F933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SCRD!$B$100:$J$100</c:f>
              <c:numCache>
                <c:formatCode>0.00%</c:formatCode>
                <c:ptCount val="9"/>
                <c:pt idx="0">
                  <c:v>0.18777685972779196</c:v>
                </c:pt>
                <c:pt idx="1">
                  <c:v>0.28346530829991495</c:v>
                </c:pt>
                <c:pt idx="2">
                  <c:v>0.34129851339166367</c:v>
                </c:pt>
                <c:pt idx="3">
                  <c:v>0.60142342939603843</c:v>
                </c:pt>
                <c:pt idx="4">
                  <c:v>0.64250157483570081</c:v>
                </c:pt>
                <c:pt idx="5">
                  <c:v>0.67099629353620427</c:v>
                </c:pt>
                <c:pt idx="6">
                  <c:v>0.78109679844526181</c:v>
                </c:pt>
                <c:pt idx="7">
                  <c:v>0.72988195374485743</c:v>
                </c:pt>
                <c:pt idx="8">
                  <c:v>0.74007883481715908</c:v>
                </c:pt>
              </c:numCache>
            </c:numRef>
          </c:val>
          <c:smooth val="0"/>
          <c:extLst>
            <c:ext xmlns:c16="http://schemas.microsoft.com/office/drawing/2014/chart" uri="{C3380CC4-5D6E-409C-BE32-E72D297353CC}">
              <c16:uniqueId val="{00000004-E701-473C-9036-27A825F93326}"/>
            </c:ext>
          </c:extLst>
        </c:ser>
        <c:ser>
          <c:idx val="3"/>
          <c:order val="5"/>
          <c:tx>
            <c:strRef>
              <c:f>SCRD!$A$101</c:f>
              <c:strCache>
                <c:ptCount val="1"/>
                <c:pt idx="0">
                  <c:v>% Giros acumulados</c:v>
                </c:pt>
              </c:strCache>
            </c:strRef>
          </c:tx>
          <c:spPr>
            <a:ln w="22225" cap="rnd" cmpd="sng" algn="ctr">
              <a:solidFill>
                <a:schemeClr val="accent2"/>
              </a:solidFill>
              <a:round/>
            </a:ln>
            <a:effectLst/>
          </c:spPr>
          <c:marker>
            <c:symbol val="none"/>
          </c:marker>
          <c:dLbls>
            <c:dLbl>
              <c:idx val="1"/>
              <c:layout>
                <c:manualLayout>
                  <c:x val="1.5100037750094375E-3"/>
                  <c:y val="4.60876318215137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701-473C-9036-27A825F93326}"/>
                </c:ext>
              </c:extLst>
            </c:dLbl>
            <c:dLbl>
              <c:idx val="2"/>
              <c:layout>
                <c:manualLayout>
                  <c:x val="-1.5100037750094375E-3"/>
                  <c:y val="3.7708062399420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701-473C-9036-27A825F93326}"/>
                </c:ext>
              </c:extLst>
            </c:dLbl>
            <c:dLbl>
              <c:idx val="4"/>
              <c:layout>
                <c:manualLayout>
                  <c:x val="4.5300113250282574E-3"/>
                  <c:y val="4.6087631821513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701-473C-9036-27A825F93326}"/>
                </c:ext>
              </c:extLst>
            </c:dLbl>
            <c:dLbl>
              <c:idx val="5"/>
              <c:layout>
                <c:manualLayout>
                  <c:x val="4.5300113250283129E-3"/>
                  <c:y val="3.77080623994203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701-473C-9036-27A825F93326}"/>
                </c:ext>
              </c:extLst>
            </c:dLbl>
            <c:dLbl>
              <c:idx val="6"/>
              <c:layout>
                <c:manualLayout>
                  <c:x val="4.5300113250283129E-3"/>
                  <c:y val="3.77080623994203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701-473C-9036-27A825F93326}"/>
                </c:ext>
              </c:extLst>
            </c:dLbl>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F-E701-473C-9036-27A825F933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SCRD!$B$101:$J$101</c:f>
              <c:numCache>
                <c:formatCode>0.00%</c:formatCode>
                <c:ptCount val="9"/>
                <c:pt idx="0">
                  <c:v>0</c:v>
                </c:pt>
                <c:pt idx="1">
                  <c:v>8.8097227087130886E-2</c:v>
                </c:pt>
                <c:pt idx="2">
                  <c:v>0.10461099036334916</c:v>
                </c:pt>
                <c:pt idx="3">
                  <c:v>0.14015791608943978</c:v>
                </c:pt>
                <c:pt idx="4">
                  <c:v>0.24193552487731684</c:v>
                </c:pt>
                <c:pt idx="5">
                  <c:v>0.29633507178417667</c:v>
                </c:pt>
                <c:pt idx="6">
                  <c:v>0.33864085074597283</c:v>
                </c:pt>
                <c:pt idx="7">
                  <c:v>0.37152225156853036</c:v>
                </c:pt>
                <c:pt idx="8">
                  <c:v>0.45476112990157719</c:v>
                </c:pt>
              </c:numCache>
            </c:numRef>
          </c:val>
          <c:smooth val="0"/>
          <c:extLst>
            <c:ext xmlns:c16="http://schemas.microsoft.com/office/drawing/2014/chart" uri="{C3380CC4-5D6E-409C-BE32-E72D297353CC}">
              <c16:uniqueId val="{00000005-E701-473C-9036-27A825F93326}"/>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no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2621626221636972E-2"/>
          <c:y val="2.3175386104365609E-2"/>
          <c:w val="0.92756592233066215"/>
          <c:h val="0.75174525053275021"/>
        </c:manualLayout>
      </c:layout>
      <c:lineChart>
        <c:grouping val="standard"/>
        <c:varyColors val="0"/>
        <c:ser>
          <c:idx val="0"/>
          <c:order val="0"/>
          <c:tx>
            <c:strRef>
              <c:f>IDRD!$A$74</c:f>
              <c:strCache>
                <c:ptCount val="1"/>
                <c:pt idx="0">
                  <c:v>% Prog. Compromisos acumulados</c:v>
                </c:pt>
              </c:strCache>
            </c:strRef>
          </c:tx>
          <c:spPr>
            <a:ln w="22225" cap="rnd" cmpd="sng" algn="ctr">
              <a:solidFill>
                <a:schemeClr val="accent5"/>
              </a:solidFill>
              <a:round/>
            </a:ln>
            <a:effectLst/>
          </c:spPr>
          <c:marker>
            <c:symbol val="none"/>
          </c:marker>
          <c:dLbls>
            <c:dLbl>
              <c:idx val="0"/>
              <c:layout>
                <c:manualLayout>
                  <c:x val="-3.0337504740235114E-3"/>
                  <c:y val="-3.8625643507276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741-4E6C-B38E-C8CAC462529B}"/>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IDRD!$B$74:$M$74</c:f>
              <c:numCache>
                <c:formatCode>0.00%</c:formatCode>
                <c:ptCount val="12"/>
                <c:pt idx="0">
                  <c:v>2.7382081510802432E-3</c:v>
                </c:pt>
                <c:pt idx="1">
                  <c:v>0.23273833485247578</c:v>
                </c:pt>
                <c:pt idx="2">
                  <c:v>0.41289122444116055</c:v>
                </c:pt>
                <c:pt idx="3">
                  <c:v>0.50659270256444511</c:v>
                </c:pt>
              </c:numCache>
            </c:numRef>
          </c:val>
          <c:smooth val="0"/>
          <c:extLst>
            <c:ext xmlns:c16="http://schemas.microsoft.com/office/drawing/2014/chart" uri="{C3380CC4-5D6E-409C-BE32-E72D297353CC}">
              <c16:uniqueId val="{00000000-E741-4E6C-B38E-C8CAC462529B}"/>
            </c:ext>
          </c:extLst>
        </c:ser>
        <c:ser>
          <c:idx val="4"/>
          <c:order val="1"/>
          <c:tx>
            <c:strRef>
              <c:f>IDRD!$A$76</c:f>
              <c:strCache>
                <c:ptCount val="1"/>
                <c:pt idx="0">
                  <c:v>% Reprog. Compromisos acumulados</c:v>
                </c:pt>
              </c:strCache>
            </c:strRef>
          </c:tx>
          <c:spPr>
            <a:ln w="22225" cap="rnd" cmpd="sng" algn="ctr">
              <a:solidFill>
                <a:schemeClr val="accent1"/>
              </a:solidFill>
              <a:round/>
            </a:ln>
            <a:effectLst/>
          </c:spPr>
          <c:marker>
            <c:symbol val="none"/>
          </c:marker>
          <c:dLbls>
            <c:dLbl>
              <c:idx val="4"/>
              <c:layout>
                <c:manualLayout>
                  <c:x val="4.5506257110353226E-3"/>
                  <c:y val="4.29173816747511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741-4E6C-B38E-C8CAC462529B}"/>
                </c:ext>
              </c:extLst>
            </c:dLbl>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5-E741-4E6C-B38E-C8CAC462529B}"/>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IDRD!$B$76:$M$76</c:f>
              <c:numCache>
                <c:formatCode>General</c:formatCode>
                <c:ptCount val="12"/>
                <c:pt idx="4" formatCode="0.00%">
                  <c:v>0.38270834325637376</c:v>
                </c:pt>
                <c:pt idx="5" formatCode="0.00%">
                  <c:v>0.49377789006374545</c:v>
                </c:pt>
                <c:pt idx="6" formatCode="0.00%">
                  <c:v>0.6363797663912294</c:v>
                </c:pt>
                <c:pt idx="7" formatCode="0.00%">
                  <c:v>0.75168557036305039</c:v>
                </c:pt>
                <c:pt idx="8" formatCode="0.00%">
                  <c:v>0.82633389163438131</c:v>
                </c:pt>
                <c:pt idx="9" formatCode="0.00%">
                  <c:v>0.92077689359050141</c:v>
                </c:pt>
                <c:pt idx="10" formatCode="0.00%">
                  <c:v>0.95126695598651467</c:v>
                </c:pt>
                <c:pt idx="11" formatCode="0.00%">
                  <c:v>0.999460304030378</c:v>
                </c:pt>
              </c:numCache>
            </c:numRef>
          </c:val>
          <c:smooth val="0"/>
          <c:extLst>
            <c:ext xmlns:c16="http://schemas.microsoft.com/office/drawing/2014/chart" uri="{C3380CC4-5D6E-409C-BE32-E72D297353CC}">
              <c16:uniqueId val="{00000001-E741-4E6C-B38E-C8CAC462529B}"/>
            </c:ext>
          </c:extLst>
        </c:ser>
        <c:ser>
          <c:idx val="1"/>
          <c:order val="2"/>
          <c:tx>
            <c:strRef>
              <c:f>IDRD!$A$75</c:f>
              <c:strCache>
                <c:ptCount val="1"/>
                <c:pt idx="0">
                  <c:v>% Prog. Giros acumulados</c:v>
                </c:pt>
              </c:strCache>
            </c:strRef>
          </c:tx>
          <c:spPr>
            <a:ln w="22225" cap="rnd" cmpd="sng" algn="ctr">
              <a:solidFill>
                <a:schemeClr val="accent6"/>
              </a:solidFill>
              <a:round/>
            </a:ln>
            <a:effectLst/>
          </c:spPr>
          <c:marker>
            <c:symbol val="none"/>
          </c:marker>
          <c:dLbls>
            <c:dLbl>
              <c:idx val="0"/>
              <c:layout>
                <c:manualLayout>
                  <c:x val="4.5506257110352532E-3"/>
                  <c:y val="3.00421671723257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741-4E6C-B38E-C8CAC462529B}"/>
                </c:ext>
              </c:extLst>
            </c:dLbl>
            <c:dLbl>
              <c:idx val="1"/>
              <c:layout>
                <c:manualLayout>
                  <c:x val="-2.7809058092603399E-17"/>
                  <c:y val="1.28752145024253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741-4E6C-B38E-C8CAC462529B}"/>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IDRD!$B$75:$M$75</c:f>
              <c:numCache>
                <c:formatCode>0.00%</c:formatCode>
                <c:ptCount val="12"/>
                <c:pt idx="0">
                  <c:v>4.4451431024029924E-4</c:v>
                </c:pt>
                <c:pt idx="1">
                  <c:v>1.1724593249699329E-2</c:v>
                </c:pt>
                <c:pt idx="2">
                  <c:v>4.6906441722689242E-2</c:v>
                </c:pt>
                <c:pt idx="3">
                  <c:v>0.10469449283047855</c:v>
                </c:pt>
              </c:numCache>
            </c:numRef>
          </c:val>
          <c:smooth val="0"/>
          <c:extLst>
            <c:ext xmlns:c16="http://schemas.microsoft.com/office/drawing/2014/chart" uri="{C3380CC4-5D6E-409C-BE32-E72D297353CC}">
              <c16:uniqueId val="{00000002-E741-4E6C-B38E-C8CAC462529B}"/>
            </c:ext>
          </c:extLst>
        </c:ser>
        <c:ser>
          <c:idx val="5"/>
          <c:order val="3"/>
          <c:tx>
            <c:strRef>
              <c:f>IDRD!$A$77</c:f>
              <c:strCache>
                <c:ptCount val="1"/>
                <c:pt idx="0">
                  <c:v>% Reprog. Giros acumulados</c:v>
                </c:pt>
              </c:strCache>
            </c:strRef>
          </c:tx>
          <c:spPr>
            <a:ln w="22225" cap="rnd" cmpd="sng" algn="ctr">
              <a:solidFill>
                <a:schemeClr val="accent6">
                  <a:lumMod val="75000"/>
                </a:schemeClr>
              </a:solidFill>
              <a:round/>
            </a:ln>
            <a:effectLst/>
          </c:spPr>
          <c:marker>
            <c:symbol val="none"/>
          </c:marker>
          <c:dLbls>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3-E741-4E6C-B38E-C8CAC462529B}"/>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IDRD!$B$77:$M$77</c:f>
              <c:numCache>
                <c:formatCode>General</c:formatCode>
                <c:ptCount val="12"/>
                <c:pt idx="4" formatCode="0.00%">
                  <c:v>0.15462710714813505</c:v>
                </c:pt>
                <c:pt idx="5" formatCode="0.00%">
                  <c:v>0.22350437783176696</c:v>
                </c:pt>
                <c:pt idx="6" formatCode="0.00%">
                  <c:v>0.33120048700795429</c:v>
                </c:pt>
                <c:pt idx="7" formatCode="0.00%">
                  <c:v>0.42517409889247493</c:v>
                </c:pt>
                <c:pt idx="8" formatCode="0.00%">
                  <c:v>0.54721418758971485</c:v>
                </c:pt>
                <c:pt idx="9" formatCode="0.00%">
                  <c:v>0.66884903094871861</c:v>
                </c:pt>
                <c:pt idx="10" formatCode="0.00%">
                  <c:v>0.76520566577164717</c:v>
                </c:pt>
                <c:pt idx="11" formatCode="0.00%">
                  <c:v>0.88686912892843139</c:v>
                </c:pt>
              </c:numCache>
            </c:numRef>
          </c:val>
          <c:smooth val="0"/>
          <c:extLst>
            <c:ext xmlns:c16="http://schemas.microsoft.com/office/drawing/2014/chart" uri="{C3380CC4-5D6E-409C-BE32-E72D297353CC}">
              <c16:uniqueId val="{00000003-E741-4E6C-B38E-C8CAC462529B}"/>
            </c:ext>
          </c:extLst>
        </c:ser>
        <c:ser>
          <c:idx val="2"/>
          <c:order val="4"/>
          <c:tx>
            <c:strRef>
              <c:f>IDRD!$A$59</c:f>
              <c:strCache>
                <c:ptCount val="1"/>
                <c:pt idx="0">
                  <c:v>% Compromisos acumulados</c:v>
                </c:pt>
              </c:strCache>
            </c:strRef>
          </c:tx>
          <c:spPr>
            <a:ln w="22225" cap="rnd" cmpd="sng" algn="ctr">
              <a:solidFill>
                <a:schemeClr val="accent4"/>
              </a:solidFill>
              <a:round/>
            </a:ln>
            <a:effectLst/>
          </c:spPr>
          <c:marker>
            <c:symbol val="none"/>
          </c:marker>
          <c:dLbls>
            <c:dLbl>
              <c:idx val="5"/>
              <c:layout>
                <c:manualLayout>
                  <c:x val="0"/>
                  <c:y val="2.57504290048506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741-4E6C-B38E-C8CAC462529B}"/>
                </c:ext>
              </c:extLst>
            </c:dLbl>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4-E741-4E6C-B38E-C8CAC462529B}"/>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IDRD!$B$59:$J$59</c:f>
              <c:numCache>
                <c:formatCode>0.00%</c:formatCode>
                <c:ptCount val="9"/>
                <c:pt idx="0">
                  <c:v>7.8050244009611068E-4</c:v>
                </c:pt>
                <c:pt idx="1">
                  <c:v>4.3751110308563414E-2</c:v>
                </c:pt>
                <c:pt idx="2">
                  <c:v>0.18216662391423916</c:v>
                </c:pt>
                <c:pt idx="3">
                  <c:v>0.29199591232104993</c:v>
                </c:pt>
                <c:pt idx="4">
                  <c:v>0.39980251662645733</c:v>
                </c:pt>
                <c:pt idx="5">
                  <c:v>0.47458391154344015</c:v>
                </c:pt>
                <c:pt idx="6">
                  <c:v>0.50688507576112907</c:v>
                </c:pt>
                <c:pt idx="7">
                  <c:v>0.56306699998164622</c:v>
                </c:pt>
                <c:pt idx="8">
                  <c:v>0.60875433622682329</c:v>
                </c:pt>
              </c:numCache>
            </c:numRef>
          </c:val>
          <c:smooth val="0"/>
          <c:extLst>
            <c:ext xmlns:c16="http://schemas.microsoft.com/office/drawing/2014/chart" uri="{C3380CC4-5D6E-409C-BE32-E72D297353CC}">
              <c16:uniqueId val="{00000004-E741-4E6C-B38E-C8CAC462529B}"/>
            </c:ext>
          </c:extLst>
        </c:ser>
        <c:ser>
          <c:idx val="3"/>
          <c:order val="5"/>
          <c:tx>
            <c:strRef>
              <c:f>IDRD!$A$60</c:f>
              <c:strCache>
                <c:ptCount val="1"/>
                <c:pt idx="0">
                  <c:v>% Giros acumulados</c:v>
                </c:pt>
              </c:strCache>
            </c:strRef>
          </c:tx>
          <c:spPr>
            <a:ln w="22225" cap="rnd" cmpd="sng" algn="ctr">
              <a:solidFill>
                <a:schemeClr val="accent2"/>
              </a:solidFill>
              <a:round/>
            </a:ln>
            <a:effectLst/>
          </c:spPr>
          <c:marker>
            <c:symbol val="none"/>
          </c:marker>
          <c:dLbls>
            <c:dLbl>
              <c:idx val="0"/>
              <c:layout>
                <c:manualLayout>
                  <c:x val="4.5506257110352532E-3"/>
                  <c:y val="7.2959548847076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741-4E6C-B38E-C8CAC462529B}"/>
                </c:ext>
              </c:extLst>
            </c:dLbl>
            <c:dLbl>
              <c:idx val="1"/>
              <c:layout>
                <c:manualLayout>
                  <c:x val="1.213500189609399E-2"/>
                  <c:y val="5.15008580097013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741-4E6C-B38E-C8CAC462529B}"/>
                </c:ext>
              </c:extLst>
            </c:dLbl>
            <c:dLbl>
              <c:idx val="2"/>
              <c:layout>
                <c:manualLayout>
                  <c:x val="4.5506257110352671E-3"/>
                  <c:y val="2.1458690837375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741-4E6C-B38E-C8CAC462529B}"/>
                </c:ext>
              </c:extLst>
            </c:dLbl>
            <c:dLbl>
              <c:idx val="3"/>
              <c:layout>
                <c:manualLayout>
                  <c:x val="-3.0337504740235114E-3"/>
                  <c:y val="3.00421671723256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741-4E6C-B38E-C8CAC462529B}"/>
                </c:ext>
              </c:extLst>
            </c:dLbl>
            <c:dLbl>
              <c:idx val="4"/>
              <c:layout>
                <c:manualLayout>
                  <c:x val="4.5506257110353226E-3"/>
                  <c:y val="2.5750429004850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741-4E6C-B38E-C8CAC462529B}"/>
                </c:ext>
              </c:extLst>
            </c:dLbl>
            <c:dLbl>
              <c:idx val="5"/>
              <c:layout>
                <c:manualLayout>
                  <c:x val="1.5168752370117557E-3"/>
                  <c:y val="2.1458690837375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741-4E6C-B38E-C8CAC462529B}"/>
                </c:ext>
              </c:extLst>
            </c:dLbl>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2-E741-4E6C-B38E-C8CAC462529B}"/>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IDRD!$B$60:$J$60</c:f>
              <c:numCache>
                <c:formatCode>0.00%</c:formatCode>
                <c:ptCount val="9"/>
                <c:pt idx="0">
                  <c:v>6.5897815453388271E-4</c:v>
                </c:pt>
                <c:pt idx="1">
                  <c:v>7.3901486052080929E-3</c:v>
                </c:pt>
                <c:pt idx="2">
                  <c:v>2.6639548274229336E-2</c:v>
                </c:pt>
                <c:pt idx="3">
                  <c:v>7.0071998850852968E-2</c:v>
                </c:pt>
                <c:pt idx="4">
                  <c:v>0.12898870626292339</c:v>
                </c:pt>
                <c:pt idx="5">
                  <c:v>0.18704582695988026</c:v>
                </c:pt>
                <c:pt idx="6">
                  <c:v>0.23662931245118254</c:v>
                </c:pt>
                <c:pt idx="7">
                  <c:v>0.3060829308415578</c:v>
                </c:pt>
                <c:pt idx="8">
                  <c:v>0.40228671811596411</c:v>
                </c:pt>
              </c:numCache>
            </c:numRef>
          </c:val>
          <c:smooth val="0"/>
          <c:extLst>
            <c:ext xmlns:c16="http://schemas.microsoft.com/office/drawing/2014/chart" uri="{C3380CC4-5D6E-409C-BE32-E72D297353CC}">
              <c16:uniqueId val="{00000005-E741-4E6C-B38E-C8CAC462529B}"/>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noFill/>
    <a:ln>
      <a:noFill/>
    </a:ln>
    <a:effectLst/>
  </c:spPr>
  <c:txPr>
    <a:bodyPr/>
    <a:lstStyle/>
    <a:p>
      <a:pPr>
        <a:defRPr sz="900">
          <a:latin typeface="Museo Sans Condensed" panose="02000000000000000000" pitchFamily="2" charset="0"/>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76117930258862654"/>
        </c:manualLayout>
      </c:layout>
      <c:lineChart>
        <c:grouping val="standard"/>
        <c:varyColors val="0"/>
        <c:ser>
          <c:idx val="0"/>
          <c:order val="0"/>
          <c:tx>
            <c:strRef>
              <c:f>IDARTES!$A$74</c:f>
              <c:strCache>
                <c:ptCount val="1"/>
                <c:pt idx="0">
                  <c:v>% Prog. Compromisos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IDARTES!$B$74:$M$74</c:f>
              <c:numCache>
                <c:formatCode>0.00%</c:formatCode>
                <c:ptCount val="12"/>
                <c:pt idx="0">
                  <c:v>0.16361400272323978</c:v>
                </c:pt>
                <c:pt idx="1">
                  <c:v>0.31175092604793492</c:v>
                </c:pt>
                <c:pt idx="2">
                  <c:v>0.44357114097890221</c:v>
                </c:pt>
                <c:pt idx="3">
                  <c:v>0.53654928185531692</c:v>
                </c:pt>
              </c:numCache>
            </c:numRef>
          </c:val>
          <c:smooth val="0"/>
          <c:extLst>
            <c:ext xmlns:c16="http://schemas.microsoft.com/office/drawing/2014/chart" uri="{C3380CC4-5D6E-409C-BE32-E72D297353CC}">
              <c16:uniqueId val="{00000000-53C5-4D31-B375-E0E140587B40}"/>
            </c:ext>
          </c:extLst>
        </c:ser>
        <c:ser>
          <c:idx val="4"/>
          <c:order val="1"/>
          <c:tx>
            <c:strRef>
              <c:f>IDARTES!$A$76</c:f>
              <c:strCache>
                <c:ptCount val="1"/>
                <c:pt idx="0">
                  <c:v>% Reprog. Compromisos acumulados</c:v>
                </c:pt>
              </c:strCache>
            </c:strRef>
          </c:tx>
          <c:spPr>
            <a:ln w="22225" cap="rnd" cmpd="sng" algn="ctr">
              <a:solidFill>
                <a:schemeClr val="accent1"/>
              </a:solidFill>
              <a:round/>
            </a:ln>
            <a:effectLst/>
          </c:spPr>
          <c:marker>
            <c:symbol val="none"/>
          </c:marker>
          <c:dLbls>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0-53C5-4D31-B375-E0E140587B40}"/>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IDARTES!$B$76:$M$76</c:f>
              <c:numCache>
                <c:formatCode>General</c:formatCode>
                <c:ptCount val="12"/>
                <c:pt idx="4" formatCode="0.00%">
                  <c:v>0.47672180776300138</c:v>
                </c:pt>
                <c:pt idx="5" formatCode="0.00%">
                  <c:v>0.58746521351239644</c:v>
                </c:pt>
                <c:pt idx="6" formatCode="0.00%">
                  <c:v>0.74037363839001802</c:v>
                </c:pt>
                <c:pt idx="7" formatCode="0.00%">
                  <c:v>0.76468573006903495</c:v>
                </c:pt>
                <c:pt idx="8" formatCode="0.00%">
                  <c:v>0.78734116984233549</c:v>
                </c:pt>
                <c:pt idx="9" formatCode="0.00%">
                  <c:v>0.82666630456615131</c:v>
                </c:pt>
                <c:pt idx="10" formatCode="0.00%">
                  <c:v>0.83645918479522652</c:v>
                </c:pt>
                <c:pt idx="11" formatCode="0.00%">
                  <c:v>0.99362534490470711</c:v>
                </c:pt>
              </c:numCache>
            </c:numRef>
          </c:val>
          <c:smooth val="0"/>
          <c:extLst>
            <c:ext xmlns:c16="http://schemas.microsoft.com/office/drawing/2014/chart" uri="{C3380CC4-5D6E-409C-BE32-E72D297353CC}">
              <c16:uniqueId val="{00000001-53C5-4D31-B375-E0E140587B40}"/>
            </c:ext>
          </c:extLst>
        </c:ser>
        <c:ser>
          <c:idx val="1"/>
          <c:order val="2"/>
          <c:tx>
            <c:strRef>
              <c:f>IDARTES!$A$75</c:f>
              <c:strCache>
                <c:ptCount val="1"/>
                <c:pt idx="0">
                  <c:v>% Prog. Giros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IDARTES!$B$75:$M$75</c:f>
              <c:numCache>
                <c:formatCode>0.00%</c:formatCode>
                <c:ptCount val="12"/>
                <c:pt idx="0">
                  <c:v>1.6105181476113088E-3</c:v>
                </c:pt>
                <c:pt idx="1">
                  <c:v>6.9794000087846447E-2</c:v>
                </c:pt>
                <c:pt idx="2">
                  <c:v>0.11104888654631703</c:v>
                </c:pt>
                <c:pt idx="3">
                  <c:v>0.1667061975666535</c:v>
                </c:pt>
              </c:numCache>
            </c:numRef>
          </c:val>
          <c:smooth val="0"/>
          <c:extLst>
            <c:ext xmlns:c16="http://schemas.microsoft.com/office/drawing/2014/chart" uri="{C3380CC4-5D6E-409C-BE32-E72D297353CC}">
              <c16:uniqueId val="{00000002-53C5-4D31-B375-E0E140587B40}"/>
            </c:ext>
          </c:extLst>
        </c:ser>
        <c:ser>
          <c:idx val="5"/>
          <c:order val="3"/>
          <c:tx>
            <c:strRef>
              <c:f>IDARTES!$A$77</c:f>
              <c:strCache>
                <c:ptCount val="1"/>
                <c:pt idx="0">
                  <c:v>% Reprog. Giros acumulados</c:v>
                </c:pt>
              </c:strCache>
            </c:strRef>
          </c:tx>
          <c:spPr>
            <a:ln w="22225" cap="rnd" cmpd="sng" algn="ctr">
              <a:solidFill>
                <a:schemeClr val="accent6">
                  <a:lumMod val="75000"/>
                </a:schemeClr>
              </a:solidFill>
              <a:round/>
            </a:ln>
            <a:effectLst/>
          </c:spPr>
          <c:marker>
            <c:symbol val="none"/>
          </c:marker>
          <c:dLbls>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E-53C5-4D31-B375-E0E140587B40}"/>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IDARTES!$B$77:$M$77</c:f>
              <c:numCache>
                <c:formatCode>General</c:formatCode>
                <c:ptCount val="12"/>
                <c:pt idx="4" formatCode="0.00%">
                  <c:v>0.13303059790247596</c:v>
                </c:pt>
                <c:pt idx="5" formatCode="0.00%">
                  <c:v>0.19006903720778015</c:v>
                </c:pt>
                <c:pt idx="6" formatCode="0.00%">
                  <c:v>0.29452571256816734</c:v>
                </c:pt>
                <c:pt idx="7" formatCode="0.00%">
                  <c:v>0.36246290861635938</c:v>
                </c:pt>
                <c:pt idx="8" formatCode="0.00%">
                  <c:v>0.46019496443809155</c:v>
                </c:pt>
                <c:pt idx="9" formatCode="0.00%">
                  <c:v>0.54388888723246265</c:v>
                </c:pt>
                <c:pt idx="10" formatCode="0.00%">
                  <c:v>0.62091341055056148</c:v>
                </c:pt>
                <c:pt idx="11" formatCode="0.00%">
                  <c:v>0.89267088056074595</c:v>
                </c:pt>
              </c:numCache>
            </c:numRef>
          </c:val>
          <c:smooth val="0"/>
          <c:extLst>
            <c:ext xmlns:c16="http://schemas.microsoft.com/office/drawing/2014/chart" uri="{C3380CC4-5D6E-409C-BE32-E72D297353CC}">
              <c16:uniqueId val="{00000003-53C5-4D31-B375-E0E140587B40}"/>
            </c:ext>
          </c:extLst>
        </c:ser>
        <c:ser>
          <c:idx val="2"/>
          <c:order val="4"/>
          <c:tx>
            <c:strRef>
              <c:f>IDARTES!$A$59</c:f>
              <c:strCache>
                <c:ptCount val="1"/>
                <c:pt idx="0">
                  <c:v>% Compromisos acumulados</c:v>
                </c:pt>
              </c:strCache>
            </c:strRef>
          </c:tx>
          <c:spPr>
            <a:ln w="22225" cap="rnd" cmpd="sng" algn="ctr">
              <a:solidFill>
                <a:schemeClr val="accent4"/>
              </a:solidFill>
              <a:round/>
            </a:ln>
            <a:effectLst/>
          </c:spPr>
          <c:marker>
            <c:symbol val="none"/>
          </c:marker>
          <c:dLbls>
            <c:dLbl>
              <c:idx val="1"/>
              <c:layout>
                <c:manualLayout>
                  <c:x val="0"/>
                  <c:y val="3.3518288746201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3C5-4D31-B375-E0E140587B40}"/>
                </c:ext>
              </c:extLst>
            </c:dLbl>
            <c:dLbl>
              <c:idx val="4"/>
              <c:layout>
                <c:manualLayout>
                  <c:x val="-1.510003775009493E-3"/>
                  <c:y val="3.77080748394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3C5-4D31-B375-E0E140587B40}"/>
                </c:ext>
              </c:extLst>
            </c:dLbl>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F-53C5-4D31-B375-E0E140587B40}"/>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IDARTES!$B$59:$J$59</c:f>
              <c:numCache>
                <c:formatCode>0.00%</c:formatCode>
                <c:ptCount val="9"/>
                <c:pt idx="0">
                  <c:v>5.4496524223657049E-2</c:v>
                </c:pt>
                <c:pt idx="1">
                  <c:v>0.26425931578600603</c:v>
                </c:pt>
                <c:pt idx="2">
                  <c:v>0.3550989092765845</c:v>
                </c:pt>
                <c:pt idx="3">
                  <c:v>0.41027757812287285</c:v>
                </c:pt>
                <c:pt idx="4">
                  <c:v>0.46403520951724175</c:v>
                </c:pt>
                <c:pt idx="5">
                  <c:v>0.54107057342665499</c:v>
                </c:pt>
                <c:pt idx="6">
                  <c:v>0.5974187530806595</c:v>
                </c:pt>
                <c:pt idx="7">
                  <c:v>0.62946610049698937</c:v>
                </c:pt>
                <c:pt idx="8">
                  <c:v>0.67034277441052315</c:v>
                </c:pt>
              </c:numCache>
            </c:numRef>
          </c:val>
          <c:smooth val="0"/>
          <c:extLst>
            <c:ext xmlns:c16="http://schemas.microsoft.com/office/drawing/2014/chart" uri="{C3380CC4-5D6E-409C-BE32-E72D297353CC}">
              <c16:uniqueId val="{00000004-53C5-4D31-B375-E0E140587B40}"/>
            </c:ext>
          </c:extLst>
        </c:ser>
        <c:ser>
          <c:idx val="3"/>
          <c:order val="5"/>
          <c:tx>
            <c:strRef>
              <c:f>IDARTES!$A$60</c:f>
              <c:strCache>
                <c:ptCount val="1"/>
                <c:pt idx="0">
                  <c:v>% Giros acumulados</c:v>
                </c:pt>
              </c:strCache>
            </c:strRef>
          </c:tx>
          <c:spPr>
            <a:ln w="22225" cap="rnd" cmpd="sng" algn="ctr">
              <a:solidFill>
                <a:schemeClr val="accent2"/>
              </a:solidFill>
              <a:round/>
            </a:ln>
            <a:effectLst/>
          </c:spPr>
          <c:marker>
            <c:symbol val="none"/>
          </c:marker>
          <c:dLbls>
            <c:dLbl>
              <c:idx val="0"/>
              <c:layout>
                <c:manualLayout>
                  <c:x val="6.040015100037736E-3"/>
                  <c:y val="4.60876470260269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C5-4D31-B375-E0E140587B40}"/>
                </c:ext>
              </c:extLst>
            </c:dLbl>
            <c:dLbl>
              <c:idx val="4"/>
              <c:layout>
                <c:manualLayout>
                  <c:x val="4.5300113250282574E-3"/>
                  <c:y val="2.93285026529263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3C5-4D31-B375-E0E140587B40}"/>
                </c:ext>
              </c:extLst>
            </c:dLbl>
            <c:dLbl>
              <c:idx val="5"/>
              <c:layout>
                <c:manualLayout>
                  <c:x val="4.5300113250283129E-3"/>
                  <c:y val="3.77080748394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3C5-4D31-B375-E0E140587B40}"/>
                </c:ext>
              </c:extLst>
            </c:dLbl>
            <c:dLbl>
              <c:idx val="6"/>
              <c:layout>
                <c:manualLayout>
                  <c:x val="4.5300113250283129E-3"/>
                  <c:y val="2.51387165596510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3C5-4D31-B375-E0E140587B40}"/>
                </c:ext>
              </c:extLst>
            </c:dLbl>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D-53C5-4D31-B375-E0E140587B40}"/>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IDARTES!$B$60:$J$60</c:f>
              <c:numCache>
                <c:formatCode>0.00%</c:formatCode>
                <c:ptCount val="9"/>
                <c:pt idx="0">
                  <c:v>2.3072635100510974E-4</c:v>
                </c:pt>
                <c:pt idx="1">
                  <c:v>1.5466199740852992E-2</c:v>
                </c:pt>
                <c:pt idx="2">
                  <c:v>4.5024480212588397E-2</c:v>
                </c:pt>
                <c:pt idx="3">
                  <c:v>8.0874131540963276E-2</c:v>
                </c:pt>
                <c:pt idx="4">
                  <c:v>0.12942276936438882</c:v>
                </c:pt>
                <c:pt idx="5">
                  <c:v>0.17732005362072714</c:v>
                </c:pt>
                <c:pt idx="6">
                  <c:v>0.25404063856817</c:v>
                </c:pt>
                <c:pt idx="7">
                  <c:v>0.29921049386474091</c:v>
                </c:pt>
                <c:pt idx="8">
                  <c:v>0.36849988214273766</c:v>
                </c:pt>
              </c:numCache>
            </c:numRef>
          </c:val>
          <c:smooth val="0"/>
          <c:extLst>
            <c:ext xmlns:c16="http://schemas.microsoft.com/office/drawing/2014/chart" uri="{C3380CC4-5D6E-409C-BE32-E72D297353CC}">
              <c16:uniqueId val="{00000005-53C5-4D31-B375-E0E140587B40}"/>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noFill/>
    <a:ln>
      <a:noFill/>
    </a:ln>
    <a:effectLst/>
  </c:spPr>
  <c:txPr>
    <a:bodyPr/>
    <a:lstStyle/>
    <a:p>
      <a:pPr>
        <a:defRPr sz="900">
          <a:latin typeface="Museo Sans Condensed" panose="02000000000000000000" pitchFamily="2" charset="0"/>
        </a:defRPr>
      </a:pPr>
      <a:endParaRPr lang="es-C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75521826139110093"/>
        </c:manualLayout>
      </c:layout>
      <c:lineChart>
        <c:grouping val="standard"/>
        <c:varyColors val="0"/>
        <c:ser>
          <c:idx val="0"/>
          <c:order val="0"/>
          <c:tx>
            <c:strRef>
              <c:f>OFB!$A$74</c:f>
              <c:strCache>
                <c:ptCount val="1"/>
                <c:pt idx="0">
                  <c:v>% Prog. Compromisos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OFB!$B$74:$M$74</c:f>
              <c:numCache>
                <c:formatCode>0.00%</c:formatCode>
                <c:ptCount val="12"/>
                <c:pt idx="0">
                  <c:v>6.172486166762068E-2</c:v>
                </c:pt>
                <c:pt idx="1">
                  <c:v>0.17792406029383706</c:v>
                </c:pt>
                <c:pt idx="2">
                  <c:v>0.30315461425936524</c:v>
                </c:pt>
                <c:pt idx="3">
                  <c:v>0.8837690008268142</c:v>
                </c:pt>
              </c:numCache>
            </c:numRef>
          </c:val>
          <c:smooth val="0"/>
          <c:extLst>
            <c:ext xmlns:c16="http://schemas.microsoft.com/office/drawing/2014/chart" uri="{C3380CC4-5D6E-409C-BE32-E72D297353CC}">
              <c16:uniqueId val="{00000000-B37A-48E8-9800-45E7B058673B}"/>
            </c:ext>
          </c:extLst>
        </c:ser>
        <c:ser>
          <c:idx val="4"/>
          <c:order val="1"/>
          <c:tx>
            <c:strRef>
              <c:f>OFB!$A$76</c:f>
              <c:strCache>
                <c:ptCount val="1"/>
                <c:pt idx="0">
                  <c:v>% Reprog. Compromisos acumulados</c:v>
                </c:pt>
              </c:strCache>
            </c:strRef>
          </c:tx>
          <c:spPr>
            <a:ln w="22225" cap="rnd" cmpd="sng" algn="ctr">
              <a:solidFill>
                <a:schemeClr val="accent1"/>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1-B37A-48E8-9800-45E7B05867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OFB!$B$76:$M$76</c:f>
              <c:numCache>
                <c:formatCode>General</c:formatCode>
                <c:ptCount val="12"/>
                <c:pt idx="4" formatCode="0.00%">
                  <c:v>0.70317177249856699</c:v>
                </c:pt>
                <c:pt idx="5" formatCode="0.00%">
                  <c:v>0.76039742691548307</c:v>
                </c:pt>
                <c:pt idx="6" formatCode="0.00%">
                  <c:v>0.8516018088019871</c:v>
                </c:pt>
                <c:pt idx="7" formatCode="0.00%">
                  <c:v>0.86300235653780011</c:v>
                </c:pt>
                <c:pt idx="8" formatCode="0.00%">
                  <c:v>0.87984841729826124</c:v>
                </c:pt>
                <c:pt idx="9" formatCode="0.00%">
                  <c:v>0.89042099229348448</c:v>
                </c:pt>
                <c:pt idx="10" formatCode="0.00%">
                  <c:v>0.91010126743519526</c:v>
                </c:pt>
                <c:pt idx="11" formatCode="0.00%">
                  <c:v>1</c:v>
                </c:pt>
              </c:numCache>
            </c:numRef>
          </c:val>
          <c:smooth val="0"/>
          <c:extLst>
            <c:ext xmlns:c16="http://schemas.microsoft.com/office/drawing/2014/chart" uri="{C3380CC4-5D6E-409C-BE32-E72D297353CC}">
              <c16:uniqueId val="{00000001-B37A-48E8-9800-45E7B058673B}"/>
            </c:ext>
          </c:extLst>
        </c:ser>
        <c:ser>
          <c:idx val="1"/>
          <c:order val="2"/>
          <c:tx>
            <c:strRef>
              <c:f>OFB!$A$75</c:f>
              <c:strCache>
                <c:ptCount val="1"/>
                <c:pt idx="0">
                  <c:v>% Prog. Giros acumulados</c:v>
                </c:pt>
              </c:strCache>
            </c:strRef>
          </c:tx>
          <c:spPr>
            <a:ln w="22225" cap="rnd" cmpd="sng" algn="ctr">
              <a:solidFill>
                <a:schemeClr val="accent6"/>
              </a:solidFill>
              <a:round/>
            </a:ln>
            <a:effectLst/>
          </c:spPr>
          <c:marker>
            <c:symbol val="none"/>
          </c:marker>
          <c:dLbls>
            <c:dLbl>
              <c:idx val="0"/>
              <c:layout>
                <c:manualLayout>
                  <c:x val="4.5506257110352532E-3"/>
                  <c:y val="2.9328492977326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37A-48E8-9800-45E7B058673B}"/>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OFB!$B$75:$M$75</c:f>
              <c:numCache>
                <c:formatCode>0.00%</c:formatCode>
                <c:ptCount val="12"/>
                <c:pt idx="0">
                  <c:v>3.1800546969407877E-5</c:v>
                </c:pt>
                <c:pt idx="1">
                  <c:v>4.5156776696559184E-3</c:v>
                </c:pt>
                <c:pt idx="2">
                  <c:v>3.0464923996692744E-2</c:v>
                </c:pt>
                <c:pt idx="3">
                  <c:v>0.11623099917318577</c:v>
                </c:pt>
              </c:numCache>
            </c:numRef>
          </c:val>
          <c:smooth val="0"/>
          <c:extLst>
            <c:ext xmlns:c16="http://schemas.microsoft.com/office/drawing/2014/chart" uri="{C3380CC4-5D6E-409C-BE32-E72D297353CC}">
              <c16:uniqueId val="{00000002-B37A-48E8-9800-45E7B058673B}"/>
            </c:ext>
          </c:extLst>
        </c:ser>
        <c:ser>
          <c:idx val="5"/>
          <c:order val="3"/>
          <c:tx>
            <c:strRef>
              <c:f>OFB!$A$77</c:f>
              <c:strCache>
                <c:ptCount val="1"/>
                <c:pt idx="0">
                  <c:v>% Reprog. Giros acumulados</c:v>
                </c:pt>
              </c:strCache>
            </c:strRef>
          </c:tx>
          <c:spPr>
            <a:ln w="22225" cap="rnd" cmpd="sng" algn="ctr">
              <a:solidFill>
                <a:schemeClr val="accent6">
                  <a:lumMod val="75000"/>
                </a:schemeClr>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3-B37A-48E8-9800-45E7B05867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OFB!$B$77:$M$77</c:f>
              <c:numCache>
                <c:formatCode>General</c:formatCode>
                <c:ptCount val="12"/>
                <c:pt idx="4" formatCode="0.00%">
                  <c:v>0.10951531749570091</c:v>
                </c:pt>
                <c:pt idx="5" formatCode="0.00%">
                  <c:v>0.20399974523915673</c:v>
                </c:pt>
                <c:pt idx="6" formatCode="0.00%">
                  <c:v>0.29695560792306225</c:v>
                </c:pt>
                <c:pt idx="7" formatCode="0.00%">
                  <c:v>0.40315903445640405</c:v>
                </c:pt>
                <c:pt idx="8" formatCode="0.00%">
                  <c:v>0.51324756384943637</c:v>
                </c:pt>
                <c:pt idx="9" formatCode="0.00%">
                  <c:v>0.62190306349914015</c:v>
                </c:pt>
                <c:pt idx="10" formatCode="0.00%">
                  <c:v>0.77800777020571943</c:v>
                </c:pt>
                <c:pt idx="11" formatCode="0.00%">
                  <c:v>1</c:v>
                </c:pt>
              </c:numCache>
            </c:numRef>
          </c:val>
          <c:smooth val="0"/>
          <c:extLst>
            <c:ext xmlns:c16="http://schemas.microsoft.com/office/drawing/2014/chart" uri="{C3380CC4-5D6E-409C-BE32-E72D297353CC}">
              <c16:uniqueId val="{00000003-B37A-48E8-9800-45E7B058673B}"/>
            </c:ext>
          </c:extLst>
        </c:ser>
        <c:ser>
          <c:idx val="2"/>
          <c:order val="4"/>
          <c:tx>
            <c:strRef>
              <c:f>OFB!$A$59</c:f>
              <c:strCache>
                <c:ptCount val="1"/>
                <c:pt idx="0">
                  <c:v>% Compromisos acumulados</c:v>
                </c:pt>
              </c:strCache>
            </c:strRef>
          </c:tx>
          <c:spPr>
            <a:ln w="22225" cap="rnd" cmpd="sng" algn="ctr">
              <a:solidFill>
                <a:schemeClr val="accent4"/>
              </a:solidFill>
              <a:round/>
            </a:ln>
            <a:effectLst/>
          </c:spPr>
          <c:marker>
            <c:symbol val="none"/>
          </c:marker>
          <c:dLbls>
            <c:dLbl>
              <c:idx val="4"/>
              <c:layout>
                <c:manualLayout>
                  <c:x val="4.5506257110353226E-3"/>
                  <c:y val="2.9328492977326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37A-48E8-9800-45E7B058673B}"/>
                </c:ext>
              </c:extLst>
            </c:dLbl>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2-B37A-48E8-9800-45E7B058673B}"/>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OFB!$B$59:$J$59</c:f>
              <c:numCache>
                <c:formatCode>0.00%</c:formatCode>
                <c:ptCount val="9"/>
                <c:pt idx="0">
                  <c:v>1.9441025249634293E-2</c:v>
                </c:pt>
                <c:pt idx="1">
                  <c:v>0.10797448317751066</c:v>
                </c:pt>
                <c:pt idx="2">
                  <c:v>0.17662226807861098</c:v>
                </c:pt>
                <c:pt idx="3">
                  <c:v>0.55009090510158598</c:v>
                </c:pt>
                <c:pt idx="4">
                  <c:v>0.6861618797528819</c:v>
                </c:pt>
                <c:pt idx="5">
                  <c:v>0.71539174447487419</c:v>
                </c:pt>
                <c:pt idx="6">
                  <c:v>0.75610309381568053</c:v>
                </c:pt>
                <c:pt idx="7">
                  <c:v>0.78875092303038019</c:v>
                </c:pt>
                <c:pt idx="8">
                  <c:v>0.80893113607413547</c:v>
                </c:pt>
              </c:numCache>
            </c:numRef>
          </c:val>
          <c:smooth val="0"/>
          <c:extLst>
            <c:ext xmlns:c16="http://schemas.microsoft.com/office/drawing/2014/chart" uri="{C3380CC4-5D6E-409C-BE32-E72D297353CC}">
              <c16:uniqueId val="{00000004-B37A-48E8-9800-45E7B058673B}"/>
            </c:ext>
          </c:extLst>
        </c:ser>
        <c:ser>
          <c:idx val="3"/>
          <c:order val="5"/>
          <c:tx>
            <c:strRef>
              <c:f>OFB!$A$60</c:f>
              <c:strCache>
                <c:ptCount val="1"/>
                <c:pt idx="0">
                  <c:v>% Giros acumulados</c:v>
                </c:pt>
              </c:strCache>
            </c:strRef>
          </c:tx>
          <c:spPr>
            <a:ln w="22225" cap="rnd" cmpd="sng" algn="ctr">
              <a:solidFill>
                <a:schemeClr val="accent2"/>
              </a:solidFill>
              <a:round/>
            </a:ln>
            <a:effectLst/>
          </c:spPr>
          <c:marker>
            <c:symbol val="none"/>
          </c:marker>
          <c:dLbls>
            <c:dLbl>
              <c:idx val="0"/>
              <c:layout>
                <c:manualLayout>
                  <c:x val="1.2135001896094059E-2"/>
                  <c:y val="8.3795694220934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37A-48E8-9800-45E7B058673B}"/>
                </c:ext>
              </c:extLst>
            </c:dLbl>
            <c:dLbl>
              <c:idx val="1"/>
              <c:layout>
                <c:manualLayout>
                  <c:x val="1.9719378081152827E-2"/>
                  <c:y val="3.3518277688373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37A-48E8-9800-45E7B058673B}"/>
                </c:ext>
              </c:extLst>
            </c:dLbl>
            <c:dLbl>
              <c:idx val="2"/>
              <c:layout>
                <c:manualLayout>
                  <c:x val="1.3651877133105747E-2"/>
                  <c:y val="4.1897847110467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37A-48E8-9800-45E7B058673B}"/>
                </c:ext>
              </c:extLst>
            </c:dLbl>
            <c:dLbl>
              <c:idx val="4"/>
              <c:layout>
                <c:manualLayout>
                  <c:x val="4.5506257110353226E-3"/>
                  <c:y val="4.1897847110467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37A-48E8-9800-45E7B058673B}"/>
                </c:ext>
              </c:extLst>
            </c:dLbl>
            <c:dLbl>
              <c:idx val="5"/>
              <c:layout>
                <c:manualLayout>
                  <c:x val="4.5506257110352671E-3"/>
                  <c:y val="3.77080623994203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37A-48E8-9800-45E7B058673B}"/>
                </c:ext>
              </c:extLst>
            </c:dLbl>
            <c:dLbl>
              <c:idx val="6"/>
              <c:layout>
                <c:manualLayout>
                  <c:x val="4.5506257110352671E-3"/>
                  <c:y val="2.9328492977326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37A-48E8-9800-45E7B058673B}"/>
                </c:ext>
              </c:extLst>
            </c:dLbl>
            <c:dLbl>
              <c:idx val="7"/>
              <c:layout>
                <c:manualLayout>
                  <c:x val="4.5506257110351561E-3"/>
                  <c:y val="2.0948923555233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37A-48E8-9800-45E7B058673B}"/>
                </c:ext>
              </c:extLst>
            </c:dLbl>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0-B37A-48E8-9800-45E7B058673B}"/>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OFB!$B$60:$J$60</c:f>
              <c:numCache>
                <c:formatCode>0.00%</c:formatCode>
                <c:ptCount val="9"/>
                <c:pt idx="0">
                  <c:v>5.1829485467150029E-5</c:v>
                </c:pt>
                <c:pt idx="1">
                  <c:v>1.7763160338357816E-3</c:v>
                </c:pt>
                <c:pt idx="2">
                  <c:v>1.3357862144628887E-2</c:v>
                </c:pt>
                <c:pt idx="3">
                  <c:v>3.7334494363416341E-2</c:v>
                </c:pt>
                <c:pt idx="4">
                  <c:v>0.10571542022801096</c:v>
                </c:pt>
                <c:pt idx="5">
                  <c:v>0.18899780093624613</c:v>
                </c:pt>
                <c:pt idx="6">
                  <c:v>0.26324977116107257</c:v>
                </c:pt>
                <c:pt idx="7">
                  <c:v>0.36039353662187124</c:v>
                </c:pt>
                <c:pt idx="8">
                  <c:v>0.45159418607095086</c:v>
                </c:pt>
              </c:numCache>
            </c:numRef>
          </c:val>
          <c:smooth val="0"/>
          <c:extLst>
            <c:ext xmlns:c16="http://schemas.microsoft.com/office/drawing/2014/chart" uri="{C3380CC4-5D6E-409C-BE32-E72D297353CC}">
              <c16:uniqueId val="{00000005-B37A-48E8-9800-45E7B058673B}"/>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noFill/>
    <a:ln>
      <a:noFill/>
    </a:ln>
    <a:effectLst/>
  </c:spPr>
  <c:txPr>
    <a:bodyPr/>
    <a:lstStyle/>
    <a:p>
      <a:pPr>
        <a:defRPr sz="900">
          <a:latin typeface="Museo Sans Condensed" panose="02000000000000000000" pitchFamily="2" charset="0"/>
        </a:defRPr>
      </a:pPr>
      <a:endParaRPr lang="es-C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75561227602422487"/>
        </c:manualLayout>
      </c:layout>
      <c:lineChart>
        <c:grouping val="standard"/>
        <c:varyColors val="0"/>
        <c:ser>
          <c:idx val="0"/>
          <c:order val="0"/>
          <c:tx>
            <c:strRef>
              <c:f>IDPC!$A$74</c:f>
              <c:strCache>
                <c:ptCount val="1"/>
                <c:pt idx="0">
                  <c:v>% Prog. Compromisos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IDPC!$B$74:$M$74</c:f>
              <c:numCache>
                <c:formatCode>0.00%</c:formatCode>
                <c:ptCount val="12"/>
                <c:pt idx="0">
                  <c:v>0.27320605661619485</c:v>
                </c:pt>
                <c:pt idx="1">
                  <c:v>0.51291968400263332</c:v>
                </c:pt>
                <c:pt idx="2">
                  <c:v>0.74423963133640558</c:v>
                </c:pt>
                <c:pt idx="3">
                  <c:v>0.8268186306780777</c:v>
                </c:pt>
              </c:numCache>
            </c:numRef>
          </c:val>
          <c:smooth val="0"/>
          <c:extLst>
            <c:ext xmlns:c16="http://schemas.microsoft.com/office/drawing/2014/chart" uri="{C3380CC4-5D6E-409C-BE32-E72D297353CC}">
              <c16:uniqueId val="{00000000-D839-4A7A-8EF6-A830E6B12731}"/>
            </c:ext>
          </c:extLst>
        </c:ser>
        <c:ser>
          <c:idx val="4"/>
          <c:order val="1"/>
          <c:tx>
            <c:strRef>
              <c:f>IDPC!$A$76</c:f>
              <c:strCache>
                <c:ptCount val="1"/>
                <c:pt idx="0">
                  <c:v>% Reprog. Compromisos acumulados</c:v>
                </c:pt>
              </c:strCache>
            </c:strRef>
          </c:tx>
          <c:spPr>
            <a:ln w="22225" cap="rnd" cmpd="sng" algn="ctr">
              <a:solidFill>
                <a:schemeClr val="accent1"/>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0-D839-4A7A-8EF6-A830E6B1273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IDPC!$B$76:$M$76</c:f>
              <c:numCache>
                <c:formatCode>General</c:formatCode>
                <c:ptCount val="12"/>
                <c:pt idx="4" formatCode="0.00%">
                  <c:v>0.8268186306780777</c:v>
                </c:pt>
                <c:pt idx="5" formatCode="0.00%">
                  <c:v>0.8268186306780777</c:v>
                </c:pt>
                <c:pt idx="6" formatCode="0.00%">
                  <c:v>0.8268186306780777</c:v>
                </c:pt>
                <c:pt idx="7" formatCode="0.00%">
                  <c:v>0.88751048938446342</c:v>
                </c:pt>
                <c:pt idx="8" formatCode="0.00%">
                  <c:v>0.90838894705155293</c:v>
                </c:pt>
                <c:pt idx="9" formatCode="0.00%">
                  <c:v>0.9466927156014513</c:v>
                </c:pt>
                <c:pt idx="10" formatCode="0.00%">
                  <c:v>0.94976276862963993</c:v>
                </c:pt>
                <c:pt idx="11" formatCode="0.00%">
                  <c:v>1</c:v>
                </c:pt>
              </c:numCache>
            </c:numRef>
          </c:val>
          <c:smooth val="0"/>
          <c:extLst>
            <c:ext xmlns:c16="http://schemas.microsoft.com/office/drawing/2014/chart" uri="{C3380CC4-5D6E-409C-BE32-E72D297353CC}">
              <c16:uniqueId val="{00000001-D839-4A7A-8EF6-A830E6B12731}"/>
            </c:ext>
          </c:extLst>
        </c:ser>
        <c:ser>
          <c:idx val="1"/>
          <c:order val="2"/>
          <c:tx>
            <c:strRef>
              <c:f>IDPC!$A$75</c:f>
              <c:strCache>
                <c:ptCount val="1"/>
                <c:pt idx="0">
                  <c:v>% Prog. Giros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IDPC!$B$75:$M$75</c:f>
              <c:numCache>
                <c:formatCode>0.00%</c:formatCode>
                <c:ptCount val="12"/>
                <c:pt idx="0">
                  <c:v>0</c:v>
                </c:pt>
                <c:pt idx="1">
                  <c:v>4.5260039499670834E-2</c:v>
                </c:pt>
                <c:pt idx="2">
                  <c:v>0.10697827518104015</c:v>
                </c:pt>
                <c:pt idx="3">
                  <c:v>0.18104015799868334</c:v>
                </c:pt>
              </c:numCache>
            </c:numRef>
          </c:val>
          <c:smooth val="0"/>
          <c:extLst>
            <c:ext xmlns:c16="http://schemas.microsoft.com/office/drawing/2014/chart" uri="{C3380CC4-5D6E-409C-BE32-E72D297353CC}">
              <c16:uniqueId val="{00000002-D839-4A7A-8EF6-A830E6B12731}"/>
            </c:ext>
          </c:extLst>
        </c:ser>
        <c:ser>
          <c:idx val="5"/>
          <c:order val="3"/>
          <c:tx>
            <c:strRef>
              <c:f>IDPC!$A$77</c:f>
              <c:strCache>
                <c:ptCount val="1"/>
                <c:pt idx="0">
                  <c:v>% Reprog. Giros acumulados</c:v>
                </c:pt>
              </c:strCache>
            </c:strRef>
          </c:tx>
          <c:spPr>
            <a:ln w="22225" cap="rnd" cmpd="sng" algn="ctr">
              <a:solidFill>
                <a:schemeClr val="accent6">
                  <a:lumMod val="75000"/>
                </a:schemeClr>
              </a:solidFill>
              <a:round/>
            </a:ln>
            <a:effectLst/>
          </c:spPr>
          <c:marker>
            <c:symbol val="none"/>
          </c:marker>
          <c:dLbls>
            <c:dLbl>
              <c:idx val="5"/>
              <c:layout>
                <c:manualLayout>
                  <c:x val="1.5134318867466188E-3"/>
                  <c:y val="2.09404055843279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839-4A7A-8EF6-A830E6B12731}"/>
                </c:ext>
              </c:extLst>
            </c:dLbl>
            <c:dLbl>
              <c:idx val="6"/>
              <c:layout>
                <c:manualLayout>
                  <c:x val="-1.5134318867466743E-3"/>
                  <c:y val="2.0940405584328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839-4A7A-8EF6-A830E6B12731}"/>
                </c:ext>
              </c:extLst>
            </c:dLbl>
            <c:dLbl>
              <c:idx val="7"/>
              <c:layout>
                <c:manualLayout>
                  <c:x val="4.540295660239912E-3"/>
                  <c:y val="3.35046489349247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839-4A7A-8EF6-A830E6B12731}"/>
                </c:ext>
              </c:extLst>
            </c:dLbl>
            <c:dLbl>
              <c:idx val="8"/>
              <c:layout>
                <c:manualLayout>
                  <c:x val="4.540295660240023E-3"/>
                  <c:y val="2.9316567818059202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839-4A7A-8EF6-A830E6B1273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IDPC!$B$77:$M$77</c:f>
              <c:numCache>
                <c:formatCode>General</c:formatCode>
                <c:ptCount val="12"/>
                <c:pt idx="4" formatCode="0.00%">
                  <c:v>0.18104015799868334</c:v>
                </c:pt>
                <c:pt idx="5" formatCode="0.00%">
                  <c:v>0.24033841104344961</c:v>
                </c:pt>
                <c:pt idx="6" formatCode="0.00%">
                  <c:v>0.31289445017281103</c:v>
                </c:pt>
                <c:pt idx="7" formatCode="0.00%">
                  <c:v>0.39518690713462801</c:v>
                </c:pt>
                <c:pt idx="8" formatCode="0.00%">
                  <c:v>0.48659846242175353</c:v>
                </c:pt>
                <c:pt idx="9" formatCode="0.00%">
                  <c:v>0.60559947398429093</c:v>
                </c:pt>
                <c:pt idx="10" formatCode="0.00%">
                  <c:v>0.71756640201746347</c:v>
                </c:pt>
                <c:pt idx="11" formatCode="0.00%">
                  <c:v>1</c:v>
                </c:pt>
              </c:numCache>
            </c:numRef>
          </c:val>
          <c:smooth val="0"/>
          <c:extLst>
            <c:ext xmlns:c16="http://schemas.microsoft.com/office/drawing/2014/chart" uri="{C3380CC4-5D6E-409C-BE32-E72D297353CC}">
              <c16:uniqueId val="{00000003-D839-4A7A-8EF6-A830E6B12731}"/>
            </c:ext>
          </c:extLst>
        </c:ser>
        <c:ser>
          <c:idx val="2"/>
          <c:order val="4"/>
          <c:tx>
            <c:strRef>
              <c:f>IDPC!$A$59</c:f>
              <c:strCache>
                <c:ptCount val="1"/>
                <c:pt idx="0">
                  <c:v>% Compromisos acumulados</c:v>
                </c:pt>
              </c:strCache>
            </c:strRef>
          </c:tx>
          <c:spPr>
            <a:ln w="22225" cap="rnd" cmpd="sng" algn="ctr">
              <a:solidFill>
                <a:schemeClr val="accent4"/>
              </a:solidFill>
              <a:round/>
            </a:ln>
            <a:effectLst/>
          </c:spPr>
          <c:marker>
            <c:symbol val="none"/>
          </c:marker>
          <c:dLbls>
            <c:dLbl>
              <c:idx val="0"/>
              <c:layout>
                <c:manualLayout>
                  <c:x val="-1.5134318867466882E-3"/>
                  <c:y val="1.6752324467462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839-4A7A-8EF6-A830E6B12731}"/>
                </c:ext>
              </c:extLst>
            </c:dLbl>
            <c:dLbl>
              <c:idx val="6"/>
              <c:layout>
                <c:manualLayout>
                  <c:x val="6.0537275469866973E-3"/>
                  <c:y val="3.76927300517903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839-4A7A-8EF6-A830E6B12731}"/>
                </c:ext>
              </c:extLst>
            </c:dLbl>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F-D839-4A7A-8EF6-A830E6B12731}"/>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IDPC!$B$59:$J$59</c:f>
              <c:numCache>
                <c:formatCode>0.00%</c:formatCode>
                <c:ptCount val="9"/>
                <c:pt idx="0">
                  <c:v>0.23616616865536541</c:v>
                </c:pt>
                <c:pt idx="1">
                  <c:v>0.41938201053324553</c:v>
                </c:pt>
                <c:pt idx="2">
                  <c:v>0.65299302608624088</c:v>
                </c:pt>
                <c:pt idx="3">
                  <c:v>0.67074905361257409</c:v>
                </c:pt>
                <c:pt idx="4">
                  <c:v>0.72981680328341014</c:v>
                </c:pt>
                <c:pt idx="5">
                  <c:v>0.77379566923140219</c:v>
                </c:pt>
                <c:pt idx="6">
                  <c:v>0.80028683570605663</c:v>
                </c:pt>
                <c:pt idx="7">
                  <c:v>0.83819509702106654</c:v>
                </c:pt>
                <c:pt idx="8">
                  <c:v>0.85755381208883219</c:v>
                </c:pt>
              </c:numCache>
            </c:numRef>
          </c:val>
          <c:smooth val="0"/>
          <c:extLst>
            <c:ext xmlns:c16="http://schemas.microsoft.com/office/drawing/2014/chart" uri="{C3380CC4-5D6E-409C-BE32-E72D297353CC}">
              <c16:uniqueId val="{00000004-D839-4A7A-8EF6-A830E6B12731}"/>
            </c:ext>
          </c:extLst>
        </c:ser>
        <c:ser>
          <c:idx val="3"/>
          <c:order val="5"/>
          <c:tx>
            <c:strRef>
              <c:f>IDPC!$A$60</c:f>
              <c:strCache>
                <c:ptCount val="1"/>
                <c:pt idx="0">
                  <c:v>% Giros acumulados</c:v>
                </c:pt>
              </c:strCache>
            </c:strRef>
          </c:tx>
          <c:spPr>
            <a:ln w="22225" cap="rnd" cmpd="sng" algn="ctr">
              <a:solidFill>
                <a:schemeClr val="accent2"/>
              </a:solidFill>
              <a:round/>
            </a:ln>
            <a:effectLst/>
          </c:spPr>
          <c:marker>
            <c:symbol val="none"/>
          </c:marker>
          <c:dLbls>
            <c:dLbl>
              <c:idx val="0"/>
              <c:layout>
                <c:manualLayout>
                  <c:x val="-1.5134318867466882E-3"/>
                  <c:y val="2.9316567818059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39-4A7A-8EF6-A830E6B12731}"/>
                </c:ext>
              </c:extLst>
            </c:dLbl>
            <c:dLbl>
              <c:idx val="4"/>
              <c:layout>
                <c:manualLayout>
                  <c:x val="-1.5134318867466743E-3"/>
                  <c:y val="4.1880811168655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839-4A7A-8EF6-A830E6B12731}"/>
                </c:ext>
              </c:extLst>
            </c:dLbl>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1-D839-4A7A-8EF6-A830E6B12731}"/>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IDPC!$B$60:$J$60</c:f>
              <c:numCache>
                <c:formatCode>0.00%</c:formatCode>
                <c:ptCount val="9"/>
                <c:pt idx="0">
                  <c:v>9.7597103357472023E-6</c:v>
                </c:pt>
                <c:pt idx="1">
                  <c:v>3.6937876069782754E-3</c:v>
                </c:pt>
                <c:pt idx="2">
                  <c:v>3.8578202230085581E-2</c:v>
                </c:pt>
                <c:pt idx="3">
                  <c:v>0.10173156673798553</c:v>
                </c:pt>
                <c:pt idx="4">
                  <c:v>0.17515552394667544</c:v>
                </c:pt>
                <c:pt idx="5">
                  <c:v>0.26596351481237657</c:v>
                </c:pt>
                <c:pt idx="6">
                  <c:v>0.34639807566655695</c:v>
                </c:pt>
                <c:pt idx="7">
                  <c:v>0.43336296556122456</c:v>
                </c:pt>
                <c:pt idx="8">
                  <c:v>0.50464112503488701</c:v>
                </c:pt>
              </c:numCache>
            </c:numRef>
          </c:val>
          <c:smooth val="0"/>
          <c:extLst>
            <c:ext xmlns:c16="http://schemas.microsoft.com/office/drawing/2014/chart" uri="{C3380CC4-5D6E-409C-BE32-E72D297353CC}">
              <c16:uniqueId val="{00000005-D839-4A7A-8EF6-A830E6B12731}"/>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noFill/>
    <a:ln>
      <a:noFill/>
    </a:ln>
    <a:effectLst/>
  </c:spPr>
  <c:txPr>
    <a:bodyPr/>
    <a:lstStyle/>
    <a:p>
      <a:pPr>
        <a:defRPr sz="900">
          <a:latin typeface="Museo Sans Condensed" panose="02000000000000000000" pitchFamily="2" charset="0"/>
        </a:defRPr>
      </a:pPr>
      <a:endParaRPr lang="es-C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75857015606787648"/>
        </c:manualLayout>
      </c:layout>
      <c:lineChart>
        <c:grouping val="standard"/>
        <c:varyColors val="0"/>
        <c:ser>
          <c:idx val="0"/>
          <c:order val="0"/>
          <c:tx>
            <c:strRef>
              <c:f>FUGA!$A$75</c:f>
              <c:strCache>
                <c:ptCount val="1"/>
                <c:pt idx="0">
                  <c:v>% Prog. Compromisos acumulados</c:v>
                </c:pt>
              </c:strCache>
            </c:strRef>
          </c:tx>
          <c:spPr>
            <a:ln w="22225" cap="rnd" cmpd="sng" algn="ctr">
              <a:solidFill>
                <a:schemeClr val="accent5"/>
              </a:solidFill>
              <a:round/>
            </a:ln>
            <a:effectLst/>
          </c:spPr>
          <c:marker>
            <c:symbol val="none"/>
          </c:marker>
          <c:dLbls>
            <c:dLbl>
              <c:idx val="1"/>
              <c:layout>
                <c:manualLayout>
                  <c:x val="-1.515151334389008E-3"/>
                  <c:y val="2.51111133812905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B66-4339-A8AC-6886654D9FAA}"/>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FUGA!$B$75:$M$75</c:f>
              <c:numCache>
                <c:formatCode>0.00%</c:formatCode>
                <c:ptCount val="12"/>
                <c:pt idx="0">
                  <c:v>0.16597395018105165</c:v>
                </c:pt>
                <c:pt idx="1">
                  <c:v>0.34750795819157693</c:v>
                </c:pt>
                <c:pt idx="2">
                  <c:v>0.49273516459999711</c:v>
                </c:pt>
                <c:pt idx="3">
                  <c:v>0.5860955115768387</c:v>
                </c:pt>
              </c:numCache>
            </c:numRef>
          </c:val>
          <c:smooth val="0"/>
          <c:extLst>
            <c:ext xmlns:c16="http://schemas.microsoft.com/office/drawing/2014/chart" uri="{C3380CC4-5D6E-409C-BE32-E72D297353CC}">
              <c16:uniqueId val="{00000000-DB66-4339-A8AC-6886654D9FAA}"/>
            </c:ext>
          </c:extLst>
        </c:ser>
        <c:ser>
          <c:idx val="4"/>
          <c:order val="1"/>
          <c:tx>
            <c:strRef>
              <c:f>FUGA!$A$77</c:f>
              <c:strCache>
                <c:ptCount val="1"/>
                <c:pt idx="0">
                  <c:v>% Reprog. Compromisos acumulados</c:v>
                </c:pt>
              </c:strCache>
            </c:strRef>
          </c:tx>
          <c:spPr>
            <a:ln w="22225" cap="rnd" cmpd="sng" algn="ctr">
              <a:solidFill>
                <a:schemeClr val="accent1"/>
              </a:solidFill>
              <a:round/>
            </a:ln>
            <a:effectLst/>
          </c:spPr>
          <c:marker>
            <c:symbol val="none"/>
          </c:marker>
          <c:dLbls>
            <c:dLbl>
              <c:idx val="8"/>
              <c:layout>
                <c:manualLayout>
                  <c:x val="4.5454540031670239E-3"/>
                  <c:y val="5.022222676258101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B66-4339-A8AC-6886654D9F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FUGA!$B$77:$M$77</c:f>
              <c:numCache>
                <c:formatCode>General</c:formatCode>
                <c:ptCount val="12"/>
                <c:pt idx="4" formatCode="0.00%">
                  <c:v>0.5860955115768387</c:v>
                </c:pt>
                <c:pt idx="5" formatCode="0.00%">
                  <c:v>0.60572018814807005</c:v>
                </c:pt>
                <c:pt idx="6" formatCode="0.00%">
                  <c:v>0.7012946202552327</c:v>
                </c:pt>
                <c:pt idx="7" formatCode="0.00%">
                  <c:v>0.75284885498550025</c:v>
                </c:pt>
                <c:pt idx="8" formatCode="0.00%">
                  <c:v>0.8168979786114815</c:v>
                </c:pt>
                <c:pt idx="9" formatCode="0.00%">
                  <c:v>0.87520889696546067</c:v>
                </c:pt>
                <c:pt idx="10" formatCode="0.00%">
                  <c:v>0.92379418243649447</c:v>
                </c:pt>
                <c:pt idx="11" formatCode="0.00%">
                  <c:v>1</c:v>
                </c:pt>
              </c:numCache>
            </c:numRef>
          </c:val>
          <c:smooth val="0"/>
          <c:extLst>
            <c:ext xmlns:c16="http://schemas.microsoft.com/office/drawing/2014/chart" uri="{C3380CC4-5D6E-409C-BE32-E72D297353CC}">
              <c16:uniqueId val="{00000001-DB66-4339-A8AC-6886654D9FAA}"/>
            </c:ext>
          </c:extLst>
        </c:ser>
        <c:ser>
          <c:idx val="1"/>
          <c:order val="2"/>
          <c:tx>
            <c:strRef>
              <c:f>FUGA!$A$76</c:f>
              <c:strCache>
                <c:ptCount val="1"/>
                <c:pt idx="0">
                  <c:v>% Prog. Giros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FUGA!$B$76:$M$76</c:f>
              <c:numCache>
                <c:formatCode>0.00%</c:formatCode>
                <c:ptCount val="12"/>
                <c:pt idx="0">
                  <c:v>2.0746743772631459E-3</c:v>
                </c:pt>
                <c:pt idx="1">
                  <c:v>4.3568161922526064E-2</c:v>
                </c:pt>
                <c:pt idx="2">
                  <c:v>9.0248335410946845E-2</c:v>
                </c:pt>
                <c:pt idx="3">
                  <c:v>0.14211519484252549</c:v>
                </c:pt>
              </c:numCache>
            </c:numRef>
          </c:val>
          <c:smooth val="0"/>
          <c:extLst>
            <c:ext xmlns:c16="http://schemas.microsoft.com/office/drawing/2014/chart" uri="{C3380CC4-5D6E-409C-BE32-E72D297353CC}">
              <c16:uniqueId val="{00000002-DB66-4339-A8AC-6886654D9FAA}"/>
            </c:ext>
          </c:extLst>
        </c:ser>
        <c:ser>
          <c:idx val="5"/>
          <c:order val="3"/>
          <c:tx>
            <c:strRef>
              <c:f>FUGA!$A$78</c:f>
              <c:strCache>
                <c:ptCount val="1"/>
                <c:pt idx="0">
                  <c:v>% Reprog. Giros acumulados</c:v>
                </c:pt>
              </c:strCache>
            </c:strRef>
          </c:tx>
          <c:spPr>
            <a:ln w="22225" cap="rnd" cmpd="sng" algn="ctr">
              <a:solidFill>
                <a:schemeClr val="accent6">
                  <a:lumMod val="75000"/>
                </a:schemeClr>
              </a:solidFill>
              <a:round/>
            </a:ln>
            <a:effectLst/>
          </c:spPr>
          <c:marker>
            <c:symbol val="none"/>
          </c:marker>
          <c:dLbls>
            <c:dLbl>
              <c:idx val="6"/>
              <c:layout>
                <c:manualLayout>
                  <c:x val="4.5454540031670239E-3"/>
                  <c:y val="3.34814845083872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B66-4339-A8AC-6886654D9FAA}"/>
                </c:ext>
              </c:extLst>
            </c:dLbl>
            <c:dLbl>
              <c:idx val="7"/>
              <c:layout>
                <c:manualLayout>
                  <c:x val="4.5454540031670239E-3"/>
                  <c:y val="2.092592781774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B66-4339-A8AC-6886654D9FAA}"/>
                </c:ext>
              </c:extLst>
            </c:dLbl>
            <c:dLbl>
              <c:idx val="8"/>
              <c:layout>
                <c:manualLayout>
                  <c:x val="4.5454540031670239E-3"/>
                  <c:y val="1.2555556690645177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B66-4339-A8AC-6886654D9F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FUGA!$B$78:$M$78</c:f>
              <c:numCache>
                <c:formatCode>General</c:formatCode>
                <c:ptCount val="12"/>
                <c:pt idx="4" formatCode="0.00%">
                  <c:v>0.15121719963149635</c:v>
                </c:pt>
                <c:pt idx="5" formatCode="0.00%">
                  <c:v>0.21864411689254856</c:v>
                </c:pt>
                <c:pt idx="6" formatCode="0.00%">
                  <c:v>0.29125772009675865</c:v>
                </c:pt>
                <c:pt idx="7" formatCode="0.00%">
                  <c:v>0.34570800952679909</c:v>
                </c:pt>
                <c:pt idx="8" formatCode="0.00%">
                  <c:v>0.42344446628045318</c:v>
                </c:pt>
                <c:pt idx="9" formatCode="0.00%">
                  <c:v>0.52061503722252089</c:v>
                </c:pt>
                <c:pt idx="10" formatCode="0.00%">
                  <c:v>0.63772586690077471</c:v>
                </c:pt>
                <c:pt idx="11" formatCode="0.00%">
                  <c:v>0.88621469634465988</c:v>
                </c:pt>
              </c:numCache>
            </c:numRef>
          </c:val>
          <c:smooth val="0"/>
          <c:extLst>
            <c:ext xmlns:c16="http://schemas.microsoft.com/office/drawing/2014/chart" uri="{C3380CC4-5D6E-409C-BE32-E72D297353CC}">
              <c16:uniqueId val="{00000003-DB66-4339-A8AC-6886654D9FAA}"/>
            </c:ext>
          </c:extLst>
        </c:ser>
        <c:ser>
          <c:idx val="2"/>
          <c:order val="4"/>
          <c:tx>
            <c:strRef>
              <c:f>FUGA!$A$60</c:f>
              <c:strCache>
                <c:ptCount val="1"/>
                <c:pt idx="0">
                  <c:v>% Compromisos acumulados</c:v>
                </c:pt>
              </c:strCache>
            </c:strRef>
          </c:tx>
          <c:spPr>
            <a:ln w="22225" cap="rnd" cmpd="sng" algn="ctr">
              <a:solidFill>
                <a:schemeClr val="accent4"/>
              </a:solidFill>
              <a:round/>
            </a:ln>
            <a:effectLst/>
          </c:spPr>
          <c:marker>
            <c:symbol val="none"/>
          </c:marker>
          <c:dLbls>
            <c:dLbl>
              <c:idx val="5"/>
              <c:layout>
                <c:manualLayout>
                  <c:x val="3.0303026687779604E-3"/>
                  <c:y val="3.7666670071935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B66-4339-A8AC-6886654D9FAA}"/>
                </c:ext>
              </c:extLst>
            </c:dLbl>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5-DB66-4339-A8AC-6886654D9FAA}"/>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FUGA!$B$60:$J$60</c:f>
              <c:numCache>
                <c:formatCode>0.00%</c:formatCode>
                <c:ptCount val="9"/>
                <c:pt idx="0">
                  <c:v>0.24676242737732013</c:v>
                </c:pt>
                <c:pt idx="1">
                  <c:v>0.35309937845867673</c:v>
                </c:pt>
                <c:pt idx="2">
                  <c:v>0.38007207014225114</c:v>
                </c:pt>
                <c:pt idx="3">
                  <c:v>0.39493767149128739</c:v>
                </c:pt>
                <c:pt idx="4">
                  <c:v>0.46182731281846912</c:v>
                </c:pt>
                <c:pt idx="5">
                  <c:v>0.61120599991680569</c:v>
                </c:pt>
                <c:pt idx="6">
                  <c:v>0.77909123733268659</c:v>
                </c:pt>
                <c:pt idx="7">
                  <c:v>0.80425654733740148</c:v>
                </c:pt>
                <c:pt idx="8">
                  <c:v>0.82095657317121795</c:v>
                </c:pt>
              </c:numCache>
            </c:numRef>
          </c:val>
          <c:smooth val="0"/>
          <c:extLst>
            <c:ext xmlns:c16="http://schemas.microsoft.com/office/drawing/2014/chart" uri="{C3380CC4-5D6E-409C-BE32-E72D297353CC}">
              <c16:uniqueId val="{00000004-DB66-4339-A8AC-6886654D9FAA}"/>
            </c:ext>
          </c:extLst>
        </c:ser>
        <c:ser>
          <c:idx val="3"/>
          <c:order val="5"/>
          <c:tx>
            <c:strRef>
              <c:f>FUGA!$A$61</c:f>
              <c:strCache>
                <c:ptCount val="1"/>
                <c:pt idx="0">
                  <c:v>% Giros acumulados</c:v>
                </c:pt>
              </c:strCache>
            </c:strRef>
          </c:tx>
          <c:spPr>
            <a:ln w="22225" cap="rnd" cmpd="sng" algn="ctr">
              <a:solidFill>
                <a:schemeClr val="accent2"/>
              </a:solidFill>
              <a:round/>
            </a:ln>
            <a:effectLst/>
          </c:spPr>
          <c:marker>
            <c:symbol val="none"/>
          </c:marker>
          <c:dLbls>
            <c:dLbl>
              <c:idx val="0"/>
              <c:layout>
                <c:manualLayout>
                  <c:x val="4.54545400316701E-3"/>
                  <c:y val="2.51111133812905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B66-4339-A8AC-6886654D9FAA}"/>
                </c:ext>
              </c:extLst>
            </c:dLbl>
            <c:dLbl>
              <c:idx val="1"/>
              <c:layout>
                <c:manualLayout>
                  <c:x val="1.515151334389008E-3"/>
                  <c:y val="8.37037112709668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B66-4339-A8AC-6886654D9FAA}"/>
                </c:ext>
              </c:extLst>
            </c:dLbl>
            <c:dLbl>
              <c:idx val="4"/>
              <c:layout>
                <c:manualLayout>
                  <c:x val="4.5454540031669684E-3"/>
                  <c:y val="4.1851855635484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B66-4339-A8AC-6886654D9FAA}"/>
                </c:ext>
              </c:extLst>
            </c:dLbl>
            <c:dLbl>
              <c:idx val="5"/>
              <c:layout>
                <c:manualLayout>
                  <c:x val="4.5454540031670239E-3"/>
                  <c:y val="4.603704119903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B66-4339-A8AC-6886654D9FAA}"/>
                </c:ext>
              </c:extLst>
            </c:dLbl>
            <c:dLbl>
              <c:idx val="8"/>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14-DB66-4339-A8AC-6886654D9FAA}"/>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FUGA!$B$61:$J$61</c:f>
              <c:numCache>
                <c:formatCode>0.00%</c:formatCode>
                <c:ptCount val="9"/>
                <c:pt idx="0">
                  <c:v>0</c:v>
                </c:pt>
                <c:pt idx="1">
                  <c:v>1.1039511239911507E-2</c:v>
                </c:pt>
                <c:pt idx="2">
                  <c:v>4.6195220531143617E-2</c:v>
                </c:pt>
                <c:pt idx="3">
                  <c:v>9.9350340199917717E-2</c:v>
                </c:pt>
                <c:pt idx="4">
                  <c:v>0.14700903863012571</c:v>
                </c:pt>
                <c:pt idx="5">
                  <c:v>0.2141787951266314</c:v>
                </c:pt>
                <c:pt idx="6">
                  <c:v>0.29567877847736951</c:v>
                </c:pt>
                <c:pt idx="7">
                  <c:v>0.37295008391448881</c:v>
                </c:pt>
                <c:pt idx="8">
                  <c:v>0.468701412883471</c:v>
                </c:pt>
              </c:numCache>
            </c:numRef>
          </c:val>
          <c:smooth val="0"/>
          <c:extLst>
            <c:ext xmlns:c16="http://schemas.microsoft.com/office/drawing/2014/chart" uri="{C3380CC4-5D6E-409C-BE32-E72D297353CC}">
              <c16:uniqueId val="{00000005-DB66-4339-A8AC-6886654D9FAA}"/>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noFill/>
    <a:ln>
      <a:noFill/>
    </a:ln>
    <a:effectLst/>
  </c:spPr>
  <c:txPr>
    <a:bodyPr/>
    <a:lstStyle/>
    <a:p>
      <a:pPr>
        <a:defRPr sz="900">
          <a:latin typeface="Museo Sans Condensed" panose="02000000000000000000" pitchFamily="2" charset="0"/>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CA8E8-7E42-423A-9D23-C89B89AF9BB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6BFB74F0-AAB8-4B8C-8987-A8D0FED9A029}">
      <dgm:prSet phldrT="[Texto]" custT="1"/>
      <dgm:spPr>
        <a:solidFill>
          <a:schemeClr val="bg1">
            <a:lumMod val="95000"/>
          </a:schemeClr>
        </a:solidFill>
        <a:effectLst>
          <a:outerShdw blurRad="50800" dist="38100" dir="2700000" algn="tl" rotWithShape="0">
            <a:prstClr val="black">
              <a:alpha val="40000"/>
            </a:prstClr>
          </a:outerShdw>
        </a:effectLst>
      </dgm:spPr>
      <dgm:t>
        <a:bodyPr/>
        <a:lstStyle/>
        <a:p>
          <a:r>
            <a:rPr lang="es-ES" sz="1500" b="0" i="0" spc="-50" baseline="0">
              <a:solidFill>
                <a:schemeClr val="tx1">
                  <a:lumMod val="75000"/>
                  <a:lumOff val="25000"/>
                </a:schemeClr>
              </a:solidFill>
              <a:latin typeface="+mn-lt"/>
            </a:rPr>
            <a:t>La Secretaría General de la Alcaldía Mayor de Bogotá, D.C., será la entidad encargada de liderar, definir, coordinar, estimar y consolidar la medición del Índice de Gestión Pública Distrital.</a:t>
          </a:r>
          <a:endParaRPr lang="es-ES" sz="1500" spc="-50" baseline="0" dirty="0">
            <a:solidFill>
              <a:schemeClr val="tx1">
                <a:lumMod val="75000"/>
                <a:lumOff val="25000"/>
              </a:schemeClr>
            </a:solidFill>
            <a:latin typeface="+mn-lt"/>
          </a:endParaRPr>
        </a:p>
      </dgm:t>
    </dgm:pt>
    <dgm:pt modelId="{AE04524E-B5C6-4B18-95C2-C98C10180BCB}" type="parTrans" cxnId="{9E1268F6-9C04-44E8-9B1C-8AFA1BDC904D}">
      <dgm:prSet/>
      <dgm:spPr/>
      <dgm:t>
        <a:bodyPr/>
        <a:lstStyle/>
        <a:p>
          <a:endParaRPr lang="es-ES" sz="1500" spc="-50" baseline="0">
            <a:latin typeface="+mn-lt"/>
          </a:endParaRPr>
        </a:p>
      </dgm:t>
    </dgm:pt>
    <dgm:pt modelId="{F785E8F6-E095-4BD0-AF0A-DC84E2D1EDB0}" type="sibTrans" cxnId="{9E1268F6-9C04-44E8-9B1C-8AFA1BDC904D}">
      <dgm:prSet/>
      <dgm:spPr/>
      <dgm:t>
        <a:bodyPr/>
        <a:lstStyle/>
        <a:p>
          <a:endParaRPr lang="es-ES" sz="1500" spc="-50" baseline="0">
            <a:latin typeface="+mn-lt"/>
          </a:endParaRPr>
        </a:p>
      </dgm:t>
    </dgm:pt>
    <dgm:pt modelId="{C378EA91-238D-47E0-A5C9-9830E1A8E472}">
      <dgm:prSet phldrT="[Texto]" custT="1"/>
      <dgm:spPr>
        <a:solidFill>
          <a:schemeClr val="bg1">
            <a:lumMod val="95000"/>
          </a:schemeClr>
        </a:solidFill>
        <a:effectLst>
          <a:outerShdw blurRad="50800" dist="38100" dir="2700000" algn="tl" rotWithShape="0">
            <a:prstClr val="black">
              <a:alpha val="40000"/>
            </a:prstClr>
          </a:outerShdw>
        </a:effectLst>
      </dgm:spPr>
      <dgm:t>
        <a:bodyPr/>
        <a:lstStyle/>
        <a:p>
          <a:r>
            <a:rPr lang="es-ES" sz="1500" b="1" i="0" spc="-50" baseline="0">
              <a:solidFill>
                <a:schemeClr val="tx1">
                  <a:lumMod val="75000"/>
                  <a:lumOff val="25000"/>
                </a:schemeClr>
              </a:solidFill>
              <a:latin typeface="+mn-lt"/>
            </a:rPr>
            <a:t>Artículo 2 – Estructura del índice: </a:t>
          </a:r>
          <a:r>
            <a:rPr lang="es-ES" sz="1500" b="0" i="0" spc="-50" baseline="0">
              <a:solidFill>
                <a:schemeClr val="tx1">
                  <a:lumMod val="75000"/>
                  <a:lumOff val="25000"/>
                </a:schemeClr>
              </a:solidFill>
              <a:latin typeface="+mn-lt"/>
            </a:rPr>
            <a:t>Gestión Institucional, Ejecución Presupuestal, Gestión de Resultados.</a:t>
          </a:r>
          <a:endParaRPr lang="es-ES" sz="1500" b="0" spc="-50" baseline="0" dirty="0">
            <a:solidFill>
              <a:schemeClr val="tx1">
                <a:lumMod val="75000"/>
                <a:lumOff val="25000"/>
              </a:schemeClr>
            </a:solidFill>
            <a:latin typeface="+mn-lt"/>
          </a:endParaRPr>
        </a:p>
      </dgm:t>
    </dgm:pt>
    <dgm:pt modelId="{984EED50-B457-4C92-B2C5-40C77B9717ED}" type="parTrans" cxnId="{E7D6C3D9-367C-40AF-9959-82B373BC2622}">
      <dgm:prSet/>
      <dgm:spPr/>
      <dgm:t>
        <a:bodyPr/>
        <a:lstStyle/>
        <a:p>
          <a:endParaRPr lang="es-ES" sz="1500" spc="-50" baseline="0">
            <a:latin typeface="+mn-lt"/>
          </a:endParaRPr>
        </a:p>
      </dgm:t>
    </dgm:pt>
    <dgm:pt modelId="{94C4E7FD-CC99-4878-9EDF-785A901E198D}" type="sibTrans" cxnId="{E7D6C3D9-367C-40AF-9959-82B373BC2622}">
      <dgm:prSet/>
      <dgm:spPr/>
      <dgm:t>
        <a:bodyPr/>
        <a:lstStyle/>
        <a:p>
          <a:endParaRPr lang="es-ES" sz="1500" spc="-50" baseline="0">
            <a:latin typeface="+mn-lt"/>
          </a:endParaRPr>
        </a:p>
      </dgm:t>
    </dgm:pt>
    <dgm:pt modelId="{EC59800E-4529-4084-8EC2-FD9BDB9E97EE}">
      <dgm:prSet phldrT="[Texto]" custT="1"/>
      <dgm:spPr>
        <a:solidFill>
          <a:schemeClr val="bg1">
            <a:lumMod val="95000"/>
          </a:schemeClr>
        </a:solidFill>
        <a:effectLst>
          <a:outerShdw blurRad="50800" dist="38100" dir="2700000" algn="tl" rotWithShape="0">
            <a:prstClr val="black">
              <a:alpha val="40000"/>
            </a:prstClr>
          </a:outerShdw>
        </a:effectLst>
      </dgm:spPr>
      <dgm:t>
        <a:bodyPr/>
        <a:lstStyle/>
        <a:p>
          <a:r>
            <a:rPr lang="es-ES" sz="1500" b="1" spc="-50" baseline="0">
              <a:solidFill>
                <a:schemeClr val="tx1">
                  <a:lumMod val="75000"/>
                  <a:lumOff val="25000"/>
                </a:schemeClr>
              </a:solidFill>
              <a:latin typeface="+mn-lt"/>
            </a:rPr>
            <a:t>Artículo 3 – Ranking: </a:t>
          </a:r>
          <a:r>
            <a:rPr lang="es-ES" sz="1500" b="0" spc="-50" baseline="0">
              <a:solidFill>
                <a:schemeClr val="tx1">
                  <a:lumMod val="75000"/>
                  <a:lumOff val="25000"/>
                </a:schemeClr>
              </a:solidFill>
              <a:latin typeface="+mn-lt"/>
            </a:rPr>
            <a:t>se</a:t>
          </a:r>
          <a:r>
            <a:rPr lang="es-ES" sz="1500" b="1" spc="-50" baseline="0">
              <a:solidFill>
                <a:schemeClr val="tx1">
                  <a:lumMod val="75000"/>
                  <a:lumOff val="25000"/>
                </a:schemeClr>
              </a:solidFill>
              <a:latin typeface="+mn-lt"/>
            </a:rPr>
            <a:t> </a:t>
          </a:r>
          <a:r>
            <a:rPr lang="es-ES" sz="1500" spc="-50" baseline="0">
              <a:solidFill>
                <a:schemeClr val="tx1">
                  <a:lumMod val="75000"/>
                  <a:lumOff val="25000"/>
                </a:schemeClr>
              </a:solidFill>
              <a:latin typeface="+mn-lt"/>
            </a:rPr>
            <a:t>creará y publicará un </a:t>
          </a:r>
          <a:r>
            <a:rPr lang="es-ES" sz="1500" b="0" i="0" spc="-50" baseline="0">
              <a:solidFill>
                <a:schemeClr val="tx1">
                  <a:lumMod val="75000"/>
                  <a:lumOff val="25000"/>
                </a:schemeClr>
              </a:solidFill>
              <a:latin typeface="+mn-lt"/>
            </a:rPr>
            <a:t>Ranking de Gestión Pública Distrital: </a:t>
          </a:r>
          <a:endParaRPr lang="es-ES" sz="1500" b="0" spc="-50" baseline="0" dirty="0">
            <a:solidFill>
              <a:schemeClr val="tx1">
                <a:lumMod val="75000"/>
                <a:lumOff val="25000"/>
              </a:schemeClr>
            </a:solidFill>
            <a:latin typeface="+mn-lt"/>
          </a:endParaRPr>
        </a:p>
      </dgm:t>
    </dgm:pt>
    <dgm:pt modelId="{7444781E-ACF7-4119-88BC-6BCF0A566B10}" type="parTrans" cxnId="{8F6A91D3-C64A-4AA3-AFDD-146A9EB2ADF3}">
      <dgm:prSet/>
      <dgm:spPr/>
      <dgm:t>
        <a:bodyPr/>
        <a:lstStyle/>
        <a:p>
          <a:endParaRPr lang="es-ES" sz="1500" spc="-50" baseline="0">
            <a:latin typeface="+mn-lt"/>
          </a:endParaRPr>
        </a:p>
      </dgm:t>
    </dgm:pt>
    <dgm:pt modelId="{3592DF27-0A85-4317-8620-1E783B7179D3}" type="sibTrans" cxnId="{8F6A91D3-C64A-4AA3-AFDD-146A9EB2ADF3}">
      <dgm:prSet/>
      <dgm:spPr/>
      <dgm:t>
        <a:bodyPr/>
        <a:lstStyle/>
        <a:p>
          <a:endParaRPr lang="es-ES" sz="1500" spc="-50" baseline="0">
            <a:latin typeface="+mn-lt"/>
          </a:endParaRPr>
        </a:p>
      </dgm:t>
    </dgm:pt>
    <dgm:pt modelId="{E661A61B-A3B3-4C50-B1B0-046E578CD8CB}">
      <dgm:prSet phldrT="[Texto]" custT="1"/>
      <dgm:spPr>
        <a:solidFill>
          <a:schemeClr val="bg1">
            <a:lumMod val="95000"/>
          </a:schemeClr>
        </a:solidFill>
        <a:effectLst>
          <a:outerShdw blurRad="50800" dist="38100" dir="2700000" algn="tl" rotWithShape="0">
            <a:prstClr val="black">
              <a:alpha val="40000"/>
            </a:prstClr>
          </a:outerShdw>
        </a:effectLst>
      </dgm:spPr>
      <dgm:t>
        <a:bodyPr/>
        <a:lstStyle/>
        <a:p>
          <a:r>
            <a:rPr lang="es-ES" sz="1500" b="1" spc="-50" baseline="0">
              <a:solidFill>
                <a:schemeClr val="tx1">
                  <a:lumMod val="75000"/>
                  <a:lumOff val="25000"/>
                </a:schemeClr>
              </a:solidFill>
              <a:latin typeface="+mn-lt"/>
            </a:rPr>
            <a:t>Artículo 4 – Informe: </a:t>
          </a:r>
          <a:r>
            <a:rPr lang="es-ES" sz="1500" spc="-50" baseline="0">
              <a:solidFill>
                <a:schemeClr val="tx1">
                  <a:lumMod val="75000"/>
                  <a:lumOff val="25000"/>
                </a:schemeClr>
              </a:solidFill>
              <a:latin typeface="+mn-lt"/>
            </a:rPr>
            <a:t>La Administración Distrital presentará al Concejo de Bogotá un informe anual de Seguimiento a la Gestión Pública Distrital, en el mes de agosto de cada vigencia.</a:t>
          </a:r>
          <a:endParaRPr lang="es-ES" sz="1500" b="0" spc="-50" baseline="0" dirty="0">
            <a:solidFill>
              <a:schemeClr val="tx1">
                <a:lumMod val="75000"/>
                <a:lumOff val="25000"/>
              </a:schemeClr>
            </a:solidFill>
            <a:latin typeface="+mn-lt"/>
          </a:endParaRPr>
        </a:p>
      </dgm:t>
    </dgm:pt>
    <dgm:pt modelId="{1C26C22A-BAA5-4779-8EDF-C646C5565FF6}" type="parTrans" cxnId="{26A05AD6-6685-4066-ADB0-BA45EB6D8E8F}">
      <dgm:prSet/>
      <dgm:spPr/>
      <dgm:t>
        <a:bodyPr/>
        <a:lstStyle/>
        <a:p>
          <a:endParaRPr lang="es-ES" sz="1500" spc="-50" baseline="0">
            <a:latin typeface="+mn-lt"/>
          </a:endParaRPr>
        </a:p>
      </dgm:t>
    </dgm:pt>
    <dgm:pt modelId="{1E2863A4-BD22-4278-992E-CA4AC2F30DD5}" type="sibTrans" cxnId="{26A05AD6-6685-4066-ADB0-BA45EB6D8E8F}">
      <dgm:prSet/>
      <dgm:spPr/>
      <dgm:t>
        <a:bodyPr/>
        <a:lstStyle/>
        <a:p>
          <a:endParaRPr lang="es-ES" sz="1500" spc="-50" baseline="0">
            <a:latin typeface="+mn-lt"/>
          </a:endParaRPr>
        </a:p>
      </dgm:t>
    </dgm:pt>
    <dgm:pt modelId="{74476E5D-297D-461A-89CA-D00BD66FFDF8}">
      <dgm:prSet phldrT="[Texto]" custT="1"/>
      <dgm:spPr>
        <a:solidFill>
          <a:schemeClr val="bg1">
            <a:lumMod val="95000"/>
          </a:schemeClr>
        </a:solidFill>
        <a:effectLst>
          <a:outerShdw blurRad="50800" dist="38100" dir="2700000" algn="tl" rotWithShape="0">
            <a:prstClr val="black">
              <a:alpha val="40000"/>
            </a:prstClr>
          </a:outerShdw>
        </a:effectLst>
      </dgm:spPr>
      <dgm:t>
        <a:bodyPr/>
        <a:lstStyle/>
        <a:p>
          <a:r>
            <a:rPr lang="es-ES" sz="1500" b="1" spc="-50" baseline="0">
              <a:solidFill>
                <a:schemeClr val="tx1">
                  <a:lumMod val="75000"/>
                  <a:lumOff val="25000"/>
                </a:schemeClr>
              </a:solidFill>
              <a:latin typeface="+mn-lt"/>
            </a:rPr>
            <a:t>Artículo 5 - Implementación: </a:t>
          </a:r>
          <a:r>
            <a:rPr lang="es-ES" sz="1500" spc="-50" baseline="0">
              <a:solidFill>
                <a:schemeClr val="tx1">
                  <a:lumMod val="75000"/>
                  <a:lumOff val="25000"/>
                </a:schemeClr>
              </a:solidFill>
              <a:latin typeface="+mn-lt"/>
            </a:rPr>
            <a:t>El presente Acuerdo establece un plazo de doce (12) meses para la implementación del Índice de Gestión Pública Distrital.</a:t>
          </a:r>
          <a:endParaRPr lang="es-ES" sz="1500" b="0" spc="-50" baseline="0" dirty="0">
            <a:solidFill>
              <a:schemeClr val="tx1">
                <a:lumMod val="75000"/>
                <a:lumOff val="25000"/>
              </a:schemeClr>
            </a:solidFill>
            <a:latin typeface="+mn-lt"/>
          </a:endParaRPr>
        </a:p>
      </dgm:t>
    </dgm:pt>
    <dgm:pt modelId="{8B206900-247C-4A4C-AFB2-55E9F639BB30}" type="parTrans" cxnId="{C366FCF1-FA32-41E5-AEE7-D5FC3CF7E954}">
      <dgm:prSet/>
      <dgm:spPr/>
      <dgm:t>
        <a:bodyPr/>
        <a:lstStyle/>
        <a:p>
          <a:endParaRPr lang="es-ES" sz="1500" spc="-50" baseline="0">
            <a:latin typeface="+mn-lt"/>
          </a:endParaRPr>
        </a:p>
      </dgm:t>
    </dgm:pt>
    <dgm:pt modelId="{6D12295C-3202-45F5-AF9E-8C888B9BFE00}" type="sibTrans" cxnId="{C366FCF1-FA32-41E5-AEE7-D5FC3CF7E954}">
      <dgm:prSet/>
      <dgm:spPr/>
      <dgm:t>
        <a:bodyPr/>
        <a:lstStyle/>
        <a:p>
          <a:endParaRPr lang="es-ES" sz="1500" spc="-50" baseline="0">
            <a:latin typeface="+mn-lt"/>
          </a:endParaRPr>
        </a:p>
      </dgm:t>
    </dgm:pt>
    <dgm:pt modelId="{6500211E-11AB-48C4-A560-F32FBD395E13}">
      <dgm:prSet phldrT="[Texto]" custT="1"/>
      <dgm:spPr>
        <a:solidFill>
          <a:schemeClr val="bg1">
            <a:lumMod val="95000"/>
          </a:schemeClr>
        </a:solidFill>
        <a:effectLst>
          <a:outerShdw blurRad="50800" dist="38100" dir="2700000" algn="tl" rotWithShape="0">
            <a:prstClr val="black">
              <a:alpha val="40000"/>
            </a:prstClr>
          </a:outerShdw>
        </a:effectLst>
      </dgm:spPr>
      <dgm:t>
        <a:bodyPr/>
        <a:lstStyle/>
        <a:p>
          <a:pPr marL="0" lvl="0" indent="0" algn="l" defTabSz="488950">
            <a:lnSpc>
              <a:spcPct val="90000"/>
            </a:lnSpc>
            <a:spcBef>
              <a:spcPct val="0"/>
            </a:spcBef>
            <a:spcAft>
              <a:spcPct val="35000"/>
            </a:spcAft>
            <a:buNone/>
          </a:pPr>
          <a:r>
            <a:rPr lang="es-CO" sz="1500" b="1" i="0" kern="1200" spc="-50" baseline="0">
              <a:solidFill>
                <a:prstClr val="black">
                  <a:lumMod val="75000"/>
                  <a:lumOff val="25000"/>
                </a:prstClr>
              </a:solidFill>
              <a:latin typeface="+mn-lt"/>
              <a:ea typeface="+mn-ea"/>
              <a:cs typeface="+mn-cs"/>
            </a:rPr>
            <a:t>Artículo 1 – Conceptualización:  </a:t>
          </a:r>
          <a:r>
            <a:rPr lang="es-CO" sz="1500" b="0" i="0" kern="1200" spc="-50" baseline="0">
              <a:solidFill>
                <a:prstClr val="black">
                  <a:lumMod val="75000"/>
                  <a:lumOff val="25000"/>
                </a:prstClr>
              </a:solidFill>
              <a:latin typeface="+mn-lt"/>
              <a:ea typeface="+mn-ea"/>
              <a:cs typeface="+mn-cs"/>
            </a:rPr>
            <a:t>Se crea el</a:t>
          </a:r>
          <a:r>
            <a:rPr lang="es-CO" sz="1500" b="1" i="0" kern="1200" spc="-50" baseline="0">
              <a:solidFill>
                <a:prstClr val="black">
                  <a:lumMod val="75000"/>
                  <a:lumOff val="25000"/>
                </a:prstClr>
              </a:solidFill>
              <a:latin typeface="+mn-lt"/>
              <a:ea typeface="+mn-ea"/>
              <a:cs typeface="+mn-cs"/>
            </a:rPr>
            <a:t> Índice de Gestión Pública Distrital </a:t>
          </a:r>
          <a:r>
            <a:rPr lang="es-CO" sz="1500" b="0" i="0" kern="1200" spc="-50" baseline="0">
              <a:solidFill>
                <a:prstClr val="black">
                  <a:lumMod val="75000"/>
                  <a:lumOff val="25000"/>
                </a:prstClr>
              </a:solidFill>
              <a:latin typeface="+mn-lt"/>
              <a:ea typeface="+mn-ea"/>
              <a:cs typeface="+mn-cs"/>
            </a:rPr>
            <a:t>para medir los resultados de la </a:t>
          </a:r>
          <a:r>
            <a:rPr lang="es-CO" sz="1500" b="1" i="0" kern="1200" spc="-50" baseline="0">
              <a:solidFill>
                <a:prstClr val="black">
                  <a:lumMod val="75000"/>
                  <a:lumOff val="25000"/>
                </a:prstClr>
              </a:solidFill>
              <a:latin typeface="+mn-lt"/>
              <a:ea typeface="+mn-ea"/>
              <a:cs typeface="+mn-cs"/>
            </a:rPr>
            <a:t>gestión de las entidades, instituciones y organismos de la Administración Distrital</a:t>
          </a:r>
          <a:r>
            <a:rPr lang="es-CO" sz="1500" b="0" i="0" kern="1200" spc="-50" baseline="0">
              <a:solidFill>
                <a:prstClr val="black">
                  <a:lumMod val="75000"/>
                  <a:lumOff val="25000"/>
                </a:prstClr>
              </a:solidFill>
              <a:latin typeface="+mn-lt"/>
              <a:ea typeface="+mn-ea"/>
              <a:cs typeface="+mn-cs"/>
            </a:rPr>
            <a:t>.</a:t>
          </a:r>
          <a:endParaRPr lang="es-ES" sz="1500" b="0" i="0" kern="1200" spc="-50" baseline="0" dirty="0">
            <a:solidFill>
              <a:prstClr val="black">
                <a:lumMod val="75000"/>
                <a:lumOff val="25000"/>
              </a:prstClr>
            </a:solidFill>
            <a:latin typeface="+mn-lt"/>
            <a:ea typeface="+mn-ea"/>
            <a:cs typeface="+mn-cs"/>
          </a:endParaRPr>
        </a:p>
      </dgm:t>
    </dgm:pt>
    <dgm:pt modelId="{DB8AEFC8-D721-4C42-9B18-3A133C13CBCB}" type="parTrans" cxnId="{2D64C204-D3CE-45BA-A611-C204E6E4B4B7}">
      <dgm:prSet/>
      <dgm:spPr/>
      <dgm:t>
        <a:bodyPr/>
        <a:lstStyle/>
        <a:p>
          <a:endParaRPr lang="es-CO" sz="1500" spc="-50" baseline="0">
            <a:latin typeface="+mn-lt"/>
          </a:endParaRPr>
        </a:p>
      </dgm:t>
    </dgm:pt>
    <dgm:pt modelId="{C45E6126-70D8-4888-8965-60A976D878D7}" type="sibTrans" cxnId="{2D64C204-D3CE-45BA-A611-C204E6E4B4B7}">
      <dgm:prSet/>
      <dgm:spPr/>
      <dgm:t>
        <a:bodyPr/>
        <a:lstStyle/>
        <a:p>
          <a:endParaRPr lang="es-CO" sz="1500" spc="-50" baseline="0">
            <a:latin typeface="+mn-lt"/>
          </a:endParaRPr>
        </a:p>
      </dgm:t>
    </dgm:pt>
    <dgm:pt modelId="{1C1E8147-E9B2-4239-A14D-0185D9496843}" type="pres">
      <dgm:prSet presAssocID="{06CCA8E8-7E42-423A-9D23-C89B89AF9BB2}" presName="linear" presStyleCnt="0">
        <dgm:presLayoutVars>
          <dgm:dir/>
          <dgm:resizeHandles val="exact"/>
        </dgm:presLayoutVars>
      </dgm:prSet>
      <dgm:spPr/>
    </dgm:pt>
    <dgm:pt modelId="{C95BAF8A-D40C-4FB1-9E09-4E8E0D99D60E}" type="pres">
      <dgm:prSet presAssocID="{6500211E-11AB-48C4-A560-F32FBD395E13}" presName="comp" presStyleCnt="0"/>
      <dgm:spPr/>
    </dgm:pt>
    <dgm:pt modelId="{43967106-E3E6-4239-8765-11811C2D97F1}" type="pres">
      <dgm:prSet presAssocID="{6500211E-11AB-48C4-A560-F32FBD395E13}" presName="box" presStyleLbl="node1" presStyleIdx="0" presStyleCnt="6" custLinFactNeighborX="-50000" custLinFactNeighborY="-23525"/>
      <dgm:spPr/>
    </dgm:pt>
    <dgm:pt modelId="{2D6460A3-D4AF-40FF-9E29-469910E005F1}" type="pres">
      <dgm:prSet presAssocID="{6500211E-11AB-48C4-A560-F32FBD395E13}" presName="img"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53000" b="-53000"/>
          </a:stretch>
        </a:blipFill>
      </dgm:spPr>
    </dgm:pt>
    <dgm:pt modelId="{0FA2B387-478A-4C5E-9CD5-C4ED8DAB4357}" type="pres">
      <dgm:prSet presAssocID="{6500211E-11AB-48C4-A560-F32FBD395E13}" presName="text" presStyleLbl="node1" presStyleIdx="0" presStyleCnt="6">
        <dgm:presLayoutVars>
          <dgm:bulletEnabled val="1"/>
        </dgm:presLayoutVars>
      </dgm:prSet>
      <dgm:spPr/>
    </dgm:pt>
    <dgm:pt modelId="{296AC031-D3BC-477D-B1CE-815F1755A16B}" type="pres">
      <dgm:prSet presAssocID="{C45E6126-70D8-4888-8965-60A976D878D7}" presName="spacer" presStyleCnt="0"/>
      <dgm:spPr/>
    </dgm:pt>
    <dgm:pt modelId="{CBF2457C-6151-460B-B805-2DBC098D001E}" type="pres">
      <dgm:prSet presAssocID="{6BFB74F0-AAB8-4B8C-8987-A8D0FED9A029}" presName="comp" presStyleCnt="0"/>
      <dgm:spPr/>
    </dgm:pt>
    <dgm:pt modelId="{59F1AF11-803B-426C-9F2F-5EAB20DB3151}" type="pres">
      <dgm:prSet presAssocID="{6BFB74F0-AAB8-4B8C-8987-A8D0FED9A029}" presName="box" presStyleLbl="node1" presStyleIdx="1" presStyleCnt="6"/>
      <dgm:spPr/>
    </dgm:pt>
    <dgm:pt modelId="{CBA6DA4E-0984-4EB0-B775-B5D3FE89AB07}" type="pres">
      <dgm:prSet presAssocID="{6BFB74F0-AAB8-4B8C-8987-A8D0FED9A029}" presName="img" presStyleLbl="fgImgPlace1" presStyleIdx="1" presStyleCnt="6"/>
      <dgm:spPr>
        <a:blipFill rotWithShape="1">
          <a:blip xmlns:r="http://schemas.openxmlformats.org/officeDocument/2006/relationships" r:embed="rId2"/>
          <a:srcRect/>
          <a:stretch>
            <a:fillRect t="-25000" b="-25000"/>
          </a:stretch>
        </a:blipFill>
      </dgm:spPr>
    </dgm:pt>
    <dgm:pt modelId="{2C620677-9093-4AD5-B9F7-D2B786629D7A}" type="pres">
      <dgm:prSet presAssocID="{6BFB74F0-AAB8-4B8C-8987-A8D0FED9A029}" presName="text" presStyleLbl="node1" presStyleIdx="1" presStyleCnt="6">
        <dgm:presLayoutVars>
          <dgm:bulletEnabled val="1"/>
        </dgm:presLayoutVars>
      </dgm:prSet>
      <dgm:spPr/>
    </dgm:pt>
    <dgm:pt modelId="{450F72C5-B627-4799-8F84-890E63DAD838}" type="pres">
      <dgm:prSet presAssocID="{F785E8F6-E095-4BD0-AF0A-DC84E2D1EDB0}" presName="spacer" presStyleCnt="0"/>
      <dgm:spPr/>
    </dgm:pt>
    <dgm:pt modelId="{F7DF3514-0F4D-4896-853A-5BFD3D753740}" type="pres">
      <dgm:prSet presAssocID="{C378EA91-238D-47E0-A5C9-9830E1A8E472}" presName="comp" presStyleCnt="0"/>
      <dgm:spPr/>
    </dgm:pt>
    <dgm:pt modelId="{AB45BED9-3C9B-4771-970B-1A598BB49566}" type="pres">
      <dgm:prSet presAssocID="{C378EA91-238D-47E0-A5C9-9830E1A8E472}" presName="box" presStyleLbl="node1" presStyleIdx="2" presStyleCnt="6"/>
      <dgm:spPr/>
    </dgm:pt>
    <dgm:pt modelId="{8DBA83EB-B17F-45F0-BF89-E1BCD1C98D4D}" type="pres">
      <dgm:prSet presAssocID="{C378EA91-238D-47E0-A5C9-9830E1A8E472}" presName="img" presStyleLbl="fgImgPlace1" presStyleIdx="2" presStyleCnt="6"/>
      <dgm:spPr>
        <a:blipFill rotWithShape="1">
          <a:blip xmlns:r="http://schemas.openxmlformats.org/officeDocument/2006/relationships" r:embed="rId3"/>
          <a:srcRect/>
          <a:stretch>
            <a:fillRect t="-94000" b="-94000"/>
          </a:stretch>
        </a:blipFill>
      </dgm:spPr>
    </dgm:pt>
    <dgm:pt modelId="{FBFA43F8-E4A0-4D40-9840-BBA68E58D3F5}" type="pres">
      <dgm:prSet presAssocID="{C378EA91-238D-47E0-A5C9-9830E1A8E472}" presName="text" presStyleLbl="node1" presStyleIdx="2" presStyleCnt="6">
        <dgm:presLayoutVars>
          <dgm:bulletEnabled val="1"/>
        </dgm:presLayoutVars>
      </dgm:prSet>
      <dgm:spPr/>
    </dgm:pt>
    <dgm:pt modelId="{60E937F8-AD77-4C76-B22B-3D4C4D12FAF7}" type="pres">
      <dgm:prSet presAssocID="{94C4E7FD-CC99-4878-9EDF-785A901E198D}" presName="spacer" presStyleCnt="0"/>
      <dgm:spPr/>
    </dgm:pt>
    <dgm:pt modelId="{0DC4A66C-F612-4912-AD74-5E7B9942ABAD}" type="pres">
      <dgm:prSet presAssocID="{EC59800E-4529-4084-8EC2-FD9BDB9E97EE}" presName="comp" presStyleCnt="0"/>
      <dgm:spPr/>
    </dgm:pt>
    <dgm:pt modelId="{DD6CEC98-4C9A-4470-A9A2-A200AFD94B09}" type="pres">
      <dgm:prSet presAssocID="{EC59800E-4529-4084-8EC2-FD9BDB9E97EE}" presName="box" presStyleLbl="node1" presStyleIdx="3" presStyleCnt="6"/>
      <dgm:spPr/>
    </dgm:pt>
    <dgm:pt modelId="{121DC6EE-7C98-4BC9-9604-7A3AB16AD7C1}" type="pres">
      <dgm:prSet presAssocID="{EC59800E-4529-4084-8EC2-FD9BDB9E97EE}" presName="img" presStyleLbl="fgImgPlace1" presStyleIdx="3" presStyleCnt="6"/>
      <dgm:spPr>
        <a:blipFill rotWithShape="1">
          <a:blip xmlns:r="http://schemas.openxmlformats.org/officeDocument/2006/relationships" r:embed="rId4"/>
          <a:srcRect/>
          <a:stretch>
            <a:fillRect t="-47000" b="-47000"/>
          </a:stretch>
        </a:blipFill>
      </dgm:spPr>
    </dgm:pt>
    <dgm:pt modelId="{6F610EBC-8632-4ECA-9E3D-A63198142E8F}" type="pres">
      <dgm:prSet presAssocID="{EC59800E-4529-4084-8EC2-FD9BDB9E97EE}" presName="text" presStyleLbl="node1" presStyleIdx="3" presStyleCnt="6">
        <dgm:presLayoutVars>
          <dgm:bulletEnabled val="1"/>
        </dgm:presLayoutVars>
      </dgm:prSet>
      <dgm:spPr/>
    </dgm:pt>
    <dgm:pt modelId="{5C64AE50-4E78-4977-BFD7-BCF52F5BAB07}" type="pres">
      <dgm:prSet presAssocID="{3592DF27-0A85-4317-8620-1E783B7179D3}" presName="spacer" presStyleCnt="0"/>
      <dgm:spPr/>
    </dgm:pt>
    <dgm:pt modelId="{F1B9729E-E262-4A2B-868E-DF8C5FB36B86}" type="pres">
      <dgm:prSet presAssocID="{E661A61B-A3B3-4C50-B1B0-046E578CD8CB}" presName="comp" presStyleCnt="0"/>
      <dgm:spPr/>
    </dgm:pt>
    <dgm:pt modelId="{E7A18FDB-8EFE-425E-B121-617AD09E013B}" type="pres">
      <dgm:prSet presAssocID="{E661A61B-A3B3-4C50-B1B0-046E578CD8CB}" presName="box" presStyleLbl="node1" presStyleIdx="4" presStyleCnt="6"/>
      <dgm:spPr/>
    </dgm:pt>
    <dgm:pt modelId="{FBD449B6-0C5F-43EB-BBC7-54AAE5ECBDB8}" type="pres">
      <dgm:prSet presAssocID="{E661A61B-A3B3-4C50-B1B0-046E578CD8CB}" presName="img" presStyleLbl="fgImgPlace1" presStyleIdx="4" presStyleCnt="6"/>
      <dgm:spPr>
        <a:blipFill rotWithShape="1">
          <a:blip xmlns:r="http://schemas.openxmlformats.org/officeDocument/2006/relationships" r:embed="rId5"/>
          <a:srcRect/>
          <a:stretch>
            <a:fillRect t="-19000" b="-19000"/>
          </a:stretch>
        </a:blipFill>
      </dgm:spPr>
    </dgm:pt>
    <dgm:pt modelId="{B6BF2F2B-44D9-42C8-B85C-B53DB9943B63}" type="pres">
      <dgm:prSet presAssocID="{E661A61B-A3B3-4C50-B1B0-046E578CD8CB}" presName="text" presStyleLbl="node1" presStyleIdx="4" presStyleCnt="6">
        <dgm:presLayoutVars>
          <dgm:bulletEnabled val="1"/>
        </dgm:presLayoutVars>
      </dgm:prSet>
      <dgm:spPr/>
    </dgm:pt>
    <dgm:pt modelId="{8FFB038C-1761-4518-A729-752A1B2E0DD8}" type="pres">
      <dgm:prSet presAssocID="{1E2863A4-BD22-4278-992E-CA4AC2F30DD5}" presName="spacer" presStyleCnt="0"/>
      <dgm:spPr/>
    </dgm:pt>
    <dgm:pt modelId="{190565A5-2CF9-42EA-ABA3-E94ABDD53662}" type="pres">
      <dgm:prSet presAssocID="{74476E5D-297D-461A-89CA-D00BD66FFDF8}" presName="comp" presStyleCnt="0"/>
      <dgm:spPr/>
    </dgm:pt>
    <dgm:pt modelId="{B9AABE86-D27D-42FE-8618-2B3B67015662}" type="pres">
      <dgm:prSet presAssocID="{74476E5D-297D-461A-89CA-D00BD66FFDF8}" presName="box" presStyleLbl="node1" presStyleIdx="5" presStyleCnt="6"/>
      <dgm:spPr/>
    </dgm:pt>
    <dgm:pt modelId="{F1A2056F-3B9E-453C-9AFA-43E4A0EA4334}" type="pres">
      <dgm:prSet presAssocID="{74476E5D-297D-461A-89CA-D00BD66FFDF8}" presName="img" presStyleLbl="fgImgPlace1" presStyleIdx="5" presStyleCnt="6"/>
      <dgm:spPr>
        <a:blipFill rotWithShape="1">
          <a:blip xmlns:r="http://schemas.openxmlformats.org/officeDocument/2006/relationships" r:embed="rId6"/>
          <a:srcRect/>
          <a:stretch>
            <a:fillRect t="-41000" b="-41000"/>
          </a:stretch>
        </a:blipFill>
      </dgm:spPr>
    </dgm:pt>
    <dgm:pt modelId="{CDB935C4-CA74-4AE0-8E0B-B2C9B1EE96AA}" type="pres">
      <dgm:prSet presAssocID="{74476E5D-297D-461A-89CA-D00BD66FFDF8}" presName="text" presStyleLbl="node1" presStyleIdx="5" presStyleCnt="6">
        <dgm:presLayoutVars>
          <dgm:bulletEnabled val="1"/>
        </dgm:presLayoutVars>
      </dgm:prSet>
      <dgm:spPr/>
    </dgm:pt>
  </dgm:ptLst>
  <dgm:cxnLst>
    <dgm:cxn modelId="{2D64C204-D3CE-45BA-A611-C204E6E4B4B7}" srcId="{06CCA8E8-7E42-423A-9D23-C89B89AF9BB2}" destId="{6500211E-11AB-48C4-A560-F32FBD395E13}" srcOrd="0" destOrd="0" parTransId="{DB8AEFC8-D721-4C42-9B18-3A133C13CBCB}" sibTransId="{C45E6126-70D8-4888-8965-60A976D878D7}"/>
    <dgm:cxn modelId="{1101AB17-2250-4F04-A713-A3CD473F9B8B}" type="presOf" srcId="{EC59800E-4529-4084-8EC2-FD9BDB9E97EE}" destId="{DD6CEC98-4C9A-4470-A9A2-A200AFD94B09}" srcOrd="0" destOrd="0" presId="urn:microsoft.com/office/officeart/2005/8/layout/vList4"/>
    <dgm:cxn modelId="{CA427F1D-993D-4979-BE4F-069576A6F14D}" type="presOf" srcId="{6BFB74F0-AAB8-4B8C-8987-A8D0FED9A029}" destId="{59F1AF11-803B-426C-9F2F-5EAB20DB3151}" srcOrd="0" destOrd="0" presId="urn:microsoft.com/office/officeart/2005/8/layout/vList4"/>
    <dgm:cxn modelId="{996E4733-7571-4749-A66A-EED314F102D4}" type="presOf" srcId="{74476E5D-297D-461A-89CA-D00BD66FFDF8}" destId="{CDB935C4-CA74-4AE0-8E0B-B2C9B1EE96AA}" srcOrd="1" destOrd="0" presId="urn:microsoft.com/office/officeart/2005/8/layout/vList4"/>
    <dgm:cxn modelId="{DA286F5E-43FB-46D5-BBDA-DAA8CCE2A5DF}" type="presOf" srcId="{EC59800E-4529-4084-8EC2-FD9BDB9E97EE}" destId="{6F610EBC-8632-4ECA-9E3D-A63198142E8F}" srcOrd="1" destOrd="0" presId="urn:microsoft.com/office/officeart/2005/8/layout/vList4"/>
    <dgm:cxn modelId="{4FA77667-4CE9-4A42-A609-48DD64393862}" type="presOf" srcId="{E661A61B-A3B3-4C50-B1B0-046E578CD8CB}" destId="{B6BF2F2B-44D9-42C8-B85C-B53DB9943B63}" srcOrd="1" destOrd="0" presId="urn:microsoft.com/office/officeart/2005/8/layout/vList4"/>
    <dgm:cxn modelId="{0768EA6B-C5CA-4E54-803B-07D9DE65AF15}" type="presOf" srcId="{6500211E-11AB-48C4-A560-F32FBD395E13}" destId="{43967106-E3E6-4239-8765-11811C2D97F1}" srcOrd="0" destOrd="0" presId="urn:microsoft.com/office/officeart/2005/8/layout/vList4"/>
    <dgm:cxn modelId="{75492A4E-D616-445A-96C0-C0A0CF72FA86}" type="presOf" srcId="{6BFB74F0-AAB8-4B8C-8987-A8D0FED9A029}" destId="{2C620677-9093-4AD5-B9F7-D2B786629D7A}" srcOrd="1" destOrd="0" presId="urn:microsoft.com/office/officeart/2005/8/layout/vList4"/>
    <dgm:cxn modelId="{903F088C-36AE-4448-845B-F5EC3D22A4FD}" type="presOf" srcId="{C378EA91-238D-47E0-A5C9-9830E1A8E472}" destId="{FBFA43F8-E4A0-4D40-9840-BBA68E58D3F5}" srcOrd="1" destOrd="0" presId="urn:microsoft.com/office/officeart/2005/8/layout/vList4"/>
    <dgm:cxn modelId="{10B8DBC3-8BE9-4190-98BF-EF86BB632ACD}" type="presOf" srcId="{C378EA91-238D-47E0-A5C9-9830E1A8E472}" destId="{AB45BED9-3C9B-4771-970B-1A598BB49566}" srcOrd="0" destOrd="0" presId="urn:microsoft.com/office/officeart/2005/8/layout/vList4"/>
    <dgm:cxn modelId="{BCA518D2-827B-413C-AA55-9C47D27B8AD1}" type="presOf" srcId="{74476E5D-297D-461A-89CA-D00BD66FFDF8}" destId="{B9AABE86-D27D-42FE-8618-2B3B67015662}" srcOrd="0" destOrd="0" presId="urn:microsoft.com/office/officeart/2005/8/layout/vList4"/>
    <dgm:cxn modelId="{8F6A91D3-C64A-4AA3-AFDD-146A9EB2ADF3}" srcId="{06CCA8E8-7E42-423A-9D23-C89B89AF9BB2}" destId="{EC59800E-4529-4084-8EC2-FD9BDB9E97EE}" srcOrd="3" destOrd="0" parTransId="{7444781E-ACF7-4119-88BC-6BCF0A566B10}" sibTransId="{3592DF27-0A85-4317-8620-1E783B7179D3}"/>
    <dgm:cxn modelId="{26A05AD6-6685-4066-ADB0-BA45EB6D8E8F}" srcId="{06CCA8E8-7E42-423A-9D23-C89B89AF9BB2}" destId="{E661A61B-A3B3-4C50-B1B0-046E578CD8CB}" srcOrd="4" destOrd="0" parTransId="{1C26C22A-BAA5-4779-8EDF-C646C5565FF6}" sibTransId="{1E2863A4-BD22-4278-992E-CA4AC2F30DD5}"/>
    <dgm:cxn modelId="{E7D6C3D9-367C-40AF-9959-82B373BC2622}" srcId="{06CCA8E8-7E42-423A-9D23-C89B89AF9BB2}" destId="{C378EA91-238D-47E0-A5C9-9830E1A8E472}" srcOrd="2" destOrd="0" parTransId="{984EED50-B457-4C92-B2C5-40C77B9717ED}" sibTransId="{94C4E7FD-CC99-4878-9EDF-785A901E198D}"/>
    <dgm:cxn modelId="{3F5483DE-7613-4F4F-B3A1-07C88DFD0FF4}" type="presOf" srcId="{6500211E-11AB-48C4-A560-F32FBD395E13}" destId="{0FA2B387-478A-4C5E-9CD5-C4ED8DAB4357}" srcOrd="1" destOrd="0" presId="urn:microsoft.com/office/officeart/2005/8/layout/vList4"/>
    <dgm:cxn modelId="{E06F6AE6-1E2B-4E3F-BB84-48A2B52F7BF2}" type="presOf" srcId="{06CCA8E8-7E42-423A-9D23-C89B89AF9BB2}" destId="{1C1E8147-E9B2-4239-A14D-0185D9496843}" srcOrd="0" destOrd="0" presId="urn:microsoft.com/office/officeart/2005/8/layout/vList4"/>
    <dgm:cxn modelId="{C366FCF1-FA32-41E5-AEE7-D5FC3CF7E954}" srcId="{06CCA8E8-7E42-423A-9D23-C89B89AF9BB2}" destId="{74476E5D-297D-461A-89CA-D00BD66FFDF8}" srcOrd="5" destOrd="0" parTransId="{8B206900-247C-4A4C-AFB2-55E9F639BB30}" sibTransId="{6D12295C-3202-45F5-AF9E-8C888B9BFE00}"/>
    <dgm:cxn modelId="{9E1268F6-9C04-44E8-9B1C-8AFA1BDC904D}" srcId="{06CCA8E8-7E42-423A-9D23-C89B89AF9BB2}" destId="{6BFB74F0-AAB8-4B8C-8987-A8D0FED9A029}" srcOrd="1" destOrd="0" parTransId="{AE04524E-B5C6-4B18-95C2-C98C10180BCB}" sibTransId="{F785E8F6-E095-4BD0-AF0A-DC84E2D1EDB0}"/>
    <dgm:cxn modelId="{58607BFE-AE2E-4FFE-A797-177C0B6222C3}" type="presOf" srcId="{E661A61B-A3B3-4C50-B1B0-046E578CD8CB}" destId="{E7A18FDB-8EFE-425E-B121-617AD09E013B}" srcOrd="0" destOrd="0" presId="urn:microsoft.com/office/officeart/2005/8/layout/vList4"/>
    <dgm:cxn modelId="{F75DBC5E-58A9-4236-B6E1-75B0441CAC15}" type="presParOf" srcId="{1C1E8147-E9B2-4239-A14D-0185D9496843}" destId="{C95BAF8A-D40C-4FB1-9E09-4E8E0D99D60E}" srcOrd="0" destOrd="0" presId="urn:microsoft.com/office/officeart/2005/8/layout/vList4"/>
    <dgm:cxn modelId="{C9097E6B-BA4C-4F9A-AF7C-9AF0744FC486}" type="presParOf" srcId="{C95BAF8A-D40C-4FB1-9E09-4E8E0D99D60E}" destId="{43967106-E3E6-4239-8765-11811C2D97F1}" srcOrd="0" destOrd="0" presId="urn:microsoft.com/office/officeart/2005/8/layout/vList4"/>
    <dgm:cxn modelId="{471962A4-AFCB-4C81-ADC8-4384B3364083}" type="presParOf" srcId="{C95BAF8A-D40C-4FB1-9E09-4E8E0D99D60E}" destId="{2D6460A3-D4AF-40FF-9E29-469910E005F1}" srcOrd="1" destOrd="0" presId="urn:microsoft.com/office/officeart/2005/8/layout/vList4"/>
    <dgm:cxn modelId="{5FE67732-46C7-498A-9DF5-7D6447E3683F}" type="presParOf" srcId="{C95BAF8A-D40C-4FB1-9E09-4E8E0D99D60E}" destId="{0FA2B387-478A-4C5E-9CD5-C4ED8DAB4357}" srcOrd="2" destOrd="0" presId="urn:microsoft.com/office/officeart/2005/8/layout/vList4"/>
    <dgm:cxn modelId="{5384E2D5-9A56-4CC5-AA90-B0D53E5B6251}" type="presParOf" srcId="{1C1E8147-E9B2-4239-A14D-0185D9496843}" destId="{296AC031-D3BC-477D-B1CE-815F1755A16B}" srcOrd="1" destOrd="0" presId="urn:microsoft.com/office/officeart/2005/8/layout/vList4"/>
    <dgm:cxn modelId="{A29AF433-CA5C-4893-B88C-63BEBE1103B0}" type="presParOf" srcId="{1C1E8147-E9B2-4239-A14D-0185D9496843}" destId="{CBF2457C-6151-460B-B805-2DBC098D001E}" srcOrd="2" destOrd="0" presId="urn:microsoft.com/office/officeart/2005/8/layout/vList4"/>
    <dgm:cxn modelId="{AAFCD8CD-5299-4628-9E3B-B4E867E0E141}" type="presParOf" srcId="{CBF2457C-6151-460B-B805-2DBC098D001E}" destId="{59F1AF11-803B-426C-9F2F-5EAB20DB3151}" srcOrd="0" destOrd="0" presId="urn:microsoft.com/office/officeart/2005/8/layout/vList4"/>
    <dgm:cxn modelId="{40D62AE7-77F3-44A9-9499-6706EFBC4B44}" type="presParOf" srcId="{CBF2457C-6151-460B-B805-2DBC098D001E}" destId="{CBA6DA4E-0984-4EB0-B775-B5D3FE89AB07}" srcOrd="1" destOrd="0" presId="urn:microsoft.com/office/officeart/2005/8/layout/vList4"/>
    <dgm:cxn modelId="{3C82C351-E28D-4CE9-BCB1-A0D28ED574AA}" type="presParOf" srcId="{CBF2457C-6151-460B-B805-2DBC098D001E}" destId="{2C620677-9093-4AD5-B9F7-D2B786629D7A}" srcOrd="2" destOrd="0" presId="urn:microsoft.com/office/officeart/2005/8/layout/vList4"/>
    <dgm:cxn modelId="{BA137132-3491-4614-BF08-B1EB086C5861}" type="presParOf" srcId="{1C1E8147-E9B2-4239-A14D-0185D9496843}" destId="{450F72C5-B627-4799-8F84-890E63DAD838}" srcOrd="3" destOrd="0" presId="urn:microsoft.com/office/officeart/2005/8/layout/vList4"/>
    <dgm:cxn modelId="{FF356A8E-5964-4085-A3E4-133CBCF4E1A8}" type="presParOf" srcId="{1C1E8147-E9B2-4239-A14D-0185D9496843}" destId="{F7DF3514-0F4D-4896-853A-5BFD3D753740}" srcOrd="4" destOrd="0" presId="urn:microsoft.com/office/officeart/2005/8/layout/vList4"/>
    <dgm:cxn modelId="{D614166C-E3B0-4E30-B1B8-7B06EA05B0AA}" type="presParOf" srcId="{F7DF3514-0F4D-4896-853A-5BFD3D753740}" destId="{AB45BED9-3C9B-4771-970B-1A598BB49566}" srcOrd="0" destOrd="0" presId="urn:microsoft.com/office/officeart/2005/8/layout/vList4"/>
    <dgm:cxn modelId="{48BBE5F7-3917-48A3-A97E-A695E22BFF60}" type="presParOf" srcId="{F7DF3514-0F4D-4896-853A-5BFD3D753740}" destId="{8DBA83EB-B17F-45F0-BF89-E1BCD1C98D4D}" srcOrd="1" destOrd="0" presId="urn:microsoft.com/office/officeart/2005/8/layout/vList4"/>
    <dgm:cxn modelId="{FE5744BE-0CDB-46D1-842A-03CDCE9F13E5}" type="presParOf" srcId="{F7DF3514-0F4D-4896-853A-5BFD3D753740}" destId="{FBFA43F8-E4A0-4D40-9840-BBA68E58D3F5}" srcOrd="2" destOrd="0" presId="urn:microsoft.com/office/officeart/2005/8/layout/vList4"/>
    <dgm:cxn modelId="{242DACD9-03D3-4243-9389-7FDB84CDB448}" type="presParOf" srcId="{1C1E8147-E9B2-4239-A14D-0185D9496843}" destId="{60E937F8-AD77-4C76-B22B-3D4C4D12FAF7}" srcOrd="5" destOrd="0" presId="urn:microsoft.com/office/officeart/2005/8/layout/vList4"/>
    <dgm:cxn modelId="{DBDD74A9-3190-4F9D-A0A4-FE660F6B66F7}" type="presParOf" srcId="{1C1E8147-E9B2-4239-A14D-0185D9496843}" destId="{0DC4A66C-F612-4912-AD74-5E7B9942ABAD}" srcOrd="6" destOrd="0" presId="urn:microsoft.com/office/officeart/2005/8/layout/vList4"/>
    <dgm:cxn modelId="{572ACF93-3975-4418-8ABB-3F5E5EF78497}" type="presParOf" srcId="{0DC4A66C-F612-4912-AD74-5E7B9942ABAD}" destId="{DD6CEC98-4C9A-4470-A9A2-A200AFD94B09}" srcOrd="0" destOrd="0" presId="urn:microsoft.com/office/officeart/2005/8/layout/vList4"/>
    <dgm:cxn modelId="{3A40145A-6C63-4073-86B2-DEDC33B81999}" type="presParOf" srcId="{0DC4A66C-F612-4912-AD74-5E7B9942ABAD}" destId="{121DC6EE-7C98-4BC9-9604-7A3AB16AD7C1}" srcOrd="1" destOrd="0" presId="urn:microsoft.com/office/officeart/2005/8/layout/vList4"/>
    <dgm:cxn modelId="{7B5F8BDC-58DF-40FD-BAE1-89C49AF0A2E1}" type="presParOf" srcId="{0DC4A66C-F612-4912-AD74-5E7B9942ABAD}" destId="{6F610EBC-8632-4ECA-9E3D-A63198142E8F}" srcOrd="2" destOrd="0" presId="urn:microsoft.com/office/officeart/2005/8/layout/vList4"/>
    <dgm:cxn modelId="{2105BA56-23F4-4A08-A7EA-B76573A3752E}" type="presParOf" srcId="{1C1E8147-E9B2-4239-A14D-0185D9496843}" destId="{5C64AE50-4E78-4977-BFD7-BCF52F5BAB07}" srcOrd="7" destOrd="0" presId="urn:microsoft.com/office/officeart/2005/8/layout/vList4"/>
    <dgm:cxn modelId="{E4F74C61-BDB9-4DEF-B86A-097647B394C1}" type="presParOf" srcId="{1C1E8147-E9B2-4239-A14D-0185D9496843}" destId="{F1B9729E-E262-4A2B-868E-DF8C5FB36B86}" srcOrd="8" destOrd="0" presId="urn:microsoft.com/office/officeart/2005/8/layout/vList4"/>
    <dgm:cxn modelId="{7E8A1C07-0D36-49FA-989A-7B7817BF3EF8}" type="presParOf" srcId="{F1B9729E-E262-4A2B-868E-DF8C5FB36B86}" destId="{E7A18FDB-8EFE-425E-B121-617AD09E013B}" srcOrd="0" destOrd="0" presId="urn:microsoft.com/office/officeart/2005/8/layout/vList4"/>
    <dgm:cxn modelId="{F22ECC14-2C7D-432F-BC37-D946486AE3C6}" type="presParOf" srcId="{F1B9729E-E262-4A2B-868E-DF8C5FB36B86}" destId="{FBD449B6-0C5F-43EB-BBC7-54AAE5ECBDB8}" srcOrd="1" destOrd="0" presId="urn:microsoft.com/office/officeart/2005/8/layout/vList4"/>
    <dgm:cxn modelId="{60559348-872A-4CBA-92F5-C22B97E68B76}" type="presParOf" srcId="{F1B9729E-E262-4A2B-868E-DF8C5FB36B86}" destId="{B6BF2F2B-44D9-42C8-B85C-B53DB9943B63}" srcOrd="2" destOrd="0" presId="urn:microsoft.com/office/officeart/2005/8/layout/vList4"/>
    <dgm:cxn modelId="{BB802CC2-D5A8-479B-A53F-ADFE9FA1E734}" type="presParOf" srcId="{1C1E8147-E9B2-4239-A14D-0185D9496843}" destId="{8FFB038C-1761-4518-A729-752A1B2E0DD8}" srcOrd="9" destOrd="0" presId="urn:microsoft.com/office/officeart/2005/8/layout/vList4"/>
    <dgm:cxn modelId="{37211A52-DC3B-4DB3-9FBA-D047AA22E77D}" type="presParOf" srcId="{1C1E8147-E9B2-4239-A14D-0185D9496843}" destId="{190565A5-2CF9-42EA-ABA3-E94ABDD53662}" srcOrd="10" destOrd="0" presId="urn:microsoft.com/office/officeart/2005/8/layout/vList4"/>
    <dgm:cxn modelId="{02110E6E-07BA-490E-9C07-9EE52680786E}" type="presParOf" srcId="{190565A5-2CF9-42EA-ABA3-E94ABDD53662}" destId="{B9AABE86-D27D-42FE-8618-2B3B67015662}" srcOrd="0" destOrd="0" presId="urn:microsoft.com/office/officeart/2005/8/layout/vList4"/>
    <dgm:cxn modelId="{7C8694EF-83AF-4A56-9430-78D2034962C3}" type="presParOf" srcId="{190565A5-2CF9-42EA-ABA3-E94ABDD53662}" destId="{F1A2056F-3B9E-453C-9AFA-43E4A0EA4334}" srcOrd="1" destOrd="0" presId="urn:microsoft.com/office/officeart/2005/8/layout/vList4"/>
    <dgm:cxn modelId="{DC2CF1F5-E5E5-4D85-B37D-1685EB243BB4}" type="presParOf" srcId="{190565A5-2CF9-42EA-ABA3-E94ABDD53662}" destId="{CDB935C4-CA74-4AE0-8E0B-B2C9B1EE96AA}" srcOrd="2" destOrd="0" presId="urn:microsoft.com/office/officeart/2005/8/layout/vList4"/>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67106-E3E6-4239-8765-11811C2D97F1}">
      <dsp:nvSpPr>
        <dsp:cNvPr id="0" name=""/>
        <dsp:cNvSpPr/>
      </dsp:nvSpPr>
      <dsp:spPr>
        <a:xfrm>
          <a:off x="0" y="0"/>
          <a:ext cx="9235384" cy="792466"/>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488950">
            <a:lnSpc>
              <a:spcPct val="90000"/>
            </a:lnSpc>
            <a:spcBef>
              <a:spcPct val="0"/>
            </a:spcBef>
            <a:spcAft>
              <a:spcPct val="35000"/>
            </a:spcAft>
            <a:buNone/>
          </a:pPr>
          <a:r>
            <a:rPr lang="es-CO" sz="1500" b="1" i="0" kern="1200" spc="-50" baseline="0">
              <a:solidFill>
                <a:prstClr val="black">
                  <a:lumMod val="75000"/>
                  <a:lumOff val="25000"/>
                </a:prstClr>
              </a:solidFill>
              <a:latin typeface="+mn-lt"/>
              <a:ea typeface="+mn-ea"/>
              <a:cs typeface="+mn-cs"/>
            </a:rPr>
            <a:t>Artículo 1 – Conceptualización:  </a:t>
          </a:r>
          <a:r>
            <a:rPr lang="es-CO" sz="1500" b="0" i="0" kern="1200" spc="-50" baseline="0">
              <a:solidFill>
                <a:prstClr val="black">
                  <a:lumMod val="75000"/>
                  <a:lumOff val="25000"/>
                </a:prstClr>
              </a:solidFill>
              <a:latin typeface="+mn-lt"/>
              <a:ea typeface="+mn-ea"/>
              <a:cs typeface="+mn-cs"/>
            </a:rPr>
            <a:t>Se crea el</a:t>
          </a:r>
          <a:r>
            <a:rPr lang="es-CO" sz="1500" b="1" i="0" kern="1200" spc="-50" baseline="0">
              <a:solidFill>
                <a:prstClr val="black">
                  <a:lumMod val="75000"/>
                  <a:lumOff val="25000"/>
                </a:prstClr>
              </a:solidFill>
              <a:latin typeface="+mn-lt"/>
              <a:ea typeface="+mn-ea"/>
              <a:cs typeface="+mn-cs"/>
            </a:rPr>
            <a:t> Índice de Gestión Pública Distrital </a:t>
          </a:r>
          <a:r>
            <a:rPr lang="es-CO" sz="1500" b="0" i="0" kern="1200" spc="-50" baseline="0">
              <a:solidFill>
                <a:prstClr val="black">
                  <a:lumMod val="75000"/>
                  <a:lumOff val="25000"/>
                </a:prstClr>
              </a:solidFill>
              <a:latin typeface="+mn-lt"/>
              <a:ea typeface="+mn-ea"/>
              <a:cs typeface="+mn-cs"/>
            </a:rPr>
            <a:t>para medir los resultados de la </a:t>
          </a:r>
          <a:r>
            <a:rPr lang="es-CO" sz="1500" b="1" i="0" kern="1200" spc="-50" baseline="0">
              <a:solidFill>
                <a:prstClr val="black">
                  <a:lumMod val="75000"/>
                  <a:lumOff val="25000"/>
                </a:prstClr>
              </a:solidFill>
              <a:latin typeface="+mn-lt"/>
              <a:ea typeface="+mn-ea"/>
              <a:cs typeface="+mn-cs"/>
            </a:rPr>
            <a:t>gestión de las entidades, instituciones y organismos de la Administración Distrital</a:t>
          </a:r>
          <a:r>
            <a:rPr lang="es-CO" sz="1500" b="0" i="0" kern="1200" spc="-50" baseline="0">
              <a:solidFill>
                <a:prstClr val="black">
                  <a:lumMod val="75000"/>
                  <a:lumOff val="25000"/>
                </a:prstClr>
              </a:solidFill>
              <a:latin typeface="+mn-lt"/>
              <a:ea typeface="+mn-ea"/>
              <a:cs typeface="+mn-cs"/>
            </a:rPr>
            <a:t>.</a:t>
          </a:r>
          <a:endParaRPr lang="es-ES" sz="1500" b="0" i="0" kern="1200" spc="-50" baseline="0" dirty="0">
            <a:solidFill>
              <a:prstClr val="black">
                <a:lumMod val="75000"/>
                <a:lumOff val="25000"/>
              </a:prstClr>
            </a:solidFill>
            <a:latin typeface="+mn-lt"/>
            <a:ea typeface="+mn-ea"/>
            <a:cs typeface="+mn-cs"/>
          </a:endParaRPr>
        </a:p>
      </dsp:txBody>
      <dsp:txXfrm>
        <a:off x="1926323" y="0"/>
        <a:ext cx="7309060" cy="792466"/>
      </dsp:txXfrm>
    </dsp:sp>
    <dsp:sp modelId="{2D6460A3-D4AF-40FF-9E29-469910E005F1}">
      <dsp:nvSpPr>
        <dsp:cNvPr id="0" name=""/>
        <dsp:cNvSpPr/>
      </dsp:nvSpPr>
      <dsp:spPr>
        <a:xfrm>
          <a:off x="79246" y="79246"/>
          <a:ext cx="1847076" cy="633973"/>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53000" b="-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F1AF11-803B-426C-9F2F-5EAB20DB3151}">
      <dsp:nvSpPr>
        <dsp:cNvPr id="0" name=""/>
        <dsp:cNvSpPr/>
      </dsp:nvSpPr>
      <dsp:spPr>
        <a:xfrm>
          <a:off x="0" y="871713"/>
          <a:ext cx="9235384" cy="792466"/>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b="0" i="0" kern="1200" spc="-50" baseline="0">
              <a:solidFill>
                <a:schemeClr val="tx1">
                  <a:lumMod val="75000"/>
                  <a:lumOff val="25000"/>
                </a:schemeClr>
              </a:solidFill>
              <a:latin typeface="+mn-lt"/>
            </a:rPr>
            <a:t>La Secretaría General de la Alcaldía Mayor de Bogotá, D.C., será la entidad encargada de liderar, definir, coordinar, estimar y consolidar la medición del Índice de Gestión Pública Distrital.</a:t>
          </a:r>
          <a:endParaRPr lang="es-ES" sz="1500" kern="1200" spc="-50" baseline="0" dirty="0">
            <a:solidFill>
              <a:schemeClr val="tx1">
                <a:lumMod val="75000"/>
                <a:lumOff val="25000"/>
              </a:schemeClr>
            </a:solidFill>
            <a:latin typeface="+mn-lt"/>
          </a:endParaRPr>
        </a:p>
      </dsp:txBody>
      <dsp:txXfrm>
        <a:off x="1926323" y="871713"/>
        <a:ext cx="7309060" cy="792466"/>
      </dsp:txXfrm>
    </dsp:sp>
    <dsp:sp modelId="{CBA6DA4E-0984-4EB0-B775-B5D3FE89AB07}">
      <dsp:nvSpPr>
        <dsp:cNvPr id="0" name=""/>
        <dsp:cNvSpPr/>
      </dsp:nvSpPr>
      <dsp:spPr>
        <a:xfrm>
          <a:off x="79246" y="950960"/>
          <a:ext cx="1847076" cy="633973"/>
        </a:xfrm>
        <a:prstGeom prst="roundRect">
          <a:avLst>
            <a:gd name="adj" fmla="val 10000"/>
          </a:avLst>
        </a:prstGeom>
        <a:blipFill rotWithShape="1">
          <a:blip xmlns:r="http://schemas.openxmlformats.org/officeDocument/2006/relationships" r:embed="rId2"/>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45BED9-3C9B-4771-970B-1A598BB49566}">
      <dsp:nvSpPr>
        <dsp:cNvPr id="0" name=""/>
        <dsp:cNvSpPr/>
      </dsp:nvSpPr>
      <dsp:spPr>
        <a:xfrm>
          <a:off x="0" y="1743426"/>
          <a:ext cx="9235384" cy="792466"/>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b="1" i="0" kern="1200" spc="-50" baseline="0">
              <a:solidFill>
                <a:schemeClr val="tx1">
                  <a:lumMod val="75000"/>
                  <a:lumOff val="25000"/>
                </a:schemeClr>
              </a:solidFill>
              <a:latin typeface="+mn-lt"/>
            </a:rPr>
            <a:t>Artículo 2 – Estructura del índice: </a:t>
          </a:r>
          <a:r>
            <a:rPr lang="es-ES" sz="1500" b="0" i="0" kern="1200" spc="-50" baseline="0">
              <a:solidFill>
                <a:schemeClr val="tx1">
                  <a:lumMod val="75000"/>
                  <a:lumOff val="25000"/>
                </a:schemeClr>
              </a:solidFill>
              <a:latin typeface="+mn-lt"/>
            </a:rPr>
            <a:t>Gestión Institucional, Ejecución Presupuestal, Gestión de Resultados.</a:t>
          </a:r>
          <a:endParaRPr lang="es-ES" sz="1500" b="0" kern="1200" spc="-50" baseline="0" dirty="0">
            <a:solidFill>
              <a:schemeClr val="tx1">
                <a:lumMod val="75000"/>
                <a:lumOff val="25000"/>
              </a:schemeClr>
            </a:solidFill>
            <a:latin typeface="+mn-lt"/>
          </a:endParaRPr>
        </a:p>
      </dsp:txBody>
      <dsp:txXfrm>
        <a:off x="1926323" y="1743426"/>
        <a:ext cx="7309060" cy="792466"/>
      </dsp:txXfrm>
    </dsp:sp>
    <dsp:sp modelId="{8DBA83EB-B17F-45F0-BF89-E1BCD1C98D4D}">
      <dsp:nvSpPr>
        <dsp:cNvPr id="0" name=""/>
        <dsp:cNvSpPr/>
      </dsp:nvSpPr>
      <dsp:spPr>
        <a:xfrm>
          <a:off x="79246" y="1822673"/>
          <a:ext cx="1847076" cy="633973"/>
        </a:xfrm>
        <a:prstGeom prst="roundRect">
          <a:avLst>
            <a:gd name="adj" fmla="val 10000"/>
          </a:avLst>
        </a:prstGeom>
        <a:blipFill rotWithShape="1">
          <a:blip xmlns:r="http://schemas.openxmlformats.org/officeDocument/2006/relationships" r:embed="rId3"/>
          <a:srcRect/>
          <a:stretch>
            <a:fillRect t="-94000" b="-9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6CEC98-4C9A-4470-A9A2-A200AFD94B09}">
      <dsp:nvSpPr>
        <dsp:cNvPr id="0" name=""/>
        <dsp:cNvSpPr/>
      </dsp:nvSpPr>
      <dsp:spPr>
        <a:xfrm>
          <a:off x="0" y="2615140"/>
          <a:ext cx="9235384" cy="792466"/>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b="1" kern="1200" spc="-50" baseline="0">
              <a:solidFill>
                <a:schemeClr val="tx1">
                  <a:lumMod val="75000"/>
                  <a:lumOff val="25000"/>
                </a:schemeClr>
              </a:solidFill>
              <a:latin typeface="+mn-lt"/>
            </a:rPr>
            <a:t>Artículo 3 – Ranking: </a:t>
          </a:r>
          <a:r>
            <a:rPr lang="es-ES" sz="1500" b="0" kern="1200" spc="-50" baseline="0">
              <a:solidFill>
                <a:schemeClr val="tx1">
                  <a:lumMod val="75000"/>
                  <a:lumOff val="25000"/>
                </a:schemeClr>
              </a:solidFill>
              <a:latin typeface="+mn-lt"/>
            </a:rPr>
            <a:t>se</a:t>
          </a:r>
          <a:r>
            <a:rPr lang="es-ES" sz="1500" b="1" kern="1200" spc="-50" baseline="0">
              <a:solidFill>
                <a:schemeClr val="tx1">
                  <a:lumMod val="75000"/>
                  <a:lumOff val="25000"/>
                </a:schemeClr>
              </a:solidFill>
              <a:latin typeface="+mn-lt"/>
            </a:rPr>
            <a:t> </a:t>
          </a:r>
          <a:r>
            <a:rPr lang="es-ES" sz="1500" kern="1200" spc="-50" baseline="0">
              <a:solidFill>
                <a:schemeClr val="tx1">
                  <a:lumMod val="75000"/>
                  <a:lumOff val="25000"/>
                </a:schemeClr>
              </a:solidFill>
              <a:latin typeface="+mn-lt"/>
            </a:rPr>
            <a:t>creará y publicará un </a:t>
          </a:r>
          <a:r>
            <a:rPr lang="es-ES" sz="1500" b="0" i="0" kern="1200" spc="-50" baseline="0">
              <a:solidFill>
                <a:schemeClr val="tx1">
                  <a:lumMod val="75000"/>
                  <a:lumOff val="25000"/>
                </a:schemeClr>
              </a:solidFill>
              <a:latin typeface="+mn-lt"/>
            </a:rPr>
            <a:t>Ranking de Gestión Pública Distrital: </a:t>
          </a:r>
          <a:endParaRPr lang="es-ES" sz="1500" b="0" kern="1200" spc="-50" baseline="0" dirty="0">
            <a:solidFill>
              <a:schemeClr val="tx1">
                <a:lumMod val="75000"/>
                <a:lumOff val="25000"/>
              </a:schemeClr>
            </a:solidFill>
            <a:latin typeface="+mn-lt"/>
          </a:endParaRPr>
        </a:p>
      </dsp:txBody>
      <dsp:txXfrm>
        <a:off x="1926323" y="2615140"/>
        <a:ext cx="7309060" cy="792466"/>
      </dsp:txXfrm>
    </dsp:sp>
    <dsp:sp modelId="{121DC6EE-7C98-4BC9-9604-7A3AB16AD7C1}">
      <dsp:nvSpPr>
        <dsp:cNvPr id="0" name=""/>
        <dsp:cNvSpPr/>
      </dsp:nvSpPr>
      <dsp:spPr>
        <a:xfrm>
          <a:off x="79246" y="2694387"/>
          <a:ext cx="1847076" cy="633973"/>
        </a:xfrm>
        <a:prstGeom prst="roundRect">
          <a:avLst>
            <a:gd name="adj" fmla="val 10000"/>
          </a:avLst>
        </a:prstGeom>
        <a:blipFill rotWithShape="1">
          <a:blip xmlns:r="http://schemas.openxmlformats.org/officeDocument/2006/relationships" r:embed="rId4"/>
          <a:srcRect/>
          <a:stretch>
            <a:fillRect t="-47000" b="-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A18FDB-8EFE-425E-B121-617AD09E013B}">
      <dsp:nvSpPr>
        <dsp:cNvPr id="0" name=""/>
        <dsp:cNvSpPr/>
      </dsp:nvSpPr>
      <dsp:spPr>
        <a:xfrm>
          <a:off x="0" y="3486853"/>
          <a:ext cx="9235384" cy="792466"/>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b="1" kern="1200" spc="-50" baseline="0">
              <a:solidFill>
                <a:schemeClr val="tx1">
                  <a:lumMod val="75000"/>
                  <a:lumOff val="25000"/>
                </a:schemeClr>
              </a:solidFill>
              <a:latin typeface="+mn-lt"/>
            </a:rPr>
            <a:t>Artículo 4 – Informe: </a:t>
          </a:r>
          <a:r>
            <a:rPr lang="es-ES" sz="1500" kern="1200" spc="-50" baseline="0">
              <a:solidFill>
                <a:schemeClr val="tx1">
                  <a:lumMod val="75000"/>
                  <a:lumOff val="25000"/>
                </a:schemeClr>
              </a:solidFill>
              <a:latin typeface="+mn-lt"/>
            </a:rPr>
            <a:t>La Administración Distrital presentará al Concejo de Bogotá un informe anual de Seguimiento a la Gestión Pública Distrital, en el mes de agosto de cada vigencia.</a:t>
          </a:r>
          <a:endParaRPr lang="es-ES" sz="1500" b="0" kern="1200" spc="-50" baseline="0" dirty="0">
            <a:solidFill>
              <a:schemeClr val="tx1">
                <a:lumMod val="75000"/>
                <a:lumOff val="25000"/>
              </a:schemeClr>
            </a:solidFill>
            <a:latin typeface="+mn-lt"/>
          </a:endParaRPr>
        </a:p>
      </dsp:txBody>
      <dsp:txXfrm>
        <a:off x="1926323" y="3486853"/>
        <a:ext cx="7309060" cy="792466"/>
      </dsp:txXfrm>
    </dsp:sp>
    <dsp:sp modelId="{FBD449B6-0C5F-43EB-BBC7-54AAE5ECBDB8}">
      <dsp:nvSpPr>
        <dsp:cNvPr id="0" name=""/>
        <dsp:cNvSpPr/>
      </dsp:nvSpPr>
      <dsp:spPr>
        <a:xfrm>
          <a:off x="79246" y="3566100"/>
          <a:ext cx="1847076" cy="633973"/>
        </a:xfrm>
        <a:prstGeom prst="roundRect">
          <a:avLst>
            <a:gd name="adj" fmla="val 10000"/>
          </a:avLst>
        </a:prstGeom>
        <a:blipFill rotWithShape="1">
          <a:blip xmlns:r="http://schemas.openxmlformats.org/officeDocument/2006/relationships" r:embed="rId5"/>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AABE86-D27D-42FE-8618-2B3B67015662}">
      <dsp:nvSpPr>
        <dsp:cNvPr id="0" name=""/>
        <dsp:cNvSpPr/>
      </dsp:nvSpPr>
      <dsp:spPr>
        <a:xfrm>
          <a:off x="0" y="4358567"/>
          <a:ext cx="9235384" cy="792466"/>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 sz="1500" b="1" kern="1200" spc="-50" baseline="0">
              <a:solidFill>
                <a:schemeClr val="tx1">
                  <a:lumMod val="75000"/>
                  <a:lumOff val="25000"/>
                </a:schemeClr>
              </a:solidFill>
              <a:latin typeface="+mn-lt"/>
            </a:rPr>
            <a:t>Artículo 5 - Implementación: </a:t>
          </a:r>
          <a:r>
            <a:rPr lang="es-ES" sz="1500" kern="1200" spc="-50" baseline="0">
              <a:solidFill>
                <a:schemeClr val="tx1">
                  <a:lumMod val="75000"/>
                  <a:lumOff val="25000"/>
                </a:schemeClr>
              </a:solidFill>
              <a:latin typeface="+mn-lt"/>
            </a:rPr>
            <a:t>El presente Acuerdo establece un plazo de doce (12) meses para la implementación del Índice de Gestión Pública Distrital.</a:t>
          </a:r>
          <a:endParaRPr lang="es-ES" sz="1500" b="0" kern="1200" spc="-50" baseline="0" dirty="0">
            <a:solidFill>
              <a:schemeClr val="tx1">
                <a:lumMod val="75000"/>
                <a:lumOff val="25000"/>
              </a:schemeClr>
            </a:solidFill>
            <a:latin typeface="+mn-lt"/>
          </a:endParaRPr>
        </a:p>
      </dsp:txBody>
      <dsp:txXfrm>
        <a:off x="1926323" y="4358567"/>
        <a:ext cx="7309060" cy="792466"/>
      </dsp:txXfrm>
    </dsp:sp>
    <dsp:sp modelId="{F1A2056F-3B9E-453C-9AFA-43E4A0EA4334}">
      <dsp:nvSpPr>
        <dsp:cNvPr id="0" name=""/>
        <dsp:cNvSpPr/>
      </dsp:nvSpPr>
      <dsp:spPr>
        <a:xfrm>
          <a:off x="79246" y="4437814"/>
          <a:ext cx="1847076" cy="633973"/>
        </a:xfrm>
        <a:prstGeom prst="roundRect">
          <a:avLst>
            <a:gd name="adj" fmla="val 10000"/>
          </a:avLst>
        </a:prstGeom>
        <a:blipFill rotWithShape="1">
          <a:blip xmlns:r="http://schemas.openxmlformats.org/officeDocument/2006/relationships" r:embed="rId6"/>
          <a:srcRect/>
          <a:stretch>
            <a:fillRect t="-41000" b="-4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6A184-99F8-42FF-B3C5-037C93CEC821}" type="datetimeFigureOut">
              <a:rPr lang="es-CO" smtClean="0"/>
              <a:t>30/09/2021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22E48-80CB-46B2-87F2-BA8E5F3D418B}" type="slidenum">
              <a:rPr lang="es-CO" smtClean="0"/>
              <a:t>‹Nº›</a:t>
            </a:fld>
            <a:endParaRPr lang="es-CO"/>
          </a:p>
        </p:txBody>
      </p:sp>
    </p:spTree>
    <p:extLst>
      <p:ext uri="{BB962C8B-B14F-4D97-AF65-F5344CB8AC3E}">
        <p14:creationId xmlns:p14="http://schemas.microsoft.com/office/powerpoint/2010/main" val="1971286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9A6D7-F36B-4B3C-BACB-3F921554E79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65A57B0-5972-4061-B5E9-9B357524FF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2A3EC145-76F1-4001-8347-0E231D58D575}"/>
              </a:ext>
            </a:extLst>
          </p:cNvPr>
          <p:cNvSpPr>
            <a:spLocks noGrp="1"/>
          </p:cNvSpPr>
          <p:nvPr>
            <p:ph type="dt" sz="half" idx="10"/>
          </p:nvPr>
        </p:nvSpPr>
        <p:spPr/>
        <p:txBody>
          <a:bodyPr/>
          <a:lstStyle/>
          <a:p>
            <a:fld id="{43ECF62F-E7CC-4986-AA6E-67E9F56DCBC2}" type="datetimeFigureOut">
              <a:rPr lang="es-CO" smtClean="0"/>
              <a:t>30/09/2021</a:t>
            </a:fld>
            <a:endParaRPr lang="es-CO"/>
          </a:p>
        </p:txBody>
      </p:sp>
      <p:sp>
        <p:nvSpPr>
          <p:cNvPr id="5" name="Marcador de pie de página 4">
            <a:extLst>
              <a:ext uri="{FF2B5EF4-FFF2-40B4-BE49-F238E27FC236}">
                <a16:creationId xmlns:a16="http://schemas.microsoft.com/office/drawing/2014/main" id="{2E642367-551E-4D0E-BA5C-0665E4879C2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E900F3B-0179-40C7-979B-A294335FE7F3}"/>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3923808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7642A7-12B6-4BE4-864E-1D3A424BF74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D31EAE9-2A3C-4775-B91A-814EE10673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A495982-DF9D-4E05-B951-161AD7A98368}"/>
              </a:ext>
            </a:extLst>
          </p:cNvPr>
          <p:cNvSpPr>
            <a:spLocks noGrp="1"/>
          </p:cNvSpPr>
          <p:nvPr>
            <p:ph type="dt" sz="half" idx="10"/>
          </p:nvPr>
        </p:nvSpPr>
        <p:spPr/>
        <p:txBody>
          <a:bodyPr/>
          <a:lstStyle/>
          <a:p>
            <a:fld id="{43ECF62F-E7CC-4986-AA6E-67E9F56DCBC2}" type="datetimeFigureOut">
              <a:rPr lang="es-CO" smtClean="0"/>
              <a:t>30/09/2021</a:t>
            </a:fld>
            <a:endParaRPr lang="es-CO"/>
          </a:p>
        </p:txBody>
      </p:sp>
      <p:sp>
        <p:nvSpPr>
          <p:cNvPr id="5" name="Marcador de pie de página 4">
            <a:extLst>
              <a:ext uri="{FF2B5EF4-FFF2-40B4-BE49-F238E27FC236}">
                <a16:creationId xmlns:a16="http://schemas.microsoft.com/office/drawing/2014/main" id="{9C1AF4B8-EE7A-42F1-9E73-1DEB6C2B247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801D34F-12E9-4F46-9FDB-09A654605F30}"/>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42194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45B862D-0E5B-4013-BE03-81F9584B73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F9CE809-2CB5-4BAD-B70F-E45852795E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43409D7-DD2D-4D4D-9352-F4AC743A8F3E}"/>
              </a:ext>
            </a:extLst>
          </p:cNvPr>
          <p:cNvSpPr>
            <a:spLocks noGrp="1"/>
          </p:cNvSpPr>
          <p:nvPr>
            <p:ph type="dt" sz="half" idx="10"/>
          </p:nvPr>
        </p:nvSpPr>
        <p:spPr/>
        <p:txBody>
          <a:bodyPr/>
          <a:lstStyle/>
          <a:p>
            <a:fld id="{43ECF62F-E7CC-4986-AA6E-67E9F56DCBC2}" type="datetimeFigureOut">
              <a:rPr lang="es-CO" smtClean="0"/>
              <a:t>30/09/2021</a:t>
            </a:fld>
            <a:endParaRPr lang="es-CO"/>
          </a:p>
        </p:txBody>
      </p:sp>
      <p:sp>
        <p:nvSpPr>
          <p:cNvPr id="5" name="Marcador de pie de página 4">
            <a:extLst>
              <a:ext uri="{FF2B5EF4-FFF2-40B4-BE49-F238E27FC236}">
                <a16:creationId xmlns:a16="http://schemas.microsoft.com/office/drawing/2014/main" id="{F6A4AE25-4E59-432F-B77D-5A7D6E77524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F2E222A-5ABC-407B-8D32-4E87FFF77F8B}"/>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305540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1743A3-00C5-4ED5-9872-D751E917046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50649DE-0AE1-4E96-A280-25BD1F5E084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42F8678-4BBA-4115-8F91-B6143FC1B775}"/>
              </a:ext>
            </a:extLst>
          </p:cNvPr>
          <p:cNvSpPr>
            <a:spLocks noGrp="1"/>
          </p:cNvSpPr>
          <p:nvPr>
            <p:ph type="dt" sz="half" idx="10"/>
          </p:nvPr>
        </p:nvSpPr>
        <p:spPr/>
        <p:txBody>
          <a:bodyPr/>
          <a:lstStyle/>
          <a:p>
            <a:fld id="{43ECF62F-E7CC-4986-AA6E-67E9F56DCBC2}" type="datetimeFigureOut">
              <a:rPr lang="es-CO" smtClean="0"/>
              <a:t>30/09/2021</a:t>
            </a:fld>
            <a:endParaRPr lang="es-CO"/>
          </a:p>
        </p:txBody>
      </p:sp>
      <p:sp>
        <p:nvSpPr>
          <p:cNvPr id="5" name="Marcador de pie de página 4">
            <a:extLst>
              <a:ext uri="{FF2B5EF4-FFF2-40B4-BE49-F238E27FC236}">
                <a16:creationId xmlns:a16="http://schemas.microsoft.com/office/drawing/2014/main" id="{284B7563-56A0-4B97-8699-02F84A0289C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100404D-7DAB-4CFD-BBD4-A2E6560B91FF}"/>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416069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E508D8-3C53-4DBC-A28D-202C02E2FFB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9DFD20D-F7D4-4107-B850-F2520C8E85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13ED33-D3C9-497C-AC06-E2A26030C4A4}"/>
              </a:ext>
            </a:extLst>
          </p:cNvPr>
          <p:cNvSpPr>
            <a:spLocks noGrp="1"/>
          </p:cNvSpPr>
          <p:nvPr>
            <p:ph type="dt" sz="half" idx="10"/>
          </p:nvPr>
        </p:nvSpPr>
        <p:spPr/>
        <p:txBody>
          <a:bodyPr/>
          <a:lstStyle/>
          <a:p>
            <a:fld id="{43ECF62F-E7CC-4986-AA6E-67E9F56DCBC2}" type="datetimeFigureOut">
              <a:rPr lang="es-CO" smtClean="0"/>
              <a:t>30/09/2021</a:t>
            </a:fld>
            <a:endParaRPr lang="es-CO"/>
          </a:p>
        </p:txBody>
      </p:sp>
      <p:sp>
        <p:nvSpPr>
          <p:cNvPr id="5" name="Marcador de pie de página 4">
            <a:extLst>
              <a:ext uri="{FF2B5EF4-FFF2-40B4-BE49-F238E27FC236}">
                <a16:creationId xmlns:a16="http://schemas.microsoft.com/office/drawing/2014/main" id="{BC4BFB2B-ED01-4ED5-84CD-98100AFED7A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0A40675-19ED-47C5-9627-AA44049259B8}"/>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3065410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8B9E06-88C8-4986-9967-E637A3E58D9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EECA6A3-41DB-440D-82EF-FF0708F9735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5F711878-7C49-4235-BD65-414655E203F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99484A5C-37BF-4C91-B774-9377EE929605}"/>
              </a:ext>
            </a:extLst>
          </p:cNvPr>
          <p:cNvSpPr>
            <a:spLocks noGrp="1"/>
          </p:cNvSpPr>
          <p:nvPr>
            <p:ph type="dt" sz="half" idx="10"/>
          </p:nvPr>
        </p:nvSpPr>
        <p:spPr/>
        <p:txBody>
          <a:bodyPr/>
          <a:lstStyle/>
          <a:p>
            <a:fld id="{43ECF62F-E7CC-4986-AA6E-67E9F56DCBC2}" type="datetimeFigureOut">
              <a:rPr lang="es-CO" smtClean="0"/>
              <a:t>30/09/2021</a:t>
            </a:fld>
            <a:endParaRPr lang="es-CO"/>
          </a:p>
        </p:txBody>
      </p:sp>
      <p:sp>
        <p:nvSpPr>
          <p:cNvPr id="6" name="Marcador de pie de página 5">
            <a:extLst>
              <a:ext uri="{FF2B5EF4-FFF2-40B4-BE49-F238E27FC236}">
                <a16:creationId xmlns:a16="http://schemas.microsoft.com/office/drawing/2014/main" id="{AD2BD3BA-EF1F-466F-A450-4EE5CF72EE9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FB3B612-D4EA-4032-AA2A-6E309DF31AC3}"/>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262120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0523B6-1AC1-4AEA-B666-3DBA3E1D48E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7D6A2ED-00F3-428C-A979-4F9FF6046F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7F692AB-179A-4694-9796-EC970B2B5F2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FFC020E5-B95B-4856-AFF0-29B483D3C8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77A610D-CDEA-4F1F-B98C-F43FF5500A2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94415655-929E-48FC-B5DB-6C899F10B8BD}"/>
              </a:ext>
            </a:extLst>
          </p:cNvPr>
          <p:cNvSpPr>
            <a:spLocks noGrp="1"/>
          </p:cNvSpPr>
          <p:nvPr>
            <p:ph type="dt" sz="half" idx="10"/>
          </p:nvPr>
        </p:nvSpPr>
        <p:spPr/>
        <p:txBody>
          <a:bodyPr/>
          <a:lstStyle/>
          <a:p>
            <a:fld id="{43ECF62F-E7CC-4986-AA6E-67E9F56DCBC2}" type="datetimeFigureOut">
              <a:rPr lang="es-CO" smtClean="0"/>
              <a:t>30/09/2021</a:t>
            </a:fld>
            <a:endParaRPr lang="es-CO"/>
          </a:p>
        </p:txBody>
      </p:sp>
      <p:sp>
        <p:nvSpPr>
          <p:cNvPr id="8" name="Marcador de pie de página 7">
            <a:extLst>
              <a:ext uri="{FF2B5EF4-FFF2-40B4-BE49-F238E27FC236}">
                <a16:creationId xmlns:a16="http://schemas.microsoft.com/office/drawing/2014/main" id="{B5192A30-6717-4B69-A5C6-6FCB5BAA1B0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0C1FAC8D-3C9A-4477-B48E-6458AFDCED34}"/>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50768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36C590-4706-4115-823F-2DF467C1AD2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6007FBB5-9856-483B-8F0D-D77019400A3B}"/>
              </a:ext>
            </a:extLst>
          </p:cNvPr>
          <p:cNvSpPr>
            <a:spLocks noGrp="1"/>
          </p:cNvSpPr>
          <p:nvPr>
            <p:ph type="dt" sz="half" idx="10"/>
          </p:nvPr>
        </p:nvSpPr>
        <p:spPr/>
        <p:txBody>
          <a:bodyPr/>
          <a:lstStyle/>
          <a:p>
            <a:fld id="{43ECF62F-E7CC-4986-AA6E-67E9F56DCBC2}" type="datetimeFigureOut">
              <a:rPr lang="es-CO" smtClean="0"/>
              <a:t>30/09/2021</a:t>
            </a:fld>
            <a:endParaRPr lang="es-CO"/>
          </a:p>
        </p:txBody>
      </p:sp>
      <p:sp>
        <p:nvSpPr>
          <p:cNvPr id="4" name="Marcador de pie de página 3">
            <a:extLst>
              <a:ext uri="{FF2B5EF4-FFF2-40B4-BE49-F238E27FC236}">
                <a16:creationId xmlns:a16="http://schemas.microsoft.com/office/drawing/2014/main" id="{3253B81A-EFFC-4214-B26F-07EFBA9237C7}"/>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71E33E74-56D3-48BA-AE63-7A1EBACADA33}"/>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244162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8D8B176-637B-4AB0-A71E-C116B74C611D}"/>
              </a:ext>
            </a:extLst>
          </p:cNvPr>
          <p:cNvSpPr>
            <a:spLocks noGrp="1"/>
          </p:cNvSpPr>
          <p:nvPr>
            <p:ph type="dt" sz="half" idx="10"/>
          </p:nvPr>
        </p:nvSpPr>
        <p:spPr/>
        <p:txBody>
          <a:bodyPr/>
          <a:lstStyle/>
          <a:p>
            <a:fld id="{43ECF62F-E7CC-4986-AA6E-67E9F56DCBC2}" type="datetimeFigureOut">
              <a:rPr lang="es-CO" smtClean="0"/>
              <a:t>30/09/2021</a:t>
            </a:fld>
            <a:endParaRPr lang="es-CO"/>
          </a:p>
        </p:txBody>
      </p:sp>
      <p:sp>
        <p:nvSpPr>
          <p:cNvPr id="3" name="Marcador de pie de página 2">
            <a:extLst>
              <a:ext uri="{FF2B5EF4-FFF2-40B4-BE49-F238E27FC236}">
                <a16:creationId xmlns:a16="http://schemas.microsoft.com/office/drawing/2014/main" id="{AE9BECC4-5F32-417C-8B52-A6D213396F67}"/>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091C3987-A011-43EA-8102-45D1686892E4}"/>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1642501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1538F-FC6F-4775-8B18-F84A05D964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434C31C-5456-4C1F-BD5F-EBB2901C6C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9CC11FA4-82FA-448F-9527-3B996D421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BC4958-6D36-4926-ABC9-BC4FE4BD6E4C}"/>
              </a:ext>
            </a:extLst>
          </p:cNvPr>
          <p:cNvSpPr>
            <a:spLocks noGrp="1"/>
          </p:cNvSpPr>
          <p:nvPr>
            <p:ph type="dt" sz="half" idx="10"/>
          </p:nvPr>
        </p:nvSpPr>
        <p:spPr/>
        <p:txBody>
          <a:bodyPr/>
          <a:lstStyle/>
          <a:p>
            <a:fld id="{43ECF62F-E7CC-4986-AA6E-67E9F56DCBC2}" type="datetimeFigureOut">
              <a:rPr lang="es-CO" smtClean="0"/>
              <a:t>30/09/2021</a:t>
            </a:fld>
            <a:endParaRPr lang="es-CO"/>
          </a:p>
        </p:txBody>
      </p:sp>
      <p:sp>
        <p:nvSpPr>
          <p:cNvPr id="6" name="Marcador de pie de página 5">
            <a:extLst>
              <a:ext uri="{FF2B5EF4-FFF2-40B4-BE49-F238E27FC236}">
                <a16:creationId xmlns:a16="http://schemas.microsoft.com/office/drawing/2014/main" id="{FE95D5ED-C3EF-45FB-86BC-4F2812EF1ED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44691D7-289D-4523-A121-5F741A87869C}"/>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1780616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6283E-4D98-4E83-B7C7-B6D435F04CE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8245804-31E9-45D7-87BD-F601C8674F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559F6141-07E3-446A-9E5D-692E5FB9A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A1A074-8136-48FE-B74A-3864939029A8}"/>
              </a:ext>
            </a:extLst>
          </p:cNvPr>
          <p:cNvSpPr>
            <a:spLocks noGrp="1"/>
          </p:cNvSpPr>
          <p:nvPr>
            <p:ph type="dt" sz="half" idx="10"/>
          </p:nvPr>
        </p:nvSpPr>
        <p:spPr/>
        <p:txBody>
          <a:bodyPr/>
          <a:lstStyle/>
          <a:p>
            <a:fld id="{43ECF62F-E7CC-4986-AA6E-67E9F56DCBC2}" type="datetimeFigureOut">
              <a:rPr lang="es-CO" smtClean="0"/>
              <a:t>30/09/2021</a:t>
            </a:fld>
            <a:endParaRPr lang="es-CO"/>
          </a:p>
        </p:txBody>
      </p:sp>
      <p:sp>
        <p:nvSpPr>
          <p:cNvPr id="6" name="Marcador de pie de página 5">
            <a:extLst>
              <a:ext uri="{FF2B5EF4-FFF2-40B4-BE49-F238E27FC236}">
                <a16:creationId xmlns:a16="http://schemas.microsoft.com/office/drawing/2014/main" id="{3F4F08EC-98CC-4C43-8059-C0378F5509F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E929AFE-9B7C-42D0-B42C-2247E5B59493}"/>
              </a:ext>
            </a:extLst>
          </p:cNvPr>
          <p:cNvSpPr>
            <a:spLocks noGrp="1"/>
          </p:cNvSpPr>
          <p:nvPr>
            <p:ph type="sldNum" sz="quarter" idx="12"/>
          </p:nvPr>
        </p:nvSpPr>
        <p:spPr/>
        <p:txBody>
          <a:bodyPr/>
          <a:lstStyle/>
          <a:p>
            <a:fld id="{05BD2F5B-B59A-478E-A21D-7C726AD60F8B}" type="slidenum">
              <a:rPr lang="es-CO" smtClean="0"/>
              <a:t>‹Nº›</a:t>
            </a:fld>
            <a:endParaRPr lang="es-CO"/>
          </a:p>
        </p:txBody>
      </p:sp>
    </p:spTree>
    <p:extLst>
      <p:ext uri="{BB962C8B-B14F-4D97-AF65-F5344CB8AC3E}">
        <p14:creationId xmlns:p14="http://schemas.microsoft.com/office/powerpoint/2010/main" val="3389561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3565D33-CA27-4426-B5A7-C20C514AD0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130D1CE4-147C-45A4-BC9A-0607703B89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FF946FC-130B-4181-B099-44EE563374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CF62F-E7CC-4986-AA6E-67E9F56DCBC2}" type="datetimeFigureOut">
              <a:rPr lang="es-CO" smtClean="0"/>
              <a:t>30/09/2021</a:t>
            </a:fld>
            <a:endParaRPr lang="es-CO"/>
          </a:p>
        </p:txBody>
      </p:sp>
      <p:sp>
        <p:nvSpPr>
          <p:cNvPr id="5" name="Marcador de pie de página 4">
            <a:extLst>
              <a:ext uri="{FF2B5EF4-FFF2-40B4-BE49-F238E27FC236}">
                <a16:creationId xmlns:a16="http://schemas.microsoft.com/office/drawing/2014/main" id="{2B8B34CC-21EB-43EF-9AA5-67C3EA2327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1AE8DE53-B0E4-4D24-B268-AB3FBDBC8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D2F5B-B59A-478E-A21D-7C726AD60F8B}" type="slidenum">
              <a:rPr lang="es-CO" smtClean="0"/>
              <a:t>‹Nº›</a:t>
            </a:fld>
            <a:endParaRPr lang="es-CO"/>
          </a:p>
        </p:txBody>
      </p:sp>
    </p:spTree>
    <p:extLst>
      <p:ext uri="{BB962C8B-B14F-4D97-AF65-F5344CB8AC3E}">
        <p14:creationId xmlns:p14="http://schemas.microsoft.com/office/powerpoint/2010/main" val="754854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4">
            <a:extLst>
              <a:ext uri="{FF2B5EF4-FFF2-40B4-BE49-F238E27FC236}">
                <a16:creationId xmlns:a16="http://schemas.microsoft.com/office/drawing/2014/main" id="{56A24766-77AF-410F-BC5D-08CB7EE7EF9B}"/>
              </a:ext>
            </a:extLst>
          </p:cNvPr>
          <p:cNvSpPr txBox="1"/>
          <p:nvPr/>
        </p:nvSpPr>
        <p:spPr>
          <a:xfrm>
            <a:off x="1596481" y="1251308"/>
            <a:ext cx="9214192" cy="3724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SECRETARÍA DISTRITAL DE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COMITÉ SECTORIAL DE GESTIÓN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Y DESEMPEÑO No. 10</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3200" b="1" i="1"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es-ES" sz="2000" b="1"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Sesión Ordinaria Virtual Asincrónica</a:t>
            </a:r>
          </a:p>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s-ES" sz="2000" b="1"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4" name="CuadroTexto 6">
            <a:extLst>
              <a:ext uri="{FF2B5EF4-FFF2-40B4-BE49-F238E27FC236}">
                <a16:creationId xmlns:a16="http://schemas.microsoft.com/office/drawing/2014/main" id="{B3C8136B-5331-463E-9610-2556F44396DC}"/>
              </a:ext>
            </a:extLst>
          </p:cNvPr>
          <p:cNvSpPr txBox="1"/>
          <p:nvPr/>
        </p:nvSpPr>
        <p:spPr>
          <a:xfrm>
            <a:off x="4318326" y="5129638"/>
            <a:ext cx="37705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Bogotá D.C.</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800" b="1" dirty="0">
                <a:solidFill>
                  <a:srgbClr val="4472C4">
                    <a:lumMod val="50000"/>
                  </a:srgbClr>
                </a:solidFill>
                <a:latin typeface="Calibri" panose="020F0502020204030204"/>
              </a:rPr>
              <a:t>Septiembre 30</a:t>
            </a:r>
            <a:r>
              <a:rPr kumimoji="0" lang="es-CO"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de 2021</a:t>
            </a:r>
          </a:p>
        </p:txBody>
      </p:sp>
    </p:spTree>
    <p:extLst>
      <p:ext uri="{BB962C8B-B14F-4D97-AF65-F5344CB8AC3E}">
        <p14:creationId xmlns:p14="http://schemas.microsoft.com/office/powerpoint/2010/main" val="4078120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uadroTexto 8">
            <a:extLst>
              <a:ext uri="{FF2B5EF4-FFF2-40B4-BE49-F238E27FC236}">
                <a16:creationId xmlns:a16="http://schemas.microsoft.com/office/drawing/2014/main" id="{D20F636D-AE92-45C0-B7C8-811B04C89B79}"/>
              </a:ext>
            </a:extLst>
          </p:cNvPr>
          <p:cNvSpPr txBox="1"/>
          <p:nvPr/>
        </p:nvSpPr>
        <p:spPr>
          <a:xfrm>
            <a:off x="4476806" y="366253"/>
            <a:ext cx="3238387" cy="584775"/>
          </a:xfrm>
          <a:prstGeom prst="rect">
            <a:avLst/>
          </a:prstGeom>
        </p:spPr>
        <p:txBody>
          <a:bodyPr wrap="none">
            <a:spAutoFit/>
          </a:bodyPr>
          <a:lstStyle>
            <a:defPPr>
              <a:defRPr lang="es-ES"/>
            </a:defPPr>
            <a:lvl1pPr>
              <a:defRPr sz="3600" b="1">
                <a:solidFill>
                  <a:srgbClr val="FFC000"/>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5D4294"/>
                </a:solidFill>
                <a:latin typeface="Museo Sans Condensed" panose="02000000000000000000" pitchFamily="2" charset="0"/>
                <a:ea typeface="+mj-ea"/>
              </a:rPr>
              <a:t>FÓRMULA DEL IGPD</a:t>
            </a:r>
          </a:p>
        </p:txBody>
      </p:sp>
      <p:sp>
        <p:nvSpPr>
          <p:cNvPr id="11" name="Rectángulo 3">
            <a:extLst>
              <a:ext uri="{FF2B5EF4-FFF2-40B4-BE49-F238E27FC236}">
                <a16:creationId xmlns:a16="http://schemas.microsoft.com/office/drawing/2014/main" id="{047D7491-F9E1-43A8-81B3-6FDFD04D65F7}"/>
              </a:ext>
            </a:extLst>
          </p:cNvPr>
          <p:cNvSpPr/>
          <p:nvPr/>
        </p:nvSpPr>
        <p:spPr>
          <a:xfrm>
            <a:off x="9479784" y="2419766"/>
            <a:ext cx="1773018" cy="24236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ángulo 45">
                <a:extLst>
                  <a:ext uri="{FF2B5EF4-FFF2-40B4-BE49-F238E27FC236}">
                    <a16:creationId xmlns:a16="http://schemas.microsoft.com/office/drawing/2014/main" id="{3A443044-5130-4168-A6A9-6BBECD3073FD}"/>
                  </a:ext>
                </a:extLst>
              </p:cNvPr>
              <p:cNvSpPr/>
              <p:nvPr/>
            </p:nvSpPr>
            <p:spPr>
              <a:xfrm>
                <a:off x="1078978" y="1670228"/>
                <a:ext cx="6612518" cy="646395"/>
              </a:xfrm>
              <a:prstGeom prst="rect">
                <a:avLst/>
              </a:prstGeom>
              <a:solidFill>
                <a:schemeClr val="bg1"/>
              </a:solidFill>
              <a:ln>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MX" sz="36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𝐼𝐺𝑃𝐷</m:t>
                      </m:r>
                      <m:r>
                        <a:rPr kumimoji="0" lang="es-MX" sz="36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m:t>
                      </m:r>
                      <m:r>
                        <m:rPr>
                          <m:nor/>
                        </m:rPr>
                        <a:rPr kumimoji="0" lang="es-CO" sz="3600" b="0" i="1" u="none" strike="noStrike" kern="1200" cap="none" spc="0" normalizeH="0" baseline="0" noProof="0" dirty="0" smtClean="0">
                          <a:ln>
                            <a:noFill/>
                          </a:ln>
                          <a:solidFill>
                            <a:srgbClr val="00B050"/>
                          </a:solidFill>
                          <a:effectLst/>
                          <a:uLnTx/>
                          <a:uFillTx/>
                          <a:latin typeface="Calibri"/>
                          <a:ea typeface="+mn-ea"/>
                          <a:cs typeface="+mn-cs"/>
                        </a:rPr>
                        <m:t>0,28∗</m:t>
                      </m:r>
                      <m:r>
                        <m:rPr>
                          <m:nor/>
                        </m:rPr>
                        <a:rPr kumimoji="0" lang="es-CO" sz="3600" b="0" i="1" u="none" strike="noStrike" kern="1200" cap="none" spc="0" normalizeH="0" baseline="0" noProof="0" dirty="0" smtClean="0">
                          <a:ln>
                            <a:noFill/>
                          </a:ln>
                          <a:solidFill>
                            <a:srgbClr val="00B050"/>
                          </a:solidFill>
                          <a:effectLst/>
                          <a:uLnTx/>
                          <a:uFillTx/>
                          <a:latin typeface="Calibri"/>
                          <a:ea typeface="+mn-ea"/>
                          <a:cs typeface="+mn-cs"/>
                        </a:rPr>
                        <m:t>GI</m:t>
                      </m:r>
                      <m:r>
                        <m:rPr>
                          <m:nor/>
                        </m:rPr>
                        <a:rPr kumimoji="0" lang="es-CO" sz="3600" b="0" i="1" u="none" strike="noStrike" kern="1200" cap="none" spc="0" normalizeH="0" baseline="0" noProof="0" dirty="0">
                          <a:ln>
                            <a:noFill/>
                          </a:ln>
                          <a:solidFill>
                            <a:prstClr val="black">
                              <a:lumMod val="75000"/>
                              <a:lumOff val="25000"/>
                            </a:prstClr>
                          </a:solidFill>
                          <a:effectLst/>
                          <a:uLnTx/>
                          <a:uFillTx/>
                          <a:latin typeface="Calibri"/>
                          <a:ea typeface="+mn-ea"/>
                          <a:cs typeface="+mn-cs"/>
                        </a:rPr>
                        <m:t>+</m:t>
                      </m:r>
                      <m:r>
                        <m:rPr>
                          <m:nor/>
                        </m:rPr>
                        <a:rPr kumimoji="0" lang="es-CO" sz="3600" b="0" i="1" u="none" strike="noStrike" kern="1200" cap="none" spc="0" normalizeH="0" baseline="0" noProof="0" dirty="0" smtClean="0">
                          <a:ln>
                            <a:noFill/>
                          </a:ln>
                          <a:solidFill>
                            <a:srgbClr val="FFB200"/>
                          </a:solidFill>
                          <a:effectLst/>
                          <a:uLnTx/>
                          <a:uFillTx/>
                          <a:latin typeface="Calibri"/>
                          <a:ea typeface="+mn-ea"/>
                          <a:cs typeface="+mn-cs"/>
                        </a:rPr>
                        <m:t>0,32∗</m:t>
                      </m:r>
                      <m:r>
                        <m:rPr>
                          <m:nor/>
                        </m:rPr>
                        <a:rPr kumimoji="0" lang="es-CO" sz="3600" b="0" i="1" u="none" strike="noStrike" kern="1200" cap="none" spc="0" normalizeH="0" baseline="0" noProof="0" dirty="0" smtClean="0">
                          <a:ln>
                            <a:noFill/>
                          </a:ln>
                          <a:solidFill>
                            <a:srgbClr val="FFB200"/>
                          </a:solidFill>
                          <a:effectLst/>
                          <a:uLnTx/>
                          <a:uFillTx/>
                          <a:latin typeface="Calibri"/>
                          <a:ea typeface="+mn-ea"/>
                          <a:cs typeface="+mn-cs"/>
                        </a:rPr>
                        <m:t>EP</m:t>
                      </m:r>
                      <m:r>
                        <m:rPr>
                          <m:nor/>
                        </m:rPr>
                        <a:rPr kumimoji="0" lang="es-CO" sz="3600" b="0" i="1" u="none" strike="noStrike" kern="1200" cap="none" spc="0" normalizeH="0" baseline="0" noProof="0" dirty="0">
                          <a:ln>
                            <a:noFill/>
                          </a:ln>
                          <a:solidFill>
                            <a:prstClr val="black">
                              <a:lumMod val="75000"/>
                              <a:lumOff val="25000"/>
                            </a:prstClr>
                          </a:solidFill>
                          <a:effectLst/>
                          <a:uLnTx/>
                          <a:uFillTx/>
                          <a:latin typeface="Calibri"/>
                          <a:ea typeface="+mn-ea"/>
                          <a:cs typeface="+mn-cs"/>
                        </a:rPr>
                        <m:t>+</m:t>
                      </m:r>
                      <m:r>
                        <m:rPr>
                          <m:nor/>
                        </m:rPr>
                        <a:rPr kumimoji="0" lang="es-CO" sz="3600" b="0" i="1" u="none" strike="noStrike" kern="1200" cap="none" spc="0" normalizeH="0" baseline="0" noProof="0" dirty="0" smtClean="0">
                          <a:ln>
                            <a:noFill/>
                          </a:ln>
                          <a:solidFill>
                            <a:srgbClr val="7030A0"/>
                          </a:solidFill>
                          <a:effectLst/>
                          <a:uLnTx/>
                          <a:uFillTx/>
                          <a:latin typeface="Calibri"/>
                          <a:ea typeface="+mn-ea"/>
                          <a:cs typeface="+mn-cs"/>
                        </a:rPr>
                        <m:t>0,4∗</m:t>
                      </m:r>
                      <m:r>
                        <m:rPr>
                          <m:nor/>
                        </m:rPr>
                        <a:rPr kumimoji="0" lang="es-CO" sz="3600" b="0" i="1" u="none" strike="noStrike" kern="1200" cap="none" spc="0" normalizeH="0" baseline="0" noProof="0" dirty="0" smtClean="0">
                          <a:ln>
                            <a:noFill/>
                          </a:ln>
                          <a:solidFill>
                            <a:srgbClr val="7030A0"/>
                          </a:solidFill>
                          <a:effectLst/>
                          <a:uLnTx/>
                          <a:uFillTx/>
                          <a:latin typeface="Calibri"/>
                          <a:ea typeface="+mn-ea"/>
                          <a:cs typeface="+mn-cs"/>
                        </a:rPr>
                        <m:t>GR</m:t>
                      </m:r>
                    </m:oMath>
                  </m:oMathPara>
                </a14:m>
                <a:br>
                  <a:rPr kumimoji="0" lang="es-CO" sz="3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br>
                <a:endParaRPr kumimoji="0" lang="es-CO" sz="3200" b="0" i="1" u="none" strike="noStrike" kern="1200" cap="none" spc="0" normalizeH="0" baseline="0" noProof="0" dirty="0">
                  <a:ln>
                    <a:noFill/>
                  </a:ln>
                  <a:solidFill>
                    <a:prstClr val="black">
                      <a:lumMod val="75000"/>
                      <a:lumOff val="25000"/>
                    </a:prstClr>
                  </a:solidFill>
                  <a:effectLst/>
                  <a:uLnTx/>
                  <a:uFillTx/>
                  <a:latin typeface="Cambria Math" panose="02040503050406030204" pitchFamily="18" charset="0"/>
                  <a:ea typeface="+mn-ea"/>
                  <a:cs typeface="+mn-cs"/>
                </a:endParaRPr>
              </a:p>
            </p:txBody>
          </p:sp>
        </mc:Choice>
        <mc:Fallback xmlns="">
          <p:sp>
            <p:nvSpPr>
              <p:cNvPr id="12" name="Rectángulo 45">
                <a:extLst>
                  <a:ext uri="{FF2B5EF4-FFF2-40B4-BE49-F238E27FC236}">
                    <a16:creationId xmlns:a16="http://schemas.microsoft.com/office/drawing/2014/main" id="{3A443044-5130-4168-A6A9-6BBECD3073FD}"/>
                  </a:ext>
                </a:extLst>
              </p:cNvPr>
              <p:cNvSpPr>
                <a:spLocks noRot="1" noChangeAspect="1" noMove="1" noResize="1" noEditPoints="1" noAdjustHandles="1" noChangeArrowheads="1" noChangeShapeType="1" noTextEdit="1"/>
              </p:cNvSpPr>
              <p:nvPr/>
            </p:nvSpPr>
            <p:spPr>
              <a:xfrm>
                <a:off x="1078978" y="1670228"/>
                <a:ext cx="6612518" cy="646395"/>
              </a:xfrm>
              <a:prstGeom prst="rect">
                <a:avLst/>
              </a:prstGeom>
              <a:blipFill>
                <a:blip r:embed="rId3"/>
                <a:stretch>
                  <a:fillRect/>
                </a:stretch>
              </a:blipFill>
              <a:ln>
                <a:solidFill>
                  <a:srgbClr val="FFC000"/>
                </a:solidFill>
              </a:ln>
            </p:spPr>
            <p:txBody>
              <a:bodyPr/>
              <a:lstStyle/>
              <a:p>
                <a:r>
                  <a:rPr lang="es-CO">
                    <a:noFill/>
                  </a:rPr>
                  <a:t> </a:t>
                </a:r>
              </a:p>
            </p:txBody>
          </p:sp>
        </mc:Fallback>
      </mc:AlternateContent>
      <p:sp>
        <p:nvSpPr>
          <p:cNvPr id="13" name="Rectángulo 46">
            <a:extLst>
              <a:ext uri="{FF2B5EF4-FFF2-40B4-BE49-F238E27FC236}">
                <a16:creationId xmlns:a16="http://schemas.microsoft.com/office/drawing/2014/main" id="{A18D5BC5-3092-4F82-BF96-B0A2C9147422}"/>
              </a:ext>
            </a:extLst>
          </p:cNvPr>
          <p:cNvSpPr/>
          <p:nvPr/>
        </p:nvSpPr>
        <p:spPr>
          <a:xfrm>
            <a:off x="1078978" y="3170248"/>
            <a:ext cx="7557653"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El Modelo matemático es un promedio ponderado* entre </a:t>
            </a:r>
            <a:r>
              <a:rPr kumimoji="0" lang="es-CO"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los resultados de subindicadores obtenidos a través del procesamiento de indicadores que constituyen los componentes de Gestión Institucional (GI), Ejecución Presupuestal (EP) y Gestión de Resultados (GR). </a:t>
            </a:r>
            <a:endParaRPr kumimoji="0" lang="es-MX"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14" name="Imagen 62">
            <a:extLst>
              <a:ext uri="{FF2B5EF4-FFF2-40B4-BE49-F238E27FC236}">
                <a16:creationId xmlns:a16="http://schemas.microsoft.com/office/drawing/2014/main" id="{FD2F0C21-287F-4B1D-A8A2-BF2C30DF5D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5696" y="2612369"/>
            <a:ext cx="481195" cy="481195"/>
          </a:xfrm>
          <a:prstGeom prst="rect">
            <a:avLst/>
          </a:prstGeom>
        </p:spPr>
      </p:pic>
      <p:sp>
        <p:nvSpPr>
          <p:cNvPr id="15" name="Rectángulo 2">
            <a:extLst>
              <a:ext uri="{FF2B5EF4-FFF2-40B4-BE49-F238E27FC236}">
                <a16:creationId xmlns:a16="http://schemas.microsoft.com/office/drawing/2014/main" id="{1424B3EB-BBFE-4D4D-8BDF-8766FF158686}"/>
              </a:ext>
            </a:extLst>
          </p:cNvPr>
          <p:cNvSpPr/>
          <p:nvPr/>
        </p:nvSpPr>
        <p:spPr>
          <a:xfrm>
            <a:off x="9425124" y="3346337"/>
            <a:ext cx="188233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*Los ponderadores utilizados se obtuvieron de la mesa de expertos</a:t>
            </a:r>
          </a:p>
        </p:txBody>
      </p:sp>
    </p:spTree>
    <p:extLst>
      <p:ext uri="{BB962C8B-B14F-4D97-AF65-F5344CB8AC3E}">
        <p14:creationId xmlns:p14="http://schemas.microsoft.com/office/powerpoint/2010/main" val="3560395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8">
            <a:extLst>
              <a:ext uri="{FF2B5EF4-FFF2-40B4-BE49-F238E27FC236}">
                <a16:creationId xmlns:a16="http://schemas.microsoft.com/office/drawing/2014/main" id="{7F1BADCD-661C-413F-AE40-F4263E7C77DA}"/>
              </a:ext>
            </a:extLst>
          </p:cNvPr>
          <p:cNvSpPr txBox="1"/>
          <p:nvPr/>
        </p:nvSpPr>
        <p:spPr>
          <a:xfrm>
            <a:off x="4209907" y="289185"/>
            <a:ext cx="3772186" cy="584775"/>
          </a:xfrm>
          <a:prstGeom prst="rect">
            <a:avLst/>
          </a:prstGeom>
        </p:spPr>
        <p:txBody>
          <a:bodyPr wrap="none">
            <a:spAutoFit/>
          </a:bodyPr>
          <a:lstStyle>
            <a:defPPr>
              <a:defRPr lang="es-ES"/>
            </a:defPPr>
            <a:lvl1pPr>
              <a:defRPr sz="3600" b="1">
                <a:solidFill>
                  <a:srgbClr val="FFC000"/>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5D4294"/>
                </a:solidFill>
                <a:latin typeface="Museo Sans Condensed" panose="02000000000000000000" pitchFamily="2" charset="0"/>
                <a:ea typeface="+mj-ea"/>
              </a:rPr>
              <a:t>PROCESO DE CÁLCULO</a:t>
            </a:r>
          </a:p>
        </p:txBody>
      </p:sp>
      <p:sp>
        <p:nvSpPr>
          <p:cNvPr id="9" name="Marcador de contenido 2">
            <a:extLst>
              <a:ext uri="{FF2B5EF4-FFF2-40B4-BE49-F238E27FC236}">
                <a16:creationId xmlns:a16="http://schemas.microsoft.com/office/drawing/2014/main" id="{3F5CCB37-9AA8-4118-90B4-ECEDF51D20F3}"/>
              </a:ext>
            </a:extLst>
          </p:cNvPr>
          <p:cNvSpPr>
            <a:spLocks noGrp="1"/>
          </p:cNvSpPr>
          <p:nvPr>
            <p:ph idx="1"/>
          </p:nvPr>
        </p:nvSpPr>
        <p:spPr>
          <a:xfrm>
            <a:off x="1301907" y="1008975"/>
            <a:ext cx="8037770" cy="920019"/>
          </a:xfrm>
        </p:spPr>
        <p:txBody>
          <a:bodyPr>
            <a:normAutofit/>
          </a:bodyPr>
          <a:lstStyle/>
          <a:p>
            <a:r>
              <a:rPr lang="es-CO" sz="1800" dirty="0">
                <a:solidFill>
                  <a:schemeClr val="tx1">
                    <a:lumMod val="75000"/>
                    <a:lumOff val="25000"/>
                  </a:schemeClr>
                </a:solidFill>
                <a:latin typeface="Century Gothic" panose="020B0502020202020204" pitchFamily="34" charset="0"/>
              </a:rPr>
              <a:t>El índice fue construido a partir de información pública disponible.</a:t>
            </a:r>
          </a:p>
          <a:p>
            <a:pPr algn="just"/>
            <a:r>
              <a:rPr lang="es-CO" sz="1800" dirty="0">
                <a:solidFill>
                  <a:schemeClr val="tx1">
                    <a:lumMod val="75000"/>
                    <a:lumOff val="25000"/>
                  </a:schemeClr>
                </a:solidFill>
                <a:latin typeface="Century Gothic" panose="020B0502020202020204" pitchFamily="34" charset="0"/>
              </a:rPr>
              <a:t>No se hace levantamiento estadístico o similar para calcularlo.</a:t>
            </a:r>
          </a:p>
        </p:txBody>
      </p:sp>
      <p:grpSp>
        <p:nvGrpSpPr>
          <p:cNvPr id="16" name="Grupo 3">
            <a:extLst>
              <a:ext uri="{FF2B5EF4-FFF2-40B4-BE49-F238E27FC236}">
                <a16:creationId xmlns:a16="http://schemas.microsoft.com/office/drawing/2014/main" id="{B3A219C2-C05E-4B28-BCBA-393770C0FE0A}"/>
              </a:ext>
            </a:extLst>
          </p:cNvPr>
          <p:cNvGrpSpPr/>
          <p:nvPr/>
        </p:nvGrpSpPr>
        <p:grpSpPr>
          <a:xfrm>
            <a:off x="1994286" y="1935823"/>
            <a:ext cx="8819488" cy="3351794"/>
            <a:chOff x="2405450" y="2928850"/>
            <a:chExt cx="8193157" cy="3081611"/>
          </a:xfrm>
        </p:grpSpPr>
        <p:sp>
          <p:nvSpPr>
            <p:cNvPr id="17" name="Rectángulo: esquinas redondeadas 12">
              <a:extLst>
                <a:ext uri="{FF2B5EF4-FFF2-40B4-BE49-F238E27FC236}">
                  <a16:creationId xmlns:a16="http://schemas.microsoft.com/office/drawing/2014/main" id="{95787B8B-CF82-4563-AD49-E8A7C81B4E61}"/>
                </a:ext>
              </a:extLst>
            </p:cNvPr>
            <p:cNvSpPr/>
            <p:nvPr/>
          </p:nvSpPr>
          <p:spPr>
            <a:xfrm>
              <a:off x="9176441" y="3357708"/>
              <a:ext cx="1422166" cy="2563384"/>
            </a:xfrm>
            <a:prstGeom prst="roundRect">
              <a:avLst>
                <a:gd name="adj" fmla="val 5833"/>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Corte a diciembre del año estudiado</a:t>
              </a:r>
            </a:p>
          </p:txBody>
        </p:sp>
        <p:sp>
          <p:nvSpPr>
            <p:cNvPr id="18" name="Rectángulo 2">
              <a:extLst>
                <a:ext uri="{FF2B5EF4-FFF2-40B4-BE49-F238E27FC236}">
                  <a16:creationId xmlns:a16="http://schemas.microsoft.com/office/drawing/2014/main" id="{64F14DF6-8EF3-4974-A228-6970727602AE}"/>
                </a:ext>
              </a:extLst>
            </p:cNvPr>
            <p:cNvSpPr/>
            <p:nvPr/>
          </p:nvSpPr>
          <p:spPr>
            <a:xfrm>
              <a:off x="2405450" y="4427047"/>
              <a:ext cx="113011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60" normalizeH="0" baseline="0" noProof="0" dirty="0">
                  <a:ln>
                    <a:noFill/>
                  </a:ln>
                  <a:solidFill>
                    <a:srgbClr val="00B0F0"/>
                  </a:solidFill>
                  <a:effectLst/>
                  <a:uLnTx/>
                  <a:uFillTx/>
                  <a:latin typeface="Century Gothic" panose="020B0502020202020204" pitchFamily="34" charset="0"/>
                  <a:ea typeface="+mn-ea"/>
                  <a:cs typeface="+mn-cs"/>
                </a:rPr>
                <a:t>IGPD</a:t>
              </a:r>
              <a:endParaRPr kumimoji="0" lang="es-ES" sz="4400" b="1" i="0" u="none" strike="noStrike" kern="1200" cap="none" spc="-6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19" name="Abrir llave 5">
              <a:extLst>
                <a:ext uri="{FF2B5EF4-FFF2-40B4-BE49-F238E27FC236}">
                  <a16:creationId xmlns:a16="http://schemas.microsoft.com/office/drawing/2014/main" id="{97D931A0-0D32-4D9B-A6E6-3C5EC7F0D08B}"/>
                </a:ext>
              </a:extLst>
            </p:cNvPr>
            <p:cNvSpPr/>
            <p:nvPr/>
          </p:nvSpPr>
          <p:spPr>
            <a:xfrm>
              <a:off x="3776184" y="3428406"/>
              <a:ext cx="241300" cy="2582055"/>
            </a:xfrm>
            <a:prstGeom prst="leftBrace">
              <a:avLst/>
            </a:prstGeom>
            <a:solidFill>
              <a:schemeClr val="bg1"/>
            </a:solidFill>
            <a:ln w="19050" cmpd="sng">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sp>
          <p:nvSpPr>
            <p:cNvPr id="20" name="Rectángulo 25">
              <a:extLst>
                <a:ext uri="{FF2B5EF4-FFF2-40B4-BE49-F238E27FC236}">
                  <a16:creationId xmlns:a16="http://schemas.microsoft.com/office/drawing/2014/main" id="{26F7AC20-A0DD-4E7A-8EBD-E64118992CEB}"/>
                </a:ext>
              </a:extLst>
            </p:cNvPr>
            <p:cNvSpPr/>
            <p:nvPr/>
          </p:nvSpPr>
          <p:spPr>
            <a:xfrm>
              <a:off x="4313789" y="2928850"/>
              <a:ext cx="1512273"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60" normalizeH="0" baseline="0" noProof="0" dirty="0">
                  <a:ln>
                    <a:noFill/>
                  </a:ln>
                  <a:solidFill>
                    <a:srgbClr val="00B0F0"/>
                  </a:solidFill>
                  <a:effectLst/>
                  <a:uLnTx/>
                  <a:uFillTx/>
                  <a:latin typeface="Century Gothic" panose="020B0502020202020204" pitchFamily="34" charset="0"/>
                  <a:ea typeface="+mn-ea"/>
                  <a:cs typeface="+mn-cs"/>
                </a:rPr>
                <a:t>Componentes</a:t>
              </a:r>
            </a:p>
          </p:txBody>
        </p:sp>
        <p:sp>
          <p:nvSpPr>
            <p:cNvPr id="21" name="Rectángulo 26">
              <a:extLst>
                <a:ext uri="{FF2B5EF4-FFF2-40B4-BE49-F238E27FC236}">
                  <a16:creationId xmlns:a16="http://schemas.microsoft.com/office/drawing/2014/main" id="{CB1EA6DA-8D4F-4E94-9005-E9C6A02FE08D}"/>
                </a:ext>
              </a:extLst>
            </p:cNvPr>
            <p:cNvSpPr/>
            <p:nvPr/>
          </p:nvSpPr>
          <p:spPr>
            <a:xfrm>
              <a:off x="4378467" y="3428406"/>
              <a:ext cx="1518684"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60" normalizeH="0" baseline="0" noProof="0" dirty="0">
                  <a:ln>
                    <a:noFill/>
                  </a:ln>
                  <a:solidFill>
                    <a:srgbClr val="00B050"/>
                  </a:solidFill>
                  <a:effectLst/>
                  <a:uLnTx/>
                  <a:uFillTx/>
                  <a:latin typeface="Century Gothic" panose="020B0502020202020204" pitchFamily="34" charset="0"/>
                  <a:ea typeface="+mn-ea"/>
                  <a:cs typeface="+mn-cs"/>
                </a:rPr>
                <a:t>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6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Gestión Institucional</a:t>
              </a:r>
            </a:p>
          </p:txBody>
        </p:sp>
        <p:sp>
          <p:nvSpPr>
            <p:cNvPr id="22" name="Rectángulo 27">
              <a:extLst>
                <a:ext uri="{FF2B5EF4-FFF2-40B4-BE49-F238E27FC236}">
                  <a16:creationId xmlns:a16="http://schemas.microsoft.com/office/drawing/2014/main" id="{7E1A5C80-8F16-466B-980E-484E519CB81E}"/>
                </a:ext>
              </a:extLst>
            </p:cNvPr>
            <p:cNvSpPr/>
            <p:nvPr/>
          </p:nvSpPr>
          <p:spPr>
            <a:xfrm>
              <a:off x="4269304" y="4297170"/>
              <a:ext cx="173701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60" normalizeH="0" baseline="0" noProof="0" dirty="0">
                  <a:ln>
                    <a:noFill/>
                  </a:ln>
                  <a:solidFill>
                    <a:srgbClr val="EB9239"/>
                  </a:solidFill>
                  <a:effectLst/>
                  <a:uLnTx/>
                  <a:uFillTx/>
                  <a:latin typeface="Century Gothic" panose="020B0502020202020204" pitchFamily="34" charset="0"/>
                  <a:ea typeface="+mn-ea"/>
                  <a:cs typeface="+mn-cs"/>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6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Ejecución presupuestal</a:t>
              </a:r>
            </a:p>
          </p:txBody>
        </p:sp>
        <p:sp>
          <p:nvSpPr>
            <p:cNvPr id="23" name="Rectángulo 28">
              <a:extLst>
                <a:ext uri="{FF2B5EF4-FFF2-40B4-BE49-F238E27FC236}">
                  <a16:creationId xmlns:a16="http://schemas.microsoft.com/office/drawing/2014/main" id="{F14C96C1-B4E3-43F3-9A8A-F21D11D1BBFF}"/>
                </a:ext>
              </a:extLst>
            </p:cNvPr>
            <p:cNvSpPr/>
            <p:nvPr/>
          </p:nvSpPr>
          <p:spPr>
            <a:xfrm>
              <a:off x="4317554" y="5196712"/>
              <a:ext cx="1640514"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60" normalizeH="0" baseline="0" noProof="0" dirty="0">
                  <a:ln>
                    <a:noFill/>
                  </a:ln>
                  <a:solidFill>
                    <a:srgbClr val="7030A0"/>
                  </a:solidFill>
                  <a:effectLst/>
                  <a:uLnTx/>
                  <a:uFillTx/>
                  <a:latin typeface="Century Gothic" panose="020B0502020202020204" pitchFamily="34" charset="0"/>
                  <a:ea typeface="+mn-ea"/>
                  <a:cs typeface="+mn-cs"/>
                </a:rPr>
                <a: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6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Gestión de resultados</a:t>
              </a:r>
            </a:p>
          </p:txBody>
        </p:sp>
        <p:sp>
          <p:nvSpPr>
            <p:cNvPr id="24" name="Rectángulo 46">
              <a:extLst>
                <a:ext uri="{FF2B5EF4-FFF2-40B4-BE49-F238E27FC236}">
                  <a16:creationId xmlns:a16="http://schemas.microsoft.com/office/drawing/2014/main" id="{3B3A57B1-FF2F-4F63-9BEC-1DB5AE466144}"/>
                </a:ext>
              </a:extLst>
            </p:cNvPr>
            <p:cNvSpPr/>
            <p:nvPr/>
          </p:nvSpPr>
          <p:spPr>
            <a:xfrm>
              <a:off x="7102442" y="2928850"/>
              <a:ext cx="88902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60" normalizeH="0" baseline="0" noProof="0" dirty="0">
                  <a:ln>
                    <a:noFill/>
                  </a:ln>
                  <a:solidFill>
                    <a:srgbClr val="00B0F0"/>
                  </a:solidFill>
                  <a:effectLst/>
                  <a:uLnTx/>
                  <a:uFillTx/>
                  <a:latin typeface="Century Gothic" panose="020B0502020202020204" pitchFamily="34" charset="0"/>
                  <a:ea typeface="+mn-ea"/>
                  <a:cs typeface="+mn-cs"/>
                </a:rPr>
                <a:t>Fuentes</a:t>
              </a:r>
            </a:p>
          </p:txBody>
        </p:sp>
        <p:sp>
          <p:nvSpPr>
            <p:cNvPr id="25" name="Rectángulo 47">
              <a:extLst>
                <a:ext uri="{FF2B5EF4-FFF2-40B4-BE49-F238E27FC236}">
                  <a16:creationId xmlns:a16="http://schemas.microsoft.com/office/drawing/2014/main" id="{63259BBB-69CB-4856-B5C2-FD180A196CCD}"/>
                </a:ext>
              </a:extLst>
            </p:cNvPr>
            <p:cNvSpPr/>
            <p:nvPr/>
          </p:nvSpPr>
          <p:spPr>
            <a:xfrm>
              <a:off x="6456433" y="3643849"/>
              <a:ext cx="2181045" cy="338554"/>
            </a:xfrm>
            <a:prstGeom prst="rect">
              <a:avLst/>
            </a:prstGeom>
            <a:solidFill>
              <a:srgbClr val="00B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60" normalizeH="0" baseline="0" noProof="0" dirty="0">
                  <a:ln>
                    <a:noFill/>
                  </a:ln>
                  <a:solidFill>
                    <a:prstClr val="white"/>
                  </a:solidFill>
                  <a:effectLst/>
                  <a:uLnTx/>
                  <a:uFillTx/>
                  <a:latin typeface="Century Gothic" panose="020B0502020202020204" pitchFamily="34" charset="0"/>
                  <a:ea typeface="+mn-ea"/>
                  <a:cs typeface="+mn-cs"/>
                </a:rPr>
                <a:t>DAFP (IDI)</a:t>
              </a:r>
            </a:p>
          </p:txBody>
        </p:sp>
        <p:sp>
          <p:nvSpPr>
            <p:cNvPr id="26" name="Rectángulo 48">
              <a:extLst>
                <a:ext uri="{FF2B5EF4-FFF2-40B4-BE49-F238E27FC236}">
                  <a16:creationId xmlns:a16="http://schemas.microsoft.com/office/drawing/2014/main" id="{1A2033C1-19E0-41D4-835C-894D25103301}"/>
                </a:ext>
              </a:extLst>
            </p:cNvPr>
            <p:cNvSpPr/>
            <p:nvPr/>
          </p:nvSpPr>
          <p:spPr>
            <a:xfrm>
              <a:off x="6458835" y="4420280"/>
              <a:ext cx="2176240" cy="523220"/>
            </a:xfrm>
            <a:prstGeom prst="rect">
              <a:avLst/>
            </a:prstGeom>
            <a:solidFill>
              <a:srgbClr val="EB923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60" normalizeH="0" baseline="0" noProof="0" dirty="0">
                  <a:ln>
                    <a:noFill/>
                  </a:ln>
                  <a:solidFill>
                    <a:prstClr val="white"/>
                  </a:solidFill>
                  <a:effectLst/>
                  <a:uLnTx/>
                  <a:uFillTx/>
                  <a:latin typeface="Century Gothic" panose="020B0502020202020204" pitchFamily="34" charset="0"/>
                  <a:ea typeface="+mn-ea"/>
                  <a:cs typeface="+mn-cs"/>
                </a:rPr>
                <a:t>SHD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60" normalizeH="0" baseline="0" noProof="0" dirty="0">
                  <a:ln>
                    <a:noFill/>
                  </a:ln>
                  <a:solidFill>
                    <a:prstClr val="white"/>
                  </a:solidFill>
                  <a:effectLst/>
                  <a:uLnTx/>
                  <a:uFillTx/>
                  <a:latin typeface="Century Gothic" panose="020B0502020202020204" pitchFamily="34" charset="0"/>
                  <a:ea typeface="+mn-ea"/>
                  <a:cs typeface="+mn-cs"/>
                </a:rPr>
                <a:t>(Informes presupuestales)</a:t>
              </a:r>
            </a:p>
          </p:txBody>
        </p:sp>
        <p:sp>
          <p:nvSpPr>
            <p:cNvPr id="27" name="Rectángulo 49">
              <a:extLst>
                <a:ext uri="{FF2B5EF4-FFF2-40B4-BE49-F238E27FC236}">
                  <a16:creationId xmlns:a16="http://schemas.microsoft.com/office/drawing/2014/main" id="{ECB46EB5-CD77-448B-B804-2283DCAC69CA}"/>
                </a:ext>
              </a:extLst>
            </p:cNvPr>
            <p:cNvSpPr/>
            <p:nvPr/>
          </p:nvSpPr>
          <p:spPr>
            <a:xfrm>
              <a:off x="6456433" y="5227489"/>
              <a:ext cx="2181045" cy="707886"/>
            </a:xfrm>
            <a:prstGeom prst="rect">
              <a:avLst/>
            </a:prstGeom>
            <a:solidFill>
              <a:srgbClr val="7030A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60" normalizeH="0" baseline="0" noProof="0" dirty="0">
                  <a:ln>
                    <a:noFill/>
                  </a:ln>
                  <a:solidFill>
                    <a:prstClr val="white"/>
                  </a:solidFill>
                  <a:effectLst/>
                  <a:uLnTx/>
                  <a:uFillTx/>
                  <a:latin typeface="Century Gothic" panose="020B0502020202020204" pitchFamily="34" charset="0"/>
                  <a:ea typeface="+mn-ea"/>
                  <a:cs typeface="+mn-cs"/>
                </a:rPr>
                <a:t>SDP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60" normalizeH="0" baseline="0" noProof="0" dirty="0">
                  <a:ln>
                    <a:noFill/>
                  </a:ln>
                  <a:solidFill>
                    <a:prstClr val="white"/>
                  </a:solidFill>
                  <a:effectLst/>
                  <a:uLnTx/>
                  <a:uFillTx/>
                  <a:latin typeface="Century Gothic" panose="020B0502020202020204" pitchFamily="34" charset="0"/>
                  <a:ea typeface="+mn-ea"/>
                  <a:cs typeface="+mn-cs"/>
                </a:rPr>
                <a:t>(Programación y seguimiento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60" normalizeH="0" baseline="0" noProof="0" dirty="0">
                  <a:ln>
                    <a:noFill/>
                  </a:ln>
                  <a:solidFill>
                    <a:prstClr val="white"/>
                  </a:solidFill>
                  <a:effectLst/>
                  <a:uLnTx/>
                  <a:uFillTx/>
                  <a:latin typeface="Century Gothic" panose="020B0502020202020204" pitchFamily="34" charset="0"/>
                  <a:ea typeface="+mn-ea"/>
                  <a:cs typeface="+mn-cs"/>
                </a:rPr>
                <a:t>a la inversión)</a:t>
              </a:r>
            </a:p>
          </p:txBody>
        </p:sp>
        <p:sp>
          <p:nvSpPr>
            <p:cNvPr id="28" name="Rectángulo 50">
              <a:extLst>
                <a:ext uri="{FF2B5EF4-FFF2-40B4-BE49-F238E27FC236}">
                  <a16:creationId xmlns:a16="http://schemas.microsoft.com/office/drawing/2014/main" id="{47041077-FF26-4B04-9A21-3E6374890D47}"/>
                </a:ext>
              </a:extLst>
            </p:cNvPr>
            <p:cNvSpPr/>
            <p:nvPr/>
          </p:nvSpPr>
          <p:spPr>
            <a:xfrm>
              <a:off x="9374723" y="2928850"/>
              <a:ext cx="1025602"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60" normalizeH="0" baseline="0" noProof="0" dirty="0">
                  <a:ln>
                    <a:noFill/>
                  </a:ln>
                  <a:solidFill>
                    <a:srgbClr val="00B0F0"/>
                  </a:solidFill>
                  <a:effectLst/>
                  <a:uLnTx/>
                  <a:uFillTx/>
                  <a:latin typeface="Century Gothic" panose="020B0502020202020204" pitchFamily="34" charset="0"/>
                  <a:ea typeface="+mn-ea"/>
                  <a:cs typeface="+mn-cs"/>
                </a:rPr>
                <a:t>Vigencia</a:t>
              </a:r>
            </a:p>
          </p:txBody>
        </p:sp>
      </p:grpSp>
      <p:pic>
        <p:nvPicPr>
          <p:cNvPr id="29" name="table">
            <a:extLst>
              <a:ext uri="{FF2B5EF4-FFF2-40B4-BE49-F238E27FC236}">
                <a16:creationId xmlns:a16="http://schemas.microsoft.com/office/drawing/2014/main" id="{323F7B4C-51C7-46DF-9527-2EA588094C63}"/>
              </a:ext>
            </a:extLst>
          </p:cNvPr>
          <p:cNvPicPr>
            <a:picLocks noChangeAspect="1"/>
          </p:cNvPicPr>
          <p:nvPr/>
        </p:nvPicPr>
        <p:blipFill>
          <a:blip r:embed="rId3"/>
          <a:stretch>
            <a:fillRect/>
          </a:stretch>
        </p:blipFill>
        <p:spPr>
          <a:xfrm>
            <a:off x="610647" y="4355443"/>
            <a:ext cx="2630144" cy="976538"/>
          </a:xfrm>
          <a:prstGeom prst="rect">
            <a:avLst/>
          </a:prstGeom>
        </p:spPr>
      </p:pic>
    </p:spTree>
    <p:extLst>
      <p:ext uri="{BB962C8B-B14F-4D97-AF65-F5344CB8AC3E}">
        <p14:creationId xmlns:p14="http://schemas.microsoft.com/office/powerpoint/2010/main" val="3696170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CuadroTexto 8">
            <a:extLst>
              <a:ext uri="{FF2B5EF4-FFF2-40B4-BE49-F238E27FC236}">
                <a16:creationId xmlns:a16="http://schemas.microsoft.com/office/drawing/2014/main" id="{C5E36FB6-CCE4-4A9D-BDE5-19A201E164AE}"/>
              </a:ext>
            </a:extLst>
          </p:cNvPr>
          <p:cNvSpPr txBox="1"/>
          <p:nvPr/>
        </p:nvSpPr>
        <p:spPr>
          <a:xfrm rot="16200000">
            <a:off x="-1763127" y="3105835"/>
            <a:ext cx="4741170" cy="646331"/>
          </a:xfrm>
          <a:prstGeom prst="rect">
            <a:avLst/>
          </a:prstGeom>
        </p:spPr>
        <p:txBody>
          <a:bodyPr wrap="none">
            <a:spAutoFit/>
          </a:bodyPr>
          <a:lstStyle>
            <a:defPPr>
              <a:defRPr lang="es-ES"/>
            </a:defPPr>
            <a:lvl1pPr>
              <a:defRPr sz="3600" b="1">
                <a:solidFill>
                  <a:srgbClr val="FFC000"/>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RESULTADOS IGPD 2020</a:t>
            </a:r>
          </a:p>
        </p:txBody>
      </p:sp>
      <p:sp>
        <p:nvSpPr>
          <p:cNvPr id="31" name="Rectángulo 2">
            <a:extLst>
              <a:ext uri="{FF2B5EF4-FFF2-40B4-BE49-F238E27FC236}">
                <a16:creationId xmlns:a16="http://schemas.microsoft.com/office/drawing/2014/main" id="{8535ED3E-B4D3-4614-A7F1-5D3751C03B77}"/>
              </a:ext>
            </a:extLst>
          </p:cNvPr>
          <p:cNvSpPr/>
          <p:nvPr/>
        </p:nvSpPr>
        <p:spPr>
          <a:xfrm rot="16200000">
            <a:off x="251231" y="3228944"/>
            <a:ext cx="1552861"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solidFill>
                  <a:srgbClr val="002060"/>
                </a:solidFill>
                <a:effectLst/>
                <a:uLnTx/>
                <a:uFillTx/>
                <a:latin typeface="Calibri"/>
                <a:ea typeface="+mn-ea"/>
                <a:cs typeface="+mn-cs"/>
              </a:rPr>
              <a:t>44 entidades</a:t>
            </a:r>
          </a:p>
        </p:txBody>
      </p:sp>
      <p:sp>
        <p:nvSpPr>
          <p:cNvPr id="32" name="CuadroTexto 1">
            <a:extLst>
              <a:ext uri="{FF2B5EF4-FFF2-40B4-BE49-F238E27FC236}">
                <a16:creationId xmlns:a16="http://schemas.microsoft.com/office/drawing/2014/main" id="{625E375E-D30F-4C0A-9292-51ABE24E6B8B}"/>
              </a:ext>
            </a:extLst>
          </p:cNvPr>
          <p:cNvSpPr txBox="1"/>
          <p:nvPr/>
        </p:nvSpPr>
        <p:spPr>
          <a:xfrm rot="16200000">
            <a:off x="1524761" y="6207247"/>
            <a:ext cx="435605" cy="5539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Bajo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33" name="Imagen 4">
            <a:extLst>
              <a:ext uri="{FF2B5EF4-FFF2-40B4-BE49-F238E27FC236}">
                <a16:creationId xmlns:a16="http://schemas.microsoft.com/office/drawing/2014/main" id="{C3B5EB4E-4091-4039-AD2F-2E456C9101EE}"/>
              </a:ext>
            </a:extLst>
          </p:cNvPr>
          <p:cNvPicPr>
            <a:picLocks noChangeAspect="1"/>
          </p:cNvPicPr>
          <p:nvPr/>
        </p:nvPicPr>
        <p:blipFill>
          <a:blip r:embed="rId3"/>
          <a:stretch>
            <a:fillRect/>
          </a:stretch>
        </p:blipFill>
        <p:spPr>
          <a:xfrm>
            <a:off x="1490662" y="85725"/>
            <a:ext cx="9210675" cy="6616324"/>
          </a:xfrm>
          <a:prstGeom prst="rect">
            <a:avLst/>
          </a:prstGeom>
        </p:spPr>
      </p:pic>
      <p:sp>
        <p:nvSpPr>
          <p:cNvPr id="4" name="Rectangle 3">
            <a:extLst>
              <a:ext uri="{FF2B5EF4-FFF2-40B4-BE49-F238E27FC236}">
                <a16:creationId xmlns:a16="http://schemas.microsoft.com/office/drawing/2014/main" id="{E532AC0B-E405-47B0-AC6D-973F5212590C}"/>
              </a:ext>
            </a:extLst>
          </p:cNvPr>
          <p:cNvSpPr/>
          <p:nvPr/>
        </p:nvSpPr>
        <p:spPr>
          <a:xfrm>
            <a:off x="4200939" y="2652568"/>
            <a:ext cx="6175513" cy="22315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Rectangle 33">
            <a:extLst>
              <a:ext uri="{FF2B5EF4-FFF2-40B4-BE49-F238E27FC236}">
                <a16:creationId xmlns:a16="http://schemas.microsoft.com/office/drawing/2014/main" id="{1D790A4E-543A-4689-8485-5DCF3E375ABC}"/>
              </a:ext>
            </a:extLst>
          </p:cNvPr>
          <p:cNvSpPr/>
          <p:nvPr/>
        </p:nvSpPr>
        <p:spPr>
          <a:xfrm>
            <a:off x="4048539" y="2977246"/>
            <a:ext cx="6327913" cy="22315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Rectangle 34">
            <a:extLst>
              <a:ext uri="{FF2B5EF4-FFF2-40B4-BE49-F238E27FC236}">
                <a16:creationId xmlns:a16="http://schemas.microsoft.com/office/drawing/2014/main" id="{BCCE3B78-C5C6-4909-AE82-17FEF435705E}"/>
              </a:ext>
            </a:extLst>
          </p:cNvPr>
          <p:cNvSpPr/>
          <p:nvPr/>
        </p:nvSpPr>
        <p:spPr>
          <a:xfrm>
            <a:off x="3995530" y="3995528"/>
            <a:ext cx="6327913" cy="20990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angle 35">
            <a:extLst>
              <a:ext uri="{FF2B5EF4-FFF2-40B4-BE49-F238E27FC236}">
                <a16:creationId xmlns:a16="http://schemas.microsoft.com/office/drawing/2014/main" id="{8674BF3C-05F0-4C2C-AE35-26F4DF90BC10}"/>
              </a:ext>
            </a:extLst>
          </p:cNvPr>
          <p:cNvSpPr/>
          <p:nvPr/>
        </p:nvSpPr>
        <p:spPr>
          <a:xfrm>
            <a:off x="3829878" y="4521595"/>
            <a:ext cx="6327913" cy="20990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angle 36">
            <a:extLst>
              <a:ext uri="{FF2B5EF4-FFF2-40B4-BE49-F238E27FC236}">
                <a16:creationId xmlns:a16="http://schemas.microsoft.com/office/drawing/2014/main" id="{8A7E21EA-FA1D-4BA4-9D75-FD1DE6631671}"/>
              </a:ext>
            </a:extLst>
          </p:cNvPr>
          <p:cNvSpPr/>
          <p:nvPr/>
        </p:nvSpPr>
        <p:spPr>
          <a:xfrm>
            <a:off x="5088835" y="4713751"/>
            <a:ext cx="5062332" cy="20990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angle 37">
            <a:extLst>
              <a:ext uri="{FF2B5EF4-FFF2-40B4-BE49-F238E27FC236}">
                <a16:creationId xmlns:a16="http://schemas.microsoft.com/office/drawing/2014/main" id="{2B972091-2E1D-4880-AFEE-8659A1CADA3C}"/>
              </a:ext>
            </a:extLst>
          </p:cNvPr>
          <p:cNvSpPr/>
          <p:nvPr/>
        </p:nvSpPr>
        <p:spPr>
          <a:xfrm>
            <a:off x="3485323" y="4989677"/>
            <a:ext cx="6672468" cy="20990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4262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12">
            <a:extLst>
              <a:ext uri="{FF2B5EF4-FFF2-40B4-BE49-F238E27FC236}">
                <a16:creationId xmlns:a16="http://schemas.microsoft.com/office/drawing/2014/main" id="{C8617C50-228D-4FCF-B8B7-CB6B20916F32}"/>
              </a:ext>
            </a:extLst>
          </p:cNvPr>
          <p:cNvSpPr/>
          <p:nvPr/>
        </p:nvSpPr>
        <p:spPr>
          <a:xfrm>
            <a:off x="371345" y="107120"/>
            <a:ext cx="11714895" cy="138499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solidFill>
                  <a:srgbClr val="5D4294"/>
                </a:solidFill>
                <a:latin typeface="Museo Sans Condensed" panose="02000000000000000000" pitchFamily="2" charset="0"/>
                <a:ea typeface="+mj-ea"/>
                <a:cs typeface="Arial" panose="020B0604020202020204" pitchFamily="34" charset="0"/>
              </a:rPr>
              <a:t>Comparativo Índice de Gestión Pública Distrital – IGPD vs.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solidFill>
                  <a:srgbClr val="5D4294"/>
                </a:solidFill>
                <a:latin typeface="Museo Sans Condensed" panose="02000000000000000000" pitchFamily="2" charset="0"/>
                <a:ea typeface="+mj-ea"/>
                <a:cs typeface="Arial" panose="020B0604020202020204" pitchFamily="34" charset="0"/>
              </a:rPr>
              <a:t>Índice de Desempeño Institucional – IDI / Medición Anual</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solidFill>
                  <a:srgbClr val="5D4294"/>
                </a:solidFill>
                <a:latin typeface="Museo Sans Condensed" panose="02000000000000000000" pitchFamily="2" charset="0"/>
                <a:ea typeface="+mj-ea"/>
                <a:cs typeface="Arial" panose="020B0604020202020204" pitchFamily="34" charset="0"/>
              </a:rPr>
              <a:t>Resultados Sector Cultura, Recreación y Deporte, corte a Diciembre de 2020</a:t>
            </a:r>
          </a:p>
        </p:txBody>
      </p:sp>
      <p:graphicFrame>
        <p:nvGraphicFramePr>
          <p:cNvPr id="7" name="Gráfico 11">
            <a:extLst>
              <a:ext uri="{FF2B5EF4-FFF2-40B4-BE49-F238E27FC236}">
                <a16:creationId xmlns:a16="http://schemas.microsoft.com/office/drawing/2014/main" id="{218AA93B-E097-4524-9ED0-046B2CB2DE64}"/>
              </a:ext>
            </a:extLst>
          </p:cNvPr>
          <p:cNvGraphicFramePr>
            <a:graphicFrameLocks/>
          </p:cNvGraphicFramePr>
          <p:nvPr>
            <p:extLst>
              <p:ext uri="{D42A27DB-BD31-4B8C-83A1-F6EECF244321}">
                <p14:modId xmlns:p14="http://schemas.microsoft.com/office/powerpoint/2010/main" val="1647835668"/>
              </p:ext>
            </p:extLst>
          </p:nvPr>
        </p:nvGraphicFramePr>
        <p:xfrm>
          <a:off x="824244" y="1536703"/>
          <a:ext cx="9013854" cy="50390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5414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1">
            <a:extLst>
              <a:ext uri="{FF2B5EF4-FFF2-40B4-BE49-F238E27FC236}">
                <a16:creationId xmlns:a16="http://schemas.microsoft.com/office/drawing/2014/main" id="{3FC564C0-ABEA-4566-8561-FC1A90FC508B}"/>
              </a:ext>
            </a:extLst>
          </p:cNvPr>
          <p:cNvSpPr txBox="1"/>
          <p:nvPr/>
        </p:nvSpPr>
        <p:spPr>
          <a:xfrm>
            <a:off x="1344595" y="193079"/>
            <a:ext cx="10662625" cy="954107"/>
          </a:xfrm>
          <a:prstGeom prst="rect">
            <a:avLst/>
          </a:prstGeom>
          <a:noFill/>
        </p:spPr>
        <p:txBody>
          <a:bodyPr wrap="square" rtlCol="0">
            <a:spAutoFit/>
          </a:bodyPr>
          <a:lstStyle>
            <a:defPPr>
              <a:defRPr lang="es-ES"/>
            </a:defPPr>
            <a:lvl1pPr>
              <a:defRPr sz="2800" b="1">
                <a:solidFill>
                  <a:schemeClr val="tx1">
                    <a:lumMod val="75000"/>
                    <a:lumOff val="2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solidFill>
                  <a:srgbClr val="5D4294"/>
                </a:solidFill>
                <a:latin typeface="Museo Sans Condensed" panose="02000000000000000000" pitchFamily="2" charset="0"/>
                <a:ea typeface="+mj-ea"/>
                <a:cs typeface="Arial" panose="020B0604020202020204" pitchFamily="34" charset="0"/>
              </a:rPr>
              <a:t>Recomendaciones  generales dadas por la Secretaría General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solidFill>
                  <a:srgbClr val="5D4294"/>
                </a:solidFill>
                <a:latin typeface="Museo Sans Condensed" panose="02000000000000000000" pitchFamily="2" charset="0"/>
                <a:ea typeface="+mj-ea"/>
                <a:cs typeface="Arial" panose="020B0604020202020204" pitchFamily="34" charset="0"/>
              </a:rPr>
              <a:t>de la Alcaldía Mayor</a:t>
            </a:r>
          </a:p>
        </p:txBody>
      </p:sp>
      <p:sp>
        <p:nvSpPr>
          <p:cNvPr id="5" name="テキスト プレースホルダー 6">
            <a:extLst>
              <a:ext uri="{FF2B5EF4-FFF2-40B4-BE49-F238E27FC236}">
                <a16:creationId xmlns:a16="http://schemas.microsoft.com/office/drawing/2014/main" id="{088FF7EB-22E7-4D22-8C3B-41CF1B7BC05F}"/>
              </a:ext>
            </a:extLst>
          </p:cNvPr>
          <p:cNvSpPr txBox="1">
            <a:spLocks/>
          </p:cNvSpPr>
          <p:nvPr/>
        </p:nvSpPr>
        <p:spPr>
          <a:xfrm>
            <a:off x="704729" y="2075675"/>
            <a:ext cx="2152457" cy="426040"/>
          </a:xfrm>
          <a:prstGeom prst="rect">
            <a:avLst/>
          </a:prstGeom>
        </p:spPr>
        <p:txBody>
          <a:bodyPr anchor="t">
            <a:no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Gestión Institucional</a:t>
            </a:r>
            <a:r>
              <a:rPr kumimoji="0" lang="es-CO"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endParaRPr kumimoji="0" lang="es-CO" altLang="ja-JP" sz="20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游ゴシック" panose="020B0400000000000000" pitchFamily="34" charset="-128"/>
              <a:cs typeface="Calibri" charset="0"/>
            </a:endParaRPr>
          </a:p>
        </p:txBody>
      </p:sp>
      <p:sp>
        <p:nvSpPr>
          <p:cNvPr id="8" name="Rectángulo 3">
            <a:extLst>
              <a:ext uri="{FF2B5EF4-FFF2-40B4-BE49-F238E27FC236}">
                <a16:creationId xmlns:a16="http://schemas.microsoft.com/office/drawing/2014/main" id="{9C63F01E-C5A0-47CA-AE50-DDCF516AABA7}"/>
              </a:ext>
            </a:extLst>
          </p:cNvPr>
          <p:cNvSpPr/>
          <p:nvPr/>
        </p:nvSpPr>
        <p:spPr>
          <a:xfrm>
            <a:off x="4033014" y="2075675"/>
            <a:ext cx="65357" cy="38598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テキスト プレースホルダー 6">
            <a:extLst>
              <a:ext uri="{FF2B5EF4-FFF2-40B4-BE49-F238E27FC236}">
                <a16:creationId xmlns:a16="http://schemas.microsoft.com/office/drawing/2014/main" id="{A4197B39-2F8E-4005-939C-E58F7C832158}"/>
              </a:ext>
            </a:extLst>
          </p:cNvPr>
          <p:cNvSpPr txBox="1">
            <a:spLocks/>
          </p:cNvSpPr>
          <p:nvPr/>
        </p:nvSpPr>
        <p:spPr>
          <a:xfrm>
            <a:off x="4296538" y="2075675"/>
            <a:ext cx="2379370" cy="426040"/>
          </a:xfrm>
          <a:prstGeom prst="rect">
            <a:avLst/>
          </a:prstGeom>
        </p:spPr>
        <p:txBody>
          <a:bodyPr anchor="t">
            <a:no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Ejecución Presupuestal</a:t>
            </a:r>
          </a:p>
        </p:txBody>
      </p:sp>
      <p:sp>
        <p:nvSpPr>
          <p:cNvPr id="10" name="テキスト プレースホルダー 6">
            <a:extLst>
              <a:ext uri="{FF2B5EF4-FFF2-40B4-BE49-F238E27FC236}">
                <a16:creationId xmlns:a16="http://schemas.microsoft.com/office/drawing/2014/main" id="{AFC7E806-CD57-45D8-87B7-8FCF2A4FC099}"/>
              </a:ext>
            </a:extLst>
          </p:cNvPr>
          <p:cNvSpPr txBox="1">
            <a:spLocks/>
          </p:cNvSpPr>
          <p:nvPr/>
        </p:nvSpPr>
        <p:spPr>
          <a:xfrm>
            <a:off x="8149712" y="2075675"/>
            <a:ext cx="2379370" cy="426040"/>
          </a:xfrm>
          <a:prstGeom prst="rect">
            <a:avLst/>
          </a:prstGeom>
        </p:spPr>
        <p:txBody>
          <a:bodyPr anchor="t">
            <a:no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Gestión de Resultados</a:t>
            </a:r>
          </a:p>
        </p:txBody>
      </p:sp>
      <p:sp>
        <p:nvSpPr>
          <p:cNvPr id="11" name="Rectángulo 9">
            <a:extLst>
              <a:ext uri="{FF2B5EF4-FFF2-40B4-BE49-F238E27FC236}">
                <a16:creationId xmlns:a16="http://schemas.microsoft.com/office/drawing/2014/main" id="{4F810E86-6576-4533-8AA2-C7B6DBD33365}"/>
              </a:ext>
            </a:extLst>
          </p:cNvPr>
          <p:cNvSpPr/>
          <p:nvPr/>
        </p:nvSpPr>
        <p:spPr>
          <a:xfrm>
            <a:off x="7793434" y="2075675"/>
            <a:ext cx="65357" cy="38598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CuadroTexto 4">
            <a:extLst>
              <a:ext uri="{FF2B5EF4-FFF2-40B4-BE49-F238E27FC236}">
                <a16:creationId xmlns:a16="http://schemas.microsoft.com/office/drawing/2014/main" id="{7BA98EA3-5F20-4AC3-8BC8-A855EB3D87FE}"/>
              </a:ext>
            </a:extLst>
          </p:cNvPr>
          <p:cNvSpPr txBox="1"/>
          <p:nvPr/>
        </p:nvSpPr>
        <p:spPr>
          <a:xfrm>
            <a:off x="872893" y="2996684"/>
            <a:ext cx="2957441" cy="1600438"/>
          </a:xfrm>
          <a:prstGeom prst="rect">
            <a:avLst/>
          </a:prstGeom>
          <a:solidFill>
            <a:schemeClr val="bg1">
              <a:lumMod val="85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Identificar las brechas de gestión obtenidas a partir de los resultados del FURAG y diseñar e implementar las acciones para la mejora que aporten al fortalecimiento institucional y incremento de los índices.</a:t>
            </a:r>
          </a:p>
        </p:txBody>
      </p:sp>
      <p:sp>
        <p:nvSpPr>
          <p:cNvPr id="13" name="CuadroTexto 13">
            <a:extLst>
              <a:ext uri="{FF2B5EF4-FFF2-40B4-BE49-F238E27FC236}">
                <a16:creationId xmlns:a16="http://schemas.microsoft.com/office/drawing/2014/main" id="{24F5418A-C7D4-4ECD-9BE3-50B059ECD9F5}"/>
              </a:ext>
            </a:extLst>
          </p:cNvPr>
          <p:cNvSpPr txBox="1"/>
          <p:nvPr/>
        </p:nvSpPr>
        <p:spPr>
          <a:xfrm>
            <a:off x="4525468" y="2996684"/>
            <a:ext cx="2957441" cy="2246769"/>
          </a:xfrm>
          <a:prstGeom prst="rect">
            <a:avLst/>
          </a:prstGeom>
          <a:solidFill>
            <a:schemeClr val="bg1">
              <a:lumMod val="85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Optimizar los procesos financieros de cada entidad y  fortalecer las políticas de gestión presupuestal, de tal forma que el flujo de los recursos se mejore por la implementación de herramientas que faciliten su seguimiento y ejecución oportuna. </a:t>
            </a:r>
          </a:p>
        </p:txBody>
      </p:sp>
      <p:sp>
        <p:nvSpPr>
          <p:cNvPr id="14" name="CuadroTexto 14">
            <a:extLst>
              <a:ext uri="{FF2B5EF4-FFF2-40B4-BE49-F238E27FC236}">
                <a16:creationId xmlns:a16="http://schemas.microsoft.com/office/drawing/2014/main" id="{36760992-D191-4789-9F33-D67626CBDEAA}"/>
              </a:ext>
            </a:extLst>
          </p:cNvPr>
          <p:cNvSpPr txBox="1"/>
          <p:nvPr/>
        </p:nvSpPr>
        <p:spPr>
          <a:xfrm>
            <a:off x="8381350" y="2817714"/>
            <a:ext cx="2957441" cy="2893100"/>
          </a:xfrm>
          <a:prstGeom prst="rect">
            <a:avLst/>
          </a:prstGeom>
          <a:solidFill>
            <a:schemeClr val="bg1">
              <a:lumMod val="85000"/>
            </a:schemeClr>
          </a:solidFill>
        </p:spPr>
        <p:txBody>
          <a:bodyPr wrap="square" rtlCol="0">
            <a:spAutoFit/>
          </a:bodyPr>
          <a:lstStyle>
            <a:defPPr>
              <a:defRPr lang="es-CO"/>
            </a:defPPr>
            <a:lvl1pPr algn="just">
              <a:defRPr sz="1400">
                <a:latin typeface="Century Gothic" panose="020B0502020202020204"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Diagnosticar el estado de la Planeación y del Seguimiento y Evaluación, identificando sus debilidades para mejorar el ciclo de la planeación.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Realizar ejercicios de planeación, considerando la información disponible para la toma de decisiones estratégicas que incorporen las necesidades ciudadanas y de la ciudad y la región.</a:t>
            </a:r>
            <a:endParaRPr kumimoji="0" lang="es-CO"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21900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29B495A-774D-41D4-8686-0D10E255BD1E}"/>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lang="es-ES" sz="4000" b="1" dirty="0">
                <a:solidFill>
                  <a:srgbClr val="5D4294"/>
                </a:solidFill>
                <a:latin typeface="Museo Sans Condensed" panose="02000000000000000000" pitchFamily="2" charset="0"/>
                <a:cs typeface="Arial" panose="020B0604020202020204" pitchFamily="34" charset="0"/>
              </a:rPr>
              <a:t>4</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Seguimiento a la ejecución presupuestal corte 24 de septiembre.</a:t>
            </a:r>
          </a:p>
        </p:txBody>
      </p:sp>
    </p:spTree>
    <p:extLst>
      <p:ext uri="{BB962C8B-B14F-4D97-AF65-F5344CB8AC3E}">
        <p14:creationId xmlns:p14="http://schemas.microsoft.com/office/powerpoint/2010/main" val="2878863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0701"/>
          </a:xfrm>
        </p:spPr>
      </p:pic>
      <p:sp>
        <p:nvSpPr>
          <p:cNvPr id="2" name="Title 1"/>
          <p:cNvSpPr>
            <a:spLocks noGrp="1"/>
          </p:cNvSpPr>
          <p:nvPr>
            <p:ph type="title"/>
          </p:nvPr>
        </p:nvSpPr>
        <p:spPr>
          <a:xfrm>
            <a:off x="2639616" y="68627"/>
            <a:ext cx="6912768" cy="1143000"/>
          </a:xfrm>
        </p:spPr>
        <p:txBody>
          <a:bodyPr>
            <a:noAutofit/>
          </a:bodyPr>
          <a:lstStyle/>
          <a:p>
            <a:pPr algn="ctr" defTabSz="1219170">
              <a:lnSpc>
                <a:spcPct val="100000"/>
              </a:lnSpc>
              <a:spcBef>
                <a:spcPts val="0"/>
              </a:spcBef>
              <a:defRPr/>
            </a:pPr>
            <a:r>
              <a:rPr lang="es-CO" sz="2667" b="1" dirty="0">
                <a:latin typeface="Museo Sans Condensed" panose="02000000000000000000" pitchFamily="2" charset="0"/>
                <a:ea typeface="+mn-ea"/>
                <a:cs typeface="+mn-cs"/>
              </a:rPr>
              <a:t>Ranking Distrital de entidades por porcentaje de ejecución presupuestal a 23/09/2021 (semana 38)</a:t>
            </a:r>
          </a:p>
        </p:txBody>
      </p:sp>
      <p:graphicFrame>
        <p:nvGraphicFramePr>
          <p:cNvPr id="16" name="Tabla 15">
            <a:extLst>
              <a:ext uri="{FF2B5EF4-FFF2-40B4-BE49-F238E27FC236}">
                <a16:creationId xmlns:a16="http://schemas.microsoft.com/office/drawing/2014/main" id="{14A7B11D-7623-4EEB-BABC-E4B4526CEC65}"/>
              </a:ext>
            </a:extLst>
          </p:cNvPr>
          <p:cNvGraphicFramePr>
            <a:graphicFrameLocks noGrp="1"/>
          </p:cNvGraphicFramePr>
          <p:nvPr/>
        </p:nvGraphicFramePr>
        <p:xfrm>
          <a:off x="779410" y="1796819"/>
          <a:ext cx="10633181" cy="4318000"/>
        </p:xfrm>
        <a:graphic>
          <a:graphicData uri="http://schemas.openxmlformats.org/drawingml/2006/table">
            <a:tbl>
              <a:tblPr/>
              <a:tblGrid>
                <a:gridCol w="5056648">
                  <a:extLst>
                    <a:ext uri="{9D8B030D-6E8A-4147-A177-3AD203B41FA5}">
                      <a16:colId xmlns:a16="http://schemas.microsoft.com/office/drawing/2014/main" val="2282905277"/>
                    </a:ext>
                  </a:extLst>
                </a:gridCol>
                <a:gridCol w="1380956">
                  <a:extLst>
                    <a:ext uri="{9D8B030D-6E8A-4147-A177-3AD203B41FA5}">
                      <a16:colId xmlns:a16="http://schemas.microsoft.com/office/drawing/2014/main" val="2387810383"/>
                    </a:ext>
                  </a:extLst>
                </a:gridCol>
                <a:gridCol w="790624">
                  <a:extLst>
                    <a:ext uri="{9D8B030D-6E8A-4147-A177-3AD203B41FA5}">
                      <a16:colId xmlns:a16="http://schemas.microsoft.com/office/drawing/2014/main" val="2940787988"/>
                    </a:ext>
                  </a:extLst>
                </a:gridCol>
                <a:gridCol w="643041">
                  <a:extLst>
                    <a:ext uri="{9D8B030D-6E8A-4147-A177-3AD203B41FA5}">
                      <a16:colId xmlns:a16="http://schemas.microsoft.com/office/drawing/2014/main" val="1772647568"/>
                    </a:ext>
                  </a:extLst>
                </a:gridCol>
                <a:gridCol w="1380956">
                  <a:extLst>
                    <a:ext uri="{9D8B030D-6E8A-4147-A177-3AD203B41FA5}">
                      <a16:colId xmlns:a16="http://schemas.microsoft.com/office/drawing/2014/main" val="1157828814"/>
                    </a:ext>
                  </a:extLst>
                </a:gridCol>
                <a:gridCol w="1380956">
                  <a:extLst>
                    <a:ext uri="{9D8B030D-6E8A-4147-A177-3AD203B41FA5}">
                      <a16:colId xmlns:a16="http://schemas.microsoft.com/office/drawing/2014/main" val="1797410370"/>
                    </a:ext>
                  </a:extLst>
                </a:gridCol>
              </a:tblGrid>
              <a:tr h="236220">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CO" sz="1500" b="0" i="0" u="none" strike="noStrike" dirty="0">
                          <a:solidFill>
                            <a:srgbClr val="000000"/>
                          </a:solidFill>
                          <a:effectLst/>
                          <a:latin typeface="Museo Sans Condensed" panose="02000000000000000000" pitchFamily="2" charset="0"/>
                        </a:rPr>
                        <a:t>Millones de pesos</a:t>
                      </a:r>
                    </a:p>
                  </a:txBody>
                  <a:tcPr marL="12700" marR="12700" marT="12700" marB="0" anchor="b">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70938133"/>
                  </a:ext>
                </a:extLst>
              </a:tr>
              <a:tr h="6832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ENTIDAD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APROPIACIÓN DISPONIBLE</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PORCENTAJE EJECUCIÓN PRESUPUESTAL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h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PORCENTAJE AUTORIZACIÓN DE GIRO</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PUESTO EJECUCIÓN PRESUPUESTAL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extLst>
                  <a:ext uri="{0D108BD9-81ED-4DB2-BD59-A6C34878D82A}">
                    <a16:rowId xmlns:a16="http://schemas.microsoft.com/office/drawing/2014/main" val="462649257"/>
                  </a:ext>
                </a:extLst>
              </a:tr>
              <a:tr h="236220">
                <a:tc>
                  <a:txBody>
                    <a:bodyPr/>
                    <a:lstStyle/>
                    <a:p>
                      <a:pPr algn="just" fontAlgn="ctr"/>
                      <a:r>
                        <a:rPr lang="es-CO" sz="1500" b="0" i="0" u="none" strike="noStrike" dirty="0">
                          <a:solidFill>
                            <a:srgbClr val="000000"/>
                          </a:solidFill>
                          <a:effectLst/>
                          <a:latin typeface="Museo Sans Condensed" panose="020B0604020202020204" charset="0"/>
                        </a:rPr>
                        <a:t>DEPARTAMENTO ADMINISTRATIVO DEL SERVICIO CIVIL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000000"/>
                          </a:solidFill>
                          <a:effectLst/>
                          <a:latin typeface="Museo Sans Condensed" panose="020B0604020202020204" charset="0"/>
                        </a:rPr>
                        <a:t>$ 3.800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s-CO" sz="1500" b="0" i="0" u="none" strike="noStrike">
                          <a:solidFill>
                            <a:srgbClr val="000000"/>
                          </a:solidFill>
                          <a:effectLst/>
                          <a:latin typeface="Museo Sans Condensed" panose="020B0604020202020204" charset="0"/>
                        </a:rPr>
                        <a:t>97,10%</a:t>
                      </a:r>
                    </a:p>
                  </a:txBody>
                  <a:tcPr marL="12700" marR="12700" marT="1270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70AD47"/>
                          </a:solidFill>
                          <a:effectLst/>
                          <a:latin typeface="Museo Sans Condensed" panose="020B0604020202020204" charset="0"/>
                        </a:rPr>
                        <a:t>●</a:t>
                      </a:r>
                    </a:p>
                  </a:txBody>
                  <a:tcPr marL="12700" marR="12700" marT="1270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000000"/>
                          </a:solidFill>
                          <a:effectLst/>
                          <a:latin typeface="Museo Sans Condensed" panose="020B0604020202020204" charset="0"/>
                        </a:rPr>
                        <a:t>48,70%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000000"/>
                          </a:solidFill>
                          <a:effectLst/>
                          <a:latin typeface="Museo Sans Condensed" panose="020B0604020202020204" charset="0"/>
                        </a:rPr>
                        <a:t>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20966236"/>
                  </a:ext>
                </a:extLst>
              </a:tr>
              <a:tr h="236220">
                <a:tc>
                  <a:txBody>
                    <a:bodyPr/>
                    <a:lstStyle/>
                    <a:p>
                      <a:pPr algn="just" fontAlgn="ctr"/>
                      <a:r>
                        <a:rPr lang="es-CO" sz="1500" b="0" i="0" u="none" strike="noStrike">
                          <a:solidFill>
                            <a:srgbClr val="000000"/>
                          </a:solidFill>
                          <a:effectLst/>
                          <a:latin typeface="Museo Sans Condensed" panose="020B0604020202020204" charset="0"/>
                        </a:rPr>
                        <a:t>SECRETARIA JURÍDICA DISTRITAL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000000"/>
                          </a:solidFill>
                          <a:effectLst/>
                          <a:latin typeface="Museo Sans Condensed" panose="020B0604020202020204" charset="0"/>
                        </a:rPr>
                        <a:t>$ 9.583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s-CO" sz="1500" b="0" i="0" u="none" strike="noStrike">
                          <a:solidFill>
                            <a:srgbClr val="000000"/>
                          </a:solidFill>
                          <a:effectLst/>
                          <a:latin typeface="Museo Sans Condensed" panose="020B0604020202020204" charset="0"/>
                        </a:rPr>
                        <a:t>90,90%</a:t>
                      </a:r>
                    </a:p>
                  </a:txBody>
                  <a:tcPr marL="12700" marR="12700" marT="1270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70AD47"/>
                          </a:solidFill>
                          <a:effectLst/>
                          <a:latin typeface="Museo Sans Condensed" panose="020B0604020202020204" charset="0"/>
                        </a:rPr>
                        <a:t>●</a:t>
                      </a:r>
                    </a:p>
                  </a:txBody>
                  <a:tcPr marL="12700" marR="12700" marT="1270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000000"/>
                          </a:solidFill>
                          <a:effectLst/>
                          <a:latin typeface="Museo Sans Condensed" panose="020B0604020202020204" charset="0"/>
                        </a:rPr>
                        <a:t>64,10%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000000"/>
                          </a:solidFill>
                          <a:effectLst/>
                          <a:latin typeface="Museo Sans Condensed" panose="020B0604020202020204" charset="0"/>
                        </a:rPr>
                        <a:t>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25820575"/>
                  </a:ext>
                </a:extLst>
              </a:tr>
              <a:tr h="236220">
                <a:tc>
                  <a:txBody>
                    <a:bodyPr/>
                    <a:lstStyle/>
                    <a:p>
                      <a:pPr algn="just" fontAlgn="ctr"/>
                      <a:r>
                        <a:rPr lang="es-CO" sz="1500" b="0" i="0" u="none" strike="noStrike">
                          <a:solidFill>
                            <a:srgbClr val="000000"/>
                          </a:solidFill>
                          <a:effectLst/>
                          <a:latin typeface="Museo Sans Condensed" panose="020B0604020202020204" charset="0"/>
                        </a:rPr>
                        <a:t>INSTITUTO DISTRITAL DE PATRIMONIO CULTURAL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$ 25.081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r" fontAlgn="ctr"/>
                      <a:r>
                        <a:rPr lang="es-CO" sz="1500" b="0" i="0" u="none" strike="noStrike">
                          <a:solidFill>
                            <a:srgbClr val="000000"/>
                          </a:solidFill>
                          <a:effectLst/>
                          <a:latin typeface="Museo Sans Condensed" panose="020B0604020202020204" charset="0"/>
                        </a:rPr>
                        <a:t>85,80%</a:t>
                      </a:r>
                    </a:p>
                  </a:txBody>
                  <a:tcPr marL="12700" marR="12700" marT="1270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70AD47"/>
                          </a:solidFill>
                          <a:effectLst/>
                          <a:latin typeface="Museo Sans Condensed" panose="020B0604020202020204" charset="0"/>
                        </a:rPr>
                        <a:t>●</a:t>
                      </a:r>
                    </a:p>
                  </a:txBody>
                  <a:tcPr marL="12700" marR="12700" marT="1270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50,40%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412664076"/>
                  </a:ext>
                </a:extLst>
              </a:tr>
              <a:tr h="236220">
                <a:tc>
                  <a:txBody>
                    <a:bodyPr/>
                    <a:lstStyle/>
                    <a:p>
                      <a:pPr algn="just" fontAlgn="ctr"/>
                      <a:r>
                        <a:rPr lang="es-CO" sz="1500" b="0" i="0" u="none" strike="noStrike">
                          <a:solidFill>
                            <a:srgbClr val="000000"/>
                          </a:solidFill>
                          <a:effectLst/>
                          <a:latin typeface="Museo Sans Condensed" panose="020B0604020202020204" charset="0"/>
                        </a:rPr>
                        <a:t>FUNDACIÓN GILBERTO ALZATE AVENDAÑO</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$ 10.291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r" fontAlgn="ctr"/>
                      <a:r>
                        <a:rPr lang="es-CO" sz="1500" b="0" i="0" u="none" strike="noStrike">
                          <a:solidFill>
                            <a:srgbClr val="000000"/>
                          </a:solidFill>
                          <a:effectLst/>
                          <a:latin typeface="Museo Sans Condensed" panose="020B0604020202020204" charset="0"/>
                        </a:rPr>
                        <a:t>82,10%</a:t>
                      </a:r>
                    </a:p>
                  </a:txBody>
                  <a:tcPr marL="12700" marR="12700" marT="1270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70AD47"/>
                          </a:solidFill>
                          <a:effectLst/>
                          <a:latin typeface="Museo Sans Condensed" panose="020B0604020202020204" charset="0"/>
                        </a:rPr>
                        <a:t>●</a:t>
                      </a:r>
                    </a:p>
                  </a:txBody>
                  <a:tcPr marL="12700" marR="12700" marT="1270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46,60%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432627624"/>
                  </a:ext>
                </a:extLst>
              </a:tr>
              <a:tr h="236220">
                <a:tc>
                  <a:txBody>
                    <a:bodyPr/>
                    <a:lstStyle/>
                    <a:p>
                      <a:pPr algn="just" fontAlgn="ctr"/>
                      <a:r>
                        <a:rPr lang="es-CO" sz="1500" b="0" i="0" u="none" strike="noStrike">
                          <a:solidFill>
                            <a:srgbClr val="000000"/>
                          </a:solidFill>
                          <a:effectLst/>
                          <a:latin typeface="Museo Sans Condensed" panose="020B0604020202020204" charset="0"/>
                        </a:rPr>
                        <a:t>ORQUESTA FILARMÓNICA DE BOGOTÁ</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$ 31.402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r" fontAlgn="ctr"/>
                      <a:r>
                        <a:rPr lang="es-CO" sz="1500" b="0" i="0" u="none" strike="noStrike">
                          <a:solidFill>
                            <a:srgbClr val="000000"/>
                          </a:solidFill>
                          <a:effectLst/>
                          <a:latin typeface="Museo Sans Condensed" panose="020B0604020202020204" charset="0"/>
                        </a:rPr>
                        <a:t>80,90%</a:t>
                      </a:r>
                    </a:p>
                  </a:txBody>
                  <a:tcPr marL="12700" marR="12700" marT="1270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70AD47"/>
                          </a:solidFill>
                          <a:effectLst/>
                          <a:latin typeface="Museo Sans Condensed" panose="020B0604020202020204" charset="0"/>
                        </a:rPr>
                        <a:t>●</a:t>
                      </a:r>
                    </a:p>
                  </a:txBody>
                  <a:tcPr marL="12700" marR="12700" marT="1270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45,00%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11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4217787900"/>
                  </a:ext>
                </a:extLst>
              </a:tr>
              <a:tr h="236220">
                <a:tc>
                  <a:txBody>
                    <a:bodyPr/>
                    <a:lstStyle/>
                    <a:p>
                      <a:pPr algn="just" fontAlgn="ctr"/>
                      <a:r>
                        <a:rPr lang="es-CO" sz="1500" b="0" i="0" u="none" strike="noStrike">
                          <a:solidFill>
                            <a:srgbClr val="000000"/>
                          </a:solidFill>
                          <a:effectLst/>
                          <a:latin typeface="Museo Sans Condensed" panose="020B0604020202020204" charset="0"/>
                        </a:rPr>
                        <a:t>CANAL CAPITAL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$ 10.892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r" fontAlgn="ctr"/>
                      <a:r>
                        <a:rPr lang="es-CO" sz="1500" b="0" i="0" u="none" strike="noStrike">
                          <a:solidFill>
                            <a:srgbClr val="000000"/>
                          </a:solidFill>
                          <a:effectLst/>
                          <a:latin typeface="Museo Sans Condensed" panose="020B0604020202020204" charset="0"/>
                        </a:rPr>
                        <a:t>69,40%</a:t>
                      </a:r>
                    </a:p>
                  </a:txBody>
                  <a:tcPr marL="12700" marR="12700" marT="1270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FFC000"/>
                          </a:solidFill>
                          <a:effectLst/>
                          <a:latin typeface="Museo Sans Condensed" panose="020B0604020202020204" charset="0"/>
                        </a:rPr>
                        <a:t>●</a:t>
                      </a:r>
                    </a:p>
                  </a:txBody>
                  <a:tcPr marL="12700" marR="12700" marT="1270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35,60%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19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38217248"/>
                  </a:ext>
                </a:extLst>
              </a:tr>
              <a:tr h="236220">
                <a:tc>
                  <a:txBody>
                    <a:bodyPr/>
                    <a:lstStyle/>
                    <a:p>
                      <a:pPr algn="just" fontAlgn="ctr"/>
                      <a:r>
                        <a:rPr lang="es-CO" sz="1500" b="0" i="0" u="none" strike="noStrike">
                          <a:solidFill>
                            <a:srgbClr val="000000"/>
                          </a:solidFill>
                          <a:effectLst/>
                          <a:latin typeface="Museo Sans Condensed" panose="020B0604020202020204" charset="0"/>
                        </a:rPr>
                        <a:t>INSTITUTO DISTRITAL DE LAS ARTES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$ 156.236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r" fontAlgn="ctr"/>
                      <a:r>
                        <a:rPr lang="es-CO" sz="1500" b="0" i="0" u="none" strike="noStrike">
                          <a:solidFill>
                            <a:srgbClr val="000000"/>
                          </a:solidFill>
                          <a:effectLst/>
                          <a:latin typeface="Museo Sans Condensed" panose="020B0604020202020204" charset="0"/>
                        </a:rPr>
                        <a:t>67,00%</a:t>
                      </a:r>
                    </a:p>
                  </a:txBody>
                  <a:tcPr marL="12700" marR="12700" marT="1270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FFC000"/>
                          </a:solidFill>
                          <a:effectLst/>
                          <a:latin typeface="Museo Sans Condensed" panose="020B0604020202020204" charset="0"/>
                        </a:rPr>
                        <a:t>●</a:t>
                      </a:r>
                    </a:p>
                  </a:txBody>
                  <a:tcPr marL="12700" marR="12700" marT="1270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36,80%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23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157169522"/>
                  </a:ext>
                </a:extLst>
              </a:tr>
              <a:tr h="236220">
                <a:tc>
                  <a:txBody>
                    <a:bodyPr/>
                    <a:lstStyle/>
                    <a:p>
                      <a:pPr algn="just" fontAlgn="ctr"/>
                      <a:r>
                        <a:rPr lang="es-ES" sz="1500" b="0" i="0" u="none" strike="noStrike">
                          <a:solidFill>
                            <a:srgbClr val="000000"/>
                          </a:solidFill>
                          <a:effectLst/>
                          <a:latin typeface="Museo Sans Condensed" panose="020B0604020202020204" charset="0"/>
                        </a:rPr>
                        <a:t>INSTITUTO DISTRITAL DE RECREACIÓN Y DEPORTE </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$ 332.565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r" fontAlgn="ctr"/>
                      <a:r>
                        <a:rPr lang="es-CO" sz="1500" b="0" i="0" u="none" strike="noStrike">
                          <a:solidFill>
                            <a:srgbClr val="000000"/>
                          </a:solidFill>
                          <a:effectLst/>
                          <a:latin typeface="Museo Sans Condensed" panose="020B0604020202020204" charset="0"/>
                        </a:rPr>
                        <a:t>60,90%</a:t>
                      </a:r>
                    </a:p>
                  </a:txBody>
                  <a:tcPr marL="12700" marR="12700" marT="1270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FFC000"/>
                          </a:solidFill>
                          <a:effectLst/>
                          <a:latin typeface="Museo Sans Condensed" panose="020B0604020202020204" charset="0"/>
                        </a:rPr>
                        <a:t>●</a:t>
                      </a:r>
                    </a:p>
                  </a:txBody>
                  <a:tcPr marL="12700" marR="12700" marT="1270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38,20%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30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709602415"/>
                  </a:ext>
                </a:extLst>
              </a:tr>
              <a:tr h="236220">
                <a:tc>
                  <a:txBody>
                    <a:bodyPr/>
                    <a:lstStyle/>
                    <a:p>
                      <a:pPr algn="just" fontAlgn="ctr"/>
                      <a:r>
                        <a:rPr lang="es-ES" sz="1500" b="0" i="0" u="none" strike="noStrike">
                          <a:solidFill>
                            <a:srgbClr val="000000"/>
                          </a:solidFill>
                          <a:effectLst/>
                          <a:latin typeface="Museo Sans Condensed" panose="020B0604020202020204" charset="0"/>
                        </a:rPr>
                        <a:t>SECRETARÍA DE CULTURA, RECREACIÓN Y DEPORTE</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$ 143.091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r" fontAlgn="ctr"/>
                      <a:r>
                        <a:rPr lang="es-CO" sz="1500" b="0" i="0" u="none" strike="noStrike">
                          <a:solidFill>
                            <a:srgbClr val="000000"/>
                          </a:solidFill>
                          <a:effectLst/>
                          <a:latin typeface="Museo Sans Condensed" panose="020B0604020202020204" charset="0"/>
                        </a:rPr>
                        <a:t>59,50%</a:t>
                      </a:r>
                    </a:p>
                  </a:txBody>
                  <a:tcPr marL="12700" marR="12700" marT="1270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FFC000"/>
                          </a:solidFill>
                          <a:effectLst/>
                          <a:latin typeface="Museo Sans Condensed" panose="020B0604020202020204" charset="0"/>
                        </a:rPr>
                        <a:t>●</a:t>
                      </a:r>
                    </a:p>
                  </a:txBody>
                  <a:tcPr marL="12700" marR="12700" marT="1270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39,90%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ctr"/>
                      <a:r>
                        <a:rPr lang="es-CO" sz="1500" b="0" i="0" u="none" strike="noStrike">
                          <a:solidFill>
                            <a:srgbClr val="000000"/>
                          </a:solidFill>
                          <a:effectLst/>
                          <a:latin typeface="Museo Sans Condensed" panose="020B0604020202020204" charset="0"/>
                        </a:rPr>
                        <a:t>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577749785"/>
                  </a:ext>
                </a:extLst>
              </a:tr>
              <a:tr h="236220">
                <a:tc>
                  <a:txBody>
                    <a:bodyPr/>
                    <a:lstStyle/>
                    <a:p>
                      <a:pPr algn="just" fontAlgn="ctr"/>
                      <a:r>
                        <a:rPr lang="es-CO" sz="1500" b="0" i="0" u="none" strike="noStrike">
                          <a:solidFill>
                            <a:srgbClr val="000000"/>
                          </a:solidFill>
                          <a:effectLst/>
                          <a:latin typeface="Museo Sans Condensed" panose="020B0604020202020204" charset="0"/>
                        </a:rPr>
                        <a:t>INSTITUTO DE DESARROLLO URBANO</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CO" sz="1500" b="0" i="0" u="none" strike="noStrike">
                          <a:solidFill>
                            <a:srgbClr val="000000"/>
                          </a:solidFill>
                          <a:effectLst/>
                          <a:latin typeface="Museo Sans Condensed" panose="020B0604020202020204" charset="0"/>
                        </a:rPr>
                        <a:t>$ 2.250.268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25,60%</a:t>
                      </a:r>
                    </a:p>
                  </a:txBody>
                  <a:tcPr marL="12700" marR="12700" marT="1270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FF0000"/>
                          </a:solidFill>
                          <a:effectLst/>
                          <a:latin typeface="Museo Sans Condensed" panose="020B0604020202020204" charset="0"/>
                        </a:rPr>
                        <a:t>●</a:t>
                      </a:r>
                    </a:p>
                  </a:txBody>
                  <a:tcPr marL="12700" marR="12700" marT="1270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000000"/>
                          </a:solidFill>
                          <a:effectLst/>
                          <a:latin typeface="Museo Sans Condensed" panose="020B0604020202020204" charset="0"/>
                        </a:rPr>
                        <a:t>14,00%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CO" sz="1500" b="0" i="0" u="none" strike="noStrike">
                          <a:solidFill>
                            <a:srgbClr val="000000"/>
                          </a:solidFill>
                          <a:effectLst/>
                          <a:latin typeface="Museo Sans Condensed" panose="020B0604020202020204" charset="0"/>
                        </a:rPr>
                        <a:t>46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3784651"/>
                  </a:ext>
                </a:extLst>
              </a:tr>
              <a:tr h="236220">
                <a:tc>
                  <a:txBody>
                    <a:bodyPr/>
                    <a:lstStyle/>
                    <a:p>
                      <a:pPr algn="just" fontAlgn="ctr"/>
                      <a:r>
                        <a:rPr lang="es-CO" sz="1500" b="0" i="0" u="none" strike="noStrike">
                          <a:solidFill>
                            <a:srgbClr val="000000"/>
                          </a:solidFill>
                          <a:effectLst/>
                          <a:latin typeface="Museo Sans Condensed" panose="020B0604020202020204" charset="0"/>
                        </a:rPr>
                        <a:t>UNIVERSIDAD DISTRITAL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CO" sz="1500" b="0" i="0" u="none" strike="noStrike">
                          <a:solidFill>
                            <a:srgbClr val="000000"/>
                          </a:solidFill>
                          <a:effectLst/>
                          <a:latin typeface="Museo Sans Condensed" panose="020B0604020202020204" charset="0"/>
                        </a:rPr>
                        <a:t>$ 40.265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21,90%</a:t>
                      </a:r>
                    </a:p>
                  </a:txBody>
                  <a:tcPr marL="12700" marR="12700" marT="1270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FF0000"/>
                          </a:solidFill>
                          <a:effectLst/>
                          <a:latin typeface="Museo Sans Condensed" panose="020B0604020202020204" charset="0"/>
                        </a:rPr>
                        <a:t>●</a:t>
                      </a:r>
                    </a:p>
                  </a:txBody>
                  <a:tcPr marL="12700" marR="12700" marT="1270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s-CO" sz="1500" b="0" i="0" u="none" strike="noStrike">
                          <a:solidFill>
                            <a:srgbClr val="000000"/>
                          </a:solidFill>
                          <a:effectLst/>
                          <a:latin typeface="Museo Sans Condensed" panose="020B0604020202020204" charset="0"/>
                        </a:rPr>
                        <a:t>8,70%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CO" sz="1500" b="0" i="0" u="none" strike="noStrike">
                          <a:solidFill>
                            <a:srgbClr val="000000"/>
                          </a:solidFill>
                          <a:effectLst/>
                          <a:latin typeface="Museo Sans Condensed" panose="020B0604020202020204" charset="0"/>
                        </a:rPr>
                        <a:t>47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5526868"/>
                  </a:ext>
                </a:extLst>
              </a:tr>
              <a:tr h="236220">
                <a:tc>
                  <a:txBody>
                    <a:bodyPr/>
                    <a:lstStyle/>
                    <a:p>
                      <a:pPr algn="l" fontAlgn="ctr"/>
                      <a:r>
                        <a:rPr lang="es-CO" sz="1500" b="1" i="0" u="none" strike="noStrike">
                          <a:solidFill>
                            <a:srgbClr val="000000"/>
                          </a:solidFill>
                          <a:effectLst/>
                          <a:latin typeface="Museo Sans Condensed" panose="020B0604020202020204" charset="0"/>
                        </a:rPr>
                        <a:t> TOTAL ENTIDADES DISTRITALES </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ctr" fontAlgn="ctr"/>
                      <a:r>
                        <a:rPr lang="es-CO" sz="1500" b="1" i="0" u="none" strike="noStrike">
                          <a:solidFill>
                            <a:srgbClr val="000000"/>
                          </a:solidFill>
                          <a:effectLst/>
                          <a:latin typeface="Museo Sans Condensed" panose="020B0604020202020204" charset="0"/>
                        </a:rPr>
                        <a:t>$ 21.057.966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gridSpan="2">
                  <a:txBody>
                    <a:bodyPr/>
                    <a:lstStyle/>
                    <a:p>
                      <a:pPr algn="ctr" fontAlgn="ctr"/>
                      <a:r>
                        <a:rPr lang="es-CO" sz="1500" b="1" i="0" u="none" strike="noStrike">
                          <a:solidFill>
                            <a:srgbClr val="000000"/>
                          </a:solidFill>
                          <a:effectLst/>
                          <a:latin typeface="Museo Sans Condensed" panose="020B0604020202020204" charset="0"/>
                        </a:rPr>
                        <a:t>61,60%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hMerge="1">
                  <a:txBody>
                    <a:bodyPr/>
                    <a:lstStyle/>
                    <a:p>
                      <a:endParaRPr lang="es-CO"/>
                    </a:p>
                  </a:txBody>
                  <a:tcPr/>
                </a:tc>
                <a:tc>
                  <a:txBody>
                    <a:bodyPr/>
                    <a:lstStyle/>
                    <a:p>
                      <a:pPr algn="ctr" fontAlgn="ctr"/>
                      <a:r>
                        <a:rPr lang="es-CO" sz="1500" b="1" i="0" u="none" strike="noStrike">
                          <a:solidFill>
                            <a:srgbClr val="000000"/>
                          </a:solidFill>
                          <a:effectLst/>
                          <a:latin typeface="Museo Sans Condensed" panose="020B0604020202020204" charset="0"/>
                        </a:rPr>
                        <a:t>39,50%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l" fontAlgn="b"/>
                      <a:endParaRPr lang="es-CO" sz="1500" b="0" i="0" u="none" strike="noStrike" dirty="0">
                        <a:solidFill>
                          <a:srgbClr val="000000"/>
                        </a:solidFill>
                        <a:effectLst/>
                        <a:latin typeface="Calibri" panose="020F0502020204030204" pitchFamily="34" charset="0"/>
                      </a:endParaRPr>
                    </a:p>
                  </a:txBody>
                  <a:tcPr marL="12700" marR="12700" marT="12700" marB="0" anchor="b">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60015061"/>
                  </a:ext>
                </a:extLst>
              </a:tr>
              <a:tr h="236220">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O" sz="1500" b="0" i="0" u="none" strike="noStrike" dirty="0">
                          <a:solidFill>
                            <a:srgbClr val="000000"/>
                          </a:solidFill>
                          <a:effectLst/>
                          <a:latin typeface="Museo Sans Condensed" panose="02000000000000000000" pitchFamily="2" charset="0"/>
                        </a:rPr>
                        <a:t>Fuente: SDH-DDP-SFD</a:t>
                      </a:r>
                    </a:p>
                  </a:txBody>
                  <a:tcPr marL="12700" marR="12700" marT="12700" marB="0" anchor="b">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63597020"/>
                  </a:ext>
                </a:extLst>
              </a:tr>
              <a:tr h="236220">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O" sz="1500" b="0" i="0" u="none" strike="noStrike" dirty="0">
                          <a:solidFill>
                            <a:srgbClr val="000000"/>
                          </a:solidFill>
                          <a:effectLst/>
                          <a:latin typeface="Museo Sans Condensed" panose="02000000000000000000" pitchFamily="2" charset="0"/>
                        </a:rPr>
                        <a:t>Diseño: SCRD-OAP</a:t>
                      </a:r>
                    </a:p>
                  </a:txBody>
                  <a:tcPr marL="12700" marR="12700" marT="12700" marB="0" anchor="b">
                    <a:lnL>
                      <a:noFill/>
                    </a:lnL>
                    <a:lnR>
                      <a:noFill/>
                    </a:lnR>
                    <a:lnT>
                      <a:noFill/>
                    </a:lnT>
                    <a:lnB>
                      <a:noFill/>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1399964"/>
                  </a:ext>
                </a:extLst>
              </a:tr>
            </a:tbl>
          </a:graphicData>
        </a:graphic>
      </p:graphicFrame>
      <p:cxnSp>
        <p:nvCxnSpPr>
          <p:cNvPr id="17" name="Conector recto de flecha 16">
            <a:extLst>
              <a:ext uri="{FF2B5EF4-FFF2-40B4-BE49-F238E27FC236}">
                <a16:creationId xmlns:a16="http://schemas.microsoft.com/office/drawing/2014/main" id="{51E5323F-8C0F-4A35-AD3E-630B1CC559E2}"/>
              </a:ext>
            </a:extLst>
          </p:cNvPr>
          <p:cNvCxnSpPr>
            <a:cxnSpLocks/>
            <a:endCxn id="19" idx="1"/>
          </p:cNvCxnSpPr>
          <p:nvPr/>
        </p:nvCxnSpPr>
        <p:spPr>
          <a:xfrm>
            <a:off x="779409" y="4389107"/>
            <a:ext cx="10806404" cy="32"/>
          </a:xfrm>
          <a:prstGeom prst="straightConnector1">
            <a:avLst/>
          </a:prstGeom>
          <a:ln w="34925">
            <a:solidFill>
              <a:srgbClr val="7568AA"/>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3035FF41-005D-49A7-B774-38FB15E33AAE}"/>
              </a:ext>
            </a:extLst>
          </p:cNvPr>
          <p:cNvSpPr txBox="1"/>
          <p:nvPr/>
        </p:nvSpPr>
        <p:spPr>
          <a:xfrm>
            <a:off x="11585813" y="4276255"/>
            <a:ext cx="680156" cy="225767"/>
          </a:xfrm>
          <a:prstGeom prst="rect">
            <a:avLst/>
          </a:prstGeom>
          <a:noFill/>
          <a:ln>
            <a:noFill/>
          </a:ln>
        </p:spPr>
        <p:txBody>
          <a:bodyPr wrap="square" lIns="0" tIns="0" rIns="0" bIns="0" rtlCol="0">
            <a:spAutoFit/>
          </a:bodyPr>
          <a:lstStyle/>
          <a:p>
            <a:pPr defTabSz="1219170">
              <a:defRPr/>
            </a:pPr>
            <a:r>
              <a:rPr lang="es-CO" sz="1467" b="1" dirty="0">
                <a:solidFill>
                  <a:prstClr val="black"/>
                </a:solidFill>
                <a:latin typeface="Museo Sans Condensed" panose="02000000000000000000" pitchFamily="2" charset="0"/>
              </a:rPr>
              <a:t>61,60%</a:t>
            </a:r>
          </a:p>
        </p:txBody>
      </p:sp>
    </p:spTree>
    <p:extLst>
      <p:ext uri="{BB962C8B-B14F-4D97-AF65-F5344CB8AC3E}">
        <p14:creationId xmlns:p14="http://schemas.microsoft.com/office/powerpoint/2010/main" val="1834155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9" name="Title 1">
            <a:extLst>
              <a:ext uri="{FF2B5EF4-FFF2-40B4-BE49-F238E27FC236}">
                <a16:creationId xmlns:a16="http://schemas.microsoft.com/office/drawing/2014/main" id="{268EB1AA-797E-4599-ACC3-F3FA3FF12B67}"/>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Ejecución del presupuesto total (funcionamiento + inversión) por entidad a 24/09/2021</a:t>
            </a:r>
            <a:endParaRPr lang="es-CO" sz="2667" b="1" dirty="0">
              <a:latin typeface="Museo Sans Condensed" panose="02000000000000000000" pitchFamily="2" charset="0"/>
              <a:ea typeface="+mn-ea"/>
              <a:cs typeface="+mn-cs"/>
            </a:endParaRPr>
          </a:p>
        </p:txBody>
      </p:sp>
      <p:graphicFrame>
        <p:nvGraphicFramePr>
          <p:cNvPr id="10" name="Tabla 9">
            <a:extLst>
              <a:ext uri="{FF2B5EF4-FFF2-40B4-BE49-F238E27FC236}">
                <a16:creationId xmlns:a16="http://schemas.microsoft.com/office/drawing/2014/main" id="{7A43D453-5BB2-4152-AD78-E59B41CE5D99}"/>
              </a:ext>
            </a:extLst>
          </p:cNvPr>
          <p:cNvGraphicFramePr>
            <a:graphicFrameLocks noGrp="1"/>
          </p:cNvGraphicFramePr>
          <p:nvPr/>
        </p:nvGraphicFramePr>
        <p:xfrm>
          <a:off x="572281" y="1892830"/>
          <a:ext cx="11047441" cy="3805937"/>
        </p:xfrm>
        <a:graphic>
          <a:graphicData uri="http://schemas.openxmlformats.org/drawingml/2006/table">
            <a:tbl>
              <a:tblPr/>
              <a:tblGrid>
                <a:gridCol w="364201">
                  <a:extLst>
                    <a:ext uri="{9D8B030D-6E8A-4147-A177-3AD203B41FA5}">
                      <a16:colId xmlns:a16="http://schemas.microsoft.com/office/drawing/2014/main" val="3613022657"/>
                    </a:ext>
                  </a:extLst>
                </a:gridCol>
                <a:gridCol w="1073837">
                  <a:extLst>
                    <a:ext uri="{9D8B030D-6E8A-4147-A177-3AD203B41FA5}">
                      <a16:colId xmlns:a16="http://schemas.microsoft.com/office/drawing/2014/main" val="1804811738"/>
                    </a:ext>
                  </a:extLst>
                </a:gridCol>
                <a:gridCol w="1195495">
                  <a:extLst>
                    <a:ext uri="{9D8B030D-6E8A-4147-A177-3AD203B41FA5}">
                      <a16:colId xmlns:a16="http://schemas.microsoft.com/office/drawing/2014/main" val="2752444308"/>
                    </a:ext>
                  </a:extLst>
                </a:gridCol>
                <a:gridCol w="1202487">
                  <a:extLst>
                    <a:ext uri="{9D8B030D-6E8A-4147-A177-3AD203B41FA5}">
                      <a16:colId xmlns:a16="http://schemas.microsoft.com/office/drawing/2014/main" val="3467935395"/>
                    </a:ext>
                  </a:extLst>
                </a:gridCol>
                <a:gridCol w="807483">
                  <a:extLst>
                    <a:ext uri="{9D8B030D-6E8A-4147-A177-3AD203B41FA5}">
                      <a16:colId xmlns:a16="http://schemas.microsoft.com/office/drawing/2014/main" val="614794336"/>
                    </a:ext>
                  </a:extLst>
                </a:gridCol>
                <a:gridCol w="1195495">
                  <a:extLst>
                    <a:ext uri="{9D8B030D-6E8A-4147-A177-3AD203B41FA5}">
                      <a16:colId xmlns:a16="http://schemas.microsoft.com/office/drawing/2014/main" val="1395118264"/>
                    </a:ext>
                  </a:extLst>
                </a:gridCol>
                <a:gridCol w="1202487">
                  <a:extLst>
                    <a:ext uri="{9D8B030D-6E8A-4147-A177-3AD203B41FA5}">
                      <a16:colId xmlns:a16="http://schemas.microsoft.com/office/drawing/2014/main" val="3606186340"/>
                    </a:ext>
                  </a:extLst>
                </a:gridCol>
                <a:gridCol w="807483">
                  <a:extLst>
                    <a:ext uri="{9D8B030D-6E8A-4147-A177-3AD203B41FA5}">
                      <a16:colId xmlns:a16="http://schemas.microsoft.com/office/drawing/2014/main" val="1209989732"/>
                    </a:ext>
                  </a:extLst>
                </a:gridCol>
                <a:gridCol w="1195495">
                  <a:extLst>
                    <a:ext uri="{9D8B030D-6E8A-4147-A177-3AD203B41FA5}">
                      <a16:colId xmlns:a16="http://schemas.microsoft.com/office/drawing/2014/main" val="1230746271"/>
                    </a:ext>
                  </a:extLst>
                </a:gridCol>
                <a:gridCol w="1195495">
                  <a:extLst>
                    <a:ext uri="{9D8B030D-6E8A-4147-A177-3AD203B41FA5}">
                      <a16:colId xmlns:a16="http://schemas.microsoft.com/office/drawing/2014/main" val="991545462"/>
                    </a:ext>
                  </a:extLst>
                </a:gridCol>
                <a:gridCol w="807483">
                  <a:extLst>
                    <a:ext uri="{9D8B030D-6E8A-4147-A177-3AD203B41FA5}">
                      <a16:colId xmlns:a16="http://schemas.microsoft.com/office/drawing/2014/main" val="2016266113"/>
                    </a:ext>
                  </a:extLst>
                </a:gridCol>
              </a:tblGrid>
              <a:tr h="254565">
                <a:tc gridSpan="11">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ctr"/>
                      <a:r>
                        <a:rPr lang="es-CO" sz="1500" b="0" i="0" u="none" strike="noStrike" dirty="0">
                          <a:solidFill>
                            <a:srgbClr val="000000"/>
                          </a:solidFill>
                          <a:effectLst/>
                          <a:latin typeface="Museo Sans Condensed" panose="02000000000000000000" pitchFamily="2" charset="0"/>
                        </a:rPr>
                        <a:t> Millones de Pesos</a:t>
                      </a:r>
                    </a:p>
                  </a:txBody>
                  <a:tcPr marL="10527" marR="10527" marT="10527"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894886758"/>
                  </a:ext>
                </a:extLst>
              </a:tr>
              <a:tr h="254565">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No.</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rowSpan="2">
                  <a:txBody>
                    <a:bodyPr/>
                    <a:lstStyle/>
                    <a:p>
                      <a:pPr algn="ctr" fontAlgn="ctr"/>
                      <a:r>
                        <a:rPr lang="es-CO" sz="1500" b="1" i="0" u="none" strike="noStrike" dirty="0">
                          <a:solidFill>
                            <a:srgbClr val="FFFFFF"/>
                          </a:solidFill>
                          <a:effectLst/>
                          <a:latin typeface="Museo Sans Condensed" panose="02000000000000000000" pitchFamily="2" charset="0"/>
                        </a:rPr>
                        <a:t>ENTIDAD</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FUNCIONAMIENTO</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hMerge="1">
                  <a:txBody>
                    <a:bodyPr/>
                    <a:lstStyle/>
                    <a:p>
                      <a:endParaRPr lang="es-CO"/>
                    </a:p>
                  </a:txBody>
                  <a:tcPr/>
                </a:tc>
                <a:tc hMerge="1">
                  <a:txBody>
                    <a:bodyPr/>
                    <a:lstStyle/>
                    <a:p>
                      <a:endParaRPr lang="es-CO"/>
                    </a:p>
                  </a:txBody>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INVERSIÓN</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hMerge="1">
                  <a:txBody>
                    <a:bodyPr/>
                    <a:lstStyle/>
                    <a:p>
                      <a:endParaRPr lang="es-CO"/>
                    </a:p>
                  </a:txBody>
                  <a:tcPr/>
                </a:tc>
                <a:tc hMerge="1">
                  <a:txBody>
                    <a:bodyPr/>
                    <a:lstStyle/>
                    <a:p>
                      <a:endParaRPr lang="es-CO"/>
                    </a:p>
                  </a:txBody>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TOTAL</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6311563"/>
                  </a:ext>
                </a:extLst>
              </a:tr>
              <a:tr h="496592">
                <a:tc vMerge="1">
                  <a:txBody>
                    <a:bodyPr/>
                    <a:lstStyle/>
                    <a:p>
                      <a:endParaRPr lang="es-CO"/>
                    </a:p>
                  </a:txBody>
                  <a:tcPr/>
                </a:tc>
                <a:tc v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DISPONIBLE</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COMPROMISOS ACUMULADOS</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h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DISPONIBLE</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COMPROMISOS ACUMULADOS</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h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DISPONIBLE</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COMPROMISOS ACUMULADOS</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hMerge="1">
                  <a:txBody>
                    <a:bodyPr/>
                    <a:lstStyle/>
                    <a:p>
                      <a:endParaRPr lang="es-CO"/>
                    </a:p>
                  </a:txBody>
                  <a:tcPr/>
                </a:tc>
                <a:extLst>
                  <a:ext uri="{0D108BD9-81ED-4DB2-BD59-A6C34878D82A}">
                    <a16:rowId xmlns:a16="http://schemas.microsoft.com/office/drawing/2014/main" val="1498407743"/>
                  </a:ext>
                </a:extLst>
              </a:tr>
              <a:tr h="2545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O" sz="1500" b="0" i="0" u="none" strike="noStrike">
                          <a:solidFill>
                            <a:srgbClr val="000000"/>
                          </a:solidFill>
                          <a:effectLst/>
                          <a:latin typeface="Museo Sans Condensed" panose="02000000000000000000" pitchFamily="2" charset="0"/>
                        </a:rPr>
                        <a:t>1</a:t>
                      </a:r>
                    </a:p>
                  </a:txBody>
                  <a:tcPr marL="10527" marR="10527" marT="1052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ES" sz="1500" b="0" i="0" u="none" strike="noStrike">
                          <a:solidFill>
                            <a:srgbClr val="000000"/>
                          </a:solidFill>
                          <a:effectLst/>
                          <a:latin typeface="Museo Sans Condensed" panose="02000000000000000000" pitchFamily="2" charset="0"/>
                        </a:rPr>
                        <a:t>SCRD</a:t>
                      </a:r>
                      <a:endParaRPr lang="es-CO" sz="1500" b="0" i="0" u="none" strike="noStrike" dirty="0">
                        <a:solidFill>
                          <a:srgbClr val="000000"/>
                        </a:solidFill>
                        <a:effectLst/>
                        <a:latin typeface="Museo Sans Condensed" panose="02000000000000000000" pitchFamily="2" charset="0"/>
                      </a:endParaRP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dirty="0">
                          <a:solidFill>
                            <a:srgbClr val="000000"/>
                          </a:solidFill>
                          <a:effectLst/>
                          <a:latin typeface="Museo Sans Condensed" panose="020B0604020202020204" charset="0"/>
                        </a:rPr>
                        <a:t>$ 24.128,80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$ 15.582,65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dirty="0">
                          <a:solidFill>
                            <a:srgbClr val="000000"/>
                          </a:solidFill>
                          <a:effectLst/>
                          <a:latin typeface="Museo Sans Condensed" panose="020B0604020202020204" charset="0"/>
                        </a:rPr>
                        <a:t>64,58%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$ 143.090,58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$ 86.034,97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60,13%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$ 167.219,38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$ 101.617,62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60,77%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880837"/>
                  </a:ext>
                </a:extLst>
              </a:tr>
              <a:tr h="2545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O" sz="1500" b="0" i="0" u="none" strike="noStrike">
                          <a:solidFill>
                            <a:srgbClr val="000000"/>
                          </a:solidFill>
                          <a:effectLst/>
                          <a:latin typeface="Museo Sans Condensed" panose="02000000000000000000" pitchFamily="2" charset="0"/>
                        </a:rPr>
                        <a:t>2</a:t>
                      </a:r>
                    </a:p>
                  </a:txBody>
                  <a:tcPr marL="10527" marR="10527" marT="1052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ES" sz="1500" b="0" i="0" u="none" strike="noStrike">
                          <a:solidFill>
                            <a:srgbClr val="000000"/>
                          </a:solidFill>
                          <a:effectLst/>
                          <a:latin typeface="Museo Sans Condensed" panose="02000000000000000000" pitchFamily="2" charset="0"/>
                        </a:rPr>
                        <a:t>IDRD</a:t>
                      </a:r>
                      <a:endParaRPr lang="es-CO" sz="1500" b="0" i="0" u="none" strike="noStrike" dirty="0">
                        <a:solidFill>
                          <a:srgbClr val="000000"/>
                        </a:solidFill>
                        <a:effectLst/>
                        <a:latin typeface="Museo Sans Condensed" panose="02000000000000000000" pitchFamily="2" charset="0"/>
                      </a:endParaRP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$ 36.234,23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$ 23.663,67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65,31%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dirty="0">
                          <a:solidFill>
                            <a:srgbClr val="000000"/>
                          </a:solidFill>
                          <a:effectLst/>
                          <a:latin typeface="Museo Sans Condensed" panose="020B0604020202020204" charset="0"/>
                        </a:rPr>
                        <a:t>$ 332.565,18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$ 202.450,50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60,88%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$ 368.799,42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$ 226.114,17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61,31%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6397028"/>
                  </a:ext>
                </a:extLst>
              </a:tr>
              <a:tr h="2545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O" sz="1500" b="0" i="0" u="none" strike="noStrike" dirty="0">
                          <a:solidFill>
                            <a:srgbClr val="000000"/>
                          </a:solidFill>
                          <a:effectLst/>
                          <a:latin typeface="Museo Sans Condensed" panose="02000000000000000000" pitchFamily="2" charset="0"/>
                        </a:rPr>
                        <a:t>3</a:t>
                      </a:r>
                    </a:p>
                  </a:txBody>
                  <a:tcPr marL="10527" marR="10527" marT="1052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500" b="0" i="0" u="none" strike="noStrike">
                          <a:solidFill>
                            <a:srgbClr val="000000"/>
                          </a:solidFill>
                          <a:effectLst/>
                          <a:latin typeface="Museo Sans Condensed" panose="02000000000000000000" pitchFamily="2" charset="0"/>
                        </a:rPr>
                        <a:t>IDARTES</a:t>
                      </a:r>
                      <a:endParaRPr lang="es-CO" sz="1500" b="0" i="0" u="none" strike="noStrike" dirty="0">
                        <a:solidFill>
                          <a:srgbClr val="000000"/>
                        </a:solidFill>
                        <a:effectLst/>
                        <a:latin typeface="Museo Sans Condensed" panose="02000000000000000000" pitchFamily="2" charset="0"/>
                      </a:endParaRP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$ 12.971,18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$ 9.855,01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75,98%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$ 156.235,96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dirty="0">
                          <a:solidFill>
                            <a:srgbClr val="000000"/>
                          </a:solidFill>
                          <a:effectLst/>
                          <a:latin typeface="Museo Sans Condensed" panose="020B0604020202020204" charset="0"/>
                        </a:rPr>
                        <a:t>$ 104.731,64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67,03%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$ 169.207,13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$ 114.586,66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67,72%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8367479"/>
                  </a:ext>
                </a:extLst>
              </a:tr>
              <a:tr h="2545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O" sz="1500" b="0" i="0" u="none" strike="noStrike">
                          <a:solidFill>
                            <a:srgbClr val="000000"/>
                          </a:solidFill>
                          <a:effectLst/>
                          <a:latin typeface="Museo Sans Condensed" panose="02000000000000000000" pitchFamily="2" charset="0"/>
                        </a:rPr>
                        <a:t>4</a:t>
                      </a:r>
                    </a:p>
                  </a:txBody>
                  <a:tcPr marL="10527" marR="10527" marT="1052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pt-BR" sz="1500" b="0" i="0" u="none" strike="noStrike">
                          <a:solidFill>
                            <a:srgbClr val="000000"/>
                          </a:solidFill>
                          <a:effectLst/>
                          <a:latin typeface="Museo Sans Condensed" panose="02000000000000000000" pitchFamily="2" charset="0"/>
                        </a:rPr>
                        <a:t>OFB</a:t>
                      </a:r>
                      <a:endParaRPr lang="es-CO" sz="1500" b="0" i="0" u="none" strike="noStrike" dirty="0">
                        <a:solidFill>
                          <a:srgbClr val="000000"/>
                        </a:solidFill>
                        <a:effectLst/>
                        <a:latin typeface="Museo Sans Condensed" panose="02000000000000000000" pitchFamily="2" charset="0"/>
                      </a:endParaRP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$ 28.321,51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$ 17.973,34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63,46%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$ 31.402,00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$ 25.402,06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80,89%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$ 59.723,51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$ 43.375,39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72,63%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2293428"/>
                  </a:ext>
                </a:extLst>
              </a:tr>
              <a:tr h="2545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O" sz="1500" b="0" i="0" u="none" strike="noStrike">
                          <a:solidFill>
                            <a:srgbClr val="000000"/>
                          </a:solidFill>
                          <a:effectLst/>
                          <a:latin typeface="Museo Sans Condensed" panose="02000000000000000000" pitchFamily="2" charset="0"/>
                        </a:rPr>
                        <a:t>5</a:t>
                      </a:r>
                    </a:p>
                  </a:txBody>
                  <a:tcPr marL="10527" marR="10527" marT="1052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500" b="0" i="0" u="none" strike="noStrike">
                          <a:solidFill>
                            <a:srgbClr val="000000"/>
                          </a:solidFill>
                          <a:effectLst/>
                          <a:latin typeface="Museo Sans Condensed" panose="02000000000000000000" pitchFamily="2" charset="0"/>
                        </a:rPr>
                        <a:t>IDPC</a:t>
                      </a:r>
                      <a:endParaRPr lang="es-CO" sz="1500" b="0" i="0" u="none" strike="noStrike" dirty="0">
                        <a:solidFill>
                          <a:srgbClr val="000000"/>
                        </a:solidFill>
                        <a:effectLst/>
                        <a:latin typeface="Museo Sans Condensed" panose="02000000000000000000" pitchFamily="2" charset="0"/>
                      </a:endParaRP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$ 6.721,14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dirty="0">
                          <a:solidFill>
                            <a:srgbClr val="000000"/>
                          </a:solidFill>
                          <a:effectLst/>
                          <a:latin typeface="Museo Sans Condensed" panose="020B0604020202020204" charset="0"/>
                        </a:rPr>
                        <a:t>$ 4.507,24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67,06%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$ 25.081,00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$ 21.508,31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dirty="0">
                          <a:solidFill>
                            <a:srgbClr val="000000"/>
                          </a:solidFill>
                          <a:effectLst/>
                          <a:latin typeface="Museo Sans Condensed" panose="020B0604020202020204" charset="0"/>
                        </a:rPr>
                        <a:t>85,76%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$ 31.802,14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$ 26.015,55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81,80%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7528712"/>
                  </a:ext>
                </a:extLst>
              </a:tr>
              <a:tr h="2545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O" sz="1500" b="0" i="0" u="none" strike="noStrike">
                          <a:solidFill>
                            <a:srgbClr val="000000"/>
                          </a:solidFill>
                          <a:effectLst/>
                          <a:latin typeface="Museo Sans Condensed" panose="02000000000000000000" pitchFamily="2" charset="0"/>
                        </a:rPr>
                        <a:t>6</a:t>
                      </a:r>
                    </a:p>
                  </a:txBody>
                  <a:tcPr marL="10527" marR="10527" marT="1052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500" b="0" i="0" u="none" strike="noStrike" dirty="0">
                          <a:solidFill>
                            <a:srgbClr val="000000"/>
                          </a:solidFill>
                          <a:effectLst/>
                          <a:latin typeface="Museo Sans Condensed" panose="02000000000000000000" pitchFamily="2" charset="0"/>
                        </a:rPr>
                        <a:t>FUGA</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$ 5.148,21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$ 3.275,93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63,63%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$ 10.291,18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$ 8.448,61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82,10%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dirty="0">
                          <a:solidFill>
                            <a:srgbClr val="000000"/>
                          </a:solidFill>
                          <a:effectLst/>
                          <a:latin typeface="Museo Sans Condensed" panose="020B0604020202020204" charset="0"/>
                        </a:rPr>
                        <a:t>$ 15.439,39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$ 11.724,54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75,94%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2874700"/>
                  </a:ext>
                </a:extLst>
              </a:tr>
              <a:tr h="254565">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fontAlgn="ctr"/>
                      <a:r>
                        <a:rPr lang="es-CO" sz="1500" b="1" i="0" u="none" strike="noStrike" dirty="0">
                          <a:solidFill>
                            <a:srgbClr val="000000"/>
                          </a:solidFill>
                          <a:effectLst/>
                          <a:latin typeface="Museo Sans Condensed" panose="02000000000000000000" pitchFamily="2" charset="0"/>
                        </a:rPr>
                        <a:t> TOTAL SECTOR </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hMerge="1">
                  <a:txBody>
                    <a:bodyPr/>
                    <a:lstStyle/>
                    <a:p>
                      <a:pPr algn="just" fontAlgn="ctr"/>
                      <a:endParaRPr lang="es-CO" sz="1000" b="1" i="0" u="none" strike="noStrike" dirty="0">
                        <a:solidFill>
                          <a:srgbClr val="000000"/>
                        </a:solidFill>
                        <a:effectLst/>
                        <a:latin typeface="Museo Sans Condensed" panose="02000000000000000000" pitchFamily="2" charset="0"/>
                      </a:endParaRPr>
                    </a:p>
                  </a:txBody>
                  <a:tcPr marL="7895" marR="7895" marT="789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B0604020202020204" charset="0"/>
                        </a:rPr>
                        <a:t>$ 113.525,07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B0604020202020204" charset="0"/>
                        </a:rPr>
                        <a:t>$ 74.857,85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B0604020202020204" charset="0"/>
                        </a:rPr>
                        <a:t>65,94%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B0604020202020204" charset="0"/>
                        </a:rPr>
                        <a:t>$ 698.665,91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B0604020202020204" charset="0"/>
                        </a:rPr>
                        <a:t>$ 448.576,09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B0604020202020204" charset="0"/>
                        </a:rPr>
                        <a:t>64,20%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dirty="0">
                          <a:solidFill>
                            <a:srgbClr val="000000"/>
                          </a:solidFill>
                          <a:effectLst/>
                          <a:latin typeface="Museo Sans Condensed" panose="020B0604020202020204" charset="0"/>
                        </a:rPr>
                        <a:t>$ 812.190,97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B0604020202020204" charset="0"/>
                        </a:rPr>
                        <a:t>$ 523.433,94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B0604020202020204" charset="0"/>
                        </a:rPr>
                        <a:t>64,45%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extLst>
                  <a:ext uri="{0D108BD9-81ED-4DB2-BD59-A6C34878D82A}">
                    <a16:rowId xmlns:a16="http://schemas.microsoft.com/office/drawing/2014/main" val="702356399"/>
                  </a:ext>
                </a:extLst>
              </a:tr>
              <a:tr h="2545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O" sz="1500" b="0" i="0" u="none" strike="noStrike" dirty="0">
                          <a:solidFill>
                            <a:srgbClr val="000000"/>
                          </a:solidFill>
                          <a:effectLst/>
                          <a:latin typeface="Museo Sans Condensed" panose="02000000000000000000" pitchFamily="2" charset="0"/>
                        </a:rPr>
                        <a:t>7</a:t>
                      </a:r>
                    </a:p>
                  </a:txBody>
                  <a:tcPr marL="10527" marR="10527" marT="1052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b"/>
                      <a:r>
                        <a:rPr lang="es-CO" sz="1500" b="0" i="0" u="none" strike="noStrike" dirty="0">
                          <a:solidFill>
                            <a:srgbClr val="000000"/>
                          </a:solidFill>
                          <a:effectLst/>
                          <a:latin typeface="Museo Sans Condensed" panose="02000000000000000000" pitchFamily="2" charset="0"/>
                        </a:rPr>
                        <a:t>CANAL</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$ 33.080,86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$ 27.225,20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82,30%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$ 10.892,34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$ 7.925,94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72,77%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dirty="0">
                          <a:solidFill>
                            <a:srgbClr val="000000"/>
                          </a:solidFill>
                          <a:effectLst/>
                          <a:latin typeface="Museo Sans Condensed" panose="020B0604020202020204" charset="0"/>
                        </a:rPr>
                        <a:t>$ 43.973,20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dirty="0">
                          <a:solidFill>
                            <a:srgbClr val="000000"/>
                          </a:solidFill>
                          <a:effectLst/>
                          <a:latin typeface="Museo Sans Condensed" panose="020B0604020202020204" charset="0"/>
                        </a:rPr>
                        <a:t>$ 35.151,15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B0604020202020204" charset="0"/>
                        </a:rPr>
                        <a:t>79,94%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9607185"/>
                  </a:ext>
                </a:extLst>
              </a:tr>
              <a:tr h="254565">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fontAlgn="ctr"/>
                      <a:r>
                        <a:rPr lang="es-CO" sz="1500" b="1" i="0" u="none" strike="noStrike" dirty="0">
                          <a:solidFill>
                            <a:srgbClr val="000000"/>
                          </a:solidFill>
                          <a:effectLst/>
                          <a:latin typeface="Museo Sans Condensed" panose="02000000000000000000" pitchFamily="2" charset="0"/>
                        </a:rPr>
                        <a:t>TOTAL SECTOR</a:t>
                      </a:r>
                    </a:p>
                  </a:txBody>
                  <a:tcPr marL="10527" marR="10527" marT="1052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hMerge="1">
                  <a:txBody>
                    <a:bodyPr/>
                    <a:lstStyle/>
                    <a:p>
                      <a:pPr algn="just" fontAlgn="ctr"/>
                      <a:endParaRPr lang="es-CO" sz="1000" b="1" i="0" u="none" strike="noStrike">
                        <a:solidFill>
                          <a:srgbClr val="000000"/>
                        </a:solidFill>
                        <a:effectLst/>
                        <a:latin typeface="Museo Sans Condensed" panose="02000000000000000000" pitchFamily="2" charset="0"/>
                      </a:endParaRPr>
                    </a:p>
                  </a:txBody>
                  <a:tcPr marL="7895" marR="7895" marT="789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B0604020202020204" charset="0"/>
                        </a:rPr>
                        <a:t>$ 146.605,92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B0604020202020204" charset="0"/>
                        </a:rPr>
                        <a:t>$ 102.083,05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B0604020202020204" charset="0"/>
                        </a:rPr>
                        <a:t>69,63%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B0604020202020204" charset="0"/>
                        </a:rPr>
                        <a:t>$ 709.558,24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B0604020202020204" charset="0"/>
                        </a:rPr>
                        <a:t>$ 456.502,03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B0604020202020204" charset="0"/>
                        </a:rPr>
                        <a:t>64,34%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B0604020202020204" charset="0"/>
                        </a:rPr>
                        <a:t>$ 856.164,17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dirty="0">
                          <a:solidFill>
                            <a:srgbClr val="000000"/>
                          </a:solidFill>
                          <a:effectLst/>
                          <a:latin typeface="Museo Sans Condensed" panose="020B0604020202020204" charset="0"/>
                        </a:rPr>
                        <a:t>$ 558.585,08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dirty="0">
                          <a:solidFill>
                            <a:srgbClr val="000000"/>
                          </a:solidFill>
                          <a:effectLst/>
                          <a:latin typeface="Museo Sans Condensed" panose="020B0604020202020204" charset="0"/>
                        </a:rPr>
                        <a:t>65,24%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extLst>
                  <a:ext uri="{0D108BD9-81ED-4DB2-BD59-A6C34878D82A}">
                    <a16:rowId xmlns:a16="http://schemas.microsoft.com/office/drawing/2014/main" val="3498798001"/>
                  </a:ext>
                </a:extLst>
              </a:tr>
              <a:tr h="254565">
                <a:tc gridSpan="11">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s-CO" sz="1500" b="0" i="0" u="none" strike="noStrike" dirty="0">
                          <a:solidFill>
                            <a:srgbClr val="000000"/>
                          </a:solidFill>
                          <a:effectLst/>
                          <a:latin typeface="Museo Sans Condensed" panose="02000000000000000000" pitchFamily="2" charset="0"/>
                        </a:rPr>
                        <a:t>Fuente: Entidades</a:t>
                      </a:r>
                    </a:p>
                  </a:txBody>
                  <a:tcPr marL="10527" marR="10527" marT="10527"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s-CO"/>
                    </a:p>
                  </a:txBody>
                  <a:tcPr>
                    <a:lnL w="12700" cmpd="sng">
                      <a:noFill/>
                      <a:prstDash val="solid"/>
                    </a:lnL>
                    <a:lnT w="6350" cap="flat" cmpd="sng" algn="ctr">
                      <a:solidFill>
                        <a:schemeClr val="tx1"/>
                      </a:solidFill>
                      <a:prstDash val="solid"/>
                      <a:round/>
                      <a:headEnd type="none" w="med" len="med"/>
                      <a:tailEnd type="none" w="med" len="med"/>
                    </a:lnT>
                  </a:tcPr>
                </a:tc>
                <a:tc hMerge="1">
                  <a:txBody>
                    <a:bodyPr/>
                    <a:lstStyle/>
                    <a:p>
                      <a:endParaRPr lang="es-CO"/>
                    </a:p>
                  </a:txBody>
                  <a:tcPr>
                    <a:lnT w="6350" cap="flat" cmpd="sng" algn="ctr">
                      <a:solidFill>
                        <a:schemeClr val="tx1"/>
                      </a:solidFill>
                      <a:prstDash val="solid"/>
                      <a:round/>
                      <a:headEnd type="none" w="med" len="med"/>
                      <a:tailEnd type="none" w="med" len="med"/>
                    </a:lnT>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89474022"/>
                  </a:ext>
                </a:extLst>
              </a:tr>
              <a:tr h="254565">
                <a:tc gridSpan="11">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s-CO" sz="1500" b="0" i="0" u="none" strike="noStrike" dirty="0">
                          <a:solidFill>
                            <a:srgbClr val="000000"/>
                          </a:solidFill>
                          <a:effectLst/>
                          <a:latin typeface="Museo Sans Condensed" panose="02000000000000000000" pitchFamily="2" charset="0"/>
                        </a:rPr>
                        <a:t>Cálculos y diseño: SCRD-OAP</a:t>
                      </a:r>
                    </a:p>
                  </a:txBody>
                  <a:tcPr marL="10527" marR="10527" marT="10527" marB="0"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825860379"/>
                  </a:ext>
                </a:extLst>
              </a:tr>
            </a:tbl>
          </a:graphicData>
        </a:graphic>
      </p:graphicFrame>
    </p:spTree>
    <p:extLst>
      <p:ext uri="{BB962C8B-B14F-4D97-AF65-F5344CB8AC3E}">
        <p14:creationId xmlns:p14="http://schemas.microsoft.com/office/powerpoint/2010/main" val="1294033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B46827BE-ED51-42A6-8E2C-B76B3B7926FF}"/>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Ejecución de la inversión directa total por entidad a 24/09/2021</a:t>
            </a:r>
            <a:endParaRPr lang="es-CO" sz="2667" b="1" dirty="0">
              <a:latin typeface="Museo Sans Condensed" panose="02000000000000000000" pitchFamily="2" charset="0"/>
              <a:ea typeface="+mn-ea"/>
              <a:cs typeface="+mn-cs"/>
            </a:endParaRPr>
          </a:p>
        </p:txBody>
      </p:sp>
      <p:graphicFrame>
        <p:nvGraphicFramePr>
          <p:cNvPr id="9" name="Tabla 8">
            <a:extLst>
              <a:ext uri="{FF2B5EF4-FFF2-40B4-BE49-F238E27FC236}">
                <a16:creationId xmlns:a16="http://schemas.microsoft.com/office/drawing/2014/main" id="{DE5FFE49-851F-46F8-9400-4335E386F480}"/>
              </a:ext>
            </a:extLst>
          </p:cNvPr>
          <p:cNvGraphicFramePr>
            <a:graphicFrameLocks noGrp="1"/>
          </p:cNvGraphicFramePr>
          <p:nvPr/>
        </p:nvGraphicFramePr>
        <p:xfrm>
          <a:off x="287355" y="2180862"/>
          <a:ext cx="11617290" cy="3304397"/>
        </p:xfrm>
        <a:graphic>
          <a:graphicData uri="http://schemas.openxmlformats.org/drawingml/2006/table">
            <a:tbl>
              <a:tblPr/>
              <a:tblGrid>
                <a:gridCol w="4810888">
                  <a:extLst>
                    <a:ext uri="{9D8B030D-6E8A-4147-A177-3AD203B41FA5}">
                      <a16:colId xmlns:a16="http://schemas.microsoft.com/office/drawing/2014/main" val="1088421640"/>
                    </a:ext>
                  </a:extLst>
                </a:gridCol>
                <a:gridCol w="1376749">
                  <a:extLst>
                    <a:ext uri="{9D8B030D-6E8A-4147-A177-3AD203B41FA5}">
                      <a16:colId xmlns:a16="http://schemas.microsoft.com/office/drawing/2014/main" val="1078442391"/>
                    </a:ext>
                  </a:extLst>
                </a:gridCol>
                <a:gridCol w="1376749">
                  <a:extLst>
                    <a:ext uri="{9D8B030D-6E8A-4147-A177-3AD203B41FA5}">
                      <a16:colId xmlns:a16="http://schemas.microsoft.com/office/drawing/2014/main" val="741867196"/>
                    </a:ext>
                  </a:extLst>
                </a:gridCol>
                <a:gridCol w="1376749">
                  <a:extLst>
                    <a:ext uri="{9D8B030D-6E8A-4147-A177-3AD203B41FA5}">
                      <a16:colId xmlns:a16="http://schemas.microsoft.com/office/drawing/2014/main" val="1599939399"/>
                    </a:ext>
                  </a:extLst>
                </a:gridCol>
                <a:gridCol w="649703">
                  <a:extLst>
                    <a:ext uri="{9D8B030D-6E8A-4147-A177-3AD203B41FA5}">
                      <a16:colId xmlns:a16="http://schemas.microsoft.com/office/drawing/2014/main" val="2055615174"/>
                    </a:ext>
                  </a:extLst>
                </a:gridCol>
                <a:gridCol w="1376749">
                  <a:extLst>
                    <a:ext uri="{9D8B030D-6E8A-4147-A177-3AD203B41FA5}">
                      <a16:colId xmlns:a16="http://schemas.microsoft.com/office/drawing/2014/main" val="148319011"/>
                    </a:ext>
                  </a:extLst>
                </a:gridCol>
                <a:gridCol w="649703">
                  <a:extLst>
                    <a:ext uri="{9D8B030D-6E8A-4147-A177-3AD203B41FA5}">
                      <a16:colId xmlns:a16="http://schemas.microsoft.com/office/drawing/2014/main" val="4039596061"/>
                    </a:ext>
                  </a:extLst>
                </a:gridCol>
              </a:tblGrid>
              <a:tr h="254799">
                <a:tc gridSpan="7">
                  <a:txBody>
                    <a:bodyPr/>
                    <a:lstStyle/>
                    <a:p>
                      <a:pPr algn="r" fontAlgn="ctr"/>
                      <a:r>
                        <a:rPr lang="es-CO" sz="1600" b="0" i="0" u="none" strike="noStrike" dirty="0">
                          <a:solidFill>
                            <a:srgbClr val="000000"/>
                          </a:solidFill>
                          <a:effectLst/>
                          <a:latin typeface="Museo Sans Condensed" panose="02000000000000000000" pitchFamily="2" charset="0"/>
                        </a:rPr>
                        <a:t>Millones de Pesos</a:t>
                      </a:r>
                    </a:p>
                  </a:txBody>
                  <a:tcPr marL="10959" marR="10959" marT="10959" marB="0" anchor="ctr">
                    <a:lnL>
                      <a:noFill/>
                    </a:lnL>
                    <a:lnR>
                      <a:noFill/>
                    </a:lnR>
                    <a:lnT>
                      <a:noFill/>
                    </a:lnT>
                    <a:lnB w="635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441800362"/>
                  </a:ext>
                </a:extLst>
              </a:tr>
              <a:tr h="498639">
                <a:tc>
                  <a:txBody>
                    <a:bodyPr/>
                    <a:lstStyle/>
                    <a:p>
                      <a:pPr algn="ctr" fontAlgn="ctr"/>
                      <a:r>
                        <a:rPr lang="es-CO" sz="1600" b="1" i="0" u="none" strike="noStrike" dirty="0">
                          <a:solidFill>
                            <a:schemeClr val="bg1"/>
                          </a:solidFill>
                          <a:effectLst/>
                          <a:latin typeface="Museo Sans Condensed" panose="02000000000000000000" pitchFamily="2" charset="0"/>
                        </a:rPr>
                        <a:t>ENTIDAD</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APROPIACIÓN INICIAL</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APROPIACIÓN DISPONIBLE</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COMPROMISOS ACUMULADOS</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GIROS ACUMULADOS</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extLst>
                  <a:ext uri="{0D108BD9-81ED-4DB2-BD59-A6C34878D82A}">
                    <a16:rowId xmlns:a16="http://schemas.microsoft.com/office/drawing/2014/main" val="4099738256"/>
                  </a:ext>
                </a:extLst>
              </a:tr>
              <a:tr h="256540">
                <a:tc>
                  <a:txBody>
                    <a:bodyPr/>
                    <a:lstStyle/>
                    <a:p>
                      <a:pPr algn="l" fontAlgn="ctr"/>
                      <a:r>
                        <a:rPr lang="es-CO" sz="1600" b="0" i="0" u="none" strike="noStrike" dirty="0">
                          <a:solidFill>
                            <a:srgbClr val="000000"/>
                          </a:solidFill>
                          <a:effectLst/>
                          <a:latin typeface="Museo Sans Condensed" panose="02000000000000000000" pitchFamily="2" charset="0"/>
                        </a:rPr>
                        <a:t>SCRD (con pasivos exigibles)</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$ 123.851,86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$ 143.090,58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$ 86.034,97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60,13%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$ 57.067,03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39,88%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020467"/>
                  </a:ext>
                </a:extLst>
              </a:tr>
              <a:tr h="256540">
                <a:tc>
                  <a:txBody>
                    <a:bodyPr/>
                    <a:lstStyle/>
                    <a:p>
                      <a:pPr algn="l" fontAlgn="ctr"/>
                      <a:r>
                        <a:rPr lang="es-CO" sz="1600" b="0" i="0" u="none" strike="noStrike" dirty="0">
                          <a:solidFill>
                            <a:srgbClr val="000000"/>
                          </a:solidFill>
                          <a:effectLst/>
                          <a:latin typeface="Museo Sans Condensed" panose="02000000000000000000" pitchFamily="2" charset="0"/>
                        </a:rPr>
                        <a:t>IDRD (con pasivos exigibles)</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$ 337.446,95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$ 332.565,18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$ 202.450,50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60,88%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$ 133.786,56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40,23%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0264409"/>
                  </a:ext>
                </a:extLst>
              </a:tr>
              <a:tr h="256540">
                <a:tc>
                  <a:txBody>
                    <a:bodyPr/>
                    <a:lstStyle/>
                    <a:p>
                      <a:pPr algn="l" fontAlgn="ctr"/>
                      <a:r>
                        <a:rPr lang="es-CO" sz="1600" b="0" i="0" u="none" strike="noStrike" dirty="0">
                          <a:solidFill>
                            <a:srgbClr val="000000"/>
                          </a:solidFill>
                          <a:effectLst/>
                          <a:latin typeface="Museo Sans Condensed" panose="02000000000000000000" pitchFamily="2" charset="0"/>
                        </a:rPr>
                        <a:t>IDARTES (con pasivos exigibles)</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$ 136.602,00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$ 156.235,96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$ 104.731,64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67,03%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$ 57.572,93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36,85%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6047370"/>
                  </a:ext>
                </a:extLst>
              </a:tr>
              <a:tr h="256540">
                <a:tc>
                  <a:txBody>
                    <a:bodyPr/>
                    <a:lstStyle/>
                    <a:p>
                      <a:pPr algn="l" fontAlgn="ctr"/>
                      <a:r>
                        <a:rPr lang="es-CO" sz="1600" b="0" i="0" u="none" strike="noStrike">
                          <a:solidFill>
                            <a:srgbClr val="000000"/>
                          </a:solidFill>
                          <a:effectLst/>
                          <a:latin typeface="Museo Sans Condensed" panose="02000000000000000000" pitchFamily="2" charset="0"/>
                        </a:rPr>
                        <a:t>OFB</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$ 31.446,00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$ 31.402,00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$ 25.402,06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80,89%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$ 14.180,96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45,16%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1483369"/>
                  </a:ext>
                </a:extLst>
              </a:tr>
              <a:tr h="256540">
                <a:tc>
                  <a:txBody>
                    <a:bodyPr/>
                    <a:lstStyle/>
                    <a:p>
                      <a:pPr algn="l" fontAlgn="ctr"/>
                      <a:r>
                        <a:rPr lang="es-CO" sz="1600" b="0" i="0" u="none" strike="noStrike" dirty="0">
                          <a:solidFill>
                            <a:srgbClr val="000000"/>
                          </a:solidFill>
                          <a:effectLst/>
                          <a:latin typeface="Museo Sans Condensed" panose="02000000000000000000" pitchFamily="2" charset="0"/>
                        </a:rPr>
                        <a:t>IDPC (con pasivos exigibles)</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$ 24.304,00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$ 25.081,00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$ 21.508,31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85,76%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$ 12.656,90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50,46%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3552184"/>
                  </a:ext>
                </a:extLst>
              </a:tr>
              <a:tr h="256540">
                <a:tc>
                  <a:txBody>
                    <a:bodyPr/>
                    <a:lstStyle/>
                    <a:p>
                      <a:pPr algn="l" fontAlgn="ctr"/>
                      <a:r>
                        <a:rPr lang="es-CO" sz="1600" b="0" i="0" u="none" strike="noStrike" dirty="0">
                          <a:solidFill>
                            <a:srgbClr val="000000"/>
                          </a:solidFill>
                          <a:effectLst/>
                          <a:latin typeface="Museo Sans Condensed" panose="02000000000000000000" pitchFamily="2" charset="0"/>
                        </a:rPr>
                        <a:t>FUGA (con pasivos exigibles)</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$ 9.640,07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$ 10.291,18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$ 8.448,61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82,10%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$ 4.823,49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46,87%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3998534"/>
                  </a:ext>
                </a:extLst>
              </a:tr>
              <a:tr h="256540">
                <a:tc>
                  <a:txBody>
                    <a:bodyPr/>
                    <a:lstStyle/>
                    <a:p>
                      <a:pPr algn="l" fontAlgn="ctr"/>
                      <a:r>
                        <a:rPr lang="es-CO" sz="1600" b="0" i="0" u="none" strike="noStrike" dirty="0">
                          <a:solidFill>
                            <a:srgbClr val="000000"/>
                          </a:solidFill>
                          <a:effectLst/>
                          <a:latin typeface="Museo Sans Condensed" panose="02000000000000000000" pitchFamily="2" charset="0"/>
                        </a:rPr>
                        <a:t>CANAL</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$ 10.892,34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$ 10.892,34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$ 7.925,94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72,77%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$ 4.174,33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38,32%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227744"/>
                  </a:ext>
                </a:extLst>
              </a:tr>
              <a:tr h="256540">
                <a:tc>
                  <a:txBody>
                    <a:bodyPr/>
                    <a:lstStyle/>
                    <a:p>
                      <a:pPr algn="ctr" fontAlgn="ctr"/>
                      <a:r>
                        <a:rPr lang="es-ES" sz="1600" b="1" i="0" u="none" strike="noStrike" dirty="0">
                          <a:solidFill>
                            <a:srgbClr val="000000"/>
                          </a:solidFill>
                          <a:effectLst/>
                          <a:latin typeface="Museo Sans Condensed" panose="02000000000000000000" pitchFamily="2" charset="0"/>
                        </a:rPr>
                        <a:t> TOTAL INVERSIÓN DIRECTA (CON PASIVOS EXIGIBLES) </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$ 674.183,22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$ 709.558,24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dirty="0">
                          <a:solidFill>
                            <a:srgbClr val="000000"/>
                          </a:solidFill>
                          <a:effectLst/>
                          <a:latin typeface="Museo Sans Condensed" panose="02000000000000000000" pitchFamily="2" charset="0"/>
                        </a:rPr>
                        <a:t>$ 456.502,03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dirty="0">
                          <a:solidFill>
                            <a:srgbClr val="000000"/>
                          </a:solidFill>
                          <a:effectLst/>
                          <a:latin typeface="Museo Sans Condensed" panose="02000000000000000000" pitchFamily="2" charset="0"/>
                        </a:rPr>
                        <a:t>64,34%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$ 284.262,20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dirty="0">
                          <a:solidFill>
                            <a:srgbClr val="000000"/>
                          </a:solidFill>
                          <a:effectLst/>
                          <a:latin typeface="Museo Sans Condensed" panose="02000000000000000000" pitchFamily="2" charset="0"/>
                        </a:rPr>
                        <a:t>40,06%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extLst>
                  <a:ext uri="{0D108BD9-81ED-4DB2-BD59-A6C34878D82A}">
                    <a16:rowId xmlns:a16="http://schemas.microsoft.com/office/drawing/2014/main" val="3398559834"/>
                  </a:ext>
                </a:extLst>
              </a:tr>
              <a:tr h="498639">
                <a:tc gridSpan="7">
                  <a:txBody>
                    <a:bodyPr/>
                    <a:lstStyle/>
                    <a:p>
                      <a:pPr algn="l" fontAlgn="ctr"/>
                      <a:r>
                        <a:rPr lang="es-ES" sz="1600" b="0" i="0" u="none" strike="noStrike" dirty="0">
                          <a:solidFill>
                            <a:srgbClr val="000000"/>
                          </a:solidFill>
                          <a:effectLst/>
                          <a:latin typeface="Museo Sans Condensed" panose="02000000000000000000" pitchFamily="2" charset="0"/>
                        </a:rPr>
                        <a:t>Fuente: Entidades</a:t>
                      </a:r>
                      <a:br>
                        <a:rPr lang="es-ES" sz="1600" b="0" i="0" u="none" strike="noStrike" dirty="0">
                          <a:solidFill>
                            <a:srgbClr val="000000"/>
                          </a:solidFill>
                          <a:effectLst/>
                          <a:latin typeface="Museo Sans Condensed" panose="02000000000000000000" pitchFamily="2" charset="0"/>
                        </a:rPr>
                      </a:br>
                      <a:r>
                        <a:rPr lang="es-ES" sz="1600" b="0" i="0" u="none" strike="noStrike" dirty="0">
                          <a:solidFill>
                            <a:srgbClr val="000000"/>
                          </a:solidFill>
                          <a:effectLst/>
                          <a:latin typeface="Museo Sans Condensed" panose="02000000000000000000" pitchFamily="2" charset="0"/>
                        </a:rPr>
                        <a:t>Cálculos y diseño: SCRD-OAP</a:t>
                      </a:r>
                    </a:p>
                  </a:txBody>
                  <a:tcPr marL="10959" marR="10959" marT="10959" marB="0" anchor="ctr">
                    <a:lnL>
                      <a:noFill/>
                    </a:lnL>
                    <a:lnR>
                      <a:noFill/>
                    </a:lnR>
                    <a:lnT w="6350" cap="flat" cmpd="sng" algn="ctr">
                      <a:solidFill>
                        <a:schemeClr val="tx1"/>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dirty="0"/>
                    </a:p>
                  </a:txBody>
                  <a:tcPr/>
                </a:tc>
                <a:extLst>
                  <a:ext uri="{0D108BD9-81ED-4DB2-BD59-A6C34878D82A}">
                    <a16:rowId xmlns:a16="http://schemas.microsoft.com/office/drawing/2014/main" val="3127898651"/>
                  </a:ext>
                </a:extLst>
              </a:tr>
            </a:tbl>
          </a:graphicData>
        </a:graphic>
      </p:graphicFrame>
    </p:spTree>
    <p:extLst>
      <p:ext uri="{BB962C8B-B14F-4D97-AF65-F5344CB8AC3E}">
        <p14:creationId xmlns:p14="http://schemas.microsoft.com/office/powerpoint/2010/main" val="2272131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0701"/>
          </a:xfrm>
        </p:spPr>
      </p:pic>
      <p:sp>
        <p:nvSpPr>
          <p:cNvPr id="2" name="Title 1"/>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Ejecución de la inversión directa por entidad a 24/09/2021 (con y sin pasivos exigibles)</a:t>
            </a:r>
            <a:endParaRPr lang="es-CO" sz="2667" b="1" dirty="0">
              <a:latin typeface="Museo Sans Condensed" panose="02000000000000000000" pitchFamily="2" charset="0"/>
              <a:ea typeface="+mn-ea"/>
              <a:cs typeface="+mn-cs"/>
            </a:endParaRPr>
          </a:p>
        </p:txBody>
      </p:sp>
      <p:graphicFrame>
        <p:nvGraphicFramePr>
          <p:cNvPr id="3" name="Tabla 2">
            <a:extLst>
              <a:ext uri="{FF2B5EF4-FFF2-40B4-BE49-F238E27FC236}">
                <a16:creationId xmlns:a16="http://schemas.microsoft.com/office/drawing/2014/main" id="{76A7956C-805E-441B-A422-A0F7A63E3DB7}"/>
              </a:ext>
            </a:extLst>
          </p:cNvPr>
          <p:cNvGraphicFramePr>
            <a:graphicFrameLocks noGrp="1"/>
          </p:cNvGraphicFramePr>
          <p:nvPr/>
        </p:nvGraphicFramePr>
        <p:xfrm>
          <a:off x="840152" y="1604797"/>
          <a:ext cx="10511697" cy="4691824"/>
        </p:xfrm>
        <a:graphic>
          <a:graphicData uri="http://schemas.openxmlformats.org/drawingml/2006/table">
            <a:tbl>
              <a:tblPr/>
              <a:tblGrid>
                <a:gridCol w="4274593">
                  <a:extLst>
                    <a:ext uri="{9D8B030D-6E8A-4147-A177-3AD203B41FA5}">
                      <a16:colId xmlns:a16="http://schemas.microsoft.com/office/drawing/2014/main" val="2773757951"/>
                    </a:ext>
                  </a:extLst>
                </a:gridCol>
                <a:gridCol w="1223276">
                  <a:extLst>
                    <a:ext uri="{9D8B030D-6E8A-4147-A177-3AD203B41FA5}">
                      <a16:colId xmlns:a16="http://schemas.microsoft.com/office/drawing/2014/main" val="1819873434"/>
                    </a:ext>
                  </a:extLst>
                </a:gridCol>
                <a:gridCol w="1223276">
                  <a:extLst>
                    <a:ext uri="{9D8B030D-6E8A-4147-A177-3AD203B41FA5}">
                      <a16:colId xmlns:a16="http://schemas.microsoft.com/office/drawing/2014/main" val="1852694753"/>
                    </a:ext>
                  </a:extLst>
                </a:gridCol>
                <a:gridCol w="1223276">
                  <a:extLst>
                    <a:ext uri="{9D8B030D-6E8A-4147-A177-3AD203B41FA5}">
                      <a16:colId xmlns:a16="http://schemas.microsoft.com/office/drawing/2014/main" val="514810336"/>
                    </a:ext>
                  </a:extLst>
                </a:gridCol>
                <a:gridCol w="672000">
                  <a:extLst>
                    <a:ext uri="{9D8B030D-6E8A-4147-A177-3AD203B41FA5}">
                      <a16:colId xmlns:a16="http://schemas.microsoft.com/office/drawing/2014/main" val="1071167050"/>
                    </a:ext>
                  </a:extLst>
                </a:gridCol>
                <a:gridCol w="1223276">
                  <a:extLst>
                    <a:ext uri="{9D8B030D-6E8A-4147-A177-3AD203B41FA5}">
                      <a16:colId xmlns:a16="http://schemas.microsoft.com/office/drawing/2014/main" val="3799382991"/>
                    </a:ext>
                  </a:extLst>
                </a:gridCol>
                <a:gridCol w="672000">
                  <a:extLst>
                    <a:ext uri="{9D8B030D-6E8A-4147-A177-3AD203B41FA5}">
                      <a16:colId xmlns:a16="http://schemas.microsoft.com/office/drawing/2014/main" val="986213313"/>
                    </a:ext>
                  </a:extLst>
                </a:gridCol>
              </a:tblGrid>
              <a:tr h="233828">
                <a:tc gridSpan="7">
                  <a:txBody>
                    <a:bodyPr/>
                    <a:lstStyle/>
                    <a:p>
                      <a:pPr algn="r" fontAlgn="ctr"/>
                      <a:r>
                        <a:rPr lang="es-CO" sz="1500" b="0" i="0" u="none" strike="noStrike" dirty="0">
                          <a:solidFill>
                            <a:srgbClr val="000000"/>
                          </a:solidFill>
                          <a:effectLst/>
                          <a:latin typeface="Museo Sans Condensed" panose="02000000000000000000" pitchFamily="2" charset="0"/>
                        </a:rPr>
                        <a:t>Millones de Pesos</a:t>
                      </a:r>
                    </a:p>
                  </a:txBody>
                  <a:tcPr marL="10308" marR="10308" marT="10308"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098931033"/>
                  </a:ext>
                </a:extLst>
              </a:tr>
              <a:tr h="457348">
                <a:tc>
                  <a:txBody>
                    <a:bodyPr/>
                    <a:lstStyle/>
                    <a:p>
                      <a:pPr algn="ctr" fontAlgn="ctr"/>
                      <a:r>
                        <a:rPr lang="es-CO" sz="1500" b="1" i="0" u="none" strike="noStrike" dirty="0">
                          <a:solidFill>
                            <a:schemeClr val="bg1"/>
                          </a:solidFill>
                          <a:effectLst/>
                          <a:latin typeface="Museo Sans Condensed" panose="02000000000000000000" pitchFamily="2" charset="0"/>
                        </a:rPr>
                        <a:t>ENTIDAD</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500" b="1" i="0" u="none" strike="noStrike" dirty="0">
                          <a:solidFill>
                            <a:schemeClr val="bg1"/>
                          </a:solidFill>
                          <a:effectLst/>
                          <a:latin typeface="Museo Sans Condensed" panose="02000000000000000000" pitchFamily="2" charset="0"/>
                        </a:rPr>
                        <a:t>APROPIACIÓN INICIAL</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500" b="1" i="0" u="none" strike="noStrike" dirty="0">
                          <a:solidFill>
                            <a:schemeClr val="bg1"/>
                          </a:solidFill>
                          <a:effectLst/>
                          <a:latin typeface="Museo Sans Condensed" panose="02000000000000000000" pitchFamily="2" charset="0"/>
                        </a:rPr>
                        <a:t>APROPIACIÓN DISPONIBLE</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500" b="1" i="0" u="none" strike="noStrike" dirty="0">
                          <a:solidFill>
                            <a:schemeClr val="bg1"/>
                          </a:solidFill>
                          <a:effectLst/>
                          <a:latin typeface="Museo Sans Condensed" panose="02000000000000000000" pitchFamily="2" charset="0"/>
                        </a:rPr>
                        <a:t>COMPROMISOS ACUMULADOS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500" b="1" i="0" u="none" strike="noStrike" dirty="0">
                          <a:solidFill>
                            <a:schemeClr val="bg1"/>
                          </a:solidFill>
                          <a:effectLst/>
                          <a:latin typeface="Museo Sans Condensed" panose="02000000000000000000" pitchFamily="2" charset="0"/>
                        </a:rPr>
                        <a:t>%</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500" b="1" i="0" u="none" strike="noStrike" dirty="0">
                          <a:solidFill>
                            <a:schemeClr val="bg1"/>
                          </a:solidFill>
                          <a:effectLst/>
                          <a:latin typeface="Museo Sans Condensed" panose="02000000000000000000" pitchFamily="2" charset="0"/>
                        </a:rPr>
                        <a:t>GIROS ACUMULADOS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500" b="1" i="0" u="none" strike="noStrike" dirty="0">
                          <a:solidFill>
                            <a:schemeClr val="bg1"/>
                          </a:solidFill>
                          <a:effectLst/>
                          <a:latin typeface="Museo Sans Condensed" panose="02000000000000000000" pitchFamily="2" charset="0"/>
                        </a:rPr>
                        <a:t>%</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extLst>
                  <a:ext uri="{0D108BD9-81ED-4DB2-BD59-A6C34878D82A}">
                    <a16:rowId xmlns:a16="http://schemas.microsoft.com/office/drawing/2014/main" val="2249975323"/>
                  </a:ext>
                </a:extLst>
              </a:tr>
              <a:tr h="236220">
                <a:tc>
                  <a:txBody>
                    <a:bodyPr/>
                    <a:lstStyle/>
                    <a:p>
                      <a:pPr algn="l" fontAlgn="ctr"/>
                      <a:r>
                        <a:rPr lang="es-CO" sz="1500" b="0" i="0" u="none" strike="noStrike" dirty="0">
                          <a:solidFill>
                            <a:srgbClr val="000000"/>
                          </a:solidFill>
                          <a:effectLst/>
                          <a:latin typeface="Museo Sans Condensed" panose="02000000000000000000" pitchFamily="2" charset="0"/>
                        </a:rPr>
                        <a:t>SCRD (sin pasivos exigibles)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$ 82.290,00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$ 101.528,73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$ 75.139,26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74,01%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$ 46.171,32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45,48%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9566643"/>
                  </a:ext>
                </a:extLst>
              </a:tr>
              <a:tr h="236220">
                <a:tc>
                  <a:txBody>
                    <a:bodyPr/>
                    <a:lstStyle/>
                    <a:p>
                      <a:pPr algn="l" fontAlgn="ctr"/>
                      <a:r>
                        <a:rPr lang="es-CO" sz="1500" b="0" i="0" u="none" strike="noStrike" dirty="0">
                          <a:solidFill>
                            <a:srgbClr val="000000"/>
                          </a:solidFill>
                          <a:effectLst/>
                          <a:latin typeface="Museo Sans Condensed" panose="02000000000000000000" pitchFamily="2" charset="0"/>
                        </a:rPr>
                        <a:t>IDRD (sin pasivos exigibles)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$ 233.322,07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$ 237.589,15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$ 139.625,20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58,77%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$ 72.123,64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30,36%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91233"/>
                  </a:ext>
                </a:extLst>
              </a:tr>
              <a:tr h="236220">
                <a:tc>
                  <a:txBody>
                    <a:bodyPr/>
                    <a:lstStyle/>
                    <a:p>
                      <a:pPr algn="l" fontAlgn="ctr"/>
                      <a:r>
                        <a:rPr lang="es-CO" sz="1500" b="0" i="0" u="none" strike="noStrike">
                          <a:solidFill>
                            <a:srgbClr val="000000"/>
                          </a:solidFill>
                          <a:effectLst/>
                          <a:latin typeface="Museo Sans Condensed" panose="02000000000000000000" pitchFamily="2" charset="0"/>
                        </a:rPr>
                        <a:t>IDARTES (sin pasivos exigibles)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$ 136.600,00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$ 156.229,87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$ 104.727,56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67,03%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$ 57.568,85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36,85%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1423108"/>
                  </a:ext>
                </a:extLst>
              </a:tr>
              <a:tr h="236220">
                <a:tc>
                  <a:txBody>
                    <a:bodyPr/>
                    <a:lstStyle/>
                    <a:p>
                      <a:pPr algn="l" fontAlgn="ctr"/>
                      <a:r>
                        <a:rPr lang="es-CO" sz="1500" b="0" i="0" u="none" strike="noStrike">
                          <a:solidFill>
                            <a:srgbClr val="000000"/>
                          </a:solidFill>
                          <a:effectLst/>
                          <a:latin typeface="Museo Sans Condensed" panose="02000000000000000000" pitchFamily="2" charset="0"/>
                        </a:rPr>
                        <a:t>OFB</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$ 31.446,00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$ 31.402,00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$ 25.402,06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80,89%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$ 14.180,96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45,16%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219669"/>
                  </a:ext>
                </a:extLst>
              </a:tr>
              <a:tr h="236220">
                <a:tc>
                  <a:txBody>
                    <a:bodyPr/>
                    <a:lstStyle/>
                    <a:p>
                      <a:pPr algn="l" fontAlgn="ctr"/>
                      <a:r>
                        <a:rPr lang="es-CO" sz="1500" b="0" i="0" u="none" strike="noStrike">
                          <a:solidFill>
                            <a:srgbClr val="000000"/>
                          </a:solidFill>
                          <a:effectLst/>
                          <a:latin typeface="Museo Sans Condensed" panose="02000000000000000000" pitchFamily="2" charset="0"/>
                        </a:rPr>
                        <a:t>IDPC (sin pasivos exigibles)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$ 24.304,00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$ 25.059,56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$ 21.486,86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85,74%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$ 12.635,46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50,42%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0659776"/>
                  </a:ext>
                </a:extLst>
              </a:tr>
              <a:tr h="236220">
                <a:tc>
                  <a:txBody>
                    <a:bodyPr/>
                    <a:lstStyle/>
                    <a:p>
                      <a:pPr algn="l" fontAlgn="ctr"/>
                      <a:r>
                        <a:rPr lang="es-CO" sz="1500" b="0" i="0" u="none" strike="noStrike">
                          <a:solidFill>
                            <a:srgbClr val="000000"/>
                          </a:solidFill>
                          <a:effectLst/>
                          <a:latin typeface="Museo Sans Condensed" panose="02000000000000000000" pitchFamily="2" charset="0"/>
                        </a:rPr>
                        <a:t>FUGA (sin pasivos exigibles)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$ 8.760,07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$ 9.494,53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$ 8.361,46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88,07%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$ 4.736,34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49,88%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1452969"/>
                  </a:ext>
                </a:extLst>
              </a:tr>
              <a:tr h="236220">
                <a:tc>
                  <a:txBody>
                    <a:bodyPr/>
                    <a:lstStyle/>
                    <a:p>
                      <a:pPr algn="l" fontAlgn="ctr"/>
                      <a:r>
                        <a:rPr lang="es-CO" sz="1500" b="0" i="0" u="none" strike="noStrike" dirty="0">
                          <a:solidFill>
                            <a:srgbClr val="000000"/>
                          </a:solidFill>
                          <a:effectLst/>
                          <a:latin typeface="Museo Sans Condensed" panose="02000000000000000000" pitchFamily="2" charset="0"/>
                        </a:rPr>
                        <a:t>CANAL</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$ 10.892,34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$ 10.892,34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$ 7.925,94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72,77%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$ 4.174,33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38,32%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0054592"/>
                  </a:ext>
                </a:extLst>
              </a:tr>
              <a:tr h="236220">
                <a:tc>
                  <a:txBody>
                    <a:bodyPr/>
                    <a:lstStyle/>
                    <a:p>
                      <a:pPr algn="ctr" fontAlgn="ctr"/>
                      <a:r>
                        <a:rPr lang="es-ES" sz="1500" b="1" i="0" u="none" strike="noStrike">
                          <a:solidFill>
                            <a:srgbClr val="000000"/>
                          </a:solidFill>
                          <a:effectLst/>
                          <a:latin typeface="Museo Sans Condensed" panose="02000000000000000000" pitchFamily="2" charset="0"/>
                        </a:rPr>
                        <a:t> TOTAL INVERSIÓN DIRECTA (sin pasivos exigibles) </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$ 527.614,48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$ 572.196,18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dirty="0">
                          <a:solidFill>
                            <a:srgbClr val="000000"/>
                          </a:solidFill>
                          <a:effectLst/>
                          <a:latin typeface="Museo Sans Condensed" panose="02000000000000000000" pitchFamily="2" charset="0"/>
                        </a:rPr>
                        <a:t>$ 382.668,35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dirty="0">
                          <a:solidFill>
                            <a:srgbClr val="000000"/>
                          </a:solidFill>
                          <a:effectLst/>
                          <a:latin typeface="Museo Sans Condensed" panose="02000000000000000000" pitchFamily="2" charset="0"/>
                        </a:rPr>
                        <a:t>66,88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$ 211.590,90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36,98%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extLst>
                  <a:ext uri="{0D108BD9-81ED-4DB2-BD59-A6C34878D82A}">
                    <a16:rowId xmlns:a16="http://schemas.microsoft.com/office/drawing/2014/main" val="3791691154"/>
                  </a:ext>
                </a:extLst>
              </a:tr>
              <a:tr h="236220">
                <a:tc>
                  <a:txBody>
                    <a:bodyPr/>
                    <a:lstStyle/>
                    <a:p>
                      <a:pPr algn="l" fontAlgn="ctr"/>
                      <a:r>
                        <a:rPr lang="es-CO" sz="1500" b="0" i="0" u="none" strike="noStrike">
                          <a:solidFill>
                            <a:srgbClr val="000000"/>
                          </a:solidFill>
                          <a:effectLst/>
                          <a:latin typeface="Museo Sans Condensed" panose="02000000000000000000" pitchFamily="2" charset="0"/>
                        </a:rPr>
                        <a:t>SCRD (pasivos exigibles)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$ 41.561,86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$ 41.561,86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$ 10.895,71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26,22%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$ 10.895,71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26,22%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7005235"/>
                  </a:ext>
                </a:extLst>
              </a:tr>
              <a:tr h="236220">
                <a:tc>
                  <a:txBody>
                    <a:bodyPr/>
                    <a:lstStyle/>
                    <a:p>
                      <a:pPr algn="l" fontAlgn="ctr"/>
                      <a:r>
                        <a:rPr lang="es-CO" sz="1500" b="0" i="0" u="none" strike="noStrike">
                          <a:solidFill>
                            <a:srgbClr val="000000"/>
                          </a:solidFill>
                          <a:effectLst/>
                          <a:latin typeface="Museo Sans Condensed" panose="02000000000000000000" pitchFamily="2" charset="0"/>
                        </a:rPr>
                        <a:t>IDRD (pasivos exigibles)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$ 104.124,89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$ 94.976,03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$ 62.825,29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66,15%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$ 61.662,92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64,92%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978986"/>
                  </a:ext>
                </a:extLst>
              </a:tr>
              <a:tr h="236220">
                <a:tc>
                  <a:txBody>
                    <a:bodyPr/>
                    <a:lstStyle/>
                    <a:p>
                      <a:pPr algn="l" fontAlgn="ctr"/>
                      <a:r>
                        <a:rPr lang="es-CO" sz="1500" b="0" i="0" u="none" strike="noStrike">
                          <a:solidFill>
                            <a:srgbClr val="000000"/>
                          </a:solidFill>
                          <a:effectLst/>
                          <a:latin typeface="Museo Sans Condensed" panose="02000000000000000000" pitchFamily="2" charset="0"/>
                        </a:rPr>
                        <a:t>IDARTES (pasivos exigibles)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$ 6,09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$ 4,09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67,14%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$ 4,09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67,14%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4431022"/>
                  </a:ext>
                </a:extLst>
              </a:tr>
              <a:tr h="236220">
                <a:tc>
                  <a:txBody>
                    <a:bodyPr/>
                    <a:lstStyle/>
                    <a:p>
                      <a:pPr algn="l" fontAlgn="ctr"/>
                      <a:r>
                        <a:rPr lang="es-CO" sz="1500" b="0" i="0" u="none" strike="noStrike">
                          <a:solidFill>
                            <a:srgbClr val="000000"/>
                          </a:solidFill>
                          <a:effectLst/>
                          <a:latin typeface="Museo Sans Condensed" panose="02000000000000000000" pitchFamily="2" charset="0"/>
                        </a:rPr>
                        <a:t>IDPC (pasivos exigibles)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$ 21,44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$ 21,44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100,00%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$ 21,44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100,00%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994950"/>
                  </a:ext>
                </a:extLst>
              </a:tr>
              <a:tr h="236220">
                <a:tc>
                  <a:txBody>
                    <a:bodyPr/>
                    <a:lstStyle/>
                    <a:p>
                      <a:pPr algn="l" fontAlgn="ctr"/>
                      <a:r>
                        <a:rPr lang="es-CO" sz="1500" b="0" i="0" u="none" strike="noStrike">
                          <a:solidFill>
                            <a:srgbClr val="000000"/>
                          </a:solidFill>
                          <a:effectLst/>
                          <a:latin typeface="Museo Sans Condensed" panose="02000000000000000000" pitchFamily="2" charset="0"/>
                        </a:rPr>
                        <a:t>FUGA (pasivos exigibles)</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$ 880,00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$ 796,65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$ 87,15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10,94%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$ 87,15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10,94%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3872143"/>
                  </a:ext>
                </a:extLst>
              </a:tr>
              <a:tr h="236220">
                <a:tc>
                  <a:txBody>
                    <a:bodyPr/>
                    <a:lstStyle/>
                    <a:p>
                      <a:pPr algn="ctr" fontAlgn="ctr"/>
                      <a:r>
                        <a:rPr lang="es-ES" sz="1500" b="1" i="0" u="none" strike="noStrike">
                          <a:solidFill>
                            <a:srgbClr val="000000"/>
                          </a:solidFill>
                          <a:effectLst/>
                          <a:latin typeface="Museo Sans Condensed" panose="02000000000000000000" pitchFamily="2" charset="0"/>
                        </a:rPr>
                        <a:t> TOTAL INVERSIÓN DIRECTA (pasivos exigibles) </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$ 146.568,74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$ 137.362,06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$ 73.833,68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53,75%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dirty="0">
                          <a:solidFill>
                            <a:srgbClr val="000000"/>
                          </a:solidFill>
                          <a:effectLst/>
                          <a:latin typeface="Museo Sans Condensed" panose="02000000000000000000" pitchFamily="2" charset="0"/>
                        </a:rPr>
                        <a:t>$ 72.671,30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52,90%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extLst>
                  <a:ext uri="{0D108BD9-81ED-4DB2-BD59-A6C34878D82A}">
                    <a16:rowId xmlns:a16="http://schemas.microsoft.com/office/drawing/2014/main" val="2623788720"/>
                  </a:ext>
                </a:extLst>
              </a:tr>
              <a:tr h="236220">
                <a:tc>
                  <a:txBody>
                    <a:bodyPr/>
                    <a:lstStyle/>
                    <a:p>
                      <a:pPr algn="ctr" fontAlgn="ctr"/>
                      <a:r>
                        <a:rPr lang="es-CO" sz="1500" b="1" i="0" u="none" strike="noStrike">
                          <a:solidFill>
                            <a:srgbClr val="000000"/>
                          </a:solidFill>
                          <a:effectLst/>
                          <a:latin typeface="Museo Sans Condensed" panose="02000000000000000000" pitchFamily="2" charset="0"/>
                        </a:rPr>
                        <a:t> TOTAL INVERSIÓN DIRECTA </a:t>
                      </a:r>
                    </a:p>
                  </a:txBody>
                  <a:tcPr marL="10308" marR="10308" marT="10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$ 674.183,22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$ 709.558,24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$ 456.502,03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64,34%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dirty="0">
                          <a:solidFill>
                            <a:srgbClr val="000000"/>
                          </a:solidFill>
                          <a:effectLst/>
                          <a:latin typeface="Museo Sans Condensed" panose="02000000000000000000" pitchFamily="2" charset="0"/>
                        </a:rPr>
                        <a:t>$ 284.262,20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tc>
                  <a:txBody>
                    <a:bodyPr/>
                    <a:lstStyle/>
                    <a:p>
                      <a:pPr algn="r" fontAlgn="ctr"/>
                      <a:r>
                        <a:rPr lang="es-CO" sz="1500" b="1" i="0" u="none" strike="noStrike" dirty="0">
                          <a:solidFill>
                            <a:srgbClr val="000000"/>
                          </a:solidFill>
                          <a:effectLst/>
                          <a:latin typeface="Museo Sans Condensed" panose="02000000000000000000" pitchFamily="2" charset="0"/>
                        </a:rPr>
                        <a:t>40,06%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BE1"/>
                    </a:solidFill>
                  </a:tcPr>
                </a:tc>
                <a:extLst>
                  <a:ext uri="{0D108BD9-81ED-4DB2-BD59-A6C34878D82A}">
                    <a16:rowId xmlns:a16="http://schemas.microsoft.com/office/drawing/2014/main" val="436150782"/>
                  </a:ext>
                </a:extLst>
              </a:tr>
              <a:tr h="457348">
                <a:tc gridSpan="7">
                  <a:txBody>
                    <a:bodyPr/>
                    <a:lstStyle/>
                    <a:p>
                      <a:pPr algn="just" fontAlgn="ctr"/>
                      <a:r>
                        <a:rPr lang="es-ES" sz="1500" b="0" i="0" u="none" strike="noStrike" dirty="0">
                          <a:solidFill>
                            <a:srgbClr val="000000"/>
                          </a:solidFill>
                          <a:effectLst/>
                          <a:latin typeface="Museo Sans Condensed" panose="02000000000000000000" pitchFamily="2" charset="0"/>
                        </a:rPr>
                        <a:t>Fuente: Entidades</a:t>
                      </a:r>
                    </a:p>
                    <a:p>
                      <a:pPr algn="just" fontAlgn="ctr"/>
                      <a:r>
                        <a:rPr lang="es-ES" sz="1500" b="0" i="0" u="none" strike="noStrike" dirty="0">
                          <a:solidFill>
                            <a:srgbClr val="000000"/>
                          </a:solidFill>
                          <a:effectLst/>
                          <a:latin typeface="Museo Sans Condensed" panose="02000000000000000000" pitchFamily="2" charset="0"/>
                        </a:rPr>
                        <a:t>Cálculos y diseño: SCRD-OAP</a:t>
                      </a:r>
                    </a:p>
                  </a:txBody>
                  <a:tcPr marL="10308" marR="10308" marT="1030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913688550"/>
                  </a:ext>
                </a:extLst>
              </a:tr>
            </a:tbl>
          </a:graphicData>
        </a:graphic>
      </p:graphicFrame>
    </p:spTree>
    <p:extLst>
      <p:ext uri="{BB962C8B-B14F-4D97-AF65-F5344CB8AC3E}">
        <p14:creationId xmlns:p14="http://schemas.microsoft.com/office/powerpoint/2010/main" val="3946631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1BDF149-6074-449E-88A2-643E950F834E}"/>
              </a:ext>
            </a:extLst>
          </p:cNvPr>
          <p:cNvSpPr txBox="1">
            <a:spLocks/>
          </p:cNvSpPr>
          <p:nvPr/>
        </p:nvSpPr>
        <p:spPr>
          <a:xfrm>
            <a:off x="1456840" y="396132"/>
            <a:ext cx="9278320" cy="5772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lang="es-CO" sz="4000" b="1" dirty="0">
                <a:solidFill>
                  <a:srgbClr val="5D4294"/>
                </a:solidFill>
                <a:latin typeface="Museo Sans Condensed" panose="02000000000000000000" pitchFamily="2" charset="0"/>
                <a:cs typeface="Arial" panose="020B0604020202020204" pitchFamily="34" charset="0"/>
              </a:rPr>
              <a:t>ORDEN DEL DÍA</a:t>
            </a:r>
            <a:endParaRPr lang="es-CO" sz="3200" b="1" dirty="0">
              <a:solidFill>
                <a:srgbClr val="5D4294"/>
              </a:solidFill>
              <a:latin typeface="Museo Sans Condensed" panose="02000000000000000000" pitchFamily="2" charset="0"/>
              <a:cs typeface="Arial" panose="020B0604020202020204" pitchFamily="34" charset="0"/>
            </a:endParaRPr>
          </a:p>
        </p:txBody>
      </p:sp>
      <p:graphicFrame>
        <p:nvGraphicFramePr>
          <p:cNvPr id="5" name="Tabla 4">
            <a:extLst>
              <a:ext uri="{FF2B5EF4-FFF2-40B4-BE49-F238E27FC236}">
                <a16:creationId xmlns:a16="http://schemas.microsoft.com/office/drawing/2014/main" id="{2FBAC3FB-1994-486B-953E-01BA4CA49C03}"/>
              </a:ext>
            </a:extLst>
          </p:cNvPr>
          <p:cNvGraphicFramePr>
            <a:graphicFrameLocks noGrp="1"/>
          </p:cNvGraphicFramePr>
          <p:nvPr>
            <p:extLst>
              <p:ext uri="{D42A27DB-BD31-4B8C-83A1-F6EECF244321}">
                <p14:modId xmlns:p14="http://schemas.microsoft.com/office/powerpoint/2010/main" val="1446564003"/>
              </p:ext>
            </p:extLst>
          </p:nvPr>
        </p:nvGraphicFramePr>
        <p:xfrm>
          <a:off x="1683509" y="1879335"/>
          <a:ext cx="8824981" cy="3099330"/>
        </p:xfrm>
        <a:graphic>
          <a:graphicData uri="http://schemas.openxmlformats.org/drawingml/2006/table">
            <a:tbl>
              <a:tblPr firstRow="1" firstCol="1" bandRow="1">
                <a:tableStyleId>{F5AB1C69-6EDB-4FF4-983F-18BD219EF322}</a:tableStyleId>
              </a:tblPr>
              <a:tblGrid>
                <a:gridCol w="591964">
                  <a:extLst>
                    <a:ext uri="{9D8B030D-6E8A-4147-A177-3AD203B41FA5}">
                      <a16:colId xmlns:a16="http://schemas.microsoft.com/office/drawing/2014/main" val="3740220606"/>
                    </a:ext>
                  </a:extLst>
                </a:gridCol>
                <a:gridCol w="4453191">
                  <a:extLst>
                    <a:ext uri="{9D8B030D-6E8A-4147-A177-3AD203B41FA5}">
                      <a16:colId xmlns:a16="http://schemas.microsoft.com/office/drawing/2014/main" val="1454836200"/>
                    </a:ext>
                  </a:extLst>
                </a:gridCol>
                <a:gridCol w="3779826">
                  <a:extLst>
                    <a:ext uri="{9D8B030D-6E8A-4147-A177-3AD203B41FA5}">
                      <a16:colId xmlns:a16="http://schemas.microsoft.com/office/drawing/2014/main" val="2883009689"/>
                    </a:ext>
                  </a:extLst>
                </a:gridCol>
              </a:tblGrid>
              <a:tr h="364139">
                <a:tc>
                  <a:txBody>
                    <a:bodyPr/>
                    <a:lstStyle/>
                    <a:p>
                      <a:pPr algn="ctr"/>
                      <a:r>
                        <a:rPr lang="es-CO" sz="1400" dirty="0">
                          <a:solidFill>
                            <a:srgbClr val="7030A0"/>
                          </a:solidFill>
                          <a:effectLst/>
                          <a:latin typeface="+mn-lt"/>
                        </a:rPr>
                        <a:t>No.</a:t>
                      </a:r>
                      <a:endParaRPr lang="es-CO" sz="1400" dirty="0">
                        <a:solidFill>
                          <a:srgbClr val="7030A0"/>
                        </a:solidFill>
                        <a:effectLst/>
                        <a:latin typeface="+mn-lt"/>
                        <a:ea typeface="Calibri" panose="020F0502020204030204" pitchFamily="34" charset="0"/>
                        <a:cs typeface="Times New Roman" panose="02020603050405020304" pitchFamily="18" charset="0"/>
                      </a:endParaRPr>
                    </a:p>
                  </a:txBody>
                  <a:tcPr marL="66040" marR="66040" marT="9525" marB="0" anchor="ctr"/>
                </a:tc>
                <a:tc>
                  <a:txBody>
                    <a:bodyPr/>
                    <a:lstStyle/>
                    <a:p>
                      <a:pPr algn="ctr"/>
                      <a:r>
                        <a:rPr lang="es-CO" sz="1400" dirty="0">
                          <a:solidFill>
                            <a:srgbClr val="7030A0"/>
                          </a:solidFill>
                          <a:effectLst/>
                          <a:latin typeface="+mn-lt"/>
                        </a:rPr>
                        <a:t>TEMAS DEL COMITÉ</a:t>
                      </a:r>
                      <a:endParaRPr lang="es-CO" sz="1400" dirty="0">
                        <a:solidFill>
                          <a:srgbClr val="7030A0"/>
                        </a:solidFill>
                        <a:effectLst/>
                        <a:latin typeface="+mn-lt"/>
                        <a:ea typeface="Calibri" panose="020F0502020204030204" pitchFamily="34" charset="0"/>
                        <a:cs typeface="Times New Roman" panose="02020603050405020304" pitchFamily="18" charset="0"/>
                      </a:endParaRPr>
                    </a:p>
                  </a:txBody>
                  <a:tcPr marL="66040" marR="66040" marT="9525" marB="0" anchor="ctr"/>
                </a:tc>
                <a:tc>
                  <a:txBody>
                    <a:bodyPr/>
                    <a:lstStyle/>
                    <a:p>
                      <a:pPr algn="ctr"/>
                      <a:r>
                        <a:rPr lang="es-CO" sz="1400" dirty="0">
                          <a:solidFill>
                            <a:srgbClr val="7030A0"/>
                          </a:solidFill>
                          <a:effectLst/>
                          <a:latin typeface="+mn-lt"/>
                        </a:rPr>
                        <a:t>RESPONSABLE</a:t>
                      </a:r>
                      <a:endParaRPr lang="es-CO" sz="1400" dirty="0">
                        <a:solidFill>
                          <a:srgbClr val="7030A0"/>
                        </a:solidFill>
                        <a:effectLst/>
                        <a:latin typeface="+mn-lt"/>
                        <a:ea typeface="Calibri" panose="020F0502020204030204" pitchFamily="34" charset="0"/>
                        <a:cs typeface="Times New Roman" panose="02020603050405020304" pitchFamily="18" charset="0"/>
                      </a:endParaRPr>
                    </a:p>
                  </a:txBody>
                  <a:tcPr marL="66040" marR="66040" marT="9525" marB="0" anchor="ctr"/>
                </a:tc>
                <a:extLst>
                  <a:ext uri="{0D108BD9-81ED-4DB2-BD59-A6C34878D82A}">
                    <a16:rowId xmlns:a16="http://schemas.microsoft.com/office/drawing/2014/main" val="805513350"/>
                  </a:ext>
                </a:extLst>
              </a:tr>
              <a:tr h="514442">
                <a:tc>
                  <a:txBody>
                    <a:bodyPr/>
                    <a:lstStyle/>
                    <a:p>
                      <a:pPr algn="ctr"/>
                      <a:r>
                        <a:rPr lang="es-CO" sz="1400" dirty="0">
                          <a:solidFill>
                            <a:srgbClr val="7030A0"/>
                          </a:solidFill>
                          <a:effectLst/>
                        </a:rPr>
                        <a:t>1</a:t>
                      </a:r>
                      <a:endParaRPr lang="es-CO"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endParaRPr>
                    </a:p>
                  </a:txBody>
                  <a:tcPr marL="66040" marR="66040" marT="9525" marB="0" anchor="ctr"/>
                </a:tc>
                <a:tc>
                  <a:txBody>
                    <a:bodyPr/>
                    <a:lstStyle/>
                    <a:p>
                      <a:pPr algn="l"/>
                      <a:r>
                        <a:rPr lang="es-CO" sz="1400" dirty="0">
                          <a:effectLst/>
                          <a:latin typeface="+mn-lt"/>
                          <a:cs typeface="Arial" panose="020B0604020202020204" pitchFamily="34" charset="0"/>
                        </a:rPr>
                        <a:t>Verificación del quórum</a:t>
                      </a:r>
                      <a:endParaRPr lang="es-CO" sz="1400" dirty="0">
                        <a:effectLst/>
                        <a:latin typeface="+mn-lt"/>
                        <a:ea typeface="Calibri" panose="020F0502020204030204" pitchFamily="34" charset="0"/>
                        <a:cs typeface="Arial" panose="020B0604020202020204" pitchFamily="34" charset="0"/>
                      </a:endParaRPr>
                    </a:p>
                  </a:txBody>
                  <a:tcPr marL="66040" marR="66040" marT="9525" marB="0" anchor="ctr"/>
                </a:tc>
                <a:tc>
                  <a:txBody>
                    <a:bodyPr/>
                    <a:lstStyle/>
                    <a:p>
                      <a:pPr algn="l"/>
                      <a:r>
                        <a:rPr lang="es-CO" sz="1400" dirty="0">
                          <a:effectLst/>
                          <a:latin typeface="+mn-lt"/>
                          <a:ea typeface="Calibri" panose="020F0502020204030204" pitchFamily="34" charset="0"/>
                          <a:cs typeface="Times New Roman" panose="02020603050405020304" pitchFamily="18" charset="0"/>
                        </a:rPr>
                        <a:t>Oficina Asesora de Planeación - SCRD</a:t>
                      </a:r>
                    </a:p>
                  </a:txBody>
                  <a:tcPr marL="66040" marR="66040" marT="9525" marB="0" anchor="ctr"/>
                </a:tc>
                <a:extLst>
                  <a:ext uri="{0D108BD9-81ED-4DB2-BD59-A6C34878D82A}">
                    <a16:rowId xmlns:a16="http://schemas.microsoft.com/office/drawing/2014/main" val="1587654469"/>
                  </a:ext>
                </a:extLst>
              </a:tr>
              <a:tr h="499968">
                <a:tc>
                  <a:txBody>
                    <a:bodyPr/>
                    <a:lstStyle/>
                    <a:p>
                      <a:pPr algn="ctr"/>
                      <a:r>
                        <a:rPr lang="es-ES"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2</a:t>
                      </a:r>
                      <a:endParaRPr lang="es-CO"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endParaRP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kern="1200" dirty="0">
                          <a:solidFill>
                            <a:schemeClr val="dk1"/>
                          </a:solidFill>
                          <a:effectLst/>
                          <a:latin typeface="+mn-lt"/>
                          <a:ea typeface="+mn-ea"/>
                          <a:cs typeface="Arial" panose="020B0604020202020204" pitchFamily="34" charset="0"/>
                        </a:rPr>
                        <a:t>Aprobación Acta No. 9 de agosto 31 de 2021, Sesión Ordinaria Virtual Asincrónica</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kern="1200" dirty="0">
                          <a:solidFill>
                            <a:schemeClr val="dk1"/>
                          </a:solidFill>
                          <a:effectLst/>
                          <a:latin typeface="+mn-lt"/>
                          <a:ea typeface="+mn-ea"/>
                          <a:cs typeface="Arial" panose="020B0604020202020204" pitchFamily="34" charset="0"/>
                        </a:rPr>
                        <a:t>Todos </a:t>
                      </a:r>
                    </a:p>
                  </a:txBody>
                  <a:tcPr marL="66040" marR="66040" marT="9525" marB="0" anchor="ctr"/>
                </a:tc>
                <a:extLst>
                  <a:ext uri="{0D108BD9-81ED-4DB2-BD59-A6C34878D82A}">
                    <a16:rowId xmlns:a16="http://schemas.microsoft.com/office/drawing/2014/main" val="3159364463"/>
                  </a:ext>
                </a:extLst>
              </a:tr>
              <a:tr h="594841">
                <a:tc>
                  <a:txBody>
                    <a:bodyPr/>
                    <a:lstStyle/>
                    <a:p>
                      <a:pPr algn="ctr"/>
                      <a:r>
                        <a:rPr lang="es-CO"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3</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kern="1200" dirty="0">
                          <a:solidFill>
                            <a:schemeClr val="dk1"/>
                          </a:solidFill>
                          <a:effectLst/>
                          <a:latin typeface="+mn-lt"/>
                          <a:ea typeface="+mn-ea"/>
                          <a:cs typeface="Arial" panose="020B0604020202020204" pitchFamily="34" charset="0"/>
                        </a:rPr>
                        <a:t>Índice de Gestión Pública Distrital - IGPD - Acuerdo Distrital No. 772 de Agosto de 2020 (Concejo de Bogotá)</a:t>
                      </a:r>
                    </a:p>
                  </a:txBody>
                  <a:tcPr marL="66040" marR="66040" marT="9525" marB="0" anchor="ctr"/>
                </a:tc>
                <a:tc>
                  <a:txBody>
                    <a:bodyPr/>
                    <a:lstStyle/>
                    <a:p>
                      <a:pPr algn="l"/>
                      <a:r>
                        <a:rPr lang="es-CO" sz="1400" dirty="0">
                          <a:effectLst/>
                          <a:latin typeface="+mn-lt"/>
                          <a:ea typeface="Calibri" panose="020F0502020204030204" pitchFamily="34" charset="0"/>
                          <a:cs typeface="Times New Roman" panose="02020603050405020304" pitchFamily="18" charset="0"/>
                        </a:rPr>
                        <a:t>Oficina Asesora de Planeación - SCRD</a:t>
                      </a:r>
                    </a:p>
                  </a:txBody>
                  <a:tcPr marL="66040" marR="66040" marT="9525" marB="0" anchor="ctr"/>
                </a:tc>
                <a:extLst>
                  <a:ext uri="{0D108BD9-81ED-4DB2-BD59-A6C34878D82A}">
                    <a16:rowId xmlns:a16="http://schemas.microsoft.com/office/drawing/2014/main" val="1287268066"/>
                  </a:ext>
                </a:extLst>
              </a:tr>
              <a:tr h="594841">
                <a:tc>
                  <a:txBody>
                    <a:bodyPr/>
                    <a:lstStyle/>
                    <a:p>
                      <a:pPr algn="ctr"/>
                      <a:r>
                        <a:rPr lang="es-CO"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4</a:t>
                      </a:r>
                    </a:p>
                  </a:txBody>
                  <a:tcPr marL="66040" marR="66040" marT="9525"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400" kern="1200" dirty="0">
                          <a:solidFill>
                            <a:schemeClr val="dk1"/>
                          </a:solidFill>
                          <a:effectLst/>
                          <a:latin typeface="+mn-lt"/>
                          <a:ea typeface="+mn-ea"/>
                          <a:cs typeface="Arial" panose="020B0604020202020204" pitchFamily="34" charset="0"/>
                        </a:rPr>
                        <a:t>Seguimiento a la ejecución presupuestal corte 24 de septiembre</a:t>
                      </a:r>
                    </a:p>
                  </a:txBody>
                  <a:tcPr marL="66040" marR="66040" marT="9525" marB="0" anchor="ctr"/>
                </a:tc>
                <a:tc>
                  <a:txBody>
                    <a:bodyPr/>
                    <a:lstStyle/>
                    <a:p>
                      <a:pPr algn="l"/>
                      <a:r>
                        <a:rPr lang="es-CO" sz="1400" dirty="0">
                          <a:effectLst/>
                          <a:latin typeface="+mn-lt"/>
                          <a:ea typeface="Calibri" panose="020F0502020204030204" pitchFamily="34" charset="0"/>
                          <a:cs typeface="Times New Roman" panose="02020603050405020304" pitchFamily="18" charset="0"/>
                        </a:rPr>
                        <a:t>Oficina Asesora de Planeación - SCRD</a:t>
                      </a:r>
                    </a:p>
                  </a:txBody>
                  <a:tcPr marL="66040" marR="66040" marT="9525" marB="0" anchor="ctr"/>
                </a:tc>
                <a:extLst>
                  <a:ext uri="{0D108BD9-81ED-4DB2-BD59-A6C34878D82A}">
                    <a16:rowId xmlns:a16="http://schemas.microsoft.com/office/drawing/2014/main" val="630804137"/>
                  </a:ext>
                </a:extLst>
              </a:tr>
              <a:tr h="531099">
                <a:tc>
                  <a:txBody>
                    <a:bodyPr/>
                    <a:lstStyle/>
                    <a:p>
                      <a:pPr algn="ctr"/>
                      <a:r>
                        <a:rPr lang="es-CO" sz="14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5</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kern="1200" dirty="0">
                          <a:solidFill>
                            <a:schemeClr val="dk1"/>
                          </a:solidFill>
                          <a:effectLst/>
                          <a:latin typeface="+mn-lt"/>
                          <a:ea typeface="+mn-ea"/>
                          <a:cs typeface="Arial" panose="020B0604020202020204" pitchFamily="34" charset="0"/>
                        </a:rPr>
                        <a:t>Proposiciones, Varios y Toma de Decisiones</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kern="1200" dirty="0">
                          <a:solidFill>
                            <a:schemeClr val="dk1"/>
                          </a:solidFill>
                          <a:effectLst/>
                          <a:latin typeface="+mn-lt"/>
                          <a:ea typeface="+mn-ea"/>
                          <a:cs typeface="Arial" panose="020B0604020202020204" pitchFamily="34" charset="0"/>
                        </a:rPr>
                        <a:t>Todos</a:t>
                      </a:r>
                    </a:p>
                  </a:txBody>
                  <a:tcPr marL="66040" marR="66040" marT="9525" marB="0" anchor="ctr"/>
                </a:tc>
                <a:extLst>
                  <a:ext uri="{0D108BD9-81ED-4DB2-BD59-A6C34878D82A}">
                    <a16:rowId xmlns:a16="http://schemas.microsoft.com/office/drawing/2014/main" val="477573301"/>
                  </a:ext>
                </a:extLst>
              </a:tr>
            </a:tbl>
          </a:graphicData>
        </a:graphic>
      </p:graphicFrame>
    </p:spTree>
    <p:extLst>
      <p:ext uri="{BB962C8B-B14F-4D97-AF65-F5344CB8AC3E}">
        <p14:creationId xmlns:p14="http://schemas.microsoft.com/office/powerpoint/2010/main" val="1470077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9" name="Title 1">
            <a:extLst>
              <a:ext uri="{FF2B5EF4-FFF2-40B4-BE49-F238E27FC236}">
                <a16:creationId xmlns:a16="http://schemas.microsoft.com/office/drawing/2014/main" id="{268EB1AA-797E-4599-ACC3-F3FA3FF12B67}"/>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Ejecución de la inversión directa total por entidad vs programación a 24/09/2021</a:t>
            </a:r>
            <a:endParaRPr lang="es-CO" sz="2667" b="1" dirty="0">
              <a:latin typeface="Museo Sans Condensed" panose="02000000000000000000" pitchFamily="2" charset="0"/>
              <a:ea typeface="+mn-ea"/>
              <a:cs typeface="+mn-cs"/>
            </a:endParaRPr>
          </a:p>
        </p:txBody>
      </p:sp>
      <p:graphicFrame>
        <p:nvGraphicFramePr>
          <p:cNvPr id="2" name="Tabla 1">
            <a:extLst>
              <a:ext uri="{FF2B5EF4-FFF2-40B4-BE49-F238E27FC236}">
                <a16:creationId xmlns:a16="http://schemas.microsoft.com/office/drawing/2014/main" id="{0A43F406-50A9-4426-BAB7-FDD9AE77DCCC}"/>
              </a:ext>
            </a:extLst>
          </p:cNvPr>
          <p:cNvGraphicFramePr>
            <a:graphicFrameLocks noGrp="1"/>
          </p:cNvGraphicFramePr>
          <p:nvPr/>
        </p:nvGraphicFramePr>
        <p:xfrm>
          <a:off x="123034" y="1892830"/>
          <a:ext cx="11945933" cy="3728140"/>
        </p:xfrm>
        <a:graphic>
          <a:graphicData uri="http://schemas.openxmlformats.org/drawingml/2006/table">
            <a:tbl>
              <a:tblPr/>
              <a:tblGrid>
                <a:gridCol w="392077">
                  <a:extLst>
                    <a:ext uri="{9D8B030D-6E8A-4147-A177-3AD203B41FA5}">
                      <a16:colId xmlns:a16="http://schemas.microsoft.com/office/drawing/2014/main" val="2801887295"/>
                    </a:ext>
                  </a:extLst>
                </a:gridCol>
                <a:gridCol w="768000">
                  <a:extLst>
                    <a:ext uri="{9D8B030D-6E8A-4147-A177-3AD203B41FA5}">
                      <a16:colId xmlns:a16="http://schemas.microsoft.com/office/drawing/2014/main" val="3857328285"/>
                    </a:ext>
                  </a:extLst>
                </a:gridCol>
                <a:gridCol w="1166068">
                  <a:extLst>
                    <a:ext uri="{9D8B030D-6E8A-4147-A177-3AD203B41FA5}">
                      <a16:colId xmlns:a16="http://schemas.microsoft.com/office/drawing/2014/main" val="428458660"/>
                    </a:ext>
                  </a:extLst>
                </a:gridCol>
                <a:gridCol w="1166068">
                  <a:extLst>
                    <a:ext uri="{9D8B030D-6E8A-4147-A177-3AD203B41FA5}">
                      <a16:colId xmlns:a16="http://schemas.microsoft.com/office/drawing/2014/main" val="510417909"/>
                    </a:ext>
                  </a:extLst>
                </a:gridCol>
                <a:gridCol w="1166068">
                  <a:extLst>
                    <a:ext uri="{9D8B030D-6E8A-4147-A177-3AD203B41FA5}">
                      <a16:colId xmlns:a16="http://schemas.microsoft.com/office/drawing/2014/main" val="153111275"/>
                    </a:ext>
                  </a:extLst>
                </a:gridCol>
                <a:gridCol w="646724">
                  <a:extLst>
                    <a:ext uri="{9D8B030D-6E8A-4147-A177-3AD203B41FA5}">
                      <a16:colId xmlns:a16="http://schemas.microsoft.com/office/drawing/2014/main" val="3152661378"/>
                    </a:ext>
                  </a:extLst>
                </a:gridCol>
                <a:gridCol w="1248000">
                  <a:extLst>
                    <a:ext uri="{9D8B030D-6E8A-4147-A177-3AD203B41FA5}">
                      <a16:colId xmlns:a16="http://schemas.microsoft.com/office/drawing/2014/main" val="1715035293"/>
                    </a:ext>
                  </a:extLst>
                </a:gridCol>
                <a:gridCol w="1166068">
                  <a:extLst>
                    <a:ext uri="{9D8B030D-6E8A-4147-A177-3AD203B41FA5}">
                      <a16:colId xmlns:a16="http://schemas.microsoft.com/office/drawing/2014/main" val="4131734514"/>
                    </a:ext>
                  </a:extLst>
                </a:gridCol>
                <a:gridCol w="1166068">
                  <a:extLst>
                    <a:ext uri="{9D8B030D-6E8A-4147-A177-3AD203B41FA5}">
                      <a16:colId xmlns:a16="http://schemas.microsoft.com/office/drawing/2014/main" val="2616638266"/>
                    </a:ext>
                  </a:extLst>
                </a:gridCol>
                <a:gridCol w="646724">
                  <a:extLst>
                    <a:ext uri="{9D8B030D-6E8A-4147-A177-3AD203B41FA5}">
                      <a16:colId xmlns:a16="http://schemas.microsoft.com/office/drawing/2014/main" val="481355916"/>
                    </a:ext>
                  </a:extLst>
                </a:gridCol>
                <a:gridCol w="1248000">
                  <a:extLst>
                    <a:ext uri="{9D8B030D-6E8A-4147-A177-3AD203B41FA5}">
                      <a16:colId xmlns:a16="http://schemas.microsoft.com/office/drawing/2014/main" val="2205662929"/>
                    </a:ext>
                  </a:extLst>
                </a:gridCol>
                <a:gridCol w="1166068">
                  <a:extLst>
                    <a:ext uri="{9D8B030D-6E8A-4147-A177-3AD203B41FA5}">
                      <a16:colId xmlns:a16="http://schemas.microsoft.com/office/drawing/2014/main" val="1671038798"/>
                    </a:ext>
                  </a:extLst>
                </a:gridCol>
              </a:tblGrid>
              <a:tr h="232900">
                <a:tc gridSpan="1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ctr"/>
                      <a:r>
                        <a:rPr lang="es-CO" sz="1500" b="0" i="0" u="none" strike="noStrike" dirty="0">
                          <a:solidFill>
                            <a:srgbClr val="000000"/>
                          </a:solidFill>
                          <a:effectLst/>
                          <a:latin typeface="Museo Sans Condensed" panose="02000000000000000000" pitchFamily="2" charset="0"/>
                        </a:rPr>
                        <a:t>Millones de Pesos</a:t>
                      </a:r>
                    </a:p>
                  </a:txBody>
                  <a:tcPr marL="9380" marR="9380" marT="9380"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lnL w="12700" cmpd="sng">
                      <a:noFill/>
                      <a:prstDash val="solid"/>
                    </a:lnL>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81509893"/>
                  </a:ext>
                </a:extLst>
              </a:tr>
              <a:tr h="9034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No.</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p>
                      <a:pPr algn="ctr" fontAlgn="ctr"/>
                      <a:r>
                        <a:rPr lang="es-CO" sz="1500" b="1" i="0" u="none" strike="noStrike" dirty="0">
                          <a:solidFill>
                            <a:srgbClr val="FFFFFF"/>
                          </a:solidFill>
                          <a:effectLst/>
                          <a:latin typeface="Museo Sans Condensed" panose="02000000000000000000" pitchFamily="2" charset="0"/>
                        </a:rPr>
                        <a:t>ENTIDAD</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APROPIACIÓN INICIAL</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FFFFFF"/>
                          </a:solidFill>
                          <a:effectLst/>
                          <a:latin typeface="Museo Sans Condensed" panose="02000000000000000000" pitchFamily="2" charset="0"/>
                        </a:rPr>
                        <a:t>APROPIACIÓN DISPONIBLE</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chemeClr val="tx1"/>
                          </a:solidFill>
                          <a:effectLst/>
                          <a:latin typeface="Museo Sans Condensed" panose="02000000000000000000" pitchFamily="2" charset="0"/>
                        </a:rPr>
                        <a:t>COMPROMISOS ACUMULADOS</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chemeClr val="tx1"/>
                          </a:solidFill>
                          <a:effectLst/>
                          <a:latin typeface="Museo Sans Condensed" panose="02000000000000000000" pitchFamily="2" charset="0"/>
                        </a:rPr>
                        <a:t>PROGRAMACIÓN COMPROMISOS ACUMULADOS</a:t>
                      </a:r>
                      <a:br>
                        <a:rPr lang="es-CO" sz="1500" b="1" i="0" u="none" strike="noStrike" dirty="0">
                          <a:solidFill>
                            <a:schemeClr val="tx1"/>
                          </a:solidFill>
                          <a:effectLst/>
                          <a:latin typeface="Museo Sans Condensed" panose="02000000000000000000" pitchFamily="2" charset="0"/>
                        </a:rPr>
                      </a:br>
                      <a:r>
                        <a:rPr lang="es-CO" sz="1500" b="1" i="0" u="none" strike="noStrike" dirty="0">
                          <a:solidFill>
                            <a:schemeClr val="tx1"/>
                          </a:solidFill>
                          <a:effectLst/>
                          <a:latin typeface="Museo Sans Condensed" panose="02000000000000000000" pitchFamily="2" charset="0"/>
                        </a:rPr>
                        <a:t>SEPTIEMBRE</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chemeClr val="tx1"/>
                          </a:solidFill>
                          <a:effectLst/>
                          <a:latin typeface="Museo Sans Condensed" panose="02000000000000000000" pitchFamily="2" charset="0"/>
                        </a:rPr>
                        <a:t>PROYECCIÓN REZAGO COMPROMISOS</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3C0C"/>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chemeClr val="tx1"/>
                          </a:solidFill>
                          <a:effectLst/>
                          <a:latin typeface="Museo Sans Condensed" panose="02000000000000000000" pitchFamily="2" charset="0"/>
                        </a:rPr>
                        <a:t>GIROS ACUMULADOS</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hMerge="1">
                  <a:txBody>
                    <a:bodyPr/>
                    <a:lstStyle/>
                    <a:p>
                      <a:endParaRPr lang="es-CO"/>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000000"/>
                          </a:solidFill>
                          <a:effectLst/>
                          <a:latin typeface="Museo Sans Condensed" panose="02000000000000000000" pitchFamily="2" charset="0"/>
                        </a:rPr>
                        <a:t>PROGRAMACIÓN GIROS ACUMULADOS</a:t>
                      </a:r>
                      <a:br>
                        <a:rPr lang="es-CO" sz="1500" b="1" i="0" u="none" strike="noStrike" dirty="0">
                          <a:solidFill>
                            <a:srgbClr val="000000"/>
                          </a:solidFill>
                          <a:effectLst/>
                          <a:latin typeface="Museo Sans Condensed" panose="02000000000000000000" pitchFamily="2" charset="0"/>
                        </a:rPr>
                      </a:br>
                      <a:r>
                        <a:rPr lang="es-CO" sz="1500" b="1" i="0" u="none" strike="noStrike" dirty="0">
                          <a:solidFill>
                            <a:srgbClr val="000000"/>
                          </a:solidFill>
                          <a:effectLst/>
                          <a:latin typeface="Museo Sans Condensed" panose="02000000000000000000" pitchFamily="2" charset="0"/>
                        </a:rPr>
                        <a:t>SEPTIEMBRE</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1" i="0" u="none" strike="noStrike" dirty="0">
                          <a:solidFill>
                            <a:srgbClr val="000000"/>
                          </a:solidFill>
                          <a:effectLst/>
                          <a:latin typeface="Museo Sans Condensed" panose="02000000000000000000" pitchFamily="2" charset="0"/>
                        </a:rPr>
                        <a:t>PROYECCIÓN REZAGO GIROS</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3C0C"/>
                    </a:solidFill>
                  </a:tcPr>
                </a:tc>
                <a:extLst>
                  <a:ext uri="{0D108BD9-81ED-4DB2-BD59-A6C34878D82A}">
                    <a16:rowId xmlns:a16="http://schemas.microsoft.com/office/drawing/2014/main" val="1644377309"/>
                  </a:ext>
                </a:extLst>
              </a:tr>
              <a:tr h="2362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0" i="0" u="none" strike="noStrike">
                          <a:solidFill>
                            <a:srgbClr val="000000"/>
                          </a:solidFill>
                          <a:effectLst/>
                          <a:latin typeface="Museo Sans Condensed" panose="02000000000000000000" pitchFamily="2" charset="0"/>
                        </a:rPr>
                        <a:t>1</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ES" sz="1500" b="0" i="0" u="none" strike="noStrike" dirty="0">
                          <a:solidFill>
                            <a:srgbClr val="000000"/>
                          </a:solidFill>
                          <a:effectLst/>
                          <a:latin typeface="Museo Sans Condensed" panose="02000000000000000000" pitchFamily="2" charset="0"/>
                        </a:rPr>
                        <a:t>SCRD</a:t>
                      </a:r>
                      <a:endParaRPr lang="es-CO" sz="1500" b="0" i="0" u="none" strike="noStrike" dirty="0">
                        <a:solidFill>
                          <a:srgbClr val="000000"/>
                        </a:solidFill>
                        <a:effectLst/>
                        <a:latin typeface="Museo Sans Condensed" panose="02000000000000000000" pitchFamily="2" charset="0"/>
                      </a:endParaRP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dirty="0">
                          <a:solidFill>
                            <a:srgbClr val="000000"/>
                          </a:solidFill>
                          <a:effectLst/>
                          <a:latin typeface="Museo Sans Condensed" panose="02000000000000000000" pitchFamily="2" charset="0"/>
                        </a:rPr>
                        <a:t>$ 123.851,86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$ 143.090,58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$ 86.034,97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60,13%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$ 109.277,40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833C0C"/>
                          </a:solidFill>
                          <a:effectLst/>
                          <a:latin typeface="Museo Sans Condensed" panose="02000000000000000000" pitchFamily="2" charset="0"/>
                        </a:rPr>
                        <a:t>$ 23.242,42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$ 57.067,03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39,88%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$ 80.245,30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833C0C"/>
                          </a:solidFill>
                          <a:effectLst/>
                          <a:latin typeface="Museo Sans Condensed" panose="02000000000000000000" pitchFamily="2" charset="0"/>
                        </a:rPr>
                        <a:t>$ 23.178,27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2831575"/>
                  </a:ext>
                </a:extLst>
              </a:tr>
              <a:tr h="2362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0" i="0" u="none" strike="noStrike">
                          <a:solidFill>
                            <a:srgbClr val="000000"/>
                          </a:solidFill>
                          <a:effectLst/>
                          <a:latin typeface="Museo Sans Condensed" panose="02000000000000000000" pitchFamily="2" charset="0"/>
                        </a:rPr>
                        <a:t>2</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ES" sz="1500" b="0" i="0" u="none" strike="noStrike" dirty="0">
                          <a:solidFill>
                            <a:srgbClr val="000000"/>
                          </a:solidFill>
                          <a:effectLst/>
                          <a:latin typeface="Museo Sans Condensed" panose="02000000000000000000" pitchFamily="2" charset="0"/>
                        </a:rPr>
                        <a:t>IDRD</a:t>
                      </a:r>
                      <a:endParaRPr lang="es-CO" sz="1500" b="0" i="0" u="none" strike="noStrike" dirty="0">
                        <a:solidFill>
                          <a:srgbClr val="000000"/>
                        </a:solidFill>
                        <a:effectLst/>
                        <a:latin typeface="Museo Sans Condensed" panose="02000000000000000000" pitchFamily="2" charset="0"/>
                      </a:endParaRP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$ 337.446,95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$ 332.565,18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$ 202.450,50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60,88%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$ 274.809,88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833C0C"/>
                          </a:solidFill>
                          <a:effectLst/>
                          <a:latin typeface="Museo Sans Condensed" panose="02000000000000000000" pitchFamily="2" charset="0"/>
                        </a:rPr>
                        <a:t>$ 72.359,38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$ 133.786,56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40,23%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$ 181.984,39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833C0C"/>
                          </a:solidFill>
                          <a:effectLst/>
                          <a:latin typeface="Museo Sans Condensed" panose="02000000000000000000" pitchFamily="2" charset="0"/>
                        </a:rPr>
                        <a:t>$ 48.197,83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5100090"/>
                  </a:ext>
                </a:extLst>
              </a:tr>
              <a:tr h="2362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0" i="0" u="none" strike="noStrike">
                          <a:solidFill>
                            <a:srgbClr val="000000"/>
                          </a:solidFill>
                          <a:effectLst/>
                          <a:latin typeface="Museo Sans Condensed" panose="02000000000000000000" pitchFamily="2" charset="0"/>
                        </a:rPr>
                        <a:t>3</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500" b="0" i="0" u="none" strike="noStrike" dirty="0">
                          <a:solidFill>
                            <a:srgbClr val="000000"/>
                          </a:solidFill>
                          <a:effectLst/>
                          <a:latin typeface="Museo Sans Condensed" panose="02000000000000000000" pitchFamily="2" charset="0"/>
                        </a:rPr>
                        <a:t>IDARTES</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$ 136.602,00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$ 156.235,96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$ 104.731,64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67,03%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$ 123.011,00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833C0C"/>
                          </a:solidFill>
                          <a:effectLst/>
                          <a:latin typeface="Museo Sans Condensed" panose="02000000000000000000" pitchFamily="2" charset="0"/>
                        </a:rPr>
                        <a:t>$ 18.279,36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$ 57.572,93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36,85%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$ 71.899,00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833C0C"/>
                          </a:solidFill>
                          <a:effectLst/>
                          <a:latin typeface="Museo Sans Condensed" panose="02000000000000000000" pitchFamily="2" charset="0"/>
                        </a:rPr>
                        <a:t>$ 14.326,07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25013"/>
                  </a:ext>
                </a:extLst>
              </a:tr>
              <a:tr h="2362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0" i="0" u="none" strike="noStrike">
                          <a:solidFill>
                            <a:srgbClr val="000000"/>
                          </a:solidFill>
                          <a:effectLst/>
                          <a:latin typeface="Museo Sans Condensed" panose="02000000000000000000" pitchFamily="2" charset="0"/>
                        </a:rPr>
                        <a:t>4</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pt-BR" sz="1500" b="0" i="0" u="none" strike="noStrike" dirty="0">
                          <a:solidFill>
                            <a:srgbClr val="000000"/>
                          </a:solidFill>
                          <a:effectLst/>
                          <a:latin typeface="Museo Sans Condensed" panose="02000000000000000000" pitchFamily="2" charset="0"/>
                        </a:rPr>
                        <a:t>OFB</a:t>
                      </a:r>
                      <a:endParaRPr lang="es-CO" sz="1500" b="0" i="0" u="none" strike="noStrike" dirty="0">
                        <a:solidFill>
                          <a:srgbClr val="000000"/>
                        </a:solidFill>
                        <a:effectLst/>
                        <a:latin typeface="Museo Sans Condensed" panose="02000000000000000000" pitchFamily="2" charset="0"/>
                      </a:endParaRP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$ 31.446,00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$ 31.402,00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$ 25.402,06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80,89%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$ 27.629,00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833C0C"/>
                          </a:solidFill>
                          <a:effectLst/>
                          <a:latin typeface="Museo Sans Condensed" panose="02000000000000000000" pitchFamily="2" charset="0"/>
                        </a:rPr>
                        <a:t>$ 2.226,94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$ 14.180,96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45,16%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$ 16.117,00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833C0C"/>
                          </a:solidFill>
                          <a:effectLst/>
                          <a:latin typeface="Museo Sans Condensed" panose="02000000000000000000" pitchFamily="2" charset="0"/>
                        </a:rPr>
                        <a:t>$ 1.936,04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834665"/>
                  </a:ext>
                </a:extLst>
              </a:tr>
              <a:tr h="2362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0" i="0" u="none" strike="noStrike">
                          <a:solidFill>
                            <a:srgbClr val="000000"/>
                          </a:solidFill>
                          <a:effectLst/>
                          <a:latin typeface="Museo Sans Condensed" panose="02000000000000000000" pitchFamily="2" charset="0"/>
                        </a:rPr>
                        <a:t>5</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500" b="0" i="0" u="none" strike="noStrike" dirty="0">
                          <a:solidFill>
                            <a:srgbClr val="000000"/>
                          </a:solidFill>
                          <a:effectLst/>
                          <a:latin typeface="Museo Sans Condensed" panose="02000000000000000000" pitchFamily="2" charset="0"/>
                        </a:rPr>
                        <a:t>IDPC</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$ 24.304,00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$ 25.081,00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$ 21.508,31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85,76%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$ 22.783,30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833C0C"/>
                          </a:solidFill>
                          <a:effectLst/>
                          <a:latin typeface="Museo Sans Condensed" panose="02000000000000000000" pitchFamily="2" charset="0"/>
                        </a:rPr>
                        <a:t>$ 1.275,00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$ 12.656,90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50,46%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$ 12.204,38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-$ 452,53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794081"/>
                  </a:ext>
                </a:extLst>
              </a:tr>
              <a:tr h="2362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0" i="0" u="none" strike="noStrike">
                          <a:solidFill>
                            <a:srgbClr val="000000"/>
                          </a:solidFill>
                          <a:effectLst/>
                          <a:latin typeface="Museo Sans Condensed" panose="02000000000000000000" pitchFamily="2" charset="0"/>
                        </a:rPr>
                        <a:t>6</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500" b="0" i="0" u="none" strike="noStrike" dirty="0">
                          <a:solidFill>
                            <a:srgbClr val="000000"/>
                          </a:solidFill>
                          <a:effectLst/>
                          <a:latin typeface="Museo Sans Condensed" panose="02000000000000000000" pitchFamily="2" charset="0"/>
                        </a:rPr>
                        <a:t>FUGA</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$ 9.640,07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$ 10.291,18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$ 8.448,61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82,10%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$ 8.406,85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-$ 41,77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$ 4.823,49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46,87%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$ 4.357,74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-$ 465,75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655973"/>
                  </a:ext>
                </a:extLst>
              </a:tr>
              <a:tr h="23622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fontAlgn="ctr"/>
                      <a:r>
                        <a:rPr lang="es-CO" sz="1500" b="1" i="0" u="none" strike="noStrike">
                          <a:solidFill>
                            <a:srgbClr val="000000"/>
                          </a:solidFill>
                          <a:effectLst/>
                          <a:latin typeface="Museo Sans Condensed" panose="02000000000000000000" pitchFamily="2" charset="0"/>
                        </a:rPr>
                        <a:t> TOTAL SECTOR </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hMerge="1">
                  <a:txBody>
                    <a:bodyPr/>
                    <a:lstStyle/>
                    <a:p>
                      <a:pPr algn="just" fontAlgn="ctr"/>
                      <a:endParaRPr lang="es-CO" sz="1000" b="1" i="0" u="none" strike="noStrike">
                        <a:solidFill>
                          <a:srgbClr val="000000"/>
                        </a:solidFill>
                        <a:effectLst/>
                        <a:latin typeface="Museo Sans Condensed" panose="02000000000000000000" pitchFamily="2" charset="0"/>
                      </a:endParaRPr>
                    </a:p>
                  </a:txBody>
                  <a:tcPr marL="7035" marR="7035" marT="703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$ 663.290,88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$ 698.665,91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$ 448.576,09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64,20%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$ 565.917,43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833C0C"/>
                          </a:solidFill>
                          <a:effectLst/>
                          <a:latin typeface="Museo Sans Condensed" panose="02000000000000000000" pitchFamily="2" charset="0"/>
                        </a:rPr>
                        <a:t>$ 117.341,34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$ 280.087,87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40,09%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$ 366.807,80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tc>
                  <a:txBody>
                    <a:bodyPr/>
                    <a:lstStyle/>
                    <a:p>
                      <a:pPr algn="r" fontAlgn="ctr"/>
                      <a:r>
                        <a:rPr lang="es-CO" sz="1500" b="1" i="0" u="none" strike="noStrike">
                          <a:solidFill>
                            <a:srgbClr val="833C0C"/>
                          </a:solidFill>
                          <a:effectLst/>
                          <a:latin typeface="Museo Sans Condensed" panose="02000000000000000000" pitchFamily="2" charset="0"/>
                        </a:rPr>
                        <a:t>$ 86.719,93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CBE1"/>
                    </a:solidFill>
                  </a:tcPr>
                </a:tc>
                <a:extLst>
                  <a:ext uri="{0D108BD9-81ED-4DB2-BD59-A6C34878D82A}">
                    <a16:rowId xmlns:a16="http://schemas.microsoft.com/office/drawing/2014/main" val="826161848"/>
                  </a:ext>
                </a:extLst>
              </a:tr>
              <a:tr h="2362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500" b="0" i="0" u="none" strike="noStrike">
                          <a:solidFill>
                            <a:srgbClr val="000000"/>
                          </a:solidFill>
                          <a:effectLst/>
                          <a:latin typeface="Museo Sans Condensed" panose="02000000000000000000" pitchFamily="2" charset="0"/>
                        </a:rPr>
                        <a:t>7</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500" b="0" i="0" u="none" strike="noStrike" dirty="0">
                          <a:solidFill>
                            <a:srgbClr val="000000"/>
                          </a:solidFill>
                          <a:effectLst/>
                          <a:latin typeface="Museo Sans Condensed" panose="02000000000000000000" pitchFamily="2" charset="0"/>
                        </a:rPr>
                        <a:t>CANAL</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$ 10.892,34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$ 10.892,34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$ 7.925,94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72,77%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$ 10.404,44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833C0C"/>
                          </a:solidFill>
                          <a:effectLst/>
                          <a:latin typeface="Museo Sans Condensed" panose="02000000000000000000" pitchFamily="2" charset="0"/>
                        </a:rPr>
                        <a:t>$ 2.478,50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$ 4.174,33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38,32%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000000"/>
                          </a:solidFill>
                          <a:effectLst/>
                          <a:latin typeface="Museo Sans Condensed" panose="02000000000000000000" pitchFamily="2" charset="0"/>
                        </a:rPr>
                        <a:t>$ 7.312,19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500" b="0" i="0" u="none" strike="noStrike">
                          <a:solidFill>
                            <a:srgbClr val="833C0C"/>
                          </a:solidFill>
                          <a:effectLst/>
                          <a:latin typeface="Museo Sans Condensed" panose="02000000000000000000" pitchFamily="2" charset="0"/>
                        </a:rPr>
                        <a:t>$ 3.137,86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626266"/>
                  </a:ext>
                </a:extLst>
              </a:tr>
              <a:tr h="23622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fontAlgn="ctr"/>
                      <a:r>
                        <a:rPr lang="es-CO" sz="1500" b="1" i="0" u="none" strike="noStrike">
                          <a:solidFill>
                            <a:srgbClr val="000000"/>
                          </a:solidFill>
                          <a:effectLst/>
                          <a:latin typeface="Museo Sans Condensed" panose="02000000000000000000" pitchFamily="2" charset="0"/>
                        </a:rPr>
                        <a:t>TOTAL SECTOR</a:t>
                      </a:r>
                    </a:p>
                  </a:txBody>
                  <a:tcPr marL="9380" marR="9380" marT="938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hMerge="1">
                  <a:txBody>
                    <a:bodyPr/>
                    <a:lstStyle/>
                    <a:p>
                      <a:pPr algn="just" fontAlgn="ctr"/>
                      <a:endParaRPr lang="es-CO" sz="1000" b="1" i="0" u="none" strike="noStrike">
                        <a:solidFill>
                          <a:srgbClr val="000000"/>
                        </a:solidFill>
                        <a:effectLst/>
                        <a:latin typeface="Museo Sans Condensed" panose="02000000000000000000" pitchFamily="2" charset="0"/>
                      </a:endParaRPr>
                    </a:p>
                  </a:txBody>
                  <a:tcPr marL="7035" marR="7035" marT="703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$ 674.183,22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$ 709.558,24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$ 456.502,03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64,34%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$ 576.321,87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833C0C"/>
                          </a:solidFill>
                          <a:effectLst/>
                          <a:latin typeface="Museo Sans Condensed" panose="02000000000000000000" pitchFamily="2" charset="0"/>
                        </a:rPr>
                        <a:t>$ 119.819,84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$ 284.262,20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40,06%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$ 374.119,99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500" b="1" i="0" u="none" strike="noStrike" dirty="0">
                          <a:solidFill>
                            <a:srgbClr val="833C0C"/>
                          </a:solidFill>
                          <a:effectLst/>
                          <a:latin typeface="Museo Sans Condensed" panose="02000000000000000000" pitchFamily="2" charset="0"/>
                        </a:rPr>
                        <a:t>$ 89.857,79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extLst>
                  <a:ext uri="{0D108BD9-81ED-4DB2-BD59-A6C34878D82A}">
                    <a16:rowId xmlns:a16="http://schemas.microsoft.com/office/drawing/2014/main" val="4072934198"/>
                  </a:ext>
                </a:extLst>
              </a:tr>
              <a:tr h="232900">
                <a:tc gridSpan="1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s-CO" sz="1500" b="0" i="0" u="none" strike="noStrike" dirty="0">
                          <a:solidFill>
                            <a:srgbClr val="000000"/>
                          </a:solidFill>
                          <a:effectLst/>
                          <a:latin typeface="Museo Sans Condensed" panose="02000000000000000000" pitchFamily="2" charset="0"/>
                        </a:rPr>
                        <a:t>Fuente: Entidades</a:t>
                      </a:r>
                    </a:p>
                  </a:txBody>
                  <a:tcPr marL="9380" marR="9380" marT="9380"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s-CO"/>
                    </a:p>
                  </a:txBody>
                  <a:tcPr>
                    <a:lnL w="12700" cmpd="sng">
                      <a:noFill/>
                      <a:prstDash val="solid"/>
                    </a:lnL>
                    <a:lnT w="12700" cap="flat" cmpd="sng" algn="ctr">
                      <a:solidFill>
                        <a:sysClr val="windowText" lastClr="000000"/>
                      </a:solidFill>
                      <a:prstDash val="solid"/>
                      <a:round/>
                      <a:headEnd type="none" w="med" len="med"/>
                      <a:tailEnd type="none" w="med" len="med"/>
                    </a:lnT>
                  </a:tcPr>
                </a:tc>
                <a:tc hMerge="1">
                  <a:txBody>
                    <a:bodyPr/>
                    <a:lstStyle/>
                    <a:p>
                      <a:endParaRPr lang="es-CO"/>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179395064"/>
                  </a:ext>
                </a:extLst>
              </a:tr>
              <a:tr h="232900">
                <a:tc gridSpan="1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s-CO" sz="1500" b="0" i="0" u="none" strike="noStrike" dirty="0">
                          <a:solidFill>
                            <a:srgbClr val="000000"/>
                          </a:solidFill>
                          <a:effectLst/>
                          <a:latin typeface="Museo Sans Condensed" panose="02000000000000000000" pitchFamily="2" charset="0"/>
                        </a:rPr>
                        <a:t>Cálculos y diseño: SCRD-OAP</a:t>
                      </a:r>
                    </a:p>
                  </a:txBody>
                  <a:tcPr marL="9380" marR="9380" marT="9380" marB="0"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es-CO"/>
                    </a:p>
                  </a:txBody>
                  <a:tcPr>
                    <a:lnL w="12700" cmpd="sng">
                      <a:noFill/>
                      <a:prstDash val="solid"/>
                    </a:lnL>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86749313"/>
                  </a:ext>
                </a:extLst>
              </a:tr>
            </a:tbl>
          </a:graphicData>
        </a:graphic>
      </p:graphicFrame>
    </p:spTree>
    <p:extLst>
      <p:ext uri="{BB962C8B-B14F-4D97-AF65-F5344CB8AC3E}">
        <p14:creationId xmlns:p14="http://schemas.microsoft.com/office/powerpoint/2010/main" val="4116189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B46827BE-ED51-42A6-8E2C-B76B3B7926FF}"/>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CO" sz="2667" b="1" dirty="0">
                <a:latin typeface="Museo Sans Condensed" panose="02000000000000000000" pitchFamily="2" charset="0"/>
                <a:ea typeface="+mn-ea"/>
                <a:cs typeface="+mn-cs"/>
              </a:rPr>
              <a:t>Histórico</a:t>
            </a:r>
            <a:r>
              <a:rPr lang="es-ES" sz="2667" b="1" dirty="0">
                <a:latin typeface="Museo Sans Condensed" panose="02000000000000000000" pitchFamily="2" charset="0"/>
                <a:ea typeface="+mn-ea"/>
                <a:cs typeface="+mn-cs"/>
              </a:rPr>
              <a:t> ejecución de la inversión directa vs programación a 24/09/2021</a:t>
            </a:r>
            <a:endParaRPr lang="es-CO" sz="2667" b="1" dirty="0">
              <a:latin typeface="Museo Sans Condensed" panose="02000000000000000000" pitchFamily="2" charset="0"/>
              <a:ea typeface="+mn-ea"/>
              <a:cs typeface="+mn-cs"/>
            </a:endParaRPr>
          </a:p>
        </p:txBody>
      </p:sp>
      <p:graphicFrame>
        <p:nvGraphicFramePr>
          <p:cNvPr id="2" name="Tabla 1">
            <a:extLst>
              <a:ext uri="{FF2B5EF4-FFF2-40B4-BE49-F238E27FC236}">
                <a16:creationId xmlns:a16="http://schemas.microsoft.com/office/drawing/2014/main" id="{9706FCB1-139E-4BB6-B418-93B605A4A812}"/>
              </a:ext>
            </a:extLst>
          </p:cNvPr>
          <p:cNvGraphicFramePr>
            <a:graphicFrameLocks noGrp="1"/>
          </p:cNvGraphicFramePr>
          <p:nvPr/>
        </p:nvGraphicFramePr>
        <p:xfrm>
          <a:off x="745065" y="4869160"/>
          <a:ext cx="10701867" cy="1473200"/>
        </p:xfrm>
        <a:graphic>
          <a:graphicData uri="http://schemas.openxmlformats.org/drawingml/2006/table">
            <a:tbl>
              <a:tblPr/>
              <a:tblGrid>
                <a:gridCol w="1337733">
                  <a:extLst>
                    <a:ext uri="{9D8B030D-6E8A-4147-A177-3AD203B41FA5}">
                      <a16:colId xmlns:a16="http://schemas.microsoft.com/office/drawing/2014/main" val="4051642583"/>
                    </a:ext>
                  </a:extLst>
                </a:gridCol>
                <a:gridCol w="1337733">
                  <a:extLst>
                    <a:ext uri="{9D8B030D-6E8A-4147-A177-3AD203B41FA5}">
                      <a16:colId xmlns:a16="http://schemas.microsoft.com/office/drawing/2014/main" val="4161891480"/>
                    </a:ext>
                  </a:extLst>
                </a:gridCol>
                <a:gridCol w="1337733">
                  <a:extLst>
                    <a:ext uri="{9D8B030D-6E8A-4147-A177-3AD203B41FA5}">
                      <a16:colId xmlns:a16="http://schemas.microsoft.com/office/drawing/2014/main" val="2932347803"/>
                    </a:ext>
                  </a:extLst>
                </a:gridCol>
                <a:gridCol w="1337733">
                  <a:extLst>
                    <a:ext uri="{9D8B030D-6E8A-4147-A177-3AD203B41FA5}">
                      <a16:colId xmlns:a16="http://schemas.microsoft.com/office/drawing/2014/main" val="3208633171"/>
                    </a:ext>
                  </a:extLst>
                </a:gridCol>
                <a:gridCol w="1337733">
                  <a:extLst>
                    <a:ext uri="{9D8B030D-6E8A-4147-A177-3AD203B41FA5}">
                      <a16:colId xmlns:a16="http://schemas.microsoft.com/office/drawing/2014/main" val="979992862"/>
                    </a:ext>
                  </a:extLst>
                </a:gridCol>
                <a:gridCol w="1337733">
                  <a:extLst>
                    <a:ext uri="{9D8B030D-6E8A-4147-A177-3AD203B41FA5}">
                      <a16:colId xmlns:a16="http://schemas.microsoft.com/office/drawing/2014/main" val="374160243"/>
                    </a:ext>
                  </a:extLst>
                </a:gridCol>
                <a:gridCol w="1337733">
                  <a:extLst>
                    <a:ext uri="{9D8B030D-6E8A-4147-A177-3AD203B41FA5}">
                      <a16:colId xmlns:a16="http://schemas.microsoft.com/office/drawing/2014/main" val="2877728662"/>
                    </a:ext>
                  </a:extLst>
                </a:gridCol>
                <a:gridCol w="1337733">
                  <a:extLst>
                    <a:ext uri="{9D8B030D-6E8A-4147-A177-3AD203B41FA5}">
                      <a16:colId xmlns:a16="http://schemas.microsoft.com/office/drawing/2014/main" val="1478878671"/>
                    </a:ext>
                  </a:extLst>
                </a:gridCol>
              </a:tblGrid>
              <a:tr h="215900">
                <a:tc gridSpan="8">
                  <a:txBody>
                    <a:bodyPr/>
                    <a:lstStyle/>
                    <a:p>
                      <a:pPr algn="r" fontAlgn="ctr"/>
                      <a:r>
                        <a:rPr lang="es-CO" sz="1300" b="0" i="0" u="none" strike="noStrike" dirty="0">
                          <a:solidFill>
                            <a:srgbClr val="000000"/>
                          </a:solidFill>
                          <a:effectLst/>
                          <a:latin typeface="Museo Sans Condensed" panose="02000000000000000000" pitchFamily="2" charset="0"/>
                        </a:rPr>
                        <a:t>Millones de pesos</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33774761"/>
                  </a:ext>
                </a:extLst>
              </a:tr>
              <a:tr h="825500">
                <a:tc>
                  <a:txBody>
                    <a:bodyPr/>
                    <a:lstStyle/>
                    <a:p>
                      <a:pPr algn="ctr" fontAlgn="ctr"/>
                      <a:r>
                        <a:rPr lang="es-CO" sz="1300" b="1" i="0" u="none" strike="noStrike" dirty="0">
                          <a:solidFill>
                            <a:srgbClr val="000000"/>
                          </a:solidFill>
                          <a:effectLst/>
                          <a:latin typeface="Museo Sans Condensed" panose="02000000000000000000" pitchFamily="2" charset="0"/>
                        </a:rPr>
                        <a:t>APROPIACIÓN INICIAL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PRESUPUESTO DISPONIBLE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COMPROMISOS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CO" sz="1300" b="1" i="0" u="none" strike="noStrike">
                          <a:solidFill>
                            <a:srgbClr val="000000"/>
                          </a:solidFill>
                          <a:effectLst/>
                          <a:latin typeface="Museo Sans Condensed" panose="02000000000000000000" pitchFamily="2" charset="0"/>
                        </a:rPr>
                        <a:t>COMPROMISOS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COMPROMISOS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GIROS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1300" b="1" i="0" u="none" strike="noStrike">
                          <a:solidFill>
                            <a:srgbClr val="000000"/>
                          </a:solidFill>
                          <a:effectLst/>
                          <a:latin typeface="Museo Sans Condensed" panose="02000000000000000000" pitchFamily="2" charset="0"/>
                        </a:rPr>
                        <a:t>GIROS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GIROS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extLst>
                  <a:ext uri="{0D108BD9-81ED-4DB2-BD59-A6C34878D82A}">
                    <a16:rowId xmlns:a16="http://schemas.microsoft.com/office/drawing/2014/main" val="4091033162"/>
                  </a:ext>
                </a:extLst>
              </a:tr>
              <a:tr h="215900">
                <a:tc rowSpan="2">
                  <a:txBody>
                    <a:bodyPr/>
                    <a:lstStyle/>
                    <a:p>
                      <a:pPr algn="ctr" fontAlgn="ctr"/>
                      <a:r>
                        <a:rPr lang="es-CO" sz="1300" b="0" i="0" u="none" strike="noStrike">
                          <a:solidFill>
                            <a:srgbClr val="000000"/>
                          </a:solidFill>
                          <a:effectLst/>
                          <a:latin typeface="Museo Sans Condensed" panose="02000000000000000000" pitchFamily="2" charset="0"/>
                        </a:rPr>
                        <a:t>$674.183,22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000000"/>
                          </a:solidFill>
                          <a:effectLst/>
                          <a:latin typeface="Museo Sans Condensed" panose="02000000000000000000" pitchFamily="2" charset="0"/>
                        </a:rPr>
                        <a:t>$709.558,24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$576.321,87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$456.502,03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$119.819,84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$374.119,99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$284.262,20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$89.857,79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4169192"/>
                  </a:ext>
                </a:extLst>
              </a:tr>
              <a:tr h="215900">
                <a:tc vMerge="1">
                  <a:txBody>
                    <a:bodyPr/>
                    <a:lstStyle/>
                    <a:p>
                      <a:endParaRPr lang="es-CO"/>
                    </a:p>
                  </a:txBody>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81,22%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64,34%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52,73%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40,06%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300560734"/>
                  </a:ext>
                </a:extLst>
              </a:tr>
            </a:tbl>
          </a:graphicData>
        </a:graphic>
      </p:graphicFrame>
      <p:graphicFrame>
        <p:nvGraphicFramePr>
          <p:cNvPr id="9" name="9 Gráfico">
            <a:extLst>
              <a:ext uri="{FF2B5EF4-FFF2-40B4-BE49-F238E27FC236}">
                <a16:creationId xmlns:a16="http://schemas.microsoft.com/office/drawing/2014/main" id="{B5044F05-26BC-446D-A13A-4FAF842B1F84}"/>
              </a:ext>
            </a:extLst>
          </p:cNvPr>
          <p:cNvGraphicFramePr>
            <a:graphicFrameLocks/>
          </p:cNvGraphicFramePr>
          <p:nvPr/>
        </p:nvGraphicFramePr>
        <p:xfrm>
          <a:off x="495299" y="1211627"/>
          <a:ext cx="11201400" cy="38495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5530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0701"/>
          </a:xfrm>
        </p:spPr>
      </p:pic>
      <p:sp>
        <p:nvSpPr>
          <p:cNvPr id="2" name="Title 1"/>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Ranking de entidades por porcentaje de ejecución presupuestal de la inversión directa a 24/09/2021</a:t>
            </a:r>
          </a:p>
        </p:txBody>
      </p:sp>
      <p:graphicFrame>
        <p:nvGraphicFramePr>
          <p:cNvPr id="5" name="Tabla 4">
            <a:extLst>
              <a:ext uri="{FF2B5EF4-FFF2-40B4-BE49-F238E27FC236}">
                <a16:creationId xmlns:a16="http://schemas.microsoft.com/office/drawing/2014/main" id="{8083E207-13BE-41F6-BB02-902FCA805E64}"/>
              </a:ext>
            </a:extLst>
          </p:cNvPr>
          <p:cNvGraphicFramePr>
            <a:graphicFrameLocks noGrp="1"/>
          </p:cNvGraphicFramePr>
          <p:nvPr/>
        </p:nvGraphicFramePr>
        <p:xfrm>
          <a:off x="2207569" y="1988841"/>
          <a:ext cx="7776863" cy="4032452"/>
        </p:xfrm>
        <a:graphic>
          <a:graphicData uri="http://schemas.openxmlformats.org/drawingml/2006/table">
            <a:tbl>
              <a:tblPr/>
              <a:tblGrid>
                <a:gridCol w="597295">
                  <a:extLst>
                    <a:ext uri="{9D8B030D-6E8A-4147-A177-3AD203B41FA5}">
                      <a16:colId xmlns:a16="http://schemas.microsoft.com/office/drawing/2014/main" val="3500581817"/>
                    </a:ext>
                  </a:extLst>
                </a:gridCol>
                <a:gridCol w="1996377">
                  <a:extLst>
                    <a:ext uri="{9D8B030D-6E8A-4147-A177-3AD203B41FA5}">
                      <a16:colId xmlns:a16="http://schemas.microsoft.com/office/drawing/2014/main" val="1632295375"/>
                    </a:ext>
                  </a:extLst>
                </a:gridCol>
                <a:gridCol w="1922796">
                  <a:extLst>
                    <a:ext uri="{9D8B030D-6E8A-4147-A177-3AD203B41FA5}">
                      <a16:colId xmlns:a16="http://schemas.microsoft.com/office/drawing/2014/main" val="1152550888"/>
                    </a:ext>
                  </a:extLst>
                </a:gridCol>
                <a:gridCol w="1630197">
                  <a:extLst>
                    <a:ext uri="{9D8B030D-6E8A-4147-A177-3AD203B41FA5}">
                      <a16:colId xmlns:a16="http://schemas.microsoft.com/office/drawing/2014/main" val="282698258"/>
                    </a:ext>
                  </a:extLst>
                </a:gridCol>
                <a:gridCol w="1630197">
                  <a:extLst>
                    <a:ext uri="{9D8B030D-6E8A-4147-A177-3AD203B41FA5}">
                      <a16:colId xmlns:a16="http://schemas.microsoft.com/office/drawing/2014/main" val="4174134242"/>
                    </a:ext>
                  </a:extLst>
                </a:gridCol>
              </a:tblGrid>
              <a:tr h="312569">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CO" sz="1900" b="0" i="0" u="none" strike="noStrike" dirty="0">
                          <a:solidFill>
                            <a:srgbClr val="000000"/>
                          </a:solidFill>
                          <a:effectLst/>
                          <a:latin typeface="Museo Sans Condensed" panose="02000000000000000000" pitchFamily="2" charset="0"/>
                        </a:rPr>
                        <a:t>Millones de Pesos</a:t>
                      </a:r>
                    </a:p>
                  </a:txBody>
                  <a:tcPr marL="12700" marR="12700" marT="12700" marB="0" anchor="b">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38781637"/>
                  </a:ext>
                </a:extLst>
              </a:tr>
              <a:tr h="60966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No.</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es-CO" sz="1900" b="1" i="0" u="none" strike="noStrike" kern="1200" dirty="0">
                          <a:solidFill>
                            <a:srgbClr val="FFFFFF"/>
                          </a:solidFill>
                          <a:effectLst/>
                          <a:latin typeface="Museo Sans Condensed" panose="02000000000000000000" pitchFamily="2" charset="0"/>
                          <a:ea typeface="+mn-ea"/>
                          <a:cs typeface="+mn-cs"/>
                        </a:rPr>
                        <a:t>ENTIDAD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es-CO" sz="1900" b="1" i="0" u="none" strike="noStrike" kern="1200" dirty="0">
                          <a:solidFill>
                            <a:srgbClr val="FFFFFF"/>
                          </a:solidFill>
                          <a:effectLst/>
                          <a:latin typeface="Museo Sans Condensed" panose="02000000000000000000" pitchFamily="2" charset="0"/>
                          <a:ea typeface="+mn-ea"/>
                          <a:cs typeface="+mn-cs"/>
                        </a:rPr>
                        <a:t>APROPIACIÓN DISPONIBLE</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es-CO" sz="1900" b="1" i="0" u="none" strike="noStrike" kern="1200" dirty="0">
                          <a:solidFill>
                            <a:schemeClr val="bg1"/>
                          </a:solidFill>
                          <a:effectLst/>
                          <a:latin typeface="Museo Sans Condensed" panose="02000000000000000000" pitchFamily="2" charset="0"/>
                          <a:ea typeface="+mn-ea"/>
                          <a:cs typeface="+mn-cs"/>
                        </a:rPr>
                        <a:t>COMPROMISOS</a:t>
                      </a:r>
                      <a:r>
                        <a:rPr lang="es-CO" sz="1900" b="1" i="0" u="none" strike="noStrike" kern="1200" dirty="0">
                          <a:solidFill>
                            <a:schemeClr val="tx1"/>
                          </a:solidFill>
                          <a:effectLst/>
                          <a:latin typeface="Museo Sans Condensed" panose="02000000000000000000" pitchFamily="2" charset="0"/>
                          <a:ea typeface="+mn-ea"/>
                          <a:cs typeface="+mn-cs"/>
                        </a:rPr>
                        <a:t> </a:t>
                      </a:r>
                      <a:r>
                        <a:rPr lang="es-CO" sz="1900" b="1" i="0" u="none" strike="noStrike" kern="1200" dirty="0">
                          <a:solidFill>
                            <a:schemeClr val="bg1"/>
                          </a:solidFill>
                          <a:effectLst/>
                          <a:latin typeface="Museo Sans Condensed" panose="02000000000000000000" pitchFamily="2" charset="0"/>
                          <a:ea typeface="+mn-ea"/>
                          <a:cs typeface="+mn-cs"/>
                        </a:rPr>
                        <a:t>ACUMULADOS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p>
                      <a:pPr marL="0" algn="ctr" defTabSz="914400" rtl="0" eaLnBrk="1" fontAlgn="ctr" latinLnBrk="0" hangingPunct="1"/>
                      <a:r>
                        <a:rPr lang="es-CO" sz="1900" b="1" i="0" u="none" strike="noStrike" kern="1200" dirty="0">
                          <a:solidFill>
                            <a:schemeClr val="bg1"/>
                          </a:solidFill>
                          <a:effectLst/>
                          <a:latin typeface="Museo Sans Condensed" panose="02000000000000000000" pitchFamily="2" charset="0"/>
                          <a:ea typeface="+mn-ea"/>
                          <a:cs typeface="+mn-cs"/>
                        </a:rPr>
                        <a:t>%</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extLst>
                  <a:ext uri="{0D108BD9-81ED-4DB2-BD59-A6C34878D82A}">
                    <a16:rowId xmlns:a16="http://schemas.microsoft.com/office/drawing/2014/main" val="3046837388"/>
                  </a:ext>
                </a:extLst>
              </a:tr>
              <a:tr h="312569">
                <a:tc>
                  <a:txBody>
                    <a:bodyPr/>
                    <a:lstStyle/>
                    <a:p>
                      <a:pPr algn="ctr" fontAlgn="ctr"/>
                      <a:r>
                        <a:rPr lang="es-CO" sz="1900" b="0" i="0" u="none" strike="noStrike" dirty="0">
                          <a:solidFill>
                            <a:srgbClr val="000000"/>
                          </a:solidFill>
                          <a:effectLst/>
                          <a:latin typeface="Museo Sans Condensed" panose="02000000000000000000" pitchFamily="2" charset="0"/>
                        </a:rPr>
                        <a:t>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IDPC</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$ 25.081,00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$ 21.508,31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85,76%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9348587"/>
                  </a:ext>
                </a:extLst>
              </a:tr>
              <a:tr h="312569">
                <a:tc>
                  <a:txBody>
                    <a:bodyPr/>
                    <a:lstStyle/>
                    <a:p>
                      <a:pPr algn="ctr" fontAlgn="ctr"/>
                      <a:r>
                        <a:rPr lang="es-CO" sz="1900" b="0" i="0" u="none" strike="noStrike" dirty="0">
                          <a:solidFill>
                            <a:srgbClr val="000000"/>
                          </a:solidFill>
                          <a:effectLst/>
                          <a:latin typeface="Museo Sans Condensed" panose="02000000000000000000" pitchFamily="2" charset="0"/>
                        </a:rPr>
                        <a:t>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FUGA</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$ 10.291,18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$ 8.448,61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82,10%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18000"/>
                  </a:ext>
                </a:extLst>
              </a:tr>
              <a:tr h="312569">
                <a:tc>
                  <a:txBody>
                    <a:bodyPr/>
                    <a:lstStyle/>
                    <a:p>
                      <a:pPr algn="ctr" fontAlgn="ctr"/>
                      <a:r>
                        <a:rPr lang="es-CO" sz="1900" b="0" i="0" u="none" strike="noStrike" dirty="0">
                          <a:solidFill>
                            <a:srgbClr val="000000"/>
                          </a:solidFill>
                          <a:effectLst/>
                          <a:latin typeface="Museo Sans Condensed" panose="02000000000000000000" pitchFamily="2" charset="0"/>
                        </a:rPr>
                        <a:t>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OFB</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$ 31.402,00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$ 25.402,06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80,89%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8986491"/>
                  </a:ext>
                </a:extLst>
              </a:tr>
              <a:tr h="312569">
                <a:tc>
                  <a:txBody>
                    <a:bodyPr/>
                    <a:lstStyle/>
                    <a:p>
                      <a:pPr algn="ctr" fontAlgn="ctr"/>
                      <a:r>
                        <a:rPr lang="es-CO" sz="1900" b="0" i="0" u="none" strike="noStrike" dirty="0">
                          <a:solidFill>
                            <a:srgbClr val="000000"/>
                          </a:solidFill>
                          <a:effectLst/>
                          <a:latin typeface="Museo Sans Condensed" panose="02000000000000000000" pitchFamily="2" charset="0"/>
                        </a:rPr>
                        <a:t>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CANAL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$ 10.892,34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$ 7.925,94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72,77%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5714659"/>
                  </a:ext>
                </a:extLst>
              </a:tr>
              <a:tr h="312569">
                <a:tc>
                  <a:txBody>
                    <a:bodyPr/>
                    <a:lstStyle/>
                    <a:p>
                      <a:pPr algn="ctr" fontAlgn="ctr"/>
                      <a:r>
                        <a:rPr lang="es-CO" sz="1900" b="0" i="0" u="none" strike="noStrike" dirty="0">
                          <a:solidFill>
                            <a:srgbClr val="000000"/>
                          </a:solidFill>
                          <a:effectLst/>
                          <a:latin typeface="Museo Sans Condensed" panose="02000000000000000000" pitchFamily="2" charset="0"/>
                        </a:rPr>
                        <a:t>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IDARTES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$ 156.235,96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$ 104.731,64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67,03%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461192"/>
                  </a:ext>
                </a:extLst>
              </a:tr>
              <a:tr h="312569">
                <a:tc>
                  <a:txBody>
                    <a:bodyPr/>
                    <a:lstStyle/>
                    <a:p>
                      <a:pPr algn="ctr" fontAlgn="ctr"/>
                      <a:r>
                        <a:rPr lang="es-CO" sz="1900" b="0" i="0" u="none" strike="noStrike" dirty="0">
                          <a:solidFill>
                            <a:srgbClr val="000000"/>
                          </a:solidFill>
                          <a:effectLst/>
                          <a:latin typeface="Museo Sans Condensed" panose="02000000000000000000" pitchFamily="2" charset="0"/>
                        </a:rPr>
                        <a:t>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IDRD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$ 332.565,18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$ 202.450,50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60,88%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5099142"/>
                  </a:ext>
                </a:extLst>
              </a:tr>
              <a:tr h="312569">
                <a:tc>
                  <a:txBody>
                    <a:bodyPr/>
                    <a:lstStyle/>
                    <a:p>
                      <a:pPr algn="ctr" fontAlgn="ctr"/>
                      <a:r>
                        <a:rPr lang="es-CO" sz="1900" b="0" i="0" u="none" strike="noStrike" dirty="0">
                          <a:solidFill>
                            <a:srgbClr val="000000"/>
                          </a:solidFill>
                          <a:effectLst/>
                          <a:latin typeface="Museo Sans Condensed" panose="02000000000000000000" pitchFamily="2" charset="0"/>
                        </a:rPr>
                        <a:t>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SCRD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$ 143.090,58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$ 86.034,97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60,13%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2962524"/>
                  </a:ext>
                </a:extLst>
              </a:tr>
              <a:tr h="312569">
                <a:tc gridSpan="2">
                  <a:txBody>
                    <a:bodyPr/>
                    <a:lstStyle/>
                    <a:p>
                      <a:pPr algn="just" fontAlgn="ctr"/>
                      <a:r>
                        <a:rPr lang="es-CO" sz="1900" b="1" i="0" u="none" strike="noStrike" dirty="0">
                          <a:solidFill>
                            <a:srgbClr val="000000"/>
                          </a:solidFill>
                          <a:effectLst/>
                          <a:latin typeface="Museo Sans Condensed" panose="02000000000000000000" pitchFamily="2" charset="0"/>
                        </a:rPr>
                        <a:t>TOTAL SECTOR</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hMerge="1">
                  <a:txBody>
                    <a:bodyPr/>
                    <a:lstStyle/>
                    <a:p>
                      <a:endParaRPr lang="es-CO"/>
                    </a:p>
                  </a:txBody>
                  <a:tcPr/>
                </a:tc>
                <a:tc>
                  <a:txBody>
                    <a:bodyPr/>
                    <a:lstStyle/>
                    <a:p>
                      <a:pPr algn="r" fontAlgn="ctr"/>
                      <a:r>
                        <a:rPr lang="es-CO" sz="1900" b="1" i="0" u="none" strike="noStrike" dirty="0">
                          <a:solidFill>
                            <a:srgbClr val="000000"/>
                          </a:solidFill>
                          <a:effectLst/>
                          <a:latin typeface="Museo Sans Condensed" panose="02000000000000000000" pitchFamily="2" charset="0"/>
                        </a:rPr>
                        <a:t>$ 709.558,24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a:solidFill>
                            <a:srgbClr val="000000"/>
                          </a:solidFill>
                          <a:effectLst/>
                          <a:latin typeface="Museo Sans Condensed" panose="02000000000000000000" pitchFamily="2" charset="0"/>
                        </a:rPr>
                        <a:t>$ 456.502,03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64,34%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extLst>
                  <a:ext uri="{0D108BD9-81ED-4DB2-BD59-A6C34878D82A}">
                    <a16:rowId xmlns:a16="http://schemas.microsoft.com/office/drawing/2014/main" val="946596711"/>
                  </a:ext>
                </a:extLst>
              </a:tr>
              <a:tr h="609664">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O" sz="1900" b="0" i="0" u="none" strike="noStrike" dirty="0">
                          <a:solidFill>
                            <a:srgbClr val="000000"/>
                          </a:solidFill>
                          <a:effectLst/>
                          <a:latin typeface="Museo Sans Condensed" panose="02000000000000000000" pitchFamily="2" charset="0"/>
                        </a:rPr>
                        <a:t>Fuente: Entidades</a:t>
                      </a:r>
                    </a:p>
                    <a:p>
                      <a:pPr marL="0" marR="0" lvl="0" indent="0" algn="l" defTabSz="914400" rtl="0" eaLnBrk="1" fontAlgn="b" latinLnBrk="0" hangingPunct="1">
                        <a:lnSpc>
                          <a:spcPct val="100000"/>
                        </a:lnSpc>
                        <a:spcBef>
                          <a:spcPts val="0"/>
                        </a:spcBef>
                        <a:spcAft>
                          <a:spcPts val="0"/>
                        </a:spcAft>
                        <a:buClrTx/>
                        <a:buSzTx/>
                        <a:buFontTx/>
                        <a:buNone/>
                        <a:tabLst/>
                        <a:defRPr/>
                      </a:pPr>
                      <a:r>
                        <a:rPr lang="es-CO" sz="1900" b="0" i="0" u="none" strike="noStrike" dirty="0">
                          <a:solidFill>
                            <a:srgbClr val="000000"/>
                          </a:solidFill>
                          <a:effectLst/>
                          <a:latin typeface="Museo Sans Condensed" panose="02000000000000000000" pitchFamily="2" charset="0"/>
                        </a:rPr>
                        <a:t>Cálculos y diseño: SCRD-OAP</a:t>
                      </a:r>
                    </a:p>
                  </a:txBody>
                  <a:tcPr marL="12700" marR="12700" marT="1270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71774412"/>
                  </a:ext>
                </a:extLst>
              </a:tr>
            </a:tbl>
          </a:graphicData>
        </a:graphic>
      </p:graphicFrame>
    </p:spTree>
    <p:extLst>
      <p:ext uri="{BB962C8B-B14F-4D97-AF65-F5344CB8AC3E}">
        <p14:creationId xmlns:p14="http://schemas.microsoft.com/office/powerpoint/2010/main" val="3777042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9" name="Title 1">
            <a:extLst>
              <a:ext uri="{FF2B5EF4-FFF2-40B4-BE49-F238E27FC236}">
                <a16:creationId xmlns:a16="http://schemas.microsoft.com/office/drawing/2014/main" id="{268EB1AA-797E-4599-ACC3-F3FA3FF12B67}"/>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Ranking de entidades por porcentaje de recursos por comprometer de la inversión directa a 24/09/2021</a:t>
            </a:r>
          </a:p>
        </p:txBody>
      </p:sp>
      <p:graphicFrame>
        <p:nvGraphicFramePr>
          <p:cNvPr id="5" name="Tabla 4">
            <a:extLst>
              <a:ext uri="{FF2B5EF4-FFF2-40B4-BE49-F238E27FC236}">
                <a16:creationId xmlns:a16="http://schemas.microsoft.com/office/drawing/2014/main" id="{F06E4B07-2EF7-43F1-97F5-0F6772F6AFDA}"/>
              </a:ext>
            </a:extLst>
          </p:cNvPr>
          <p:cNvGraphicFramePr>
            <a:graphicFrameLocks noGrp="1"/>
          </p:cNvGraphicFramePr>
          <p:nvPr/>
        </p:nvGraphicFramePr>
        <p:xfrm>
          <a:off x="2083130" y="2122194"/>
          <a:ext cx="8025741" cy="3837940"/>
        </p:xfrm>
        <a:graphic>
          <a:graphicData uri="http://schemas.openxmlformats.org/drawingml/2006/table">
            <a:tbl>
              <a:tblPr/>
              <a:tblGrid>
                <a:gridCol w="392591">
                  <a:extLst>
                    <a:ext uri="{9D8B030D-6E8A-4147-A177-3AD203B41FA5}">
                      <a16:colId xmlns:a16="http://schemas.microsoft.com/office/drawing/2014/main" val="2370947380"/>
                    </a:ext>
                  </a:extLst>
                </a:gridCol>
                <a:gridCol w="1728000">
                  <a:extLst>
                    <a:ext uri="{9D8B030D-6E8A-4147-A177-3AD203B41FA5}">
                      <a16:colId xmlns:a16="http://schemas.microsoft.com/office/drawing/2014/main" val="3011366796"/>
                    </a:ext>
                  </a:extLst>
                </a:gridCol>
                <a:gridCol w="1456383">
                  <a:extLst>
                    <a:ext uri="{9D8B030D-6E8A-4147-A177-3AD203B41FA5}">
                      <a16:colId xmlns:a16="http://schemas.microsoft.com/office/drawing/2014/main" val="3727657900"/>
                    </a:ext>
                  </a:extLst>
                </a:gridCol>
                <a:gridCol w="1456384">
                  <a:extLst>
                    <a:ext uri="{9D8B030D-6E8A-4147-A177-3AD203B41FA5}">
                      <a16:colId xmlns:a16="http://schemas.microsoft.com/office/drawing/2014/main" val="569783447"/>
                    </a:ext>
                  </a:extLst>
                </a:gridCol>
                <a:gridCol w="768000">
                  <a:extLst>
                    <a:ext uri="{9D8B030D-6E8A-4147-A177-3AD203B41FA5}">
                      <a16:colId xmlns:a16="http://schemas.microsoft.com/office/drawing/2014/main" val="695532931"/>
                    </a:ext>
                  </a:extLst>
                </a:gridCol>
                <a:gridCol w="1456384">
                  <a:extLst>
                    <a:ext uri="{9D8B030D-6E8A-4147-A177-3AD203B41FA5}">
                      <a16:colId xmlns:a16="http://schemas.microsoft.com/office/drawing/2014/main" val="1900890717"/>
                    </a:ext>
                  </a:extLst>
                </a:gridCol>
                <a:gridCol w="768000">
                  <a:extLst>
                    <a:ext uri="{9D8B030D-6E8A-4147-A177-3AD203B41FA5}">
                      <a16:colId xmlns:a16="http://schemas.microsoft.com/office/drawing/2014/main" val="1204430681"/>
                    </a:ext>
                  </a:extLst>
                </a:gridCol>
              </a:tblGrid>
              <a:tr h="297180">
                <a:tc gridSpan="7">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CO" sz="1900" b="0" i="0" u="none" strike="noStrike" dirty="0">
                          <a:solidFill>
                            <a:srgbClr val="000000"/>
                          </a:solidFill>
                          <a:effectLst/>
                          <a:latin typeface="Museo Sans Condensed" panose="02000000000000000000" pitchFamily="2" charset="0"/>
                        </a:rPr>
                        <a:t>Millones de Pesos</a:t>
                      </a:r>
                    </a:p>
                  </a:txBody>
                  <a:tcPr marL="12700" marR="12700" marT="12700" marB="0" anchor="b">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lnL w="12700" cmpd="sng">
                      <a:noFill/>
                      <a:prstDash val="solid"/>
                    </a:lnL>
                  </a:tcPr>
                </a:tc>
                <a:extLst>
                  <a:ext uri="{0D108BD9-81ED-4DB2-BD59-A6C34878D82A}">
                    <a16:rowId xmlns:a16="http://schemas.microsoft.com/office/drawing/2014/main" val="3799905061"/>
                  </a:ext>
                </a:extLst>
              </a:tr>
              <a:tr h="5816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No.</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ENTIDAD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APROPIACIÓN DISPONIBLE</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es-CO" sz="1900" b="1" i="0" u="none" strike="noStrike" kern="1200" dirty="0">
                          <a:solidFill>
                            <a:srgbClr val="FFFFFF"/>
                          </a:solidFill>
                          <a:effectLst/>
                          <a:latin typeface="Museo Sans Condensed" panose="02000000000000000000" pitchFamily="2" charset="0"/>
                          <a:ea typeface="+mn-ea"/>
                          <a:cs typeface="+mn-cs"/>
                        </a:rPr>
                        <a:t>COMPROMISOS ACUMULADOS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p>
                      <a:pPr marL="0" algn="ctr" defTabSz="914400" rtl="0" eaLnBrk="1" fontAlgn="ctr" latinLnBrk="0" hangingPunct="1"/>
                      <a:r>
                        <a:rPr lang="es-CO" sz="1900" b="1" i="0" u="none" strike="noStrike" kern="1200" dirty="0">
                          <a:solidFill>
                            <a:srgbClr val="FFFFFF"/>
                          </a:solidFill>
                          <a:effectLst/>
                          <a:latin typeface="Museo Sans Condensed" panose="02000000000000000000" pitchFamily="2" charset="0"/>
                          <a:ea typeface="+mn-ea"/>
                          <a:cs typeface="+mn-cs"/>
                        </a:rPr>
                        <a:t>%</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es-CO" sz="1900" b="1" i="0" u="none" strike="noStrike" kern="1200" dirty="0">
                          <a:solidFill>
                            <a:srgbClr val="FFFFFF"/>
                          </a:solidFill>
                          <a:effectLst/>
                          <a:latin typeface="Museo Sans Condensed" panose="02000000000000000000" pitchFamily="2" charset="0"/>
                          <a:ea typeface="+mn-ea"/>
                          <a:cs typeface="+mn-cs"/>
                        </a:rPr>
                        <a:t>RECURSOS POR COMPROMETER</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p>
                      <a:pPr marL="0" algn="ctr" defTabSz="914400" rtl="0" eaLnBrk="1" fontAlgn="ctr" latinLnBrk="0" hangingPunct="1"/>
                      <a:r>
                        <a:rPr lang="es-CO" sz="1900" b="1" i="0" u="none" strike="noStrike" kern="1200" dirty="0">
                          <a:solidFill>
                            <a:srgbClr val="FFFFFF"/>
                          </a:solidFill>
                          <a:effectLst/>
                          <a:latin typeface="Museo Sans Condensed" panose="02000000000000000000" pitchFamily="2" charset="0"/>
                          <a:ea typeface="+mn-ea"/>
                          <a:cs typeface="+mn-cs"/>
                        </a:rPr>
                        <a:t>%</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extLst>
                  <a:ext uri="{0D108BD9-81ED-4DB2-BD59-A6C34878D82A}">
                    <a16:rowId xmlns:a16="http://schemas.microsoft.com/office/drawing/2014/main" val="3415777261"/>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SCRD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$ 143.090,58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$ 86.034,97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60,13%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$ 57.055,61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39,87%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9353834"/>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IDRD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$ 332.565,18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$ 202.450,50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60,88%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$ 130.114,69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39,12%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9340862"/>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IDARTES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$ 156.235,96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$ 104.731,64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67,03%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$ 51.504,31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32,97%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7828120"/>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CANAL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$ 10.892,34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$ 7.925,94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72,77%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$ 2.966,40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27,23%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8580130"/>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OFB</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$ 31.402,00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$ 25.402,06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80,89%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$ 5.999,94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19,11%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9025733"/>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FUGA</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$ 10.291,18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$ 8.448,61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82,10%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$ 1.842,57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17,90%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5222449"/>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IDPC</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$ 25.081,00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$ 21.508,31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85,76%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$ 3.572,69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14,24%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2947982"/>
                  </a:ext>
                </a:extLst>
              </a:tr>
              <a:tr h="297180">
                <a:tc gridSpan="2">
                  <a:txBody>
                    <a:bodyPr/>
                    <a:lstStyle/>
                    <a:p>
                      <a:pPr algn="just" fontAlgn="ctr"/>
                      <a:r>
                        <a:rPr lang="es-CO" sz="1900" b="1" i="0" u="none" strike="noStrike">
                          <a:solidFill>
                            <a:srgbClr val="000000"/>
                          </a:solidFill>
                          <a:effectLst/>
                          <a:latin typeface="Museo Sans Condensed" panose="02000000000000000000" pitchFamily="2" charset="0"/>
                        </a:rPr>
                        <a:t>TOTAL SECTOR</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hMerge="1">
                  <a:txBody>
                    <a:bodyPr/>
                    <a:lstStyle/>
                    <a:p>
                      <a:endParaRPr lang="es-CO"/>
                    </a:p>
                  </a:txBody>
                  <a:tcPr/>
                </a:tc>
                <a:tc>
                  <a:txBody>
                    <a:bodyPr/>
                    <a:lstStyle/>
                    <a:p>
                      <a:pPr algn="r" fontAlgn="ctr"/>
                      <a:r>
                        <a:rPr lang="es-CO" sz="1900" b="1" i="0" u="none" strike="noStrike">
                          <a:solidFill>
                            <a:srgbClr val="000000"/>
                          </a:solidFill>
                          <a:effectLst/>
                          <a:latin typeface="Museo Sans Condensed" panose="02000000000000000000" pitchFamily="2" charset="0"/>
                        </a:rPr>
                        <a:t>$ 709.558,24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a:solidFill>
                            <a:srgbClr val="000000"/>
                          </a:solidFill>
                          <a:effectLst/>
                          <a:latin typeface="Museo Sans Condensed" panose="02000000000000000000" pitchFamily="2" charset="0"/>
                        </a:rPr>
                        <a:t>$ 456.502,03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64,34%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$ 253.056,21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35,66%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extLst>
                  <a:ext uri="{0D108BD9-81ED-4DB2-BD59-A6C34878D82A}">
                    <a16:rowId xmlns:a16="http://schemas.microsoft.com/office/drawing/2014/main" val="1327458195"/>
                  </a:ext>
                </a:extLst>
              </a:tr>
              <a:tr h="581660">
                <a:tc gridSpan="7">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O" sz="1900" b="0" i="0" u="none" strike="noStrike" dirty="0">
                          <a:solidFill>
                            <a:srgbClr val="000000"/>
                          </a:solidFill>
                          <a:effectLst/>
                          <a:latin typeface="Museo Sans Condensed" panose="02000000000000000000" pitchFamily="2" charset="0"/>
                        </a:rPr>
                        <a:t>Fuente: Entidades</a:t>
                      </a:r>
                    </a:p>
                    <a:p>
                      <a:pPr algn="l" fontAlgn="b"/>
                      <a:r>
                        <a:rPr lang="es-CO" sz="1900" b="0" i="0" u="none" strike="noStrike" dirty="0">
                          <a:solidFill>
                            <a:srgbClr val="000000"/>
                          </a:solidFill>
                          <a:effectLst/>
                          <a:latin typeface="Museo Sans Condensed" panose="02000000000000000000" pitchFamily="2" charset="0"/>
                        </a:rPr>
                        <a:t>Cálculos y diseño: SCRD-OAP</a:t>
                      </a:r>
                    </a:p>
                  </a:txBody>
                  <a:tcPr marL="12700" marR="12700" marT="12700" marB="0" anchor="b">
                    <a:lnL>
                      <a:noFill/>
                    </a:lnL>
                    <a:lnR w="12700" cmpd="sng">
                      <a:noFill/>
                      <a:prstDash val="solid"/>
                    </a:lnR>
                    <a:lnT w="63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lnL w="12700" cmpd="sng">
                      <a:noFill/>
                      <a:prstDash val="solid"/>
                    </a:lnL>
                    <a:lnT w="6350" cap="flat" cmpd="sng" algn="ctr">
                      <a:solidFill>
                        <a:schemeClr val="tx1"/>
                      </a:solidFill>
                      <a:prstDash val="solid"/>
                      <a:round/>
                      <a:headEnd type="none" w="med" len="med"/>
                      <a:tailEnd type="none" w="med" len="med"/>
                    </a:lnT>
                  </a:tcPr>
                </a:tc>
                <a:tc hMerge="1">
                  <a:txBody>
                    <a:bodyPr/>
                    <a:lstStyle/>
                    <a:p>
                      <a:endParaRPr lang="es-CO"/>
                    </a:p>
                  </a:txBody>
                  <a:tcPr/>
                </a:tc>
                <a:tc hMerge="1">
                  <a:txBody>
                    <a:bodyPr/>
                    <a:lstStyle/>
                    <a:p>
                      <a:endParaRPr lang="es-CO"/>
                    </a:p>
                  </a:txBody>
                  <a:tcPr>
                    <a:lnL w="12700" cmpd="sng">
                      <a:noFill/>
                      <a:prstDash val="solid"/>
                    </a:lnL>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80059057"/>
                  </a:ext>
                </a:extLst>
              </a:tr>
            </a:tbl>
          </a:graphicData>
        </a:graphic>
      </p:graphicFrame>
    </p:spTree>
    <p:extLst>
      <p:ext uri="{BB962C8B-B14F-4D97-AF65-F5344CB8AC3E}">
        <p14:creationId xmlns:p14="http://schemas.microsoft.com/office/powerpoint/2010/main" val="3168778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B46827BE-ED51-42A6-8E2C-B76B3B7926FF}"/>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Ranking de entidades por proyección de rezago en compromisos de la inversión directa a 24/09/2021</a:t>
            </a:r>
          </a:p>
        </p:txBody>
      </p:sp>
      <p:graphicFrame>
        <p:nvGraphicFramePr>
          <p:cNvPr id="6" name="Tabla 5">
            <a:extLst>
              <a:ext uri="{FF2B5EF4-FFF2-40B4-BE49-F238E27FC236}">
                <a16:creationId xmlns:a16="http://schemas.microsoft.com/office/drawing/2014/main" id="{CD0996C3-849C-4084-9DDE-8FABCE8B5884}"/>
              </a:ext>
            </a:extLst>
          </p:cNvPr>
          <p:cNvGraphicFramePr>
            <a:graphicFrameLocks noGrp="1"/>
          </p:cNvGraphicFramePr>
          <p:nvPr/>
        </p:nvGraphicFramePr>
        <p:xfrm>
          <a:off x="1738522" y="1837714"/>
          <a:ext cx="8714957" cy="4406900"/>
        </p:xfrm>
        <a:graphic>
          <a:graphicData uri="http://schemas.openxmlformats.org/drawingml/2006/table">
            <a:tbl>
              <a:tblPr/>
              <a:tblGrid>
                <a:gridCol w="410957">
                  <a:extLst>
                    <a:ext uri="{9D8B030D-6E8A-4147-A177-3AD203B41FA5}">
                      <a16:colId xmlns:a16="http://schemas.microsoft.com/office/drawing/2014/main" val="3762983494"/>
                    </a:ext>
                  </a:extLst>
                </a:gridCol>
                <a:gridCol w="1776000">
                  <a:extLst>
                    <a:ext uri="{9D8B030D-6E8A-4147-A177-3AD203B41FA5}">
                      <a16:colId xmlns:a16="http://schemas.microsoft.com/office/drawing/2014/main" val="828900661"/>
                    </a:ext>
                  </a:extLst>
                </a:gridCol>
                <a:gridCol w="1632000">
                  <a:extLst>
                    <a:ext uri="{9D8B030D-6E8A-4147-A177-3AD203B41FA5}">
                      <a16:colId xmlns:a16="http://schemas.microsoft.com/office/drawing/2014/main" val="4143189655"/>
                    </a:ext>
                  </a:extLst>
                </a:gridCol>
                <a:gridCol w="1632000">
                  <a:extLst>
                    <a:ext uri="{9D8B030D-6E8A-4147-A177-3AD203B41FA5}">
                      <a16:colId xmlns:a16="http://schemas.microsoft.com/office/drawing/2014/main" val="2755652718"/>
                    </a:ext>
                  </a:extLst>
                </a:gridCol>
                <a:gridCol w="1632000">
                  <a:extLst>
                    <a:ext uri="{9D8B030D-6E8A-4147-A177-3AD203B41FA5}">
                      <a16:colId xmlns:a16="http://schemas.microsoft.com/office/drawing/2014/main" val="2792469441"/>
                    </a:ext>
                  </a:extLst>
                </a:gridCol>
                <a:gridCol w="1632000">
                  <a:extLst>
                    <a:ext uri="{9D8B030D-6E8A-4147-A177-3AD203B41FA5}">
                      <a16:colId xmlns:a16="http://schemas.microsoft.com/office/drawing/2014/main" val="2489486273"/>
                    </a:ext>
                  </a:extLst>
                </a:gridCol>
              </a:tblGrid>
              <a:tr h="297180">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CO" sz="1900" b="0" i="0" u="none" strike="noStrike" dirty="0">
                          <a:solidFill>
                            <a:srgbClr val="000000"/>
                          </a:solidFill>
                          <a:effectLst/>
                          <a:latin typeface="Museo Sans Condensed" panose="02000000000000000000" pitchFamily="2" charset="0"/>
                        </a:rPr>
                        <a:t>Millones de Pesos</a:t>
                      </a:r>
                    </a:p>
                  </a:txBody>
                  <a:tcPr marL="12700" marR="12700" marT="12700" marB="0" anchor="b">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684337373"/>
                  </a:ext>
                </a:extLst>
              </a:tr>
              <a:tr h="11506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No.</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ENTIDAD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APROPIACIÓN DISPONIBLE</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PROGRAMACIÓN COMPROMISOS ACUMULADOS</a:t>
                      </a:r>
                      <a:br>
                        <a:rPr lang="es-CO" sz="1900" b="1" i="0" u="none" strike="noStrike" dirty="0">
                          <a:solidFill>
                            <a:srgbClr val="FFFFFF"/>
                          </a:solidFill>
                          <a:effectLst/>
                          <a:latin typeface="Museo Sans Condensed" panose="02000000000000000000" pitchFamily="2" charset="0"/>
                        </a:rPr>
                      </a:br>
                      <a:r>
                        <a:rPr lang="es-CO" sz="1900" b="1" i="0" u="none" strike="noStrike" dirty="0">
                          <a:solidFill>
                            <a:srgbClr val="FFFFFF"/>
                          </a:solidFill>
                          <a:effectLst/>
                          <a:latin typeface="Museo Sans Condensed" panose="02000000000000000000" pitchFamily="2" charset="0"/>
                        </a:rPr>
                        <a:t>SEPTIEMBRE</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COMPROMISOS ACUMULADOS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PROYECCIÓN REZAGO COMPROMISOS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extLst>
                  <a:ext uri="{0D108BD9-81ED-4DB2-BD59-A6C34878D82A}">
                    <a16:rowId xmlns:a16="http://schemas.microsoft.com/office/drawing/2014/main" val="2722367347"/>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IDRD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$ 332.565,18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$ 274.809,88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$ 202.450,50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$ 72.359,38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326676"/>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SCRD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$ 143.090,58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$ 109.277,40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$ 86.034,97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$ 23.242,42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5110423"/>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IDARTES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$ 156.235,96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$ 123.011,00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$ 104.731,64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$ 18.279,36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4011836"/>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CANAL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$ 10.892,34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$ 10.404,44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$ 7.925,94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$ 2.478,50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852971"/>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OFB</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$ 31.402,00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$ 27.629,00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$ 25.402,06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$ 2.226,94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9371606"/>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IDPC</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$ 25.081,00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$ 22.783,30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$ 21.508,31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$ 1.275,00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6333465"/>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FUGA</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$ 10.291,18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$ 8.406,85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$ 8.448,61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-$ 41,77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0951972"/>
                  </a:ext>
                </a:extLst>
              </a:tr>
              <a:tr h="297180">
                <a:tc gridSpan="2">
                  <a:txBody>
                    <a:bodyPr/>
                    <a:lstStyle/>
                    <a:p>
                      <a:pPr algn="just" fontAlgn="ctr"/>
                      <a:r>
                        <a:rPr lang="es-CO" sz="1900" b="1" i="0" u="none" strike="noStrike" dirty="0">
                          <a:solidFill>
                            <a:srgbClr val="000000"/>
                          </a:solidFill>
                          <a:effectLst/>
                          <a:latin typeface="Museo Sans Condensed" panose="02000000000000000000" pitchFamily="2" charset="0"/>
                        </a:rPr>
                        <a:t>TOTAL SECTOR</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hMerge="1">
                  <a:txBody>
                    <a:bodyPr/>
                    <a:lstStyle/>
                    <a:p>
                      <a:endParaRPr lang="es-CO"/>
                    </a:p>
                  </a:txBody>
                  <a:tcPr/>
                </a:tc>
                <a:tc>
                  <a:txBody>
                    <a:bodyPr/>
                    <a:lstStyle/>
                    <a:p>
                      <a:pPr algn="r" fontAlgn="ctr"/>
                      <a:r>
                        <a:rPr lang="es-CO" sz="1900" b="1" i="0" u="none" strike="noStrike">
                          <a:solidFill>
                            <a:srgbClr val="000000"/>
                          </a:solidFill>
                          <a:effectLst/>
                          <a:latin typeface="Museo Sans Condensed" panose="02000000000000000000" pitchFamily="2" charset="0"/>
                        </a:rPr>
                        <a:t>$ 709.558,24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a:solidFill>
                            <a:srgbClr val="000000"/>
                          </a:solidFill>
                          <a:effectLst/>
                          <a:latin typeface="Museo Sans Condensed" panose="02000000000000000000" pitchFamily="2" charset="0"/>
                        </a:rPr>
                        <a:t>$ 576.321,87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$ 456.502,03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$ 119.819,84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extLst>
                  <a:ext uri="{0D108BD9-81ED-4DB2-BD59-A6C34878D82A}">
                    <a16:rowId xmlns:a16="http://schemas.microsoft.com/office/drawing/2014/main" val="2365329667"/>
                  </a:ext>
                </a:extLst>
              </a:tr>
              <a:tr h="581660">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O" sz="1900" b="0" i="0" u="none" strike="noStrike" dirty="0">
                          <a:solidFill>
                            <a:srgbClr val="000000"/>
                          </a:solidFill>
                          <a:effectLst/>
                          <a:latin typeface="Museo Sans Condensed" panose="02000000000000000000" pitchFamily="2" charset="0"/>
                        </a:rPr>
                        <a:t>Fuente: Entidades</a:t>
                      </a:r>
                    </a:p>
                    <a:p>
                      <a:pPr algn="l" fontAlgn="b"/>
                      <a:r>
                        <a:rPr lang="es-CO" sz="1900" b="0" i="0" u="none" strike="noStrike" dirty="0">
                          <a:solidFill>
                            <a:srgbClr val="000000"/>
                          </a:solidFill>
                          <a:effectLst/>
                          <a:latin typeface="Museo Sans Condensed" panose="02000000000000000000" pitchFamily="2" charset="0"/>
                        </a:rPr>
                        <a:t>Cálculos y diseño: SCRD-OAP</a:t>
                      </a:r>
                    </a:p>
                  </a:txBody>
                  <a:tcPr marL="12700" marR="12700" marT="12700" marB="0" anchor="b">
                    <a:lnL>
                      <a:noFill/>
                    </a:lnL>
                    <a:lnR w="12700" cmpd="sng">
                      <a:noFill/>
                      <a:prstDash val="solid"/>
                    </a:lnR>
                    <a:lnT w="63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647818109"/>
                  </a:ext>
                </a:extLst>
              </a:tr>
            </a:tbl>
          </a:graphicData>
        </a:graphic>
      </p:graphicFrame>
    </p:spTree>
    <p:extLst>
      <p:ext uri="{BB962C8B-B14F-4D97-AF65-F5344CB8AC3E}">
        <p14:creationId xmlns:p14="http://schemas.microsoft.com/office/powerpoint/2010/main" val="749209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0701"/>
          </a:xfrm>
        </p:spPr>
      </p:pic>
      <p:sp>
        <p:nvSpPr>
          <p:cNvPr id="2" name="Title 1"/>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Ranking de entidades por proyección de rezago en giros de la inversión directa a 24/09/2021</a:t>
            </a:r>
          </a:p>
        </p:txBody>
      </p:sp>
      <p:graphicFrame>
        <p:nvGraphicFramePr>
          <p:cNvPr id="5" name="Tabla 4">
            <a:extLst>
              <a:ext uri="{FF2B5EF4-FFF2-40B4-BE49-F238E27FC236}">
                <a16:creationId xmlns:a16="http://schemas.microsoft.com/office/drawing/2014/main" id="{3027FA78-BE3E-4E2B-8579-E29FC6ED907B}"/>
              </a:ext>
            </a:extLst>
          </p:cNvPr>
          <p:cNvGraphicFramePr>
            <a:graphicFrameLocks noGrp="1"/>
          </p:cNvGraphicFramePr>
          <p:nvPr/>
        </p:nvGraphicFramePr>
        <p:xfrm>
          <a:off x="872822" y="1604798"/>
          <a:ext cx="10446356" cy="4406900"/>
        </p:xfrm>
        <a:graphic>
          <a:graphicData uri="http://schemas.openxmlformats.org/drawingml/2006/table">
            <a:tbl>
              <a:tblPr/>
              <a:tblGrid>
                <a:gridCol w="414356">
                  <a:extLst>
                    <a:ext uri="{9D8B030D-6E8A-4147-A177-3AD203B41FA5}">
                      <a16:colId xmlns:a16="http://schemas.microsoft.com/office/drawing/2014/main" val="2025847485"/>
                    </a:ext>
                  </a:extLst>
                </a:gridCol>
                <a:gridCol w="3312000">
                  <a:extLst>
                    <a:ext uri="{9D8B030D-6E8A-4147-A177-3AD203B41FA5}">
                      <a16:colId xmlns:a16="http://schemas.microsoft.com/office/drawing/2014/main" val="3260329818"/>
                    </a:ext>
                  </a:extLst>
                </a:gridCol>
                <a:gridCol w="1680000">
                  <a:extLst>
                    <a:ext uri="{9D8B030D-6E8A-4147-A177-3AD203B41FA5}">
                      <a16:colId xmlns:a16="http://schemas.microsoft.com/office/drawing/2014/main" val="3205486848"/>
                    </a:ext>
                  </a:extLst>
                </a:gridCol>
                <a:gridCol w="1680000">
                  <a:extLst>
                    <a:ext uri="{9D8B030D-6E8A-4147-A177-3AD203B41FA5}">
                      <a16:colId xmlns:a16="http://schemas.microsoft.com/office/drawing/2014/main" val="4063003386"/>
                    </a:ext>
                  </a:extLst>
                </a:gridCol>
                <a:gridCol w="1680000">
                  <a:extLst>
                    <a:ext uri="{9D8B030D-6E8A-4147-A177-3AD203B41FA5}">
                      <a16:colId xmlns:a16="http://schemas.microsoft.com/office/drawing/2014/main" val="861564777"/>
                    </a:ext>
                  </a:extLst>
                </a:gridCol>
                <a:gridCol w="1680000">
                  <a:extLst>
                    <a:ext uri="{9D8B030D-6E8A-4147-A177-3AD203B41FA5}">
                      <a16:colId xmlns:a16="http://schemas.microsoft.com/office/drawing/2014/main" val="2448200883"/>
                    </a:ext>
                  </a:extLst>
                </a:gridCol>
              </a:tblGrid>
              <a:tr h="297180">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CO" sz="1900" b="0" i="0" u="none" strike="noStrike" dirty="0">
                          <a:solidFill>
                            <a:srgbClr val="000000"/>
                          </a:solidFill>
                          <a:effectLst/>
                          <a:latin typeface="Museo Sans Condensed" panose="02000000000000000000" pitchFamily="2" charset="0"/>
                        </a:rPr>
                        <a:t>Millones de Pesos</a:t>
                      </a:r>
                    </a:p>
                  </a:txBody>
                  <a:tcPr marL="12700" marR="12700" marT="12700" marB="0" anchor="b">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525564487"/>
                  </a:ext>
                </a:extLst>
              </a:tr>
              <a:tr h="11506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600" b="1" i="0" u="none" strike="noStrike" dirty="0">
                          <a:solidFill>
                            <a:srgbClr val="FFFFFF"/>
                          </a:solidFill>
                          <a:effectLst/>
                          <a:latin typeface="Museo Sans Condensed" panose="02000000000000000000" pitchFamily="2" charset="0"/>
                        </a:rPr>
                        <a:t>No.</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ENTIDAD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APROPIACIÓN DISPONIBLE</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PROGRAMACIÓN GIROS ACUMULADOS</a:t>
                      </a:r>
                      <a:br>
                        <a:rPr lang="es-CO" sz="1900" b="1" i="0" u="none" strike="noStrike" dirty="0">
                          <a:solidFill>
                            <a:srgbClr val="FFFFFF"/>
                          </a:solidFill>
                          <a:effectLst/>
                          <a:latin typeface="Museo Sans Condensed" panose="02000000000000000000" pitchFamily="2" charset="0"/>
                        </a:rPr>
                      </a:br>
                      <a:r>
                        <a:rPr lang="es-CO" sz="1900" b="1" i="0" u="none" strike="noStrike" dirty="0">
                          <a:solidFill>
                            <a:srgbClr val="FFFFFF"/>
                          </a:solidFill>
                          <a:effectLst/>
                          <a:latin typeface="Museo Sans Condensed" panose="02000000000000000000" pitchFamily="2" charset="0"/>
                        </a:rPr>
                        <a:t>SEPTIEMBRE</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GIROS ACUMULADOS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PROYECCIÓN REZAGO GIROS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extLst>
                  <a:ext uri="{0D108BD9-81ED-4DB2-BD59-A6C34878D82A}">
                    <a16:rowId xmlns:a16="http://schemas.microsoft.com/office/drawing/2014/main" val="2501603665"/>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IDRD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$ 332.565,18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$ 181.984,39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$ 133.786,56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$ 48.197,83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9518603"/>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SCRD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$ 143.090,58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$ 80.245,30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$ 57.067,03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$ 23.178,27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0163689"/>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IDARTES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$ 156.235,96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$ 71.899,00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$ 57.572,93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$ 14.326,07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7864150"/>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CANAL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$ 10.892,34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$ 7.312,19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$ 4.174,33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$ 3.137,86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941551"/>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OFB</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$ 31.402,00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$ 16.117,00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$ 14.180,96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$ 1.936,04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2328288"/>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IDPC</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$ 25.081,00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$ 12.204,38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$ 12.656,90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-$ 452,53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5055574"/>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FUGA</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$ 10.291,18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$ 4.357,74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$ 4.823,49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-$ 465,75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7314187"/>
                  </a:ext>
                </a:extLst>
              </a:tr>
              <a:tr h="297180">
                <a:tc gridSpan="2">
                  <a:txBody>
                    <a:bodyPr/>
                    <a:lstStyle/>
                    <a:p>
                      <a:pPr algn="just" fontAlgn="ctr"/>
                      <a:r>
                        <a:rPr lang="es-CO" sz="1900" b="1" i="0" u="none" strike="noStrike">
                          <a:solidFill>
                            <a:srgbClr val="000000"/>
                          </a:solidFill>
                          <a:effectLst/>
                          <a:latin typeface="Museo Sans Condensed" panose="02000000000000000000" pitchFamily="2" charset="0"/>
                        </a:rPr>
                        <a:t>TOTAL SECTOR</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hMerge="1">
                  <a:txBody>
                    <a:bodyPr/>
                    <a:lstStyle/>
                    <a:p>
                      <a:endParaRPr lang="es-CO"/>
                    </a:p>
                  </a:txBody>
                  <a:tcPr/>
                </a:tc>
                <a:tc>
                  <a:txBody>
                    <a:bodyPr/>
                    <a:lstStyle/>
                    <a:p>
                      <a:pPr algn="r" fontAlgn="ctr"/>
                      <a:r>
                        <a:rPr lang="es-CO" sz="1900" b="1" i="0" u="none" strike="noStrike">
                          <a:solidFill>
                            <a:srgbClr val="000000"/>
                          </a:solidFill>
                          <a:effectLst/>
                          <a:latin typeface="Museo Sans Condensed" panose="02000000000000000000" pitchFamily="2" charset="0"/>
                        </a:rPr>
                        <a:t>$ 709.558,24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a:solidFill>
                            <a:srgbClr val="000000"/>
                          </a:solidFill>
                          <a:effectLst/>
                          <a:latin typeface="Museo Sans Condensed" panose="02000000000000000000" pitchFamily="2" charset="0"/>
                        </a:rPr>
                        <a:t>$ 374.119,99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a:solidFill>
                            <a:srgbClr val="000000"/>
                          </a:solidFill>
                          <a:effectLst/>
                          <a:latin typeface="Museo Sans Condensed" panose="02000000000000000000" pitchFamily="2" charset="0"/>
                        </a:rPr>
                        <a:t>$ 284.262,20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$ 89.857,79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extLst>
                  <a:ext uri="{0D108BD9-81ED-4DB2-BD59-A6C34878D82A}">
                    <a16:rowId xmlns:a16="http://schemas.microsoft.com/office/drawing/2014/main" val="3195136913"/>
                  </a:ext>
                </a:extLst>
              </a:tr>
              <a:tr h="581660">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O" sz="1900" b="0" i="0" u="none" strike="noStrike" dirty="0">
                          <a:solidFill>
                            <a:srgbClr val="000000"/>
                          </a:solidFill>
                          <a:effectLst/>
                          <a:latin typeface="Museo Sans Condensed" panose="02000000000000000000" pitchFamily="2" charset="0"/>
                        </a:rPr>
                        <a:t>Fuente: Entidades</a:t>
                      </a:r>
                    </a:p>
                    <a:p>
                      <a:pPr algn="l" fontAlgn="b"/>
                      <a:r>
                        <a:rPr lang="es-CO" sz="1900" b="0" i="0" u="none" strike="noStrike" dirty="0">
                          <a:solidFill>
                            <a:srgbClr val="000000"/>
                          </a:solidFill>
                          <a:effectLst/>
                          <a:latin typeface="Museo Sans Condensed" panose="02000000000000000000" pitchFamily="2" charset="0"/>
                        </a:rPr>
                        <a:t>Cálculos y diseño: SCRD-OAP</a:t>
                      </a:r>
                    </a:p>
                  </a:txBody>
                  <a:tcPr marL="12700" marR="12700" marT="12700" marB="0" anchor="b">
                    <a:lnL>
                      <a:noFill/>
                    </a:lnL>
                    <a:lnR w="12700" cmpd="sng">
                      <a:noFill/>
                      <a:prstDash val="solid"/>
                    </a:lnR>
                    <a:lnT w="63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63721816"/>
                  </a:ext>
                </a:extLst>
              </a:tr>
            </a:tbl>
          </a:graphicData>
        </a:graphic>
      </p:graphicFrame>
    </p:spTree>
    <p:extLst>
      <p:ext uri="{BB962C8B-B14F-4D97-AF65-F5344CB8AC3E}">
        <p14:creationId xmlns:p14="http://schemas.microsoft.com/office/powerpoint/2010/main" val="3524623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9" name="Title 1">
            <a:extLst>
              <a:ext uri="{FF2B5EF4-FFF2-40B4-BE49-F238E27FC236}">
                <a16:creationId xmlns:a16="http://schemas.microsoft.com/office/drawing/2014/main" id="{268EB1AA-797E-4599-ACC3-F3FA3FF12B67}"/>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Justificación sobre posibles rezagos en los compromisos y giros de la vigencia</a:t>
            </a:r>
          </a:p>
        </p:txBody>
      </p:sp>
      <p:graphicFrame>
        <p:nvGraphicFramePr>
          <p:cNvPr id="5" name="Tabla 2">
            <a:extLst>
              <a:ext uri="{FF2B5EF4-FFF2-40B4-BE49-F238E27FC236}">
                <a16:creationId xmlns:a16="http://schemas.microsoft.com/office/drawing/2014/main" id="{8D2801B1-EF0D-47C6-A582-8F359ABB6803}"/>
              </a:ext>
            </a:extLst>
          </p:cNvPr>
          <p:cNvGraphicFramePr>
            <a:graphicFrameLocks noGrp="1"/>
          </p:cNvGraphicFramePr>
          <p:nvPr>
            <p:extLst>
              <p:ext uri="{D42A27DB-BD31-4B8C-83A1-F6EECF244321}">
                <p14:modId xmlns:p14="http://schemas.microsoft.com/office/powerpoint/2010/main" val="2468044230"/>
              </p:ext>
            </p:extLst>
          </p:nvPr>
        </p:nvGraphicFramePr>
        <p:xfrm>
          <a:off x="331385" y="1288945"/>
          <a:ext cx="11521280" cy="195072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1686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SCRD:</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r>
                        <a:rPr lang="es-ES" sz="1500" dirty="0">
                          <a:latin typeface="Museo Sans Condensed" panose="02000000000000000000" pitchFamily="2" charset="0"/>
                        </a:rPr>
                        <a:t>Respecto a los compromisos y giros, el 62% del rezago proyectado corresponde a compromisos por pagar de pasivos exigibles de Valorización del proyecto 7654 – Infraestructura; el 15% a la no suscripción de los compromisos programados del proyecto 7650 - Fomento (convocatorias, construcción de un modelo de optimización de los programas), por ajuste de los cronogramas de ejecución de los recursos recibidos de los FDL producto de los convenios, teniendo en cuenta, la revisión y ajustes que se debieron realizar a los documentos para lanzar  las convocatorias; el 6% corresponde a saldos por adjudicaciones en menor valor que fueron reprogramados en nuevas necesidades en el mes de agosto del proyecto 7879 - Cultura Ciudadana; el 6% a la no suscripción de los compromisos programados del proyecto 7654 – Infraestructura (recursos LEP); y el 5% a la no suscripción de los compromisos programados del proyecto 7884 - Formación (proceso de formulación y desarrollo de los laboratorios de creación comunitaria en la infraestructura pública cultural del Teatro el Ensueño de los recursos LEP).</a:t>
                      </a:r>
                      <a:endParaRPr lang="es-CO" sz="15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graphicFrame>
        <p:nvGraphicFramePr>
          <p:cNvPr id="6" name="Tabla 2">
            <a:extLst>
              <a:ext uri="{FF2B5EF4-FFF2-40B4-BE49-F238E27FC236}">
                <a16:creationId xmlns:a16="http://schemas.microsoft.com/office/drawing/2014/main" id="{C71B6929-69E7-4C15-A0EC-6AC68B0E281B}"/>
              </a:ext>
            </a:extLst>
          </p:cNvPr>
          <p:cNvGraphicFramePr>
            <a:graphicFrameLocks noGrp="1"/>
          </p:cNvGraphicFramePr>
          <p:nvPr>
            <p:extLst>
              <p:ext uri="{D42A27DB-BD31-4B8C-83A1-F6EECF244321}">
                <p14:modId xmlns:p14="http://schemas.microsoft.com/office/powerpoint/2010/main" val="219708824"/>
              </p:ext>
            </p:extLst>
          </p:nvPr>
        </p:nvGraphicFramePr>
        <p:xfrm>
          <a:off x="331385" y="3316983"/>
          <a:ext cx="11521280" cy="309372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30276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IDRD:</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r>
                        <a:rPr lang="es-ES" sz="1500" dirty="0">
                          <a:latin typeface="Museo Sans Condensed" panose="02000000000000000000" pitchFamily="2" charset="0"/>
                        </a:rPr>
                        <a:t>Respecto a los compromisos el rezago proyectado corresponde a: procesos declarados desiertos (patología, estudios y diseños de la UDS el Salitre) y contrataciones de consultoría, obra e interventoría que requirieron actualizar el presupuesto y estructuración y/o actualización de componentes técnicos (estudios y diseños del Parque Lineal Ambiental, adición de los contratos de obra e interventoría para la terminación de las obras de construcción del CEFE Cometas, obra e interventoría del Parque Bilbao, estudios y diseños e interventoría del Parque Veraguas, estudios y diseños e interventoría del Velódromo); reconocimiento y pago de pasivos exigibles por los tiempos requeridos para el trámite de reconocimiento y pago de contratos de estudios y diseños, obra e interventoría que se encuentran en proceso de liquidación; procesos contractuales que no han iniciado por las medidas de cierre, cuarentenas y el paro, afectando la ejecución de contratos que vienen de la vigencia 2020, los cuales deben finalizarse para iniciar nuevas contrataciones; retraso en los tiempos de apertura de procesos licitatorios de contratos de obra para atender necesidades de mantenimiento de la infraestructura de parques y escenarios administrados, por el bajo recaudo de la fuente aprovechamiento económico por efectos de las restricciones de eventos de aglomeración, que requirió suspensión de recursos y reprogramación del PAA con sustitución de fuentes. Respecto a los giros se generan rezagos por los tiempos requeridos para el trámite de reconocimiento y pago de pasivos exigibles, adicionalmente, las medidas de cierres, cuarentenas y el paro obligaron a la suspensión de algunos contratos con proveedores y en otros casos la suscripción de contratos y la ejecución se vio afectada, afectando también los giros.</a:t>
                      </a: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spTree>
    <p:extLst>
      <p:ext uri="{BB962C8B-B14F-4D97-AF65-F5344CB8AC3E}">
        <p14:creationId xmlns:p14="http://schemas.microsoft.com/office/powerpoint/2010/main" val="735568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B46827BE-ED51-42A6-8E2C-B76B3B7926FF}"/>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Justificación sobre posibles rezagos en los compromisos y giros de la vigencia</a:t>
            </a:r>
          </a:p>
        </p:txBody>
      </p:sp>
      <p:graphicFrame>
        <p:nvGraphicFramePr>
          <p:cNvPr id="5" name="Tabla 2">
            <a:extLst>
              <a:ext uri="{FF2B5EF4-FFF2-40B4-BE49-F238E27FC236}">
                <a16:creationId xmlns:a16="http://schemas.microsoft.com/office/drawing/2014/main" id="{9C15EA30-70F6-41FC-A130-743764E556DD}"/>
              </a:ext>
            </a:extLst>
          </p:cNvPr>
          <p:cNvGraphicFramePr>
            <a:graphicFrameLocks noGrp="1"/>
          </p:cNvGraphicFramePr>
          <p:nvPr/>
        </p:nvGraphicFramePr>
        <p:xfrm>
          <a:off x="335360" y="3487676"/>
          <a:ext cx="11521280" cy="309372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30276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IDPC:</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500" dirty="0">
                          <a:latin typeface="Museo Sans Condensed" panose="02000000000000000000" pitchFamily="2" charset="0"/>
                        </a:rPr>
                        <a:t>Respecto a los compromisos el rezago proyectado corresponde a: Proyecto 7597 ($58 millones) por identificación y definición de los procesos requeridos para la continuidad de contratos para el cierre de la vigencia 2021 y verificación de requisitos para la adquisición de certificados digitales y de software; Proyecto 7601 ($18 millones) por identificación y definición de los procesos requeridos para la continuidad de programa de formación en patrimonio; Proyecto 7611 ($383 millones) por suspensión de recursos del INC 2021 que no fueron objeto de recaudo, verificación de los requisitos para la renovación de licencias de software especializadas y pago de pasivos exigibles que se encuentran en proceso de ajuste de fondo ante SDH; Proyecto 7612 ($210 millones) por finalización del proceso de concurso de méritos para la interventoría los estudios técnicos y diseños para la consolidación y reforzamiento estructural de los Columbarios; Proyecto 7639 ($352 millones) por ajustes que ha tenido el proceso de contratación para la impresión, encuadernación y acabados de las publicaciones, cartillas y manuales, inconvenientes en el proceso de concertación de acciones para el fortalecimiento, reconocimiento y activación del patrimonio cultural de grupos étnicos, y suspensión de recursos del INC 2021 que no fueron objeto de recaudo; y Proyecto 7649 ($254 millones) por ajustes que ha tenido el proceso de contratación para la impresión, encuadernación y acabados de las publicaciones para el PEMP del centro histórico, y reprogramación de los procesos para la generación de acciones articuladas con entidades distritales para aunar esfuerzos en los procesos de activación de entorno. Respecto a los giros a la finalización del mes no se espera rezagos de respecto a la programación.</a:t>
                      </a:r>
                      <a:endParaRPr lang="es-CO" sz="15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graphicFrame>
        <p:nvGraphicFramePr>
          <p:cNvPr id="9" name="Tabla 2">
            <a:extLst>
              <a:ext uri="{FF2B5EF4-FFF2-40B4-BE49-F238E27FC236}">
                <a16:creationId xmlns:a16="http://schemas.microsoft.com/office/drawing/2014/main" id="{782C5855-647F-4681-A3D7-49309A7072EA}"/>
              </a:ext>
            </a:extLst>
          </p:cNvPr>
          <p:cNvGraphicFramePr>
            <a:graphicFrameLocks noGrp="1"/>
          </p:cNvGraphicFramePr>
          <p:nvPr/>
        </p:nvGraphicFramePr>
        <p:xfrm>
          <a:off x="335360" y="1711060"/>
          <a:ext cx="11521280" cy="172212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1686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OFB:</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500" dirty="0">
                          <a:latin typeface="Museo Sans Condensed" panose="02000000000000000000" pitchFamily="2" charset="0"/>
                        </a:rPr>
                        <a:t>Respecto a los compromisos el rezago proyectado corresponde a contrataciones en proceso así: Proyecto 7693 "implementación del proyecto de estímulos", por convocatorias en proceso por valor de $329 millones; Varios pequeños procesos del proyecto 7691 "Bogotá Ciudad Filarmónica", que suman $1,015 millones, entre los que se destaca principalmente la contratación de techos y tarimas por valor de $300 Millones; y varios procesos en curso del proyecto 7663 " Formación Musical Vamos a la Filarmónica" por valor de $257 millones. Respecto a los giros se tiene que durante los primeros 4 meses del año, los principales proyectos de inversión se financiaron con reservas constituidas a 31 de diciembre de 2020, lo que explica que los giros de los compromisos asumidos con cargo al presupuesto de 2021 se hayan empezado a dar, principalmente, a partir del mes de junio.</a:t>
                      </a:r>
                      <a:endParaRPr lang="es-CO" sz="15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graphicFrame>
        <p:nvGraphicFramePr>
          <p:cNvPr id="10" name="Tabla 2">
            <a:extLst>
              <a:ext uri="{FF2B5EF4-FFF2-40B4-BE49-F238E27FC236}">
                <a16:creationId xmlns:a16="http://schemas.microsoft.com/office/drawing/2014/main" id="{44FDE272-03AA-4CC6-853C-488A9F9D0B0D}"/>
              </a:ext>
            </a:extLst>
          </p:cNvPr>
          <p:cNvGraphicFramePr>
            <a:graphicFrameLocks noGrp="1"/>
          </p:cNvGraphicFramePr>
          <p:nvPr/>
        </p:nvGraphicFramePr>
        <p:xfrm>
          <a:off x="335360" y="1191617"/>
          <a:ext cx="11521280" cy="431007"/>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4310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IDARTES:</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500" dirty="0">
                          <a:latin typeface="Museo Sans Condensed" panose="02000000000000000000" pitchFamily="2" charset="0"/>
                        </a:rPr>
                        <a:t>Informa que a la finalización del mes no se esperan rezagos respecto a la programación.</a:t>
                      </a:r>
                      <a:endParaRPr lang="es-CO" sz="1500" dirty="0">
                        <a:latin typeface="Museo Sans Condensed" panose="02000000000000000000" pitchFamily="2" charset="0"/>
                      </a:endParaRPr>
                    </a:p>
                  </a:txBody>
                  <a:tcPr marL="121920" marR="121920" marT="60960" marB="6096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spTree>
    <p:extLst>
      <p:ext uri="{BB962C8B-B14F-4D97-AF65-F5344CB8AC3E}">
        <p14:creationId xmlns:p14="http://schemas.microsoft.com/office/powerpoint/2010/main" val="1273209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0701"/>
          </a:xfrm>
        </p:spPr>
      </p:pic>
      <p:sp>
        <p:nvSpPr>
          <p:cNvPr id="9" name="Title 1">
            <a:extLst>
              <a:ext uri="{FF2B5EF4-FFF2-40B4-BE49-F238E27FC236}">
                <a16:creationId xmlns:a16="http://schemas.microsoft.com/office/drawing/2014/main" id="{E4BD8E10-C5F3-4173-9E81-1F87BFBA6CDE}"/>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Justificación sobre posibles rezagos en los compromisos y giros de la vigencia</a:t>
            </a:r>
          </a:p>
        </p:txBody>
      </p:sp>
      <p:graphicFrame>
        <p:nvGraphicFramePr>
          <p:cNvPr id="10" name="Tabla 2">
            <a:extLst>
              <a:ext uri="{FF2B5EF4-FFF2-40B4-BE49-F238E27FC236}">
                <a16:creationId xmlns:a16="http://schemas.microsoft.com/office/drawing/2014/main" id="{FD0B8DA2-E7A0-4174-AC85-653DE4280371}"/>
              </a:ext>
            </a:extLst>
          </p:cNvPr>
          <p:cNvGraphicFramePr>
            <a:graphicFrameLocks noGrp="1"/>
          </p:cNvGraphicFramePr>
          <p:nvPr/>
        </p:nvGraphicFramePr>
        <p:xfrm>
          <a:off x="335360" y="1562841"/>
          <a:ext cx="11521280" cy="40640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4064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FUGA:</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500" dirty="0">
                          <a:latin typeface="Museo Sans Condensed" panose="02000000000000000000" pitchFamily="2" charset="0"/>
                        </a:rPr>
                        <a:t>Informa que a la finalización del mes no se esperan rezagos respecto a la programación.</a:t>
                      </a:r>
                      <a:endParaRPr lang="es-CO" sz="1500" dirty="0">
                        <a:latin typeface="Museo Sans Condensed" panose="02000000000000000000" pitchFamily="2" charset="0"/>
                      </a:endParaRPr>
                    </a:p>
                  </a:txBody>
                  <a:tcPr marL="121920" marR="121920" marT="60960" marB="6096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graphicFrame>
        <p:nvGraphicFramePr>
          <p:cNvPr id="11" name="Tabla 2">
            <a:extLst>
              <a:ext uri="{FF2B5EF4-FFF2-40B4-BE49-F238E27FC236}">
                <a16:creationId xmlns:a16="http://schemas.microsoft.com/office/drawing/2014/main" id="{31DB38DA-316B-4464-8392-2DE3B3CE9E7A}"/>
              </a:ext>
            </a:extLst>
          </p:cNvPr>
          <p:cNvGraphicFramePr>
            <a:graphicFrameLocks noGrp="1"/>
          </p:cNvGraphicFramePr>
          <p:nvPr/>
        </p:nvGraphicFramePr>
        <p:xfrm>
          <a:off x="335360" y="2084851"/>
          <a:ext cx="11521280" cy="79248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7924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CANAL:</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500" dirty="0">
                          <a:latin typeface="Museo Sans Condensed" panose="02000000000000000000" pitchFamily="2" charset="0"/>
                        </a:rPr>
                        <a:t>Respecto a los compromisos el rezago corresponde a retraso en el cronograma de contratación, por reestructuración de los objetos y procesos de contratación para  mitigar el riesgo antijuridico asociado a contratos realidad. Respecto a los giros se tiene que al existir un rezago en el cronograma de contratación se genera rezago en el proceso de pagos.</a:t>
                      </a:r>
                      <a:endParaRPr lang="es-CO" sz="1500" dirty="0">
                        <a:latin typeface="Museo Sans Condensed" panose="02000000000000000000" pitchFamily="2" charset="0"/>
                      </a:endParaRPr>
                    </a:p>
                  </a:txBody>
                  <a:tcPr marL="121920" marR="121920" marT="60960" marB="6096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spTree>
    <p:extLst>
      <p:ext uri="{BB962C8B-B14F-4D97-AF65-F5344CB8AC3E}">
        <p14:creationId xmlns:p14="http://schemas.microsoft.com/office/powerpoint/2010/main" val="2679255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8" name="Title 1">
            <a:extLst>
              <a:ext uri="{FF2B5EF4-FFF2-40B4-BE49-F238E27FC236}">
                <a16:creationId xmlns:a16="http://schemas.microsoft.com/office/drawing/2014/main" id="{7AF6CC5F-64FB-4C46-AB7E-425DCC4BE836}"/>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CO" sz="2667" b="1" dirty="0">
                <a:latin typeface="Museo Sans Condensed" panose="02000000000000000000" pitchFamily="2" charset="0"/>
                <a:ea typeface="+mn-ea"/>
                <a:cs typeface="+mn-cs"/>
              </a:rPr>
              <a:t>Alertas relacionadas con la ejecución presupuestal de los compromisos y giros de la vigencia</a:t>
            </a:r>
          </a:p>
        </p:txBody>
      </p:sp>
      <p:sp>
        <p:nvSpPr>
          <p:cNvPr id="10" name="CuadroTexto 9">
            <a:extLst>
              <a:ext uri="{FF2B5EF4-FFF2-40B4-BE49-F238E27FC236}">
                <a16:creationId xmlns:a16="http://schemas.microsoft.com/office/drawing/2014/main" id="{4A467BD1-3244-49D1-B1D9-B7D0054B40CA}"/>
              </a:ext>
            </a:extLst>
          </p:cNvPr>
          <p:cNvSpPr txBox="1"/>
          <p:nvPr/>
        </p:nvSpPr>
        <p:spPr>
          <a:xfrm>
            <a:off x="479376" y="1539246"/>
            <a:ext cx="11233248" cy="4893647"/>
          </a:xfrm>
          <a:prstGeom prst="rect">
            <a:avLst/>
          </a:prstGeom>
          <a:noFill/>
        </p:spPr>
        <p:txBody>
          <a:bodyPr wrap="square">
            <a:spAutoFit/>
          </a:bodyPr>
          <a:lstStyle/>
          <a:p>
            <a:pPr marL="380990" indent="-380990" algn="just">
              <a:buFont typeface="Arial" panose="020B0604020202020204" pitchFamily="34" charset="0"/>
              <a:buChar char="•"/>
            </a:pPr>
            <a:r>
              <a:rPr lang="es-CO" sz="2400" b="1" dirty="0">
                <a:solidFill>
                  <a:srgbClr val="5D4294"/>
                </a:solidFill>
                <a:latin typeface="Museo Sans Condensed" panose="02000000000000000000" pitchFamily="2" charset="0"/>
                <a:ea typeface="+mj-ea"/>
                <a:cs typeface="Arial" panose="020B0604020202020204" pitchFamily="34" charset="0"/>
              </a:rPr>
              <a:t>Se recuerda a las entidades del Sector realizar las acciones que correspondan con el fin de comprometer y girar los recursos que a la fecha que se encuentran rezagados, considerando que se pueden incrementar las reservas presupuestales para la vigencia 2022 o generar saldos sin ejecutar. Adicionalmente, se recomienda gestionar de forma expedita los compromisos de los recursos recientemente incorporados.</a:t>
            </a:r>
          </a:p>
          <a:p>
            <a:pPr marL="380990" indent="-380990" algn="just">
              <a:buFont typeface="Arial" panose="020B0604020202020204" pitchFamily="34" charset="0"/>
              <a:buChar char="•"/>
            </a:pPr>
            <a:endParaRPr lang="es-CO" sz="2400" b="1" dirty="0">
              <a:solidFill>
                <a:srgbClr val="5D4294"/>
              </a:solidFill>
              <a:latin typeface="Museo Sans Condensed" panose="02000000000000000000" pitchFamily="2" charset="0"/>
              <a:ea typeface="+mj-ea"/>
              <a:cs typeface="Arial" panose="020B0604020202020204" pitchFamily="34" charset="0"/>
            </a:endParaRPr>
          </a:p>
          <a:p>
            <a:pPr marL="380990" indent="-380990" algn="just">
              <a:buFont typeface="Arial" panose="020B0604020202020204" pitchFamily="34" charset="0"/>
              <a:buChar char="•"/>
            </a:pPr>
            <a:r>
              <a:rPr lang="es-CO" sz="2400" b="1" dirty="0">
                <a:solidFill>
                  <a:srgbClr val="5D4294"/>
                </a:solidFill>
                <a:latin typeface="Museo Sans Condensed" panose="02000000000000000000" pitchFamily="2" charset="0"/>
                <a:ea typeface="+mj-ea"/>
                <a:cs typeface="Arial" panose="020B0604020202020204" pitchFamily="34" charset="0"/>
              </a:rPr>
              <a:t>Se recuerda que la constitución de reservas presupuestales en el componente de inversión que </a:t>
            </a:r>
            <a:r>
              <a:rPr lang="es-ES" sz="2400" b="1" dirty="0">
                <a:solidFill>
                  <a:srgbClr val="5D4294"/>
                </a:solidFill>
                <a:latin typeface="Museo Sans Condensed" panose="02000000000000000000" pitchFamily="2" charset="0"/>
                <a:ea typeface="+mj-ea"/>
                <a:cs typeface="Arial" panose="020B0604020202020204" pitchFamily="34" charset="0"/>
              </a:rPr>
              <a:t>excedan el 20% del presupuesto de inversión del año anterior, genera reducción en el presupuesto de inversión (</a:t>
            </a:r>
            <a:r>
              <a:rPr lang="es-CO" sz="2400" b="1" dirty="0">
                <a:solidFill>
                  <a:srgbClr val="5D4294"/>
                </a:solidFill>
                <a:latin typeface="Museo Sans Condensed" panose="02000000000000000000" pitchFamily="2" charset="0"/>
                <a:ea typeface="+mj-ea"/>
                <a:cs typeface="Arial" panose="020B0604020202020204" pitchFamily="34" charset="0"/>
              </a:rPr>
              <a:t>artículo primero del Acuerdo No. 5 de 1998</a:t>
            </a:r>
            <a:r>
              <a:rPr lang="es-ES" sz="2400" b="1" dirty="0">
                <a:solidFill>
                  <a:srgbClr val="5D4294"/>
                </a:solidFill>
                <a:latin typeface="Museo Sans Condensed" panose="02000000000000000000" pitchFamily="2" charset="0"/>
                <a:ea typeface="+mj-ea"/>
                <a:cs typeface="Arial" panose="020B0604020202020204" pitchFamily="34" charset="0"/>
              </a:rPr>
              <a:t>).</a:t>
            </a:r>
          </a:p>
          <a:p>
            <a:pPr marL="380990" indent="-380990" algn="just">
              <a:buFont typeface="Arial" panose="020B0604020202020204" pitchFamily="34" charset="0"/>
              <a:buChar char="•"/>
            </a:pPr>
            <a:endParaRPr lang="es-ES" sz="2400" b="1" dirty="0">
              <a:solidFill>
                <a:srgbClr val="5D4294"/>
              </a:solidFill>
              <a:latin typeface="Museo Sans Condensed" panose="02000000000000000000" pitchFamily="2" charset="0"/>
              <a:ea typeface="+mj-ea"/>
              <a:cs typeface="Arial" panose="020B0604020202020204" pitchFamily="34" charset="0"/>
            </a:endParaRPr>
          </a:p>
          <a:p>
            <a:pPr marL="380990" indent="-380990" algn="just">
              <a:buFont typeface="Arial" panose="020B0604020202020204" pitchFamily="34" charset="0"/>
              <a:buChar char="•"/>
            </a:pPr>
            <a:r>
              <a:rPr lang="es-ES" sz="2400" b="1" dirty="0">
                <a:solidFill>
                  <a:srgbClr val="5D4294"/>
                </a:solidFill>
                <a:latin typeface="Museo Sans Condensed" panose="02000000000000000000" pitchFamily="2" charset="0"/>
                <a:ea typeface="+mj-ea"/>
                <a:cs typeface="Arial" panose="020B0604020202020204" pitchFamily="34" charset="0"/>
              </a:rPr>
              <a:t>Finalmente, se recuerda que no se podrán suscribir convenios ni contratos interadministrativos que afecten recursos públicos a partir de las 00:00 horas del 13/11/2021 (Directiva No. 006 de 2021 de la Secretaría Jurídica Distrital).</a:t>
            </a:r>
            <a:endParaRPr lang="es-CO" sz="2400" b="1" dirty="0">
              <a:solidFill>
                <a:srgbClr val="5D4294"/>
              </a:solidFill>
              <a:latin typeface="Museo Sans Condensed" panose="02000000000000000000" pitchFamily="2" charset="0"/>
              <a:ea typeface="+mj-ea"/>
              <a:cs typeface="Arial" panose="020B0604020202020204" pitchFamily="34" charset="0"/>
            </a:endParaRPr>
          </a:p>
        </p:txBody>
      </p:sp>
    </p:spTree>
    <p:extLst>
      <p:ext uri="{BB962C8B-B14F-4D97-AF65-F5344CB8AC3E}">
        <p14:creationId xmlns:p14="http://schemas.microsoft.com/office/powerpoint/2010/main" val="1608808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FD4FCE5-CA5E-46F4-B34F-5ABE45BCD7AF}"/>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1.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Verificación del quórum</a:t>
            </a:r>
            <a:endPar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endParaRPr>
          </a:p>
        </p:txBody>
      </p:sp>
    </p:spTree>
    <p:extLst>
      <p:ext uri="{BB962C8B-B14F-4D97-AF65-F5344CB8AC3E}">
        <p14:creationId xmlns:p14="http://schemas.microsoft.com/office/powerpoint/2010/main" val="4239285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2" name="Title 1"/>
          <p:cNvSpPr>
            <a:spLocks noGrp="1"/>
          </p:cNvSpPr>
          <p:nvPr>
            <p:ph type="title"/>
          </p:nvPr>
        </p:nvSpPr>
        <p:spPr>
          <a:xfrm>
            <a:off x="623392" y="1316765"/>
            <a:ext cx="10972800" cy="1143000"/>
          </a:xfrm>
        </p:spPr>
        <p:txBody>
          <a:bodyPr>
            <a:normAutofit/>
          </a:bodyPr>
          <a:lstStyle/>
          <a:p>
            <a:pPr algn="l"/>
            <a:r>
              <a:rPr lang="es-CO" sz="5333" b="1" dirty="0">
                <a:solidFill>
                  <a:schemeClr val="bg1"/>
                </a:solidFill>
                <a:latin typeface="Museo Sans Condensed" pitchFamily="2" charset="0"/>
              </a:rPr>
              <a:t>Inversión directa por entidad</a:t>
            </a:r>
            <a:endParaRPr lang="es-CO" sz="5333" dirty="0">
              <a:solidFill>
                <a:schemeClr val="bg1"/>
              </a:solidFill>
              <a:latin typeface="Museo Sans Condensed" pitchFamily="2" charset="0"/>
            </a:endParaRPr>
          </a:p>
        </p:txBody>
      </p:sp>
      <p:sp>
        <p:nvSpPr>
          <p:cNvPr id="5" name="Title 1"/>
          <p:cNvSpPr txBox="1">
            <a:spLocks/>
          </p:cNvSpPr>
          <p:nvPr/>
        </p:nvSpPr>
        <p:spPr>
          <a:xfrm>
            <a:off x="911424" y="2468893"/>
            <a:ext cx="5472608" cy="2304256"/>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O" sz="3733" dirty="0">
                <a:solidFill>
                  <a:schemeClr val="accent5">
                    <a:lumMod val="20000"/>
                    <a:lumOff val="80000"/>
                  </a:schemeClr>
                </a:solidFill>
                <a:latin typeface="Museo Sans Condensed" pitchFamily="2" charset="0"/>
              </a:rPr>
              <a:t>Con corte a 24/09/2021</a:t>
            </a:r>
          </a:p>
        </p:txBody>
      </p:sp>
    </p:spTree>
    <p:extLst>
      <p:ext uri="{BB962C8B-B14F-4D97-AF65-F5344CB8AC3E}">
        <p14:creationId xmlns:p14="http://schemas.microsoft.com/office/powerpoint/2010/main" val="70012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0701"/>
          </a:xfrm>
        </p:spPr>
      </p:pic>
      <p:sp>
        <p:nvSpPr>
          <p:cNvPr id="11" name="Title 1">
            <a:extLst>
              <a:ext uri="{FF2B5EF4-FFF2-40B4-BE49-F238E27FC236}">
                <a16:creationId xmlns:a16="http://schemas.microsoft.com/office/drawing/2014/main" id="{1980C169-F0DF-4014-BE5E-712E61A0F0E8}"/>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SCRD - Ejecución presupuestal (incluye pasivos exigibles por $41.562 millones) a 24/09/2021</a:t>
            </a:r>
          </a:p>
        </p:txBody>
      </p:sp>
      <p:graphicFrame>
        <p:nvGraphicFramePr>
          <p:cNvPr id="15" name="Tabla 14">
            <a:extLst>
              <a:ext uri="{FF2B5EF4-FFF2-40B4-BE49-F238E27FC236}">
                <a16:creationId xmlns:a16="http://schemas.microsoft.com/office/drawing/2014/main" id="{14E03BDD-7660-4C76-8EDE-126EFAD83E1E}"/>
              </a:ext>
            </a:extLst>
          </p:cNvPr>
          <p:cNvGraphicFramePr>
            <a:graphicFrameLocks noGrp="1"/>
          </p:cNvGraphicFramePr>
          <p:nvPr/>
        </p:nvGraphicFramePr>
        <p:xfrm>
          <a:off x="551987" y="5039474"/>
          <a:ext cx="10972800" cy="1472461"/>
        </p:xfrm>
        <a:graphic>
          <a:graphicData uri="http://schemas.openxmlformats.org/drawingml/2006/table">
            <a:tbl>
              <a:tblPr/>
              <a:tblGrid>
                <a:gridCol w="1371600">
                  <a:extLst>
                    <a:ext uri="{9D8B030D-6E8A-4147-A177-3AD203B41FA5}">
                      <a16:colId xmlns:a16="http://schemas.microsoft.com/office/drawing/2014/main" val="3097400822"/>
                    </a:ext>
                  </a:extLst>
                </a:gridCol>
                <a:gridCol w="1371600">
                  <a:extLst>
                    <a:ext uri="{9D8B030D-6E8A-4147-A177-3AD203B41FA5}">
                      <a16:colId xmlns:a16="http://schemas.microsoft.com/office/drawing/2014/main" val="931138916"/>
                    </a:ext>
                  </a:extLst>
                </a:gridCol>
                <a:gridCol w="1371600">
                  <a:extLst>
                    <a:ext uri="{9D8B030D-6E8A-4147-A177-3AD203B41FA5}">
                      <a16:colId xmlns:a16="http://schemas.microsoft.com/office/drawing/2014/main" val="1105125077"/>
                    </a:ext>
                  </a:extLst>
                </a:gridCol>
                <a:gridCol w="1371600">
                  <a:extLst>
                    <a:ext uri="{9D8B030D-6E8A-4147-A177-3AD203B41FA5}">
                      <a16:colId xmlns:a16="http://schemas.microsoft.com/office/drawing/2014/main" val="1173370774"/>
                    </a:ext>
                  </a:extLst>
                </a:gridCol>
                <a:gridCol w="1371600">
                  <a:extLst>
                    <a:ext uri="{9D8B030D-6E8A-4147-A177-3AD203B41FA5}">
                      <a16:colId xmlns:a16="http://schemas.microsoft.com/office/drawing/2014/main" val="714961343"/>
                    </a:ext>
                  </a:extLst>
                </a:gridCol>
                <a:gridCol w="1371600">
                  <a:extLst>
                    <a:ext uri="{9D8B030D-6E8A-4147-A177-3AD203B41FA5}">
                      <a16:colId xmlns:a16="http://schemas.microsoft.com/office/drawing/2014/main" val="1205292768"/>
                    </a:ext>
                  </a:extLst>
                </a:gridCol>
                <a:gridCol w="1371600">
                  <a:extLst>
                    <a:ext uri="{9D8B030D-6E8A-4147-A177-3AD203B41FA5}">
                      <a16:colId xmlns:a16="http://schemas.microsoft.com/office/drawing/2014/main" val="638705049"/>
                    </a:ext>
                  </a:extLst>
                </a:gridCol>
                <a:gridCol w="1371600">
                  <a:extLst>
                    <a:ext uri="{9D8B030D-6E8A-4147-A177-3AD203B41FA5}">
                      <a16:colId xmlns:a16="http://schemas.microsoft.com/office/drawing/2014/main" val="1463026312"/>
                    </a:ext>
                  </a:extLst>
                </a:gridCol>
              </a:tblGrid>
              <a:tr h="215161">
                <a:tc gridSpan="8">
                  <a:txBody>
                    <a:bodyPr/>
                    <a:lstStyle/>
                    <a:p>
                      <a:pPr algn="r" fontAlgn="ctr"/>
                      <a:r>
                        <a:rPr lang="es-CO" sz="1300" b="0" i="0" u="none" strike="noStrike" dirty="0">
                          <a:solidFill>
                            <a:srgbClr val="000000"/>
                          </a:solidFill>
                          <a:effectLst/>
                          <a:latin typeface="Museo Sans Condensed" panose="02000000000000000000" pitchFamily="2" charset="0"/>
                        </a:rPr>
                        <a:t>Millones de pesos</a:t>
                      </a:r>
                    </a:p>
                  </a:txBody>
                  <a:tcPr marL="11961" marR="11961" marT="1196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37846525"/>
                  </a:ext>
                </a:extLst>
              </a:tr>
              <a:tr h="825500">
                <a:tc>
                  <a:txBody>
                    <a:bodyPr/>
                    <a:lstStyle/>
                    <a:p>
                      <a:pPr algn="ctr" fontAlgn="ctr"/>
                      <a:r>
                        <a:rPr lang="es-CO" sz="1300" b="1" i="0" u="none" strike="noStrike" dirty="0">
                          <a:solidFill>
                            <a:srgbClr val="000000"/>
                          </a:solidFill>
                          <a:effectLst/>
                          <a:latin typeface="Museo Sans Condensed" panose="02000000000000000000" pitchFamily="2" charset="0"/>
                        </a:rPr>
                        <a:t>APROPIACIÓN INICIAL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PRESUPUESTO DISPONIBLE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PROGRAMACIÓN COMPROMISOS ACUMULADOS</a:t>
                      </a:r>
                      <a:br>
                        <a:rPr lang="es-CO" sz="1300" b="1" i="0" u="none" strike="noStrike" dirty="0">
                          <a:solidFill>
                            <a:srgbClr val="000000"/>
                          </a:solidFill>
                          <a:effectLst/>
                          <a:latin typeface="Museo Sans Condensed" panose="02000000000000000000" pitchFamily="2" charset="0"/>
                        </a:rPr>
                      </a:br>
                      <a:r>
                        <a:rPr lang="es-CO" sz="1300" b="1" i="0" u="none" strike="noStrike" dirty="0">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COMPROMISOS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PROYECCIÓN REZAGO COMPROMISOS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PROGRAMACIÓN GIROS ACUMULADOS</a:t>
                      </a:r>
                      <a:br>
                        <a:rPr lang="es-CO" sz="1300" b="1" i="0" u="none" strike="noStrike" dirty="0">
                          <a:solidFill>
                            <a:srgbClr val="000000"/>
                          </a:solidFill>
                          <a:effectLst/>
                          <a:latin typeface="Museo Sans Condensed" panose="02000000000000000000" pitchFamily="2" charset="0"/>
                        </a:rPr>
                      </a:br>
                      <a:r>
                        <a:rPr lang="es-CO" sz="1300" b="1" i="0" u="none" strike="noStrike" dirty="0">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GIROS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PROYECCIÓN REZAGO GIROS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extLst>
                  <a:ext uri="{0D108BD9-81ED-4DB2-BD59-A6C34878D82A}">
                    <a16:rowId xmlns:a16="http://schemas.microsoft.com/office/drawing/2014/main" val="1120078936"/>
                  </a:ext>
                </a:extLst>
              </a:tr>
              <a:tr h="215900">
                <a:tc rowSpan="2">
                  <a:txBody>
                    <a:bodyPr/>
                    <a:lstStyle/>
                    <a:p>
                      <a:pPr algn="ctr" fontAlgn="ctr"/>
                      <a:r>
                        <a:rPr lang="es-CO" sz="1300" b="0" i="0" u="none" strike="noStrike">
                          <a:solidFill>
                            <a:srgbClr val="000000"/>
                          </a:solidFill>
                          <a:effectLst/>
                          <a:latin typeface="Museo Sans Condensed" panose="02000000000000000000" pitchFamily="2" charset="0"/>
                        </a:rPr>
                        <a:t>$123.851,86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000000"/>
                          </a:solidFill>
                          <a:effectLst/>
                          <a:latin typeface="Museo Sans Condensed" panose="02000000000000000000" pitchFamily="2" charset="0"/>
                        </a:rPr>
                        <a:t>$143.090,58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$109.277,40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$86.034,97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dirty="0">
                          <a:solidFill>
                            <a:srgbClr val="833C0C"/>
                          </a:solidFill>
                          <a:effectLst/>
                          <a:latin typeface="Museo Sans Condensed" panose="02000000000000000000" pitchFamily="2" charset="0"/>
                        </a:rPr>
                        <a:t>$23.242,42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$80.245,30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$57.067,03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$23.178,27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2246869"/>
                  </a:ext>
                </a:extLst>
              </a:tr>
              <a:tr h="215900">
                <a:tc vMerge="1">
                  <a:txBody>
                    <a:bodyPr/>
                    <a:lstStyle/>
                    <a:p>
                      <a:endParaRPr lang="es-CO"/>
                    </a:p>
                  </a:txBody>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76,37%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60,13%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300" b="0" i="0" u="none" strike="noStrike" dirty="0">
                          <a:solidFill>
                            <a:srgbClr val="000000"/>
                          </a:solidFill>
                          <a:effectLst/>
                          <a:latin typeface="Museo Sans Condensed" panose="02000000000000000000" pitchFamily="2" charset="0"/>
                        </a:rPr>
                        <a:t>56,08%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39,88%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105320736"/>
                  </a:ext>
                </a:extLst>
              </a:tr>
            </a:tbl>
          </a:graphicData>
        </a:graphic>
      </p:graphicFrame>
      <p:graphicFrame>
        <p:nvGraphicFramePr>
          <p:cNvPr id="6" name="9 Gráfico">
            <a:extLst>
              <a:ext uri="{FF2B5EF4-FFF2-40B4-BE49-F238E27FC236}">
                <a16:creationId xmlns:a16="http://schemas.microsoft.com/office/drawing/2014/main" id="{13E78234-1A34-4229-93FF-40A7EE2E956E}"/>
              </a:ext>
            </a:extLst>
          </p:cNvPr>
          <p:cNvGraphicFramePr>
            <a:graphicFrameLocks/>
          </p:cNvGraphicFramePr>
          <p:nvPr/>
        </p:nvGraphicFramePr>
        <p:xfrm>
          <a:off x="425912" y="1211627"/>
          <a:ext cx="11214101" cy="4041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2158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A4598E8E-0C2C-4E00-ACDC-D5EA69B42FAC}"/>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SCRD - Ejecución presupuestal (sin incluir pasivos exigibles por $41.562 millones) a 24/09/2021</a:t>
            </a:r>
          </a:p>
        </p:txBody>
      </p:sp>
      <p:graphicFrame>
        <p:nvGraphicFramePr>
          <p:cNvPr id="9" name="Tabla 8">
            <a:extLst>
              <a:ext uri="{FF2B5EF4-FFF2-40B4-BE49-F238E27FC236}">
                <a16:creationId xmlns:a16="http://schemas.microsoft.com/office/drawing/2014/main" id="{9661DDC3-2ACE-4656-84B4-6AF3690EC8BE}"/>
              </a:ext>
            </a:extLst>
          </p:cNvPr>
          <p:cNvGraphicFramePr>
            <a:graphicFrameLocks noGrp="1"/>
          </p:cNvGraphicFramePr>
          <p:nvPr/>
        </p:nvGraphicFramePr>
        <p:xfrm>
          <a:off x="609600" y="5034804"/>
          <a:ext cx="10972800" cy="1470984"/>
        </p:xfrm>
        <a:graphic>
          <a:graphicData uri="http://schemas.openxmlformats.org/drawingml/2006/table">
            <a:tbl>
              <a:tblPr/>
              <a:tblGrid>
                <a:gridCol w="1371600">
                  <a:extLst>
                    <a:ext uri="{9D8B030D-6E8A-4147-A177-3AD203B41FA5}">
                      <a16:colId xmlns:a16="http://schemas.microsoft.com/office/drawing/2014/main" val="49583651"/>
                    </a:ext>
                  </a:extLst>
                </a:gridCol>
                <a:gridCol w="1371600">
                  <a:extLst>
                    <a:ext uri="{9D8B030D-6E8A-4147-A177-3AD203B41FA5}">
                      <a16:colId xmlns:a16="http://schemas.microsoft.com/office/drawing/2014/main" val="887277865"/>
                    </a:ext>
                  </a:extLst>
                </a:gridCol>
                <a:gridCol w="1371600">
                  <a:extLst>
                    <a:ext uri="{9D8B030D-6E8A-4147-A177-3AD203B41FA5}">
                      <a16:colId xmlns:a16="http://schemas.microsoft.com/office/drawing/2014/main" val="3569716720"/>
                    </a:ext>
                  </a:extLst>
                </a:gridCol>
                <a:gridCol w="1371600">
                  <a:extLst>
                    <a:ext uri="{9D8B030D-6E8A-4147-A177-3AD203B41FA5}">
                      <a16:colId xmlns:a16="http://schemas.microsoft.com/office/drawing/2014/main" val="412610818"/>
                    </a:ext>
                  </a:extLst>
                </a:gridCol>
                <a:gridCol w="1371600">
                  <a:extLst>
                    <a:ext uri="{9D8B030D-6E8A-4147-A177-3AD203B41FA5}">
                      <a16:colId xmlns:a16="http://schemas.microsoft.com/office/drawing/2014/main" val="398908483"/>
                    </a:ext>
                  </a:extLst>
                </a:gridCol>
                <a:gridCol w="1371600">
                  <a:extLst>
                    <a:ext uri="{9D8B030D-6E8A-4147-A177-3AD203B41FA5}">
                      <a16:colId xmlns:a16="http://schemas.microsoft.com/office/drawing/2014/main" val="2955357279"/>
                    </a:ext>
                  </a:extLst>
                </a:gridCol>
                <a:gridCol w="1371600">
                  <a:extLst>
                    <a:ext uri="{9D8B030D-6E8A-4147-A177-3AD203B41FA5}">
                      <a16:colId xmlns:a16="http://schemas.microsoft.com/office/drawing/2014/main" val="1523357738"/>
                    </a:ext>
                  </a:extLst>
                </a:gridCol>
                <a:gridCol w="1371600">
                  <a:extLst>
                    <a:ext uri="{9D8B030D-6E8A-4147-A177-3AD203B41FA5}">
                      <a16:colId xmlns:a16="http://schemas.microsoft.com/office/drawing/2014/main" val="2761579487"/>
                    </a:ext>
                  </a:extLst>
                </a:gridCol>
              </a:tblGrid>
              <a:tr h="215161">
                <a:tc gridSpan="8">
                  <a:txBody>
                    <a:bodyPr/>
                    <a:lstStyle/>
                    <a:p>
                      <a:pPr algn="r" fontAlgn="ctr"/>
                      <a:r>
                        <a:rPr lang="es-CO" sz="1300" b="0" i="0" u="none" strike="noStrike" dirty="0">
                          <a:solidFill>
                            <a:srgbClr val="000000"/>
                          </a:solidFill>
                          <a:effectLst/>
                          <a:latin typeface="Museo Sans Condensed" panose="02000000000000000000" pitchFamily="2" charset="0"/>
                        </a:rPr>
                        <a:t>Millones de pesos</a:t>
                      </a:r>
                    </a:p>
                  </a:txBody>
                  <a:tcPr marL="11961" marR="11961" marT="1196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36681269"/>
                  </a:ext>
                </a:extLst>
              </a:tr>
              <a:tr h="825500">
                <a:tc>
                  <a:txBody>
                    <a:bodyPr/>
                    <a:lstStyle/>
                    <a:p>
                      <a:pPr algn="ctr" fontAlgn="ctr"/>
                      <a:r>
                        <a:rPr lang="es-CO" sz="1300" b="1" i="0" u="none" strike="noStrike" dirty="0">
                          <a:solidFill>
                            <a:srgbClr val="000000"/>
                          </a:solidFill>
                          <a:effectLst/>
                          <a:latin typeface="Museo Sans Condensed" panose="02000000000000000000" pitchFamily="2" charset="0"/>
                        </a:rPr>
                        <a:t>APROPIACIÓN INICIAL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PRESUPUESTO DISPONIBLE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PROGRAMACIÓN COMPROMISOS ACUMULADOS</a:t>
                      </a:r>
                      <a:br>
                        <a:rPr lang="es-CO" sz="1300" b="1" i="0" u="none" strike="noStrike" dirty="0">
                          <a:solidFill>
                            <a:srgbClr val="000000"/>
                          </a:solidFill>
                          <a:effectLst/>
                          <a:latin typeface="Museo Sans Condensed" panose="02000000000000000000" pitchFamily="2" charset="0"/>
                        </a:rPr>
                      </a:br>
                      <a:r>
                        <a:rPr lang="es-CO" sz="1300" b="1" i="0" u="none" strike="noStrike" dirty="0">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COMPROMISOS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PROYECCIÓN REZAGO COMPROMISOS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PROGRAMACIÓN GIROS ACUMULADOS</a:t>
                      </a:r>
                      <a:br>
                        <a:rPr lang="es-CO" sz="1300" b="1" i="0" u="none" strike="noStrike" dirty="0">
                          <a:solidFill>
                            <a:srgbClr val="000000"/>
                          </a:solidFill>
                          <a:effectLst/>
                          <a:latin typeface="Museo Sans Condensed" panose="02000000000000000000" pitchFamily="2" charset="0"/>
                        </a:rPr>
                      </a:br>
                      <a:r>
                        <a:rPr lang="es-CO" sz="1300" b="1" i="0" u="none" strike="noStrike" dirty="0">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GIROS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PROYECCIÓN REZAGO GIROS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extLst>
                  <a:ext uri="{0D108BD9-81ED-4DB2-BD59-A6C34878D82A}">
                    <a16:rowId xmlns:a16="http://schemas.microsoft.com/office/drawing/2014/main" val="1547162107"/>
                  </a:ext>
                </a:extLst>
              </a:tr>
              <a:tr h="215161">
                <a:tc rowSpan="2">
                  <a:txBody>
                    <a:bodyPr/>
                    <a:lstStyle/>
                    <a:p>
                      <a:pPr algn="ctr" fontAlgn="ctr"/>
                      <a:r>
                        <a:rPr lang="es-CO" sz="1300" b="0" i="0" u="none" strike="noStrike" dirty="0">
                          <a:solidFill>
                            <a:srgbClr val="000000"/>
                          </a:solidFill>
                          <a:effectLst/>
                          <a:latin typeface="Museo Sans Condensed" panose="02000000000000000000" pitchFamily="2" charset="0"/>
                        </a:rPr>
                        <a:t>$82.290,00</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dirty="0">
                          <a:solidFill>
                            <a:srgbClr val="000000"/>
                          </a:solidFill>
                          <a:effectLst/>
                          <a:latin typeface="Museo Sans Condensed" panose="02000000000000000000" pitchFamily="2" charset="0"/>
                        </a:rPr>
                        <a:t>$101.528,73</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$83.868,16</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$75.139,26</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dirty="0">
                          <a:solidFill>
                            <a:srgbClr val="833C0C"/>
                          </a:solidFill>
                          <a:effectLst/>
                          <a:latin typeface="Museo Sans Condensed" panose="02000000000000000000" pitchFamily="2" charset="0"/>
                        </a:rPr>
                        <a:t>$8.728,89</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$54.865,98</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$46.171,32</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dirty="0">
                          <a:solidFill>
                            <a:srgbClr val="833C0C"/>
                          </a:solidFill>
                          <a:effectLst/>
                          <a:latin typeface="Museo Sans Condensed" panose="02000000000000000000" pitchFamily="2" charset="0"/>
                        </a:rPr>
                        <a:t>$8.694,66</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52690"/>
                  </a:ext>
                </a:extLst>
              </a:tr>
              <a:tr h="215161">
                <a:tc vMerge="1">
                  <a:txBody>
                    <a:bodyPr/>
                    <a:lstStyle/>
                    <a:p>
                      <a:endParaRPr lang="es-CO"/>
                    </a:p>
                  </a:txBody>
                  <a:tcPr/>
                </a:tc>
                <a:tc vMerge="1">
                  <a:txBody>
                    <a:bodyPr/>
                    <a:lstStyle/>
                    <a:p>
                      <a:endParaRPr lang="es-CO" dirty="0"/>
                    </a:p>
                  </a:txBody>
                  <a:tcPr/>
                </a:tc>
                <a:tc>
                  <a:txBody>
                    <a:bodyPr/>
                    <a:lstStyle/>
                    <a:p>
                      <a:pPr algn="ctr" fontAlgn="ctr"/>
                      <a:r>
                        <a:rPr lang="es-CO" sz="1300" b="0" i="0" u="none" strike="noStrike" dirty="0">
                          <a:solidFill>
                            <a:srgbClr val="000000"/>
                          </a:solidFill>
                          <a:effectLst/>
                          <a:latin typeface="Museo Sans Condensed" panose="02000000000000000000" pitchFamily="2" charset="0"/>
                        </a:rPr>
                        <a:t>82,61%</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74,01%</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300" b="0" i="0" u="none" strike="noStrike" dirty="0">
                          <a:solidFill>
                            <a:srgbClr val="000000"/>
                          </a:solidFill>
                          <a:effectLst/>
                          <a:latin typeface="Museo Sans Condensed" panose="02000000000000000000" pitchFamily="2" charset="0"/>
                        </a:rPr>
                        <a:t>54,04%</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45,48%</a:t>
                      </a:r>
                    </a:p>
                  </a:txBody>
                  <a:tcPr marL="11961" marR="11961" marT="11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852148414"/>
                  </a:ext>
                </a:extLst>
              </a:tr>
            </a:tbl>
          </a:graphicData>
        </a:graphic>
      </p:graphicFrame>
      <p:graphicFrame>
        <p:nvGraphicFramePr>
          <p:cNvPr id="6" name="9 Gráfico">
            <a:extLst>
              <a:ext uri="{FF2B5EF4-FFF2-40B4-BE49-F238E27FC236}">
                <a16:creationId xmlns:a16="http://schemas.microsoft.com/office/drawing/2014/main" id="{39AC2B3B-DE90-4751-9D6B-9B5F52B30EC8}"/>
              </a:ext>
            </a:extLst>
          </p:cNvPr>
          <p:cNvGraphicFramePr>
            <a:graphicFrameLocks/>
          </p:cNvGraphicFramePr>
          <p:nvPr/>
        </p:nvGraphicFramePr>
        <p:xfrm>
          <a:off x="488950" y="1211627"/>
          <a:ext cx="11214100" cy="4041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7259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16097006-4B8B-404A-BC42-7EB6FD4C3BE3}"/>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IDRD - Ejecución presupuestal a 24/09/2021</a:t>
            </a:r>
          </a:p>
        </p:txBody>
      </p:sp>
      <p:graphicFrame>
        <p:nvGraphicFramePr>
          <p:cNvPr id="9" name="Tabla 8">
            <a:extLst>
              <a:ext uri="{FF2B5EF4-FFF2-40B4-BE49-F238E27FC236}">
                <a16:creationId xmlns:a16="http://schemas.microsoft.com/office/drawing/2014/main" id="{432A3F9E-BFBF-472C-B652-83BC696CB474}"/>
              </a:ext>
            </a:extLst>
          </p:cNvPr>
          <p:cNvGraphicFramePr>
            <a:graphicFrameLocks noGrp="1"/>
          </p:cNvGraphicFramePr>
          <p:nvPr/>
        </p:nvGraphicFramePr>
        <p:xfrm>
          <a:off x="609600" y="4965171"/>
          <a:ext cx="10972800" cy="1472461"/>
        </p:xfrm>
        <a:graphic>
          <a:graphicData uri="http://schemas.openxmlformats.org/drawingml/2006/table">
            <a:tbl>
              <a:tblPr/>
              <a:tblGrid>
                <a:gridCol w="1371600">
                  <a:extLst>
                    <a:ext uri="{9D8B030D-6E8A-4147-A177-3AD203B41FA5}">
                      <a16:colId xmlns:a16="http://schemas.microsoft.com/office/drawing/2014/main" val="2022973470"/>
                    </a:ext>
                  </a:extLst>
                </a:gridCol>
                <a:gridCol w="1371600">
                  <a:extLst>
                    <a:ext uri="{9D8B030D-6E8A-4147-A177-3AD203B41FA5}">
                      <a16:colId xmlns:a16="http://schemas.microsoft.com/office/drawing/2014/main" val="3837888637"/>
                    </a:ext>
                  </a:extLst>
                </a:gridCol>
                <a:gridCol w="1371600">
                  <a:extLst>
                    <a:ext uri="{9D8B030D-6E8A-4147-A177-3AD203B41FA5}">
                      <a16:colId xmlns:a16="http://schemas.microsoft.com/office/drawing/2014/main" val="1594276903"/>
                    </a:ext>
                  </a:extLst>
                </a:gridCol>
                <a:gridCol w="1371600">
                  <a:extLst>
                    <a:ext uri="{9D8B030D-6E8A-4147-A177-3AD203B41FA5}">
                      <a16:colId xmlns:a16="http://schemas.microsoft.com/office/drawing/2014/main" val="2163546304"/>
                    </a:ext>
                  </a:extLst>
                </a:gridCol>
                <a:gridCol w="1371600">
                  <a:extLst>
                    <a:ext uri="{9D8B030D-6E8A-4147-A177-3AD203B41FA5}">
                      <a16:colId xmlns:a16="http://schemas.microsoft.com/office/drawing/2014/main" val="2190121050"/>
                    </a:ext>
                  </a:extLst>
                </a:gridCol>
                <a:gridCol w="1371600">
                  <a:extLst>
                    <a:ext uri="{9D8B030D-6E8A-4147-A177-3AD203B41FA5}">
                      <a16:colId xmlns:a16="http://schemas.microsoft.com/office/drawing/2014/main" val="4193465524"/>
                    </a:ext>
                  </a:extLst>
                </a:gridCol>
                <a:gridCol w="1371600">
                  <a:extLst>
                    <a:ext uri="{9D8B030D-6E8A-4147-A177-3AD203B41FA5}">
                      <a16:colId xmlns:a16="http://schemas.microsoft.com/office/drawing/2014/main" val="843598900"/>
                    </a:ext>
                  </a:extLst>
                </a:gridCol>
                <a:gridCol w="1371600">
                  <a:extLst>
                    <a:ext uri="{9D8B030D-6E8A-4147-A177-3AD203B41FA5}">
                      <a16:colId xmlns:a16="http://schemas.microsoft.com/office/drawing/2014/main" val="1598031574"/>
                    </a:ext>
                  </a:extLst>
                </a:gridCol>
              </a:tblGrid>
              <a:tr h="215161">
                <a:tc gridSpan="8">
                  <a:txBody>
                    <a:bodyPr/>
                    <a:lstStyle/>
                    <a:p>
                      <a:pPr algn="r" fontAlgn="ctr"/>
                      <a:r>
                        <a:rPr lang="es-CO" sz="1300" b="0" i="0" u="none" strike="noStrike" dirty="0">
                          <a:solidFill>
                            <a:srgbClr val="000000"/>
                          </a:solidFill>
                          <a:effectLst/>
                          <a:latin typeface="Museo Sans Condensed" panose="02000000000000000000" pitchFamily="2" charset="0"/>
                        </a:rPr>
                        <a:t>Millones de pesos</a:t>
                      </a:r>
                    </a:p>
                  </a:txBody>
                  <a:tcPr marL="11961" marR="11961" marT="1196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978118275"/>
                  </a:ext>
                </a:extLst>
              </a:tr>
              <a:tr h="825500">
                <a:tc>
                  <a:txBody>
                    <a:bodyPr/>
                    <a:lstStyle/>
                    <a:p>
                      <a:pPr algn="ctr" fontAlgn="ctr"/>
                      <a:r>
                        <a:rPr lang="es-CO" sz="1300" b="1" i="0" u="none" strike="noStrike" dirty="0">
                          <a:solidFill>
                            <a:srgbClr val="000000"/>
                          </a:solidFill>
                          <a:effectLst/>
                          <a:latin typeface="Museo Sans Condensed" panose="02000000000000000000" pitchFamily="2" charset="0"/>
                        </a:rPr>
                        <a:t>APROPIACIÓN INICIAL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PRESUPUESTO DISPONIBLE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PROGRAMACIÓN COMPROMISOS ACUMULADOS</a:t>
                      </a:r>
                      <a:br>
                        <a:rPr lang="es-CO" sz="1300" b="1" i="0" u="none" strike="noStrike" dirty="0">
                          <a:solidFill>
                            <a:srgbClr val="000000"/>
                          </a:solidFill>
                          <a:effectLst/>
                          <a:latin typeface="Museo Sans Condensed" panose="02000000000000000000" pitchFamily="2" charset="0"/>
                        </a:rPr>
                      </a:br>
                      <a:r>
                        <a:rPr lang="es-CO" sz="1300" b="1" i="0" u="none" strike="noStrike" dirty="0">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COMPROMISOS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PROYECCIÓN REZAGO COMPROMISOS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PROGRAMACIÓN GIROS ACUMULADOS</a:t>
                      </a:r>
                      <a:br>
                        <a:rPr lang="es-CO" sz="1300" b="1" i="0" u="none" strike="noStrike" dirty="0">
                          <a:solidFill>
                            <a:srgbClr val="000000"/>
                          </a:solidFill>
                          <a:effectLst/>
                          <a:latin typeface="Museo Sans Condensed" panose="02000000000000000000" pitchFamily="2" charset="0"/>
                        </a:rPr>
                      </a:br>
                      <a:r>
                        <a:rPr lang="es-CO" sz="1300" b="1" i="0" u="none" strike="noStrike" dirty="0">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GIROS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GIROS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extLst>
                  <a:ext uri="{0D108BD9-81ED-4DB2-BD59-A6C34878D82A}">
                    <a16:rowId xmlns:a16="http://schemas.microsoft.com/office/drawing/2014/main" val="2992911011"/>
                  </a:ext>
                </a:extLst>
              </a:tr>
              <a:tr h="215900">
                <a:tc rowSpan="2">
                  <a:txBody>
                    <a:bodyPr/>
                    <a:lstStyle/>
                    <a:p>
                      <a:pPr algn="ctr" fontAlgn="ctr"/>
                      <a:r>
                        <a:rPr lang="es-CO" sz="1300" b="0" i="0" u="none" strike="noStrike">
                          <a:solidFill>
                            <a:srgbClr val="000000"/>
                          </a:solidFill>
                          <a:effectLst/>
                          <a:latin typeface="Museo Sans Condensed" panose="02000000000000000000" pitchFamily="2" charset="0"/>
                        </a:rPr>
                        <a:t>$337.446,95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000000"/>
                          </a:solidFill>
                          <a:effectLst/>
                          <a:latin typeface="Museo Sans Condensed" panose="02000000000000000000" pitchFamily="2" charset="0"/>
                        </a:rPr>
                        <a:t>$332.565,18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$274.809,88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$202.450,50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$72.359,38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$181.984,39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$133.786,56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dirty="0">
                          <a:solidFill>
                            <a:srgbClr val="833C0C"/>
                          </a:solidFill>
                          <a:effectLst/>
                          <a:latin typeface="Museo Sans Condensed" panose="02000000000000000000" pitchFamily="2" charset="0"/>
                        </a:rPr>
                        <a:t>$48.197,83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6751860"/>
                  </a:ext>
                </a:extLst>
              </a:tr>
              <a:tr h="215900">
                <a:tc vMerge="1">
                  <a:txBody>
                    <a:bodyPr/>
                    <a:lstStyle/>
                    <a:p>
                      <a:endParaRPr lang="es-CO"/>
                    </a:p>
                  </a:txBody>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82,63%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60,88%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54,72%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40,23%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590505456"/>
                  </a:ext>
                </a:extLst>
              </a:tr>
            </a:tbl>
          </a:graphicData>
        </a:graphic>
      </p:graphicFrame>
      <p:graphicFrame>
        <p:nvGraphicFramePr>
          <p:cNvPr id="6" name="9 Gráfico">
            <a:extLst>
              <a:ext uri="{FF2B5EF4-FFF2-40B4-BE49-F238E27FC236}">
                <a16:creationId xmlns:a16="http://schemas.microsoft.com/office/drawing/2014/main" id="{0303AB11-6CE9-4544-A869-E66589C6093C}"/>
              </a:ext>
            </a:extLst>
          </p:cNvPr>
          <p:cNvGraphicFramePr>
            <a:graphicFrameLocks/>
          </p:cNvGraphicFramePr>
          <p:nvPr/>
        </p:nvGraphicFramePr>
        <p:xfrm>
          <a:off x="514350" y="1211628"/>
          <a:ext cx="11163300" cy="39455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5722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0701"/>
          </a:xfrm>
        </p:spPr>
      </p:pic>
      <p:sp>
        <p:nvSpPr>
          <p:cNvPr id="11" name="Title 1">
            <a:extLst>
              <a:ext uri="{FF2B5EF4-FFF2-40B4-BE49-F238E27FC236}">
                <a16:creationId xmlns:a16="http://schemas.microsoft.com/office/drawing/2014/main" id="{1980C169-F0DF-4014-BE5E-712E61A0F0E8}"/>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IDARTES - Ejecución presupuestal a 24/09/2021</a:t>
            </a:r>
          </a:p>
        </p:txBody>
      </p:sp>
      <p:graphicFrame>
        <p:nvGraphicFramePr>
          <p:cNvPr id="2" name="Tabla 1">
            <a:extLst>
              <a:ext uri="{FF2B5EF4-FFF2-40B4-BE49-F238E27FC236}">
                <a16:creationId xmlns:a16="http://schemas.microsoft.com/office/drawing/2014/main" id="{DC55F8C8-D1A7-47D9-A111-1F2B3DC703D1}"/>
              </a:ext>
            </a:extLst>
          </p:cNvPr>
          <p:cNvGraphicFramePr>
            <a:graphicFrameLocks noGrp="1"/>
          </p:cNvGraphicFramePr>
          <p:nvPr/>
        </p:nvGraphicFramePr>
        <p:xfrm>
          <a:off x="609599" y="5061182"/>
          <a:ext cx="10972800" cy="1472461"/>
        </p:xfrm>
        <a:graphic>
          <a:graphicData uri="http://schemas.openxmlformats.org/drawingml/2006/table">
            <a:tbl>
              <a:tblPr/>
              <a:tblGrid>
                <a:gridCol w="1371600">
                  <a:extLst>
                    <a:ext uri="{9D8B030D-6E8A-4147-A177-3AD203B41FA5}">
                      <a16:colId xmlns:a16="http://schemas.microsoft.com/office/drawing/2014/main" val="2265498802"/>
                    </a:ext>
                  </a:extLst>
                </a:gridCol>
                <a:gridCol w="1371600">
                  <a:extLst>
                    <a:ext uri="{9D8B030D-6E8A-4147-A177-3AD203B41FA5}">
                      <a16:colId xmlns:a16="http://schemas.microsoft.com/office/drawing/2014/main" val="2100517925"/>
                    </a:ext>
                  </a:extLst>
                </a:gridCol>
                <a:gridCol w="1371600">
                  <a:extLst>
                    <a:ext uri="{9D8B030D-6E8A-4147-A177-3AD203B41FA5}">
                      <a16:colId xmlns:a16="http://schemas.microsoft.com/office/drawing/2014/main" val="4293525409"/>
                    </a:ext>
                  </a:extLst>
                </a:gridCol>
                <a:gridCol w="1371600">
                  <a:extLst>
                    <a:ext uri="{9D8B030D-6E8A-4147-A177-3AD203B41FA5}">
                      <a16:colId xmlns:a16="http://schemas.microsoft.com/office/drawing/2014/main" val="62359172"/>
                    </a:ext>
                  </a:extLst>
                </a:gridCol>
                <a:gridCol w="1371600">
                  <a:extLst>
                    <a:ext uri="{9D8B030D-6E8A-4147-A177-3AD203B41FA5}">
                      <a16:colId xmlns:a16="http://schemas.microsoft.com/office/drawing/2014/main" val="1936936278"/>
                    </a:ext>
                  </a:extLst>
                </a:gridCol>
                <a:gridCol w="1371600">
                  <a:extLst>
                    <a:ext uri="{9D8B030D-6E8A-4147-A177-3AD203B41FA5}">
                      <a16:colId xmlns:a16="http://schemas.microsoft.com/office/drawing/2014/main" val="690859286"/>
                    </a:ext>
                  </a:extLst>
                </a:gridCol>
                <a:gridCol w="1371600">
                  <a:extLst>
                    <a:ext uri="{9D8B030D-6E8A-4147-A177-3AD203B41FA5}">
                      <a16:colId xmlns:a16="http://schemas.microsoft.com/office/drawing/2014/main" val="4294817281"/>
                    </a:ext>
                  </a:extLst>
                </a:gridCol>
                <a:gridCol w="1371600">
                  <a:extLst>
                    <a:ext uri="{9D8B030D-6E8A-4147-A177-3AD203B41FA5}">
                      <a16:colId xmlns:a16="http://schemas.microsoft.com/office/drawing/2014/main" val="265965748"/>
                    </a:ext>
                  </a:extLst>
                </a:gridCol>
              </a:tblGrid>
              <a:tr h="215161">
                <a:tc gridSpan="8">
                  <a:txBody>
                    <a:bodyPr/>
                    <a:lstStyle/>
                    <a:p>
                      <a:pPr algn="r" fontAlgn="ctr"/>
                      <a:r>
                        <a:rPr lang="es-CO" sz="1300" b="0" i="0" u="none" strike="noStrike" dirty="0">
                          <a:solidFill>
                            <a:srgbClr val="000000"/>
                          </a:solidFill>
                          <a:effectLst/>
                          <a:latin typeface="Museo Sans Condensed" panose="02000000000000000000" pitchFamily="2" charset="0"/>
                        </a:rPr>
                        <a:t>Millones de pesos</a:t>
                      </a:r>
                    </a:p>
                  </a:txBody>
                  <a:tcPr marL="11961" marR="11961" marT="1196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081211722"/>
                  </a:ext>
                </a:extLst>
              </a:tr>
              <a:tr h="825500">
                <a:tc>
                  <a:txBody>
                    <a:bodyPr/>
                    <a:lstStyle/>
                    <a:p>
                      <a:pPr algn="ctr" fontAlgn="ctr"/>
                      <a:r>
                        <a:rPr lang="es-CO" sz="1300" b="1" i="0" u="none" strike="noStrike" dirty="0">
                          <a:solidFill>
                            <a:srgbClr val="000000"/>
                          </a:solidFill>
                          <a:effectLst/>
                          <a:latin typeface="Museo Sans Condensed" panose="02000000000000000000" pitchFamily="2" charset="0"/>
                        </a:rPr>
                        <a:t>APROPIACIÓN INICIAL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PRESUPUESTO DISPONIBLE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COMPROMISOS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CO" sz="1300" b="1" i="0" u="none" strike="noStrike">
                          <a:solidFill>
                            <a:srgbClr val="000000"/>
                          </a:solidFill>
                          <a:effectLst/>
                          <a:latin typeface="Museo Sans Condensed" panose="02000000000000000000" pitchFamily="2" charset="0"/>
                        </a:rPr>
                        <a:t>COMPROMISOS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PROYECCIÓN REZAGO COMPROMISOS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GIROS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1300" b="1" i="0" u="none" strike="noStrike">
                          <a:solidFill>
                            <a:srgbClr val="000000"/>
                          </a:solidFill>
                          <a:effectLst/>
                          <a:latin typeface="Museo Sans Condensed" panose="02000000000000000000" pitchFamily="2" charset="0"/>
                        </a:rPr>
                        <a:t>GIROS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GIROS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extLst>
                  <a:ext uri="{0D108BD9-81ED-4DB2-BD59-A6C34878D82A}">
                    <a16:rowId xmlns:a16="http://schemas.microsoft.com/office/drawing/2014/main" val="3776821551"/>
                  </a:ext>
                </a:extLst>
              </a:tr>
              <a:tr h="215900">
                <a:tc rowSpan="2">
                  <a:txBody>
                    <a:bodyPr/>
                    <a:lstStyle/>
                    <a:p>
                      <a:pPr algn="ctr" fontAlgn="ctr"/>
                      <a:r>
                        <a:rPr lang="es-CO" sz="1300" b="0" i="0" u="none" strike="noStrike">
                          <a:solidFill>
                            <a:srgbClr val="000000"/>
                          </a:solidFill>
                          <a:effectLst/>
                          <a:latin typeface="Museo Sans Condensed" panose="02000000000000000000" pitchFamily="2" charset="0"/>
                        </a:rPr>
                        <a:t>$136.602,00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000000"/>
                          </a:solidFill>
                          <a:effectLst/>
                          <a:latin typeface="Museo Sans Condensed" panose="02000000000000000000" pitchFamily="2" charset="0"/>
                        </a:rPr>
                        <a:t>$156.235,96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$123.011,00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$104.731,64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$18.279,36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$71.899,00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$57.572,93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dirty="0">
                          <a:solidFill>
                            <a:srgbClr val="833C0C"/>
                          </a:solidFill>
                          <a:effectLst/>
                          <a:latin typeface="Museo Sans Condensed" panose="02000000000000000000" pitchFamily="2" charset="0"/>
                        </a:rPr>
                        <a:t>$14.326,07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262731"/>
                  </a:ext>
                </a:extLst>
              </a:tr>
              <a:tr h="215900">
                <a:tc vMerge="1">
                  <a:txBody>
                    <a:bodyPr/>
                    <a:lstStyle/>
                    <a:p>
                      <a:endParaRPr lang="es-CO"/>
                    </a:p>
                  </a:txBody>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78,73%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67,03%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46,02%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36,85%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556930412"/>
                  </a:ext>
                </a:extLst>
              </a:tr>
            </a:tbl>
          </a:graphicData>
        </a:graphic>
      </p:graphicFrame>
      <p:graphicFrame>
        <p:nvGraphicFramePr>
          <p:cNvPr id="6" name="9 Gráfico">
            <a:extLst>
              <a:ext uri="{FF2B5EF4-FFF2-40B4-BE49-F238E27FC236}">
                <a16:creationId xmlns:a16="http://schemas.microsoft.com/office/drawing/2014/main" id="{B5AF6C55-E589-45CC-9EA9-EE592A4423CD}"/>
              </a:ext>
            </a:extLst>
          </p:cNvPr>
          <p:cNvGraphicFramePr>
            <a:graphicFrameLocks/>
          </p:cNvGraphicFramePr>
          <p:nvPr/>
        </p:nvGraphicFramePr>
        <p:xfrm>
          <a:off x="488949" y="1211629"/>
          <a:ext cx="11214100" cy="4041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7292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A4598E8E-0C2C-4E00-ACDC-D5EA69B42FAC}"/>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OFB - Ejecución presupuestal a 24/09/2021</a:t>
            </a:r>
          </a:p>
        </p:txBody>
      </p:sp>
      <p:graphicFrame>
        <p:nvGraphicFramePr>
          <p:cNvPr id="3" name="Tabla 2">
            <a:extLst>
              <a:ext uri="{FF2B5EF4-FFF2-40B4-BE49-F238E27FC236}">
                <a16:creationId xmlns:a16="http://schemas.microsoft.com/office/drawing/2014/main" id="{C123241D-ECB6-414E-BBCF-879AC268F908}"/>
              </a:ext>
            </a:extLst>
          </p:cNvPr>
          <p:cNvGraphicFramePr>
            <a:graphicFrameLocks noGrp="1"/>
          </p:cNvGraphicFramePr>
          <p:nvPr/>
        </p:nvGraphicFramePr>
        <p:xfrm>
          <a:off x="630344" y="5061183"/>
          <a:ext cx="10972800" cy="1472461"/>
        </p:xfrm>
        <a:graphic>
          <a:graphicData uri="http://schemas.openxmlformats.org/drawingml/2006/table">
            <a:tbl>
              <a:tblPr/>
              <a:tblGrid>
                <a:gridCol w="1371600">
                  <a:extLst>
                    <a:ext uri="{9D8B030D-6E8A-4147-A177-3AD203B41FA5}">
                      <a16:colId xmlns:a16="http://schemas.microsoft.com/office/drawing/2014/main" val="116600947"/>
                    </a:ext>
                  </a:extLst>
                </a:gridCol>
                <a:gridCol w="1371600">
                  <a:extLst>
                    <a:ext uri="{9D8B030D-6E8A-4147-A177-3AD203B41FA5}">
                      <a16:colId xmlns:a16="http://schemas.microsoft.com/office/drawing/2014/main" val="2998355683"/>
                    </a:ext>
                  </a:extLst>
                </a:gridCol>
                <a:gridCol w="1371600">
                  <a:extLst>
                    <a:ext uri="{9D8B030D-6E8A-4147-A177-3AD203B41FA5}">
                      <a16:colId xmlns:a16="http://schemas.microsoft.com/office/drawing/2014/main" val="265554672"/>
                    </a:ext>
                  </a:extLst>
                </a:gridCol>
                <a:gridCol w="1371600">
                  <a:extLst>
                    <a:ext uri="{9D8B030D-6E8A-4147-A177-3AD203B41FA5}">
                      <a16:colId xmlns:a16="http://schemas.microsoft.com/office/drawing/2014/main" val="744387043"/>
                    </a:ext>
                  </a:extLst>
                </a:gridCol>
                <a:gridCol w="1371600">
                  <a:extLst>
                    <a:ext uri="{9D8B030D-6E8A-4147-A177-3AD203B41FA5}">
                      <a16:colId xmlns:a16="http://schemas.microsoft.com/office/drawing/2014/main" val="8858837"/>
                    </a:ext>
                  </a:extLst>
                </a:gridCol>
                <a:gridCol w="1371600">
                  <a:extLst>
                    <a:ext uri="{9D8B030D-6E8A-4147-A177-3AD203B41FA5}">
                      <a16:colId xmlns:a16="http://schemas.microsoft.com/office/drawing/2014/main" val="1363210347"/>
                    </a:ext>
                  </a:extLst>
                </a:gridCol>
                <a:gridCol w="1371600">
                  <a:extLst>
                    <a:ext uri="{9D8B030D-6E8A-4147-A177-3AD203B41FA5}">
                      <a16:colId xmlns:a16="http://schemas.microsoft.com/office/drawing/2014/main" val="4144917645"/>
                    </a:ext>
                  </a:extLst>
                </a:gridCol>
                <a:gridCol w="1371600">
                  <a:extLst>
                    <a:ext uri="{9D8B030D-6E8A-4147-A177-3AD203B41FA5}">
                      <a16:colId xmlns:a16="http://schemas.microsoft.com/office/drawing/2014/main" val="598097115"/>
                    </a:ext>
                  </a:extLst>
                </a:gridCol>
              </a:tblGrid>
              <a:tr h="215161">
                <a:tc gridSpan="8">
                  <a:txBody>
                    <a:bodyPr/>
                    <a:lstStyle/>
                    <a:p>
                      <a:pPr algn="r" fontAlgn="ctr"/>
                      <a:r>
                        <a:rPr lang="es-CO" sz="1300" b="0" i="0" u="none" strike="noStrike" dirty="0">
                          <a:solidFill>
                            <a:srgbClr val="000000"/>
                          </a:solidFill>
                          <a:effectLst/>
                          <a:latin typeface="Museo Sans Condensed" panose="02000000000000000000" pitchFamily="2" charset="0"/>
                        </a:rPr>
                        <a:t>Millones de pesos</a:t>
                      </a:r>
                    </a:p>
                  </a:txBody>
                  <a:tcPr marL="11961" marR="11961" marT="1196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056232083"/>
                  </a:ext>
                </a:extLst>
              </a:tr>
              <a:tr h="825500">
                <a:tc>
                  <a:txBody>
                    <a:bodyPr/>
                    <a:lstStyle/>
                    <a:p>
                      <a:pPr algn="ctr" fontAlgn="ctr"/>
                      <a:r>
                        <a:rPr lang="es-CO" sz="1300" b="1" i="0" u="none" strike="noStrike" dirty="0">
                          <a:solidFill>
                            <a:srgbClr val="000000"/>
                          </a:solidFill>
                          <a:effectLst/>
                          <a:latin typeface="Museo Sans Condensed" panose="02000000000000000000" pitchFamily="2" charset="0"/>
                        </a:rPr>
                        <a:t>APROPIACIÓN INICIAL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PRESUPUESTO DISPONIBLE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COMPROMISOS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CO" sz="1300" b="1" i="0" u="none" strike="noStrike">
                          <a:solidFill>
                            <a:srgbClr val="000000"/>
                          </a:solidFill>
                          <a:effectLst/>
                          <a:latin typeface="Museo Sans Condensed" panose="02000000000000000000" pitchFamily="2" charset="0"/>
                        </a:rPr>
                        <a:t>COMPROMISOS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COMPROMISOS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GIROS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1300" b="1" i="0" u="none" strike="noStrike">
                          <a:solidFill>
                            <a:srgbClr val="000000"/>
                          </a:solidFill>
                          <a:effectLst/>
                          <a:latin typeface="Museo Sans Condensed" panose="02000000000000000000" pitchFamily="2" charset="0"/>
                        </a:rPr>
                        <a:t>GIROS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GIROS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extLst>
                  <a:ext uri="{0D108BD9-81ED-4DB2-BD59-A6C34878D82A}">
                    <a16:rowId xmlns:a16="http://schemas.microsoft.com/office/drawing/2014/main" val="941624597"/>
                  </a:ext>
                </a:extLst>
              </a:tr>
              <a:tr h="215900">
                <a:tc rowSpan="2">
                  <a:txBody>
                    <a:bodyPr/>
                    <a:lstStyle/>
                    <a:p>
                      <a:pPr algn="ctr" fontAlgn="ctr"/>
                      <a:r>
                        <a:rPr lang="es-CO" sz="1300" b="0" i="0" u="none" strike="noStrike">
                          <a:solidFill>
                            <a:srgbClr val="000000"/>
                          </a:solidFill>
                          <a:effectLst/>
                          <a:latin typeface="Museo Sans Condensed" panose="02000000000000000000" pitchFamily="2" charset="0"/>
                        </a:rPr>
                        <a:t>$31.446,00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000000"/>
                          </a:solidFill>
                          <a:effectLst/>
                          <a:latin typeface="Museo Sans Condensed" panose="02000000000000000000" pitchFamily="2" charset="0"/>
                        </a:rPr>
                        <a:t>$31.402,00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$27.629,00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$25.402,06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$2.226,94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$16.117,00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$14.180,96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$1.936,04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194056"/>
                  </a:ext>
                </a:extLst>
              </a:tr>
              <a:tr h="215900">
                <a:tc vMerge="1">
                  <a:txBody>
                    <a:bodyPr/>
                    <a:lstStyle/>
                    <a:p>
                      <a:endParaRPr lang="es-CO"/>
                    </a:p>
                  </a:txBody>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87,98%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80,89%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51,32%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45,16%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205944132"/>
                  </a:ext>
                </a:extLst>
              </a:tr>
            </a:tbl>
          </a:graphicData>
        </a:graphic>
      </p:graphicFrame>
      <p:graphicFrame>
        <p:nvGraphicFramePr>
          <p:cNvPr id="8" name="9 Gráfico">
            <a:extLst>
              <a:ext uri="{FF2B5EF4-FFF2-40B4-BE49-F238E27FC236}">
                <a16:creationId xmlns:a16="http://schemas.microsoft.com/office/drawing/2014/main" id="{EA2F76DB-CB65-48D0-BB85-0A57069BC6A8}"/>
              </a:ext>
            </a:extLst>
          </p:cNvPr>
          <p:cNvGraphicFramePr>
            <a:graphicFrameLocks/>
          </p:cNvGraphicFramePr>
          <p:nvPr/>
        </p:nvGraphicFramePr>
        <p:xfrm>
          <a:off x="514350" y="1211627"/>
          <a:ext cx="11163300" cy="4041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6904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16097006-4B8B-404A-BC42-7EB6FD4C3BE3}"/>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IDPC - Ejecución presupuestal a 24/09/2021</a:t>
            </a:r>
          </a:p>
        </p:txBody>
      </p:sp>
      <p:graphicFrame>
        <p:nvGraphicFramePr>
          <p:cNvPr id="2" name="Tabla 1">
            <a:extLst>
              <a:ext uri="{FF2B5EF4-FFF2-40B4-BE49-F238E27FC236}">
                <a16:creationId xmlns:a16="http://schemas.microsoft.com/office/drawing/2014/main" id="{5233A277-08E8-4F1A-B2B6-3258F197BE26}"/>
              </a:ext>
            </a:extLst>
          </p:cNvPr>
          <p:cNvGraphicFramePr>
            <a:graphicFrameLocks noGrp="1"/>
          </p:cNvGraphicFramePr>
          <p:nvPr/>
        </p:nvGraphicFramePr>
        <p:xfrm>
          <a:off x="603167" y="5061182"/>
          <a:ext cx="10972800" cy="1472461"/>
        </p:xfrm>
        <a:graphic>
          <a:graphicData uri="http://schemas.openxmlformats.org/drawingml/2006/table">
            <a:tbl>
              <a:tblPr/>
              <a:tblGrid>
                <a:gridCol w="1371600">
                  <a:extLst>
                    <a:ext uri="{9D8B030D-6E8A-4147-A177-3AD203B41FA5}">
                      <a16:colId xmlns:a16="http://schemas.microsoft.com/office/drawing/2014/main" val="3726124542"/>
                    </a:ext>
                  </a:extLst>
                </a:gridCol>
                <a:gridCol w="1371600">
                  <a:extLst>
                    <a:ext uri="{9D8B030D-6E8A-4147-A177-3AD203B41FA5}">
                      <a16:colId xmlns:a16="http://schemas.microsoft.com/office/drawing/2014/main" val="166576687"/>
                    </a:ext>
                  </a:extLst>
                </a:gridCol>
                <a:gridCol w="1371600">
                  <a:extLst>
                    <a:ext uri="{9D8B030D-6E8A-4147-A177-3AD203B41FA5}">
                      <a16:colId xmlns:a16="http://schemas.microsoft.com/office/drawing/2014/main" val="1799644278"/>
                    </a:ext>
                  </a:extLst>
                </a:gridCol>
                <a:gridCol w="1371600">
                  <a:extLst>
                    <a:ext uri="{9D8B030D-6E8A-4147-A177-3AD203B41FA5}">
                      <a16:colId xmlns:a16="http://schemas.microsoft.com/office/drawing/2014/main" val="354349241"/>
                    </a:ext>
                  </a:extLst>
                </a:gridCol>
                <a:gridCol w="1371600">
                  <a:extLst>
                    <a:ext uri="{9D8B030D-6E8A-4147-A177-3AD203B41FA5}">
                      <a16:colId xmlns:a16="http://schemas.microsoft.com/office/drawing/2014/main" val="1304839247"/>
                    </a:ext>
                  </a:extLst>
                </a:gridCol>
                <a:gridCol w="1371600">
                  <a:extLst>
                    <a:ext uri="{9D8B030D-6E8A-4147-A177-3AD203B41FA5}">
                      <a16:colId xmlns:a16="http://schemas.microsoft.com/office/drawing/2014/main" val="708020110"/>
                    </a:ext>
                  </a:extLst>
                </a:gridCol>
                <a:gridCol w="1371600">
                  <a:extLst>
                    <a:ext uri="{9D8B030D-6E8A-4147-A177-3AD203B41FA5}">
                      <a16:colId xmlns:a16="http://schemas.microsoft.com/office/drawing/2014/main" val="1242917361"/>
                    </a:ext>
                  </a:extLst>
                </a:gridCol>
                <a:gridCol w="1371600">
                  <a:extLst>
                    <a:ext uri="{9D8B030D-6E8A-4147-A177-3AD203B41FA5}">
                      <a16:colId xmlns:a16="http://schemas.microsoft.com/office/drawing/2014/main" val="2139022751"/>
                    </a:ext>
                  </a:extLst>
                </a:gridCol>
              </a:tblGrid>
              <a:tr h="215161">
                <a:tc gridSpan="8">
                  <a:txBody>
                    <a:bodyPr/>
                    <a:lstStyle/>
                    <a:p>
                      <a:pPr algn="r" fontAlgn="ctr"/>
                      <a:r>
                        <a:rPr lang="es-CO" sz="1300" b="0" i="0" u="none" strike="noStrike" dirty="0">
                          <a:solidFill>
                            <a:srgbClr val="000000"/>
                          </a:solidFill>
                          <a:effectLst/>
                          <a:latin typeface="Museo Sans Condensed" panose="02000000000000000000" pitchFamily="2" charset="0"/>
                        </a:rPr>
                        <a:t>Millones de pesos</a:t>
                      </a:r>
                    </a:p>
                  </a:txBody>
                  <a:tcPr marL="11961" marR="11961" marT="1196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96042369"/>
                  </a:ext>
                </a:extLst>
              </a:tr>
              <a:tr h="825500">
                <a:tc>
                  <a:txBody>
                    <a:bodyPr/>
                    <a:lstStyle/>
                    <a:p>
                      <a:pPr algn="ctr" fontAlgn="ctr"/>
                      <a:r>
                        <a:rPr lang="es-CO" sz="1300" b="1" i="0" u="none" strike="noStrike" dirty="0">
                          <a:solidFill>
                            <a:srgbClr val="000000"/>
                          </a:solidFill>
                          <a:effectLst/>
                          <a:latin typeface="Museo Sans Condensed" panose="02000000000000000000" pitchFamily="2" charset="0"/>
                        </a:rPr>
                        <a:t>APROPIACIÓN INICIAL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PRESUPUESTO DISPONIBLE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COMPROMISOS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CO" sz="1300" b="1" i="0" u="none" strike="noStrike">
                          <a:solidFill>
                            <a:srgbClr val="000000"/>
                          </a:solidFill>
                          <a:effectLst/>
                          <a:latin typeface="Museo Sans Condensed" panose="02000000000000000000" pitchFamily="2" charset="0"/>
                        </a:rPr>
                        <a:t>COMPROMISOS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COMPROMISOS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GIROS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1300" b="1" i="0" u="none" strike="noStrike">
                          <a:solidFill>
                            <a:srgbClr val="000000"/>
                          </a:solidFill>
                          <a:effectLst/>
                          <a:latin typeface="Museo Sans Condensed" panose="02000000000000000000" pitchFamily="2" charset="0"/>
                        </a:rPr>
                        <a:t>GIROS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GIROS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extLst>
                  <a:ext uri="{0D108BD9-81ED-4DB2-BD59-A6C34878D82A}">
                    <a16:rowId xmlns:a16="http://schemas.microsoft.com/office/drawing/2014/main" val="768454923"/>
                  </a:ext>
                </a:extLst>
              </a:tr>
              <a:tr h="215900">
                <a:tc rowSpan="2">
                  <a:txBody>
                    <a:bodyPr/>
                    <a:lstStyle/>
                    <a:p>
                      <a:pPr algn="ctr" fontAlgn="ctr"/>
                      <a:r>
                        <a:rPr lang="es-CO" sz="1300" b="0" i="0" u="none" strike="noStrike">
                          <a:solidFill>
                            <a:srgbClr val="000000"/>
                          </a:solidFill>
                          <a:effectLst/>
                          <a:latin typeface="Museo Sans Condensed" panose="02000000000000000000" pitchFamily="2" charset="0"/>
                        </a:rPr>
                        <a:t>$24.304,00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000000"/>
                          </a:solidFill>
                          <a:effectLst/>
                          <a:latin typeface="Museo Sans Condensed" panose="02000000000000000000" pitchFamily="2" charset="0"/>
                        </a:rPr>
                        <a:t>$25.081,00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$22.783,30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$21.508,31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$1.275,00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$12.204,38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$12.656,90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3842079"/>
                  </a:ext>
                </a:extLst>
              </a:tr>
              <a:tr h="215900">
                <a:tc vMerge="1">
                  <a:txBody>
                    <a:bodyPr/>
                    <a:lstStyle/>
                    <a:p>
                      <a:endParaRPr lang="es-CO"/>
                    </a:p>
                  </a:txBody>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90,84%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85,76%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48,66%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50,46%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827781414"/>
                  </a:ext>
                </a:extLst>
              </a:tr>
            </a:tbl>
          </a:graphicData>
        </a:graphic>
      </p:graphicFrame>
      <p:graphicFrame>
        <p:nvGraphicFramePr>
          <p:cNvPr id="6" name="9 Gráfico">
            <a:extLst>
              <a:ext uri="{FF2B5EF4-FFF2-40B4-BE49-F238E27FC236}">
                <a16:creationId xmlns:a16="http://schemas.microsoft.com/office/drawing/2014/main" id="{F31646B3-F7DE-4372-B445-F27945D406E5}"/>
              </a:ext>
            </a:extLst>
          </p:cNvPr>
          <p:cNvGraphicFramePr>
            <a:graphicFrameLocks/>
          </p:cNvGraphicFramePr>
          <p:nvPr/>
        </p:nvGraphicFramePr>
        <p:xfrm>
          <a:off x="495217" y="1211626"/>
          <a:ext cx="11188699" cy="4043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554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0701"/>
          </a:xfrm>
        </p:spPr>
      </p:pic>
      <p:sp>
        <p:nvSpPr>
          <p:cNvPr id="11" name="Title 1">
            <a:extLst>
              <a:ext uri="{FF2B5EF4-FFF2-40B4-BE49-F238E27FC236}">
                <a16:creationId xmlns:a16="http://schemas.microsoft.com/office/drawing/2014/main" id="{1980C169-F0DF-4014-BE5E-712E61A0F0E8}"/>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FUGA - Ejecución presupuestal a 24/09/2021</a:t>
            </a:r>
          </a:p>
        </p:txBody>
      </p:sp>
      <p:graphicFrame>
        <p:nvGraphicFramePr>
          <p:cNvPr id="2" name="Tabla 1">
            <a:extLst>
              <a:ext uri="{FF2B5EF4-FFF2-40B4-BE49-F238E27FC236}">
                <a16:creationId xmlns:a16="http://schemas.microsoft.com/office/drawing/2014/main" id="{401E8ECE-8589-4594-A80A-B28815D86F98}"/>
              </a:ext>
            </a:extLst>
          </p:cNvPr>
          <p:cNvGraphicFramePr>
            <a:graphicFrameLocks noGrp="1"/>
          </p:cNvGraphicFramePr>
          <p:nvPr/>
        </p:nvGraphicFramePr>
        <p:xfrm>
          <a:off x="604753" y="5061182"/>
          <a:ext cx="10972800" cy="1472461"/>
        </p:xfrm>
        <a:graphic>
          <a:graphicData uri="http://schemas.openxmlformats.org/drawingml/2006/table">
            <a:tbl>
              <a:tblPr/>
              <a:tblGrid>
                <a:gridCol w="1371600">
                  <a:extLst>
                    <a:ext uri="{9D8B030D-6E8A-4147-A177-3AD203B41FA5}">
                      <a16:colId xmlns:a16="http://schemas.microsoft.com/office/drawing/2014/main" val="3378613356"/>
                    </a:ext>
                  </a:extLst>
                </a:gridCol>
                <a:gridCol w="1371600">
                  <a:extLst>
                    <a:ext uri="{9D8B030D-6E8A-4147-A177-3AD203B41FA5}">
                      <a16:colId xmlns:a16="http://schemas.microsoft.com/office/drawing/2014/main" val="787637890"/>
                    </a:ext>
                  </a:extLst>
                </a:gridCol>
                <a:gridCol w="1371600">
                  <a:extLst>
                    <a:ext uri="{9D8B030D-6E8A-4147-A177-3AD203B41FA5}">
                      <a16:colId xmlns:a16="http://schemas.microsoft.com/office/drawing/2014/main" val="2960236216"/>
                    </a:ext>
                  </a:extLst>
                </a:gridCol>
                <a:gridCol w="1371600">
                  <a:extLst>
                    <a:ext uri="{9D8B030D-6E8A-4147-A177-3AD203B41FA5}">
                      <a16:colId xmlns:a16="http://schemas.microsoft.com/office/drawing/2014/main" val="1376167396"/>
                    </a:ext>
                  </a:extLst>
                </a:gridCol>
                <a:gridCol w="1371600">
                  <a:extLst>
                    <a:ext uri="{9D8B030D-6E8A-4147-A177-3AD203B41FA5}">
                      <a16:colId xmlns:a16="http://schemas.microsoft.com/office/drawing/2014/main" val="3768824093"/>
                    </a:ext>
                  </a:extLst>
                </a:gridCol>
                <a:gridCol w="1371600">
                  <a:extLst>
                    <a:ext uri="{9D8B030D-6E8A-4147-A177-3AD203B41FA5}">
                      <a16:colId xmlns:a16="http://schemas.microsoft.com/office/drawing/2014/main" val="3197447569"/>
                    </a:ext>
                  </a:extLst>
                </a:gridCol>
                <a:gridCol w="1371600">
                  <a:extLst>
                    <a:ext uri="{9D8B030D-6E8A-4147-A177-3AD203B41FA5}">
                      <a16:colId xmlns:a16="http://schemas.microsoft.com/office/drawing/2014/main" val="2304051621"/>
                    </a:ext>
                  </a:extLst>
                </a:gridCol>
                <a:gridCol w="1371600">
                  <a:extLst>
                    <a:ext uri="{9D8B030D-6E8A-4147-A177-3AD203B41FA5}">
                      <a16:colId xmlns:a16="http://schemas.microsoft.com/office/drawing/2014/main" val="2533138437"/>
                    </a:ext>
                  </a:extLst>
                </a:gridCol>
              </a:tblGrid>
              <a:tr h="215161">
                <a:tc gridSpan="8">
                  <a:txBody>
                    <a:bodyPr/>
                    <a:lstStyle/>
                    <a:p>
                      <a:pPr algn="r" fontAlgn="ctr"/>
                      <a:r>
                        <a:rPr lang="es-CO" sz="1300" b="0" i="0" u="none" strike="noStrike" dirty="0">
                          <a:solidFill>
                            <a:srgbClr val="000000"/>
                          </a:solidFill>
                          <a:effectLst/>
                          <a:latin typeface="Museo Sans Condensed" panose="02000000000000000000" pitchFamily="2" charset="0"/>
                        </a:rPr>
                        <a:t>Millones de pesos</a:t>
                      </a:r>
                    </a:p>
                  </a:txBody>
                  <a:tcPr marL="11961" marR="11961" marT="1196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88533177"/>
                  </a:ext>
                </a:extLst>
              </a:tr>
              <a:tr h="825500">
                <a:tc>
                  <a:txBody>
                    <a:bodyPr/>
                    <a:lstStyle/>
                    <a:p>
                      <a:pPr algn="ctr" fontAlgn="ctr"/>
                      <a:r>
                        <a:rPr lang="es-CO" sz="1300" b="1" i="0" u="none" strike="noStrike" dirty="0">
                          <a:solidFill>
                            <a:srgbClr val="000000"/>
                          </a:solidFill>
                          <a:effectLst/>
                          <a:latin typeface="Museo Sans Condensed" panose="02000000000000000000" pitchFamily="2" charset="0"/>
                        </a:rPr>
                        <a:t>APROPIACIÓN INICIAL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PRESUPUESTO DISPONIBLE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COMPROMISOS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CO" sz="1300" b="1" i="0" u="none" strike="noStrike">
                          <a:solidFill>
                            <a:srgbClr val="000000"/>
                          </a:solidFill>
                          <a:effectLst/>
                          <a:latin typeface="Museo Sans Condensed" panose="02000000000000000000" pitchFamily="2" charset="0"/>
                        </a:rPr>
                        <a:t>COMPROMISOS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COMPROMISOS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GIROS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1300" b="1" i="0" u="none" strike="noStrike">
                          <a:solidFill>
                            <a:srgbClr val="000000"/>
                          </a:solidFill>
                          <a:effectLst/>
                          <a:latin typeface="Museo Sans Condensed" panose="02000000000000000000" pitchFamily="2" charset="0"/>
                        </a:rPr>
                        <a:t>GIROS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GIROS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extLst>
                  <a:ext uri="{0D108BD9-81ED-4DB2-BD59-A6C34878D82A}">
                    <a16:rowId xmlns:a16="http://schemas.microsoft.com/office/drawing/2014/main" val="1587236858"/>
                  </a:ext>
                </a:extLst>
              </a:tr>
              <a:tr h="215900">
                <a:tc rowSpan="2">
                  <a:txBody>
                    <a:bodyPr/>
                    <a:lstStyle/>
                    <a:p>
                      <a:pPr algn="ctr" fontAlgn="ctr"/>
                      <a:r>
                        <a:rPr lang="es-CO" sz="1300" b="0" i="0" u="none" strike="noStrike">
                          <a:solidFill>
                            <a:srgbClr val="000000"/>
                          </a:solidFill>
                          <a:effectLst/>
                          <a:latin typeface="Museo Sans Condensed" panose="02000000000000000000" pitchFamily="2" charset="0"/>
                        </a:rPr>
                        <a:t>$9.640,07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000000"/>
                          </a:solidFill>
                          <a:effectLst/>
                          <a:latin typeface="Museo Sans Condensed" panose="02000000000000000000" pitchFamily="2" charset="0"/>
                        </a:rPr>
                        <a:t>$10.291,18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$8.406,85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$8.448,61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$4.357,74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$4.823,49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$0,00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4276330"/>
                  </a:ext>
                </a:extLst>
              </a:tr>
              <a:tr h="215900">
                <a:tc vMerge="1">
                  <a:txBody>
                    <a:bodyPr/>
                    <a:lstStyle/>
                    <a:p>
                      <a:endParaRPr lang="es-CO"/>
                    </a:p>
                  </a:txBody>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81,69%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82,10%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42,34%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46,87%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193640851"/>
                  </a:ext>
                </a:extLst>
              </a:tr>
            </a:tbl>
          </a:graphicData>
        </a:graphic>
      </p:graphicFrame>
      <p:graphicFrame>
        <p:nvGraphicFramePr>
          <p:cNvPr id="6" name="9 Gráfico">
            <a:extLst>
              <a:ext uri="{FF2B5EF4-FFF2-40B4-BE49-F238E27FC236}">
                <a16:creationId xmlns:a16="http://schemas.microsoft.com/office/drawing/2014/main" id="{65870000-64A3-48E7-952E-8ABF518C7924}"/>
              </a:ext>
            </a:extLst>
          </p:cNvPr>
          <p:cNvGraphicFramePr>
            <a:graphicFrameLocks/>
          </p:cNvGraphicFramePr>
          <p:nvPr/>
        </p:nvGraphicFramePr>
        <p:xfrm>
          <a:off x="503153" y="1207186"/>
          <a:ext cx="11176001" cy="40460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7984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A4598E8E-0C2C-4E00-ACDC-D5EA69B42FAC}"/>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CANAL - Ejecución presupuestal a 24/09/2021</a:t>
            </a:r>
          </a:p>
        </p:txBody>
      </p:sp>
      <p:graphicFrame>
        <p:nvGraphicFramePr>
          <p:cNvPr id="3" name="Tabla 2">
            <a:extLst>
              <a:ext uri="{FF2B5EF4-FFF2-40B4-BE49-F238E27FC236}">
                <a16:creationId xmlns:a16="http://schemas.microsoft.com/office/drawing/2014/main" id="{FA77C449-9BD8-44F4-B691-E77B605804E4}"/>
              </a:ext>
            </a:extLst>
          </p:cNvPr>
          <p:cNvGraphicFramePr>
            <a:graphicFrameLocks noGrp="1"/>
          </p:cNvGraphicFramePr>
          <p:nvPr/>
        </p:nvGraphicFramePr>
        <p:xfrm>
          <a:off x="609600" y="5061182"/>
          <a:ext cx="10972800" cy="1472461"/>
        </p:xfrm>
        <a:graphic>
          <a:graphicData uri="http://schemas.openxmlformats.org/drawingml/2006/table">
            <a:tbl>
              <a:tblPr/>
              <a:tblGrid>
                <a:gridCol w="1371600">
                  <a:extLst>
                    <a:ext uri="{9D8B030D-6E8A-4147-A177-3AD203B41FA5}">
                      <a16:colId xmlns:a16="http://schemas.microsoft.com/office/drawing/2014/main" val="3689640774"/>
                    </a:ext>
                  </a:extLst>
                </a:gridCol>
                <a:gridCol w="1371600">
                  <a:extLst>
                    <a:ext uri="{9D8B030D-6E8A-4147-A177-3AD203B41FA5}">
                      <a16:colId xmlns:a16="http://schemas.microsoft.com/office/drawing/2014/main" val="1489815666"/>
                    </a:ext>
                  </a:extLst>
                </a:gridCol>
                <a:gridCol w="1371600">
                  <a:extLst>
                    <a:ext uri="{9D8B030D-6E8A-4147-A177-3AD203B41FA5}">
                      <a16:colId xmlns:a16="http://schemas.microsoft.com/office/drawing/2014/main" val="1170102270"/>
                    </a:ext>
                  </a:extLst>
                </a:gridCol>
                <a:gridCol w="1371600">
                  <a:extLst>
                    <a:ext uri="{9D8B030D-6E8A-4147-A177-3AD203B41FA5}">
                      <a16:colId xmlns:a16="http://schemas.microsoft.com/office/drawing/2014/main" val="2650853634"/>
                    </a:ext>
                  </a:extLst>
                </a:gridCol>
                <a:gridCol w="1371600">
                  <a:extLst>
                    <a:ext uri="{9D8B030D-6E8A-4147-A177-3AD203B41FA5}">
                      <a16:colId xmlns:a16="http://schemas.microsoft.com/office/drawing/2014/main" val="3280297481"/>
                    </a:ext>
                  </a:extLst>
                </a:gridCol>
                <a:gridCol w="1371600">
                  <a:extLst>
                    <a:ext uri="{9D8B030D-6E8A-4147-A177-3AD203B41FA5}">
                      <a16:colId xmlns:a16="http://schemas.microsoft.com/office/drawing/2014/main" val="466269055"/>
                    </a:ext>
                  </a:extLst>
                </a:gridCol>
                <a:gridCol w="1371600">
                  <a:extLst>
                    <a:ext uri="{9D8B030D-6E8A-4147-A177-3AD203B41FA5}">
                      <a16:colId xmlns:a16="http://schemas.microsoft.com/office/drawing/2014/main" val="1834490971"/>
                    </a:ext>
                  </a:extLst>
                </a:gridCol>
                <a:gridCol w="1371600">
                  <a:extLst>
                    <a:ext uri="{9D8B030D-6E8A-4147-A177-3AD203B41FA5}">
                      <a16:colId xmlns:a16="http://schemas.microsoft.com/office/drawing/2014/main" val="1329664600"/>
                    </a:ext>
                  </a:extLst>
                </a:gridCol>
              </a:tblGrid>
              <a:tr h="215161">
                <a:tc gridSpan="8">
                  <a:txBody>
                    <a:bodyPr/>
                    <a:lstStyle/>
                    <a:p>
                      <a:pPr algn="r" fontAlgn="ctr"/>
                      <a:r>
                        <a:rPr lang="es-CO" sz="1300" b="0" i="0" u="none" strike="noStrike" dirty="0">
                          <a:solidFill>
                            <a:srgbClr val="000000"/>
                          </a:solidFill>
                          <a:effectLst/>
                          <a:latin typeface="Museo Sans Condensed" panose="02000000000000000000" pitchFamily="2" charset="0"/>
                        </a:rPr>
                        <a:t>Millones de pesos</a:t>
                      </a:r>
                    </a:p>
                  </a:txBody>
                  <a:tcPr marL="11961" marR="11961" marT="1196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165856188"/>
                  </a:ext>
                </a:extLst>
              </a:tr>
              <a:tr h="825500">
                <a:tc>
                  <a:txBody>
                    <a:bodyPr/>
                    <a:lstStyle/>
                    <a:p>
                      <a:pPr algn="ctr" fontAlgn="ctr"/>
                      <a:r>
                        <a:rPr lang="es-CO" sz="1300" b="1" i="0" u="none" strike="noStrike" dirty="0">
                          <a:solidFill>
                            <a:srgbClr val="000000"/>
                          </a:solidFill>
                          <a:effectLst/>
                          <a:latin typeface="Museo Sans Condensed" panose="02000000000000000000" pitchFamily="2" charset="0"/>
                        </a:rPr>
                        <a:t>APROPIACIÓN INICIAL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PRESUPUESTO DISPONIBLE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COMPROMISOS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CO" sz="1300" b="1" i="0" u="none" strike="noStrike">
                          <a:solidFill>
                            <a:srgbClr val="000000"/>
                          </a:solidFill>
                          <a:effectLst/>
                          <a:latin typeface="Museo Sans Condensed" panose="02000000000000000000" pitchFamily="2" charset="0"/>
                        </a:rPr>
                        <a:t>COMPROMISOS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COMPROMISOS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tc>
                  <a:txBody>
                    <a:bodyPr/>
                    <a:lstStyle/>
                    <a:p>
                      <a:pPr algn="ctr" fontAlgn="ctr"/>
                      <a:r>
                        <a:rPr lang="es-CO" sz="1300" b="1" i="0" u="none" strike="noStrike">
                          <a:solidFill>
                            <a:srgbClr val="000000"/>
                          </a:solidFill>
                          <a:effectLst/>
                          <a:latin typeface="Museo Sans Condensed" panose="02000000000000000000" pitchFamily="2" charset="0"/>
                        </a:rPr>
                        <a:t>PROGRAMACIÓN GIROS ACUMULADOS</a:t>
                      </a:r>
                      <a:br>
                        <a:rPr lang="es-CO" sz="1300" b="1" i="0" u="none" strike="noStrike">
                          <a:solidFill>
                            <a:srgbClr val="000000"/>
                          </a:solidFill>
                          <a:effectLst/>
                          <a:latin typeface="Museo Sans Condensed" panose="02000000000000000000" pitchFamily="2" charset="0"/>
                        </a:rPr>
                      </a:br>
                      <a:r>
                        <a:rPr lang="es-CO" sz="1300" b="1" i="0" u="none" strike="noStrike">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ctr"/>
                      <a:r>
                        <a:rPr lang="es-CO" sz="1300" b="1" i="0" u="none" strike="noStrike">
                          <a:solidFill>
                            <a:srgbClr val="000000"/>
                          </a:solidFill>
                          <a:effectLst/>
                          <a:latin typeface="Museo Sans Condensed" panose="02000000000000000000" pitchFamily="2" charset="0"/>
                        </a:rPr>
                        <a:t>GIROS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a:solidFill>
                            <a:srgbClr val="000000"/>
                          </a:solidFill>
                          <a:effectLst/>
                          <a:latin typeface="Museo Sans Condensed" panose="02000000000000000000" pitchFamily="2" charset="0"/>
                        </a:rPr>
                        <a:t>PROYECCIÓN REZAGO GIROS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extLst>
                  <a:ext uri="{0D108BD9-81ED-4DB2-BD59-A6C34878D82A}">
                    <a16:rowId xmlns:a16="http://schemas.microsoft.com/office/drawing/2014/main" val="1404058568"/>
                  </a:ext>
                </a:extLst>
              </a:tr>
              <a:tr h="215900">
                <a:tc rowSpan="2">
                  <a:txBody>
                    <a:bodyPr/>
                    <a:lstStyle/>
                    <a:p>
                      <a:pPr algn="ctr" fontAlgn="ctr"/>
                      <a:r>
                        <a:rPr lang="es-CO" sz="1300" b="0" i="0" u="none" strike="noStrike">
                          <a:solidFill>
                            <a:srgbClr val="000000"/>
                          </a:solidFill>
                          <a:effectLst/>
                          <a:latin typeface="Museo Sans Condensed" panose="02000000000000000000" pitchFamily="2" charset="0"/>
                        </a:rPr>
                        <a:t>$10.892,34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000000"/>
                          </a:solidFill>
                          <a:effectLst/>
                          <a:latin typeface="Museo Sans Condensed" panose="02000000000000000000" pitchFamily="2" charset="0"/>
                        </a:rPr>
                        <a:t>$10.892,34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$10.404,44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$7.925,94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$2.478,50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$7.312,19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$4.174,33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$3.137,86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110011"/>
                  </a:ext>
                </a:extLst>
              </a:tr>
              <a:tr h="215900">
                <a:tc vMerge="1">
                  <a:txBody>
                    <a:bodyPr/>
                    <a:lstStyle/>
                    <a:p>
                      <a:endParaRPr lang="es-CO"/>
                    </a:p>
                  </a:txBody>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95,52%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72,77%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67,13%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38,32%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000428420"/>
                  </a:ext>
                </a:extLst>
              </a:tr>
            </a:tbl>
          </a:graphicData>
        </a:graphic>
      </p:graphicFrame>
      <p:graphicFrame>
        <p:nvGraphicFramePr>
          <p:cNvPr id="6" name="9 Gráfico">
            <a:extLst>
              <a:ext uri="{FF2B5EF4-FFF2-40B4-BE49-F238E27FC236}">
                <a16:creationId xmlns:a16="http://schemas.microsoft.com/office/drawing/2014/main" id="{9A49DFFA-85D8-42E8-B6AF-FAB8F11AE081}"/>
              </a:ext>
            </a:extLst>
          </p:cNvPr>
          <p:cNvGraphicFramePr>
            <a:graphicFrameLocks/>
          </p:cNvGraphicFramePr>
          <p:nvPr/>
        </p:nvGraphicFramePr>
        <p:xfrm>
          <a:off x="495300" y="1214973"/>
          <a:ext cx="11201400" cy="40382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2549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2" name="Title 1"/>
          <p:cNvSpPr>
            <a:spLocks noGrp="1"/>
          </p:cNvSpPr>
          <p:nvPr>
            <p:ph type="title"/>
          </p:nvPr>
        </p:nvSpPr>
        <p:spPr>
          <a:xfrm>
            <a:off x="623392" y="1316765"/>
            <a:ext cx="10972800" cy="1143000"/>
          </a:xfrm>
        </p:spPr>
        <p:txBody>
          <a:bodyPr>
            <a:normAutofit/>
          </a:bodyPr>
          <a:lstStyle/>
          <a:p>
            <a:pPr algn="l"/>
            <a:r>
              <a:rPr lang="es-CO" sz="5333" b="1" dirty="0">
                <a:solidFill>
                  <a:schemeClr val="bg1"/>
                </a:solidFill>
                <a:latin typeface="Museo Sans Condensed" pitchFamily="2" charset="0"/>
              </a:rPr>
              <a:t>Ejecución de reservas</a:t>
            </a:r>
            <a:endParaRPr lang="es-CO" sz="5333" dirty="0">
              <a:solidFill>
                <a:schemeClr val="bg1"/>
              </a:solidFill>
              <a:latin typeface="Museo Sans Condensed" pitchFamily="2" charset="0"/>
            </a:endParaRPr>
          </a:p>
        </p:txBody>
      </p:sp>
      <p:sp>
        <p:nvSpPr>
          <p:cNvPr id="5" name="Title 1"/>
          <p:cNvSpPr txBox="1">
            <a:spLocks/>
          </p:cNvSpPr>
          <p:nvPr/>
        </p:nvSpPr>
        <p:spPr>
          <a:xfrm>
            <a:off x="911424" y="2468893"/>
            <a:ext cx="5472608" cy="2304256"/>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O" sz="3733" dirty="0">
                <a:solidFill>
                  <a:schemeClr val="accent5">
                    <a:lumMod val="20000"/>
                    <a:lumOff val="80000"/>
                  </a:schemeClr>
                </a:solidFill>
                <a:latin typeface="Museo Sans Condensed" pitchFamily="2" charset="0"/>
              </a:rPr>
              <a:t>Con corte a 24/09/2021</a:t>
            </a:r>
          </a:p>
        </p:txBody>
      </p:sp>
    </p:spTree>
    <p:extLst>
      <p:ext uri="{BB962C8B-B14F-4D97-AF65-F5344CB8AC3E}">
        <p14:creationId xmlns:p14="http://schemas.microsoft.com/office/powerpoint/2010/main" val="3456319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lang="es-CO" sz="4000" b="1" dirty="0">
                <a:solidFill>
                  <a:srgbClr val="5D4294"/>
                </a:solidFill>
                <a:latin typeface="Museo Sans Condensed" panose="02000000000000000000" pitchFamily="2" charset="0"/>
                <a:cs typeface="Arial" panose="020B0604020202020204" pitchFamily="34" charset="0"/>
              </a:rPr>
              <a:t>2. Aprobación Acta No. 9 de Agosto 31 de 2021, Sesión Ordinaria Virtual </a:t>
            </a:r>
            <a:r>
              <a:rPr lang="es-CO" sz="4000" b="1" dirty="0" err="1">
                <a:solidFill>
                  <a:srgbClr val="5D4294"/>
                </a:solidFill>
                <a:latin typeface="Museo Sans Condensed" panose="02000000000000000000" pitchFamily="2" charset="0"/>
                <a:cs typeface="Arial" panose="020B0604020202020204" pitchFamily="34" charset="0"/>
              </a:rPr>
              <a:t>Asincónica</a:t>
            </a:r>
            <a:endParaRPr lang="es-CO" sz="4000" b="1" dirty="0">
              <a:solidFill>
                <a:srgbClr val="5D4294"/>
              </a:solidFill>
              <a:latin typeface="Museo Sans Condensed" panose="02000000000000000000" pitchFamily="2" charset="0"/>
              <a:cs typeface="Arial" panose="020B0604020202020204" pitchFamily="34" charset="0"/>
            </a:endParaRPr>
          </a:p>
        </p:txBody>
      </p:sp>
    </p:spTree>
    <p:extLst>
      <p:ext uri="{BB962C8B-B14F-4D97-AF65-F5344CB8AC3E}">
        <p14:creationId xmlns:p14="http://schemas.microsoft.com/office/powerpoint/2010/main" val="3533111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0701"/>
          </a:xfrm>
        </p:spPr>
      </p:pic>
      <p:sp>
        <p:nvSpPr>
          <p:cNvPr id="11" name="Title 1">
            <a:extLst>
              <a:ext uri="{FF2B5EF4-FFF2-40B4-BE49-F238E27FC236}">
                <a16:creationId xmlns:a16="http://schemas.microsoft.com/office/drawing/2014/main" id="{1980C169-F0DF-4014-BE5E-712E61A0F0E8}"/>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Giro de reservas por entidad a 24/09/2021</a:t>
            </a:r>
          </a:p>
        </p:txBody>
      </p:sp>
      <p:graphicFrame>
        <p:nvGraphicFramePr>
          <p:cNvPr id="2" name="Tabla 1">
            <a:extLst>
              <a:ext uri="{FF2B5EF4-FFF2-40B4-BE49-F238E27FC236}">
                <a16:creationId xmlns:a16="http://schemas.microsoft.com/office/drawing/2014/main" id="{83809DCC-BDB2-4BC6-A713-B7B05FB0499B}"/>
              </a:ext>
            </a:extLst>
          </p:cNvPr>
          <p:cNvGraphicFramePr>
            <a:graphicFrameLocks noGrp="1"/>
          </p:cNvGraphicFramePr>
          <p:nvPr/>
        </p:nvGraphicFramePr>
        <p:xfrm>
          <a:off x="1031438" y="1700809"/>
          <a:ext cx="10129125" cy="4117196"/>
        </p:xfrm>
        <a:graphic>
          <a:graphicData uri="http://schemas.openxmlformats.org/drawingml/2006/table">
            <a:tbl>
              <a:tblPr/>
              <a:tblGrid>
                <a:gridCol w="2858176">
                  <a:extLst>
                    <a:ext uri="{9D8B030D-6E8A-4147-A177-3AD203B41FA5}">
                      <a16:colId xmlns:a16="http://schemas.microsoft.com/office/drawing/2014/main" val="595401572"/>
                    </a:ext>
                  </a:extLst>
                </a:gridCol>
                <a:gridCol w="1470715">
                  <a:extLst>
                    <a:ext uri="{9D8B030D-6E8A-4147-A177-3AD203B41FA5}">
                      <a16:colId xmlns:a16="http://schemas.microsoft.com/office/drawing/2014/main" val="1082526298"/>
                    </a:ext>
                  </a:extLst>
                </a:gridCol>
                <a:gridCol w="1470715">
                  <a:extLst>
                    <a:ext uri="{9D8B030D-6E8A-4147-A177-3AD203B41FA5}">
                      <a16:colId xmlns:a16="http://schemas.microsoft.com/office/drawing/2014/main" val="3696590636"/>
                    </a:ext>
                  </a:extLst>
                </a:gridCol>
                <a:gridCol w="1470715">
                  <a:extLst>
                    <a:ext uri="{9D8B030D-6E8A-4147-A177-3AD203B41FA5}">
                      <a16:colId xmlns:a16="http://schemas.microsoft.com/office/drawing/2014/main" val="3999052621"/>
                    </a:ext>
                  </a:extLst>
                </a:gridCol>
                <a:gridCol w="694045">
                  <a:extLst>
                    <a:ext uri="{9D8B030D-6E8A-4147-A177-3AD203B41FA5}">
                      <a16:colId xmlns:a16="http://schemas.microsoft.com/office/drawing/2014/main" val="3656534304"/>
                    </a:ext>
                  </a:extLst>
                </a:gridCol>
                <a:gridCol w="1470715">
                  <a:extLst>
                    <a:ext uri="{9D8B030D-6E8A-4147-A177-3AD203B41FA5}">
                      <a16:colId xmlns:a16="http://schemas.microsoft.com/office/drawing/2014/main" val="1314366282"/>
                    </a:ext>
                  </a:extLst>
                </a:gridCol>
                <a:gridCol w="694045">
                  <a:extLst>
                    <a:ext uri="{9D8B030D-6E8A-4147-A177-3AD203B41FA5}">
                      <a16:colId xmlns:a16="http://schemas.microsoft.com/office/drawing/2014/main" val="4151836"/>
                    </a:ext>
                  </a:extLst>
                </a:gridCol>
              </a:tblGrid>
              <a:tr h="295439">
                <a:tc gridSpan="7">
                  <a:txBody>
                    <a:bodyPr/>
                    <a:lstStyle/>
                    <a:p>
                      <a:pPr algn="r" fontAlgn="ctr"/>
                      <a:r>
                        <a:rPr lang="es-CO" sz="1900" b="0" i="0" u="none" strike="noStrike" dirty="0">
                          <a:solidFill>
                            <a:srgbClr val="000000"/>
                          </a:solidFill>
                          <a:effectLst/>
                          <a:latin typeface="Museo Sans Condensed" panose="02000000000000000000" pitchFamily="2" charset="0"/>
                        </a:rPr>
                        <a:t>Millones de Pesos</a:t>
                      </a:r>
                    </a:p>
                  </a:txBody>
                  <a:tcPr marL="10959" marR="10959" marT="10959" marB="0" anchor="ctr">
                    <a:lnL>
                      <a:noFill/>
                    </a:lnL>
                    <a:lnR>
                      <a:noFill/>
                    </a:lnR>
                    <a:lnT>
                      <a:noFill/>
                    </a:lnT>
                    <a:lnB w="635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03790433"/>
                  </a:ext>
                </a:extLst>
              </a:tr>
              <a:tr h="579919">
                <a:tc>
                  <a:txBody>
                    <a:bodyPr/>
                    <a:lstStyle/>
                    <a:p>
                      <a:pPr algn="ctr" fontAlgn="ctr"/>
                      <a:r>
                        <a:rPr lang="es-CO" sz="1900" b="1" i="0" u="none" strike="noStrike" dirty="0">
                          <a:solidFill>
                            <a:schemeClr val="bg1"/>
                          </a:solidFill>
                          <a:effectLst/>
                          <a:latin typeface="Museo Sans Condensed" panose="02000000000000000000" pitchFamily="2" charset="0"/>
                        </a:rPr>
                        <a:t>ENTIDAD</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900" b="1" i="0" u="none" strike="noStrike" dirty="0">
                          <a:solidFill>
                            <a:schemeClr val="bg1"/>
                          </a:solidFill>
                          <a:effectLst/>
                          <a:latin typeface="Museo Sans Condensed" panose="02000000000000000000" pitchFamily="2" charset="0"/>
                        </a:rPr>
                        <a:t>RESERVA CONSTITUIDA</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900" b="1" i="0" u="none" strike="noStrike" dirty="0">
                          <a:solidFill>
                            <a:schemeClr val="bg1"/>
                          </a:solidFill>
                          <a:effectLst/>
                          <a:latin typeface="Museo Sans Condensed" panose="02000000000000000000" pitchFamily="2" charset="0"/>
                        </a:rPr>
                        <a:t>RESERVA DEFINITIVA</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900" b="1" i="0" u="none" strike="noStrike" dirty="0">
                          <a:solidFill>
                            <a:schemeClr val="bg1"/>
                          </a:solidFill>
                          <a:effectLst/>
                          <a:latin typeface="Museo Sans Condensed" panose="02000000000000000000" pitchFamily="2" charset="0"/>
                        </a:rPr>
                        <a:t>GIROS ACUMULADOS</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900" b="1" i="0" u="none" strike="noStrike" dirty="0">
                          <a:solidFill>
                            <a:schemeClr val="bg1"/>
                          </a:solidFill>
                          <a:effectLst/>
                          <a:latin typeface="Museo Sans Condensed" panose="02000000000000000000" pitchFamily="2" charset="0"/>
                        </a:rPr>
                        <a:t>%</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900" b="1" i="0" u="none" strike="noStrike" dirty="0">
                          <a:solidFill>
                            <a:schemeClr val="bg1"/>
                          </a:solidFill>
                          <a:effectLst/>
                          <a:latin typeface="Museo Sans Condensed" panose="02000000000000000000" pitchFamily="2" charset="0"/>
                        </a:rPr>
                        <a:t>RESERVA SIN GIRO</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900" b="1" i="0" u="none" strike="noStrike" dirty="0">
                          <a:solidFill>
                            <a:schemeClr val="bg1"/>
                          </a:solidFill>
                          <a:effectLst/>
                          <a:latin typeface="Museo Sans Condensed" panose="02000000000000000000" pitchFamily="2" charset="0"/>
                        </a:rPr>
                        <a:t>%</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extLst>
                  <a:ext uri="{0D108BD9-81ED-4DB2-BD59-A6C34878D82A}">
                    <a16:rowId xmlns:a16="http://schemas.microsoft.com/office/drawing/2014/main" val="2070128085"/>
                  </a:ext>
                </a:extLst>
              </a:tr>
              <a:tr h="297180">
                <a:tc>
                  <a:txBody>
                    <a:bodyPr/>
                    <a:lstStyle/>
                    <a:p>
                      <a:pPr algn="l" fontAlgn="ctr"/>
                      <a:r>
                        <a:rPr lang="es-CO" sz="1900" b="0" i="0" u="none" strike="noStrike" dirty="0">
                          <a:solidFill>
                            <a:srgbClr val="000000"/>
                          </a:solidFill>
                          <a:effectLst/>
                          <a:latin typeface="Museo Sans Condensed" panose="02000000000000000000" pitchFamily="2" charset="0"/>
                        </a:rPr>
                        <a:t>SCRD</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dirty="0">
                          <a:solidFill>
                            <a:srgbClr val="000000"/>
                          </a:solidFill>
                          <a:effectLst/>
                          <a:latin typeface="Museo Sans Condensed" panose="02000000000000000000" pitchFamily="2" charset="0"/>
                        </a:rPr>
                        <a:t>$ 8.036,64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dirty="0">
                          <a:solidFill>
                            <a:srgbClr val="000000"/>
                          </a:solidFill>
                          <a:effectLst/>
                          <a:latin typeface="Museo Sans Condensed" panose="02000000000000000000" pitchFamily="2" charset="0"/>
                        </a:rPr>
                        <a:t>$ 8.020,62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$ 7.143,86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89,07%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$ 876,76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10,93%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042515"/>
                  </a:ext>
                </a:extLst>
              </a:tr>
              <a:tr h="297180">
                <a:tc>
                  <a:txBody>
                    <a:bodyPr/>
                    <a:lstStyle/>
                    <a:p>
                      <a:pPr algn="l" fontAlgn="ctr"/>
                      <a:r>
                        <a:rPr lang="es-CO" sz="1900" b="0" i="0" u="none" strike="noStrike" dirty="0">
                          <a:solidFill>
                            <a:srgbClr val="000000"/>
                          </a:solidFill>
                          <a:effectLst/>
                          <a:latin typeface="Museo Sans Condensed" panose="02000000000000000000" pitchFamily="2" charset="0"/>
                        </a:rPr>
                        <a:t>IDRD</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$ 61.740,36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dirty="0">
                          <a:solidFill>
                            <a:srgbClr val="000000"/>
                          </a:solidFill>
                          <a:effectLst/>
                          <a:latin typeface="Museo Sans Condensed" panose="02000000000000000000" pitchFamily="2" charset="0"/>
                        </a:rPr>
                        <a:t>$ 61.029,59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$ 45.015,61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73,76%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$ 16.013,98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26,24%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354851"/>
                  </a:ext>
                </a:extLst>
              </a:tr>
              <a:tr h="297180">
                <a:tc>
                  <a:txBody>
                    <a:bodyPr/>
                    <a:lstStyle/>
                    <a:p>
                      <a:pPr algn="l" fontAlgn="ctr"/>
                      <a:r>
                        <a:rPr lang="es-CO" sz="1900" b="0" i="0" u="none" strike="noStrike" dirty="0">
                          <a:solidFill>
                            <a:srgbClr val="000000"/>
                          </a:solidFill>
                          <a:effectLst/>
                          <a:latin typeface="Museo Sans Condensed" panose="02000000000000000000" pitchFamily="2" charset="0"/>
                        </a:rPr>
                        <a:t>IDARTES</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$ 35.063,66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dirty="0">
                          <a:solidFill>
                            <a:srgbClr val="000000"/>
                          </a:solidFill>
                          <a:effectLst/>
                          <a:latin typeface="Museo Sans Condensed" panose="02000000000000000000" pitchFamily="2" charset="0"/>
                        </a:rPr>
                        <a:t>$ 34.634,40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$ 31.736,20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91,63%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$ 2.898,20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8,37%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4137920"/>
                  </a:ext>
                </a:extLst>
              </a:tr>
              <a:tr h="297180">
                <a:tc>
                  <a:txBody>
                    <a:bodyPr/>
                    <a:lstStyle/>
                    <a:p>
                      <a:pPr algn="l" fontAlgn="ctr"/>
                      <a:r>
                        <a:rPr lang="es-CO" sz="1900" b="0" i="0" u="none" strike="noStrike">
                          <a:solidFill>
                            <a:srgbClr val="000000"/>
                          </a:solidFill>
                          <a:effectLst/>
                          <a:latin typeface="Museo Sans Condensed" panose="02000000000000000000" pitchFamily="2" charset="0"/>
                        </a:rPr>
                        <a:t>OFB</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$ 6.578,87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$ 6.559,53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dirty="0">
                          <a:solidFill>
                            <a:srgbClr val="000000"/>
                          </a:solidFill>
                          <a:effectLst/>
                          <a:latin typeface="Museo Sans Condensed" panose="02000000000000000000" pitchFamily="2" charset="0"/>
                        </a:rPr>
                        <a:t>$ 6.279,93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95,74%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$ 279,61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4,26%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4318428"/>
                  </a:ext>
                </a:extLst>
              </a:tr>
              <a:tr h="297180">
                <a:tc>
                  <a:txBody>
                    <a:bodyPr/>
                    <a:lstStyle/>
                    <a:p>
                      <a:pPr algn="l" fontAlgn="ctr"/>
                      <a:r>
                        <a:rPr lang="es-CO" sz="1900" b="0" i="0" u="none" strike="noStrike">
                          <a:solidFill>
                            <a:srgbClr val="000000"/>
                          </a:solidFill>
                          <a:effectLst/>
                          <a:latin typeface="Museo Sans Condensed" panose="02000000000000000000" pitchFamily="2" charset="0"/>
                        </a:rPr>
                        <a:t>IDPC</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$ 4.828,63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$ 4.806,52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dirty="0">
                          <a:solidFill>
                            <a:srgbClr val="000000"/>
                          </a:solidFill>
                          <a:effectLst/>
                          <a:latin typeface="Museo Sans Condensed" panose="02000000000000000000" pitchFamily="2" charset="0"/>
                        </a:rPr>
                        <a:t>$ 4.660,60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96,96%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$ 145,93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3,04%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9933016"/>
                  </a:ext>
                </a:extLst>
              </a:tr>
              <a:tr h="297180">
                <a:tc>
                  <a:txBody>
                    <a:bodyPr/>
                    <a:lstStyle/>
                    <a:p>
                      <a:pPr algn="l" fontAlgn="ctr"/>
                      <a:r>
                        <a:rPr lang="es-CO" sz="1900" b="0" i="0" u="none" strike="noStrike">
                          <a:solidFill>
                            <a:srgbClr val="000000"/>
                          </a:solidFill>
                          <a:effectLst/>
                          <a:latin typeface="Museo Sans Condensed" panose="02000000000000000000" pitchFamily="2" charset="0"/>
                        </a:rPr>
                        <a:t>FUGA</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$ 2.273,47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$ 2.273,46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$ 1.932,08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dirty="0">
                          <a:solidFill>
                            <a:srgbClr val="000000"/>
                          </a:solidFill>
                          <a:effectLst/>
                          <a:latin typeface="Museo Sans Condensed" panose="02000000000000000000" pitchFamily="2" charset="0"/>
                        </a:rPr>
                        <a:t>84,98%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dirty="0">
                          <a:solidFill>
                            <a:srgbClr val="000000"/>
                          </a:solidFill>
                          <a:effectLst/>
                          <a:latin typeface="Museo Sans Condensed" panose="02000000000000000000" pitchFamily="2" charset="0"/>
                        </a:rPr>
                        <a:t>$ 341,38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15,02%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7784161"/>
                  </a:ext>
                </a:extLst>
              </a:tr>
              <a:tr h="297180">
                <a:tc>
                  <a:txBody>
                    <a:bodyPr/>
                    <a:lstStyle/>
                    <a:p>
                      <a:pPr algn="l" fontAlgn="ctr"/>
                      <a:r>
                        <a:rPr lang="es-CO" sz="1900" b="0" i="0" u="none" strike="noStrike">
                          <a:solidFill>
                            <a:srgbClr val="000000"/>
                          </a:solidFill>
                          <a:effectLst/>
                          <a:latin typeface="Museo Sans Condensed" panose="02000000000000000000" pitchFamily="2" charset="0"/>
                        </a:rPr>
                        <a:t>CANAL (*)</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$ 242,90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$ 1.327,25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$ 1.252,97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94,40%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dirty="0">
                          <a:solidFill>
                            <a:srgbClr val="000000"/>
                          </a:solidFill>
                          <a:effectLst/>
                          <a:latin typeface="Museo Sans Condensed" panose="02000000000000000000" pitchFamily="2" charset="0"/>
                        </a:rPr>
                        <a:t>$ 74,27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900" b="0" i="0" u="none" strike="noStrike">
                          <a:solidFill>
                            <a:srgbClr val="000000"/>
                          </a:solidFill>
                          <a:effectLst/>
                          <a:latin typeface="Museo Sans Condensed" panose="02000000000000000000" pitchFamily="2" charset="0"/>
                        </a:rPr>
                        <a:t>5,60%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620334"/>
                  </a:ext>
                </a:extLst>
              </a:tr>
              <a:tr h="297180">
                <a:tc>
                  <a:txBody>
                    <a:bodyPr/>
                    <a:lstStyle/>
                    <a:p>
                      <a:pPr algn="ctr" fontAlgn="ctr"/>
                      <a:r>
                        <a:rPr lang="es-CO" sz="1900" b="1" i="0" u="none" strike="noStrike">
                          <a:solidFill>
                            <a:srgbClr val="000000"/>
                          </a:solidFill>
                          <a:effectLst/>
                          <a:latin typeface="Museo Sans Condensed" panose="02000000000000000000" pitchFamily="2" charset="0"/>
                        </a:rPr>
                        <a:t> TOTAL INVERSIÓN DIRECTA </a:t>
                      </a:r>
                    </a:p>
                  </a:txBody>
                  <a:tcPr marL="10959" marR="10959" marT="1095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900" b="1" i="0" u="none" strike="noStrike">
                          <a:solidFill>
                            <a:srgbClr val="000000"/>
                          </a:solidFill>
                          <a:effectLst/>
                          <a:latin typeface="Museo Sans Condensed" panose="02000000000000000000" pitchFamily="2" charset="0"/>
                        </a:rPr>
                        <a:t>$ 118.764,54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900" b="1" i="0" u="none" strike="noStrike">
                          <a:solidFill>
                            <a:srgbClr val="000000"/>
                          </a:solidFill>
                          <a:effectLst/>
                          <a:latin typeface="Museo Sans Condensed" panose="02000000000000000000" pitchFamily="2" charset="0"/>
                        </a:rPr>
                        <a:t>$ 118.651,38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900" b="1" i="0" u="none" strike="noStrike">
                          <a:solidFill>
                            <a:srgbClr val="000000"/>
                          </a:solidFill>
                          <a:effectLst/>
                          <a:latin typeface="Museo Sans Condensed" panose="02000000000000000000" pitchFamily="2" charset="0"/>
                        </a:rPr>
                        <a:t>$ 98.021,25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900" b="1" i="0" u="none" strike="noStrike">
                          <a:solidFill>
                            <a:srgbClr val="000000"/>
                          </a:solidFill>
                          <a:effectLst/>
                          <a:latin typeface="Museo Sans Condensed" panose="02000000000000000000" pitchFamily="2" charset="0"/>
                        </a:rPr>
                        <a:t>82,61%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$ 20.630,13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17,39%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extLst>
                  <a:ext uri="{0D108BD9-81ED-4DB2-BD59-A6C34878D82A}">
                    <a16:rowId xmlns:a16="http://schemas.microsoft.com/office/drawing/2014/main" val="2566992086"/>
                  </a:ext>
                </a:extLst>
              </a:tr>
              <a:tr h="864399">
                <a:tc gridSpan="7">
                  <a:txBody>
                    <a:bodyPr/>
                    <a:lstStyle/>
                    <a:p>
                      <a:pPr algn="l" fontAlgn="ctr"/>
                      <a:r>
                        <a:rPr lang="es-ES" sz="1900" b="0" i="0" u="none" strike="noStrike" dirty="0">
                          <a:solidFill>
                            <a:srgbClr val="000000"/>
                          </a:solidFill>
                          <a:effectLst/>
                          <a:latin typeface="Museo Sans Condensed" panose="02000000000000000000" pitchFamily="2" charset="0"/>
                        </a:rPr>
                        <a:t>Fuente: Entidades</a:t>
                      </a:r>
                      <a:br>
                        <a:rPr lang="es-ES" sz="1900" b="0" i="0" u="none" strike="noStrike" dirty="0">
                          <a:solidFill>
                            <a:srgbClr val="000000"/>
                          </a:solidFill>
                          <a:effectLst/>
                          <a:latin typeface="Museo Sans Condensed" panose="02000000000000000000" pitchFamily="2" charset="0"/>
                        </a:rPr>
                      </a:br>
                      <a:r>
                        <a:rPr lang="es-ES" sz="1900" b="0" i="0" u="none" strike="noStrike" dirty="0">
                          <a:solidFill>
                            <a:srgbClr val="000000"/>
                          </a:solidFill>
                          <a:effectLst/>
                          <a:latin typeface="Museo Sans Condensed" panose="02000000000000000000" pitchFamily="2" charset="0"/>
                        </a:rPr>
                        <a:t>Cálculos y diseño: SCRD-OAP</a:t>
                      </a:r>
                      <a:br>
                        <a:rPr lang="es-ES" sz="1900" b="0" i="0" u="none" strike="noStrike" dirty="0">
                          <a:solidFill>
                            <a:srgbClr val="000000"/>
                          </a:solidFill>
                          <a:effectLst/>
                          <a:latin typeface="Museo Sans Condensed" panose="02000000000000000000" pitchFamily="2" charset="0"/>
                        </a:rPr>
                      </a:br>
                      <a:r>
                        <a:rPr lang="es-ES" sz="1900" b="0" i="0" u="none" strike="noStrike" dirty="0">
                          <a:solidFill>
                            <a:srgbClr val="000000"/>
                          </a:solidFill>
                          <a:effectLst/>
                          <a:latin typeface="Museo Sans Condensed" panose="02000000000000000000" pitchFamily="2" charset="0"/>
                        </a:rPr>
                        <a:t>(*) La información corresponde a las cuentas por pagar de inversión</a:t>
                      </a:r>
                    </a:p>
                  </a:txBody>
                  <a:tcPr marL="10959" marR="10959" marT="10959" marB="0" anchor="ctr">
                    <a:lnL>
                      <a:noFill/>
                    </a:lnL>
                    <a:lnR>
                      <a:noFill/>
                    </a:lnR>
                    <a:lnT w="6350" cap="flat" cmpd="sng" algn="ctr">
                      <a:solidFill>
                        <a:schemeClr val="tx1"/>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55264731"/>
                  </a:ext>
                </a:extLst>
              </a:tr>
            </a:tbl>
          </a:graphicData>
        </a:graphic>
      </p:graphicFrame>
    </p:spTree>
    <p:extLst>
      <p:ext uri="{BB962C8B-B14F-4D97-AF65-F5344CB8AC3E}">
        <p14:creationId xmlns:p14="http://schemas.microsoft.com/office/powerpoint/2010/main" val="2843211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A4598E8E-0C2C-4E00-ACDC-D5EA69B42FAC}"/>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Giro de reservas por PDD por entidad a 24/09/2021</a:t>
            </a:r>
          </a:p>
        </p:txBody>
      </p:sp>
      <p:graphicFrame>
        <p:nvGraphicFramePr>
          <p:cNvPr id="2" name="Tabla 1">
            <a:extLst>
              <a:ext uri="{FF2B5EF4-FFF2-40B4-BE49-F238E27FC236}">
                <a16:creationId xmlns:a16="http://schemas.microsoft.com/office/drawing/2014/main" id="{45DD76D7-AF45-49EF-8787-935EA99C0835}"/>
              </a:ext>
            </a:extLst>
          </p:cNvPr>
          <p:cNvGraphicFramePr>
            <a:graphicFrameLocks noGrp="1"/>
          </p:cNvGraphicFramePr>
          <p:nvPr/>
        </p:nvGraphicFramePr>
        <p:xfrm>
          <a:off x="1503620" y="932723"/>
          <a:ext cx="9184760" cy="5597004"/>
        </p:xfrm>
        <a:graphic>
          <a:graphicData uri="http://schemas.openxmlformats.org/drawingml/2006/table">
            <a:tbl>
              <a:tblPr/>
              <a:tblGrid>
                <a:gridCol w="2725869">
                  <a:extLst>
                    <a:ext uri="{9D8B030D-6E8A-4147-A177-3AD203B41FA5}">
                      <a16:colId xmlns:a16="http://schemas.microsoft.com/office/drawing/2014/main" val="1423296888"/>
                    </a:ext>
                  </a:extLst>
                </a:gridCol>
                <a:gridCol w="1254723">
                  <a:extLst>
                    <a:ext uri="{9D8B030D-6E8A-4147-A177-3AD203B41FA5}">
                      <a16:colId xmlns:a16="http://schemas.microsoft.com/office/drawing/2014/main" val="3237526181"/>
                    </a:ext>
                  </a:extLst>
                </a:gridCol>
                <a:gridCol w="1254723">
                  <a:extLst>
                    <a:ext uri="{9D8B030D-6E8A-4147-A177-3AD203B41FA5}">
                      <a16:colId xmlns:a16="http://schemas.microsoft.com/office/drawing/2014/main" val="3193636369"/>
                    </a:ext>
                  </a:extLst>
                </a:gridCol>
                <a:gridCol w="1254723">
                  <a:extLst>
                    <a:ext uri="{9D8B030D-6E8A-4147-A177-3AD203B41FA5}">
                      <a16:colId xmlns:a16="http://schemas.microsoft.com/office/drawing/2014/main" val="109817818"/>
                    </a:ext>
                  </a:extLst>
                </a:gridCol>
                <a:gridCol w="720000">
                  <a:extLst>
                    <a:ext uri="{9D8B030D-6E8A-4147-A177-3AD203B41FA5}">
                      <a16:colId xmlns:a16="http://schemas.microsoft.com/office/drawing/2014/main" val="2169465936"/>
                    </a:ext>
                  </a:extLst>
                </a:gridCol>
                <a:gridCol w="1254723">
                  <a:extLst>
                    <a:ext uri="{9D8B030D-6E8A-4147-A177-3AD203B41FA5}">
                      <a16:colId xmlns:a16="http://schemas.microsoft.com/office/drawing/2014/main" val="2750436748"/>
                    </a:ext>
                  </a:extLst>
                </a:gridCol>
                <a:gridCol w="720000">
                  <a:extLst>
                    <a:ext uri="{9D8B030D-6E8A-4147-A177-3AD203B41FA5}">
                      <a16:colId xmlns:a16="http://schemas.microsoft.com/office/drawing/2014/main" val="3141650875"/>
                    </a:ext>
                  </a:extLst>
                </a:gridCol>
              </a:tblGrid>
              <a:tr h="253615">
                <a:tc gridSpan="7">
                  <a:txBody>
                    <a:bodyPr/>
                    <a:lstStyle/>
                    <a:p>
                      <a:pPr algn="r" fontAlgn="ctr"/>
                      <a:r>
                        <a:rPr lang="es-CO" sz="1600" b="0" i="0" u="none" strike="noStrike" dirty="0">
                          <a:solidFill>
                            <a:srgbClr val="000000"/>
                          </a:solidFill>
                          <a:effectLst/>
                          <a:latin typeface="Museo Sans Condensed" panose="02000000000000000000" pitchFamily="2" charset="0"/>
                        </a:rPr>
                        <a:t>Millones de Pesos</a:t>
                      </a:r>
                    </a:p>
                  </a:txBody>
                  <a:tcPr marL="9775" marR="9775" marT="9775" marB="0" anchor="ctr">
                    <a:lnL>
                      <a:noFill/>
                    </a:lnL>
                    <a:lnR>
                      <a:noFill/>
                    </a:lnR>
                    <a:lnT>
                      <a:noFill/>
                    </a:lnT>
                    <a:lnB w="635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375303603"/>
                  </a:ext>
                </a:extLst>
              </a:tr>
              <a:tr h="497455">
                <a:tc>
                  <a:txBody>
                    <a:bodyPr/>
                    <a:lstStyle/>
                    <a:p>
                      <a:pPr algn="ctr" fontAlgn="ctr"/>
                      <a:r>
                        <a:rPr lang="es-CO" sz="1600" b="1" i="0" u="none" strike="noStrike" dirty="0">
                          <a:solidFill>
                            <a:schemeClr val="bg1"/>
                          </a:solidFill>
                          <a:effectLst/>
                          <a:latin typeface="Museo Sans Condensed" panose="02000000000000000000" pitchFamily="2" charset="0"/>
                        </a:rPr>
                        <a:t>ENTIDAD</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RESERVA CONSTITUIDA</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RESERVA DEFINITIVA</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GIROS ACUMULADOS</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RESERVA SIN GIRO</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600" b="1" i="0" u="none" strike="noStrike" dirty="0">
                          <a:solidFill>
                            <a:schemeClr val="bg1"/>
                          </a:solidFill>
                          <a:effectLst/>
                          <a:latin typeface="Museo Sans Condensed" panose="02000000000000000000" pitchFamily="2" charset="0"/>
                        </a:rPr>
                        <a:t>%</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extLst>
                  <a:ext uri="{0D108BD9-81ED-4DB2-BD59-A6C34878D82A}">
                    <a16:rowId xmlns:a16="http://schemas.microsoft.com/office/drawing/2014/main" val="2228180795"/>
                  </a:ext>
                </a:extLst>
              </a:tr>
              <a:tr h="256540">
                <a:tc>
                  <a:txBody>
                    <a:bodyPr/>
                    <a:lstStyle/>
                    <a:p>
                      <a:pPr algn="l" fontAlgn="ctr"/>
                      <a:r>
                        <a:rPr lang="es-CO" sz="1600" b="0" i="0" u="none" strike="noStrike" dirty="0">
                          <a:solidFill>
                            <a:srgbClr val="000000"/>
                          </a:solidFill>
                          <a:effectLst/>
                          <a:latin typeface="Museo Sans Condensed" panose="02000000000000000000" pitchFamily="2" charset="0"/>
                        </a:rPr>
                        <a:t>SCRD</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$ 1.688,42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$ 1.680,04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$ 850,86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50,65%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$ 829,18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49,35%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429539"/>
                  </a:ext>
                </a:extLst>
              </a:tr>
              <a:tr h="256540">
                <a:tc>
                  <a:txBody>
                    <a:bodyPr/>
                    <a:lstStyle/>
                    <a:p>
                      <a:pPr algn="l" fontAlgn="ctr"/>
                      <a:r>
                        <a:rPr lang="es-CO" sz="1600" b="0" i="0" u="none" strike="noStrike">
                          <a:solidFill>
                            <a:srgbClr val="000000"/>
                          </a:solidFill>
                          <a:effectLst/>
                          <a:latin typeface="Museo Sans Condensed" panose="02000000000000000000" pitchFamily="2" charset="0"/>
                        </a:rPr>
                        <a:t>IDRD</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$ 1.646,75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$ 1.547,57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$ 1.463,86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94,59%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$ 83,72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5,41%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153777"/>
                  </a:ext>
                </a:extLst>
              </a:tr>
              <a:tr h="256540">
                <a:tc>
                  <a:txBody>
                    <a:bodyPr/>
                    <a:lstStyle/>
                    <a:p>
                      <a:pPr algn="l" fontAlgn="ctr"/>
                      <a:r>
                        <a:rPr lang="es-CO" sz="1600" b="0" i="0" u="none" strike="noStrike" dirty="0">
                          <a:solidFill>
                            <a:srgbClr val="000000"/>
                          </a:solidFill>
                          <a:effectLst/>
                          <a:latin typeface="Museo Sans Condensed" panose="02000000000000000000" pitchFamily="2" charset="0"/>
                        </a:rPr>
                        <a:t>IDARTES</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$ 3.574,42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$ 3.383,63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$ 3.058,59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90,39%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$ 325,04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9,61%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5740824"/>
                  </a:ext>
                </a:extLst>
              </a:tr>
              <a:tr h="256540">
                <a:tc>
                  <a:txBody>
                    <a:bodyPr/>
                    <a:lstStyle/>
                    <a:p>
                      <a:pPr algn="l" fontAlgn="ctr"/>
                      <a:r>
                        <a:rPr lang="es-CO" sz="1600" b="0" i="0" u="none" strike="noStrike" dirty="0">
                          <a:solidFill>
                            <a:srgbClr val="000000"/>
                          </a:solidFill>
                          <a:effectLst/>
                          <a:latin typeface="Museo Sans Condensed" panose="02000000000000000000" pitchFamily="2" charset="0"/>
                        </a:rPr>
                        <a:t>OFB</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$ 417,62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$ 414,85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$ 223,37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53,84%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$ 191,48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46,16%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951569"/>
                  </a:ext>
                </a:extLst>
              </a:tr>
              <a:tr h="256540">
                <a:tc>
                  <a:txBody>
                    <a:bodyPr/>
                    <a:lstStyle/>
                    <a:p>
                      <a:pPr algn="l" fontAlgn="ctr"/>
                      <a:r>
                        <a:rPr lang="es-CO" sz="1600" b="0" i="0" u="none" strike="noStrike" dirty="0">
                          <a:solidFill>
                            <a:srgbClr val="000000"/>
                          </a:solidFill>
                          <a:effectLst/>
                          <a:latin typeface="Museo Sans Condensed" panose="02000000000000000000" pitchFamily="2" charset="0"/>
                        </a:rPr>
                        <a:t>IDPC</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$ 213,43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$ 210,65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$ 210,65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100,00%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$ 0,00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0,00%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2774659"/>
                  </a:ext>
                </a:extLst>
              </a:tr>
              <a:tr h="256540">
                <a:tc>
                  <a:txBody>
                    <a:bodyPr/>
                    <a:lstStyle/>
                    <a:p>
                      <a:pPr algn="l" fontAlgn="ctr"/>
                      <a:r>
                        <a:rPr lang="es-CO" sz="1600" b="0" i="0" u="none" strike="noStrike" dirty="0">
                          <a:solidFill>
                            <a:srgbClr val="000000"/>
                          </a:solidFill>
                          <a:effectLst/>
                          <a:latin typeface="Museo Sans Condensed" panose="02000000000000000000" pitchFamily="2" charset="0"/>
                        </a:rPr>
                        <a:t>FUGA</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$ 122,93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$ 122,92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$ 98,59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80,21%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$ 24,32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19,79%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8304618"/>
                  </a:ext>
                </a:extLst>
              </a:tr>
              <a:tr h="256540">
                <a:tc>
                  <a:txBody>
                    <a:bodyPr/>
                    <a:lstStyle/>
                    <a:p>
                      <a:pPr algn="ctr" fontAlgn="ctr"/>
                      <a:r>
                        <a:rPr lang="es-CO" sz="1600" b="1" i="0" u="none" strike="noStrike">
                          <a:solidFill>
                            <a:srgbClr val="000000"/>
                          </a:solidFill>
                          <a:effectLst/>
                          <a:latin typeface="Museo Sans Condensed" panose="02000000000000000000" pitchFamily="2" charset="0"/>
                        </a:rPr>
                        <a:t> TOTAL BMPT </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$ 7.663,57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$ 7.359,66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dirty="0">
                          <a:solidFill>
                            <a:srgbClr val="000000"/>
                          </a:solidFill>
                          <a:effectLst/>
                          <a:latin typeface="Museo Sans Condensed" panose="02000000000000000000" pitchFamily="2" charset="0"/>
                        </a:rPr>
                        <a:t>$ 5.905,92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80,25%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$ 1.453,74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19,75%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extLst>
                  <a:ext uri="{0D108BD9-81ED-4DB2-BD59-A6C34878D82A}">
                    <a16:rowId xmlns:a16="http://schemas.microsoft.com/office/drawing/2014/main" val="2527799118"/>
                  </a:ext>
                </a:extLst>
              </a:tr>
              <a:tr h="256540">
                <a:tc>
                  <a:txBody>
                    <a:bodyPr/>
                    <a:lstStyle/>
                    <a:p>
                      <a:pPr algn="l" fontAlgn="ctr"/>
                      <a:r>
                        <a:rPr lang="es-CO" sz="1600" b="0" i="0" u="none" strike="noStrike">
                          <a:solidFill>
                            <a:srgbClr val="000000"/>
                          </a:solidFill>
                          <a:effectLst/>
                          <a:latin typeface="Museo Sans Condensed" panose="02000000000000000000" pitchFamily="2" charset="0"/>
                        </a:rPr>
                        <a:t>SCRD</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$ 6.348,22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$ 6.340,57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$ 6.293,00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99,25%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$ 47,58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0,75%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5735607"/>
                  </a:ext>
                </a:extLst>
              </a:tr>
              <a:tr h="256540">
                <a:tc>
                  <a:txBody>
                    <a:bodyPr/>
                    <a:lstStyle/>
                    <a:p>
                      <a:pPr algn="l" fontAlgn="ctr"/>
                      <a:r>
                        <a:rPr lang="es-CO" sz="1600" b="0" i="0" u="none" strike="noStrike">
                          <a:solidFill>
                            <a:srgbClr val="000000"/>
                          </a:solidFill>
                          <a:effectLst/>
                          <a:latin typeface="Museo Sans Condensed" panose="02000000000000000000" pitchFamily="2" charset="0"/>
                        </a:rPr>
                        <a:t>IDRD</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$ 60.093,61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$ 59.482,02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$ 43.551,75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73,22%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$ 15.930,27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26,78%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6120322"/>
                  </a:ext>
                </a:extLst>
              </a:tr>
              <a:tr h="256540">
                <a:tc>
                  <a:txBody>
                    <a:bodyPr/>
                    <a:lstStyle/>
                    <a:p>
                      <a:pPr algn="l" fontAlgn="ctr"/>
                      <a:r>
                        <a:rPr lang="es-CO" sz="1600" b="0" i="0" u="none" strike="noStrike">
                          <a:solidFill>
                            <a:srgbClr val="000000"/>
                          </a:solidFill>
                          <a:effectLst/>
                          <a:latin typeface="Museo Sans Condensed" panose="02000000000000000000" pitchFamily="2" charset="0"/>
                        </a:rPr>
                        <a:t>IDARTES</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$ 31.489,24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$ 31.250,77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$ 28.677,61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91,77%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$ 2.573,16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8,23%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3205866"/>
                  </a:ext>
                </a:extLst>
              </a:tr>
              <a:tr h="256540">
                <a:tc>
                  <a:txBody>
                    <a:bodyPr/>
                    <a:lstStyle/>
                    <a:p>
                      <a:pPr algn="l" fontAlgn="ctr"/>
                      <a:r>
                        <a:rPr lang="es-CO" sz="1600" b="0" i="0" u="none" strike="noStrike">
                          <a:solidFill>
                            <a:srgbClr val="000000"/>
                          </a:solidFill>
                          <a:effectLst/>
                          <a:latin typeface="Museo Sans Condensed" panose="02000000000000000000" pitchFamily="2" charset="0"/>
                        </a:rPr>
                        <a:t>OFB</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$ 6.161,25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$ 6.144,68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$ 6.056,55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98,57%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$ 88,13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1,43%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172795"/>
                  </a:ext>
                </a:extLst>
              </a:tr>
              <a:tr h="256540">
                <a:tc>
                  <a:txBody>
                    <a:bodyPr/>
                    <a:lstStyle/>
                    <a:p>
                      <a:pPr algn="l" fontAlgn="ctr"/>
                      <a:r>
                        <a:rPr lang="es-CO" sz="1600" b="0" i="0" u="none" strike="noStrike">
                          <a:solidFill>
                            <a:srgbClr val="000000"/>
                          </a:solidFill>
                          <a:effectLst/>
                          <a:latin typeface="Museo Sans Condensed" panose="02000000000000000000" pitchFamily="2" charset="0"/>
                        </a:rPr>
                        <a:t>IDPC</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$ 4.615,20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$ 4.595,88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$ 4.449,95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96,82%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$ 145,93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3,18%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8485515"/>
                  </a:ext>
                </a:extLst>
              </a:tr>
              <a:tr h="256540">
                <a:tc>
                  <a:txBody>
                    <a:bodyPr/>
                    <a:lstStyle/>
                    <a:p>
                      <a:pPr algn="l" fontAlgn="ctr"/>
                      <a:r>
                        <a:rPr lang="es-CO" sz="1600" b="0" i="0" u="none" strike="noStrike">
                          <a:solidFill>
                            <a:srgbClr val="000000"/>
                          </a:solidFill>
                          <a:effectLst/>
                          <a:latin typeface="Museo Sans Condensed" panose="02000000000000000000" pitchFamily="2" charset="0"/>
                        </a:rPr>
                        <a:t>FUGA</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$ 2.150,54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$ 2.150,54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$ 1.833,49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85,26%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$ 317,05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14,74%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3258820"/>
                  </a:ext>
                </a:extLst>
              </a:tr>
              <a:tr h="256540">
                <a:tc>
                  <a:txBody>
                    <a:bodyPr/>
                    <a:lstStyle/>
                    <a:p>
                      <a:pPr algn="l" fontAlgn="ctr"/>
                      <a:r>
                        <a:rPr lang="es-CO" sz="1600" b="0" i="0" u="none" strike="noStrike">
                          <a:solidFill>
                            <a:srgbClr val="000000"/>
                          </a:solidFill>
                          <a:effectLst/>
                          <a:latin typeface="Museo Sans Condensed" panose="02000000000000000000" pitchFamily="2" charset="0"/>
                        </a:rPr>
                        <a:t>CANAL (*)</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$ 242,90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$ 1.327,25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$ 1.252,97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94,40%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dirty="0">
                          <a:solidFill>
                            <a:srgbClr val="000000"/>
                          </a:solidFill>
                          <a:effectLst/>
                          <a:latin typeface="Museo Sans Condensed" panose="02000000000000000000" pitchFamily="2" charset="0"/>
                        </a:rPr>
                        <a:t>$ 74,27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600" b="0" i="0" u="none" strike="noStrike">
                          <a:solidFill>
                            <a:srgbClr val="000000"/>
                          </a:solidFill>
                          <a:effectLst/>
                          <a:latin typeface="Museo Sans Condensed" panose="02000000000000000000" pitchFamily="2" charset="0"/>
                        </a:rPr>
                        <a:t>5,60%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777249"/>
                  </a:ext>
                </a:extLst>
              </a:tr>
              <a:tr h="256540">
                <a:tc>
                  <a:txBody>
                    <a:bodyPr/>
                    <a:lstStyle/>
                    <a:p>
                      <a:pPr algn="ctr" fontAlgn="ctr"/>
                      <a:r>
                        <a:rPr lang="es-CO" sz="1600" b="1" i="0" u="none" strike="noStrike">
                          <a:solidFill>
                            <a:srgbClr val="000000"/>
                          </a:solidFill>
                          <a:effectLst/>
                          <a:latin typeface="Museo Sans Condensed" panose="02000000000000000000" pitchFamily="2" charset="0"/>
                        </a:rPr>
                        <a:t> TOTAL UNCSA </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$ 111.100,97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$ 111.291,71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$ 92.115,33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82,77%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dirty="0">
                          <a:solidFill>
                            <a:srgbClr val="000000"/>
                          </a:solidFill>
                          <a:effectLst/>
                          <a:latin typeface="Museo Sans Condensed" panose="02000000000000000000" pitchFamily="2" charset="0"/>
                        </a:rPr>
                        <a:t>$ 19.176,39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17,23%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extLst>
                  <a:ext uri="{0D108BD9-81ED-4DB2-BD59-A6C34878D82A}">
                    <a16:rowId xmlns:a16="http://schemas.microsoft.com/office/drawing/2014/main" val="301919746"/>
                  </a:ext>
                </a:extLst>
              </a:tr>
              <a:tr h="256540">
                <a:tc>
                  <a:txBody>
                    <a:bodyPr/>
                    <a:lstStyle/>
                    <a:p>
                      <a:pPr algn="ctr" fontAlgn="ctr"/>
                      <a:r>
                        <a:rPr lang="es-CO" sz="1600" b="1" i="0" u="none" strike="noStrike">
                          <a:solidFill>
                            <a:srgbClr val="000000"/>
                          </a:solidFill>
                          <a:effectLst/>
                          <a:latin typeface="Museo Sans Condensed" panose="02000000000000000000" pitchFamily="2" charset="0"/>
                        </a:rPr>
                        <a:t> TOTAL INVERSIÓN DIRECTA </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$ 118.764,54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$ 118.651,38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$ 98.021,25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a:solidFill>
                            <a:srgbClr val="000000"/>
                          </a:solidFill>
                          <a:effectLst/>
                          <a:latin typeface="Museo Sans Condensed" panose="02000000000000000000" pitchFamily="2" charset="0"/>
                        </a:rPr>
                        <a:t>82,61%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dirty="0">
                          <a:solidFill>
                            <a:srgbClr val="000000"/>
                          </a:solidFill>
                          <a:effectLst/>
                          <a:latin typeface="Museo Sans Condensed" panose="02000000000000000000" pitchFamily="2" charset="0"/>
                        </a:rPr>
                        <a:t>$ 20.630,13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600" b="1" i="0" u="none" strike="noStrike" dirty="0">
                          <a:solidFill>
                            <a:srgbClr val="000000"/>
                          </a:solidFill>
                          <a:effectLst/>
                          <a:latin typeface="Museo Sans Condensed" panose="02000000000000000000" pitchFamily="2" charset="0"/>
                        </a:rPr>
                        <a:t>17,39%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extLst>
                  <a:ext uri="{0D108BD9-81ED-4DB2-BD59-A6C34878D82A}">
                    <a16:rowId xmlns:a16="http://schemas.microsoft.com/office/drawing/2014/main" val="1764838875"/>
                  </a:ext>
                </a:extLst>
              </a:tr>
              <a:tr h="741295">
                <a:tc gridSpan="7">
                  <a:txBody>
                    <a:bodyPr/>
                    <a:lstStyle/>
                    <a:p>
                      <a:pPr algn="l" fontAlgn="ctr"/>
                      <a:r>
                        <a:rPr lang="es-ES" sz="1600" b="0" i="0" u="none" strike="noStrike" dirty="0">
                          <a:solidFill>
                            <a:srgbClr val="000000"/>
                          </a:solidFill>
                          <a:effectLst/>
                          <a:latin typeface="Museo Sans Condensed" panose="02000000000000000000" pitchFamily="2" charset="0"/>
                        </a:rPr>
                        <a:t>Fuente: Entidades</a:t>
                      </a:r>
                      <a:br>
                        <a:rPr lang="es-ES" sz="1600" b="0" i="0" u="none" strike="noStrike" dirty="0">
                          <a:solidFill>
                            <a:srgbClr val="000000"/>
                          </a:solidFill>
                          <a:effectLst/>
                          <a:latin typeface="Museo Sans Condensed" panose="02000000000000000000" pitchFamily="2" charset="0"/>
                        </a:rPr>
                      </a:br>
                      <a:r>
                        <a:rPr lang="es-ES" sz="1600" b="0" i="0" u="none" strike="noStrike" dirty="0">
                          <a:solidFill>
                            <a:srgbClr val="000000"/>
                          </a:solidFill>
                          <a:effectLst/>
                          <a:latin typeface="Museo Sans Condensed" panose="02000000000000000000" pitchFamily="2" charset="0"/>
                        </a:rPr>
                        <a:t>Cálculos y diseño: SCRD-OAP</a:t>
                      </a:r>
                      <a:br>
                        <a:rPr lang="es-ES" sz="1600" b="0" i="0" u="none" strike="noStrike" dirty="0">
                          <a:solidFill>
                            <a:srgbClr val="000000"/>
                          </a:solidFill>
                          <a:effectLst/>
                          <a:latin typeface="Museo Sans Condensed" panose="02000000000000000000" pitchFamily="2" charset="0"/>
                        </a:rPr>
                      </a:br>
                      <a:r>
                        <a:rPr lang="es-ES" sz="1600" b="0" i="0" u="none" strike="noStrike" dirty="0">
                          <a:solidFill>
                            <a:srgbClr val="000000"/>
                          </a:solidFill>
                          <a:effectLst/>
                          <a:latin typeface="Museo Sans Condensed" panose="02000000000000000000" pitchFamily="2" charset="0"/>
                        </a:rPr>
                        <a:t>(*) La información corresponde a las cuentas por pagar de inversión</a:t>
                      </a:r>
                    </a:p>
                  </a:txBody>
                  <a:tcPr marL="9775" marR="9775" marT="9775" marB="0" anchor="ctr">
                    <a:lnL>
                      <a:noFill/>
                    </a:lnL>
                    <a:lnR>
                      <a:noFill/>
                    </a:lnR>
                    <a:lnT w="6350" cap="flat" cmpd="sng" algn="ctr">
                      <a:solidFill>
                        <a:schemeClr val="tx1"/>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46663129"/>
                  </a:ext>
                </a:extLst>
              </a:tr>
            </a:tbl>
          </a:graphicData>
        </a:graphic>
      </p:graphicFrame>
    </p:spTree>
    <p:extLst>
      <p:ext uri="{BB962C8B-B14F-4D97-AF65-F5344CB8AC3E}">
        <p14:creationId xmlns:p14="http://schemas.microsoft.com/office/powerpoint/2010/main" val="4203462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16097006-4B8B-404A-BC42-7EB6FD4C3BE3}"/>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Histórico giro de reservas vs programación a 24/09/2021</a:t>
            </a:r>
          </a:p>
        </p:txBody>
      </p:sp>
      <p:graphicFrame>
        <p:nvGraphicFramePr>
          <p:cNvPr id="2" name="Tabla 1">
            <a:extLst>
              <a:ext uri="{FF2B5EF4-FFF2-40B4-BE49-F238E27FC236}">
                <a16:creationId xmlns:a16="http://schemas.microsoft.com/office/drawing/2014/main" id="{77EB6F6A-0194-4E0D-8492-BE20A68EF354}"/>
              </a:ext>
            </a:extLst>
          </p:cNvPr>
          <p:cNvGraphicFramePr>
            <a:graphicFrameLocks noGrp="1"/>
          </p:cNvGraphicFramePr>
          <p:nvPr/>
        </p:nvGraphicFramePr>
        <p:xfrm>
          <a:off x="2713559" y="5031497"/>
          <a:ext cx="6688667" cy="1473200"/>
        </p:xfrm>
        <a:graphic>
          <a:graphicData uri="http://schemas.openxmlformats.org/drawingml/2006/table">
            <a:tbl>
              <a:tblPr/>
              <a:tblGrid>
                <a:gridCol w="1337733">
                  <a:extLst>
                    <a:ext uri="{9D8B030D-6E8A-4147-A177-3AD203B41FA5}">
                      <a16:colId xmlns:a16="http://schemas.microsoft.com/office/drawing/2014/main" val="1406037960"/>
                    </a:ext>
                  </a:extLst>
                </a:gridCol>
                <a:gridCol w="1337733">
                  <a:extLst>
                    <a:ext uri="{9D8B030D-6E8A-4147-A177-3AD203B41FA5}">
                      <a16:colId xmlns:a16="http://schemas.microsoft.com/office/drawing/2014/main" val="1686811694"/>
                    </a:ext>
                  </a:extLst>
                </a:gridCol>
                <a:gridCol w="1337733">
                  <a:extLst>
                    <a:ext uri="{9D8B030D-6E8A-4147-A177-3AD203B41FA5}">
                      <a16:colId xmlns:a16="http://schemas.microsoft.com/office/drawing/2014/main" val="1964548965"/>
                    </a:ext>
                  </a:extLst>
                </a:gridCol>
                <a:gridCol w="1337733">
                  <a:extLst>
                    <a:ext uri="{9D8B030D-6E8A-4147-A177-3AD203B41FA5}">
                      <a16:colId xmlns:a16="http://schemas.microsoft.com/office/drawing/2014/main" val="3718110135"/>
                    </a:ext>
                  </a:extLst>
                </a:gridCol>
                <a:gridCol w="1337733">
                  <a:extLst>
                    <a:ext uri="{9D8B030D-6E8A-4147-A177-3AD203B41FA5}">
                      <a16:colId xmlns:a16="http://schemas.microsoft.com/office/drawing/2014/main" val="3844547852"/>
                    </a:ext>
                  </a:extLst>
                </a:gridCol>
              </a:tblGrid>
              <a:tr h="215900">
                <a:tc gridSpan="5">
                  <a:txBody>
                    <a:bodyPr/>
                    <a:lstStyle/>
                    <a:p>
                      <a:pPr algn="r" fontAlgn="ctr"/>
                      <a:r>
                        <a:rPr lang="es-CO" sz="1300" b="0" i="0" u="none" strike="noStrike" dirty="0">
                          <a:solidFill>
                            <a:srgbClr val="000000"/>
                          </a:solidFill>
                          <a:effectLst/>
                          <a:latin typeface="Museo Sans Condensed" panose="02000000000000000000" pitchFamily="2" charset="0"/>
                        </a:rPr>
                        <a:t>Millones de pesos</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212184575"/>
                  </a:ext>
                </a:extLst>
              </a:tr>
              <a:tr h="825500">
                <a:tc>
                  <a:txBody>
                    <a:bodyPr/>
                    <a:lstStyle/>
                    <a:p>
                      <a:pPr algn="ctr" fontAlgn="ctr"/>
                      <a:r>
                        <a:rPr lang="es-CO" sz="1300" b="1" i="0" u="none" strike="noStrike" dirty="0">
                          <a:solidFill>
                            <a:srgbClr val="000000"/>
                          </a:solidFill>
                          <a:effectLst/>
                          <a:latin typeface="Museo Sans Condensed" panose="02000000000000000000" pitchFamily="2" charset="0"/>
                        </a:rPr>
                        <a:t>RESERVA CONSTITUIDA</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a:solidFill>
                            <a:srgbClr val="000000"/>
                          </a:solidFill>
                          <a:effectLst/>
                          <a:latin typeface="Museo Sans Condensed" panose="02000000000000000000" pitchFamily="2" charset="0"/>
                        </a:rPr>
                        <a:t>RESERVA DEFINITIVA</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PROGRAMACIÓN GIROS ACUMULADOS</a:t>
                      </a:r>
                      <a:br>
                        <a:rPr lang="es-CO" sz="1300" b="1" i="0" u="none" strike="noStrike" dirty="0">
                          <a:solidFill>
                            <a:srgbClr val="000000"/>
                          </a:solidFill>
                          <a:effectLst/>
                          <a:latin typeface="Museo Sans Condensed" panose="02000000000000000000" pitchFamily="2" charset="0"/>
                        </a:rPr>
                      </a:br>
                      <a:r>
                        <a:rPr lang="es-CO" sz="1300" b="1" i="0" u="none" strike="noStrike" dirty="0">
                          <a:solidFill>
                            <a:srgbClr val="000000"/>
                          </a:solidFill>
                          <a:effectLst/>
                          <a:latin typeface="Museo Sans Condensed" panose="02000000000000000000" pitchFamily="2" charset="0"/>
                        </a:rPr>
                        <a:t>SEPTIEMBRE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GIROS ACUMULADOS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s-CO" sz="1300" b="1" i="0" u="none" strike="noStrike" dirty="0">
                          <a:solidFill>
                            <a:srgbClr val="000000"/>
                          </a:solidFill>
                          <a:effectLst/>
                          <a:latin typeface="Museo Sans Condensed" panose="02000000000000000000" pitchFamily="2" charset="0"/>
                        </a:rPr>
                        <a:t>PROYECCIÓN REZAGO GIROS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3C0C"/>
                    </a:solidFill>
                  </a:tcPr>
                </a:tc>
                <a:extLst>
                  <a:ext uri="{0D108BD9-81ED-4DB2-BD59-A6C34878D82A}">
                    <a16:rowId xmlns:a16="http://schemas.microsoft.com/office/drawing/2014/main" val="3902122519"/>
                  </a:ext>
                </a:extLst>
              </a:tr>
              <a:tr h="215900">
                <a:tc rowSpan="2">
                  <a:txBody>
                    <a:bodyPr/>
                    <a:lstStyle/>
                    <a:p>
                      <a:pPr algn="ctr" fontAlgn="ctr"/>
                      <a:r>
                        <a:rPr lang="es-CO" sz="1300" b="0" i="0" u="none" strike="noStrike" dirty="0">
                          <a:solidFill>
                            <a:srgbClr val="000000"/>
                          </a:solidFill>
                          <a:effectLst/>
                          <a:latin typeface="Museo Sans Condensed" panose="02000000000000000000" pitchFamily="2" charset="0"/>
                        </a:rPr>
                        <a:t>$118.764,54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000000"/>
                          </a:solidFill>
                          <a:effectLst/>
                          <a:latin typeface="Museo Sans Condensed" panose="02000000000000000000" pitchFamily="2" charset="0"/>
                        </a:rPr>
                        <a:t>$118.651,38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$112.671,92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a:solidFill>
                            <a:srgbClr val="000000"/>
                          </a:solidFill>
                          <a:effectLst/>
                          <a:latin typeface="Museo Sans Condensed" panose="02000000000000000000" pitchFamily="2" charset="0"/>
                        </a:rPr>
                        <a:t>$98.021,25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CO" sz="1300" b="0" i="0" u="none" strike="noStrike">
                          <a:solidFill>
                            <a:srgbClr val="833C0C"/>
                          </a:solidFill>
                          <a:effectLst/>
                          <a:latin typeface="Museo Sans Condensed" panose="02000000000000000000" pitchFamily="2" charset="0"/>
                        </a:rPr>
                        <a:t>$14.650,67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1711449"/>
                  </a:ext>
                </a:extLst>
              </a:tr>
              <a:tr h="215900">
                <a:tc vMerge="1">
                  <a:txBody>
                    <a:bodyPr/>
                    <a:lstStyle/>
                    <a:p>
                      <a:endParaRPr lang="es-CO"/>
                    </a:p>
                  </a:txBody>
                  <a:tcPr/>
                </a:tc>
                <a:tc vMerge="1">
                  <a:txBody>
                    <a:bodyPr/>
                    <a:lstStyle/>
                    <a:p>
                      <a:endParaRPr lang="es-CO"/>
                    </a:p>
                  </a:txBody>
                  <a:tcPr/>
                </a:tc>
                <a:tc>
                  <a:txBody>
                    <a:bodyPr/>
                    <a:lstStyle/>
                    <a:p>
                      <a:pPr algn="ctr" fontAlgn="ctr"/>
                      <a:r>
                        <a:rPr lang="es-CO" sz="1300" b="0" i="0" u="none" strike="noStrike">
                          <a:solidFill>
                            <a:srgbClr val="000000"/>
                          </a:solidFill>
                          <a:effectLst/>
                          <a:latin typeface="Museo Sans Condensed" panose="02000000000000000000" pitchFamily="2" charset="0"/>
                        </a:rPr>
                        <a:t>95,72%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300" b="0" i="0" u="none" strike="noStrike" dirty="0">
                          <a:solidFill>
                            <a:srgbClr val="000000"/>
                          </a:solidFill>
                          <a:effectLst/>
                          <a:latin typeface="Museo Sans Condensed" panose="02000000000000000000" pitchFamily="2" charset="0"/>
                        </a:rPr>
                        <a:t>82,61%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866260230"/>
                  </a:ext>
                </a:extLst>
              </a:tr>
            </a:tbl>
          </a:graphicData>
        </a:graphic>
      </p:graphicFrame>
      <p:graphicFrame>
        <p:nvGraphicFramePr>
          <p:cNvPr id="8" name="9 Gráfico">
            <a:extLst>
              <a:ext uri="{FF2B5EF4-FFF2-40B4-BE49-F238E27FC236}">
                <a16:creationId xmlns:a16="http://schemas.microsoft.com/office/drawing/2014/main" id="{B2626AB4-F50B-4B4A-A60A-3FF395B7C1F3}"/>
              </a:ext>
            </a:extLst>
          </p:cNvPr>
          <p:cNvGraphicFramePr>
            <a:graphicFrameLocks/>
          </p:cNvGraphicFramePr>
          <p:nvPr/>
        </p:nvGraphicFramePr>
        <p:xfrm>
          <a:off x="508000" y="1211628"/>
          <a:ext cx="11176000" cy="4041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2245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0701"/>
          </a:xfrm>
        </p:spPr>
      </p:pic>
      <p:sp>
        <p:nvSpPr>
          <p:cNvPr id="11" name="Title 1">
            <a:extLst>
              <a:ext uri="{FF2B5EF4-FFF2-40B4-BE49-F238E27FC236}">
                <a16:creationId xmlns:a16="http://schemas.microsoft.com/office/drawing/2014/main" id="{1980C169-F0DF-4014-BE5E-712E61A0F0E8}"/>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Giro de reservas por entidad vs programación a 24/09/2021</a:t>
            </a:r>
          </a:p>
        </p:txBody>
      </p:sp>
      <p:graphicFrame>
        <p:nvGraphicFramePr>
          <p:cNvPr id="5" name="Tabla 4">
            <a:extLst>
              <a:ext uri="{FF2B5EF4-FFF2-40B4-BE49-F238E27FC236}">
                <a16:creationId xmlns:a16="http://schemas.microsoft.com/office/drawing/2014/main" id="{0E22EC7F-980E-4BE9-AD29-E340AC5CEFC9}"/>
              </a:ext>
            </a:extLst>
          </p:cNvPr>
          <p:cNvGraphicFramePr>
            <a:graphicFrameLocks noGrp="1"/>
          </p:cNvGraphicFramePr>
          <p:nvPr/>
        </p:nvGraphicFramePr>
        <p:xfrm>
          <a:off x="575384" y="1892830"/>
          <a:ext cx="11041232" cy="3958743"/>
        </p:xfrm>
        <a:graphic>
          <a:graphicData uri="http://schemas.openxmlformats.org/drawingml/2006/table">
            <a:tbl>
              <a:tblPr/>
              <a:tblGrid>
                <a:gridCol w="334393">
                  <a:extLst>
                    <a:ext uri="{9D8B030D-6E8A-4147-A177-3AD203B41FA5}">
                      <a16:colId xmlns:a16="http://schemas.microsoft.com/office/drawing/2014/main" val="640591181"/>
                    </a:ext>
                  </a:extLst>
                </a:gridCol>
                <a:gridCol w="2005447">
                  <a:extLst>
                    <a:ext uri="{9D8B030D-6E8A-4147-A177-3AD203B41FA5}">
                      <a16:colId xmlns:a16="http://schemas.microsoft.com/office/drawing/2014/main" val="1962456354"/>
                    </a:ext>
                  </a:extLst>
                </a:gridCol>
                <a:gridCol w="1265096">
                  <a:extLst>
                    <a:ext uri="{9D8B030D-6E8A-4147-A177-3AD203B41FA5}">
                      <a16:colId xmlns:a16="http://schemas.microsoft.com/office/drawing/2014/main" val="1994683029"/>
                    </a:ext>
                  </a:extLst>
                </a:gridCol>
                <a:gridCol w="1265096">
                  <a:extLst>
                    <a:ext uri="{9D8B030D-6E8A-4147-A177-3AD203B41FA5}">
                      <a16:colId xmlns:a16="http://schemas.microsoft.com/office/drawing/2014/main" val="1166620150"/>
                    </a:ext>
                  </a:extLst>
                </a:gridCol>
                <a:gridCol w="1265096">
                  <a:extLst>
                    <a:ext uri="{9D8B030D-6E8A-4147-A177-3AD203B41FA5}">
                      <a16:colId xmlns:a16="http://schemas.microsoft.com/office/drawing/2014/main" val="249399178"/>
                    </a:ext>
                  </a:extLst>
                </a:gridCol>
                <a:gridCol w="555408">
                  <a:extLst>
                    <a:ext uri="{9D8B030D-6E8A-4147-A177-3AD203B41FA5}">
                      <a16:colId xmlns:a16="http://schemas.microsoft.com/office/drawing/2014/main" val="1672618000"/>
                    </a:ext>
                  </a:extLst>
                </a:gridCol>
                <a:gridCol w="1265096">
                  <a:extLst>
                    <a:ext uri="{9D8B030D-6E8A-4147-A177-3AD203B41FA5}">
                      <a16:colId xmlns:a16="http://schemas.microsoft.com/office/drawing/2014/main" val="2783195933"/>
                    </a:ext>
                  </a:extLst>
                </a:gridCol>
                <a:gridCol w="555408">
                  <a:extLst>
                    <a:ext uri="{9D8B030D-6E8A-4147-A177-3AD203B41FA5}">
                      <a16:colId xmlns:a16="http://schemas.microsoft.com/office/drawing/2014/main" val="257291562"/>
                    </a:ext>
                  </a:extLst>
                </a:gridCol>
                <a:gridCol w="1265096">
                  <a:extLst>
                    <a:ext uri="{9D8B030D-6E8A-4147-A177-3AD203B41FA5}">
                      <a16:colId xmlns:a16="http://schemas.microsoft.com/office/drawing/2014/main" val="1367663913"/>
                    </a:ext>
                  </a:extLst>
                </a:gridCol>
                <a:gridCol w="1265096">
                  <a:extLst>
                    <a:ext uri="{9D8B030D-6E8A-4147-A177-3AD203B41FA5}">
                      <a16:colId xmlns:a16="http://schemas.microsoft.com/office/drawing/2014/main" val="1947444490"/>
                    </a:ext>
                  </a:extLst>
                </a:gridCol>
              </a:tblGrid>
              <a:tr h="234671">
                <a:tc gridSpan="10">
                  <a:txBody>
                    <a:bodyPr/>
                    <a:lstStyle/>
                    <a:p>
                      <a:pPr algn="r" fontAlgn="b"/>
                      <a:r>
                        <a:rPr lang="es-CO" sz="1500" b="0" i="0" u="none" strike="noStrike" dirty="0">
                          <a:solidFill>
                            <a:srgbClr val="000000"/>
                          </a:solidFill>
                          <a:effectLst/>
                          <a:latin typeface="Museo Sans Condensed" panose="02000000000000000000" pitchFamily="2" charset="0"/>
                        </a:rPr>
                        <a:t>Millones de Pesos</a:t>
                      </a:r>
                    </a:p>
                  </a:txBody>
                  <a:tcPr marL="11151" marR="11151" marT="11151" marB="0" anchor="b">
                    <a:lnL>
                      <a:noFill/>
                    </a:lnL>
                    <a:lnR>
                      <a:noFill/>
                    </a:lnR>
                    <a:lnT>
                      <a:noFill/>
                    </a:lnT>
                    <a:lnB w="6350" cap="flat" cmpd="sng" algn="ctr">
                      <a:solidFill>
                        <a:schemeClr val="tx1"/>
                      </a:solidFill>
                      <a:prstDash val="solid"/>
                      <a:round/>
                      <a:headEnd type="none" w="med" len="med"/>
                      <a:tailEnd type="none" w="med" len="med"/>
                    </a:lnB>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301792933"/>
                  </a:ext>
                </a:extLst>
              </a:tr>
              <a:tr h="905231">
                <a:tc>
                  <a:txBody>
                    <a:bodyPr/>
                    <a:lstStyle/>
                    <a:p>
                      <a:pPr algn="ctr" fontAlgn="ctr"/>
                      <a:r>
                        <a:rPr lang="es-CO" sz="1500" b="1" i="0" u="none" strike="noStrike" dirty="0">
                          <a:solidFill>
                            <a:srgbClr val="FFFFFF"/>
                          </a:solidFill>
                          <a:effectLst/>
                          <a:latin typeface="Museo Sans Condensed" panose="02000000000000000000" pitchFamily="2" charset="0"/>
                        </a:rPr>
                        <a:t>No.</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500" b="1" i="0" u="none" strike="noStrike" dirty="0">
                          <a:solidFill>
                            <a:srgbClr val="FFFFFF"/>
                          </a:solidFill>
                          <a:effectLst/>
                          <a:latin typeface="Museo Sans Condensed" panose="02000000000000000000" pitchFamily="2" charset="0"/>
                        </a:rPr>
                        <a:t>ENTIDAD</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500" b="1" i="0" u="none" strike="noStrike" dirty="0">
                          <a:solidFill>
                            <a:srgbClr val="FFFFFF"/>
                          </a:solidFill>
                          <a:effectLst/>
                          <a:latin typeface="Museo Sans Condensed" panose="02000000000000000000" pitchFamily="2" charset="0"/>
                        </a:rPr>
                        <a:t>RESERVA CONSTITUIDA</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500" b="1" i="0" u="none" strike="noStrike" dirty="0">
                          <a:solidFill>
                            <a:srgbClr val="FFFFFF"/>
                          </a:solidFill>
                          <a:effectLst/>
                          <a:latin typeface="Museo Sans Condensed" panose="02000000000000000000" pitchFamily="2" charset="0"/>
                        </a:rPr>
                        <a:t>RESERVA DEFINITIVA</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gridSpan="2">
                  <a:txBody>
                    <a:bodyPr/>
                    <a:lstStyle/>
                    <a:p>
                      <a:pPr algn="ctr" fontAlgn="ctr"/>
                      <a:r>
                        <a:rPr lang="es-CO" sz="1500" b="1" i="0" u="none" strike="noStrike" dirty="0">
                          <a:solidFill>
                            <a:srgbClr val="FFFFFF"/>
                          </a:solidFill>
                          <a:effectLst/>
                          <a:latin typeface="Museo Sans Condensed" panose="02000000000000000000" pitchFamily="2" charset="0"/>
                        </a:rPr>
                        <a:t>GIRO ACUMULADO DE RESERVAS</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D7D31"/>
                    </a:solidFill>
                  </a:tcPr>
                </a:tc>
                <a:tc hMerge="1">
                  <a:txBody>
                    <a:bodyPr/>
                    <a:lstStyle/>
                    <a:p>
                      <a:endParaRPr lang="es-CO"/>
                    </a:p>
                  </a:txBody>
                  <a:tcPr/>
                </a:tc>
                <a:tc gridSpan="2">
                  <a:txBody>
                    <a:bodyPr/>
                    <a:lstStyle/>
                    <a:p>
                      <a:pPr algn="ctr" fontAlgn="ctr"/>
                      <a:r>
                        <a:rPr lang="es-CO" sz="1500" b="1" i="0" u="none" strike="noStrike" dirty="0">
                          <a:solidFill>
                            <a:srgbClr val="FFFFFF"/>
                          </a:solidFill>
                          <a:effectLst/>
                          <a:latin typeface="Museo Sans Condensed" panose="02000000000000000000" pitchFamily="2" charset="0"/>
                        </a:rPr>
                        <a:t>RESERVA POR GIRAR</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tc>
                  <a:txBody>
                    <a:bodyPr/>
                    <a:lstStyle/>
                    <a:p>
                      <a:pPr algn="ctr" fontAlgn="ctr"/>
                      <a:r>
                        <a:rPr lang="es-CO" sz="1500" b="1" i="0" u="none" strike="noStrike" dirty="0">
                          <a:solidFill>
                            <a:srgbClr val="000000"/>
                          </a:solidFill>
                          <a:effectLst/>
                          <a:latin typeface="Museo Sans Condensed" panose="02000000000000000000" pitchFamily="2" charset="0"/>
                        </a:rPr>
                        <a:t>PROGRAMACIÓN GIROS ACUMULADOS</a:t>
                      </a:r>
                      <a:br>
                        <a:rPr lang="es-CO" sz="1500" b="1" i="0" u="none" strike="noStrike" dirty="0">
                          <a:solidFill>
                            <a:srgbClr val="000000"/>
                          </a:solidFill>
                          <a:effectLst/>
                          <a:latin typeface="Museo Sans Condensed" panose="02000000000000000000" pitchFamily="2" charset="0"/>
                        </a:rPr>
                      </a:br>
                      <a:r>
                        <a:rPr lang="es-CO" sz="1500" b="1" i="0" u="none" strike="noStrike" dirty="0">
                          <a:solidFill>
                            <a:srgbClr val="000000"/>
                          </a:solidFill>
                          <a:effectLst/>
                          <a:latin typeface="Museo Sans Condensed" panose="02000000000000000000" pitchFamily="2" charset="0"/>
                        </a:rPr>
                        <a:t>SEPTIEMBRE</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500" b="1" i="0" u="none" strike="noStrike" dirty="0">
                          <a:solidFill>
                            <a:srgbClr val="000000"/>
                          </a:solidFill>
                          <a:effectLst/>
                          <a:latin typeface="Museo Sans Condensed" panose="02000000000000000000" pitchFamily="2" charset="0"/>
                        </a:rPr>
                        <a:t>PROYECCIÓN REZAGO GIROS</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841962215"/>
                  </a:ext>
                </a:extLst>
              </a:tr>
              <a:tr h="236220">
                <a:tc>
                  <a:txBody>
                    <a:bodyPr/>
                    <a:lstStyle/>
                    <a:p>
                      <a:pPr algn="ctr" fontAlgn="ctr"/>
                      <a:r>
                        <a:rPr lang="es-CO" sz="1500" b="0" i="0" u="none" strike="noStrike" dirty="0">
                          <a:solidFill>
                            <a:srgbClr val="000000"/>
                          </a:solidFill>
                          <a:effectLst/>
                          <a:latin typeface="Museo Sans Condensed" panose="02000000000000000000" pitchFamily="2" charset="0"/>
                        </a:rPr>
                        <a:t>1</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s-CO" sz="1500" b="0" i="0" u="none" strike="noStrike" dirty="0">
                          <a:solidFill>
                            <a:srgbClr val="000000"/>
                          </a:solidFill>
                          <a:effectLst/>
                          <a:latin typeface="Museo Sans Condensed" panose="02000000000000000000" pitchFamily="2" charset="0"/>
                        </a:rPr>
                        <a:t>SCRD</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$ 8.036,64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$ 8.020,62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$ 7.143,86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89,07%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$ 876,76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10,93%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$ 7.585,41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833C0C"/>
                          </a:solidFill>
                          <a:effectLst/>
                          <a:latin typeface="Museo Sans Condensed" panose="02000000000000000000" pitchFamily="2" charset="0"/>
                        </a:rPr>
                        <a:t>$ 441,55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8946510"/>
                  </a:ext>
                </a:extLst>
              </a:tr>
              <a:tr h="236220">
                <a:tc>
                  <a:txBody>
                    <a:bodyPr/>
                    <a:lstStyle/>
                    <a:p>
                      <a:pPr algn="ctr" fontAlgn="ctr"/>
                      <a:r>
                        <a:rPr lang="es-CO" sz="1500" b="0" i="0" u="none" strike="noStrike">
                          <a:solidFill>
                            <a:srgbClr val="000000"/>
                          </a:solidFill>
                          <a:effectLst/>
                          <a:latin typeface="Museo Sans Condensed" panose="02000000000000000000" pitchFamily="2" charset="0"/>
                        </a:rPr>
                        <a:t>2</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s-CO" sz="1500" b="0" i="0" u="none" strike="noStrike" dirty="0">
                          <a:solidFill>
                            <a:srgbClr val="000000"/>
                          </a:solidFill>
                          <a:effectLst/>
                          <a:latin typeface="Museo Sans Condensed" panose="02000000000000000000" pitchFamily="2" charset="0"/>
                        </a:rPr>
                        <a:t>IDRD</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dirty="0">
                          <a:solidFill>
                            <a:srgbClr val="000000"/>
                          </a:solidFill>
                          <a:effectLst/>
                          <a:latin typeface="Museo Sans Condensed" panose="02000000000000000000" pitchFamily="2" charset="0"/>
                        </a:rPr>
                        <a:t>$ 61.740,36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$ 61.029,59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$ 45.015,61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73,76%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$ 16.013,98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26,24%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$ 57.902,45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833C0C"/>
                          </a:solidFill>
                          <a:effectLst/>
                          <a:latin typeface="Museo Sans Condensed" panose="02000000000000000000" pitchFamily="2" charset="0"/>
                        </a:rPr>
                        <a:t>$ 12.886,84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4397361"/>
                  </a:ext>
                </a:extLst>
              </a:tr>
              <a:tr h="236220">
                <a:tc>
                  <a:txBody>
                    <a:bodyPr/>
                    <a:lstStyle/>
                    <a:p>
                      <a:pPr algn="ctr" fontAlgn="ctr"/>
                      <a:r>
                        <a:rPr lang="es-CO" sz="1500" b="0" i="0" u="none" strike="noStrike">
                          <a:solidFill>
                            <a:srgbClr val="000000"/>
                          </a:solidFill>
                          <a:effectLst/>
                          <a:latin typeface="Museo Sans Condensed" panose="02000000000000000000" pitchFamily="2" charset="0"/>
                        </a:rPr>
                        <a:t>3</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s-CO" sz="1500" b="0" i="0" u="none" strike="noStrike">
                          <a:solidFill>
                            <a:srgbClr val="000000"/>
                          </a:solidFill>
                          <a:effectLst/>
                          <a:latin typeface="Museo Sans Condensed" panose="02000000000000000000" pitchFamily="2" charset="0"/>
                        </a:rPr>
                        <a:t>IDARTES</a:t>
                      </a:r>
                      <a:endParaRPr lang="es-CO" sz="1500" b="0" i="0" u="none" strike="noStrike" dirty="0">
                        <a:solidFill>
                          <a:srgbClr val="000000"/>
                        </a:solidFill>
                        <a:effectLst/>
                        <a:latin typeface="Museo Sans Condensed" panose="02000000000000000000" pitchFamily="2" charset="0"/>
                      </a:endParaRP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$ 35.063,66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$ 34.634,40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$ 31.736,20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91,63%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$ 2.898,20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8,37%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$ 32.610,00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833C0C"/>
                          </a:solidFill>
                          <a:effectLst/>
                          <a:latin typeface="Museo Sans Condensed" panose="02000000000000000000" pitchFamily="2" charset="0"/>
                        </a:rPr>
                        <a:t>$ 873,80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750634"/>
                  </a:ext>
                </a:extLst>
              </a:tr>
              <a:tr h="236220">
                <a:tc>
                  <a:txBody>
                    <a:bodyPr/>
                    <a:lstStyle/>
                    <a:p>
                      <a:pPr algn="ctr" fontAlgn="ctr"/>
                      <a:r>
                        <a:rPr lang="es-CO" sz="1500" b="0" i="0" u="none" strike="noStrike">
                          <a:solidFill>
                            <a:srgbClr val="000000"/>
                          </a:solidFill>
                          <a:effectLst/>
                          <a:latin typeface="Museo Sans Condensed" panose="02000000000000000000" pitchFamily="2" charset="0"/>
                        </a:rPr>
                        <a:t>4</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s-CO" sz="1500" b="0" i="0" u="none" strike="noStrike" dirty="0">
                          <a:solidFill>
                            <a:srgbClr val="000000"/>
                          </a:solidFill>
                          <a:effectLst/>
                          <a:latin typeface="Museo Sans Condensed" panose="02000000000000000000" pitchFamily="2" charset="0"/>
                        </a:rPr>
                        <a:t>OFB</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$ 6.578,87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$ 6.559,53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$ 6.279,93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95,74%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$ 279,61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4,26%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$ 6.474,00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833C0C"/>
                          </a:solidFill>
                          <a:effectLst/>
                          <a:latin typeface="Museo Sans Condensed" panose="02000000000000000000" pitchFamily="2" charset="0"/>
                        </a:rPr>
                        <a:t>$ 194,07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7744147"/>
                  </a:ext>
                </a:extLst>
              </a:tr>
              <a:tr h="236220">
                <a:tc>
                  <a:txBody>
                    <a:bodyPr/>
                    <a:lstStyle/>
                    <a:p>
                      <a:pPr algn="ctr" fontAlgn="ctr"/>
                      <a:r>
                        <a:rPr lang="es-CO" sz="1500" b="0" i="0" u="none" strike="noStrike">
                          <a:solidFill>
                            <a:srgbClr val="000000"/>
                          </a:solidFill>
                          <a:effectLst/>
                          <a:latin typeface="Museo Sans Condensed" panose="02000000000000000000" pitchFamily="2" charset="0"/>
                        </a:rPr>
                        <a:t>5</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s-CO" sz="1500" b="0" i="0" u="none" strike="noStrike" dirty="0">
                          <a:solidFill>
                            <a:srgbClr val="000000"/>
                          </a:solidFill>
                          <a:effectLst/>
                          <a:latin typeface="Museo Sans Condensed" panose="02000000000000000000" pitchFamily="2" charset="0"/>
                        </a:rPr>
                        <a:t>IDPC</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$ 4.828,63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$ 4.806,52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$ 4.660,60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96,96%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$ 145,93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3,04%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$ 4.640,27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-$ 20,32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4412660"/>
                  </a:ext>
                </a:extLst>
              </a:tr>
              <a:tr h="236220">
                <a:tc>
                  <a:txBody>
                    <a:bodyPr/>
                    <a:lstStyle/>
                    <a:p>
                      <a:pPr algn="ctr" fontAlgn="ctr"/>
                      <a:r>
                        <a:rPr lang="es-CO" sz="1500" b="0" i="0" u="none" strike="noStrike">
                          <a:solidFill>
                            <a:srgbClr val="000000"/>
                          </a:solidFill>
                          <a:effectLst/>
                          <a:latin typeface="Museo Sans Condensed" panose="02000000000000000000" pitchFamily="2" charset="0"/>
                        </a:rPr>
                        <a:t>6</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s-CO" sz="1500" b="0" i="0" u="none" strike="noStrike" dirty="0">
                          <a:solidFill>
                            <a:srgbClr val="000000"/>
                          </a:solidFill>
                          <a:effectLst/>
                          <a:latin typeface="Museo Sans Condensed" panose="02000000000000000000" pitchFamily="2" charset="0"/>
                        </a:rPr>
                        <a:t>FUGA</a:t>
                      </a:r>
                    </a:p>
                  </a:txBody>
                  <a:tcPr marL="9775" marR="9775" marT="977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$ 2.273,47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$ 2.273,46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$ 1.932,08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84,98%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$ 341,38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15,02%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$ 2.152,89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833C0C"/>
                          </a:solidFill>
                          <a:effectLst/>
                          <a:latin typeface="Museo Sans Condensed" panose="02000000000000000000" pitchFamily="2" charset="0"/>
                        </a:rPr>
                        <a:t>$ 220,81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4259317"/>
                  </a:ext>
                </a:extLst>
              </a:tr>
              <a:tr h="236220">
                <a:tc gridSpan="2">
                  <a:txBody>
                    <a:bodyPr/>
                    <a:lstStyle/>
                    <a:p>
                      <a:pPr algn="just" fontAlgn="ctr"/>
                      <a:r>
                        <a:rPr lang="es-CO" sz="1500" b="1" i="0" u="none" strike="noStrike" dirty="0">
                          <a:solidFill>
                            <a:srgbClr val="000000"/>
                          </a:solidFill>
                          <a:effectLst/>
                          <a:latin typeface="Museo Sans Condensed" panose="02000000000000000000" pitchFamily="2" charset="0"/>
                        </a:rPr>
                        <a:t> TOTAL SECTOR </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hMerge="1">
                  <a:txBody>
                    <a:bodyPr/>
                    <a:lstStyle/>
                    <a:p>
                      <a:pPr algn="just" fontAlgn="ctr"/>
                      <a:endParaRPr lang="es-CO" sz="1000" b="1" i="0" u="none" strike="noStrike">
                        <a:solidFill>
                          <a:srgbClr val="000000"/>
                        </a:solidFill>
                        <a:effectLst/>
                        <a:latin typeface="Museo Sans Condensed" panose="02000000000000000000" pitchFamily="2" charset="0"/>
                      </a:endParaRP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$ 118.521,64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$ 117.324,13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$ 96.768,27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82,48%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$ 20.555,86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17,52%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000000"/>
                          </a:solidFill>
                          <a:effectLst/>
                          <a:latin typeface="Museo Sans Condensed" panose="02000000000000000000" pitchFamily="2" charset="0"/>
                        </a:rPr>
                        <a:t>$ 111.365,02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500" b="1" i="0" u="none" strike="noStrike">
                          <a:solidFill>
                            <a:srgbClr val="833C0C"/>
                          </a:solidFill>
                          <a:effectLst/>
                          <a:latin typeface="Museo Sans Condensed" panose="02000000000000000000" pitchFamily="2" charset="0"/>
                        </a:rPr>
                        <a:t>$ 14.596,75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0CBE1"/>
                    </a:solidFill>
                  </a:tcPr>
                </a:tc>
                <a:extLst>
                  <a:ext uri="{0D108BD9-81ED-4DB2-BD59-A6C34878D82A}">
                    <a16:rowId xmlns:a16="http://schemas.microsoft.com/office/drawing/2014/main" val="1588836115"/>
                  </a:ext>
                </a:extLst>
              </a:tr>
              <a:tr h="236220">
                <a:tc>
                  <a:txBody>
                    <a:bodyPr/>
                    <a:lstStyle/>
                    <a:p>
                      <a:pPr algn="ctr" fontAlgn="ctr"/>
                      <a:r>
                        <a:rPr lang="es-CO" sz="1500" b="0" i="0" u="none" strike="noStrike">
                          <a:solidFill>
                            <a:srgbClr val="000000"/>
                          </a:solidFill>
                          <a:effectLst/>
                          <a:latin typeface="Museo Sans Condensed" panose="02000000000000000000" pitchFamily="2" charset="0"/>
                        </a:rPr>
                        <a:t>7</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fontAlgn="ctr"/>
                      <a:r>
                        <a:rPr lang="es-CO" sz="1500" b="0" i="0" u="none" strike="noStrike" dirty="0">
                          <a:solidFill>
                            <a:srgbClr val="000000"/>
                          </a:solidFill>
                          <a:effectLst/>
                          <a:latin typeface="Museo Sans Condensed" panose="02000000000000000000" pitchFamily="2" charset="0"/>
                        </a:rPr>
                        <a:t>CANAL (*)</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$ 242,90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$ 1.327,25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$ 1.252,97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94,40%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$ 74,27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5,60%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000000"/>
                          </a:solidFill>
                          <a:effectLst/>
                          <a:latin typeface="Museo Sans Condensed" panose="02000000000000000000" pitchFamily="2" charset="0"/>
                        </a:rPr>
                        <a:t>$ 1.306,90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s-CO" sz="1500" b="0" i="0" u="none" strike="noStrike">
                          <a:solidFill>
                            <a:srgbClr val="833C0C"/>
                          </a:solidFill>
                          <a:effectLst/>
                          <a:latin typeface="Museo Sans Condensed" panose="02000000000000000000" pitchFamily="2" charset="0"/>
                        </a:rPr>
                        <a:t>$ 53,92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558485"/>
                  </a:ext>
                </a:extLst>
              </a:tr>
              <a:tr h="236220">
                <a:tc gridSpan="2">
                  <a:txBody>
                    <a:bodyPr/>
                    <a:lstStyle/>
                    <a:p>
                      <a:pPr algn="just" fontAlgn="ctr"/>
                      <a:r>
                        <a:rPr lang="es-CO" sz="1500" b="1" i="0" u="none" strike="noStrike">
                          <a:solidFill>
                            <a:srgbClr val="000000"/>
                          </a:solidFill>
                          <a:effectLst/>
                          <a:latin typeface="Museo Sans Condensed" panose="02000000000000000000" pitchFamily="2" charset="0"/>
                        </a:rPr>
                        <a:t>TOTAL SECTOR</a:t>
                      </a:r>
                    </a:p>
                  </a:txBody>
                  <a:tcPr marL="11151" marR="11151" marT="1115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8C81BC"/>
                    </a:solidFill>
                  </a:tcPr>
                </a:tc>
                <a:tc hMerge="1">
                  <a:txBody>
                    <a:bodyPr/>
                    <a:lstStyle/>
                    <a:p>
                      <a:pPr algn="just" fontAlgn="ctr"/>
                      <a:endParaRPr lang="es-CO" sz="1000" b="1" i="0" u="none" strike="noStrike">
                        <a:solidFill>
                          <a:srgbClr val="000000"/>
                        </a:solidFill>
                        <a:effectLst/>
                        <a:latin typeface="Museo Sans Condensed" panose="02000000000000000000" pitchFamily="2" charset="0"/>
                      </a:endParaRP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$ 118.764,54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$ 118.651,38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$ 98.021,25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82,61%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$ 20.630,13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17,39%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500" b="1" i="0" u="none" strike="noStrike">
                          <a:solidFill>
                            <a:srgbClr val="000000"/>
                          </a:solidFill>
                          <a:effectLst/>
                          <a:latin typeface="Museo Sans Condensed" panose="02000000000000000000" pitchFamily="2" charset="0"/>
                        </a:rPr>
                        <a:t>$ 112.671,92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500" b="1" i="0" u="none" strike="noStrike" dirty="0">
                          <a:solidFill>
                            <a:srgbClr val="833C0C"/>
                          </a:solidFill>
                          <a:effectLst/>
                          <a:latin typeface="Museo Sans Condensed" panose="02000000000000000000" pitchFamily="2" charset="0"/>
                        </a:rPr>
                        <a:t>$ 14.650,67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8C81BC"/>
                    </a:solidFill>
                  </a:tcPr>
                </a:tc>
                <a:extLst>
                  <a:ext uri="{0D108BD9-81ED-4DB2-BD59-A6C34878D82A}">
                    <a16:rowId xmlns:a16="http://schemas.microsoft.com/office/drawing/2014/main" val="265549075"/>
                  </a:ext>
                </a:extLst>
              </a:tr>
              <a:tr h="234671">
                <a:tc gridSpan="10">
                  <a:txBody>
                    <a:bodyPr/>
                    <a:lstStyle/>
                    <a:p>
                      <a:pPr algn="l" fontAlgn="ctr"/>
                      <a:r>
                        <a:rPr lang="es-CO" sz="1500" b="0" i="0" u="none" strike="noStrike" dirty="0">
                          <a:solidFill>
                            <a:srgbClr val="000000"/>
                          </a:solidFill>
                          <a:effectLst/>
                          <a:latin typeface="Museo Sans Condensed" panose="02000000000000000000" pitchFamily="2" charset="0"/>
                        </a:rPr>
                        <a:t>Fuente: Entidades</a:t>
                      </a:r>
                    </a:p>
                  </a:txBody>
                  <a:tcPr marL="11151" marR="11151" marT="11151" marB="0" anchor="ctr">
                    <a:lnL>
                      <a:noFill/>
                    </a:lnL>
                    <a:lnR>
                      <a:noFill/>
                    </a:lnR>
                    <a:lnT w="6350" cap="flat" cmpd="sng" algn="ctr">
                      <a:solidFill>
                        <a:schemeClr val="tx1"/>
                      </a:solidFill>
                      <a:prstDash val="solid"/>
                      <a:round/>
                      <a:headEnd type="none" w="med" len="med"/>
                      <a:tailEnd type="none" w="med" len="med"/>
                    </a:lnT>
                    <a:lnB>
                      <a:noFill/>
                    </a:lnB>
                  </a:tcPr>
                </a:tc>
                <a:tc hMerge="1">
                  <a:txBody>
                    <a:bodyPr/>
                    <a:lstStyle/>
                    <a:p>
                      <a:endParaRPr lang="es-CO"/>
                    </a:p>
                  </a:txBody>
                  <a:tcPr>
                    <a:lnL w="12700" cmpd="sng">
                      <a:noFill/>
                      <a:prstDash val="solid"/>
                    </a:lnL>
                    <a:lnT w="12700" cap="flat" cmpd="sng" algn="ctr">
                      <a:solidFill>
                        <a:schemeClr val="tx1"/>
                      </a:solidFill>
                      <a:prstDash val="solid"/>
                      <a:round/>
                      <a:headEnd type="none" w="med" len="med"/>
                      <a:tailEnd type="none" w="med" len="med"/>
                    </a:lnT>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39608994"/>
                  </a:ext>
                </a:extLst>
              </a:tr>
              <a:tr h="458191">
                <a:tc gridSpan="10">
                  <a:txBody>
                    <a:bodyPr/>
                    <a:lstStyle/>
                    <a:p>
                      <a:pPr algn="l" fontAlgn="ctr"/>
                      <a:r>
                        <a:rPr lang="es-CO" sz="1500" b="0" i="0" u="none" strike="noStrike" dirty="0">
                          <a:solidFill>
                            <a:srgbClr val="000000"/>
                          </a:solidFill>
                          <a:effectLst/>
                          <a:latin typeface="Museo Sans Condensed" panose="02000000000000000000" pitchFamily="2" charset="0"/>
                        </a:rPr>
                        <a:t>Cálculos y diseño: SCRD-OAP</a:t>
                      </a:r>
                    </a:p>
                    <a:p>
                      <a:pPr algn="l" fontAlgn="ctr"/>
                      <a:r>
                        <a:rPr lang="es-ES" sz="1500" b="0" i="0" u="none" strike="noStrike" dirty="0">
                          <a:solidFill>
                            <a:srgbClr val="000000"/>
                          </a:solidFill>
                          <a:effectLst/>
                          <a:latin typeface="Museo Sans Condensed" panose="02000000000000000000" pitchFamily="2" charset="0"/>
                        </a:rPr>
                        <a:t>(*) La información corresponde a las cuentas por pagar de inversión</a:t>
                      </a:r>
                      <a:endParaRPr lang="es-CO" sz="1500" b="0" i="0" u="none" strike="noStrike" dirty="0">
                        <a:solidFill>
                          <a:srgbClr val="000000"/>
                        </a:solidFill>
                        <a:effectLst/>
                        <a:latin typeface="Museo Sans Condensed" panose="02000000000000000000" pitchFamily="2" charset="0"/>
                      </a:endParaRPr>
                    </a:p>
                  </a:txBody>
                  <a:tcPr marL="11151" marR="11151" marT="11151" marB="0" anchor="ctr">
                    <a:lnL>
                      <a:noFill/>
                    </a:lnL>
                    <a:lnR>
                      <a:noFill/>
                    </a:lnR>
                    <a:lnT>
                      <a:noFill/>
                    </a:lnT>
                    <a:lnB>
                      <a:noFill/>
                    </a:lnB>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783381812"/>
                  </a:ext>
                </a:extLst>
              </a:tr>
            </a:tbl>
          </a:graphicData>
        </a:graphic>
      </p:graphicFrame>
    </p:spTree>
    <p:extLst>
      <p:ext uri="{BB962C8B-B14F-4D97-AF65-F5344CB8AC3E}">
        <p14:creationId xmlns:p14="http://schemas.microsoft.com/office/powerpoint/2010/main" val="1875907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A4598E8E-0C2C-4E00-ACDC-D5EA69B42FAC}"/>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Ranking de entidades por porcentaje de giro de reservas presupuestales de la inversión directa a  a 24/09/2021</a:t>
            </a:r>
          </a:p>
        </p:txBody>
      </p:sp>
      <p:graphicFrame>
        <p:nvGraphicFramePr>
          <p:cNvPr id="5" name="Tabla 4">
            <a:extLst>
              <a:ext uri="{FF2B5EF4-FFF2-40B4-BE49-F238E27FC236}">
                <a16:creationId xmlns:a16="http://schemas.microsoft.com/office/drawing/2014/main" id="{FA2F8358-B079-4FB4-BDB4-881358DE3103}"/>
              </a:ext>
            </a:extLst>
          </p:cNvPr>
          <p:cNvGraphicFramePr>
            <a:graphicFrameLocks noGrp="1"/>
          </p:cNvGraphicFramePr>
          <p:nvPr/>
        </p:nvGraphicFramePr>
        <p:xfrm>
          <a:off x="2423164" y="2084851"/>
          <a:ext cx="7345672" cy="3837940"/>
        </p:xfrm>
        <a:graphic>
          <a:graphicData uri="http://schemas.openxmlformats.org/drawingml/2006/table">
            <a:tbl>
              <a:tblPr/>
              <a:tblGrid>
                <a:gridCol w="597295">
                  <a:extLst>
                    <a:ext uri="{9D8B030D-6E8A-4147-A177-3AD203B41FA5}">
                      <a16:colId xmlns:a16="http://schemas.microsoft.com/office/drawing/2014/main" val="3500581817"/>
                    </a:ext>
                  </a:extLst>
                </a:gridCol>
                <a:gridCol w="1996377">
                  <a:extLst>
                    <a:ext uri="{9D8B030D-6E8A-4147-A177-3AD203B41FA5}">
                      <a16:colId xmlns:a16="http://schemas.microsoft.com/office/drawing/2014/main" val="1632295375"/>
                    </a:ext>
                  </a:extLst>
                </a:gridCol>
                <a:gridCol w="1776000">
                  <a:extLst>
                    <a:ext uri="{9D8B030D-6E8A-4147-A177-3AD203B41FA5}">
                      <a16:colId xmlns:a16="http://schemas.microsoft.com/office/drawing/2014/main" val="1152550888"/>
                    </a:ext>
                  </a:extLst>
                </a:gridCol>
                <a:gridCol w="1776000">
                  <a:extLst>
                    <a:ext uri="{9D8B030D-6E8A-4147-A177-3AD203B41FA5}">
                      <a16:colId xmlns:a16="http://schemas.microsoft.com/office/drawing/2014/main" val="282698258"/>
                    </a:ext>
                  </a:extLst>
                </a:gridCol>
                <a:gridCol w="1200000">
                  <a:extLst>
                    <a:ext uri="{9D8B030D-6E8A-4147-A177-3AD203B41FA5}">
                      <a16:colId xmlns:a16="http://schemas.microsoft.com/office/drawing/2014/main" val="4174134242"/>
                    </a:ext>
                  </a:extLst>
                </a:gridCol>
              </a:tblGrid>
              <a:tr h="297180">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CO" sz="1900" b="0" i="0" u="none" strike="noStrike" dirty="0">
                          <a:solidFill>
                            <a:srgbClr val="000000"/>
                          </a:solidFill>
                          <a:effectLst/>
                          <a:latin typeface="Museo Sans Condensed" panose="02000000000000000000" pitchFamily="2" charset="0"/>
                        </a:rPr>
                        <a:t>Millones de Pesos</a:t>
                      </a:r>
                    </a:p>
                  </a:txBody>
                  <a:tcPr marL="12700" marR="12700" marT="12700" marB="0" anchor="b">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38781637"/>
                  </a:ext>
                </a:extLst>
              </a:tr>
              <a:tr h="5816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No.</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es-CO" sz="1900" b="1" i="0" u="none" strike="noStrike" kern="1200" dirty="0">
                          <a:solidFill>
                            <a:srgbClr val="FFFFFF"/>
                          </a:solidFill>
                          <a:effectLst/>
                          <a:latin typeface="Museo Sans Condensed" panose="02000000000000000000" pitchFamily="2" charset="0"/>
                          <a:ea typeface="+mn-ea"/>
                          <a:cs typeface="+mn-cs"/>
                        </a:rPr>
                        <a:t>ENTIDAD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p>
                      <a:pPr algn="ctr" rtl="0" fontAlgn="ctr"/>
                      <a:r>
                        <a:rPr lang="es-CO" sz="1900" b="1" i="0" u="none" strike="noStrike" kern="1200" dirty="0">
                          <a:solidFill>
                            <a:srgbClr val="FFFFFF"/>
                          </a:solidFill>
                          <a:effectLst/>
                          <a:latin typeface="Museo Sans Condensed" panose="02000000000000000000" pitchFamily="2" charset="0"/>
                          <a:ea typeface="+mn-ea"/>
                          <a:cs typeface="+mn-cs"/>
                        </a:rPr>
                        <a:t>RESERVA DEFINITIVA</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p>
                      <a:pPr algn="ctr" rtl="0" fontAlgn="ctr"/>
                      <a:r>
                        <a:rPr lang="es-CO" sz="1900" b="1" i="0" u="none" strike="noStrike" kern="1200" dirty="0">
                          <a:solidFill>
                            <a:srgbClr val="FFFFFF"/>
                          </a:solidFill>
                          <a:effectLst/>
                          <a:latin typeface="Museo Sans Condensed" panose="02000000000000000000" pitchFamily="2" charset="0"/>
                          <a:ea typeface="+mn-ea"/>
                          <a:cs typeface="+mn-cs"/>
                        </a:rPr>
                        <a:t>GIRO ACUMULADO DE RESERVAS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p>
                      <a:pPr marL="0" algn="ctr" defTabSz="914400" rtl="0" eaLnBrk="1" fontAlgn="ctr" latinLnBrk="0" hangingPunct="1"/>
                      <a:r>
                        <a:rPr lang="es-CO" sz="1900" b="1" i="0" u="none" strike="noStrike" kern="1200" dirty="0">
                          <a:solidFill>
                            <a:srgbClr val="FFFFFF"/>
                          </a:solidFill>
                          <a:effectLst/>
                          <a:latin typeface="Museo Sans Condensed" panose="02000000000000000000" pitchFamily="2" charset="0"/>
                          <a:ea typeface="+mn-ea"/>
                          <a:cs typeface="+mn-cs"/>
                        </a:rPr>
                        <a:t>%</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extLst>
                  <a:ext uri="{0D108BD9-81ED-4DB2-BD59-A6C34878D82A}">
                    <a16:rowId xmlns:a16="http://schemas.microsoft.com/office/drawing/2014/main" val="3046837388"/>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IDPC</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$ 4.806,52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$ 4.660,60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96,96%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9348587"/>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OFB</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$ 6.559,53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$ 6.279,93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95,74%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18000"/>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dirty="0">
                          <a:solidFill>
                            <a:srgbClr val="000000"/>
                          </a:solidFill>
                          <a:effectLst/>
                          <a:latin typeface="Museo Sans Condensed" panose="02000000000000000000" pitchFamily="2" charset="0"/>
                        </a:rPr>
                        <a:t>CANAL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$ 1.327,25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$ 1.252,97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94,40%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8986491"/>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IDARTES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$ 34.634,40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$ 31.736,20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91,63%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5714659"/>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SCRD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$ 8.020,62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$ 7.143,86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89,07%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461192"/>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FUGA</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$ 2.273,46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$ 1.932,08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84,98%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5099142"/>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IDRD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$ 61.029,59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dirty="0">
                          <a:solidFill>
                            <a:srgbClr val="000000"/>
                          </a:solidFill>
                          <a:effectLst/>
                          <a:latin typeface="Museo Sans Condensed" panose="02000000000000000000" pitchFamily="2" charset="0"/>
                        </a:rPr>
                        <a:t>$ 45.015,61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73,76%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2962524"/>
                  </a:ext>
                </a:extLst>
              </a:tr>
              <a:tr h="297180">
                <a:tc gridSpan="2">
                  <a:txBody>
                    <a:bodyPr/>
                    <a:lstStyle/>
                    <a:p>
                      <a:pPr algn="just" fontAlgn="ctr"/>
                      <a:r>
                        <a:rPr lang="es-CO" sz="1900" b="1" i="0" u="none" strike="noStrike">
                          <a:solidFill>
                            <a:srgbClr val="000000"/>
                          </a:solidFill>
                          <a:effectLst/>
                          <a:latin typeface="Museo Sans Condensed" panose="02000000000000000000" pitchFamily="2" charset="0"/>
                        </a:rPr>
                        <a:t>TOTAL SECTOR</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hMerge="1">
                  <a:txBody>
                    <a:bodyPr/>
                    <a:lstStyle/>
                    <a:p>
                      <a:endParaRPr lang="es-CO"/>
                    </a:p>
                  </a:txBody>
                  <a:tcPr/>
                </a:tc>
                <a:tc>
                  <a:txBody>
                    <a:bodyPr/>
                    <a:lstStyle/>
                    <a:p>
                      <a:pPr algn="r" fontAlgn="ctr"/>
                      <a:r>
                        <a:rPr lang="es-CO" sz="1900" b="1" i="0" u="none" strike="noStrike">
                          <a:solidFill>
                            <a:srgbClr val="000000"/>
                          </a:solidFill>
                          <a:effectLst/>
                          <a:latin typeface="Museo Sans Condensed" panose="02000000000000000000" pitchFamily="2" charset="0"/>
                        </a:rPr>
                        <a:t>$ 118.651,38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$ 98.021,25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82,61%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extLst>
                  <a:ext uri="{0D108BD9-81ED-4DB2-BD59-A6C34878D82A}">
                    <a16:rowId xmlns:a16="http://schemas.microsoft.com/office/drawing/2014/main" val="946596711"/>
                  </a:ext>
                </a:extLst>
              </a:tr>
              <a:tr h="581660">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O" sz="1900" b="0" i="0" u="none" strike="noStrike" dirty="0">
                          <a:solidFill>
                            <a:srgbClr val="000000"/>
                          </a:solidFill>
                          <a:effectLst/>
                          <a:latin typeface="Museo Sans Condensed" panose="02000000000000000000" pitchFamily="2" charset="0"/>
                        </a:rPr>
                        <a:t>Fuente: Entidades</a:t>
                      </a:r>
                    </a:p>
                    <a:p>
                      <a:pPr marL="0" marR="0" lvl="0" indent="0" algn="l" defTabSz="914400" rtl="0" eaLnBrk="1" fontAlgn="b" latinLnBrk="0" hangingPunct="1">
                        <a:lnSpc>
                          <a:spcPct val="100000"/>
                        </a:lnSpc>
                        <a:spcBef>
                          <a:spcPts val="0"/>
                        </a:spcBef>
                        <a:spcAft>
                          <a:spcPts val="0"/>
                        </a:spcAft>
                        <a:buClrTx/>
                        <a:buSzTx/>
                        <a:buFontTx/>
                        <a:buNone/>
                        <a:tabLst/>
                        <a:defRPr/>
                      </a:pPr>
                      <a:r>
                        <a:rPr lang="es-CO" sz="1900" b="0" i="0" u="none" strike="noStrike" dirty="0">
                          <a:solidFill>
                            <a:srgbClr val="000000"/>
                          </a:solidFill>
                          <a:effectLst/>
                          <a:latin typeface="Museo Sans Condensed" panose="02000000000000000000" pitchFamily="2" charset="0"/>
                        </a:rPr>
                        <a:t>Cálculos y diseño: SCRD-OAP</a:t>
                      </a:r>
                    </a:p>
                  </a:txBody>
                  <a:tcPr marL="12700" marR="12700" marT="1270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71774412"/>
                  </a:ext>
                </a:extLst>
              </a:tr>
            </a:tbl>
          </a:graphicData>
        </a:graphic>
      </p:graphicFrame>
    </p:spTree>
    <p:extLst>
      <p:ext uri="{BB962C8B-B14F-4D97-AF65-F5344CB8AC3E}">
        <p14:creationId xmlns:p14="http://schemas.microsoft.com/office/powerpoint/2010/main" val="4267698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7" name="Title 1">
            <a:extLst>
              <a:ext uri="{FF2B5EF4-FFF2-40B4-BE49-F238E27FC236}">
                <a16:creationId xmlns:a16="http://schemas.microsoft.com/office/drawing/2014/main" id="{16097006-4B8B-404A-BC42-7EB6FD4C3BE3}"/>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Ranking de entidades por proyección de rezago en giro de las reservas presupuestales de la inversión directa a 24/09/2021</a:t>
            </a:r>
          </a:p>
        </p:txBody>
      </p:sp>
      <p:graphicFrame>
        <p:nvGraphicFramePr>
          <p:cNvPr id="5" name="Tabla 4">
            <a:extLst>
              <a:ext uri="{FF2B5EF4-FFF2-40B4-BE49-F238E27FC236}">
                <a16:creationId xmlns:a16="http://schemas.microsoft.com/office/drawing/2014/main" id="{AA4A69C8-3219-4087-A6BB-DC030940DCB9}"/>
              </a:ext>
            </a:extLst>
          </p:cNvPr>
          <p:cNvGraphicFramePr>
            <a:graphicFrameLocks noGrp="1"/>
          </p:cNvGraphicFramePr>
          <p:nvPr/>
        </p:nvGraphicFramePr>
        <p:xfrm>
          <a:off x="872822" y="1796819"/>
          <a:ext cx="10446356" cy="4122420"/>
        </p:xfrm>
        <a:graphic>
          <a:graphicData uri="http://schemas.openxmlformats.org/drawingml/2006/table">
            <a:tbl>
              <a:tblPr/>
              <a:tblGrid>
                <a:gridCol w="414356">
                  <a:extLst>
                    <a:ext uri="{9D8B030D-6E8A-4147-A177-3AD203B41FA5}">
                      <a16:colId xmlns:a16="http://schemas.microsoft.com/office/drawing/2014/main" val="2025847485"/>
                    </a:ext>
                  </a:extLst>
                </a:gridCol>
                <a:gridCol w="3312000">
                  <a:extLst>
                    <a:ext uri="{9D8B030D-6E8A-4147-A177-3AD203B41FA5}">
                      <a16:colId xmlns:a16="http://schemas.microsoft.com/office/drawing/2014/main" val="3260329818"/>
                    </a:ext>
                  </a:extLst>
                </a:gridCol>
                <a:gridCol w="1680000">
                  <a:extLst>
                    <a:ext uri="{9D8B030D-6E8A-4147-A177-3AD203B41FA5}">
                      <a16:colId xmlns:a16="http://schemas.microsoft.com/office/drawing/2014/main" val="3205486848"/>
                    </a:ext>
                  </a:extLst>
                </a:gridCol>
                <a:gridCol w="1680000">
                  <a:extLst>
                    <a:ext uri="{9D8B030D-6E8A-4147-A177-3AD203B41FA5}">
                      <a16:colId xmlns:a16="http://schemas.microsoft.com/office/drawing/2014/main" val="4063003386"/>
                    </a:ext>
                  </a:extLst>
                </a:gridCol>
                <a:gridCol w="1680000">
                  <a:extLst>
                    <a:ext uri="{9D8B030D-6E8A-4147-A177-3AD203B41FA5}">
                      <a16:colId xmlns:a16="http://schemas.microsoft.com/office/drawing/2014/main" val="861564777"/>
                    </a:ext>
                  </a:extLst>
                </a:gridCol>
                <a:gridCol w="1680000">
                  <a:extLst>
                    <a:ext uri="{9D8B030D-6E8A-4147-A177-3AD203B41FA5}">
                      <a16:colId xmlns:a16="http://schemas.microsoft.com/office/drawing/2014/main" val="2448200883"/>
                    </a:ext>
                  </a:extLst>
                </a:gridCol>
              </a:tblGrid>
              <a:tr h="297180">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CO" sz="1900" b="0" i="0" u="none" strike="noStrike" dirty="0">
                          <a:solidFill>
                            <a:srgbClr val="000000"/>
                          </a:solidFill>
                          <a:effectLst/>
                          <a:latin typeface="Museo Sans Condensed" panose="02000000000000000000" pitchFamily="2" charset="0"/>
                        </a:rPr>
                        <a:t>Millones de Pesos</a:t>
                      </a:r>
                    </a:p>
                  </a:txBody>
                  <a:tcPr marL="12700" marR="12700" marT="12700" marB="0" anchor="b">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525564487"/>
                  </a:ext>
                </a:extLst>
              </a:tr>
              <a:tr h="8661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No.</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s-CO" sz="1900" b="1" i="0" u="none" strike="noStrike" dirty="0">
                          <a:solidFill>
                            <a:srgbClr val="FFFFFF"/>
                          </a:solidFill>
                          <a:effectLst/>
                          <a:latin typeface="Museo Sans Condensed" panose="02000000000000000000" pitchFamily="2" charset="0"/>
                        </a:rPr>
                        <a:t>ENTIDAD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p>
                      <a:pPr algn="ctr" rtl="0" fontAlgn="ctr"/>
                      <a:r>
                        <a:rPr lang="es-CO" sz="1900" b="1" i="0" u="none" strike="noStrike" dirty="0">
                          <a:solidFill>
                            <a:srgbClr val="FFFFFF"/>
                          </a:solidFill>
                          <a:effectLst/>
                          <a:latin typeface="Museo Sans Condensed" panose="02000000000000000000" pitchFamily="2" charset="0"/>
                        </a:rPr>
                        <a:t>RESERVA DEFINITIVA</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p>
                      <a:pPr algn="ctr" rtl="0" fontAlgn="ctr"/>
                      <a:r>
                        <a:rPr lang="es-CO" sz="1900" b="1" i="0" u="none" strike="noStrike" dirty="0">
                          <a:solidFill>
                            <a:srgbClr val="FFFFFF"/>
                          </a:solidFill>
                          <a:effectLst/>
                          <a:latin typeface="Museo Sans Condensed" panose="02000000000000000000" pitchFamily="2" charset="0"/>
                        </a:rPr>
                        <a:t>PROGRAMACIÓN GIROS ACUMULADOS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p>
                      <a:pPr algn="ctr" rtl="0" fontAlgn="ctr"/>
                      <a:r>
                        <a:rPr lang="es-CO" sz="1900" b="1" i="0" u="none" strike="noStrike" dirty="0">
                          <a:solidFill>
                            <a:srgbClr val="FFFFFF"/>
                          </a:solidFill>
                          <a:effectLst/>
                          <a:latin typeface="Museo Sans Condensed" panose="02000000000000000000" pitchFamily="2" charset="0"/>
                        </a:rPr>
                        <a:t>GIRO ACUMULADO DE RESERVAS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tc>
                  <a:txBody>
                    <a:bodyPr/>
                    <a:lstStyle/>
                    <a:p>
                      <a:pPr algn="ctr" rtl="0" fontAlgn="ctr"/>
                      <a:r>
                        <a:rPr lang="es-CO" sz="1900" b="1" i="0" u="none" strike="noStrike" dirty="0">
                          <a:solidFill>
                            <a:srgbClr val="FFFFFF"/>
                          </a:solidFill>
                          <a:effectLst/>
                          <a:latin typeface="Museo Sans Condensed" panose="02000000000000000000" pitchFamily="2" charset="0"/>
                        </a:rPr>
                        <a:t>PROYECCIÓN REZAGO GIROS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4294"/>
                    </a:solidFill>
                  </a:tcPr>
                </a:tc>
                <a:extLst>
                  <a:ext uri="{0D108BD9-81ED-4DB2-BD59-A6C34878D82A}">
                    <a16:rowId xmlns:a16="http://schemas.microsoft.com/office/drawing/2014/main" val="2501603665"/>
                  </a:ext>
                </a:extLst>
              </a:tr>
              <a:tr h="297180">
                <a:tc>
                  <a:txBody>
                    <a:bodyPr/>
                    <a:lstStyle/>
                    <a:p>
                      <a:pPr algn="ctr" fontAlgn="ctr"/>
                      <a:r>
                        <a:rPr lang="es-CO" sz="1900" b="0" i="0" u="none" strike="noStrike" dirty="0">
                          <a:solidFill>
                            <a:srgbClr val="000000"/>
                          </a:solidFill>
                          <a:effectLst/>
                          <a:latin typeface="Museo Sans Condensed" panose="02000000000000000000" pitchFamily="2" charset="0"/>
                        </a:rPr>
                        <a:t>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IDRD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$ 61.029,59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$ 57.902,45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$ 45.015,61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$ 12.886,84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9518603"/>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IDARTES</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$ 34.634,40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$ 32.610,00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$ 31.736,20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$ 873,80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0163689"/>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SCRD</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$ 8.020,62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$ 7.585,41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$ 7.143,86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$ 441,55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7864150"/>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4</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FUGA</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$ 2.273,46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$ 2.152,89</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$ 1.932,08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$ 220,81</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941551"/>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OFB</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$ 6.559,53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$ 6.474,00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$ 6.279,93</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$ 194,07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2328288"/>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6</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CANAL</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$ 1.327,25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$ 1.306,90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$ 1.252,97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$ 53,92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5055574"/>
                  </a:ext>
                </a:extLst>
              </a:tr>
              <a:tr h="297180">
                <a:tc>
                  <a:txBody>
                    <a:bodyPr/>
                    <a:lstStyle/>
                    <a:p>
                      <a:pPr algn="ctr" fontAlgn="ctr"/>
                      <a:r>
                        <a:rPr lang="es-CO" sz="1900" b="0" i="0" u="none" strike="noStrike">
                          <a:solidFill>
                            <a:srgbClr val="000000"/>
                          </a:solidFill>
                          <a:effectLst/>
                          <a:latin typeface="Museo Sans Condensed" panose="02000000000000000000" pitchFamily="2" charset="0"/>
                        </a:rPr>
                        <a:t>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fontAlgn="ctr"/>
                      <a:r>
                        <a:rPr lang="es-CO" sz="1900" b="0" i="0" u="none" strike="noStrike">
                          <a:solidFill>
                            <a:srgbClr val="000000"/>
                          </a:solidFill>
                          <a:effectLst/>
                          <a:latin typeface="Museo Sans Condensed" panose="02000000000000000000" pitchFamily="2" charset="0"/>
                        </a:rPr>
                        <a:t>IDPC</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$ 4.806,52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$ 4.640,27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$ 4.660,60</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900" b="0" i="0" u="none" strike="noStrike">
                          <a:solidFill>
                            <a:srgbClr val="000000"/>
                          </a:solidFill>
                          <a:effectLst/>
                          <a:latin typeface="Museo Sans Condensed" panose="02000000000000000000" pitchFamily="2" charset="0"/>
                        </a:rPr>
                        <a:t>-$ 20,32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7314187"/>
                  </a:ext>
                </a:extLst>
              </a:tr>
              <a:tr h="297180">
                <a:tc gridSpan="2">
                  <a:txBody>
                    <a:bodyPr/>
                    <a:lstStyle/>
                    <a:p>
                      <a:pPr algn="just" fontAlgn="ctr"/>
                      <a:r>
                        <a:rPr lang="es-CO" sz="1900" b="1" i="0" u="none" strike="noStrike">
                          <a:solidFill>
                            <a:srgbClr val="000000"/>
                          </a:solidFill>
                          <a:effectLst/>
                          <a:latin typeface="Museo Sans Condensed" panose="02000000000000000000" pitchFamily="2" charset="0"/>
                        </a:rPr>
                        <a:t>TOTAL SECTOR</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hMerge="1">
                  <a:txBody>
                    <a:bodyPr/>
                    <a:lstStyle/>
                    <a:p>
                      <a:endParaRPr lang="es-CO"/>
                    </a:p>
                  </a:txBody>
                  <a:tcPr/>
                </a:tc>
                <a:tc>
                  <a:txBody>
                    <a:bodyPr/>
                    <a:lstStyle/>
                    <a:p>
                      <a:pPr algn="r" fontAlgn="ctr"/>
                      <a:r>
                        <a:rPr lang="es-CO" sz="1900" b="1" i="0" u="none" strike="noStrike">
                          <a:solidFill>
                            <a:srgbClr val="000000"/>
                          </a:solidFill>
                          <a:effectLst/>
                          <a:latin typeface="Museo Sans Condensed" panose="02000000000000000000" pitchFamily="2" charset="0"/>
                        </a:rPr>
                        <a:t>$ 118.651,38</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a:solidFill>
                            <a:srgbClr val="000000"/>
                          </a:solidFill>
                          <a:effectLst/>
                          <a:latin typeface="Museo Sans Condensed" panose="02000000000000000000" pitchFamily="2" charset="0"/>
                        </a:rPr>
                        <a:t>$ 112.671,92</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a:solidFill>
                            <a:srgbClr val="000000"/>
                          </a:solidFill>
                          <a:effectLst/>
                          <a:latin typeface="Museo Sans Condensed" panose="02000000000000000000" pitchFamily="2" charset="0"/>
                        </a:rPr>
                        <a:t>$ 98.021,25</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tc>
                  <a:txBody>
                    <a:bodyPr/>
                    <a:lstStyle/>
                    <a:p>
                      <a:pPr algn="r" fontAlgn="ctr"/>
                      <a:r>
                        <a:rPr lang="es-CO" sz="1900" b="1" i="0" u="none" strike="noStrike" dirty="0">
                          <a:solidFill>
                            <a:srgbClr val="000000"/>
                          </a:solidFill>
                          <a:effectLst/>
                          <a:latin typeface="Museo Sans Condensed" panose="02000000000000000000" pitchFamily="2" charset="0"/>
                        </a:rPr>
                        <a:t>$ 14.650,67</a:t>
                      </a:r>
                    </a:p>
                  </a:txBody>
                  <a:tcPr marL="12700" marR="12700" marT="127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81BC"/>
                    </a:solidFill>
                  </a:tcPr>
                </a:tc>
                <a:extLst>
                  <a:ext uri="{0D108BD9-81ED-4DB2-BD59-A6C34878D82A}">
                    <a16:rowId xmlns:a16="http://schemas.microsoft.com/office/drawing/2014/main" val="3195136913"/>
                  </a:ext>
                </a:extLst>
              </a:tr>
              <a:tr h="581660">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O" sz="1900" b="0" i="0" u="none" strike="noStrike" dirty="0">
                          <a:solidFill>
                            <a:srgbClr val="000000"/>
                          </a:solidFill>
                          <a:effectLst/>
                          <a:latin typeface="Museo Sans Condensed" panose="02000000000000000000" pitchFamily="2" charset="0"/>
                        </a:rPr>
                        <a:t>Fuente: Entidades</a:t>
                      </a:r>
                    </a:p>
                    <a:p>
                      <a:pPr algn="l" fontAlgn="b"/>
                      <a:r>
                        <a:rPr lang="es-CO" sz="1900" b="0" i="0" u="none" strike="noStrike" dirty="0">
                          <a:solidFill>
                            <a:srgbClr val="000000"/>
                          </a:solidFill>
                          <a:effectLst/>
                          <a:latin typeface="Museo Sans Condensed" panose="02000000000000000000" pitchFamily="2" charset="0"/>
                        </a:rPr>
                        <a:t>Cálculos y diseño: SCRD-OAP</a:t>
                      </a:r>
                    </a:p>
                  </a:txBody>
                  <a:tcPr marL="12700" marR="12700" marT="12700" marB="0" anchor="b">
                    <a:lnL>
                      <a:noFill/>
                    </a:lnL>
                    <a:lnR w="12700" cmpd="sng">
                      <a:noFill/>
                      <a:prstDash val="solid"/>
                    </a:lnR>
                    <a:lnT w="635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63721816"/>
                  </a:ext>
                </a:extLst>
              </a:tr>
            </a:tbl>
          </a:graphicData>
        </a:graphic>
      </p:graphicFrame>
    </p:spTree>
    <p:extLst>
      <p:ext uri="{BB962C8B-B14F-4D97-AF65-F5344CB8AC3E}">
        <p14:creationId xmlns:p14="http://schemas.microsoft.com/office/powerpoint/2010/main" val="3154239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0701"/>
          </a:xfrm>
        </p:spPr>
      </p:pic>
      <p:sp>
        <p:nvSpPr>
          <p:cNvPr id="11" name="Title 1">
            <a:extLst>
              <a:ext uri="{FF2B5EF4-FFF2-40B4-BE49-F238E27FC236}">
                <a16:creationId xmlns:a16="http://schemas.microsoft.com/office/drawing/2014/main" id="{1980C169-F0DF-4014-BE5E-712E61A0F0E8}"/>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Justificación sobre posibles rezagos en el giro de las reservas presupuestales</a:t>
            </a:r>
          </a:p>
        </p:txBody>
      </p:sp>
      <p:graphicFrame>
        <p:nvGraphicFramePr>
          <p:cNvPr id="8" name="Tabla 2">
            <a:extLst>
              <a:ext uri="{FF2B5EF4-FFF2-40B4-BE49-F238E27FC236}">
                <a16:creationId xmlns:a16="http://schemas.microsoft.com/office/drawing/2014/main" id="{814EF732-5F90-440D-B692-E684E0407CD7}"/>
              </a:ext>
            </a:extLst>
          </p:cNvPr>
          <p:cNvGraphicFramePr>
            <a:graphicFrameLocks noGrp="1"/>
          </p:cNvGraphicFramePr>
          <p:nvPr/>
        </p:nvGraphicFramePr>
        <p:xfrm>
          <a:off x="335360" y="1508787"/>
          <a:ext cx="11521280" cy="60960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6096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SCRD:</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a:latin typeface="Museo Sans Condensed" panose="02000000000000000000" pitchFamily="2" charset="0"/>
                        </a:rPr>
                        <a:t>La mayor parte del rezago proyectado corresponde al pago de compromisos de los proyectos 992 - Patrimonio e Infraestructura (48%), 1011 - Lectura (45%) y 7650 - Fomento (5%).</a:t>
                      </a:r>
                      <a:endParaRPr lang="es-CO" sz="16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graphicFrame>
        <p:nvGraphicFramePr>
          <p:cNvPr id="9" name="Tabla 2">
            <a:extLst>
              <a:ext uri="{FF2B5EF4-FFF2-40B4-BE49-F238E27FC236}">
                <a16:creationId xmlns:a16="http://schemas.microsoft.com/office/drawing/2014/main" id="{A80624D9-4F30-4B1F-8640-86451BC9B99F}"/>
              </a:ext>
            </a:extLst>
          </p:cNvPr>
          <p:cNvGraphicFramePr>
            <a:graphicFrameLocks noGrp="1"/>
          </p:cNvGraphicFramePr>
          <p:nvPr/>
        </p:nvGraphicFramePr>
        <p:xfrm>
          <a:off x="335360" y="2317251"/>
          <a:ext cx="11521280" cy="158496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15849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IDRD:</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r>
                        <a:rPr lang="es-ES" sz="1600" dirty="0">
                          <a:latin typeface="Museo Sans Condensed" panose="02000000000000000000" pitchFamily="2" charset="0"/>
                        </a:rPr>
                        <a:t>Informa que el rezago proyectado corresponde en mayor medida a: compromisos de contratos de obra pública y de interventoría que requieren que primero que se efectúe el reconocimiento y pago de pasivos exigibles de contratos de estudios, diseños y obra; pago de pagos finales de contratos en liquidación, los cuales se encuentra en trámite de revisión y firma para su posterior cancelación de saldos; las medidas de cierre, cuarentenas y la situación de orden público ha afectado la ejecución de ciertos compromisos (elementos para la divulgación y promoción, uniformes, implementación deportiva) y el correspondiente pago, conforme a la programación del giro de las reservas.</a:t>
                      </a:r>
                      <a:endParaRPr lang="es-CO" sz="16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graphicFrame>
        <p:nvGraphicFramePr>
          <p:cNvPr id="10" name="Tabla 2">
            <a:extLst>
              <a:ext uri="{FF2B5EF4-FFF2-40B4-BE49-F238E27FC236}">
                <a16:creationId xmlns:a16="http://schemas.microsoft.com/office/drawing/2014/main" id="{03D648C7-8CCF-4C84-BB94-DCDAF7FFF472}"/>
              </a:ext>
            </a:extLst>
          </p:cNvPr>
          <p:cNvGraphicFramePr>
            <a:graphicFrameLocks noGrp="1"/>
          </p:cNvGraphicFramePr>
          <p:nvPr/>
        </p:nvGraphicFramePr>
        <p:xfrm>
          <a:off x="335360" y="4101075"/>
          <a:ext cx="11521280" cy="85344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853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IDARTES:</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r>
                        <a:rPr lang="es-ES" sz="1600" dirty="0">
                          <a:latin typeface="Museo Sans Condensed" panose="02000000000000000000" pitchFamily="2" charset="0"/>
                        </a:rPr>
                        <a:t>Informa que a la finalización del mes no se esperan rezagos respecto a la programación. Se genera alerta a la entidad, pues pese a informar que para este periodo no se espera rezago, en el mes anterior se pronunció en el mismo sentido, sin embargo, al cierre del mes se generó rezago respecto a la programación.</a:t>
                      </a:r>
                      <a:endParaRPr lang="es-CO" sz="1600" dirty="0">
                        <a:latin typeface="Museo Sans Condensed" panose="02000000000000000000" pitchFamily="2" charset="0"/>
                      </a:endParaRPr>
                    </a:p>
                  </a:txBody>
                  <a:tcPr marL="121920" marR="121920" marT="60960" marB="6096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graphicFrame>
        <p:nvGraphicFramePr>
          <p:cNvPr id="12" name="Tabla 2">
            <a:extLst>
              <a:ext uri="{FF2B5EF4-FFF2-40B4-BE49-F238E27FC236}">
                <a16:creationId xmlns:a16="http://schemas.microsoft.com/office/drawing/2014/main" id="{DF218D2C-EFD7-437A-B19F-5C7560EFE727}"/>
              </a:ext>
            </a:extLst>
          </p:cNvPr>
          <p:cNvGraphicFramePr>
            <a:graphicFrameLocks noGrp="1"/>
          </p:cNvGraphicFramePr>
          <p:nvPr/>
        </p:nvGraphicFramePr>
        <p:xfrm>
          <a:off x="335360" y="5157192"/>
          <a:ext cx="11521280" cy="40640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4064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OFB:</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r>
                        <a:rPr lang="es-ES" sz="1600" dirty="0">
                          <a:latin typeface="Museo Sans Condensed" panose="02000000000000000000" pitchFamily="2" charset="0"/>
                        </a:rPr>
                        <a:t>Informa que a la finalización del mes no se esperan rezagos respecto a la programación. </a:t>
                      </a:r>
                      <a:endParaRPr lang="es-CO" sz="16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spTree>
    <p:extLst>
      <p:ext uri="{BB962C8B-B14F-4D97-AF65-F5344CB8AC3E}">
        <p14:creationId xmlns:p14="http://schemas.microsoft.com/office/powerpoint/2010/main" val="3984500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0700"/>
          </a:xfrm>
        </p:spPr>
      </p:pic>
      <p:sp>
        <p:nvSpPr>
          <p:cNvPr id="9" name="Title 1">
            <a:extLst>
              <a:ext uri="{FF2B5EF4-FFF2-40B4-BE49-F238E27FC236}">
                <a16:creationId xmlns:a16="http://schemas.microsoft.com/office/drawing/2014/main" id="{19F18BC5-004D-453C-99F1-EF6A07BB81C7}"/>
              </a:ext>
            </a:extLst>
          </p:cNvPr>
          <p:cNvSpPr>
            <a:spLocks noGrp="1"/>
          </p:cNvSpPr>
          <p:nvPr>
            <p:ph type="title"/>
          </p:nvPr>
        </p:nvSpPr>
        <p:spPr>
          <a:xfrm>
            <a:off x="2807635" y="68627"/>
            <a:ext cx="6576731" cy="1143000"/>
          </a:xfrm>
        </p:spPr>
        <p:txBody>
          <a:bodyPr>
            <a:noAutofit/>
          </a:bodyPr>
          <a:lstStyle/>
          <a:p>
            <a:pPr algn="ctr" defTabSz="1219170">
              <a:lnSpc>
                <a:spcPct val="100000"/>
              </a:lnSpc>
              <a:spcBef>
                <a:spcPts val="0"/>
              </a:spcBef>
              <a:defRPr/>
            </a:pPr>
            <a:r>
              <a:rPr lang="es-ES" sz="2667" b="1" dirty="0">
                <a:latin typeface="Museo Sans Condensed" panose="02000000000000000000" pitchFamily="2" charset="0"/>
                <a:ea typeface="+mn-ea"/>
                <a:cs typeface="+mn-cs"/>
              </a:rPr>
              <a:t>Justificación sobre posibles rezagos en el giro de las reservas presupuestales</a:t>
            </a:r>
          </a:p>
        </p:txBody>
      </p:sp>
      <p:graphicFrame>
        <p:nvGraphicFramePr>
          <p:cNvPr id="10" name="Tabla 2">
            <a:extLst>
              <a:ext uri="{FF2B5EF4-FFF2-40B4-BE49-F238E27FC236}">
                <a16:creationId xmlns:a16="http://schemas.microsoft.com/office/drawing/2014/main" id="{37EEDCD5-0A6E-499B-B597-3B013AE2091F}"/>
              </a:ext>
            </a:extLst>
          </p:cNvPr>
          <p:cNvGraphicFramePr>
            <a:graphicFrameLocks noGrp="1"/>
          </p:cNvGraphicFramePr>
          <p:nvPr/>
        </p:nvGraphicFramePr>
        <p:xfrm>
          <a:off x="335360" y="2110813"/>
          <a:ext cx="11521280" cy="60960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6096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FUGA:</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a:latin typeface="Museo Sans Condensed" panose="02000000000000000000" pitchFamily="2" charset="0"/>
                        </a:rPr>
                        <a:t>Informa que el rezago proyectado corresponde al pago de los saldos del programa Es Cultura Local 2020, sujeto al cumplimiento de requisitos asociados al proceso de formación por parte de los ganadores de la convocatoria.</a:t>
                      </a:r>
                      <a:endParaRPr lang="es-CO" sz="16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graphicFrame>
        <p:nvGraphicFramePr>
          <p:cNvPr id="11" name="Tabla 2">
            <a:extLst>
              <a:ext uri="{FF2B5EF4-FFF2-40B4-BE49-F238E27FC236}">
                <a16:creationId xmlns:a16="http://schemas.microsoft.com/office/drawing/2014/main" id="{2D2BF244-D0CF-4349-876B-580E02656B14}"/>
              </a:ext>
            </a:extLst>
          </p:cNvPr>
          <p:cNvGraphicFramePr>
            <a:graphicFrameLocks noGrp="1"/>
          </p:cNvGraphicFramePr>
          <p:nvPr/>
        </p:nvGraphicFramePr>
        <p:xfrm>
          <a:off x="335360" y="2916040"/>
          <a:ext cx="11521280" cy="85344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853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CANAL:</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r>
                        <a:rPr lang="es-ES" sz="1600" dirty="0">
                          <a:latin typeface="Museo Sans Condensed" panose="02000000000000000000" pitchFamily="2" charset="0"/>
                        </a:rPr>
                        <a:t>Informa que a la finalización del mes no se esperan rezagos respecto a la programación. Se genera alerta a la entidad, pues pese a informar que para este periodo no se espera rezago, en el mes anterior se pronunció en el mismo sentido, sin embargo, al cierre del mes se generó rezago respecto a la programación.</a:t>
                      </a:r>
                      <a:endParaRPr lang="es-CO" sz="16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graphicFrame>
        <p:nvGraphicFramePr>
          <p:cNvPr id="12" name="Tabla 2">
            <a:extLst>
              <a:ext uri="{FF2B5EF4-FFF2-40B4-BE49-F238E27FC236}">
                <a16:creationId xmlns:a16="http://schemas.microsoft.com/office/drawing/2014/main" id="{C0238952-D7C0-44A5-BD53-876429D75D72}"/>
              </a:ext>
            </a:extLst>
          </p:cNvPr>
          <p:cNvGraphicFramePr>
            <a:graphicFrameLocks noGrp="1"/>
          </p:cNvGraphicFramePr>
          <p:nvPr/>
        </p:nvGraphicFramePr>
        <p:xfrm>
          <a:off x="335360" y="1508787"/>
          <a:ext cx="11521280" cy="406400"/>
        </p:xfrm>
        <a:graphic>
          <a:graphicData uri="http://schemas.openxmlformats.org/drawingml/2006/table">
            <a:tbl>
              <a:tblPr firstRow="1" bandRow="1"/>
              <a:tblGrid>
                <a:gridCol w="1128548">
                  <a:extLst>
                    <a:ext uri="{9D8B030D-6E8A-4147-A177-3AD203B41FA5}">
                      <a16:colId xmlns:a16="http://schemas.microsoft.com/office/drawing/2014/main" val="2409728750"/>
                    </a:ext>
                  </a:extLst>
                </a:gridCol>
                <a:gridCol w="10392732">
                  <a:extLst>
                    <a:ext uri="{9D8B030D-6E8A-4147-A177-3AD203B41FA5}">
                      <a16:colId xmlns:a16="http://schemas.microsoft.com/office/drawing/2014/main" val="1722930126"/>
                    </a:ext>
                  </a:extLst>
                </a:gridCol>
              </a:tblGrid>
              <a:tr h="4064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5D4294"/>
                          </a:solidFill>
                          <a:latin typeface="Museo Sans Condensed" panose="02000000000000000000" pitchFamily="2" charset="0"/>
                        </a:rPr>
                        <a:t>IDPC:</a:t>
                      </a:r>
                      <a:endParaRPr lang="es-CO" sz="1900" dirty="0">
                        <a:latin typeface="Museo Sans Condensed" panose="02000000000000000000" pitchFamily="2" charset="0"/>
                      </a:endParaRPr>
                    </a:p>
                  </a:txBody>
                  <a:tcPr marL="121920" marR="121920" marT="60960" marB="6096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r>
                        <a:rPr lang="es-ES" sz="1600" dirty="0">
                          <a:latin typeface="Museo Sans Condensed" panose="02000000000000000000" pitchFamily="2" charset="0"/>
                        </a:rPr>
                        <a:t>Informa que a la finalización del mes no se esperan rezagos respecto a la programación. </a:t>
                      </a:r>
                      <a:endParaRPr lang="es-CO" sz="1600" dirty="0">
                        <a:latin typeface="Museo Sans Condensed" panose="02000000000000000000" pitchFamily="2" charset="0"/>
                      </a:endParaRPr>
                    </a:p>
                  </a:txBody>
                  <a:tcPr marL="121920" marR="121920" marT="60960" marB="6096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9887661"/>
                  </a:ext>
                </a:extLst>
              </a:tr>
            </a:tbl>
          </a:graphicData>
        </a:graphic>
      </p:graphicFrame>
    </p:spTree>
    <p:extLst>
      <p:ext uri="{BB962C8B-B14F-4D97-AF65-F5344CB8AC3E}">
        <p14:creationId xmlns:p14="http://schemas.microsoft.com/office/powerpoint/2010/main" val="1261034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6637"/>
            <a:ext cx="12192000" cy="6870700"/>
          </a:xfrm>
        </p:spPr>
      </p:pic>
      <p:sp>
        <p:nvSpPr>
          <p:cNvPr id="13" name="Title 1">
            <a:extLst>
              <a:ext uri="{FF2B5EF4-FFF2-40B4-BE49-F238E27FC236}">
                <a16:creationId xmlns:a16="http://schemas.microsoft.com/office/drawing/2014/main" id="{AACE781B-B1AD-407A-BF76-2BC0D142429C}"/>
              </a:ext>
            </a:extLst>
          </p:cNvPr>
          <p:cNvSpPr txBox="1">
            <a:spLocks/>
          </p:cNvSpPr>
          <p:nvPr/>
        </p:nvSpPr>
        <p:spPr>
          <a:xfrm>
            <a:off x="2807635" y="68627"/>
            <a:ext cx="6576731" cy="11430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s-CO" sz="2667" b="1">
                <a:latin typeface="Museo Sans Condensed" panose="02000000000000000000" pitchFamily="2" charset="0"/>
                <a:ea typeface="+mn-ea"/>
                <a:cs typeface="+mn-cs"/>
              </a:rPr>
              <a:t>Alertas relacionadas con la ejecución de reservas presupuestales</a:t>
            </a:r>
            <a:endParaRPr lang="es-CO" sz="2667" b="1" dirty="0">
              <a:latin typeface="Museo Sans Condensed" panose="02000000000000000000" pitchFamily="2" charset="0"/>
              <a:ea typeface="+mn-ea"/>
              <a:cs typeface="+mn-cs"/>
            </a:endParaRPr>
          </a:p>
        </p:txBody>
      </p:sp>
      <p:sp>
        <p:nvSpPr>
          <p:cNvPr id="14" name="CuadroTexto 13">
            <a:extLst>
              <a:ext uri="{FF2B5EF4-FFF2-40B4-BE49-F238E27FC236}">
                <a16:creationId xmlns:a16="http://schemas.microsoft.com/office/drawing/2014/main" id="{219B4D61-ED97-4ED7-947F-CE5EB25F864B}"/>
              </a:ext>
            </a:extLst>
          </p:cNvPr>
          <p:cNvSpPr txBox="1"/>
          <p:nvPr/>
        </p:nvSpPr>
        <p:spPr>
          <a:xfrm>
            <a:off x="479376" y="1640505"/>
            <a:ext cx="11233248" cy="3046988"/>
          </a:xfrm>
          <a:prstGeom prst="rect">
            <a:avLst/>
          </a:prstGeom>
          <a:noFill/>
        </p:spPr>
        <p:txBody>
          <a:bodyPr wrap="square">
            <a:spAutoFit/>
          </a:bodyPr>
          <a:lstStyle/>
          <a:p>
            <a:pPr marL="380990" indent="-380990" algn="just">
              <a:buFont typeface="Arial" panose="020B0604020202020204" pitchFamily="34" charset="0"/>
              <a:buChar char="•"/>
            </a:pPr>
            <a:r>
              <a:rPr lang="es-ES" sz="2400" b="1" dirty="0">
                <a:solidFill>
                  <a:srgbClr val="5D4294"/>
                </a:solidFill>
                <a:latin typeface="Museo Sans Condensed" panose="02000000000000000000" pitchFamily="2" charset="0"/>
                <a:ea typeface="+mj-ea"/>
                <a:cs typeface="Arial" panose="020B0604020202020204" pitchFamily="34" charset="0"/>
              </a:rPr>
              <a:t>Se recomienda tomar las medidas y acciones correspondientes con el fin de gestionar los giros rezagados o gestionar las anulaciones que correspondan para la depuración de las reservas presupuestales constituidas.</a:t>
            </a:r>
          </a:p>
          <a:p>
            <a:pPr marL="380990" indent="-380990" algn="just">
              <a:buFont typeface="Arial" panose="020B0604020202020204" pitchFamily="34" charset="0"/>
              <a:buChar char="•"/>
            </a:pPr>
            <a:endParaRPr lang="es-ES" sz="2400" b="1" dirty="0">
              <a:solidFill>
                <a:srgbClr val="5D4294"/>
              </a:solidFill>
              <a:latin typeface="Museo Sans Condensed" panose="02000000000000000000" pitchFamily="2" charset="0"/>
              <a:ea typeface="+mj-ea"/>
              <a:cs typeface="Arial" panose="020B0604020202020204" pitchFamily="34" charset="0"/>
            </a:endParaRPr>
          </a:p>
          <a:p>
            <a:pPr marL="380990" indent="-380990" algn="just">
              <a:buFont typeface="Arial" panose="020B0604020202020204" pitchFamily="34" charset="0"/>
              <a:buChar char="•"/>
            </a:pPr>
            <a:r>
              <a:rPr lang="es-ES" sz="2400" b="1" dirty="0">
                <a:solidFill>
                  <a:srgbClr val="5D4294"/>
                </a:solidFill>
                <a:latin typeface="Museo Sans Condensed" panose="02000000000000000000" pitchFamily="2" charset="0"/>
                <a:ea typeface="+mj-ea"/>
                <a:cs typeface="Arial" panose="020B0604020202020204" pitchFamily="34" charset="0"/>
              </a:rPr>
              <a:t>Se recuerda que al no girar las reservas presupuestales en la presente vigencia se constituyen pasivos exigibles, por lo que cuando estos compromisos se hagan exigibles, se tendrá que pagar en la vigencia 2022 con los recursos que se asignen, castigándose la apropiación de los recursos de la fuente de financiación otros distritos.</a:t>
            </a:r>
            <a:endParaRPr lang="es-CO" sz="2400" b="1" dirty="0">
              <a:solidFill>
                <a:srgbClr val="5D4294"/>
              </a:solidFill>
              <a:latin typeface="Museo Sans Condensed" panose="02000000000000000000" pitchFamily="2" charset="0"/>
              <a:ea typeface="+mj-ea"/>
              <a:cs typeface="Arial" panose="020B0604020202020204" pitchFamily="34" charset="0"/>
            </a:endParaRPr>
          </a:p>
        </p:txBody>
      </p:sp>
    </p:spTree>
    <p:extLst>
      <p:ext uri="{BB962C8B-B14F-4D97-AF65-F5344CB8AC3E}">
        <p14:creationId xmlns:p14="http://schemas.microsoft.com/office/powerpoint/2010/main" val="3902956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29B495A-774D-41D4-8686-0D10E255BD1E}"/>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lang="es-CO" sz="4000" b="1" dirty="0">
                <a:solidFill>
                  <a:srgbClr val="5D4294"/>
                </a:solidFill>
                <a:latin typeface="Museo Sans Condensed" panose="02000000000000000000" pitchFamily="2" charset="0"/>
                <a:cs typeface="Arial" panose="020B0604020202020204" pitchFamily="34" charset="0"/>
              </a:rPr>
              <a:t>5</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 </a:t>
            </a:r>
            <a:r>
              <a:rPr lang="es-CO" sz="4000" b="1" dirty="0">
                <a:solidFill>
                  <a:srgbClr val="5D4294"/>
                </a:solidFill>
                <a:latin typeface="Museo Sans Condensed" panose="02000000000000000000" pitchFamily="2" charset="0"/>
                <a:cs typeface="Arial" panose="020B0604020202020204" pitchFamily="34" charset="0"/>
              </a:rPr>
              <a:t>Proposiciones, Varios y Toma de Decisiones</a:t>
            </a:r>
          </a:p>
        </p:txBody>
      </p:sp>
    </p:spTree>
    <p:extLst>
      <p:ext uri="{BB962C8B-B14F-4D97-AF65-F5344CB8AC3E}">
        <p14:creationId xmlns:p14="http://schemas.microsoft.com/office/powerpoint/2010/main" val="523531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94B626E2-26D0-46D2-AAAC-5599C5B0F0BC}"/>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lang="es-ES" sz="4000" b="1" dirty="0">
                <a:solidFill>
                  <a:srgbClr val="5D4294"/>
                </a:solidFill>
                <a:latin typeface="Museo Sans Condensed" panose="02000000000000000000" pitchFamily="2" charset="0"/>
                <a:cs typeface="Arial" panose="020B0604020202020204" pitchFamily="34" charset="0"/>
              </a:rPr>
              <a:t>3</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Índice de Gestión Pública Distrital - IGPD - Acuerdo Distrital No. 772 de Agosto de 2020 (Concejo de Bogotá).</a:t>
            </a:r>
          </a:p>
        </p:txBody>
      </p:sp>
    </p:spTree>
    <p:extLst>
      <p:ext uri="{BB962C8B-B14F-4D97-AF65-F5344CB8AC3E}">
        <p14:creationId xmlns:p14="http://schemas.microsoft.com/office/powerpoint/2010/main" val="3292599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ACE3645-DEB9-4C75-A207-67BDE4DAEB4E}"/>
              </a:ext>
            </a:extLst>
          </p:cNvPr>
          <p:cNvSpPr/>
          <p:nvPr/>
        </p:nvSpPr>
        <p:spPr>
          <a:xfrm>
            <a:off x="2449032" y="3075057"/>
            <a:ext cx="7293935" cy="707886"/>
          </a:xfrm>
          <a:prstGeom prst="rect">
            <a:avLst/>
          </a:prstGeom>
        </p:spPr>
        <p:txBody>
          <a:bodyPr wrap="square">
            <a:spAutoFit/>
          </a:bodyPr>
          <a:lstStyle/>
          <a:p>
            <a:pPr algn="ctr"/>
            <a:r>
              <a:rPr lang="es-CO" sz="4000" b="1" dirty="0">
                <a:solidFill>
                  <a:srgbClr val="5D4294"/>
                </a:solidFill>
                <a:latin typeface="Museo Sans Condensed" panose="02000000000000000000" pitchFamily="2" charset="0"/>
                <a:cs typeface="Arial" panose="020B0604020202020204" pitchFamily="34" charset="0"/>
              </a:rPr>
              <a:t>GRACIAS</a:t>
            </a:r>
            <a:endParaRPr lang="es-CO" sz="4000" dirty="0">
              <a:solidFill>
                <a:srgbClr val="5D4294"/>
              </a:solidFill>
              <a:latin typeface="Museo Sans Condensed" panose="02000000000000000000" pitchFamily="2" charset="0"/>
              <a:cs typeface="Arial" panose="020B0604020202020204" pitchFamily="34" charset="0"/>
            </a:endParaRPr>
          </a:p>
        </p:txBody>
      </p:sp>
    </p:spTree>
    <p:extLst>
      <p:ext uri="{BB962C8B-B14F-4D97-AF65-F5344CB8AC3E}">
        <p14:creationId xmlns:p14="http://schemas.microsoft.com/office/powerpoint/2010/main" val="1843658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94B626E2-26D0-46D2-AAAC-5599C5B0F0BC}"/>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20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lang="es-CO" sz="4000" b="1" dirty="0">
                <a:solidFill>
                  <a:srgbClr val="5D4294"/>
                </a:solidFill>
                <a:latin typeface="Museo Sans Condensed" panose="02000000000000000000" pitchFamily="2" charset="0"/>
                <a:cs typeface="Arial" panose="020B0604020202020204" pitchFamily="34" charset="0"/>
              </a:rPr>
              <a:t>Índice de Gestión Pública Distrital – IGPD</a:t>
            </a:r>
          </a:p>
          <a:p>
            <a:pPr fontAlgn="ctr">
              <a:lnSpc>
                <a:spcPct val="107000"/>
              </a:lnSpc>
              <a:defRPr/>
            </a:pPr>
            <a:endParaRPr lang="es-CO" sz="4000" b="1" dirty="0">
              <a:solidFill>
                <a:srgbClr val="5D4294"/>
              </a:solidFill>
              <a:latin typeface="Museo Sans Condensed" panose="02000000000000000000" pitchFamily="2" charset="0"/>
              <a:cs typeface="Arial" panose="020B0604020202020204" pitchFamily="34" charset="0"/>
            </a:endParaRPr>
          </a:p>
          <a:p>
            <a:pPr fontAlgn="ctr">
              <a:lnSpc>
                <a:spcPct val="107000"/>
              </a:lnSpc>
              <a:defRPr/>
            </a:pPr>
            <a:r>
              <a:rPr lang="es-CO" sz="4000" b="1" dirty="0">
                <a:solidFill>
                  <a:srgbClr val="5D4294"/>
                </a:solidFill>
                <a:latin typeface="Museo Sans Condensed" panose="02000000000000000000" pitchFamily="2" charset="0"/>
                <a:cs typeface="Arial" panose="020B0604020202020204" pitchFamily="34" charset="0"/>
              </a:rPr>
              <a:t>Comité Distrital de Gestión y Desempeño – </a:t>
            </a:r>
          </a:p>
          <a:p>
            <a:pPr fontAlgn="ctr">
              <a:lnSpc>
                <a:spcPct val="107000"/>
              </a:lnSpc>
              <a:defRPr/>
            </a:pPr>
            <a:r>
              <a:rPr lang="es-CO" sz="4000" b="1" dirty="0">
                <a:solidFill>
                  <a:srgbClr val="5D4294"/>
                </a:solidFill>
                <a:latin typeface="Museo Sans Condensed" panose="02000000000000000000" pitchFamily="2" charset="0"/>
                <a:cs typeface="Arial" panose="020B0604020202020204" pitchFamily="34" charset="0"/>
              </a:rPr>
              <a:t>15 de Septiembre del 2021</a:t>
            </a:r>
          </a:p>
          <a:p>
            <a:pPr marL="0" marR="0" lvl="0" indent="0" algn="ctr" defTabSz="457200" rtl="0" eaLnBrk="1" fontAlgn="ctr" latinLnBrk="0" hangingPunct="1">
              <a:lnSpc>
                <a:spcPct val="107000"/>
              </a:lnSpc>
              <a:spcBef>
                <a:spcPct val="0"/>
              </a:spcBef>
              <a:spcAft>
                <a:spcPts val="0"/>
              </a:spcAft>
              <a:buClrTx/>
              <a:buSzTx/>
              <a:buFontTx/>
              <a:buNone/>
              <a:tabLst/>
              <a:defRPr/>
            </a:pPr>
            <a:endParaRPr kumimoji="0" lang="es-CO" sz="28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Museo Sans Condensed" panose="02000000000000000000" pitchFamily="2" charset="0"/>
              <a:ea typeface="+mj-ea"/>
              <a:cs typeface="Arial" panose="020B0604020202020204" pitchFamily="34" charset="0"/>
            </a:endParaRPr>
          </a:p>
        </p:txBody>
      </p:sp>
    </p:spTree>
    <p:extLst>
      <p:ext uri="{BB962C8B-B14F-4D97-AF65-F5344CB8AC3E}">
        <p14:creationId xmlns:p14="http://schemas.microsoft.com/office/powerpoint/2010/main" val="2745556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8">
            <a:extLst>
              <a:ext uri="{FF2B5EF4-FFF2-40B4-BE49-F238E27FC236}">
                <a16:creationId xmlns:a16="http://schemas.microsoft.com/office/drawing/2014/main" id="{29FC5B08-D811-41F6-A52D-77678EF9D497}"/>
              </a:ext>
            </a:extLst>
          </p:cNvPr>
          <p:cNvSpPr txBox="1"/>
          <p:nvPr/>
        </p:nvSpPr>
        <p:spPr>
          <a:xfrm>
            <a:off x="1421157" y="296631"/>
            <a:ext cx="9349684" cy="1077218"/>
          </a:xfrm>
          <a:prstGeom prst="rect">
            <a:avLst/>
          </a:prstGeom>
        </p:spPr>
        <p:txBody>
          <a:bodyPr wrap="square">
            <a:spAutoFit/>
          </a:bodyPr>
          <a:lstStyle>
            <a:defPPr>
              <a:defRPr lang="es-ES"/>
            </a:defPPr>
            <a:lvl1pPr>
              <a:defRPr sz="4000" b="1">
                <a:solidFill>
                  <a:srgbClr val="FFC000"/>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dirty="0">
                <a:solidFill>
                  <a:srgbClr val="5D4294"/>
                </a:solidFill>
                <a:latin typeface="Museo Sans Condensed" panose="02000000000000000000" pitchFamily="2" charset="0"/>
                <a:ea typeface="+mj-ea"/>
              </a:rPr>
              <a:t>Antecedente Normativo: Acuerdo Distrital 772 de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dirty="0">
                <a:solidFill>
                  <a:srgbClr val="5D4294"/>
                </a:solidFill>
                <a:latin typeface="Museo Sans Condensed" panose="02000000000000000000" pitchFamily="2" charset="0"/>
                <a:ea typeface="+mj-ea"/>
              </a:rPr>
              <a:t>Agosto 21 de 2020 Concejo de Bogotá</a:t>
            </a:r>
          </a:p>
        </p:txBody>
      </p:sp>
      <p:graphicFrame>
        <p:nvGraphicFramePr>
          <p:cNvPr id="5" name="Diagrama 9">
            <a:extLst>
              <a:ext uri="{FF2B5EF4-FFF2-40B4-BE49-F238E27FC236}">
                <a16:creationId xmlns:a16="http://schemas.microsoft.com/office/drawing/2014/main" id="{73A4DC0A-ACD1-4B29-BFC6-54F4CD0255AC}"/>
              </a:ext>
            </a:extLst>
          </p:cNvPr>
          <p:cNvGraphicFramePr/>
          <p:nvPr>
            <p:extLst>
              <p:ext uri="{D42A27DB-BD31-4B8C-83A1-F6EECF244321}">
                <p14:modId xmlns:p14="http://schemas.microsoft.com/office/powerpoint/2010/main" val="1973435499"/>
              </p:ext>
            </p:extLst>
          </p:nvPr>
        </p:nvGraphicFramePr>
        <p:xfrm>
          <a:off x="1478307" y="1535087"/>
          <a:ext cx="9235384" cy="5152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6581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8">
            <a:extLst>
              <a:ext uri="{FF2B5EF4-FFF2-40B4-BE49-F238E27FC236}">
                <a16:creationId xmlns:a16="http://schemas.microsoft.com/office/drawing/2014/main" id="{A1E09E6C-057D-4B71-9DAB-E0A84E0C422A}"/>
              </a:ext>
            </a:extLst>
          </p:cNvPr>
          <p:cNvSpPr txBox="1"/>
          <p:nvPr/>
        </p:nvSpPr>
        <p:spPr>
          <a:xfrm>
            <a:off x="4361393" y="261038"/>
            <a:ext cx="4078361" cy="584775"/>
          </a:xfrm>
          <a:prstGeom prst="rect">
            <a:avLst/>
          </a:prstGeom>
        </p:spPr>
        <p:txBody>
          <a:bodyPr wrap="none">
            <a:spAutoFit/>
          </a:bodyPr>
          <a:lstStyle>
            <a:defPPr>
              <a:defRPr lang="es-ES"/>
            </a:defPPr>
            <a:lvl1pPr>
              <a:defRPr sz="3600" b="1">
                <a:solidFill>
                  <a:srgbClr val="FFC000"/>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5D4294"/>
                </a:solidFill>
                <a:latin typeface="Museo Sans Condensed" panose="02000000000000000000" pitchFamily="2" charset="0"/>
                <a:ea typeface="+mj-ea"/>
              </a:rPr>
              <a:t>ESTRUCTURA DEL ÍNDICE</a:t>
            </a:r>
          </a:p>
        </p:txBody>
      </p:sp>
      <p:sp>
        <p:nvSpPr>
          <p:cNvPr id="7" name="CuadroTexto 44">
            <a:extLst>
              <a:ext uri="{FF2B5EF4-FFF2-40B4-BE49-F238E27FC236}">
                <a16:creationId xmlns:a16="http://schemas.microsoft.com/office/drawing/2014/main" id="{17145F70-8D0E-4CFE-953C-AF3AF423E4F6}"/>
              </a:ext>
            </a:extLst>
          </p:cNvPr>
          <p:cNvSpPr txBox="1"/>
          <p:nvPr/>
        </p:nvSpPr>
        <p:spPr>
          <a:xfrm>
            <a:off x="2495098" y="5743972"/>
            <a:ext cx="7810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uLnTx/>
                <a:uFillTx/>
                <a:latin typeface="Calibri"/>
                <a:ea typeface="+mn-ea"/>
                <a:cs typeface="+mn-cs"/>
              </a:rPr>
              <a:t>Acuerdo del Concejo de Bogotá 772 de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white"/>
                </a:solidFill>
                <a:effectLst/>
                <a:uLnTx/>
                <a:uFillTx/>
                <a:latin typeface="Calibri"/>
                <a:ea typeface="+mn-ea"/>
                <a:cs typeface="+mn-cs"/>
              </a:rPr>
              <a:t>Por el cual se crea el Índice de Gestión Pública en las entidades de la administración distrital y se dictan otras disposiciones</a:t>
            </a:r>
            <a:endPar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8" name="Rectángulo 53">
            <a:extLst>
              <a:ext uri="{FF2B5EF4-FFF2-40B4-BE49-F238E27FC236}">
                <a16:creationId xmlns:a16="http://schemas.microsoft.com/office/drawing/2014/main" id="{BCF7D9B4-CCBB-46AF-BE8E-E6C264F2F69B}"/>
              </a:ext>
            </a:extLst>
          </p:cNvPr>
          <p:cNvSpPr/>
          <p:nvPr/>
        </p:nvSpPr>
        <p:spPr>
          <a:xfrm>
            <a:off x="1265846" y="4464179"/>
            <a:ext cx="9844126" cy="1631772"/>
          </a:xfrm>
          <a:prstGeom prst="rect">
            <a:avLst/>
          </a:prstGeom>
          <a:solidFill>
            <a:schemeClr val="bg1"/>
          </a:solidFill>
          <a:ln w="19050" cmpd="sng">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sp>
        <p:nvSpPr>
          <p:cNvPr id="9" name="Rectángulo 52">
            <a:extLst>
              <a:ext uri="{FF2B5EF4-FFF2-40B4-BE49-F238E27FC236}">
                <a16:creationId xmlns:a16="http://schemas.microsoft.com/office/drawing/2014/main" id="{49A911C8-3C8D-4909-A268-12C8CEA5C6A6}"/>
              </a:ext>
            </a:extLst>
          </p:cNvPr>
          <p:cNvSpPr/>
          <p:nvPr/>
        </p:nvSpPr>
        <p:spPr>
          <a:xfrm>
            <a:off x="1265846" y="2926392"/>
            <a:ext cx="9860382" cy="1631772"/>
          </a:xfrm>
          <a:prstGeom prst="rect">
            <a:avLst/>
          </a:prstGeom>
          <a:solidFill>
            <a:schemeClr val="bg1"/>
          </a:solidFill>
          <a:ln w="19050" cmpd="sng">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0" name="Rectángulo 36">
            <a:extLst>
              <a:ext uri="{FF2B5EF4-FFF2-40B4-BE49-F238E27FC236}">
                <a16:creationId xmlns:a16="http://schemas.microsoft.com/office/drawing/2014/main" id="{69AF5197-6BB9-4A0E-9D69-8CA5B0ED8669}"/>
              </a:ext>
            </a:extLst>
          </p:cNvPr>
          <p:cNvSpPr/>
          <p:nvPr/>
        </p:nvSpPr>
        <p:spPr>
          <a:xfrm>
            <a:off x="1265847" y="1379494"/>
            <a:ext cx="9870274" cy="1631772"/>
          </a:xfrm>
          <a:prstGeom prst="rect">
            <a:avLst/>
          </a:prstGeom>
          <a:solidFill>
            <a:schemeClr val="bg1"/>
          </a:solidFill>
          <a:ln w="19050" cmpd="sng">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sp>
        <p:nvSpPr>
          <p:cNvPr id="11" name="Rectángulo redondeado 10">
            <a:extLst>
              <a:ext uri="{FF2B5EF4-FFF2-40B4-BE49-F238E27FC236}">
                <a16:creationId xmlns:a16="http://schemas.microsoft.com/office/drawing/2014/main" id="{5A9336EB-D0CC-4B33-894F-919448B15D7C}"/>
              </a:ext>
            </a:extLst>
          </p:cNvPr>
          <p:cNvSpPr/>
          <p:nvPr/>
        </p:nvSpPr>
        <p:spPr>
          <a:xfrm>
            <a:off x="1307762" y="1379624"/>
            <a:ext cx="5496430" cy="7901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GESTIÓN INSTITUCIONAL</a:t>
            </a:r>
          </a:p>
        </p:txBody>
      </p:sp>
      <p:sp>
        <p:nvSpPr>
          <p:cNvPr id="12" name="Rectángulo redondeado 11">
            <a:extLst>
              <a:ext uri="{FF2B5EF4-FFF2-40B4-BE49-F238E27FC236}">
                <a16:creationId xmlns:a16="http://schemas.microsoft.com/office/drawing/2014/main" id="{4CAF8246-D9BE-409F-AEFE-2BF6AFE47C3C}"/>
              </a:ext>
            </a:extLst>
          </p:cNvPr>
          <p:cNvSpPr/>
          <p:nvPr/>
        </p:nvSpPr>
        <p:spPr>
          <a:xfrm>
            <a:off x="1361968" y="2974996"/>
            <a:ext cx="5442224" cy="5696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EJECUCIÓN PRESUPUESTAL</a:t>
            </a:r>
          </a:p>
        </p:txBody>
      </p:sp>
      <p:sp>
        <p:nvSpPr>
          <p:cNvPr id="13" name="Rectángulo redondeado 12">
            <a:extLst>
              <a:ext uri="{FF2B5EF4-FFF2-40B4-BE49-F238E27FC236}">
                <a16:creationId xmlns:a16="http://schemas.microsoft.com/office/drawing/2014/main" id="{D813AED8-ACA2-414A-B0D6-FBF390F1B3F5}"/>
              </a:ext>
            </a:extLst>
          </p:cNvPr>
          <p:cNvSpPr/>
          <p:nvPr/>
        </p:nvSpPr>
        <p:spPr>
          <a:xfrm>
            <a:off x="1361968" y="4475357"/>
            <a:ext cx="5442224" cy="5982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GESTIÓN DE RESULTADOS</a:t>
            </a:r>
          </a:p>
        </p:txBody>
      </p:sp>
      <p:sp>
        <p:nvSpPr>
          <p:cNvPr id="14" name="Rectángulo 13">
            <a:extLst>
              <a:ext uri="{FF2B5EF4-FFF2-40B4-BE49-F238E27FC236}">
                <a16:creationId xmlns:a16="http://schemas.microsoft.com/office/drawing/2014/main" id="{5F8D6202-44F4-4833-BD6A-C3FC46E149D7}"/>
              </a:ext>
            </a:extLst>
          </p:cNvPr>
          <p:cNvSpPr/>
          <p:nvPr/>
        </p:nvSpPr>
        <p:spPr>
          <a:xfrm>
            <a:off x="1361968" y="1925390"/>
            <a:ext cx="3826265"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40" normalizeH="0" baseline="0" noProof="0" dirty="0">
                <a:ln>
                  <a:noFill/>
                </a:ln>
                <a:solidFill>
                  <a:prstClr val="black">
                    <a:lumMod val="75000"/>
                    <a:lumOff val="25000"/>
                  </a:prstClr>
                </a:solidFill>
                <a:effectLst/>
                <a:uLnTx/>
                <a:uFillTx/>
                <a:latin typeface="Calibri"/>
                <a:ea typeface="+mn-ea"/>
                <a:cs typeface="+mn-cs"/>
              </a:rPr>
              <a:t>Componentes, políticas, acciones e indicadores del Modelo Integrado de Planeación y Gestión - MIPG.</a:t>
            </a:r>
            <a:endParaRPr kumimoji="0" lang="es-ES" sz="1400" b="1" i="0" u="none" strike="noStrike" kern="1200" cap="none" spc="-4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15" name="Rectángulo 18">
            <a:extLst>
              <a:ext uri="{FF2B5EF4-FFF2-40B4-BE49-F238E27FC236}">
                <a16:creationId xmlns:a16="http://schemas.microsoft.com/office/drawing/2014/main" id="{11AE5B9B-99F3-4696-8CE0-8FD81C468283}"/>
              </a:ext>
            </a:extLst>
          </p:cNvPr>
          <p:cNvSpPr/>
          <p:nvPr/>
        </p:nvSpPr>
        <p:spPr>
          <a:xfrm>
            <a:off x="1361968" y="3323201"/>
            <a:ext cx="3829867"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40" normalizeH="0" baseline="0" noProof="0" dirty="0">
                <a:ln>
                  <a:noFill/>
                </a:ln>
                <a:solidFill>
                  <a:prstClr val="black">
                    <a:lumMod val="75000"/>
                    <a:lumOff val="25000"/>
                  </a:prstClr>
                </a:solidFill>
                <a:effectLst/>
                <a:uLnTx/>
                <a:uFillTx/>
                <a:latin typeface="Calibri"/>
                <a:ea typeface="+mn-ea"/>
                <a:cs typeface="+mn-cs"/>
              </a:rPr>
              <a:t>Ejecución y giros de los rubros de gastos en funcionamiento e inversión para las entidades, así como la ejecución de reservas presupuestales y el cumplimiento de los márgenes establecidos.</a:t>
            </a:r>
          </a:p>
        </p:txBody>
      </p:sp>
      <p:sp>
        <p:nvSpPr>
          <p:cNvPr id="16" name="Rectángulo 19">
            <a:extLst>
              <a:ext uri="{FF2B5EF4-FFF2-40B4-BE49-F238E27FC236}">
                <a16:creationId xmlns:a16="http://schemas.microsoft.com/office/drawing/2014/main" id="{B93220A7-C40D-41FE-82AF-3C1F93E17F27}"/>
              </a:ext>
            </a:extLst>
          </p:cNvPr>
          <p:cNvSpPr/>
          <p:nvPr/>
        </p:nvSpPr>
        <p:spPr>
          <a:xfrm>
            <a:off x="1361968" y="4852497"/>
            <a:ext cx="3717676"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40" normalizeH="0" baseline="0" noProof="0" dirty="0">
                <a:ln>
                  <a:noFill/>
                </a:ln>
                <a:solidFill>
                  <a:prstClr val="black">
                    <a:lumMod val="75000"/>
                    <a:lumOff val="25000"/>
                  </a:prstClr>
                </a:solidFill>
                <a:effectLst/>
                <a:uLnTx/>
                <a:uFillTx/>
                <a:latin typeface="Calibri"/>
                <a:ea typeface="+mn-ea"/>
                <a:cs typeface="+mn-cs"/>
              </a:rPr>
              <a:t>Resultados de los sectores, las entidades, instituciones y organismos, teniendo en cuenta los bienes y servicios que son entregados por la Administración Distrital a la ciudadanía.</a:t>
            </a:r>
          </a:p>
        </p:txBody>
      </p:sp>
      <p:sp>
        <p:nvSpPr>
          <p:cNvPr id="17" name="CuadroTexto 23">
            <a:extLst>
              <a:ext uri="{FF2B5EF4-FFF2-40B4-BE49-F238E27FC236}">
                <a16:creationId xmlns:a16="http://schemas.microsoft.com/office/drawing/2014/main" id="{6693A12C-E4B1-4B2F-8B80-6435357D0A2D}"/>
              </a:ext>
            </a:extLst>
          </p:cNvPr>
          <p:cNvSpPr txBox="1"/>
          <p:nvPr/>
        </p:nvSpPr>
        <p:spPr>
          <a:xfrm>
            <a:off x="655643" y="1379625"/>
            <a:ext cx="481329" cy="691412"/>
          </a:xfrm>
          <a:prstGeom prst="rect">
            <a:avLst/>
          </a:prstGeom>
          <a:solidFill>
            <a:srgbClr val="FAB427"/>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6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a:t>
            </a:r>
            <a:endParaRPr kumimoji="0" lang="es-ES" sz="4800" b="1" i="0" u="none" strike="noStrike" kern="1200" cap="none" spc="-6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8" name="CuadroTexto 24">
            <a:extLst>
              <a:ext uri="{FF2B5EF4-FFF2-40B4-BE49-F238E27FC236}">
                <a16:creationId xmlns:a16="http://schemas.microsoft.com/office/drawing/2014/main" id="{371FA507-ECFA-4E82-921B-6AD0469D8A72}"/>
              </a:ext>
            </a:extLst>
          </p:cNvPr>
          <p:cNvSpPr txBox="1"/>
          <p:nvPr/>
        </p:nvSpPr>
        <p:spPr>
          <a:xfrm>
            <a:off x="655643" y="2926392"/>
            <a:ext cx="481329" cy="691412"/>
          </a:xfrm>
          <a:prstGeom prst="rect">
            <a:avLst/>
          </a:prstGeom>
          <a:solidFill>
            <a:srgbClr val="FAB427"/>
          </a:solidFill>
        </p:spPr>
        <p:txBody>
          <a:bodyPr wrap="square" rtlCol="0">
            <a:spAutoFit/>
          </a:bodyPr>
          <a:lstStyle>
            <a:defPPr>
              <a:defRPr lang="es-ES"/>
            </a:defPPr>
            <a:lvl1pPr algn="r">
              <a:defRPr sz="3600" b="1" spc="-6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6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a:t>
            </a:r>
          </a:p>
        </p:txBody>
      </p:sp>
      <p:sp>
        <p:nvSpPr>
          <p:cNvPr id="19" name="CuadroTexto 25">
            <a:extLst>
              <a:ext uri="{FF2B5EF4-FFF2-40B4-BE49-F238E27FC236}">
                <a16:creationId xmlns:a16="http://schemas.microsoft.com/office/drawing/2014/main" id="{96EE50AF-F8E9-447B-8968-59137949360C}"/>
              </a:ext>
            </a:extLst>
          </p:cNvPr>
          <p:cNvSpPr txBox="1"/>
          <p:nvPr/>
        </p:nvSpPr>
        <p:spPr>
          <a:xfrm>
            <a:off x="655643" y="4464179"/>
            <a:ext cx="481329" cy="691412"/>
          </a:xfrm>
          <a:prstGeom prst="rect">
            <a:avLst/>
          </a:prstGeom>
          <a:solidFill>
            <a:srgbClr val="FAB427"/>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6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3</a:t>
            </a:r>
            <a:endParaRPr kumimoji="0" lang="es-ES" sz="4800" b="1" i="0" u="none" strike="noStrike" kern="1200" cap="none" spc="-6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20" name="Rectángulo 5">
            <a:extLst>
              <a:ext uri="{FF2B5EF4-FFF2-40B4-BE49-F238E27FC236}">
                <a16:creationId xmlns:a16="http://schemas.microsoft.com/office/drawing/2014/main" id="{DE5B61AD-9B57-4948-B01F-9DE832CE0DC0}"/>
              </a:ext>
            </a:extLst>
          </p:cNvPr>
          <p:cNvSpPr/>
          <p:nvPr/>
        </p:nvSpPr>
        <p:spPr>
          <a:xfrm>
            <a:off x="5913832" y="1938599"/>
            <a:ext cx="273438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Índice de Desempeño Institucional</a:t>
            </a:r>
          </a:p>
        </p:txBody>
      </p:sp>
      <p:sp>
        <p:nvSpPr>
          <p:cNvPr id="21" name="Rectángulo 6">
            <a:extLst>
              <a:ext uri="{FF2B5EF4-FFF2-40B4-BE49-F238E27FC236}">
                <a16:creationId xmlns:a16="http://schemas.microsoft.com/office/drawing/2014/main" id="{8982113E-4EE3-4E54-8876-60C7EC5AB3F6}"/>
              </a:ext>
            </a:extLst>
          </p:cNvPr>
          <p:cNvSpPr/>
          <p:nvPr/>
        </p:nvSpPr>
        <p:spPr>
          <a:xfrm>
            <a:off x="9536439" y="1950561"/>
            <a:ext cx="1223003"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50" normalizeH="0" baseline="0" noProof="0" dirty="0">
                <a:ln>
                  <a:noFill/>
                </a:ln>
                <a:solidFill>
                  <a:prstClr val="black">
                    <a:lumMod val="75000"/>
                    <a:lumOff val="25000"/>
                  </a:prstClr>
                </a:solidFill>
                <a:effectLst/>
                <a:uLnTx/>
                <a:uFillTx/>
                <a:latin typeface="Calibri"/>
                <a:ea typeface="+mn-ea"/>
                <a:cs typeface="+mn-cs"/>
              </a:rPr>
              <a:t>FURAG - DAFP</a:t>
            </a:r>
          </a:p>
        </p:txBody>
      </p:sp>
      <p:sp>
        <p:nvSpPr>
          <p:cNvPr id="22" name="Rectángulo 34">
            <a:extLst>
              <a:ext uri="{FF2B5EF4-FFF2-40B4-BE49-F238E27FC236}">
                <a16:creationId xmlns:a16="http://schemas.microsoft.com/office/drawing/2014/main" id="{5C5563AB-CA16-4A05-B987-CF2426D60306}"/>
              </a:ext>
            </a:extLst>
          </p:cNvPr>
          <p:cNvSpPr/>
          <p:nvPr/>
        </p:nvSpPr>
        <p:spPr>
          <a:xfrm>
            <a:off x="5434591" y="3048981"/>
            <a:ext cx="369287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50" normalizeH="0" baseline="0" noProof="0" dirty="0">
                <a:ln>
                  <a:noFill/>
                </a:ln>
                <a:solidFill>
                  <a:prstClr val="black">
                    <a:lumMod val="75000"/>
                    <a:lumOff val="25000"/>
                  </a:prstClr>
                </a:solidFill>
                <a:effectLst/>
                <a:uLnTx/>
                <a:uFillTx/>
                <a:latin typeface="Calibri"/>
                <a:ea typeface="+mn-ea"/>
                <a:cs typeface="+mn-cs"/>
              </a:rPr>
              <a:t>Ejecución gastos de funcionamiento y de inversión</a:t>
            </a:r>
          </a:p>
        </p:txBody>
      </p:sp>
      <p:sp>
        <p:nvSpPr>
          <p:cNvPr id="23" name="Rectángulo 35">
            <a:extLst>
              <a:ext uri="{FF2B5EF4-FFF2-40B4-BE49-F238E27FC236}">
                <a16:creationId xmlns:a16="http://schemas.microsoft.com/office/drawing/2014/main" id="{90669C01-B0B9-425D-938B-833B98662B09}"/>
              </a:ext>
            </a:extLst>
          </p:cNvPr>
          <p:cNvSpPr/>
          <p:nvPr/>
        </p:nvSpPr>
        <p:spPr>
          <a:xfrm>
            <a:off x="9341333" y="3337279"/>
            <a:ext cx="159457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50" normalizeH="0" baseline="0" noProof="0" dirty="0">
                <a:ln>
                  <a:noFill/>
                </a:ln>
                <a:solidFill>
                  <a:prstClr val="black">
                    <a:lumMod val="75000"/>
                    <a:lumOff val="25000"/>
                  </a:prstClr>
                </a:solidFill>
                <a:effectLst/>
                <a:uLnTx/>
                <a:uFillTx/>
                <a:latin typeface="Calibri"/>
                <a:ea typeface="+mn-ea"/>
                <a:cs typeface="+mn-cs"/>
              </a:rPr>
              <a:t>SHD - Informes presupuestales 2020</a:t>
            </a:r>
          </a:p>
        </p:txBody>
      </p:sp>
      <p:sp>
        <p:nvSpPr>
          <p:cNvPr id="24" name="Rectángulo 37">
            <a:extLst>
              <a:ext uri="{FF2B5EF4-FFF2-40B4-BE49-F238E27FC236}">
                <a16:creationId xmlns:a16="http://schemas.microsoft.com/office/drawing/2014/main" id="{17E9B5EB-A240-4C7F-8610-8EFBED7F33BA}"/>
              </a:ext>
            </a:extLst>
          </p:cNvPr>
          <p:cNvSpPr/>
          <p:nvPr/>
        </p:nvSpPr>
        <p:spPr>
          <a:xfrm>
            <a:off x="9341334" y="4766548"/>
            <a:ext cx="160413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50" normalizeH="0" baseline="0" noProof="0" dirty="0">
                <a:ln>
                  <a:noFill/>
                </a:ln>
                <a:solidFill>
                  <a:prstClr val="black">
                    <a:lumMod val="75000"/>
                    <a:lumOff val="25000"/>
                  </a:prstClr>
                </a:solidFill>
                <a:effectLst/>
                <a:uLnTx/>
                <a:uFillTx/>
                <a:latin typeface="Calibri"/>
                <a:ea typeface="+mn-ea"/>
                <a:cs typeface="+mn-cs"/>
              </a:rPr>
              <a:t>Programación y seguimiento a la inversión SEGPLAN - SDP</a:t>
            </a:r>
          </a:p>
        </p:txBody>
      </p:sp>
      <p:cxnSp>
        <p:nvCxnSpPr>
          <p:cNvPr id="25" name="Conector recto 39">
            <a:extLst>
              <a:ext uri="{FF2B5EF4-FFF2-40B4-BE49-F238E27FC236}">
                <a16:creationId xmlns:a16="http://schemas.microsoft.com/office/drawing/2014/main" id="{6EC224B2-8B56-41FF-8068-7DC75DD2A3B1}"/>
              </a:ext>
            </a:extLst>
          </p:cNvPr>
          <p:cNvCxnSpPr>
            <a:cxnSpLocks/>
          </p:cNvCxnSpPr>
          <p:nvPr/>
        </p:nvCxnSpPr>
        <p:spPr>
          <a:xfrm>
            <a:off x="8960263" y="1539239"/>
            <a:ext cx="0" cy="12547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40">
            <a:extLst>
              <a:ext uri="{FF2B5EF4-FFF2-40B4-BE49-F238E27FC236}">
                <a16:creationId xmlns:a16="http://schemas.microsoft.com/office/drawing/2014/main" id="{B81C1579-FB1D-43DE-A75D-6D457A12E0AA}"/>
              </a:ext>
            </a:extLst>
          </p:cNvPr>
          <p:cNvCxnSpPr>
            <a:cxnSpLocks/>
          </p:cNvCxnSpPr>
          <p:nvPr/>
        </p:nvCxnSpPr>
        <p:spPr>
          <a:xfrm>
            <a:off x="8960263" y="2974267"/>
            <a:ext cx="0" cy="13086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41">
            <a:extLst>
              <a:ext uri="{FF2B5EF4-FFF2-40B4-BE49-F238E27FC236}">
                <a16:creationId xmlns:a16="http://schemas.microsoft.com/office/drawing/2014/main" id="{6B0B74E4-4B13-4A3B-9699-25C22EFA4A35}"/>
              </a:ext>
            </a:extLst>
          </p:cNvPr>
          <p:cNvCxnSpPr>
            <a:cxnSpLocks/>
          </p:cNvCxnSpPr>
          <p:nvPr/>
        </p:nvCxnSpPr>
        <p:spPr>
          <a:xfrm>
            <a:off x="8960263" y="4450882"/>
            <a:ext cx="0" cy="13086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ángulo 43">
            <a:extLst>
              <a:ext uri="{FF2B5EF4-FFF2-40B4-BE49-F238E27FC236}">
                <a16:creationId xmlns:a16="http://schemas.microsoft.com/office/drawing/2014/main" id="{A2987FF1-0C2F-49C6-83B5-82E018F8BD36}"/>
              </a:ext>
            </a:extLst>
          </p:cNvPr>
          <p:cNvSpPr/>
          <p:nvPr/>
        </p:nvSpPr>
        <p:spPr>
          <a:xfrm>
            <a:off x="5850546" y="4791625"/>
            <a:ext cx="286096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50" normalizeH="0" baseline="0" noProof="0" dirty="0">
                <a:ln>
                  <a:noFill/>
                </a:ln>
                <a:solidFill>
                  <a:prstClr val="black">
                    <a:lumMod val="75000"/>
                    <a:lumOff val="25000"/>
                  </a:prstClr>
                </a:solidFill>
                <a:effectLst/>
                <a:uLnTx/>
                <a:uFillTx/>
                <a:latin typeface="Calibri"/>
                <a:ea typeface="+mn-ea"/>
                <a:cs typeface="+mn-cs"/>
              </a:rPr>
              <a:t>Ejecución meta proyecto</a:t>
            </a:r>
          </a:p>
        </p:txBody>
      </p:sp>
      <p:sp>
        <p:nvSpPr>
          <p:cNvPr id="29" name="Rectángulo 48">
            <a:extLst>
              <a:ext uri="{FF2B5EF4-FFF2-40B4-BE49-F238E27FC236}">
                <a16:creationId xmlns:a16="http://schemas.microsoft.com/office/drawing/2014/main" id="{9E237904-0EA5-4D44-8B8E-05F6890D7AF3}"/>
              </a:ext>
            </a:extLst>
          </p:cNvPr>
          <p:cNvSpPr/>
          <p:nvPr/>
        </p:nvSpPr>
        <p:spPr>
          <a:xfrm>
            <a:off x="5850546" y="5264002"/>
            <a:ext cx="286096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50" normalizeH="0" baseline="0" noProof="0" dirty="0">
                <a:ln>
                  <a:noFill/>
                </a:ln>
                <a:solidFill>
                  <a:prstClr val="black">
                    <a:lumMod val="75000"/>
                    <a:lumOff val="25000"/>
                  </a:prstClr>
                </a:solidFill>
                <a:effectLst/>
                <a:uLnTx/>
                <a:uFillTx/>
                <a:latin typeface="Calibri"/>
                <a:ea typeface="+mn-ea"/>
                <a:cs typeface="+mn-cs"/>
              </a:rPr>
              <a:t>Grado de sobre-ejecución</a:t>
            </a:r>
          </a:p>
        </p:txBody>
      </p:sp>
      <p:sp>
        <p:nvSpPr>
          <p:cNvPr id="30" name="Rectángulo 49">
            <a:extLst>
              <a:ext uri="{FF2B5EF4-FFF2-40B4-BE49-F238E27FC236}">
                <a16:creationId xmlns:a16="http://schemas.microsoft.com/office/drawing/2014/main" id="{0E961C74-AA93-4A8C-9093-9FE962B228B0}"/>
              </a:ext>
            </a:extLst>
          </p:cNvPr>
          <p:cNvSpPr/>
          <p:nvPr/>
        </p:nvSpPr>
        <p:spPr>
          <a:xfrm>
            <a:off x="5913832" y="1001781"/>
            <a:ext cx="259669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VARIABLES SELECCIONADAS</a:t>
            </a:r>
          </a:p>
        </p:txBody>
      </p:sp>
      <p:sp>
        <p:nvSpPr>
          <p:cNvPr id="31" name="Rectángulo 50">
            <a:extLst>
              <a:ext uri="{FF2B5EF4-FFF2-40B4-BE49-F238E27FC236}">
                <a16:creationId xmlns:a16="http://schemas.microsoft.com/office/drawing/2014/main" id="{DE3F87C7-1C74-4477-87A5-CCEDC9963A4F}"/>
              </a:ext>
            </a:extLst>
          </p:cNvPr>
          <p:cNvSpPr/>
          <p:nvPr/>
        </p:nvSpPr>
        <p:spPr>
          <a:xfrm>
            <a:off x="9310011" y="1000787"/>
            <a:ext cx="1568191" cy="5597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FUENTE DEL DATO</a:t>
            </a:r>
          </a:p>
        </p:txBody>
      </p:sp>
      <p:cxnSp>
        <p:nvCxnSpPr>
          <p:cNvPr id="32" name="Conector recto 9">
            <a:extLst>
              <a:ext uri="{FF2B5EF4-FFF2-40B4-BE49-F238E27FC236}">
                <a16:creationId xmlns:a16="http://schemas.microsoft.com/office/drawing/2014/main" id="{E8067363-F557-4D2E-8535-1F62C22B6112}"/>
              </a:ext>
            </a:extLst>
          </p:cNvPr>
          <p:cNvCxnSpPr>
            <a:cxnSpLocks/>
          </p:cNvCxnSpPr>
          <p:nvPr/>
        </p:nvCxnSpPr>
        <p:spPr>
          <a:xfrm>
            <a:off x="5454399" y="1529053"/>
            <a:ext cx="0" cy="1254741"/>
          </a:xfrm>
          <a:prstGeom prst="line">
            <a:avLst/>
          </a:prstGeom>
          <a:solidFill>
            <a:schemeClr val="bg1"/>
          </a:solidFill>
          <a:ln w="19050" cmpd="sng">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3" name="Conector recto 54">
            <a:extLst>
              <a:ext uri="{FF2B5EF4-FFF2-40B4-BE49-F238E27FC236}">
                <a16:creationId xmlns:a16="http://schemas.microsoft.com/office/drawing/2014/main" id="{85A65AEF-D291-43CB-A384-9537B4DF906C}"/>
              </a:ext>
            </a:extLst>
          </p:cNvPr>
          <p:cNvCxnSpPr>
            <a:cxnSpLocks/>
          </p:cNvCxnSpPr>
          <p:nvPr/>
        </p:nvCxnSpPr>
        <p:spPr>
          <a:xfrm>
            <a:off x="9159760" y="1529053"/>
            <a:ext cx="0" cy="1254741"/>
          </a:xfrm>
          <a:prstGeom prst="line">
            <a:avLst/>
          </a:prstGeom>
          <a:solidFill>
            <a:schemeClr val="bg1"/>
          </a:solidFill>
          <a:ln w="19050" cmpd="sng">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4" name="Conector recto 55">
            <a:extLst>
              <a:ext uri="{FF2B5EF4-FFF2-40B4-BE49-F238E27FC236}">
                <a16:creationId xmlns:a16="http://schemas.microsoft.com/office/drawing/2014/main" id="{AE762087-BAE5-45AE-A2E7-C716710A1442}"/>
              </a:ext>
            </a:extLst>
          </p:cNvPr>
          <p:cNvCxnSpPr>
            <a:cxnSpLocks/>
          </p:cNvCxnSpPr>
          <p:nvPr/>
        </p:nvCxnSpPr>
        <p:spPr>
          <a:xfrm>
            <a:off x="5464292" y="3096670"/>
            <a:ext cx="0" cy="1254741"/>
          </a:xfrm>
          <a:prstGeom prst="line">
            <a:avLst/>
          </a:prstGeom>
          <a:solidFill>
            <a:schemeClr val="bg1"/>
          </a:solidFill>
          <a:ln w="19050" cmpd="sng">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5" name="Conector recto 56">
            <a:extLst>
              <a:ext uri="{FF2B5EF4-FFF2-40B4-BE49-F238E27FC236}">
                <a16:creationId xmlns:a16="http://schemas.microsoft.com/office/drawing/2014/main" id="{D466BD8B-7434-4B24-8CFF-132BC84928C5}"/>
              </a:ext>
            </a:extLst>
          </p:cNvPr>
          <p:cNvCxnSpPr>
            <a:cxnSpLocks/>
          </p:cNvCxnSpPr>
          <p:nvPr/>
        </p:nvCxnSpPr>
        <p:spPr>
          <a:xfrm>
            <a:off x="9169653" y="3096670"/>
            <a:ext cx="0" cy="1254741"/>
          </a:xfrm>
          <a:prstGeom prst="line">
            <a:avLst/>
          </a:prstGeom>
          <a:solidFill>
            <a:schemeClr val="bg1"/>
          </a:solidFill>
          <a:ln w="19050" cmpd="sng">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6" name="Conector recto 57">
            <a:extLst>
              <a:ext uri="{FF2B5EF4-FFF2-40B4-BE49-F238E27FC236}">
                <a16:creationId xmlns:a16="http://schemas.microsoft.com/office/drawing/2014/main" id="{6F19A752-C545-4F04-AE3A-4DA29B698321}"/>
              </a:ext>
            </a:extLst>
          </p:cNvPr>
          <p:cNvCxnSpPr>
            <a:cxnSpLocks/>
          </p:cNvCxnSpPr>
          <p:nvPr/>
        </p:nvCxnSpPr>
        <p:spPr>
          <a:xfrm>
            <a:off x="5464292" y="4617802"/>
            <a:ext cx="0" cy="1254741"/>
          </a:xfrm>
          <a:prstGeom prst="line">
            <a:avLst/>
          </a:prstGeom>
          <a:solidFill>
            <a:schemeClr val="bg1"/>
          </a:solidFill>
          <a:ln w="19050" cmpd="sng">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7" name="Conector recto 58">
            <a:extLst>
              <a:ext uri="{FF2B5EF4-FFF2-40B4-BE49-F238E27FC236}">
                <a16:creationId xmlns:a16="http://schemas.microsoft.com/office/drawing/2014/main" id="{1A461980-9954-4F72-962E-12B25FC9517D}"/>
              </a:ext>
            </a:extLst>
          </p:cNvPr>
          <p:cNvCxnSpPr>
            <a:cxnSpLocks/>
          </p:cNvCxnSpPr>
          <p:nvPr/>
        </p:nvCxnSpPr>
        <p:spPr>
          <a:xfrm>
            <a:off x="9169653" y="4617802"/>
            <a:ext cx="0" cy="1254741"/>
          </a:xfrm>
          <a:prstGeom prst="line">
            <a:avLst/>
          </a:prstGeom>
          <a:solidFill>
            <a:schemeClr val="bg1"/>
          </a:solidFill>
          <a:ln w="19050" cmpd="sng">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38" name="Rectángulo 42">
            <a:extLst>
              <a:ext uri="{FF2B5EF4-FFF2-40B4-BE49-F238E27FC236}">
                <a16:creationId xmlns:a16="http://schemas.microsoft.com/office/drawing/2014/main" id="{625DB336-6137-40C3-B223-2BF6B8458C60}"/>
              </a:ext>
            </a:extLst>
          </p:cNvPr>
          <p:cNvSpPr/>
          <p:nvPr/>
        </p:nvSpPr>
        <p:spPr>
          <a:xfrm>
            <a:off x="5464291" y="3629525"/>
            <a:ext cx="3714003"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50" normalizeH="0" baseline="0" noProof="0" dirty="0">
                <a:ln>
                  <a:noFill/>
                </a:ln>
                <a:solidFill>
                  <a:prstClr val="black">
                    <a:lumMod val="75000"/>
                    <a:lumOff val="25000"/>
                  </a:prstClr>
                </a:solidFill>
                <a:effectLst/>
                <a:uLnTx/>
                <a:uFillTx/>
                <a:latin typeface="Calibri"/>
                <a:ea typeface="+mn-ea"/>
                <a:cs typeface="+mn-cs"/>
              </a:rPr>
              <a:t>Ejecución de Reservas presupuestales</a:t>
            </a:r>
          </a:p>
        </p:txBody>
      </p:sp>
      <p:sp>
        <p:nvSpPr>
          <p:cNvPr id="39" name="Rectángulo 45">
            <a:extLst>
              <a:ext uri="{FF2B5EF4-FFF2-40B4-BE49-F238E27FC236}">
                <a16:creationId xmlns:a16="http://schemas.microsoft.com/office/drawing/2014/main" id="{CAEB9A3E-675F-4EF5-AB78-50C88802C3A7}"/>
              </a:ext>
            </a:extLst>
          </p:cNvPr>
          <p:cNvSpPr/>
          <p:nvPr/>
        </p:nvSpPr>
        <p:spPr>
          <a:xfrm>
            <a:off x="5587890" y="3339253"/>
            <a:ext cx="338627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50" normalizeH="0" baseline="0" noProof="0" dirty="0">
                <a:ln>
                  <a:noFill/>
                </a:ln>
                <a:solidFill>
                  <a:prstClr val="black">
                    <a:lumMod val="75000"/>
                    <a:lumOff val="25000"/>
                  </a:prstClr>
                </a:solidFill>
                <a:effectLst/>
                <a:uLnTx/>
                <a:uFillTx/>
                <a:latin typeface="Calibri"/>
                <a:ea typeface="+mn-ea"/>
                <a:cs typeface="+mn-cs"/>
              </a:rPr>
              <a:t>Giros gastos de funcionamiento y de inversión</a:t>
            </a:r>
          </a:p>
        </p:txBody>
      </p:sp>
      <p:sp>
        <p:nvSpPr>
          <p:cNvPr id="40" name="Rectángulo 47">
            <a:extLst>
              <a:ext uri="{FF2B5EF4-FFF2-40B4-BE49-F238E27FC236}">
                <a16:creationId xmlns:a16="http://schemas.microsoft.com/office/drawing/2014/main" id="{A6D545DC-3A57-44F3-9D2C-7DABB466ADD5}"/>
              </a:ext>
            </a:extLst>
          </p:cNvPr>
          <p:cNvSpPr/>
          <p:nvPr/>
        </p:nvSpPr>
        <p:spPr>
          <a:xfrm>
            <a:off x="5493995" y="3919796"/>
            <a:ext cx="366576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50" normalizeH="0" baseline="0" noProof="0" dirty="0">
                <a:ln>
                  <a:noFill/>
                </a:ln>
                <a:solidFill>
                  <a:prstClr val="black">
                    <a:lumMod val="75000"/>
                    <a:lumOff val="25000"/>
                  </a:prstClr>
                </a:solidFill>
                <a:effectLst/>
                <a:uLnTx/>
                <a:uFillTx/>
                <a:latin typeface="Calibri"/>
                <a:ea typeface="+mn-ea"/>
                <a:cs typeface="+mn-cs"/>
              </a:rPr>
              <a:t>Cumplimiento de Reservas presupuestales</a:t>
            </a:r>
          </a:p>
        </p:txBody>
      </p:sp>
    </p:spTree>
    <p:extLst>
      <p:ext uri="{BB962C8B-B14F-4D97-AF65-F5344CB8AC3E}">
        <p14:creationId xmlns:p14="http://schemas.microsoft.com/office/powerpoint/2010/main" val="2253709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CuadroTexto 8">
            <a:extLst>
              <a:ext uri="{FF2B5EF4-FFF2-40B4-BE49-F238E27FC236}">
                <a16:creationId xmlns:a16="http://schemas.microsoft.com/office/drawing/2014/main" id="{8844641D-5D2A-45B0-9D07-772A59BCA7C2}"/>
              </a:ext>
            </a:extLst>
          </p:cNvPr>
          <p:cNvSpPr txBox="1"/>
          <p:nvPr/>
        </p:nvSpPr>
        <p:spPr>
          <a:xfrm>
            <a:off x="2904814" y="282375"/>
            <a:ext cx="6601487" cy="584775"/>
          </a:xfrm>
          <a:prstGeom prst="rect">
            <a:avLst/>
          </a:prstGeom>
        </p:spPr>
        <p:txBody>
          <a:bodyPr wrap="none">
            <a:spAutoFit/>
          </a:bodyPr>
          <a:lstStyle>
            <a:defPPr>
              <a:defRPr lang="es-ES"/>
            </a:defPPr>
            <a:lvl1pPr>
              <a:defRPr sz="3600" b="1">
                <a:solidFill>
                  <a:srgbClr val="FFC000"/>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5D4294"/>
                </a:solidFill>
                <a:latin typeface="Museo Sans Condensed" panose="02000000000000000000" pitchFamily="2" charset="0"/>
                <a:ea typeface="+mj-ea"/>
              </a:rPr>
              <a:t>PROCESO DE ANÁLISIS PARA ESTIMACIÓN</a:t>
            </a:r>
          </a:p>
        </p:txBody>
      </p:sp>
      <p:sp>
        <p:nvSpPr>
          <p:cNvPr id="42" name="Rectángulo 9">
            <a:extLst>
              <a:ext uri="{FF2B5EF4-FFF2-40B4-BE49-F238E27FC236}">
                <a16:creationId xmlns:a16="http://schemas.microsoft.com/office/drawing/2014/main" id="{E53337ED-3B06-438E-B7C9-6691F02CE04D}"/>
              </a:ext>
            </a:extLst>
          </p:cNvPr>
          <p:cNvSpPr/>
          <p:nvPr/>
        </p:nvSpPr>
        <p:spPr>
          <a:xfrm>
            <a:off x="2128445" y="3060754"/>
            <a:ext cx="8154229" cy="523220"/>
          </a:xfrm>
          <a:prstGeom prst="rect">
            <a:avLst/>
          </a:prstGeom>
          <a:noFill/>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Análisis de varianzas</a:t>
            </a:r>
            <a:endParaRPr kumimoji="0" lang="es-CO"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43" name="Rectángulo 3">
            <a:extLst>
              <a:ext uri="{FF2B5EF4-FFF2-40B4-BE49-F238E27FC236}">
                <a16:creationId xmlns:a16="http://schemas.microsoft.com/office/drawing/2014/main" id="{257EE0CB-B62A-4EBE-9D7F-F82292205CAB}"/>
              </a:ext>
            </a:extLst>
          </p:cNvPr>
          <p:cNvSpPr/>
          <p:nvPr/>
        </p:nvSpPr>
        <p:spPr>
          <a:xfrm>
            <a:off x="989322" y="1385750"/>
            <a:ext cx="104324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Se analizaron diferentes modelos concluyendo que un esquema de ponderación era el más pertinente según la estructura del Acuerdo.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Para definir el esquema de ponderación se hicieron los siguientes ejercicios:</a:t>
            </a:r>
          </a:p>
        </p:txBody>
      </p:sp>
      <p:sp>
        <p:nvSpPr>
          <p:cNvPr id="44" name="Rectángulo 12">
            <a:extLst>
              <a:ext uri="{FF2B5EF4-FFF2-40B4-BE49-F238E27FC236}">
                <a16:creationId xmlns:a16="http://schemas.microsoft.com/office/drawing/2014/main" id="{D3A0BCCC-D783-4DD8-97DC-A49E1807C88F}"/>
              </a:ext>
            </a:extLst>
          </p:cNvPr>
          <p:cNvSpPr/>
          <p:nvPr/>
        </p:nvSpPr>
        <p:spPr>
          <a:xfrm>
            <a:off x="2128446" y="4103308"/>
            <a:ext cx="8154229" cy="523220"/>
          </a:xfrm>
          <a:prstGeom prst="rect">
            <a:avLst/>
          </a:prstGeom>
          <a:noFill/>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Promedio simple entre los ponderadores</a:t>
            </a:r>
            <a:endParaRPr kumimoji="0" lang="es-CO"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45" name="Rectángulo 13">
            <a:extLst>
              <a:ext uri="{FF2B5EF4-FFF2-40B4-BE49-F238E27FC236}">
                <a16:creationId xmlns:a16="http://schemas.microsoft.com/office/drawing/2014/main" id="{520C3FD6-A0ED-4102-98F7-2864D8211985}"/>
              </a:ext>
            </a:extLst>
          </p:cNvPr>
          <p:cNvSpPr/>
          <p:nvPr/>
        </p:nvSpPr>
        <p:spPr>
          <a:xfrm>
            <a:off x="2128447" y="5205949"/>
            <a:ext cx="8154229" cy="523220"/>
          </a:xfrm>
          <a:prstGeom prst="rect">
            <a:avLst/>
          </a:prstGeom>
          <a:noFill/>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Mesa de expertos</a:t>
            </a:r>
            <a:endParaRPr kumimoji="0" lang="es-CO"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46" name="Imagen 4">
            <a:extLst>
              <a:ext uri="{FF2B5EF4-FFF2-40B4-BE49-F238E27FC236}">
                <a16:creationId xmlns:a16="http://schemas.microsoft.com/office/drawing/2014/main" id="{4A68B5A7-B966-4404-BA6C-9C557E13A1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181" y="5120393"/>
            <a:ext cx="694333" cy="694333"/>
          </a:xfrm>
          <a:prstGeom prst="rect">
            <a:avLst/>
          </a:prstGeom>
        </p:spPr>
      </p:pic>
      <p:pic>
        <p:nvPicPr>
          <p:cNvPr id="47" name="Imagen 5">
            <a:extLst>
              <a:ext uri="{FF2B5EF4-FFF2-40B4-BE49-F238E27FC236}">
                <a16:creationId xmlns:a16="http://schemas.microsoft.com/office/drawing/2014/main" id="{30FB294F-FB8B-456F-8CCC-0B759196B9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6181" y="4074175"/>
            <a:ext cx="630766" cy="581487"/>
          </a:xfrm>
          <a:prstGeom prst="rect">
            <a:avLst/>
          </a:prstGeom>
        </p:spPr>
      </p:pic>
      <p:pic>
        <p:nvPicPr>
          <p:cNvPr id="48" name="Imagen 6">
            <a:extLst>
              <a:ext uri="{FF2B5EF4-FFF2-40B4-BE49-F238E27FC236}">
                <a16:creationId xmlns:a16="http://schemas.microsoft.com/office/drawing/2014/main" id="{B1B1F021-B106-4247-B822-85722CC680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6181" y="3024350"/>
            <a:ext cx="597267" cy="596028"/>
          </a:xfrm>
          <a:prstGeom prst="rect">
            <a:avLst/>
          </a:prstGeom>
        </p:spPr>
      </p:pic>
    </p:spTree>
    <p:extLst>
      <p:ext uri="{BB962C8B-B14F-4D97-AF65-F5344CB8AC3E}">
        <p14:creationId xmlns:p14="http://schemas.microsoft.com/office/powerpoint/2010/main" val="14262334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20324</TotalTime>
  <Words>5679</Words>
  <Application>Microsoft Office PowerPoint</Application>
  <PresentationFormat>Panorámica</PresentationFormat>
  <Paragraphs>1492</Paragraphs>
  <Slides>50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50</vt:i4>
      </vt:variant>
    </vt:vector>
  </HeadingPairs>
  <TitlesOfParts>
    <vt:vector size="57" baseType="lpstr">
      <vt:lpstr>Century Gothic</vt:lpstr>
      <vt:lpstr>Cambria Math</vt:lpstr>
      <vt:lpstr>Calibri Light</vt:lpstr>
      <vt:lpstr>Calibri</vt:lpstr>
      <vt:lpstr>Arial</vt:lpstr>
      <vt:lpstr>Museo Sans Condensed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Ranking Distrital de entidades por porcentaje de ejecución presupuestal a 23/09/2021 (semana 38)</vt:lpstr>
      <vt:lpstr>Ejecución del presupuesto total (funcionamiento + inversión) por entidad a 24/09/2021</vt:lpstr>
      <vt:lpstr>Ejecución de la inversión directa total por entidad a 24/09/2021</vt:lpstr>
      <vt:lpstr>Ejecución de la inversión directa por entidad a 24/09/2021 (con y sin pasivos exigibles)</vt:lpstr>
      <vt:lpstr>Ejecución de la inversión directa total por entidad vs programación a 24/09/2021</vt:lpstr>
      <vt:lpstr>Histórico ejecución de la inversión directa vs programación a 24/09/2021</vt:lpstr>
      <vt:lpstr>Ranking de entidades por porcentaje de ejecución presupuestal de la inversión directa a 24/09/2021</vt:lpstr>
      <vt:lpstr>Ranking de entidades por porcentaje de recursos por comprometer de la inversión directa a 24/09/2021</vt:lpstr>
      <vt:lpstr>Ranking de entidades por proyección de rezago en compromisos de la inversión directa a 24/09/2021</vt:lpstr>
      <vt:lpstr>Ranking de entidades por proyección de rezago en giros de la inversión directa a 24/09/2021</vt:lpstr>
      <vt:lpstr>Justificación sobre posibles rezagos en los compromisos y giros de la vigencia</vt:lpstr>
      <vt:lpstr>Justificación sobre posibles rezagos en los compromisos y giros de la vigencia</vt:lpstr>
      <vt:lpstr>Justificación sobre posibles rezagos en los compromisos y giros de la vigencia</vt:lpstr>
      <vt:lpstr>Alertas relacionadas con la ejecución presupuestal de los compromisos y giros de la vigencia</vt:lpstr>
      <vt:lpstr>Inversión directa por entidad</vt:lpstr>
      <vt:lpstr>SCRD - Ejecución presupuestal (incluye pasivos exigibles por $41.562 millones) a 24/09/2021</vt:lpstr>
      <vt:lpstr>SCRD - Ejecución presupuestal (sin incluir pasivos exigibles por $41.562 millones) a 24/09/2021</vt:lpstr>
      <vt:lpstr>IDRD - Ejecución presupuestal a 24/09/2021</vt:lpstr>
      <vt:lpstr>IDARTES - Ejecución presupuestal a 24/09/2021</vt:lpstr>
      <vt:lpstr>OFB - Ejecución presupuestal a 24/09/2021</vt:lpstr>
      <vt:lpstr>IDPC - Ejecución presupuestal a 24/09/2021</vt:lpstr>
      <vt:lpstr>FUGA - Ejecución presupuestal a 24/09/2021</vt:lpstr>
      <vt:lpstr>CANAL - Ejecución presupuestal a 24/09/2021</vt:lpstr>
      <vt:lpstr>Ejecución de reservas</vt:lpstr>
      <vt:lpstr>Giro de reservas por entidad a 24/09/2021</vt:lpstr>
      <vt:lpstr>Giro de reservas por PDD por entidad a 24/09/2021</vt:lpstr>
      <vt:lpstr>Histórico giro de reservas vs programación a 24/09/2021</vt:lpstr>
      <vt:lpstr>Giro de reservas por entidad vs programación a 24/09/2021</vt:lpstr>
      <vt:lpstr>Ranking de entidades por porcentaje de giro de reservas presupuestales de la inversión directa a  a 24/09/2021</vt:lpstr>
      <vt:lpstr>Ranking de entidades por proyección de rezago en giro de las reservas presupuestales de la inversión directa a 24/09/2021</vt:lpstr>
      <vt:lpstr>Justificación sobre posibles rezagos en el giro de las reservas presupuestales</vt:lpstr>
      <vt:lpstr>Justificación sobre posibles rezagos en el giro de las reservas presupuestales</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Alvaro Castillo</dc:creator>
  <cp:lastModifiedBy>Juan Guillermo Hennessey Bonilla</cp:lastModifiedBy>
  <cp:revision>302</cp:revision>
  <dcterms:created xsi:type="dcterms:W3CDTF">2020-02-27T14:24:05Z</dcterms:created>
  <dcterms:modified xsi:type="dcterms:W3CDTF">2021-09-30T20:43:00Z</dcterms:modified>
</cp:coreProperties>
</file>