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2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97"/>
  </p:notesMasterIdLst>
  <p:sldIdLst>
    <p:sldId id="286" r:id="rId4"/>
    <p:sldId id="461" r:id="rId5"/>
    <p:sldId id="462" r:id="rId6"/>
    <p:sldId id="412" r:id="rId7"/>
    <p:sldId id="463" r:id="rId8"/>
    <p:sldId id="490" r:id="rId9"/>
    <p:sldId id="491" r:id="rId10"/>
    <p:sldId id="492" r:id="rId11"/>
    <p:sldId id="493" r:id="rId12"/>
    <p:sldId id="494" r:id="rId13"/>
    <p:sldId id="495" r:id="rId14"/>
    <p:sldId id="496" r:id="rId15"/>
    <p:sldId id="497" r:id="rId16"/>
    <p:sldId id="498" r:id="rId17"/>
    <p:sldId id="499" r:id="rId18"/>
    <p:sldId id="500" r:id="rId19"/>
    <p:sldId id="501" r:id="rId20"/>
    <p:sldId id="502" r:id="rId21"/>
    <p:sldId id="487" r:id="rId22"/>
    <p:sldId id="489" r:id="rId23"/>
    <p:sldId id="488" r:id="rId24"/>
    <p:sldId id="464" r:id="rId25"/>
    <p:sldId id="444" r:id="rId26"/>
    <p:sldId id="445" r:id="rId27"/>
    <p:sldId id="451" r:id="rId28"/>
    <p:sldId id="479" r:id="rId29"/>
    <p:sldId id="480" r:id="rId30"/>
    <p:sldId id="481" r:id="rId31"/>
    <p:sldId id="482" r:id="rId32"/>
    <p:sldId id="478" r:id="rId33"/>
    <p:sldId id="475" r:id="rId34"/>
    <p:sldId id="452" r:id="rId35"/>
    <p:sldId id="446" r:id="rId36"/>
    <p:sldId id="415" r:id="rId37"/>
    <p:sldId id="447" r:id="rId38"/>
    <p:sldId id="453" r:id="rId39"/>
    <p:sldId id="454" r:id="rId40"/>
    <p:sldId id="456" r:id="rId41"/>
    <p:sldId id="455" r:id="rId42"/>
    <p:sldId id="457" r:id="rId43"/>
    <p:sldId id="458" r:id="rId44"/>
    <p:sldId id="450" r:id="rId45"/>
    <p:sldId id="423" r:id="rId46"/>
    <p:sldId id="483" r:id="rId47"/>
    <p:sldId id="484" r:id="rId48"/>
    <p:sldId id="485" r:id="rId49"/>
    <p:sldId id="467" r:id="rId50"/>
    <p:sldId id="459" r:id="rId51"/>
    <p:sldId id="511" r:id="rId52"/>
    <p:sldId id="280" r:id="rId53"/>
    <p:sldId id="281" r:id="rId54"/>
    <p:sldId id="271" r:id="rId55"/>
    <p:sldId id="272" r:id="rId56"/>
    <p:sldId id="273" r:id="rId57"/>
    <p:sldId id="522" r:id="rId58"/>
    <p:sldId id="275" r:id="rId59"/>
    <p:sldId id="277" r:id="rId60"/>
    <p:sldId id="523" r:id="rId61"/>
    <p:sldId id="524" r:id="rId62"/>
    <p:sldId id="278" r:id="rId63"/>
    <p:sldId id="525" r:id="rId64"/>
    <p:sldId id="267" r:id="rId65"/>
    <p:sldId id="268" r:id="rId66"/>
    <p:sldId id="269" r:id="rId67"/>
    <p:sldId id="526" r:id="rId68"/>
    <p:sldId id="512" r:id="rId69"/>
    <p:sldId id="513" r:id="rId70"/>
    <p:sldId id="257" r:id="rId71"/>
    <p:sldId id="258" r:id="rId72"/>
    <p:sldId id="259" r:id="rId73"/>
    <p:sldId id="260" r:id="rId74"/>
    <p:sldId id="270" r:id="rId75"/>
    <p:sldId id="274" r:id="rId76"/>
    <p:sldId id="504" r:id="rId77"/>
    <p:sldId id="506" r:id="rId78"/>
    <p:sldId id="507" r:id="rId79"/>
    <p:sldId id="505" r:id="rId80"/>
    <p:sldId id="508" r:id="rId81"/>
    <p:sldId id="509" r:id="rId82"/>
    <p:sldId id="515" r:id="rId83"/>
    <p:sldId id="516" r:id="rId84"/>
    <p:sldId id="517" r:id="rId85"/>
    <p:sldId id="518" r:id="rId86"/>
    <p:sldId id="514" r:id="rId87"/>
    <p:sldId id="519" r:id="rId88"/>
    <p:sldId id="520" r:id="rId89"/>
    <p:sldId id="303" r:id="rId90"/>
    <p:sldId id="304" r:id="rId91"/>
    <p:sldId id="305" r:id="rId92"/>
    <p:sldId id="306" r:id="rId93"/>
    <p:sldId id="521" r:id="rId94"/>
    <p:sldId id="510" r:id="rId95"/>
    <p:sldId id="295" r:id="rId96"/>
  </p:sldIdLst>
  <p:sldSz cx="12192000" cy="6858000"/>
  <p:notesSz cx="6858000" cy="9144000"/>
  <p:embeddedFontLst>
    <p:embeddedFont>
      <p:font typeface="Calibri" panose="020F0502020204030204" pitchFamily="34" charset="0"/>
      <p:regular r:id="rId98"/>
      <p:bold r:id="rId99"/>
      <p:italic r:id="rId100"/>
      <p:boldItalic r:id="rId101"/>
    </p:embeddedFont>
    <p:embeddedFont>
      <p:font typeface="Calibri Light" panose="020F0302020204030204" pitchFamily="34" charset="0"/>
      <p:regular r:id="rId102"/>
      <p:italic r:id="rId103"/>
    </p:embeddedFont>
    <p:embeddedFont>
      <p:font typeface="Museo Sans Condensed" panose="020B0604020202020204" charset="0"/>
      <p:regular r:id="rId104"/>
    </p:embeddedFont>
    <p:embeddedFont>
      <p:font typeface="Tw Cen MT Condensed Extra Bold" panose="020B0803020202020204" pitchFamily="34" charset="0"/>
      <p:regular r:id="rId105"/>
    </p:embeddedFont>
    <p:embeddedFont>
      <p:font typeface="Verdana" panose="020B0604030504040204" pitchFamily="34" charset="0"/>
      <p:regular r:id="rId106"/>
      <p:bold r:id="rId107"/>
      <p:italic r:id="rId108"/>
      <p:boldItalic r:id="rId109"/>
    </p:embeddedFont>
  </p:embeddedFont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68AA"/>
    <a:srgbClr val="D0CBE1"/>
    <a:srgbClr val="5D4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82" autoAdjust="0"/>
    <p:restoredTop sz="94660"/>
  </p:normalViewPr>
  <p:slideViewPr>
    <p:cSldViewPr snapToGrid="0">
      <p:cViewPr varScale="1">
        <p:scale>
          <a:sx n="72" d="100"/>
          <a:sy n="72" d="100"/>
        </p:scale>
        <p:origin x="42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font" Target="fonts/font10.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font" Target="fonts/font5.fntdata"/><Relationship Id="rId110"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3.fntdata"/><Relationship Id="rId105" Type="http://schemas.openxmlformats.org/officeDocument/2006/relationships/font" Target="fonts/font8.fntdata"/><Relationship Id="rId113"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6.fntdata"/><Relationship Id="rId108"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2.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notesMaster" Target="notesMasters/notesMaster1.xml"/><Relationship Id="rId104"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83841894763154612"/>
        </c:manualLayout>
      </c:layout>
      <c:lineChart>
        <c:grouping val="standard"/>
        <c:varyColors val="0"/>
        <c:ser>
          <c:idx val="0"/>
          <c:order val="0"/>
          <c:tx>
            <c:strRef>
              <c:f>SECTOR!$B$175</c:f>
              <c:strCache>
                <c:ptCount val="1"/>
                <c:pt idx="0">
                  <c:v>% Prog. Compromisos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SECTOR!$C$174:$N$174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SECTOR!$C$175:$N$175</c:f>
              <c:numCache>
                <c:formatCode>0.00%</c:formatCode>
                <c:ptCount val="12"/>
                <c:pt idx="0">
                  <c:v>7.9252090233035866E-2</c:v>
                </c:pt>
                <c:pt idx="1">
                  <c:v>0.26026065976374252</c:v>
                </c:pt>
                <c:pt idx="2">
                  <c:v>0.40541678724529323</c:v>
                </c:pt>
                <c:pt idx="3">
                  <c:v>0.55928628151738313</c:v>
                </c:pt>
              </c:numCache>
            </c:numRef>
          </c:val>
          <c:smooth val="0"/>
          <c:extLst>
            <c:ext xmlns:c16="http://schemas.microsoft.com/office/drawing/2014/chart" uri="{C3380CC4-5D6E-409C-BE32-E72D297353CC}">
              <c16:uniqueId val="{00000000-424F-4BFC-BB11-7D544509105A}"/>
            </c:ext>
          </c:extLst>
        </c:ser>
        <c:ser>
          <c:idx val="4"/>
          <c:order val="1"/>
          <c:tx>
            <c:strRef>
              <c:f>SECTOR!$B$177</c:f>
              <c:strCache>
                <c:ptCount val="1"/>
                <c:pt idx="0">
                  <c:v>% Reprog. Compromisos acumulados</c:v>
                </c:pt>
              </c:strCache>
            </c:strRef>
          </c:tx>
          <c:spPr>
            <a:ln w="22225" cap="rnd" cmpd="sng" algn="ctr">
              <a:solidFill>
                <a:schemeClr val="accent6">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SECTOR!$C$174:$N$174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SECTOR!$C$177:$N$177</c:f>
              <c:numCache>
                <c:formatCode>General</c:formatCode>
                <c:ptCount val="12"/>
                <c:pt idx="4" formatCode="0.00%">
                  <c:v>0.45148447246614837</c:v>
                </c:pt>
                <c:pt idx="5" formatCode="0.00%">
                  <c:v>0.55102231138109514</c:v>
                </c:pt>
                <c:pt idx="6" formatCode="0.00%">
                  <c:v>0.67870190420210796</c:v>
                </c:pt>
                <c:pt idx="7" formatCode="0.00%">
                  <c:v>0.79511531793563384</c:v>
                </c:pt>
                <c:pt idx="8" formatCode="0.00%">
                  <c:v>0.85512042497540042</c:v>
                </c:pt>
                <c:pt idx="9" formatCode="0.00%">
                  <c:v>0.92667645530339537</c:v>
                </c:pt>
                <c:pt idx="10" formatCode="0.00%">
                  <c:v>0.95193297862670379</c:v>
                </c:pt>
                <c:pt idx="11" formatCode="0.00%">
                  <c:v>0.99986764181607635</c:v>
                </c:pt>
              </c:numCache>
            </c:numRef>
          </c:val>
          <c:smooth val="0"/>
          <c:extLst>
            <c:ext xmlns:c16="http://schemas.microsoft.com/office/drawing/2014/chart" uri="{C3380CC4-5D6E-409C-BE32-E72D297353CC}">
              <c16:uniqueId val="{00000001-424F-4BFC-BB11-7D544509105A}"/>
            </c:ext>
          </c:extLst>
        </c:ser>
        <c:ser>
          <c:idx val="1"/>
          <c:order val="2"/>
          <c:tx>
            <c:strRef>
              <c:f>SECTOR!$B$176</c:f>
              <c:strCache>
                <c:ptCount val="1"/>
                <c:pt idx="0">
                  <c:v>% Prog. Giros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SECTOR!$C$174:$N$174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SECTOR!$C$176:$N$176</c:f>
              <c:numCache>
                <c:formatCode>0.00%</c:formatCode>
                <c:ptCount val="12"/>
                <c:pt idx="0">
                  <c:v>7.1587273465567765E-3</c:v>
                </c:pt>
                <c:pt idx="1">
                  <c:v>3.7312449210581737E-2</c:v>
                </c:pt>
                <c:pt idx="2">
                  <c:v>7.56845707921949E-2</c:v>
                </c:pt>
                <c:pt idx="3">
                  <c:v>0.1488014925698537</c:v>
                </c:pt>
              </c:numCache>
            </c:numRef>
          </c:val>
          <c:smooth val="0"/>
          <c:extLst>
            <c:ext xmlns:c16="http://schemas.microsoft.com/office/drawing/2014/chart" uri="{C3380CC4-5D6E-409C-BE32-E72D297353CC}">
              <c16:uniqueId val="{00000002-424F-4BFC-BB11-7D544509105A}"/>
            </c:ext>
          </c:extLst>
        </c:ser>
        <c:ser>
          <c:idx val="5"/>
          <c:order val="3"/>
          <c:tx>
            <c:strRef>
              <c:f>SECTOR!$B$178</c:f>
              <c:strCache>
                <c:ptCount val="1"/>
                <c:pt idx="0">
                  <c:v>% Reprog. Giros acumulados</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SECTOR!$C$174:$N$174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SECTOR!$C$178:$N$178</c:f>
              <c:numCache>
                <c:formatCode>General</c:formatCode>
                <c:ptCount val="12"/>
                <c:pt idx="4" formatCode="0.00%">
                  <c:v>0.15409093472959756</c:v>
                </c:pt>
                <c:pt idx="5" formatCode="0.00%">
                  <c:v>0.2288628903448611</c:v>
                </c:pt>
                <c:pt idx="6" formatCode="0.00%">
                  <c:v>0.32667972969055903</c:v>
                </c:pt>
                <c:pt idx="7" formatCode="0.00%">
                  <c:v>0.43340747559359377</c:v>
                </c:pt>
                <c:pt idx="8" formatCode="0.00%">
                  <c:v>0.55547793996015971</c:v>
                </c:pt>
                <c:pt idx="9" formatCode="0.00%">
                  <c:v>0.67028448746485902</c:v>
                </c:pt>
                <c:pt idx="10" formatCode="0.00%">
                  <c:v>0.76736789883869783</c:v>
                </c:pt>
                <c:pt idx="11" formatCode="0.00%">
                  <c:v>0.93958644657074353</c:v>
                </c:pt>
              </c:numCache>
            </c:numRef>
          </c:val>
          <c:smooth val="0"/>
          <c:extLst>
            <c:ext xmlns:c16="http://schemas.microsoft.com/office/drawing/2014/chart" uri="{C3380CC4-5D6E-409C-BE32-E72D297353CC}">
              <c16:uniqueId val="{00000003-424F-4BFC-BB11-7D544509105A}"/>
            </c:ext>
          </c:extLst>
        </c:ser>
        <c:ser>
          <c:idx val="2"/>
          <c:order val="4"/>
          <c:tx>
            <c:strRef>
              <c:f>SECTOR!$B$159</c:f>
              <c:strCache>
                <c:ptCount val="1"/>
                <c:pt idx="0">
                  <c:v>% Compromisos acumulados</c:v>
                </c:pt>
              </c:strCache>
            </c:strRef>
          </c:tx>
          <c:spPr>
            <a:ln w="22225" cap="rnd" cmpd="sng" algn="ctr">
              <a:solidFill>
                <a:schemeClr val="accent4"/>
              </a:solidFill>
              <a:round/>
            </a:ln>
            <a:effectLst/>
          </c:spPr>
          <c:marker>
            <c:symbol val="none"/>
          </c:marker>
          <c:dLbls>
            <c:dLbl>
              <c:idx val="4"/>
              <c:layout>
                <c:manualLayout>
                  <c:x val="-8.4508771178559675E-17"/>
                  <c:y val="2.9925194867213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24F-4BFC-BB11-7D544509105A}"/>
                </c:ext>
              </c:extLst>
            </c:dLbl>
            <c:dLbl>
              <c:idx val="5"/>
              <c:layout>
                <c:manualLayout>
                  <c:x val="1.1524056467876692E-3"/>
                  <c:y val="1.99501299114758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24F-4BFC-BB11-7D544509105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SECTOR!$C$174:$N$174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SECTOR!$C$159:$I$159</c:f>
              <c:numCache>
                <c:formatCode>0.00%</c:formatCode>
                <c:ptCount val="7"/>
                <c:pt idx="0">
                  <c:v>4.7987591504574614E-2</c:v>
                </c:pt>
                <c:pt idx="1">
                  <c:v>0.13955975516107616</c:v>
                </c:pt>
                <c:pt idx="2">
                  <c:v>0.24836726766806411</c:v>
                </c:pt>
                <c:pt idx="3">
                  <c:v>0.36758462936735486</c:v>
                </c:pt>
                <c:pt idx="4">
                  <c:v>0.44885387795742748</c:v>
                </c:pt>
                <c:pt idx="5">
                  <c:v>0.52141809987808063</c:v>
                </c:pt>
                <c:pt idx="6">
                  <c:v>0.55679252770602294</c:v>
                </c:pt>
              </c:numCache>
            </c:numRef>
          </c:val>
          <c:smooth val="0"/>
          <c:extLst>
            <c:ext xmlns:c16="http://schemas.microsoft.com/office/drawing/2014/chart" uri="{C3380CC4-5D6E-409C-BE32-E72D297353CC}">
              <c16:uniqueId val="{00000004-424F-4BFC-BB11-7D544509105A}"/>
            </c:ext>
          </c:extLst>
        </c:ser>
        <c:ser>
          <c:idx val="3"/>
          <c:order val="5"/>
          <c:tx>
            <c:strRef>
              <c:f>SECTOR!$B$160</c:f>
              <c:strCache>
                <c:ptCount val="1"/>
                <c:pt idx="0">
                  <c:v>% Giros acumulados</c:v>
                </c:pt>
              </c:strCache>
            </c:strRef>
          </c:tx>
          <c:spPr>
            <a:ln w="22225" cap="rnd" cmpd="sng" algn="ctr">
              <a:solidFill>
                <a:schemeClr val="accent2"/>
              </a:solidFill>
              <a:round/>
            </a:ln>
            <a:effectLst/>
          </c:spPr>
          <c:marker>
            <c:symbol val="none"/>
          </c:marker>
          <c:dLbls>
            <c:dLbl>
              <c:idx val="0"/>
              <c:layout>
                <c:manualLayout>
                  <c:x val="1.1524056467876692E-3"/>
                  <c:y val="2.32751515633885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24F-4BFC-BB11-7D544509105A}"/>
                </c:ext>
              </c:extLst>
            </c:dLbl>
            <c:dLbl>
              <c:idx val="1"/>
              <c:layout>
                <c:manualLayout>
                  <c:x val="1.1524056467876269E-3"/>
                  <c:y val="3.65752381710391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24F-4BFC-BB11-7D544509105A}"/>
                </c:ext>
              </c:extLst>
            </c:dLbl>
            <c:dLbl>
              <c:idx val="4"/>
              <c:layout>
                <c:manualLayout>
                  <c:x val="-8.4508771178559675E-17"/>
                  <c:y val="3.32502165191263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24F-4BFC-BB11-7D544509105A}"/>
                </c:ext>
              </c:extLst>
            </c:dLbl>
            <c:dLbl>
              <c:idx val="5"/>
              <c:layout>
                <c:manualLayout>
                  <c:x val="0"/>
                  <c:y val="2.32751515633885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24F-4BFC-BB11-7D544509105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SECTOR!$C$174:$N$174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SECTOR!$C$160:$I$160</c:f>
              <c:numCache>
                <c:formatCode>0.00%</c:formatCode>
                <c:ptCount val="7"/>
                <c:pt idx="0">
                  <c:v>3.799662923778444E-4</c:v>
                </c:pt>
                <c:pt idx="1">
                  <c:v>1.7952762955411108E-2</c:v>
                </c:pt>
                <c:pt idx="2">
                  <c:v>3.898443197850418E-2</c:v>
                </c:pt>
                <c:pt idx="3">
                  <c:v>7.8061109092260689E-2</c:v>
                </c:pt>
                <c:pt idx="4">
                  <c:v>0.13926851912354976</c:v>
                </c:pt>
                <c:pt idx="5">
                  <c:v>0.19446861432802878</c:v>
                </c:pt>
                <c:pt idx="6">
                  <c:v>0.2519116642333683</c:v>
                </c:pt>
              </c:numCache>
            </c:numRef>
          </c:val>
          <c:smooth val="0"/>
          <c:extLst>
            <c:ext xmlns:c16="http://schemas.microsoft.com/office/drawing/2014/chart" uri="{C3380CC4-5D6E-409C-BE32-E72D297353CC}">
              <c16:uniqueId val="{00000005-424F-4BFC-BB11-7D544509105A}"/>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83841894763154612"/>
        </c:manualLayout>
      </c:layout>
      <c:lineChart>
        <c:grouping val="standard"/>
        <c:varyColors val="0"/>
        <c:ser>
          <c:idx val="0"/>
          <c:order val="0"/>
          <c:tx>
            <c:strRef>
              <c:f>SECTOR!$B$183</c:f>
              <c:strCache>
                <c:ptCount val="1"/>
                <c:pt idx="0">
                  <c:v>% Prog. Giros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SECTOR!$C$182:$N$182</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SECTOR!$C$183:$N$183</c:f>
              <c:numCache>
                <c:formatCode>0.00%</c:formatCode>
                <c:ptCount val="12"/>
                <c:pt idx="0">
                  <c:v>0.11430139619479072</c:v>
                </c:pt>
                <c:pt idx="1">
                  <c:v>0.34674799082656166</c:v>
                </c:pt>
                <c:pt idx="2">
                  <c:v>0.52672129256898004</c:v>
                </c:pt>
                <c:pt idx="3">
                  <c:v>0.66450970697776146</c:v>
                </c:pt>
              </c:numCache>
            </c:numRef>
          </c:val>
          <c:smooth val="0"/>
          <c:extLst>
            <c:ext xmlns:c16="http://schemas.microsoft.com/office/drawing/2014/chart" uri="{C3380CC4-5D6E-409C-BE32-E72D297353CC}">
              <c16:uniqueId val="{00000000-4FD4-46EC-B87E-3A41B6D77BBF}"/>
            </c:ext>
          </c:extLst>
        </c:ser>
        <c:ser>
          <c:idx val="2"/>
          <c:order val="1"/>
          <c:tx>
            <c:strRef>
              <c:f>SECTOR!$B$184</c:f>
              <c:strCache>
                <c:ptCount val="1"/>
                <c:pt idx="0">
                  <c:v>% Reprog. Giros acumulados</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SECTOR!$C$182:$N$182</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SECTOR!$C$184:$N$184</c:f>
              <c:numCache>
                <c:formatCode>General</c:formatCode>
                <c:ptCount val="12"/>
                <c:pt idx="4" formatCode="0.00%">
                  <c:v>0.69498970642905666</c:v>
                </c:pt>
                <c:pt idx="5" formatCode="0.00%">
                  <c:v>0.77422277440517018</c:v>
                </c:pt>
                <c:pt idx="6" formatCode="0.00%">
                  <c:v>0.85741912327470637</c:v>
                </c:pt>
                <c:pt idx="7" formatCode="0.00%">
                  <c:v>0.94202304491302091</c:v>
                </c:pt>
                <c:pt idx="8" formatCode="0.00%">
                  <c:v>0.95717572951845531</c:v>
                </c:pt>
                <c:pt idx="9" formatCode="0.00%">
                  <c:v>0.96979507723742353</c:v>
                </c:pt>
                <c:pt idx="10" formatCode="0.00%">
                  <c:v>0.98950118101301576</c:v>
                </c:pt>
                <c:pt idx="11" formatCode="0.00%">
                  <c:v>0.99999431023422958</c:v>
                </c:pt>
              </c:numCache>
            </c:numRef>
          </c:val>
          <c:smooth val="0"/>
          <c:extLst>
            <c:ext xmlns:c16="http://schemas.microsoft.com/office/drawing/2014/chart" uri="{C3380CC4-5D6E-409C-BE32-E72D297353CC}">
              <c16:uniqueId val="{00000001-4FD4-46EC-B87E-3A41B6D77BBF}"/>
            </c:ext>
          </c:extLst>
        </c:ser>
        <c:ser>
          <c:idx val="1"/>
          <c:order val="2"/>
          <c:tx>
            <c:strRef>
              <c:f>SECTOR!$B$168</c:f>
              <c:strCache>
                <c:ptCount val="1"/>
                <c:pt idx="0">
                  <c:v>% Giros acumulados</c:v>
                </c:pt>
              </c:strCache>
            </c:strRef>
          </c:tx>
          <c:spPr>
            <a:ln w="22225" cap="rnd" cmpd="sng" algn="ctr">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SECTOR!$C$182:$N$182</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SECTOR!$C$168:$I$168</c:f>
              <c:numCache>
                <c:formatCode>0.00%</c:formatCode>
                <c:ptCount val="7"/>
                <c:pt idx="0">
                  <c:v>7.585014168223507E-2</c:v>
                </c:pt>
                <c:pt idx="1">
                  <c:v>0.33910702070981513</c:v>
                </c:pt>
                <c:pt idx="2">
                  <c:v>0.48029535174627613</c:v>
                </c:pt>
                <c:pt idx="3">
                  <c:v>0.59509205590670999</c:v>
                </c:pt>
                <c:pt idx="4">
                  <c:v>0.6643203367912589</c:v>
                </c:pt>
                <c:pt idx="5">
                  <c:v>0.71021177578014927</c:v>
                </c:pt>
                <c:pt idx="6">
                  <c:v>0.737006778465914</c:v>
                </c:pt>
              </c:numCache>
            </c:numRef>
          </c:val>
          <c:smooth val="0"/>
          <c:extLst>
            <c:ext xmlns:c16="http://schemas.microsoft.com/office/drawing/2014/chart" uri="{C3380CC4-5D6E-409C-BE32-E72D297353CC}">
              <c16:uniqueId val="{00000002-4FD4-46EC-B87E-3A41B6D77BBF}"/>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7878274874731569"/>
        </c:manualLayout>
      </c:layout>
      <c:lineChart>
        <c:grouping val="standard"/>
        <c:varyColors val="0"/>
        <c:ser>
          <c:idx val="0"/>
          <c:order val="0"/>
          <c:tx>
            <c:strRef>
              <c:f>SCRD!$A$118</c:f>
              <c:strCache>
                <c:ptCount val="1"/>
                <c:pt idx="0">
                  <c:v>% Prog. Compromisos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SCRD!$B$117:$M$117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SCRD!$B$118:$M$118</c:f>
              <c:numCache>
                <c:formatCode>0.00%</c:formatCode>
                <c:ptCount val="12"/>
                <c:pt idx="0">
                  <c:v>0.15999372250021027</c:v>
                </c:pt>
                <c:pt idx="1">
                  <c:v>0.26093162801305969</c:v>
                </c:pt>
                <c:pt idx="2">
                  <c:v>0.31000641999792317</c:v>
                </c:pt>
                <c:pt idx="3">
                  <c:v>0.60802155162969584</c:v>
                </c:pt>
              </c:numCache>
            </c:numRef>
          </c:val>
          <c:smooth val="0"/>
          <c:extLst>
            <c:ext xmlns:c16="http://schemas.microsoft.com/office/drawing/2014/chart" uri="{C3380CC4-5D6E-409C-BE32-E72D297353CC}">
              <c16:uniqueId val="{00000000-AF1A-4C23-BEF8-75F503326F3C}"/>
            </c:ext>
          </c:extLst>
        </c:ser>
        <c:ser>
          <c:idx val="4"/>
          <c:order val="1"/>
          <c:tx>
            <c:strRef>
              <c:f>SCRD!$A$120</c:f>
              <c:strCache>
                <c:ptCount val="1"/>
                <c:pt idx="0">
                  <c:v>% Reprog. Compromisos acumulados</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SCRD!$B$117:$M$117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SCRD!$B$120:$M$120</c:f>
              <c:numCache>
                <c:formatCode>General</c:formatCode>
                <c:ptCount val="12"/>
                <c:pt idx="4" formatCode="0.00%">
                  <c:v>0.45396628179471049</c:v>
                </c:pt>
                <c:pt idx="5" formatCode="0.00%">
                  <c:v>0.53636782943763606</c:v>
                </c:pt>
                <c:pt idx="6" formatCode="0.00%">
                  <c:v>0.6319126375498878</c:v>
                </c:pt>
                <c:pt idx="7" formatCode="0.00%">
                  <c:v>0.77885284293633505</c:v>
                </c:pt>
                <c:pt idx="8" formatCode="0.00%">
                  <c:v>0.84563944327585994</c:v>
                </c:pt>
                <c:pt idx="9" formatCode="0.00%">
                  <c:v>0.93222900939621867</c:v>
                </c:pt>
                <c:pt idx="10" formatCode="0.00%">
                  <c:v>0.96449366346776122</c:v>
                </c:pt>
                <c:pt idx="11" formatCode="0.00%">
                  <c:v>0.99930683418201893</c:v>
                </c:pt>
              </c:numCache>
            </c:numRef>
          </c:val>
          <c:smooth val="0"/>
          <c:extLst>
            <c:ext xmlns:c16="http://schemas.microsoft.com/office/drawing/2014/chart" uri="{C3380CC4-5D6E-409C-BE32-E72D297353CC}">
              <c16:uniqueId val="{00000001-AF1A-4C23-BEF8-75F503326F3C}"/>
            </c:ext>
          </c:extLst>
        </c:ser>
        <c:ser>
          <c:idx val="1"/>
          <c:order val="2"/>
          <c:tx>
            <c:strRef>
              <c:f>SCRD!$A$119</c:f>
              <c:strCache>
                <c:ptCount val="1"/>
                <c:pt idx="0">
                  <c:v>% Prog. Giros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SCRD!$B$117:$M$117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SCRD!$B$119:$M$119</c:f>
              <c:numCache>
                <c:formatCode>0.00%</c:formatCode>
                <c:ptCount val="12"/>
                <c:pt idx="0">
                  <c:v>3.5825322528876762E-2</c:v>
                </c:pt>
                <c:pt idx="1">
                  <c:v>8.0394180429983725E-2</c:v>
                </c:pt>
                <c:pt idx="2">
                  <c:v>0.12221598384706456</c:v>
                </c:pt>
                <c:pt idx="3">
                  <c:v>0.256136718976616</c:v>
                </c:pt>
              </c:numCache>
            </c:numRef>
          </c:val>
          <c:smooth val="0"/>
          <c:extLst>
            <c:ext xmlns:c16="http://schemas.microsoft.com/office/drawing/2014/chart" uri="{C3380CC4-5D6E-409C-BE32-E72D297353CC}">
              <c16:uniqueId val="{00000002-AF1A-4C23-BEF8-75F503326F3C}"/>
            </c:ext>
          </c:extLst>
        </c:ser>
        <c:ser>
          <c:idx val="5"/>
          <c:order val="3"/>
          <c:tx>
            <c:strRef>
              <c:f>SCRD!$A$121</c:f>
              <c:strCache>
                <c:ptCount val="1"/>
                <c:pt idx="0">
                  <c:v>% Reprog. Giros acumulados</c:v>
                </c:pt>
              </c:strCache>
            </c:strRef>
          </c:tx>
          <c:spPr>
            <a:ln w="22225" cap="rnd" cmpd="sng" algn="ctr">
              <a:solidFill>
                <a:schemeClr val="accent6">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SCRD!$B$117:$M$117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SCRD!$B$121:$M$121</c:f>
              <c:numCache>
                <c:formatCode>General</c:formatCode>
                <c:ptCount val="12"/>
                <c:pt idx="4" formatCode="0.00%">
                  <c:v>0.1792278527066877</c:v>
                </c:pt>
                <c:pt idx="5" formatCode="0.00%">
                  <c:v>0.28461620918001662</c:v>
                </c:pt>
                <c:pt idx="6" formatCode="0.00%">
                  <c:v>0.35435929349235884</c:v>
                </c:pt>
                <c:pt idx="7" formatCode="0.00%">
                  <c:v>0.48350514307689008</c:v>
                </c:pt>
                <c:pt idx="8" formatCode="0.00%">
                  <c:v>0.62311346887547381</c:v>
                </c:pt>
                <c:pt idx="9" formatCode="0.00%">
                  <c:v>0.74190698017630829</c:v>
                </c:pt>
                <c:pt idx="10" formatCode="0.00%">
                  <c:v>0.83033657909633407</c:v>
                </c:pt>
                <c:pt idx="11" formatCode="0.00%">
                  <c:v>0.9746378206809565</c:v>
                </c:pt>
              </c:numCache>
            </c:numRef>
          </c:val>
          <c:smooth val="0"/>
          <c:extLst>
            <c:ext xmlns:c16="http://schemas.microsoft.com/office/drawing/2014/chart" uri="{C3380CC4-5D6E-409C-BE32-E72D297353CC}">
              <c16:uniqueId val="{00000003-AF1A-4C23-BEF8-75F503326F3C}"/>
            </c:ext>
          </c:extLst>
        </c:ser>
        <c:ser>
          <c:idx val="2"/>
          <c:order val="4"/>
          <c:tx>
            <c:strRef>
              <c:f>SCRD!$A$90</c:f>
              <c:strCache>
                <c:ptCount val="1"/>
                <c:pt idx="0">
                  <c:v>% Compromisos acumulados</c:v>
                </c:pt>
              </c:strCache>
            </c:strRef>
          </c:tx>
          <c:spPr>
            <a:ln w="22225" cap="rnd" cmpd="sng" algn="ctr">
              <a:solidFill>
                <a:schemeClr val="accent4"/>
              </a:solidFill>
              <a:round/>
            </a:ln>
            <a:effectLst/>
          </c:spPr>
          <c:marker>
            <c:symbol val="none"/>
          </c:marker>
          <c:dLbls>
            <c:dLbl>
              <c:idx val="4"/>
              <c:layout>
                <c:manualLayout>
                  <c:x val="0"/>
                  <c:y val="3.99999999999999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F1A-4C23-BEF8-75F503326F3C}"/>
                </c:ext>
              </c:extLst>
            </c:dLbl>
            <c:dLbl>
              <c:idx val="5"/>
              <c:layout>
                <c:manualLayout>
                  <c:x val="-5.5366158906089105E-17"/>
                  <c:y val="3.99999999999999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F1A-4C23-BEF8-75F503326F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SCRD!$B$117:$M$117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SCRD!$B$90:$H$90</c:f>
              <c:numCache>
                <c:formatCode>0.00%</c:formatCode>
                <c:ptCount val="7"/>
                <c:pt idx="0">
                  <c:v>0.12476323154172191</c:v>
                </c:pt>
                <c:pt idx="1">
                  <c:v>0.19251187839284381</c:v>
                </c:pt>
                <c:pt idx="2">
                  <c:v>0.23197367767342947</c:v>
                </c:pt>
                <c:pt idx="3">
                  <c:v>0.41454125835627359</c:v>
                </c:pt>
                <c:pt idx="4">
                  <c:v>0.45358495363574802</c:v>
                </c:pt>
                <c:pt idx="5">
                  <c:v>0.51410592206600092</c:v>
                </c:pt>
                <c:pt idx="6">
                  <c:v>0.55231553178473602</c:v>
                </c:pt>
              </c:numCache>
            </c:numRef>
          </c:val>
          <c:smooth val="0"/>
          <c:extLst>
            <c:ext xmlns:c16="http://schemas.microsoft.com/office/drawing/2014/chart" uri="{C3380CC4-5D6E-409C-BE32-E72D297353CC}">
              <c16:uniqueId val="{00000004-AF1A-4C23-BEF8-75F503326F3C}"/>
            </c:ext>
          </c:extLst>
        </c:ser>
        <c:ser>
          <c:idx val="3"/>
          <c:order val="5"/>
          <c:tx>
            <c:strRef>
              <c:f>SCRD!$A$91</c:f>
              <c:strCache>
                <c:ptCount val="1"/>
                <c:pt idx="0">
                  <c:v>% Giros acumulados</c:v>
                </c:pt>
              </c:strCache>
            </c:strRef>
          </c:tx>
          <c:spPr>
            <a:ln w="22225" cap="rnd" cmpd="sng" algn="ctr">
              <a:solidFill>
                <a:schemeClr val="accent2"/>
              </a:solidFill>
              <a:round/>
            </a:ln>
            <a:effectLst/>
          </c:spPr>
          <c:marker>
            <c:symbol val="none"/>
          </c:marker>
          <c:dLbls>
            <c:dLbl>
              <c:idx val="1"/>
              <c:layout>
                <c:manualLayout>
                  <c:x val="-2.7683079453044552E-17"/>
                  <c:y val="2.33333333333333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F1A-4C23-BEF8-75F503326F3C}"/>
                </c:ext>
              </c:extLst>
            </c:dLbl>
            <c:dLbl>
              <c:idx val="4"/>
              <c:layout>
                <c:manualLayout>
                  <c:x val="0"/>
                  <c:y val="3.6666666666666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F1A-4C23-BEF8-75F503326F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SCRD!$B$117:$M$117</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SCRD!$B$91:$H$91</c:f>
              <c:numCache>
                <c:formatCode>0.00%</c:formatCode>
                <c:ptCount val="7"/>
                <c:pt idx="0">
                  <c:v>0</c:v>
                </c:pt>
                <c:pt idx="1">
                  <c:v>5.8533808463879622E-2</c:v>
                </c:pt>
                <c:pt idx="2">
                  <c:v>7.367698727098608E-2</c:v>
                </c:pt>
                <c:pt idx="3">
                  <c:v>0.10050315267782502</c:v>
                </c:pt>
                <c:pt idx="4">
                  <c:v>0.17828896279382997</c:v>
                </c:pt>
                <c:pt idx="5">
                  <c:v>0.21910901878219957</c:v>
                </c:pt>
                <c:pt idx="6">
                  <c:v>0.28893952727928524</c:v>
                </c:pt>
              </c:numCache>
            </c:numRef>
          </c:val>
          <c:smooth val="0"/>
          <c:extLst>
            <c:ext xmlns:c16="http://schemas.microsoft.com/office/drawing/2014/chart" uri="{C3380CC4-5D6E-409C-BE32-E72D297353CC}">
              <c16:uniqueId val="{00000005-AF1A-4C23-BEF8-75F503326F3C}"/>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80230160674987572"/>
        </c:manualLayout>
      </c:layout>
      <c:lineChart>
        <c:grouping val="standard"/>
        <c:varyColors val="0"/>
        <c:ser>
          <c:idx val="0"/>
          <c:order val="0"/>
          <c:tx>
            <c:strRef>
              <c:f>SCRD!$A$126</c:f>
              <c:strCache>
                <c:ptCount val="1"/>
                <c:pt idx="0">
                  <c:v>% Prog. Compromisos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SCRD!$B$125:$M$125</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SCRD!$B$126:$M$126</c:f>
              <c:numCache>
                <c:formatCode>0.00%</c:formatCode>
                <c:ptCount val="12"/>
                <c:pt idx="0">
                  <c:v>0.24080106306963181</c:v>
                </c:pt>
                <c:pt idx="1">
                  <c:v>0.34185345474541257</c:v>
                </c:pt>
                <c:pt idx="2">
                  <c:v>0.37838210531048733</c:v>
                </c:pt>
                <c:pt idx="3">
                  <c:v>0.79354873496172085</c:v>
                </c:pt>
              </c:numCache>
            </c:numRef>
          </c:val>
          <c:smooth val="0"/>
          <c:extLst>
            <c:ext xmlns:c16="http://schemas.microsoft.com/office/drawing/2014/chart" uri="{C3380CC4-5D6E-409C-BE32-E72D297353CC}">
              <c16:uniqueId val="{00000000-F2DD-4933-B96B-CEF269D8CF31}"/>
            </c:ext>
          </c:extLst>
        </c:ser>
        <c:ser>
          <c:idx val="4"/>
          <c:order val="1"/>
          <c:tx>
            <c:strRef>
              <c:f>SCRD!$A$128</c:f>
              <c:strCache>
                <c:ptCount val="1"/>
                <c:pt idx="0">
                  <c:v>% Reprog. Compromisos acumulados</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SCRD!$B$125:$M$125</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SCRD!$B$128:$M$128</c:f>
              <c:numCache>
                <c:formatCode>General</c:formatCode>
                <c:ptCount val="12"/>
                <c:pt idx="4" formatCode="0.00%">
                  <c:v>0.64878422570677641</c:v>
                </c:pt>
                <c:pt idx="5" formatCode="0.00%">
                  <c:v>0.6843290205241559</c:v>
                </c:pt>
                <c:pt idx="6" formatCode="0.00%">
                  <c:v>0.77932851432737016</c:v>
                </c:pt>
                <c:pt idx="7" formatCode="0.00%">
                  <c:v>0.90489809601626947</c:v>
                </c:pt>
                <c:pt idx="8" formatCode="0.00%">
                  <c:v>0.95711327431878679</c:v>
                </c:pt>
                <c:pt idx="9" formatCode="0.00%">
                  <c:v>0.99412518246469139</c:v>
                </c:pt>
                <c:pt idx="10" formatCode="0.00%">
                  <c:v>0.9957348807161418</c:v>
                </c:pt>
                <c:pt idx="11" formatCode="0.00%">
                  <c:v>0.99987006410224655</c:v>
                </c:pt>
              </c:numCache>
            </c:numRef>
          </c:val>
          <c:smooth val="0"/>
          <c:extLst>
            <c:ext xmlns:c16="http://schemas.microsoft.com/office/drawing/2014/chart" uri="{C3380CC4-5D6E-409C-BE32-E72D297353CC}">
              <c16:uniqueId val="{00000001-F2DD-4933-B96B-CEF269D8CF31}"/>
            </c:ext>
          </c:extLst>
        </c:ser>
        <c:ser>
          <c:idx val="1"/>
          <c:order val="2"/>
          <c:tx>
            <c:strRef>
              <c:f>SCRD!$A$127</c:f>
              <c:strCache>
                <c:ptCount val="1"/>
                <c:pt idx="0">
                  <c:v>% Prog. Giros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SCRD!$B$125:$M$125</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SCRD!$B$127:$M$127</c:f>
              <c:numCache>
                <c:formatCode>0.00%</c:formatCode>
                <c:ptCount val="12"/>
                <c:pt idx="0">
                  <c:v>5.3919463932434082E-2</c:v>
                </c:pt>
                <c:pt idx="1">
                  <c:v>7.0132735816421612E-2</c:v>
                </c:pt>
                <c:pt idx="2">
                  <c:v>9.5745162105561624E-2</c:v>
                </c:pt>
                <c:pt idx="3">
                  <c:v>0.26393894492242875</c:v>
                </c:pt>
              </c:numCache>
            </c:numRef>
          </c:val>
          <c:smooth val="0"/>
          <c:extLst>
            <c:ext xmlns:c16="http://schemas.microsoft.com/office/drawing/2014/chart" uri="{C3380CC4-5D6E-409C-BE32-E72D297353CC}">
              <c16:uniqueId val="{00000002-F2DD-4933-B96B-CEF269D8CF31}"/>
            </c:ext>
          </c:extLst>
        </c:ser>
        <c:ser>
          <c:idx val="5"/>
          <c:order val="3"/>
          <c:tx>
            <c:strRef>
              <c:f>SCRD!$A$129</c:f>
              <c:strCache>
                <c:ptCount val="1"/>
                <c:pt idx="0">
                  <c:v>% Reprog. Giros acumulados</c:v>
                </c:pt>
              </c:strCache>
            </c:strRef>
          </c:tx>
          <c:spPr>
            <a:ln w="22225" cap="rnd" cmpd="sng" algn="ctr">
              <a:solidFill>
                <a:schemeClr val="accent6">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SCRD!$B$125:$M$125</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SCRD!$B$129:$M$129</c:f>
              <c:numCache>
                <c:formatCode>General</c:formatCode>
                <c:ptCount val="12"/>
                <c:pt idx="4" formatCode="0.00%">
                  <c:v>0.24332115262011583</c:v>
                </c:pt>
                <c:pt idx="5" formatCode="0.00%">
                  <c:v>0.31279022290113934</c:v>
                </c:pt>
                <c:pt idx="6" formatCode="0.00%">
                  <c:v>0.36971114772668512</c:v>
                </c:pt>
                <c:pt idx="7" formatCode="0.00%">
                  <c:v>0.46952825400161485</c:v>
                </c:pt>
                <c:pt idx="8" formatCode="0.00%">
                  <c:v>0.62904864429633822</c:v>
                </c:pt>
                <c:pt idx="9" formatCode="0.00%">
                  <c:v>0.71324509190091234</c:v>
                </c:pt>
                <c:pt idx="10" formatCode="0.00%">
                  <c:v>0.79774385381048207</c:v>
                </c:pt>
                <c:pt idx="11" formatCode="0.00%">
                  <c:v>0.96346316588506054</c:v>
                </c:pt>
              </c:numCache>
            </c:numRef>
          </c:val>
          <c:smooth val="0"/>
          <c:extLst>
            <c:ext xmlns:c16="http://schemas.microsoft.com/office/drawing/2014/chart" uri="{C3380CC4-5D6E-409C-BE32-E72D297353CC}">
              <c16:uniqueId val="{00000003-F2DD-4933-B96B-CEF269D8CF31}"/>
            </c:ext>
          </c:extLst>
        </c:ser>
        <c:ser>
          <c:idx val="2"/>
          <c:order val="4"/>
          <c:tx>
            <c:strRef>
              <c:f>SCRD!$A$100</c:f>
              <c:strCache>
                <c:ptCount val="1"/>
                <c:pt idx="0">
                  <c:v>% Compromisos acumulados</c:v>
                </c:pt>
              </c:strCache>
            </c:strRef>
          </c:tx>
          <c:spPr>
            <a:ln w="22225" cap="rnd" cmpd="sng" algn="ctr">
              <a:solidFill>
                <a:schemeClr val="accent4"/>
              </a:solidFill>
              <a:round/>
            </a:ln>
            <a:effectLst/>
          </c:spPr>
          <c:marker>
            <c:symbol val="none"/>
          </c:marker>
          <c:dLbls>
            <c:dLbl>
              <c:idx val="4"/>
              <c:layout>
                <c:manualLayout>
                  <c:x val="-1.510003775009493E-3"/>
                  <c:y val="2.97766826951883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2DD-4933-B96B-CEF269D8CF31}"/>
                </c:ext>
              </c:extLst>
            </c:dLbl>
            <c:dLbl>
              <c:idx val="5"/>
              <c:layout>
                <c:manualLayout>
                  <c:x val="-3.020007550018875E-3"/>
                  <c:y val="2.31596420962576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2DD-4933-B96B-CEF269D8CF3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SCRD!$B$125:$M$125</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SCRD!$B$100:$H$100</c:f>
              <c:numCache>
                <c:formatCode>0.00%</c:formatCode>
                <c:ptCount val="7"/>
                <c:pt idx="0">
                  <c:v>0.18777685972779196</c:v>
                </c:pt>
                <c:pt idx="1">
                  <c:v>0.28346530829991495</c:v>
                </c:pt>
                <c:pt idx="2">
                  <c:v>0.34129851339166367</c:v>
                </c:pt>
                <c:pt idx="3">
                  <c:v>0.60142342939603843</c:v>
                </c:pt>
                <c:pt idx="4">
                  <c:v>0.64250157483570081</c:v>
                </c:pt>
                <c:pt idx="5">
                  <c:v>0.67099629353620427</c:v>
                </c:pt>
                <c:pt idx="6">
                  <c:v>0.72738660569394253</c:v>
                </c:pt>
              </c:numCache>
            </c:numRef>
          </c:val>
          <c:smooth val="0"/>
          <c:extLst>
            <c:ext xmlns:c16="http://schemas.microsoft.com/office/drawing/2014/chart" uri="{C3380CC4-5D6E-409C-BE32-E72D297353CC}">
              <c16:uniqueId val="{00000004-F2DD-4933-B96B-CEF269D8CF31}"/>
            </c:ext>
          </c:extLst>
        </c:ser>
        <c:ser>
          <c:idx val="3"/>
          <c:order val="5"/>
          <c:tx>
            <c:strRef>
              <c:f>SCRD!$A$101</c:f>
              <c:strCache>
                <c:ptCount val="1"/>
                <c:pt idx="0">
                  <c:v>% Giros acumulados</c:v>
                </c:pt>
              </c:strCache>
            </c:strRef>
          </c:tx>
          <c:spPr>
            <a:ln w="22225" cap="rnd" cmpd="sng" algn="ctr">
              <a:solidFill>
                <a:schemeClr val="accent2"/>
              </a:solidFill>
              <a:round/>
            </a:ln>
            <a:effectLst/>
          </c:spPr>
          <c:marker>
            <c:symbol val="none"/>
          </c:marker>
          <c:dLbls>
            <c:dLbl>
              <c:idx val="1"/>
              <c:layout>
                <c:manualLayout>
                  <c:x val="1.5100037750094375E-3"/>
                  <c:y val="-3.63937232941191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2DD-4933-B96B-CEF269D8CF31}"/>
                </c:ext>
              </c:extLst>
            </c:dLbl>
            <c:dLbl>
              <c:idx val="2"/>
              <c:layout>
                <c:manualLayout>
                  <c:x val="0"/>
                  <c:y val="3.63937232941191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2DD-4933-B96B-CEF269D8CF31}"/>
                </c:ext>
              </c:extLst>
            </c:dLbl>
            <c:dLbl>
              <c:idx val="4"/>
              <c:layout>
                <c:manualLayout>
                  <c:x val="-5.5366165489011067E-17"/>
                  <c:y val="2.6468162395722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2DD-4933-B96B-CEF269D8CF31}"/>
                </c:ext>
              </c:extLst>
            </c:dLbl>
            <c:dLbl>
              <c:idx val="5"/>
              <c:layout>
                <c:manualLayout>
                  <c:x val="-3.020007550018875E-3"/>
                  <c:y val="2.31596420962576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2DD-4933-B96B-CEF269D8CF31}"/>
                </c:ext>
              </c:extLst>
            </c:dLbl>
            <c:dLbl>
              <c:idx val="6"/>
              <c:layout>
                <c:manualLayout>
                  <c:x val="0"/>
                  <c:y val="2.31596420962576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2DD-4933-B96B-CEF269D8CF3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SCRD!$B$125:$M$125</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SCRD!$B$101:$H$101</c:f>
              <c:numCache>
                <c:formatCode>0.00%</c:formatCode>
                <c:ptCount val="7"/>
                <c:pt idx="0">
                  <c:v>0</c:v>
                </c:pt>
                <c:pt idx="1">
                  <c:v>8.8097227087130886E-2</c:v>
                </c:pt>
                <c:pt idx="2">
                  <c:v>0.10461099036334916</c:v>
                </c:pt>
                <c:pt idx="3">
                  <c:v>0.14015791608943978</c:v>
                </c:pt>
                <c:pt idx="4">
                  <c:v>0.24193552487731684</c:v>
                </c:pt>
                <c:pt idx="5">
                  <c:v>0.29633507178417667</c:v>
                </c:pt>
                <c:pt idx="6">
                  <c:v>0.33869236834772737</c:v>
                </c:pt>
              </c:numCache>
            </c:numRef>
          </c:val>
          <c:smooth val="0"/>
          <c:extLst>
            <c:ext xmlns:c16="http://schemas.microsoft.com/office/drawing/2014/chart" uri="{C3380CC4-5D6E-409C-BE32-E72D297353CC}">
              <c16:uniqueId val="{00000005-F2DD-4933-B96B-CEF269D8CF31}"/>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79466261035552388"/>
        </c:manualLayout>
      </c:layout>
      <c:lineChart>
        <c:grouping val="standard"/>
        <c:varyColors val="0"/>
        <c:ser>
          <c:idx val="0"/>
          <c:order val="0"/>
          <c:tx>
            <c:strRef>
              <c:f>IDRD!$A$74</c:f>
              <c:strCache>
                <c:ptCount val="1"/>
                <c:pt idx="0">
                  <c:v>% Prog. Compromisos acumulados</c:v>
                </c:pt>
              </c:strCache>
            </c:strRef>
          </c:tx>
          <c:spPr>
            <a:ln w="22225" cap="rnd" cmpd="sng" algn="ctr">
              <a:solidFill>
                <a:schemeClr val="accent5"/>
              </a:solidFill>
              <a:round/>
            </a:ln>
            <a:effectLst/>
          </c:spPr>
          <c:marker>
            <c:symbol val="none"/>
          </c:marker>
          <c:dLbls>
            <c:dLbl>
              <c:idx val="0"/>
              <c:layout>
                <c:manualLayout>
                  <c:x val="1.5168752370117557E-3"/>
                  <c:y val="-3.9900249376558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F86-4215-8C32-D0B26C26D2F0}"/>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IDRD!$B$73:$M$73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IDRD!$B$74:$M$74</c:f>
              <c:numCache>
                <c:formatCode>0.00%</c:formatCode>
                <c:ptCount val="12"/>
                <c:pt idx="0">
                  <c:v>2.7382081510802432E-3</c:v>
                </c:pt>
                <c:pt idx="1">
                  <c:v>0.23273833485247578</c:v>
                </c:pt>
                <c:pt idx="2">
                  <c:v>0.41289122444116055</c:v>
                </c:pt>
                <c:pt idx="3">
                  <c:v>0.50659270256444511</c:v>
                </c:pt>
              </c:numCache>
            </c:numRef>
          </c:val>
          <c:smooth val="0"/>
          <c:extLst>
            <c:ext xmlns:c16="http://schemas.microsoft.com/office/drawing/2014/chart" uri="{C3380CC4-5D6E-409C-BE32-E72D297353CC}">
              <c16:uniqueId val="{00000000-AF86-4215-8C32-D0B26C26D2F0}"/>
            </c:ext>
          </c:extLst>
        </c:ser>
        <c:ser>
          <c:idx val="4"/>
          <c:order val="1"/>
          <c:tx>
            <c:strRef>
              <c:f>IDRD!$A$76</c:f>
              <c:strCache>
                <c:ptCount val="1"/>
                <c:pt idx="0">
                  <c:v>% Reprog. Compromisos acumulados</c:v>
                </c:pt>
              </c:strCache>
            </c:strRef>
          </c:tx>
          <c:spPr>
            <a:ln w="22225" cap="rnd" cmpd="sng" algn="ctr">
              <a:solidFill>
                <a:schemeClr val="accent1"/>
              </a:solidFill>
              <a:round/>
            </a:ln>
            <a:effectLst/>
          </c:spPr>
          <c:marker>
            <c:symbol val="none"/>
          </c:marker>
          <c:dLbls>
            <c:dLbl>
              <c:idx val="4"/>
              <c:layout>
                <c:manualLayout>
                  <c:x val="0"/>
                  <c:y val="1.9950124688279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F86-4215-8C32-D0B26C26D2F0}"/>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IDRD!$B$73:$M$73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IDRD!$B$76:$M$76</c:f>
              <c:numCache>
                <c:formatCode>General</c:formatCode>
                <c:ptCount val="12"/>
                <c:pt idx="4" formatCode="0.00%">
                  <c:v>0.38270834325637376</c:v>
                </c:pt>
                <c:pt idx="5" formatCode="0.00%">
                  <c:v>0.49377789006374545</c:v>
                </c:pt>
                <c:pt idx="6" formatCode="0.00%">
                  <c:v>0.6363797663912294</c:v>
                </c:pt>
                <c:pt idx="7" formatCode="0.00%">
                  <c:v>0.75805412933487215</c:v>
                </c:pt>
                <c:pt idx="8" formatCode="0.00%">
                  <c:v>0.83333489887301537</c:v>
                </c:pt>
                <c:pt idx="9" formatCode="0.00%">
                  <c:v>0.92065022944026353</c:v>
                </c:pt>
                <c:pt idx="10" formatCode="0.00%">
                  <c:v>0.9513986149544521</c:v>
                </c:pt>
                <c:pt idx="11" formatCode="0.00%">
                  <c:v>1.0000002749191099</c:v>
                </c:pt>
              </c:numCache>
            </c:numRef>
          </c:val>
          <c:smooth val="0"/>
          <c:extLst>
            <c:ext xmlns:c16="http://schemas.microsoft.com/office/drawing/2014/chart" uri="{C3380CC4-5D6E-409C-BE32-E72D297353CC}">
              <c16:uniqueId val="{00000001-AF86-4215-8C32-D0B26C26D2F0}"/>
            </c:ext>
          </c:extLst>
        </c:ser>
        <c:ser>
          <c:idx val="1"/>
          <c:order val="2"/>
          <c:tx>
            <c:strRef>
              <c:f>IDRD!$A$75</c:f>
              <c:strCache>
                <c:ptCount val="1"/>
                <c:pt idx="0">
                  <c:v>% Prog. Giros acumulados</c:v>
                </c:pt>
              </c:strCache>
            </c:strRef>
          </c:tx>
          <c:spPr>
            <a:ln w="22225" cap="rnd" cmpd="sng" algn="ctr">
              <a:solidFill>
                <a:schemeClr val="accent6"/>
              </a:solidFill>
              <a:round/>
            </a:ln>
            <a:effectLst/>
          </c:spPr>
          <c:marker>
            <c:symbol val="none"/>
          </c:marker>
          <c:dLbls>
            <c:dLbl>
              <c:idx val="0"/>
              <c:layout>
                <c:manualLayout>
                  <c:x val="6.0675009480470367E-3"/>
                  <c:y val="2.66001662510390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F86-4215-8C32-D0B26C26D2F0}"/>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IDRD!$B$73:$M$73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IDRD!$B$75:$M$75</c:f>
              <c:numCache>
                <c:formatCode>0.00%</c:formatCode>
                <c:ptCount val="12"/>
                <c:pt idx="0">
                  <c:v>4.4451431024029924E-4</c:v>
                </c:pt>
                <c:pt idx="1">
                  <c:v>1.1724593249699329E-2</c:v>
                </c:pt>
                <c:pt idx="2">
                  <c:v>4.6906441722689242E-2</c:v>
                </c:pt>
                <c:pt idx="3">
                  <c:v>0.10469449283047855</c:v>
                </c:pt>
              </c:numCache>
            </c:numRef>
          </c:val>
          <c:smooth val="0"/>
          <c:extLst>
            <c:ext xmlns:c16="http://schemas.microsoft.com/office/drawing/2014/chart" uri="{C3380CC4-5D6E-409C-BE32-E72D297353CC}">
              <c16:uniqueId val="{00000002-AF86-4215-8C32-D0B26C26D2F0}"/>
            </c:ext>
          </c:extLst>
        </c:ser>
        <c:ser>
          <c:idx val="5"/>
          <c:order val="3"/>
          <c:tx>
            <c:strRef>
              <c:f>IDRD!$A$77</c:f>
              <c:strCache>
                <c:ptCount val="1"/>
                <c:pt idx="0">
                  <c:v>% Reprog. Giros acumulados</c:v>
                </c:pt>
              </c:strCache>
            </c:strRef>
          </c:tx>
          <c:spPr>
            <a:ln w="22225" cap="rnd" cmpd="sng" algn="ctr">
              <a:solidFill>
                <a:schemeClr val="accent6">
                  <a:lumMod val="75000"/>
                </a:schemeClr>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IDRD!$B$73:$M$73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IDRD!$B$77:$M$77</c:f>
              <c:numCache>
                <c:formatCode>General</c:formatCode>
                <c:ptCount val="12"/>
                <c:pt idx="4" formatCode="0.00%">
                  <c:v>0.15462710714813505</c:v>
                </c:pt>
                <c:pt idx="5" formatCode="0.00%">
                  <c:v>0.22350437783176696</c:v>
                </c:pt>
                <c:pt idx="6" formatCode="0.00%">
                  <c:v>0.33120048700795429</c:v>
                </c:pt>
                <c:pt idx="7" formatCode="0.00%">
                  <c:v>0.42877633156641076</c:v>
                </c:pt>
                <c:pt idx="8" formatCode="0.00%">
                  <c:v>0.55185038916293316</c:v>
                </c:pt>
                <c:pt idx="9" formatCode="0.00%">
                  <c:v>0.67451576803239777</c:v>
                </c:pt>
                <c:pt idx="10" formatCode="0.00%">
                  <c:v>0.77161150935641032</c:v>
                </c:pt>
                <c:pt idx="11" formatCode="0.00%">
                  <c:v>0.89080976946901302</c:v>
                </c:pt>
              </c:numCache>
            </c:numRef>
          </c:val>
          <c:smooth val="0"/>
          <c:extLst>
            <c:ext xmlns:c16="http://schemas.microsoft.com/office/drawing/2014/chart" uri="{C3380CC4-5D6E-409C-BE32-E72D297353CC}">
              <c16:uniqueId val="{00000003-AF86-4215-8C32-D0B26C26D2F0}"/>
            </c:ext>
          </c:extLst>
        </c:ser>
        <c:ser>
          <c:idx val="2"/>
          <c:order val="4"/>
          <c:tx>
            <c:strRef>
              <c:f>IDRD!$A$59</c:f>
              <c:strCache>
                <c:ptCount val="1"/>
                <c:pt idx="0">
                  <c:v>% Compromisos acumulados</c:v>
                </c:pt>
              </c:strCache>
            </c:strRef>
          </c:tx>
          <c:spPr>
            <a:ln w="22225" cap="rnd" cmpd="sng" algn="ctr">
              <a:solidFill>
                <a:schemeClr val="accent4"/>
              </a:solidFill>
              <a:round/>
            </a:ln>
            <a:effectLst/>
          </c:spPr>
          <c:marker>
            <c:symbol val="none"/>
          </c:marker>
          <c:dLbls>
            <c:dLbl>
              <c:idx val="5"/>
              <c:layout>
                <c:manualLayout>
                  <c:x val="1.5168752370117557E-3"/>
                  <c:y val="2.99251870324188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F86-4215-8C32-D0B26C26D2F0}"/>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IDRD!$B$73:$M$73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IDRD!$B$59:$H$59</c:f>
              <c:numCache>
                <c:formatCode>0.00%</c:formatCode>
                <c:ptCount val="7"/>
                <c:pt idx="0">
                  <c:v>7.8050244009611068E-4</c:v>
                </c:pt>
                <c:pt idx="1">
                  <c:v>4.3751110308563414E-2</c:v>
                </c:pt>
                <c:pt idx="2">
                  <c:v>0.18216662391423916</c:v>
                </c:pt>
                <c:pt idx="3">
                  <c:v>0.29199591232104993</c:v>
                </c:pt>
                <c:pt idx="4">
                  <c:v>0.39980251662645733</c:v>
                </c:pt>
                <c:pt idx="5">
                  <c:v>0.47458391154344015</c:v>
                </c:pt>
                <c:pt idx="6">
                  <c:v>0.50419410683391863</c:v>
                </c:pt>
              </c:numCache>
            </c:numRef>
          </c:val>
          <c:smooth val="0"/>
          <c:extLst>
            <c:ext xmlns:c16="http://schemas.microsoft.com/office/drawing/2014/chart" uri="{C3380CC4-5D6E-409C-BE32-E72D297353CC}">
              <c16:uniqueId val="{00000004-AF86-4215-8C32-D0B26C26D2F0}"/>
            </c:ext>
          </c:extLst>
        </c:ser>
        <c:ser>
          <c:idx val="3"/>
          <c:order val="5"/>
          <c:tx>
            <c:strRef>
              <c:f>IDRD!$A$60</c:f>
              <c:strCache>
                <c:ptCount val="1"/>
                <c:pt idx="0">
                  <c:v>% Giros acumulados</c:v>
                </c:pt>
              </c:strCache>
            </c:strRef>
          </c:tx>
          <c:spPr>
            <a:ln w="22225" cap="rnd" cmpd="sng" algn="ctr">
              <a:solidFill>
                <a:schemeClr val="accent2"/>
              </a:solidFill>
              <a:round/>
            </a:ln>
            <a:effectLst/>
          </c:spPr>
          <c:marker>
            <c:symbol val="none"/>
          </c:marker>
          <c:dLbls>
            <c:dLbl>
              <c:idx val="0"/>
              <c:layout>
                <c:manualLayout>
                  <c:x val="3.0337504740235114E-3"/>
                  <c:y val="4.98753117206981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F86-4215-8C32-D0B26C26D2F0}"/>
                </c:ext>
              </c:extLst>
            </c:dLbl>
            <c:dLbl>
              <c:idx val="1"/>
              <c:layout>
                <c:manualLayout>
                  <c:x val="1.5168752370117557E-3"/>
                  <c:y val="3.32502078137988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F86-4215-8C32-D0B26C26D2F0}"/>
                </c:ext>
              </c:extLst>
            </c:dLbl>
            <c:dLbl>
              <c:idx val="2"/>
              <c:layout>
                <c:manualLayout>
                  <c:x val="-5.5618116185206797E-17"/>
                  <c:y val="3.6575228595178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F86-4215-8C32-D0B26C26D2F0}"/>
                </c:ext>
              </c:extLst>
            </c:dLbl>
            <c:dLbl>
              <c:idx val="3"/>
              <c:layout>
                <c:manualLayout>
                  <c:x val="-5.5618116185206797E-17"/>
                  <c:y val="2.9925187032418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F86-4215-8C32-D0B26C26D2F0}"/>
                </c:ext>
              </c:extLst>
            </c:dLbl>
            <c:dLbl>
              <c:idx val="4"/>
              <c:layout>
                <c:manualLayout>
                  <c:x val="0"/>
                  <c:y val="3.6575228595178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F86-4215-8C32-D0B26C26D2F0}"/>
                </c:ext>
              </c:extLst>
            </c:dLbl>
            <c:dLbl>
              <c:idx val="5"/>
              <c:layout>
                <c:manualLayout>
                  <c:x val="-5.5618116185206797E-17"/>
                  <c:y val="3.6575228595178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F86-4215-8C32-D0B26C26D2F0}"/>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IDRD!$B$73:$M$73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IDRD!$B$60:$H$60</c:f>
              <c:numCache>
                <c:formatCode>0.00%</c:formatCode>
                <c:ptCount val="7"/>
                <c:pt idx="0">
                  <c:v>6.5897815453388271E-4</c:v>
                </c:pt>
                <c:pt idx="1">
                  <c:v>7.3901486052080929E-3</c:v>
                </c:pt>
                <c:pt idx="2">
                  <c:v>2.6639548274229336E-2</c:v>
                </c:pt>
                <c:pt idx="3">
                  <c:v>7.0071998850852968E-2</c:v>
                </c:pt>
                <c:pt idx="4">
                  <c:v>0.12898870626292339</c:v>
                </c:pt>
                <c:pt idx="5">
                  <c:v>0.18704582695988026</c:v>
                </c:pt>
                <c:pt idx="6">
                  <c:v>0.23351371440430729</c:v>
                </c:pt>
              </c:numCache>
            </c:numRef>
          </c:val>
          <c:smooth val="0"/>
          <c:extLst>
            <c:ext xmlns:c16="http://schemas.microsoft.com/office/drawing/2014/chart" uri="{C3380CC4-5D6E-409C-BE32-E72D297353CC}">
              <c16:uniqueId val="{00000005-AF86-4215-8C32-D0B26C26D2F0}"/>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sz="900">
          <a:latin typeface="Museo Sans Condensed" panose="02000000000000000000" pitchFamily="2" charset="0"/>
        </a:defRPr>
      </a:pPr>
      <a:endParaRPr lang="es-C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80210498687664045"/>
        </c:manualLayout>
      </c:layout>
      <c:lineChart>
        <c:grouping val="standard"/>
        <c:varyColors val="0"/>
        <c:ser>
          <c:idx val="0"/>
          <c:order val="0"/>
          <c:tx>
            <c:strRef>
              <c:f>IDARTES!$A$74</c:f>
              <c:strCache>
                <c:ptCount val="1"/>
                <c:pt idx="0">
                  <c:v>% Prog. Compromisos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IDARTES!$B$73:$M$73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IDARTES!$B$74:$M$74</c:f>
              <c:numCache>
                <c:formatCode>0.00%</c:formatCode>
                <c:ptCount val="12"/>
                <c:pt idx="0">
                  <c:v>0.16361400272323978</c:v>
                </c:pt>
                <c:pt idx="1">
                  <c:v>0.31175092604793492</c:v>
                </c:pt>
                <c:pt idx="2">
                  <c:v>0.44357114097890221</c:v>
                </c:pt>
                <c:pt idx="3">
                  <c:v>0.53654928185531692</c:v>
                </c:pt>
              </c:numCache>
            </c:numRef>
          </c:val>
          <c:smooth val="0"/>
          <c:extLst>
            <c:ext xmlns:c16="http://schemas.microsoft.com/office/drawing/2014/chart" uri="{C3380CC4-5D6E-409C-BE32-E72D297353CC}">
              <c16:uniqueId val="{00000000-B690-4132-82BC-53CA77FB4C0D}"/>
            </c:ext>
          </c:extLst>
        </c:ser>
        <c:ser>
          <c:idx val="4"/>
          <c:order val="1"/>
          <c:tx>
            <c:strRef>
              <c:f>IDARTES!$A$76</c:f>
              <c:strCache>
                <c:ptCount val="1"/>
                <c:pt idx="0">
                  <c:v>% Reprog. Compromisos acumulados</c:v>
                </c:pt>
              </c:strCache>
            </c:strRef>
          </c:tx>
          <c:spPr>
            <a:ln w="22225" cap="rnd" cmpd="sng" algn="ctr">
              <a:solidFill>
                <a:schemeClr val="accent6">
                  <a:lumMod val="75000"/>
                </a:schemeClr>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IDARTES!$B$73:$M$73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IDARTES!$B$76:$M$76</c:f>
              <c:numCache>
                <c:formatCode>General</c:formatCode>
                <c:ptCount val="12"/>
                <c:pt idx="4" formatCode="0.00%">
                  <c:v>0.47672180776300138</c:v>
                </c:pt>
                <c:pt idx="5" formatCode="0.00%">
                  <c:v>0.58935380401484849</c:v>
                </c:pt>
                <c:pt idx="6" formatCode="0.00%">
                  <c:v>0.74408764911521963</c:v>
                </c:pt>
                <c:pt idx="7" formatCode="0.00%">
                  <c:v>0.85949472014992612</c:v>
                </c:pt>
                <c:pt idx="8" formatCode="0.00%">
                  <c:v>0.88666162107615243</c:v>
                </c:pt>
                <c:pt idx="9" formatCode="0.00%">
                  <c:v>0.93068800230655568</c:v>
                </c:pt>
                <c:pt idx="10" formatCode="0.00%">
                  <c:v>0.94171622157350343</c:v>
                </c:pt>
                <c:pt idx="11" formatCode="0.00%">
                  <c:v>1</c:v>
                </c:pt>
              </c:numCache>
            </c:numRef>
          </c:val>
          <c:smooth val="0"/>
          <c:extLst>
            <c:ext xmlns:c16="http://schemas.microsoft.com/office/drawing/2014/chart" uri="{C3380CC4-5D6E-409C-BE32-E72D297353CC}">
              <c16:uniqueId val="{00000001-B690-4132-82BC-53CA77FB4C0D}"/>
            </c:ext>
          </c:extLst>
        </c:ser>
        <c:ser>
          <c:idx val="1"/>
          <c:order val="2"/>
          <c:tx>
            <c:strRef>
              <c:f>IDARTES!$A$75</c:f>
              <c:strCache>
                <c:ptCount val="1"/>
                <c:pt idx="0">
                  <c:v>% Prog. Giros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IDARTES!$B$73:$M$73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IDARTES!$B$75:$M$75</c:f>
              <c:numCache>
                <c:formatCode>0.00%</c:formatCode>
                <c:ptCount val="12"/>
                <c:pt idx="0">
                  <c:v>1.6105181476113088E-3</c:v>
                </c:pt>
                <c:pt idx="1">
                  <c:v>6.9794000087846447E-2</c:v>
                </c:pt>
                <c:pt idx="2">
                  <c:v>0.11104888654631703</c:v>
                </c:pt>
                <c:pt idx="3">
                  <c:v>0.1667061975666535</c:v>
                </c:pt>
              </c:numCache>
            </c:numRef>
          </c:val>
          <c:smooth val="0"/>
          <c:extLst>
            <c:ext xmlns:c16="http://schemas.microsoft.com/office/drawing/2014/chart" uri="{C3380CC4-5D6E-409C-BE32-E72D297353CC}">
              <c16:uniqueId val="{00000002-B690-4132-82BC-53CA77FB4C0D}"/>
            </c:ext>
          </c:extLst>
        </c:ser>
        <c:ser>
          <c:idx val="5"/>
          <c:order val="3"/>
          <c:tx>
            <c:strRef>
              <c:f>IDARTES!$A$77</c:f>
              <c:strCache>
                <c:ptCount val="1"/>
                <c:pt idx="0">
                  <c:v>% Reprog. Giros acumulados</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IDARTES!$B$73:$M$73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IDARTES!$B$77:$M$77</c:f>
              <c:numCache>
                <c:formatCode>General</c:formatCode>
                <c:ptCount val="12"/>
                <c:pt idx="4" formatCode="0.00%">
                  <c:v>0.13303059790247596</c:v>
                </c:pt>
                <c:pt idx="5" formatCode="0.00%">
                  <c:v>0.19068007352146177</c:v>
                </c:pt>
                <c:pt idx="6" formatCode="0.00%">
                  <c:v>0.29600317151403754</c:v>
                </c:pt>
                <c:pt idx="7" formatCode="0.00%">
                  <c:v>0.40740260208310808</c:v>
                </c:pt>
                <c:pt idx="8" formatCode="0.00%">
                  <c:v>0.51824701769560677</c:v>
                </c:pt>
                <c:pt idx="9" formatCode="0.00%">
                  <c:v>0.61249864850254077</c:v>
                </c:pt>
                <c:pt idx="10" formatCode="0.00%">
                  <c:v>0.69919630951093814</c:v>
                </c:pt>
                <c:pt idx="11" formatCode="0.00%">
                  <c:v>1</c:v>
                </c:pt>
              </c:numCache>
            </c:numRef>
          </c:val>
          <c:smooth val="0"/>
          <c:extLst>
            <c:ext xmlns:c16="http://schemas.microsoft.com/office/drawing/2014/chart" uri="{C3380CC4-5D6E-409C-BE32-E72D297353CC}">
              <c16:uniqueId val="{00000003-B690-4132-82BC-53CA77FB4C0D}"/>
            </c:ext>
          </c:extLst>
        </c:ser>
        <c:ser>
          <c:idx val="2"/>
          <c:order val="4"/>
          <c:tx>
            <c:strRef>
              <c:f>IDARTES!$A$59</c:f>
              <c:strCache>
                <c:ptCount val="1"/>
                <c:pt idx="0">
                  <c:v>% Compromisos acumulados</c:v>
                </c:pt>
              </c:strCache>
            </c:strRef>
          </c:tx>
          <c:spPr>
            <a:ln w="22225" cap="rnd" cmpd="sng" algn="ctr">
              <a:solidFill>
                <a:schemeClr val="accent4"/>
              </a:solidFill>
              <a:round/>
            </a:ln>
            <a:effectLst/>
          </c:spPr>
          <c:marker>
            <c:symbol val="none"/>
          </c:marker>
          <c:dLbls>
            <c:dLbl>
              <c:idx val="4"/>
              <c:layout>
                <c:manualLayout>
                  <c:x val="1.5100037750093822E-3"/>
                  <c:y val="3.99002493765586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690-4132-82BC-53CA77FB4C0D}"/>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IDARTES!$B$73:$M$73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IDARTES!$B$59:$H$59</c:f>
              <c:numCache>
                <c:formatCode>0.00%</c:formatCode>
                <c:ptCount val="7"/>
                <c:pt idx="0">
                  <c:v>5.4496524223657049E-2</c:v>
                </c:pt>
                <c:pt idx="1">
                  <c:v>0.26425931578600603</c:v>
                </c:pt>
                <c:pt idx="2">
                  <c:v>0.3550989092765845</c:v>
                </c:pt>
                <c:pt idx="3">
                  <c:v>0.41027757812287285</c:v>
                </c:pt>
                <c:pt idx="4">
                  <c:v>0.46403520951724175</c:v>
                </c:pt>
                <c:pt idx="5">
                  <c:v>0.54107057342665499</c:v>
                </c:pt>
                <c:pt idx="6">
                  <c:v>0.58609775701583988</c:v>
                </c:pt>
              </c:numCache>
            </c:numRef>
          </c:val>
          <c:smooth val="0"/>
          <c:extLst>
            <c:ext xmlns:c16="http://schemas.microsoft.com/office/drawing/2014/chart" uri="{C3380CC4-5D6E-409C-BE32-E72D297353CC}">
              <c16:uniqueId val="{00000004-B690-4132-82BC-53CA77FB4C0D}"/>
            </c:ext>
          </c:extLst>
        </c:ser>
        <c:ser>
          <c:idx val="3"/>
          <c:order val="5"/>
          <c:tx>
            <c:strRef>
              <c:f>IDARTES!$A$60</c:f>
              <c:strCache>
                <c:ptCount val="1"/>
                <c:pt idx="0">
                  <c:v>% Giros acumulados</c:v>
                </c:pt>
              </c:strCache>
            </c:strRef>
          </c:tx>
          <c:spPr>
            <a:ln w="22225" cap="rnd" cmpd="sng" algn="ctr">
              <a:solidFill>
                <a:schemeClr val="accent2"/>
              </a:solidFill>
              <a:round/>
            </a:ln>
            <a:effectLst/>
          </c:spPr>
          <c:marker>
            <c:symbol val="none"/>
          </c:marker>
          <c:dLbls>
            <c:dLbl>
              <c:idx val="0"/>
              <c:layout>
                <c:manualLayout>
                  <c:x val="0"/>
                  <c:y val="4.32252701579383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690-4132-82BC-53CA77FB4C0D}"/>
                </c:ext>
              </c:extLst>
            </c:dLbl>
            <c:dLbl>
              <c:idx val="4"/>
              <c:layout>
                <c:manualLayout>
                  <c:x val="-5.5366165489011067E-17"/>
                  <c:y val="2.66001662510389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690-4132-82BC-53CA77FB4C0D}"/>
                </c:ext>
              </c:extLst>
            </c:dLbl>
            <c:dLbl>
              <c:idx val="5"/>
              <c:layout>
                <c:manualLayout>
                  <c:x val="4.5300113250283129E-3"/>
                  <c:y val="4.32252701579384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690-4132-82BC-53CA77FB4C0D}"/>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IDARTES!$B$73:$M$73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IDARTES!$B$60:$H$60</c:f>
              <c:numCache>
                <c:formatCode>0.00%</c:formatCode>
                <c:ptCount val="7"/>
                <c:pt idx="0">
                  <c:v>2.3072635100510974E-4</c:v>
                </c:pt>
                <c:pt idx="1">
                  <c:v>1.5466199740852992E-2</c:v>
                </c:pt>
                <c:pt idx="2">
                  <c:v>4.5024480212588397E-2</c:v>
                </c:pt>
                <c:pt idx="3">
                  <c:v>8.0874131540963276E-2</c:v>
                </c:pt>
                <c:pt idx="4">
                  <c:v>0.12942276936438882</c:v>
                </c:pt>
                <c:pt idx="5">
                  <c:v>0.17732005362072714</c:v>
                </c:pt>
                <c:pt idx="6">
                  <c:v>0.24289440730228717</c:v>
                </c:pt>
              </c:numCache>
            </c:numRef>
          </c:val>
          <c:smooth val="0"/>
          <c:extLst>
            <c:ext xmlns:c16="http://schemas.microsoft.com/office/drawing/2014/chart" uri="{C3380CC4-5D6E-409C-BE32-E72D297353CC}">
              <c16:uniqueId val="{00000005-B690-4132-82BC-53CA77FB4C0D}"/>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sz="900">
          <a:latin typeface="Museo Sans Condensed" panose="02000000000000000000" pitchFamily="2" charset="0"/>
        </a:defRPr>
      </a:pPr>
      <a:endParaRPr lang="es-C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80130594099118568"/>
        </c:manualLayout>
      </c:layout>
      <c:lineChart>
        <c:grouping val="standard"/>
        <c:varyColors val="0"/>
        <c:ser>
          <c:idx val="0"/>
          <c:order val="0"/>
          <c:tx>
            <c:strRef>
              <c:f>OFB!$A$74</c:f>
              <c:strCache>
                <c:ptCount val="1"/>
                <c:pt idx="0">
                  <c:v>% Prog. Compromisos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OFB!$B$73:$M$73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OFB!$B$74:$M$74</c:f>
              <c:numCache>
                <c:formatCode>0.00%</c:formatCode>
                <c:ptCount val="12"/>
                <c:pt idx="0">
                  <c:v>6.172486166762068E-2</c:v>
                </c:pt>
                <c:pt idx="1">
                  <c:v>0.17792406029383706</c:v>
                </c:pt>
                <c:pt idx="2">
                  <c:v>0.30315461425936524</c:v>
                </c:pt>
                <c:pt idx="3">
                  <c:v>0.8837690008268142</c:v>
                </c:pt>
              </c:numCache>
            </c:numRef>
          </c:val>
          <c:smooth val="0"/>
          <c:extLst>
            <c:ext xmlns:c16="http://schemas.microsoft.com/office/drawing/2014/chart" uri="{C3380CC4-5D6E-409C-BE32-E72D297353CC}">
              <c16:uniqueId val="{00000000-F15E-4B8D-9705-0F33E31F079F}"/>
            </c:ext>
          </c:extLst>
        </c:ser>
        <c:ser>
          <c:idx val="4"/>
          <c:order val="1"/>
          <c:tx>
            <c:strRef>
              <c:f>OFB!$A$76</c:f>
              <c:strCache>
                <c:ptCount val="1"/>
                <c:pt idx="0">
                  <c:v>% Reprog. Compromisos acumulados</c:v>
                </c:pt>
              </c:strCache>
            </c:strRef>
          </c:tx>
          <c:spPr>
            <a:ln w="22225" cap="rnd" cmpd="sng" algn="ctr">
              <a:solidFill>
                <a:schemeClr val="accent6">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OFB!$B$73:$M$73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OFB!$B$76:$M$76</c:f>
              <c:numCache>
                <c:formatCode>General</c:formatCode>
                <c:ptCount val="12"/>
                <c:pt idx="4" formatCode="0.00%">
                  <c:v>0.70317177249856699</c:v>
                </c:pt>
                <c:pt idx="5" formatCode="0.00%">
                  <c:v>0.76039742691548307</c:v>
                </c:pt>
                <c:pt idx="6" formatCode="0.00%">
                  <c:v>0.8516018088019871</c:v>
                </c:pt>
                <c:pt idx="7" formatCode="0.00%">
                  <c:v>0.86300235653780011</c:v>
                </c:pt>
                <c:pt idx="8" formatCode="0.00%">
                  <c:v>0.87984841729826124</c:v>
                </c:pt>
                <c:pt idx="9" formatCode="0.00%">
                  <c:v>0.89042099229348448</c:v>
                </c:pt>
                <c:pt idx="10" formatCode="0.00%">
                  <c:v>0.91010126743519526</c:v>
                </c:pt>
                <c:pt idx="11" formatCode="0.00%">
                  <c:v>1</c:v>
                </c:pt>
              </c:numCache>
            </c:numRef>
          </c:val>
          <c:smooth val="0"/>
          <c:extLst>
            <c:ext xmlns:c16="http://schemas.microsoft.com/office/drawing/2014/chart" uri="{C3380CC4-5D6E-409C-BE32-E72D297353CC}">
              <c16:uniqueId val="{00000001-F15E-4B8D-9705-0F33E31F079F}"/>
            </c:ext>
          </c:extLst>
        </c:ser>
        <c:ser>
          <c:idx val="1"/>
          <c:order val="2"/>
          <c:tx>
            <c:strRef>
              <c:f>OFB!$A$75</c:f>
              <c:strCache>
                <c:ptCount val="1"/>
                <c:pt idx="0">
                  <c:v>% Prog. Giros acumulados</c:v>
                </c:pt>
              </c:strCache>
            </c:strRef>
          </c:tx>
          <c:spPr>
            <a:ln w="22225" cap="rnd" cmpd="sng" algn="ctr">
              <a:solidFill>
                <a:schemeClr val="accent5"/>
              </a:solidFill>
              <a:round/>
            </a:ln>
            <a:effectLst/>
          </c:spPr>
          <c:marker>
            <c:symbol val="none"/>
          </c:marker>
          <c:dLbls>
            <c:dLbl>
              <c:idx val="0"/>
              <c:layout>
                <c:manualLayout>
                  <c:x val="1.3904529046301699E-17"/>
                  <c:y val="2.6600159286780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15E-4B8D-9705-0F33E31F079F}"/>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OFB!$B$73:$M$73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OFB!$B$75:$M$75</c:f>
              <c:numCache>
                <c:formatCode>0.00%</c:formatCode>
                <c:ptCount val="12"/>
                <c:pt idx="0">
                  <c:v>3.1800546969407877E-5</c:v>
                </c:pt>
                <c:pt idx="1">
                  <c:v>4.5156776696559184E-3</c:v>
                </c:pt>
                <c:pt idx="2">
                  <c:v>3.0464923996692744E-2</c:v>
                </c:pt>
                <c:pt idx="3">
                  <c:v>0.11623099917318577</c:v>
                </c:pt>
              </c:numCache>
            </c:numRef>
          </c:val>
          <c:smooth val="0"/>
          <c:extLst>
            <c:ext xmlns:c16="http://schemas.microsoft.com/office/drawing/2014/chart" uri="{C3380CC4-5D6E-409C-BE32-E72D297353CC}">
              <c16:uniqueId val="{00000002-F15E-4B8D-9705-0F33E31F079F}"/>
            </c:ext>
          </c:extLst>
        </c:ser>
        <c:ser>
          <c:idx val="5"/>
          <c:order val="3"/>
          <c:tx>
            <c:strRef>
              <c:f>OFB!$A$77</c:f>
              <c:strCache>
                <c:ptCount val="1"/>
                <c:pt idx="0">
                  <c:v>% Reprog. Giros acumulados</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OFB!$B$73:$M$73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OFB!$B$77:$M$77</c:f>
              <c:numCache>
                <c:formatCode>General</c:formatCode>
                <c:ptCount val="12"/>
                <c:pt idx="4" formatCode="0.00%">
                  <c:v>0.10951531749570091</c:v>
                </c:pt>
                <c:pt idx="5" formatCode="0.00%">
                  <c:v>0.20399974523915673</c:v>
                </c:pt>
                <c:pt idx="6" formatCode="0.00%">
                  <c:v>0.29695560792306225</c:v>
                </c:pt>
                <c:pt idx="7" formatCode="0.00%">
                  <c:v>0.40315903445640405</c:v>
                </c:pt>
                <c:pt idx="8" formatCode="0.00%">
                  <c:v>0.51324756384943637</c:v>
                </c:pt>
                <c:pt idx="9" formatCode="0.00%">
                  <c:v>0.62190306349914015</c:v>
                </c:pt>
                <c:pt idx="10" formatCode="0.00%">
                  <c:v>0.77800777020571943</c:v>
                </c:pt>
                <c:pt idx="11" formatCode="0.00%">
                  <c:v>1</c:v>
                </c:pt>
              </c:numCache>
            </c:numRef>
          </c:val>
          <c:smooth val="0"/>
          <c:extLst>
            <c:ext xmlns:c16="http://schemas.microsoft.com/office/drawing/2014/chart" uri="{C3380CC4-5D6E-409C-BE32-E72D297353CC}">
              <c16:uniqueId val="{00000003-F15E-4B8D-9705-0F33E31F079F}"/>
            </c:ext>
          </c:extLst>
        </c:ser>
        <c:ser>
          <c:idx val="2"/>
          <c:order val="4"/>
          <c:tx>
            <c:strRef>
              <c:f>OFB!$A$59</c:f>
              <c:strCache>
                <c:ptCount val="1"/>
                <c:pt idx="0">
                  <c:v>% Compromisos acumulados</c:v>
                </c:pt>
              </c:strCache>
            </c:strRef>
          </c:tx>
          <c:spPr>
            <a:ln w="22225" cap="rnd" cmpd="sng" algn="ctr">
              <a:solidFill>
                <a:schemeClr val="accent4"/>
              </a:solidFill>
              <a:round/>
            </a:ln>
            <a:effectLst/>
          </c:spPr>
          <c:marker>
            <c:symbol val="none"/>
          </c:marker>
          <c:dLbls>
            <c:dLbl>
              <c:idx val="4"/>
              <c:layout>
                <c:manualLayout>
                  <c:x val="0"/>
                  <c:y val="2.3275139375932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15E-4B8D-9705-0F33E31F079F}"/>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OFB!$B$73:$M$73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OFB!$B$59:$H$59</c:f>
              <c:numCache>
                <c:formatCode>0.00%</c:formatCode>
                <c:ptCount val="7"/>
                <c:pt idx="0">
                  <c:v>1.9441025249634293E-2</c:v>
                </c:pt>
                <c:pt idx="1">
                  <c:v>0.10797448317751066</c:v>
                </c:pt>
                <c:pt idx="2">
                  <c:v>0.17662226807861098</c:v>
                </c:pt>
                <c:pt idx="3">
                  <c:v>0.55009090510158598</c:v>
                </c:pt>
                <c:pt idx="4">
                  <c:v>0.6861618797528819</c:v>
                </c:pt>
                <c:pt idx="5">
                  <c:v>0.71539174447487419</c:v>
                </c:pt>
                <c:pt idx="6">
                  <c:v>0.74706594704158968</c:v>
                </c:pt>
              </c:numCache>
            </c:numRef>
          </c:val>
          <c:smooth val="0"/>
          <c:extLst>
            <c:ext xmlns:c16="http://schemas.microsoft.com/office/drawing/2014/chart" uri="{C3380CC4-5D6E-409C-BE32-E72D297353CC}">
              <c16:uniqueId val="{00000004-F15E-4B8D-9705-0F33E31F079F}"/>
            </c:ext>
          </c:extLst>
        </c:ser>
        <c:ser>
          <c:idx val="3"/>
          <c:order val="5"/>
          <c:tx>
            <c:strRef>
              <c:f>OFB!$A$60</c:f>
              <c:strCache>
                <c:ptCount val="1"/>
                <c:pt idx="0">
                  <c:v>% Giros acumulados</c:v>
                </c:pt>
              </c:strCache>
            </c:strRef>
          </c:tx>
          <c:spPr>
            <a:ln w="22225" cap="rnd" cmpd="sng" algn="ctr">
              <a:solidFill>
                <a:schemeClr val="accent2"/>
              </a:solidFill>
              <a:round/>
            </a:ln>
            <a:effectLst/>
          </c:spPr>
          <c:marker>
            <c:symbol val="none"/>
          </c:marker>
          <c:dLbls>
            <c:dLbl>
              <c:idx val="0"/>
              <c:layout>
                <c:manualLayout>
                  <c:x val="1.3904529046301699E-17"/>
                  <c:y val="7.31504380386466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15E-4B8D-9705-0F33E31F079F}"/>
                </c:ext>
              </c:extLst>
            </c:dLbl>
            <c:dLbl>
              <c:idx val="1"/>
              <c:layout>
                <c:manualLayout>
                  <c:x val="-2.7809058092603399E-17"/>
                  <c:y val="2.6600159286780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15E-4B8D-9705-0F33E31F079F}"/>
                </c:ext>
              </c:extLst>
            </c:dLbl>
            <c:dLbl>
              <c:idx val="2"/>
              <c:layout>
                <c:manualLayout>
                  <c:x val="-5.5618116185206797E-17"/>
                  <c:y val="3.65752190193233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15E-4B8D-9705-0F33E31F079F}"/>
                </c:ext>
              </c:extLst>
            </c:dLbl>
            <c:dLbl>
              <c:idx val="4"/>
              <c:layout>
                <c:manualLayout>
                  <c:x val="0"/>
                  <c:y val="3.65752190193232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15E-4B8D-9705-0F33E31F079F}"/>
                </c:ext>
              </c:extLst>
            </c:dLbl>
            <c:dLbl>
              <c:idx val="5"/>
              <c:layout>
                <c:manualLayout>
                  <c:x val="-5.5618116185206797E-17"/>
                  <c:y val="2.99251791976280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15E-4B8D-9705-0F33E31F079F}"/>
                </c:ext>
              </c:extLst>
            </c:dLbl>
            <c:dLbl>
              <c:idx val="6"/>
              <c:layout>
                <c:manualLayout>
                  <c:x val="0"/>
                  <c:y val="1.99501194650853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15E-4B8D-9705-0F33E31F079F}"/>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OFB!$B$73:$M$73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OFB!$B$60:$H$60</c:f>
              <c:numCache>
                <c:formatCode>0.00%</c:formatCode>
                <c:ptCount val="7"/>
                <c:pt idx="0">
                  <c:v>5.1829485467150029E-5</c:v>
                </c:pt>
                <c:pt idx="1">
                  <c:v>1.7763160338357816E-3</c:v>
                </c:pt>
                <c:pt idx="2">
                  <c:v>1.3357862144628887E-2</c:v>
                </c:pt>
                <c:pt idx="3">
                  <c:v>3.7334494363416341E-2</c:v>
                </c:pt>
                <c:pt idx="4">
                  <c:v>0.10571542022801096</c:v>
                </c:pt>
                <c:pt idx="5">
                  <c:v>0.18899780093624613</c:v>
                </c:pt>
                <c:pt idx="6">
                  <c:v>0.26324977116107257</c:v>
                </c:pt>
              </c:numCache>
            </c:numRef>
          </c:val>
          <c:smooth val="0"/>
          <c:extLst>
            <c:ext xmlns:c16="http://schemas.microsoft.com/office/drawing/2014/chart" uri="{C3380CC4-5D6E-409C-BE32-E72D297353CC}">
              <c16:uniqueId val="{00000005-F15E-4B8D-9705-0F33E31F079F}"/>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sz="900">
          <a:latin typeface="Museo Sans Condensed" panose="02000000000000000000" pitchFamily="2" charset="0"/>
        </a:defRPr>
      </a:pPr>
      <a:endParaRPr lang="es-CO"/>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78911683658590304"/>
        </c:manualLayout>
      </c:layout>
      <c:lineChart>
        <c:grouping val="standard"/>
        <c:varyColors val="0"/>
        <c:ser>
          <c:idx val="0"/>
          <c:order val="0"/>
          <c:tx>
            <c:strRef>
              <c:f>IDPC!$A$74</c:f>
              <c:strCache>
                <c:ptCount val="1"/>
                <c:pt idx="0">
                  <c:v>% Prog. Compromisos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IDPC!$B$73:$M$73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IDPC!$B$74:$M$74</c:f>
              <c:numCache>
                <c:formatCode>0.00%</c:formatCode>
                <c:ptCount val="12"/>
                <c:pt idx="0">
                  <c:v>0.27320605661619485</c:v>
                </c:pt>
                <c:pt idx="1">
                  <c:v>0.51291968400263332</c:v>
                </c:pt>
                <c:pt idx="2">
                  <c:v>0.74423963133640558</c:v>
                </c:pt>
                <c:pt idx="3">
                  <c:v>0.8268186306780777</c:v>
                </c:pt>
              </c:numCache>
            </c:numRef>
          </c:val>
          <c:smooth val="0"/>
          <c:extLst>
            <c:ext xmlns:c16="http://schemas.microsoft.com/office/drawing/2014/chart" uri="{C3380CC4-5D6E-409C-BE32-E72D297353CC}">
              <c16:uniqueId val="{00000000-C093-45F3-9B92-7FFC405257D9}"/>
            </c:ext>
          </c:extLst>
        </c:ser>
        <c:ser>
          <c:idx val="4"/>
          <c:order val="1"/>
          <c:tx>
            <c:strRef>
              <c:f>IDPC!$A$76</c:f>
              <c:strCache>
                <c:ptCount val="1"/>
                <c:pt idx="0">
                  <c:v>% Reprog. Compromisos acumulados</c:v>
                </c:pt>
              </c:strCache>
            </c:strRef>
          </c:tx>
          <c:spPr>
            <a:ln w="22225" cap="rnd" cmpd="sng" algn="ctr">
              <a:solidFill>
                <a:schemeClr val="accent6">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IDPC!$B$73:$M$73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IDPC!$B$76:$M$76</c:f>
              <c:numCache>
                <c:formatCode>General</c:formatCode>
                <c:ptCount val="12"/>
                <c:pt idx="4" formatCode="0.00%">
                  <c:v>0.8268186306780777</c:v>
                </c:pt>
                <c:pt idx="5" formatCode="0.00%">
                  <c:v>0.8268186306780777</c:v>
                </c:pt>
                <c:pt idx="6" formatCode="0.00%">
                  <c:v>0.8268186306780777</c:v>
                </c:pt>
                <c:pt idx="7" formatCode="0.00%">
                  <c:v>0.88751048938446342</c:v>
                </c:pt>
                <c:pt idx="8" formatCode="0.00%">
                  <c:v>0.93743018355003294</c:v>
                </c:pt>
                <c:pt idx="9" formatCode="0.00%">
                  <c:v>0.97695852534562211</c:v>
                </c:pt>
                <c:pt idx="10" formatCode="0.00%">
                  <c:v>0.97695852534562211</c:v>
                </c:pt>
                <c:pt idx="11" formatCode="0.00%">
                  <c:v>1</c:v>
                </c:pt>
              </c:numCache>
            </c:numRef>
          </c:val>
          <c:smooth val="0"/>
          <c:extLst>
            <c:ext xmlns:c16="http://schemas.microsoft.com/office/drawing/2014/chart" uri="{C3380CC4-5D6E-409C-BE32-E72D297353CC}">
              <c16:uniqueId val="{00000001-C093-45F3-9B92-7FFC405257D9}"/>
            </c:ext>
          </c:extLst>
        </c:ser>
        <c:ser>
          <c:idx val="1"/>
          <c:order val="2"/>
          <c:tx>
            <c:strRef>
              <c:f>IDPC!$A$75</c:f>
              <c:strCache>
                <c:ptCount val="1"/>
                <c:pt idx="0">
                  <c:v>% Prog. Giros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IDPC!$B$73:$M$73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IDPC!$B$75:$M$75</c:f>
              <c:numCache>
                <c:formatCode>0.00%</c:formatCode>
                <c:ptCount val="12"/>
                <c:pt idx="0">
                  <c:v>0</c:v>
                </c:pt>
                <c:pt idx="1">
                  <c:v>4.5260039499670834E-2</c:v>
                </c:pt>
                <c:pt idx="2">
                  <c:v>0.10697827518104015</c:v>
                </c:pt>
                <c:pt idx="3">
                  <c:v>0.18104015799868334</c:v>
                </c:pt>
              </c:numCache>
            </c:numRef>
          </c:val>
          <c:smooth val="0"/>
          <c:extLst>
            <c:ext xmlns:c16="http://schemas.microsoft.com/office/drawing/2014/chart" uri="{C3380CC4-5D6E-409C-BE32-E72D297353CC}">
              <c16:uniqueId val="{00000002-C093-45F3-9B92-7FFC405257D9}"/>
            </c:ext>
          </c:extLst>
        </c:ser>
        <c:ser>
          <c:idx val="5"/>
          <c:order val="3"/>
          <c:tx>
            <c:strRef>
              <c:f>IDPC!$A$77</c:f>
              <c:strCache>
                <c:ptCount val="1"/>
                <c:pt idx="0">
                  <c:v>% Reprog. Giros acumulados</c:v>
                </c:pt>
              </c:strCache>
            </c:strRef>
          </c:tx>
          <c:spPr>
            <a:ln w="22225" cap="rnd" cmpd="sng" algn="ctr">
              <a:solidFill>
                <a:schemeClr val="accent1"/>
              </a:solidFill>
              <a:round/>
            </a:ln>
            <a:effectLst/>
          </c:spPr>
          <c:marker>
            <c:symbol val="none"/>
          </c:marker>
          <c:dLbls>
            <c:dLbl>
              <c:idx val="5"/>
              <c:layout>
                <c:manualLayout>
                  <c:x val="1.5134318867466188E-3"/>
                  <c:y val="2.9925179197628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093-45F3-9B92-7FFC405257D9}"/>
                </c:ext>
              </c:extLst>
            </c:dLbl>
            <c:dLbl>
              <c:idx val="6"/>
              <c:layout>
                <c:manualLayout>
                  <c:x val="0"/>
                  <c:y val="1.99501194650854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093-45F3-9B92-7FFC405257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IDPC!$B$73:$M$73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IDPC!$B$77:$M$77</c:f>
              <c:numCache>
                <c:formatCode>General</c:formatCode>
                <c:ptCount val="12"/>
                <c:pt idx="4" formatCode="0.00%">
                  <c:v>0.18104015799868334</c:v>
                </c:pt>
                <c:pt idx="5" formatCode="0.00%">
                  <c:v>0.24033841104344961</c:v>
                </c:pt>
                <c:pt idx="6" formatCode="0.00%">
                  <c:v>0.31289445017281103</c:v>
                </c:pt>
                <c:pt idx="7" formatCode="0.00%">
                  <c:v>0.39518690713462801</c:v>
                </c:pt>
                <c:pt idx="8" formatCode="0.00%">
                  <c:v>0.50215503768926928</c:v>
                </c:pt>
                <c:pt idx="9" formatCode="0.00%">
                  <c:v>0.62496051707537859</c:v>
                </c:pt>
                <c:pt idx="10" formatCode="0.00%">
                  <c:v>0.74050703295753784</c:v>
                </c:pt>
                <c:pt idx="11" formatCode="0.00%">
                  <c:v>1</c:v>
                </c:pt>
              </c:numCache>
            </c:numRef>
          </c:val>
          <c:smooth val="0"/>
          <c:extLst>
            <c:ext xmlns:c16="http://schemas.microsoft.com/office/drawing/2014/chart" uri="{C3380CC4-5D6E-409C-BE32-E72D297353CC}">
              <c16:uniqueId val="{00000003-C093-45F3-9B92-7FFC405257D9}"/>
            </c:ext>
          </c:extLst>
        </c:ser>
        <c:ser>
          <c:idx val="2"/>
          <c:order val="4"/>
          <c:tx>
            <c:strRef>
              <c:f>IDPC!$A$59</c:f>
              <c:strCache>
                <c:ptCount val="1"/>
                <c:pt idx="0">
                  <c:v>% Compromisos acumulados</c:v>
                </c:pt>
              </c:strCache>
            </c:strRef>
          </c:tx>
          <c:spPr>
            <a:ln w="22225" cap="rnd" cmpd="sng" algn="ctr">
              <a:solidFill>
                <a:schemeClr val="accent4"/>
              </a:solidFill>
              <a:round/>
            </a:ln>
            <a:effectLst/>
          </c:spPr>
          <c:marker>
            <c:symbol val="none"/>
          </c:marker>
          <c:dLbls>
            <c:dLbl>
              <c:idx val="6"/>
              <c:layout>
                <c:manualLayout>
                  <c:x val="-3.0268637734934597E-3"/>
                  <c:y val="1.66250995542378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093-45F3-9B92-7FFC405257D9}"/>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IDPC!$B$73:$M$73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IDPC!$B$59:$H$59</c:f>
              <c:numCache>
                <c:formatCode>0.00%</c:formatCode>
                <c:ptCount val="7"/>
                <c:pt idx="0">
                  <c:v>0.23616616865536541</c:v>
                </c:pt>
                <c:pt idx="1">
                  <c:v>0.41938201053324553</c:v>
                </c:pt>
                <c:pt idx="2">
                  <c:v>0.65299302608624088</c:v>
                </c:pt>
                <c:pt idx="3">
                  <c:v>0.67074905361257409</c:v>
                </c:pt>
                <c:pt idx="4">
                  <c:v>0.72981680328341014</c:v>
                </c:pt>
                <c:pt idx="5">
                  <c:v>0.77379566923140219</c:v>
                </c:pt>
                <c:pt idx="6">
                  <c:v>0.79960958093317969</c:v>
                </c:pt>
              </c:numCache>
            </c:numRef>
          </c:val>
          <c:smooth val="0"/>
          <c:extLst>
            <c:ext xmlns:c16="http://schemas.microsoft.com/office/drawing/2014/chart" uri="{C3380CC4-5D6E-409C-BE32-E72D297353CC}">
              <c16:uniqueId val="{00000004-C093-45F3-9B92-7FFC405257D9}"/>
            </c:ext>
          </c:extLst>
        </c:ser>
        <c:ser>
          <c:idx val="3"/>
          <c:order val="5"/>
          <c:tx>
            <c:strRef>
              <c:f>IDPC!$A$60</c:f>
              <c:strCache>
                <c:ptCount val="1"/>
                <c:pt idx="0">
                  <c:v>% Giros acumulados</c:v>
                </c:pt>
              </c:strCache>
            </c:strRef>
          </c:tx>
          <c:spPr>
            <a:ln w="22225" cap="rnd" cmpd="sng" algn="ctr">
              <a:solidFill>
                <a:schemeClr val="accent2"/>
              </a:solidFill>
              <a:round/>
            </a:ln>
            <a:effectLst/>
          </c:spPr>
          <c:marker>
            <c:symbol val="none"/>
          </c:marker>
          <c:dLbls>
            <c:dLbl>
              <c:idx val="0"/>
              <c:layout>
                <c:manualLayout>
                  <c:x val="1.5134318867466743E-3"/>
                  <c:y val="3.65752190193233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093-45F3-9B92-7FFC405257D9}"/>
                </c:ext>
              </c:extLst>
            </c:dLbl>
            <c:dLbl>
              <c:idx val="4"/>
              <c:layout>
                <c:manualLayout>
                  <c:x val="0"/>
                  <c:y val="2.99251791976280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093-45F3-9B92-7FFC405257D9}"/>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IDPC!$B$73:$M$73</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IDPC!$B$60:$H$60</c:f>
              <c:numCache>
                <c:formatCode>0.00%</c:formatCode>
                <c:ptCount val="7"/>
                <c:pt idx="0">
                  <c:v>9.7597103357472023E-6</c:v>
                </c:pt>
                <c:pt idx="1">
                  <c:v>3.6937876069782754E-3</c:v>
                </c:pt>
                <c:pt idx="2">
                  <c:v>3.8578202230085581E-2</c:v>
                </c:pt>
                <c:pt idx="3">
                  <c:v>0.10173156673798553</c:v>
                </c:pt>
                <c:pt idx="4">
                  <c:v>0.17515552394667544</c:v>
                </c:pt>
                <c:pt idx="5">
                  <c:v>0.26596351481237657</c:v>
                </c:pt>
                <c:pt idx="6">
                  <c:v>0.34639807566655695</c:v>
                </c:pt>
              </c:numCache>
            </c:numRef>
          </c:val>
          <c:smooth val="0"/>
          <c:extLst>
            <c:ext xmlns:c16="http://schemas.microsoft.com/office/drawing/2014/chart" uri="{C3380CC4-5D6E-409C-BE32-E72D297353CC}">
              <c16:uniqueId val="{00000005-C093-45F3-9B92-7FFC405257D9}"/>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sz="900">
          <a:latin typeface="Museo Sans Condensed" panose="02000000000000000000" pitchFamily="2" charset="0"/>
        </a:defRPr>
      </a:pPr>
      <a:endParaRPr lang="es-CO"/>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80042185635886431"/>
        </c:manualLayout>
      </c:layout>
      <c:lineChart>
        <c:grouping val="standard"/>
        <c:varyColors val="0"/>
        <c:ser>
          <c:idx val="0"/>
          <c:order val="0"/>
          <c:tx>
            <c:strRef>
              <c:f>FUGA!$A$75</c:f>
              <c:strCache>
                <c:ptCount val="1"/>
                <c:pt idx="0">
                  <c:v>% Prog. Compromisos acumulados</c:v>
                </c:pt>
              </c:strCache>
            </c:strRef>
          </c:tx>
          <c:spPr>
            <a:ln w="22225" cap="rnd" cmpd="sng" algn="ctr">
              <a:solidFill>
                <a:schemeClr val="accent6"/>
              </a:solidFill>
              <a:round/>
            </a:ln>
            <a:effectLst/>
          </c:spPr>
          <c:marker>
            <c:symbol val="none"/>
          </c:marker>
          <c:dLbls>
            <c:dLbl>
              <c:idx val="1"/>
              <c:layout>
                <c:manualLayout>
                  <c:x val="0"/>
                  <c:y val="3.316749585406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599-4E1B-A16D-8D13E611EDD1}"/>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FUGA!$B$74:$M$74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FUGA!$B$75:$M$75</c:f>
              <c:numCache>
                <c:formatCode>0.00%</c:formatCode>
                <c:ptCount val="12"/>
                <c:pt idx="0">
                  <c:v>0.16597395018105165</c:v>
                </c:pt>
                <c:pt idx="1">
                  <c:v>0.34750795819157693</c:v>
                </c:pt>
                <c:pt idx="2">
                  <c:v>0.49273516459999711</c:v>
                </c:pt>
                <c:pt idx="3">
                  <c:v>0.5860955115768387</c:v>
                </c:pt>
              </c:numCache>
            </c:numRef>
          </c:val>
          <c:smooth val="0"/>
          <c:extLst>
            <c:ext xmlns:c16="http://schemas.microsoft.com/office/drawing/2014/chart" uri="{C3380CC4-5D6E-409C-BE32-E72D297353CC}">
              <c16:uniqueId val="{00000000-9599-4E1B-A16D-8D13E611EDD1}"/>
            </c:ext>
          </c:extLst>
        </c:ser>
        <c:ser>
          <c:idx val="4"/>
          <c:order val="1"/>
          <c:tx>
            <c:strRef>
              <c:f>FUGA!$A$77</c:f>
              <c:strCache>
                <c:ptCount val="1"/>
                <c:pt idx="0">
                  <c:v>% Reprog. Compromisos acumulados</c:v>
                </c:pt>
              </c:strCache>
            </c:strRef>
          </c:tx>
          <c:spPr>
            <a:ln w="22225" cap="rnd" cmpd="sng" algn="ctr">
              <a:solidFill>
                <a:schemeClr val="accent6">
                  <a:lumMod val="75000"/>
                </a:schemeClr>
              </a:solidFill>
              <a:round/>
            </a:ln>
            <a:effectLst/>
          </c:spPr>
          <c:marker>
            <c:symbol val="none"/>
          </c:marker>
          <c:dLbls>
            <c:dLbl>
              <c:idx val="5"/>
              <c:layout>
                <c:manualLayout>
                  <c:x val="3.0303026687779604E-3"/>
                  <c:y val="2.98507462686567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599-4E1B-A16D-8D13E611EDD1}"/>
                </c:ext>
              </c:extLst>
            </c:dLbl>
            <c:dLbl>
              <c:idx val="6"/>
              <c:layout>
                <c:manualLayout>
                  <c:x val="-1.5151513343891192E-3"/>
                  <c:y val="2.65339966832504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599-4E1B-A16D-8D13E611EDD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FUGA!$B$74:$M$74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FUGA!$B$77:$M$77</c:f>
              <c:numCache>
                <c:formatCode>General</c:formatCode>
                <c:ptCount val="12"/>
                <c:pt idx="4" formatCode="0.00%">
                  <c:v>0.5860955115768387</c:v>
                </c:pt>
                <c:pt idx="5" formatCode="0.00%">
                  <c:v>0.60572018814807005</c:v>
                </c:pt>
                <c:pt idx="6" formatCode="0.00%">
                  <c:v>0.7012946202552327</c:v>
                </c:pt>
                <c:pt idx="7" formatCode="0.00%">
                  <c:v>0.80369818467029341</c:v>
                </c:pt>
                <c:pt idx="8" formatCode="0.00%">
                  <c:v>0.87207334928273839</c:v>
                </c:pt>
                <c:pt idx="9" formatCode="0.00%">
                  <c:v>0.92394020871431704</c:v>
                </c:pt>
                <c:pt idx="10" formatCode="0.00%">
                  <c:v>0.97580706814589568</c:v>
                </c:pt>
                <c:pt idx="11" formatCode="0.00%">
                  <c:v>1</c:v>
                </c:pt>
              </c:numCache>
            </c:numRef>
          </c:val>
          <c:smooth val="0"/>
          <c:extLst>
            <c:ext xmlns:c16="http://schemas.microsoft.com/office/drawing/2014/chart" uri="{C3380CC4-5D6E-409C-BE32-E72D297353CC}">
              <c16:uniqueId val="{00000001-9599-4E1B-A16D-8D13E611EDD1}"/>
            </c:ext>
          </c:extLst>
        </c:ser>
        <c:ser>
          <c:idx val="1"/>
          <c:order val="2"/>
          <c:tx>
            <c:strRef>
              <c:f>FUGA!$A$76</c:f>
              <c:strCache>
                <c:ptCount val="1"/>
                <c:pt idx="0">
                  <c:v>% Prog. Giros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FUGA!$B$74:$M$74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FUGA!$B$76:$M$76</c:f>
              <c:numCache>
                <c:formatCode>0.00%</c:formatCode>
                <c:ptCount val="12"/>
                <c:pt idx="0">
                  <c:v>2.0746743772631459E-3</c:v>
                </c:pt>
                <c:pt idx="1">
                  <c:v>4.3568161922526064E-2</c:v>
                </c:pt>
                <c:pt idx="2">
                  <c:v>9.0248335410946845E-2</c:v>
                </c:pt>
                <c:pt idx="3">
                  <c:v>0.14211519484252549</c:v>
                </c:pt>
              </c:numCache>
            </c:numRef>
          </c:val>
          <c:smooth val="0"/>
          <c:extLst>
            <c:ext xmlns:c16="http://schemas.microsoft.com/office/drawing/2014/chart" uri="{C3380CC4-5D6E-409C-BE32-E72D297353CC}">
              <c16:uniqueId val="{00000002-9599-4E1B-A16D-8D13E611EDD1}"/>
            </c:ext>
          </c:extLst>
        </c:ser>
        <c:ser>
          <c:idx val="5"/>
          <c:order val="3"/>
          <c:tx>
            <c:strRef>
              <c:f>FUGA!$A$78</c:f>
              <c:strCache>
                <c:ptCount val="1"/>
                <c:pt idx="0">
                  <c:v>% Reprog. Giros acumulados</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FUGA!$B$74:$M$74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FUGA!$B$78:$M$78</c:f>
              <c:numCache>
                <c:formatCode>General</c:formatCode>
                <c:ptCount val="12"/>
                <c:pt idx="4" formatCode="0.00%">
                  <c:v>0.15121719963149635</c:v>
                </c:pt>
                <c:pt idx="5" formatCode="0.00%">
                  <c:v>0.21864411689254856</c:v>
                </c:pt>
                <c:pt idx="6" formatCode="0.00%">
                  <c:v>0.29125772009675865</c:v>
                </c:pt>
                <c:pt idx="7" formatCode="0.00%">
                  <c:v>0.36905800924412663</c:v>
                </c:pt>
                <c:pt idx="8" formatCode="0.00%">
                  <c:v>0.45204498433465246</c:v>
                </c:pt>
                <c:pt idx="9" formatCode="0.00%">
                  <c:v>0.55577870319780975</c:v>
                </c:pt>
                <c:pt idx="10" formatCode="0.00%">
                  <c:v>0.68025916583359847</c:v>
                </c:pt>
                <c:pt idx="11" formatCode="0.00%">
                  <c:v>0.9</c:v>
                </c:pt>
              </c:numCache>
            </c:numRef>
          </c:val>
          <c:smooth val="0"/>
          <c:extLst>
            <c:ext xmlns:c16="http://schemas.microsoft.com/office/drawing/2014/chart" uri="{C3380CC4-5D6E-409C-BE32-E72D297353CC}">
              <c16:uniqueId val="{00000003-9599-4E1B-A16D-8D13E611EDD1}"/>
            </c:ext>
          </c:extLst>
        </c:ser>
        <c:ser>
          <c:idx val="2"/>
          <c:order val="4"/>
          <c:tx>
            <c:strRef>
              <c:f>FUGA!$A$60</c:f>
              <c:strCache>
                <c:ptCount val="1"/>
                <c:pt idx="0">
                  <c:v>% Compromisos acumulados</c:v>
                </c:pt>
              </c:strCache>
            </c:strRef>
          </c:tx>
          <c:spPr>
            <a:ln w="22225" cap="rnd" cmpd="sng" algn="ctr">
              <a:solidFill>
                <a:schemeClr val="accent4"/>
              </a:solidFill>
              <a:round/>
            </a:ln>
            <a:effectLst/>
          </c:spPr>
          <c:marker>
            <c:symbol val="none"/>
          </c:marker>
          <c:dLbls>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FUGA!$B$74:$M$74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FUGA!$B$60:$H$60</c:f>
              <c:numCache>
                <c:formatCode>0.00%</c:formatCode>
                <c:ptCount val="7"/>
                <c:pt idx="0">
                  <c:v>0.24676242737732013</c:v>
                </c:pt>
                <c:pt idx="1">
                  <c:v>0.35309937845867673</c:v>
                </c:pt>
                <c:pt idx="2">
                  <c:v>0.38007207014225114</c:v>
                </c:pt>
                <c:pt idx="3">
                  <c:v>0.39493767149128739</c:v>
                </c:pt>
                <c:pt idx="4">
                  <c:v>0.46182731281846912</c:v>
                </c:pt>
                <c:pt idx="5">
                  <c:v>0.61120599991680569</c:v>
                </c:pt>
                <c:pt idx="6">
                  <c:v>0.72506642526447185</c:v>
                </c:pt>
              </c:numCache>
            </c:numRef>
          </c:val>
          <c:smooth val="0"/>
          <c:extLst>
            <c:ext xmlns:c16="http://schemas.microsoft.com/office/drawing/2014/chart" uri="{C3380CC4-5D6E-409C-BE32-E72D297353CC}">
              <c16:uniqueId val="{00000004-9599-4E1B-A16D-8D13E611EDD1}"/>
            </c:ext>
          </c:extLst>
        </c:ser>
        <c:ser>
          <c:idx val="3"/>
          <c:order val="5"/>
          <c:tx>
            <c:strRef>
              <c:f>FUGA!$A$61</c:f>
              <c:strCache>
                <c:ptCount val="1"/>
                <c:pt idx="0">
                  <c:v>% Giros acumulados</c:v>
                </c:pt>
              </c:strCache>
            </c:strRef>
          </c:tx>
          <c:spPr>
            <a:ln w="22225" cap="rnd" cmpd="sng" algn="ctr">
              <a:solidFill>
                <a:schemeClr val="accent2"/>
              </a:solidFill>
              <a:round/>
            </a:ln>
            <a:effectLst/>
          </c:spPr>
          <c:marker>
            <c:symbol val="none"/>
          </c:marker>
          <c:dLbls>
            <c:dLbl>
              <c:idx val="0"/>
              <c:layout>
                <c:manualLayout>
                  <c:x val="-1.3888726788142212E-17"/>
                  <c:y val="3.316749585406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599-4E1B-A16D-8D13E611EDD1}"/>
                </c:ext>
              </c:extLst>
            </c:dLbl>
            <c:dLbl>
              <c:idx val="4"/>
              <c:layout>
                <c:manualLayout>
                  <c:x val="-5.5554907152568847E-17"/>
                  <c:y val="3.98009950248756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599-4E1B-A16D-8D13E611EDD1}"/>
                </c:ext>
              </c:extLst>
            </c:dLbl>
            <c:dLbl>
              <c:idx val="5"/>
              <c:layout>
                <c:manualLayout>
                  <c:x val="4.5454540031670239E-3"/>
                  <c:y val="2.6533996683250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599-4E1B-A16D-8D13E611EDD1}"/>
                </c:ext>
              </c:extLst>
            </c:dLbl>
            <c:dLbl>
              <c:idx val="6"/>
              <c:layout>
                <c:manualLayout>
                  <c:x val="-1.1110981430513769E-16"/>
                  <c:y val="4.31177446102819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599-4E1B-A16D-8D13E611EDD1}"/>
                </c:ext>
              </c:extLst>
            </c:dLbl>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FUGA!$B$74:$M$74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FUGA!$B$61:$H$61</c:f>
              <c:numCache>
                <c:formatCode>0.00%</c:formatCode>
                <c:ptCount val="7"/>
                <c:pt idx="0">
                  <c:v>0</c:v>
                </c:pt>
                <c:pt idx="1">
                  <c:v>1.1039511239911507E-2</c:v>
                </c:pt>
                <c:pt idx="2">
                  <c:v>4.6195220531143617E-2</c:v>
                </c:pt>
                <c:pt idx="3">
                  <c:v>9.9350340199917717E-2</c:v>
                </c:pt>
                <c:pt idx="4">
                  <c:v>0.14700903863012571</c:v>
                </c:pt>
                <c:pt idx="5">
                  <c:v>0.2141787951266314</c:v>
                </c:pt>
                <c:pt idx="6">
                  <c:v>0.27527860408024141</c:v>
                </c:pt>
              </c:numCache>
            </c:numRef>
          </c:val>
          <c:smooth val="0"/>
          <c:extLst>
            <c:ext xmlns:c16="http://schemas.microsoft.com/office/drawing/2014/chart" uri="{C3380CC4-5D6E-409C-BE32-E72D297353CC}">
              <c16:uniqueId val="{00000005-9599-4E1B-A16D-8D13E611EDD1}"/>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sz="900">
          <a:latin typeface="Museo Sans Condensed" panose="02000000000000000000" pitchFamily="2" charset="0"/>
        </a:defRPr>
      </a:pPr>
      <a:endParaRPr lang="es-CO"/>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7727284089488816E-2"/>
          <c:y val="2.8897706294882145E-2"/>
          <c:w val="0.92756592233066215"/>
          <c:h val="0.80397026163584762"/>
        </c:manualLayout>
      </c:layout>
      <c:lineChart>
        <c:grouping val="standard"/>
        <c:varyColors val="0"/>
        <c:ser>
          <c:idx val="0"/>
          <c:order val="0"/>
          <c:tx>
            <c:strRef>
              <c:f>CANAL!$A$75</c:f>
              <c:strCache>
                <c:ptCount val="1"/>
                <c:pt idx="0">
                  <c:v>% Prog. Compromisos acumulados</c:v>
                </c:pt>
              </c:strCache>
            </c:strRef>
          </c:tx>
          <c:spPr>
            <a:ln w="22225" cap="rnd" cmpd="sng" algn="ctr">
              <a:solidFill>
                <a:schemeClr val="accent6"/>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CANAL!$B$74:$M$74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CANAL!$B$75:$M$75</c:f>
              <c:numCache>
                <c:formatCode>0.00%</c:formatCode>
                <c:ptCount val="12"/>
                <c:pt idx="0">
                  <c:v>1.6089460128385198E-2</c:v>
                </c:pt>
                <c:pt idx="1">
                  <c:v>6.0715133108940625E-2</c:v>
                </c:pt>
                <c:pt idx="2">
                  <c:v>0.24572511044216383</c:v>
                </c:pt>
                <c:pt idx="3">
                  <c:v>0.36953025518982985</c:v>
                </c:pt>
              </c:numCache>
            </c:numRef>
          </c:val>
          <c:smooth val="0"/>
          <c:extLst>
            <c:ext xmlns:c16="http://schemas.microsoft.com/office/drawing/2014/chart" uri="{C3380CC4-5D6E-409C-BE32-E72D297353CC}">
              <c16:uniqueId val="{00000000-57BD-461C-95F8-DDAC69052F4C}"/>
            </c:ext>
          </c:extLst>
        </c:ser>
        <c:ser>
          <c:idx val="4"/>
          <c:order val="1"/>
          <c:tx>
            <c:strRef>
              <c:f>CANAL!$A$77</c:f>
              <c:strCache>
                <c:ptCount val="1"/>
                <c:pt idx="0">
                  <c:v>% Reprog. Compromisos acumulados</c:v>
                </c:pt>
              </c:strCache>
            </c:strRef>
          </c:tx>
          <c:spPr>
            <a:ln w="22225" cap="rnd" cmpd="sng" algn="ctr">
              <a:solidFill>
                <a:schemeClr val="accent6">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CANAL!$B$74:$M$74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CANAL!$B$77:$M$77</c:f>
              <c:numCache>
                <c:formatCode>General</c:formatCode>
                <c:ptCount val="12"/>
                <c:pt idx="4" formatCode="0.00%">
                  <c:v>0.5006833315415542</c:v>
                </c:pt>
                <c:pt idx="5" formatCode="0.00%">
                  <c:v>0.70192842393906407</c:v>
                </c:pt>
                <c:pt idx="6" formatCode="0.00%">
                  <c:v>0.83201515979625695</c:v>
                </c:pt>
                <c:pt idx="7" formatCode="0.00%">
                  <c:v>0.88016072580921345</c:v>
                </c:pt>
                <c:pt idx="8" formatCode="0.00%">
                  <c:v>0.95520723326734525</c:v>
                </c:pt>
                <c:pt idx="9" formatCode="0.00%">
                  <c:v>0.98706448633300914</c:v>
                </c:pt>
                <c:pt idx="10" formatCode="0.00%">
                  <c:v>0.99321559859640818</c:v>
                </c:pt>
                <c:pt idx="11" formatCode="0.00%">
                  <c:v>1.000009364379864</c:v>
                </c:pt>
              </c:numCache>
            </c:numRef>
          </c:val>
          <c:smooth val="0"/>
          <c:extLst>
            <c:ext xmlns:c16="http://schemas.microsoft.com/office/drawing/2014/chart" uri="{C3380CC4-5D6E-409C-BE32-E72D297353CC}">
              <c16:uniqueId val="{00000001-57BD-461C-95F8-DDAC69052F4C}"/>
            </c:ext>
          </c:extLst>
        </c:ser>
        <c:ser>
          <c:idx val="1"/>
          <c:order val="2"/>
          <c:tx>
            <c:strRef>
              <c:f>CANAL!$A$76</c:f>
              <c:strCache>
                <c:ptCount val="1"/>
                <c:pt idx="0">
                  <c:v>% Prog. Giros acumulados</c:v>
                </c:pt>
              </c:strCache>
            </c:strRef>
          </c:tx>
          <c:spPr>
            <a:ln w="22225" cap="rnd" cmpd="sng" algn="ctr">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CANAL!$B$74:$M$74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CANAL!$B$76:$M$76</c:f>
              <c:numCache>
                <c:formatCode>0.00%</c:formatCode>
                <c:ptCount val="12"/>
                <c:pt idx="0">
                  <c:v>0</c:v>
                </c:pt>
                <c:pt idx="1">
                  <c:v>4.9476706384415604E-3</c:v>
                </c:pt>
                <c:pt idx="2">
                  <c:v>4.3199686900925953E-2</c:v>
                </c:pt>
                <c:pt idx="3">
                  <c:v>9.9357274424858977E-2</c:v>
                </c:pt>
              </c:numCache>
            </c:numRef>
          </c:val>
          <c:smooth val="0"/>
          <c:extLst>
            <c:ext xmlns:c16="http://schemas.microsoft.com/office/drawing/2014/chart" uri="{C3380CC4-5D6E-409C-BE32-E72D297353CC}">
              <c16:uniqueId val="{00000002-57BD-461C-95F8-DDAC69052F4C}"/>
            </c:ext>
          </c:extLst>
        </c:ser>
        <c:ser>
          <c:idx val="5"/>
          <c:order val="3"/>
          <c:tx>
            <c:strRef>
              <c:f>CANAL!$A$78</c:f>
              <c:strCache>
                <c:ptCount val="1"/>
                <c:pt idx="0">
                  <c:v>% Reprog. Giros acumulados</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CANAL!$B$74:$M$74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CANAL!$B$78:$M$78</c:f>
              <c:numCache>
                <c:formatCode>General</c:formatCode>
                <c:ptCount val="12"/>
                <c:pt idx="4" formatCode="0.00%">
                  <c:v>0.17952789063028582</c:v>
                </c:pt>
                <c:pt idx="5" formatCode="0.00%">
                  <c:v>0.27270483651552407</c:v>
                </c:pt>
                <c:pt idx="6" formatCode="0.00%">
                  <c:v>0.40075115251493121</c:v>
                </c:pt>
                <c:pt idx="7" formatCode="0.00%">
                  <c:v>0.54137226994128629</c:v>
                </c:pt>
                <c:pt idx="8" formatCode="0.00%">
                  <c:v>0.67131468924779769</c:v>
                </c:pt>
                <c:pt idx="9" formatCode="0.00%">
                  <c:v>0.77249695581454081</c:v>
                </c:pt>
                <c:pt idx="10" formatCode="0.00%">
                  <c:v>0.8683084751065252</c:v>
                </c:pt>
                <c:pt idx="11" formatCode="0.00%">
                  <c:v>0.95807599105511987</c:v>
                </c:pt>
              </c:numCache>
            </c:numRef>
          </c:val>
          <c:smooth val="0"/>
          <c:extLst>
            <c:ext xmlns:c16="http://schemas.microsoft.com/office/drawing/2014/chart" uri="{C3380CC4-5D6E-409C-BE32-E72D297353CC}">
              <c16:uniqueId val="{00000003-57BD-461C-95F8-DDAC69052F4C}"/>
            </c:ext>
          </c:extLst>
        </c:ser>
        <c:ser>
          <c:idx val="2"/>
          <c:order val="4"/>
          <c:tx>
            <c:strRef>
              <c:f>CANAL!$A$60</c:f>
              <c:strCache>
                <c:ptCount val="1"/>
                <c:pt idx="0">
                  <c:v>% Compromisos acumulados</c:v>
                </c:pt>
              </c:strCache>
            </c:strRef>
          </c:tx>
          <c:spPr>
            <a:ln w="22225" cap="rnd" cmpd="sng" algn="ctr">
              <a:solidFill>
                <a:schemeClr val="accent4"/>
              </a:solidFill>
              <a:round/>
            </a:ln>
            <a:effectLst/>
          </c:spPr>
          <c:marker>
            <c:symbol val="none"/>
          </c:marker>
          <c:dLbls>
            <c:dLbl>
              <c:idx val="3"/>
              <c:layout>
                <c:manualLayout>
                  <c:x val="0"/>
                  <c:y val="3.32502078137988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7BD-461C-95F8-DDAC69052F4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CANAL!$B$74:$M$74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CANAL!$B$60:$H$60</c:f>
              <c:numCache>
                <c:formatCode>0.00%</c:formatCode>
                <c:ptCount val="7"/>
                <c:pt idx="0">
                  <c:v>4.1863006952027569E-2</c:v>
                </c:pt>
                <c:pt idx="1">
                  <c:v>0.25090282882944354</c:v>
                </c:pt>
                <c:pt idx="2">
                  <c:v>0.35995362431798317</c:v>
                </c:pt>
                <c:pt idx="3">
                  <c:v>0.35280470916301815</c:v>
                </c:pt>
                <c:pt idx="4">
                  <c:v>0.3628235141230915</c:v>
                </c:pt>
                <c:pt idx="5">
                  <c:v>0.57373366546891358</c:v>
                </c:pt>
                <c:pt idx="6">
                  <c:v>0.58868696723449387</c:v>
                </c:pt>
              </c:numCache>
            </c:numRef>
          </c:val>
          <c:smooth val="0"/>
          <c:extLst>
            <c:ext xmlns:c16="http://schemas.microsoft.com/office/drawing/2014/chart" uri="{C3380CC4-5D6E-409C-BE32-E72D297353CC}">
              <c16:uniqueId val="{00000004-57BD-461C-95F8-DDAC69052F4C}"/>
            </c:ext>
          </c:extLst>
        </c:ser>
        <c:ser>
          <c:idx val="3"/>
          <c:order val="5"/>
          <c:tx>
            <c:strRef>
              <c:f>CANAL!$A$61</c:f>
              <c:strCache>
                <c:ptCount val="1"/>
                <c:pt idx="0">
                  <c:v>% Giros acumulados</c:v>
                </c:pt>
              </c:strCache>
            </c:strRef>
          </c:tx>
          <c:spPr>
            <a:ln w="22225" cap="rnd" cmpd="sng" algn="ctr">
              <a:solidFill>
                <a:schemeClr val="accent2"/>
              </a:solidFill>
              <a:round/>
            </a:ln>
            <a:effectLst/>
          </c:spPr>
          <c:marker>
            <c:symbol val="none"/>
          </c:marker>
          <c:dLbls>
            <c:dLbl>
              <c:idx val="0"/>
              <c:layout>
                <c:manualLayout>
                  <c:x val="1.5117157974300693E-3"/>
                  <c:y val="2.66001662510389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7BD-461C-95F8-DDAC69052F4C}"/>
                </c:ext>
              </c:extLst>
            </c:dLbl>
            <c:dLbl>
              <c:idx val="1"/>
              <c:layout>
                <c:manualLayout>
                  <c:x val="0"/>
                  <c:y val="2.66001662510390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7BD-461C-95F8-DDAC69052F4C}"/>
                </c:ext>
              </c:extLst>
            </c:dLbl>
            <c:dLbl>
              <c:idx val="2"/>
              <c:layout>
                <c:manualLayout>
                  <c:x val="1.5117157974300832E-3"/>
                  <c:y val="4.32252701579384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7BD-461C-95F8-DDAC69052F4C}"/>
                </c:ext>
              </c:extLst>
            </c:dLbl>
            <c:dLbl>
              <c:idx val="3"/>
              <c:layout>
                <c:manualLayout>
                  <c:x val="0"/>
                  <c:y val="1.3300083125519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7BD-461C-95F8-DDAC69052F4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CANAL!$B$74:$M$74</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CANAL!$B$61:$H$61</c:f>
              <c:numCache>
                <c:formatCode>0.00%</c:formatCode>
                <c:ptCount val="7"/>
                <c:pt idx="0">
                  <c:v>0</c:v>
                </c:pt>
                <c:pt idx="1">
                  <c:v>1.990111554629071E-5</c:v>
                </c:pt>
                <c:pt idx="2">
                  <c:v>2.0480766353278994E-2</c:v>
                </c:pt>
                <c:pt idx="3">
                  <c:v>7.4814742545196211E-2</c:v>
                </c:pt>
                <c:pt idx="4">
                  <c:v>0.12407015306813347</c:v>
                </c:pt>
                <c:pt idx="5">
                  <c:v>0.18562508438270237</c:v>
                </c:pt>
                <c:pt idx="6">
                  <c:v>0.22223225176888087</c:v>
                </c:pt>
              </c:numCache>
            </c:numRef>
          </c:val>
          <c:smooth val="0"/>
          <c:extLst>
            <c:ext xmlns:c16="http://schemas.microsoft.com/office/drawing/2014/chart" uri="{C3380CC4-5D6E-409C-BE32-E72D297353CC}">
              <c16:uniqueId val="{00000005-57BD-461C-95F8-DDAC69052F4C}"/>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3792896"/>
        <c:axId val="124011072"/>
      </c:lineChart>
      <c:catAx>
        <c:axId val="1237928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4011072"/>
        <c:crosses val="autoZero"/>
        <c:auto val="1"/>
        <c:lblAlgn val="ctr"/>
        <c:lblOffset val="100"/>
        <c:noMultiLvlLbl val="0"/>
      </c:catAx>
      <c:valAx>
        <c:axId val="124011072"/>
        <c:scaling>
          <c:orientation val="minMax"/>
          <c:max val="1"/>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useo Sans Condensed" panose="02000000000000000000" pitchFamily="2" charset="0"/>
                <a:ea typeface="+mn-ea"/>
                <a:cs typeface="+mn-cs"/>
              </a:defRPr>
            </a:pPr>
            <a:endParaRPr lang="es-CO"/>
          </a:p>
        </c:txPr>
        <c:crossAx val="123792896"/>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useo Sans Condensed" panose="02000000000000000000" pitchFamily="2" charset="0"/>
              <a:ea typeface="+mn-ea"/>
              <a:cs typeface="+mn-cs"/>
            </a:defRPr>
          </a:pPr>
          <a:endParaRPr lang="es-CO"/>
        </a:p>
      </c:txPr>
    </c:legend>
    <c:plotVisOnly val="1"/>
    <c:dispBlanksAs val="gap"/>
    <c:showDLblsOverMax val="0"/>
  </c:chart>
  <c:spPr>
    <a:solidFill>
      <a:schemeClr val="lt1"/>
    </a:solidFill>
    <a:ln>
      <a:noFill/>
    </a:ln>
    <a:effectLst/>
  </c:spPr>
  <c:txPr>
    <a:bodyPr/>
    <a:lstStyle/>
    <a:p>
      <a:pPr>
        <a:defRPr>
          <a:latin typeface="Museo Sans Condensed" panose="02000000000000000000" pitchFamily="2" charset="0"/>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63378C-B81B-48F6-8D0B-58316D2CDED2}" type="doc">
      <dgm:prSet loTypeId="urn:microsoft.com/office/officeart/2008/layout/VerticalCurvedList" loCatId="list" qsTypeId="urn:microsoft.com/office/officeart/2005/8/quickstyle/simple2" qsCatId="simple" csTypeId="urn:microsoft.com/office/officeart/2005/8/colors/accent5_1" csCatId="accent5" phldr="1"/>
      <dgm:spPr/>
      <dgm:t>
        <a:bodyPr/>
        <a:lstStyle/>
        <a:p>
          <a:endParaRPr lang="es-CO"/>
        </a:p>
      </dgm:t>
    </dgm:pt>
    <dgm:pt modelId="{752CABE7-FCDF-4DE5-B6CE-1B66BD6B894B}">
      <dgm:prSet phldrT="[Texto]"/>
      <dgm:spPr>
        <a:ln>
          <a:solidFill>
            <a:srgbClr val="7030A0"/>
          </a:solidFill>
        </a:ln>
      </dgm:spPr>
      <dgm:t>
        <a:bodyPr/>
        <a:lstStyle/>
        <a:p>
          <a:pPr algn="just"/>
          <a:r>
            <a:rPr lang="es-CO" dirty="0">
              <a:latin typeface="Calibri" panose="020F0502020204030204" pitchFamily="34" charset="0"/>
              <a:cs typeface="Calibri" panose="020F0502020204030204" pitchFamily="34" charset="0"/>
            </a:rPr>
            <a:t>Validar la coherencia entre el avance físico y la ejecución presupuestal, garantizando que la</a:t>
          </a:r>
          <a:r>
            <a:rPr lang="es-ES" dirty="0">
              <a:latin typeface="Calibri" panose="020F0502020204030204" pitchFamily="34" charset="0"/>
              <a:cs typeface="Calibri" panose="020F0502020204030204" pitchFamily="34" charset="0"/>
            </a:rPr>
            <a:t> información sea consistente y precisa</a:t>
          </a:r>
          <a:endParaRPr lang="es-CO" dirty="0">
            <a:latin typeface="Calibri" panose="020F0502020204030204" pitchFamily="34" charset="0"/>
            <a:cs typeface="Calibri" panose="020F0502020204030204" pitchFamily="34" charset="0"/>
          </a:endParaRPr>
        </a:p>
      </dgm:t>
    </dgm:pt>
    <dgm:pt modelId="{4B4ADCAF-C087-486E-B422-E40C01A31368}" type="parTrans" cxnId="{B8D2B9AB-0870-4656-B654-31040252A9C2}">
      <dgm:prSet/>
      <dgm:spPr/>
      <dgm:t>
        <a:bodyPr/>
        <a:lstStyle/>
        <a:p>
          <a:pPr algn="just"/>
          <a:endParaRPr lang="es-CO">
            <a:latin typeface="Calibri" panose="020F0502020204030204" pitchFamily="34" charset="0"/>
            <a:cs typeface="Calibri" panose="020F0502020204030204" pitchFamily="34" charset="0"/>
          </a:endParaRPr>
        </a:p>
      </dgm:t>
    </dgm:pt>
    <dgm:pt modelId="{0B7BF887-26CA-4A54-BB3A-1DA1E9DB7F49}" type="sibTrans" cxnId="{B8D2B9AB-0870-4656-B654-31040252A9C2}">
      <dgm:prSet/>
      <dgm:spPr/>
      <dgm:t>
        <a:bodyPr/>
        <a:lstStyle/>
        <a:p>
          <a:pPr algn="just"/>
          <a:endParaRPr lang="es-CO">
            <a:latin typeface="Calibri" panose="020F0502020204030204" pitchFamily="34" charset="0"/>
            <a:cs typeface="Calibri" panose="020F0502020204030204" pitchFamily="34" charset="0"/>
          </a:endParaRPr>
        </a:p>
      </dgm:t>
    </dgm:pt>
    <dgm:pt modelId="{59D361AF-94C4-48D6-AC48-FD80D0FFE047}">
      <dgm:prSet phldrT="[Texto]"/>
      <dgm:spPr>
        <a:ln>
          <a:solidFill>
            <a:srgbClr val="7030A0"/>
          </a:solidFill>
        </a:ln>
      </dgm:spPr>
      <dgm:t>
        <a:bodyPr/>
        <a:lstStyle/>
        <a:p>
          <a:pPr algn="just"/>
          <a:r>
            <a:rPr lang="es-CO" dirty="0">
              <a:latin typeface="Calibri" panose="020F0502020204030204" pitchFamily="34" charset="0"/>
              <a:cs typeface="Calibri" panose="020F0502020204030204" pitchFamily="34" charset="0"/>
            </a:rPr>
            <a:t>Mostrar avances de las magnitudes de las metas de producto en los reportes trimestrales para no esperar hasta el fin de la vigencia</a:t>
          </a:r>
        </a:p>
      </dgm:t>
    </dgm:pt>
    <dgm:pt modelId="{06EAEBDF-EF69-4A6A-8179-9A6421C93689}" type="parTrans" cxnId="{8B7C4685-2968-4E60-AFEB-17C60A46E4F7}">
      <dgm:prSet/>
      <dgm:spPr/>
      <dgm:t>
        <a:bodyPr/>
        <a:lstStyle/>
        <a:p>
          <a:pPr algn="just"/>
          <a:endParaRPr lang="es-CO">
            <a:latin typeface="Calibri" panose="020F0502020204030204" pitchFamily="34" charset="0"/>
            <a:cs typeface="Calibri" panose="020F0502020204030204" pitchFamily="34" charset="0"/>
          </a:endParaRPr>
        </a:p>
      </dgm:t>
    </dgm:pt>
    <dgm:pt modelId="{1F516E7B-A137-4C12-81CD-FDB2FEDB87A2}" type="sibTrans" cxnId="{8B7C4685-2968-4E60-AFEB-17C60A46E4F7}">
      <dgm:prSet/>
      <dgm:spPr/>
      <dgm:t>
        <a:bodyPr/>
        <a:lstStyle/>
        <a:p>
          <a:pPr algn="just"/>
          <a:endParaRPr lang="es-CO">
            <a:latin typeface="Calibri" panose="020F0502020204030204" pitchFamily="34" charset="0"/>
            <a:cs typeface="Calibri" panose="020F0502020204030204" pitchFamily="34" charset="0"/>
          </a:endParaRPr>
        </a:p>
      </dgm:t>
    </dgm:pt>
    <dgm:pt modelId="{9B38D4BA-0D29-ED41-AF53-786D7CAD0241}">
      <dgm:prSet phldrT="[Texto]"/>
      <dgm:spPr>
        <a:ln>
          <a:solidFill>
            <a:srgbClr val="7030A0"/>
          </a:solidFill>
        </a:ln>
      </dgm:spPr>
      <dgm:t>
        <a:bodyPr/>
        <a:lstStyle/>
        <a:p>
          <a:pPr algn="just"/>
          <a:r>
            <a:rPr lang="es-CO" dirty="0">
              <a:latin typeface="Calibri" panose="020F0502020204030204" pitchFamily="34" charset="0"/>
              <a:cs typeface="Calibri" panose="020F0502020204030204" pitchFamily="34" charset="0"/>
            </a:rPr>
            <a:t>Tener especial cuidado con las metas que al segundo trimestre presentan </a:t>
          </a:r>
          <a:r>
            <a:rPr lang="es-CO" b="1" dirty="0">
              <a:latin typeface="Calibri" panose="020F0502020204030204" pitchFamily="34" charset="0"/>
              <a:cs typeface="Calibri" panose="020F0502020204030204" pitchFamily="34" charset="0"/>
            </a:rPr>
            <a:t>avance inferior o igual al 40% </a:t>
          </a:r>
          <a:r>
            <a:rPr lang="es-CO" dirty="0">
              <a:latin typeface="Calibri" panose="020F0502020204030204" pitchFamily="34" charset="0"/>
              <a:cs typeface="Calibri" panose="020F0502020204030204" pitchFamily="34" charset="0"/>
            </a:rPr>
            <a:t>en su ejecución, se debe garantizar que no  queden rezagadas en la vigencia</a:t>
          </a:r>
        </a:p>
      </dgm:t>
    </dgm:pt>
    <dgm:pt modelId="{BDBE5FD4-5222-B842-B73A-770F672D1DBC}" type="parTrans" cxnId="{2035A83E-CC7E-5E4B-B8A5-A7BB089DF98A}">
      <dgm:prSet/>
      <dgm:spPr/>
      <dgm:t>
        <a:bodyPr/>
        <a:lstStyle/>
        <a:p>
          <a:endParaRPr lang="es-ES"/>
        </a:p>
      </dgm:t>
    </dgm:pt>
    <dgm:pt modelId="{BDFF27AC-AF5E-A14B-BC65-749CB86E6FE3}" type="sibTrans" cxnId="{2035A83E-CC7E-5E4B-B8A5-A7BB089DF98A}">
      <dgm:prSet/>
      <dgm:spPr/>
      <dgm:t>
        <a:bodyPr/>
        <a:lstStyle/>
        <a:p>
          <a:endParaRPr lang="es-ES"/>
        </a:p>
      </dgm:t>
    </dgm:pt>
    <dgm:pt modelId="{E98C18A3-3CA5-A442-B0DD-ABD12C963073}">
      <dgm:prSet phldrT="[Texto]"/>
      <dgm:spPr>
        <a:ln>
          <a:solidFill>
            <a:srgbClr val="7030A0"/>
          </a:solidFill>
        </a:ln>
      </dgm:spPr>
      <dgm:t>
        <a:bodyPr/>
        <a:lstStyle/>
        <a:p>
          <a:pPr algn="just"/>
          <a:r>
            <a:rPr lang="es-CO" dirty="0">
              <a:latin typeface="Calibri" panose="020F0502020204030204" pitchFamily="34" charset="0"/>
              <a:cs typeface="Calibri" panose="020F0502020204030204" pitchFamily="34" charset="0"/>
            </a:rPr>
            <a:t>Al momento de realizar el reporte de indicadores de metas de producto  en el SEGPLAN deberán incluir trimestralmente los avances y/o retrasos así no presenten avances en las magnitudes físicas.</a:t>
          </a:r>
        </a:p>
      </dgm:t>
    </dgm:pt>
    <dgm:pt modelId="{7C7D7B70-BEDD-6140-842B-64A35BF2CA44}" type="parTrans" cxnId="{4C4E01C3-1BD8-3D47-B78D-90A261115FEB}">
      <dgm:prSet/>
      <dgm:spPr/>
      <dgm:t>
        <a:bodyPr/>
        <a:lstStyle/>
        <a:p>
          <a:endParaRPr lang="es-ES"/>
        </a:p>
      </dgm:t>
    </dgm:pt>
    <dgm:pt modelId="{A3E81AEA-1E47-1241-968A-D16796ED768A}" type="sibTrans" cxnId="{4C4E01C3-1BD8-3D47-B78D-90A261115FEB}">
      <dgm:prSet/>
      <dgm:spPr/>
      <dgm:t>
        <a:bodyPr/>
        <a:lstStyle/>
        <a:p>
          <a:endParaRPr lang="es-ES"/>
        </a:p>
      </dgm:t>
    </dgm:pt>
    <dgm:pt modelId="{8B7D05DA-A78A-4BA2-89BA-C0D59C087374}" type="pres">
      <dgm:prSet presAssocID="{2963378C-B81B-48F6-8D0B-58316D2CDED2}" presName="Name0" presStyleCnt="0">
        <dgm:presLayoutVars>
          <dgm:chMax val="7"/>
          <dgm:chPref val="7"/>
          <dgm:dir/>
        </dgm:presLayoutVars>
      </dgm:prSet>
      <dgm:spPr/>
    </dgm:pt>
    <dgm:pt modelId="{B6A7AE67-910B-47DC-A33B-87B11963F2B1}" type="pres">
      <dgm:prSet presAssocID="{2963378C-B81B-48F6-8D0B-58316D2CDED2}" presName="Name1" presStyleCnt="0"/>
      <dgm:spPr/>
    </dgm:pt>
    <dgm:pt modelId="{5CB6C506-AA58-4266-8F3D-101EB5806B80}" type="pres">
      <dgm:prSet presAssocID="{2963378C-B81B-48F6-8D0B-58316D2CDED2}" presName="cycle" presStyleCnt="0"/>
      <dgm:spPr/>
    </dgm:pt>
    <dgm:pt modelId="{1A39EDF8-5A23-4A6D-88A8-F1CC6D216829}" type="pres">
      <dgm:prSet presAssocID="{2963378C-B81B-48F6-8D0B-58316D2CDED2}" presName="srcNode" presStyleLbl="node1" presStyleIdx="0" presStyleCnt="4"/>
      <dgm:spPr/>
    </dgm:pt>
    <dgm:pt modelId="{7BC3411A-E6BF-4F7D-BB10-FD4000721E1A}" type="pres">
      <dgm:prSet presAssocID="{2963378C-B81B-48F6-8D0B-58316D2CDED2}" presName="conn" presStyleLbl="parChTrans1D2" presStyleIdx="0" presStyleCnt="1"/>
      <dgm:spPr/>
    </dgm:pt>
    <dgm:pt modelId="{D0CC0635-D6BD-4180-B574-7E22B54F0DAE}" type="pres">
      <dgm:prSet presAssocID="{2963378C-B81B-48F6-8D0B-58316D2CDED2}" presName="extraNode" presStyleLbl="node1" presStyleIdx="0" presStyleCnt="4"/>
      <dgm:spPr/>
    </dgm:pt>
    <dgm:pt modelId="{9E02B1C5-19EF-4475-9EBF-1BFE3455B8F8}" type="pres">
      <dgm:prSet presAssocID="{2963378C-B81B-48F6-8D0B-58316D2CDED2}" presName="dstNode" presStyleLbl="node1" presStyleIdx="0" presStyleCnt="4"/>
      <dgm:spPr/>
    </dgm:pt>
    <dgm:pt modelId="{0715F54E-6802-4A2A-99E4-1324A137840B}" type="pres">
      <dgm:prSet presAssocID="{752CABE7-FCDF-4DE5-B6CE-1B66BD6B894B}" presName="text_1" presStyleLbl="node1" presStyleIdx="0" presStyleCnt="4">
        <dgm:presLayoutVars>
          <dgm:bulletEnabled val="1"/>
        </dgm:presLayoutVars>
      </dgm:prSet>
      <dgm:spPr/>
    </dgm:pt>
    <dgm:pt modelId="{11E4DFB8-6DC9-4438-B8E5-5AEBB75FBAA8}" type="pres">
      <dgm:prSet presAssocID="{752CABE7-FCDF-4DE5-B6CE-1B66BD6B894B}" presName="accent_1" presStyleCnt="0"/>
      <dgm:spPr/>
    </dgm:pt>
    <dgm:pt modelId="{8E60ADED-1C6F-45EE-82CB-CA2458BC1CE7}" type="pres">
      <dgm:prSet presAssocID="{752CABE7-FCDF-4DE5-B6CE-1B66BD6B894B}" presName="accentRepeatNode" presStyleLbl="solidFgAcc1" presStyleIdx="0" presStyleCnt="4"/>
      <dgm:spPr>
        <a:ln>
          <a:solidFill>
            <a:srgbClr val="7030A0"/>
          </a:solidFill>
        </a:ln>
      </dgm:spPr>
    </dgm:pt>
    <dgm:pt modelId="{74CF1853-9C94-4249-9D9D-9DA0BC06477D}" type="pres">
      <dgm:prSet presAssocID="{59D361AF-94C4-48D6-AC48-FD80D0FFE047}" presName="text_2" presStyleLbl="node1" presStyleIdx="1" presStyleCnt="4">
        <dgm:presLayoutVars>
          <dgm:bulletEnabled val="1"/>
        </dgm:presLayoutVars>
      </dgm:prSet>
      <dgm:spPr/>
    </dgm:pt>
    <dgm:pt modelId="{E9701DAF-0325-4F45-A213-B3677B43920B}" type="pres">
      <dgm:prSet presAssocID="{59D361AF-94C4-48D6-AC48-FD80D0FFE047}" presName="accent_2" presStyleCnt="0"/>
      <dgm:spPr/>
    </dgm:pt>
    <dgm:pt modelId="{22C6B492-CE45-4F10-A1D3-7E1FB14E11D5}" type="pres">
      <dgm:prSet presAssocID="{59D361AF-94C4-48D6-AC48-FD80D0FFE047}" presName="accentRepeatNode" presStyleLbl="solidFgAcc1" presStyleIdx="1" presStyleCnt="4"/>
      <dgm:spPr>
        <a:ln>
          <a:solidFill>
            <a:srgbClr val="7030A0"/>
          </a:solidFill>
        </a:ln>
      </dgm:spPr>
    </dgm:pt>
    <dgm:pt modelId="{749F8256-D70A-2C45-B9A4-4FE15AE3A446}" type="pres">
      <dgm:prSet presAssocID="{9B38D4BA-0D29-ED41-AF53-786D7CAD0241}" presName="text_3" presStyleLbl="node1" presStyleIdx="2" presStyleCnt="4">
        <dgm:presLayoutVars>
          <dgm:bulletEnabled val="1"/>
        </dgm:presLayoutVars>
      </dgm:prSet>
      <dgm:spPr/>
    </dgm:pt>
    <dgm:pt modelId="{E4EC8730-00B3-504B-8DAD-9275334F315B}" type="pres">
      <dgm:prSet presAssocID="{9B38D4BA-0D29-ED41-AF53-786D7CAD0241}" presName="accent_3" presStyleCnt="0"/>
      <dgm:spPr/>
    </dgm:pt>
    <dgm:pt modelId="{03C86987-77A6-7A41-BCB2-7903D5EB0762}" type="pres">
      <dgm:prSet presAssocID="{9B38D4BA-0D29-ED41-AF53-786D7CAD0241}" presName="accentRepeatNode" presStyleLbl="solidFgAcc1" presStyleIdx="2" presStyleCnt="4"/>
      <dgm:spPr>
        <a:ln>
          <a:solidFill>
            <a:srgbClr val="7030A0"/>
          </a:solidFill>
        </a:ln>
      </dgm:spPr>
    </dgm:pt>
    <dgm:pt modelId="{8ACB7892-CB0F-1540-9ABB-EE8704982203}" type="pres">
      <dgm:prSet presAssocID="{E98C18A3-3CA5-A442-B0DD-ABD12C963073}" presName="text_4" presStyleLbl="node1" presStyleIdx="3" presStyleCnt="4">
        <dgm:presLayoutVars>
          <dgm:bulletEnabled val="1"/>
        </dgm:presLayoutVars>
      </dgm:prSet>
      <dgm:spPr/>
    </dgm:pt>
    <dgm:pt modelId="{DE5C0926-779C-BA48-B2EB-DB1B233176B1}" type="pres">
      <dgm:prSet presAssocID="{E98C18A3-3CA5-A442-B0DD-ABD12C963073}" presName="accent_4" presStyleCnt="0"/>
      <dgm:spPr/>
    </dgm:pt>
    <dgm:pt modelId="{8509770B-FBD3-E740-8ECF-4574CBBE1BC4}" type="pres">
      <dgm:prSet presAssocID="{E98C18A3-3CA5-A442-B0DD-ABD12C963073}" presName="accentRepeatNode" presStyleLbl="solidFgAcc1" presStyleIdx="3" presStyleCnt="4"/>
      <dgm:spPr>
        <a:ln>
          <a:solidFill>
            <a:srgbClr val="7030A0"/>
          </a:solidFill>
        </a:ln>
      </dgm:spPr>
    </dgm:pt>
  </dgm:ptLst>
  <dgm:cxnLst>
    <dgm:cxn modelId="{44102108-6320-4ABC-AB76-CE615A0560A9}" type="presOf" srcId="{59D361AF-94C4-48D6-AC48-FD80D0FFE047}" destId="{74CF1853-9C94-4249-9D9D-9DA0BC06477D}" srcOrd="0" destOrd="0" presId="urn:microsoft.com/office/officeart/2008/layout/VerticalCurvedList"/>
    <dgm:cxn modelId="{830F640B-4AC6-E747-91EC-CA7CC0F28013}" type="presOf" srcId="{9B38D4BA-0D29-ED41-AF53-786D7CAD0241}" destId="{749F8256-D70A-2C45-B9A4-4FE15AE3A446}" srcOrd="0" destOrd="0" presId="urn:microsoft.com/office/officeart/2008/layout/VerticalCurvedList"/>
    <dgm:cxn modelId="{7FDF0D14-43E1-4B38-8F7A-8358B340476B}" type="presOf" srcId="{752CABE7-FCDF-4DE5-B6CE-1B66BD6B894B}" destId="{0715F54E-6802-4A2A-99E4-1324A137840B}" srcOrd="0" destOrd="0" presId="urn:microsoft.com/office/officeart/2008/layout/VerticalCurvedList"/>
    <dgm:cxn modelId="{4D155018-03FB-4347-AA3C-2F6FCDD1FBFE}" type="presOf" srcId="{0B7BF887-26CA-4A54-BB3A-1DA1E9DB7F49}" destId="{7BC3411A-E6BF-4F7D-BB10-FD4000721E1A}" srcOrd="0" destOrd="0" presId="urn:microsoft.com/office/officeart/2008/layout/VerticalCurvedList"/>
    <dgm:cxn modelId="{2035A83E-CC7E-5E4B-B8A5-A7BB089DF98A}" srcId="{2963378C-B81B-48F6-8D0B-58316D2CDED2}" destId="{9B38D4BA-0D29-ED41-AF53-786D7CAD0241}" srcOrd="2" destOrd="0" parTransId="{BDBE5FD4-5222-B842-B73A-770F672D1DBC}" sibTransId="{BDFF27AC-AF5E-A14B-BC65-749CB86E6FE3}"/>
    <dgm:cxn modelId="{8B7C4685-2968-4E60-AFEB-17C60A46E4F7}" srcId="{2963378C-B81B-48F6-8D0B-58316D2CDED2}" destId="{59D361AF-94C4-48D6-AC48-FD80D0FFE047}" srcOrd="1" destOrd="0" parTransId="{06EAEBDF-EF69-4A6A-8179-9A6421C93689}" sibTransId="{1F516E7B-A137-4C12-81CD-FDB2FEDB87A2}"/>
    <dgm:cxn modelId="{B8D2B9AB-0870-4656-B654-31040252A9C2}" srcId="{2963378C-B81B-48F6-8D0B-58316D2CDED2}" destId="{752CABE7-FCDF-4DE5-B6CE-1B66BD6B894B}" srcOrd="0" destOrd="0" parTransId="{4B4ADCAF-C087-486E-B422-E40C01A31368}" sibTransId="{0B7BF887-26CA-4A54-BB3A-1DA1E9DB7F49}"/>
    <dgm:cxn modelId="{4C4E01C3-1BD8-3D47-B78D-90A261115FEB}" srcId="{2963378C-B81B-48F6-8D0B-58316D2CDED2}" destId="{E98C18A3-3CA5-A442-B0DD-ABD12C963073}" srcOrd="3" destOrd="0" parTransId="{7C7D7B70-BEDD-6140-842B-64A35BF2CA44}" sibTransId="{A3E81AEA-1E47-1241-968A-D16796ED768A}"/>
    <dgm:cxn modelId="{073EF1C9-2757-CF49-895E-40D2FC05A8B5}" type="presOf" srcId="{E98C18A3-3CA5-A442-B0DD-ABD12C963073}" destId="{8ACB7892-CB0F-1540-9ABB-EE8704982203}" srcOrd="0" destOrd="0" presId="urn:microsoft.com/office/officeart/2008/layout/VerticalCurvedList"/>
    <dgm:cxn modelId="{6103D0EF-BCE1-4CA1-BD8E-D2548A2C38D1}" type="presOf" srcId="{2963378C-B81B-48F6-8D0B-58316D2CDED2}" destId="{8B7D05DA-A78A-4BA2-89BA-C0D59C087374}" srcOrd="0" destOrd="0" presId="urn:microsoft.com/office/officeart/2008/layout/VerticalCurvedList"/>
    <dgm:cxn modelId="{1B1A4526-A2EC-4A87-A65F-258E8FB31226}" type="presParOf" srcId="{8B7D05DA-A78A-4BA2-89BA-C0D59C087374}" destId="{B6A7AE67-910B-47DC-A33B-87B11963F2B1}" srcOrd="0" destOrd="0" presId="urn:microsoft.com/office/officeart/2008/layout/VerticalCurvedList"/>
    <dgm:cxn modelId="{F874BE0D-414A-4C2B-9ED8-9044B48B5ECE}" type="presParOf" srcId="{B6A7AE67-910B-47DC-A33B-87B11963F2B1}" destId="{5CB6C506-AA58-4266-8F3D-101EB5806B80}" srcOrd="0" destOrd="0" presId="urn:microsoft.com/office/officeart/2008/layout/VerticalCurvedList"/>
    <dgm:cxn modelId="{D4304C87-438D-402D-9070-252E88EE621B}" type="presParOf" srcId="{5CB6C506-AA58-4266-8F3D-101EB5806B80}" destId="{1A39EDF8-5A23-4A6D-88A8-F1CC6D216829}" srcOrd="0" destOrd="0" presId="urn:microsoft.com/office/officeart/2008/layout/VerticalCurvedList"/>
    <dgm:cxn modelId="{E8AFC8D7-25C2-40E3-9C3F-C356B30A6E36}" type="presParOf" srcId="{5CB6C506-AA58-4266-8F3D-101EB5806B80}" destId="{7BC3411A-E6BF-4F7D-BB10-FD4000721E1A}" srcOrd="1" destOrd="0" presId="urn:microsoft.com/office/officeart/2008/layout/VerticalCurvedList"/>
    <dgm:cxn modelId="{45E64F49-500B-4E30-80F2-E166783028EB}" type="presParOf" srcId="{5CB6C506-AA58-4266-8F3D-101EB5806B80}" destId="{D0CC0635-D6BD-4180-B574-7E22B54F0DAE}" srcOrd="2" destOrd="0" presId="urn:microsoft.com/office/officeart/2008/layout/VerticalCurvedList"/>
    <dgm:cxn modelId="{FBE1C62F-0E4D-40FA-851F-EB685F376F4D}" type="presParOf" srcId="{5CB6C506-AA58-4266-8F3D-101EB5806B80}" destId="{9E02B1C5-19EF-4475-9EBF-1BFE3455B8F8}" srcOrd="3" destOrd="0" presId="urn:microsoft.com/office/officeart/2008/layout/VerticalCurvedList"/>
    <dgm:cxn modelId="{C969FF18-C52A-44B9-87DB-E9017CB4DB78}" type="presParOf" srcId="{B6A7AE67-910B-47DC-A33B-87B11963F2B1}" destId="{0715F54E-6802-4A2A-99E4-1324A137840B}" srcOrd="1" destOrd="0" presId="urn:microsoft.com/office/officeart/2008/layout/VerticalCurvedList"/>
    <dgm:cxn modelId="{63CDD991-29BC-4F56-9978-B58F24D37100}" type="presParOf" srcId="{B6A7AE67-910B-47DC-A33B-87B11963F2B1}" destId="{11E4DFB8-6DC9-4438-B8E5-5AEBB75FBAA8}" srcOrd="2" destOrd="0" presId="urn:microsoft.com/office/officeart/2008/layout/VerticalCurvedList"/>
    <dgm:cxn modelId="{3F4342C2-1E0F-4A3B-A75E-A1AA8A729FD6}" type="presParOf" srcId="{11E4DFB8-6DC9-4438-B8E5-5AEBB75FBAA8}" destId="{8E60ADED-1C6F-45EE-82CB-CA2458BC1CE7}" srcOrd="0" destOrd="0" presId="urn:microsoft.com/office/officeart/2008/layout/VerticalCurvedList"/>
    <dgm:cxn modelId="{493ABDE9-C6F6-47DA-91FE-62077892E89A}" type="presParOf" srcId="{B6A7AE67-910B-47DC-A33B-87B11963F2B1}" destId="{74CF1853-9C94-4249-9D9D-9DA0BC06477D}" srcOrd="3" destOrd="0" presId="urn:microsoft.com/office/officeart/2008/layout/VerticalCurvedList"/>
    <dgm:cxn modelId="{77DA5E4D-3CA7-4590-95D2-4BBC8D70060A}" type="presParOf" srcId="{B6A7AE67-910B-47DC-A33B-87B11963F2B1}" destId="{E9701DAF-0325-4F45-A213-B3677B43920B}" srcOrd="4" destOrd="0" presId="urn:microsoft.com/office/officeart/2008/layout/VerticalCurvedList"/>
    <dgm:cxn modelId="{362ADD09-94AB-4C4C-82C5-E3349708550F}" type="presParOf" srcId="{E9701DAF-0325-4F45-A213-B3677B43920B}" destId="{22C6B492-CE45-4F10-A1D3-7E1FB14E11D5}" srcOrd="0" destOrd="0" presId="urn:microsoft.com/office/officeart/2008/layout/VerticalCurvedList"/>
    <dgm:cxn modelId="{AF985B22-3CF8-374E-8876-F8BC8BC2D6C2}" type="presParOf" srcId="{B6A7AE67-910B-47DC-A33B-87B11963F2B1}" destId="{749F8256-D70A-2C45-B9A4-4FE15AE3A446}" srcOrd="5" destOrd="0" presId="urn:microsoft.com/office/officeart/2008/layout/VerticalCurvedList"/>
    <dgm:cxn modelId="{D7A57B9A-8963-224C-AE25-D1B66EB9C649}" type="presParOf" srcId="{B6A7AE67-910B-47DC-A33B-87B11963F2B1}" destId="{E4EC8730-00B3-504B-8DAD-9275334F315B}" srcOrd="6" destOrd="0" presId="urn:microsoft.com/office/officeart/2008/layout/VerticalCurvedList"/>
    <dgm:cxn modelId="{0A75D40F-FEF2-D24D-8DB6-C3A87CD71B0C}" type="presParOf" srcId="{E4EC8730-00B3-504B-8DAD-9275334F315B}" destId="{03C86987-77A6-7A41-BCB2-7903D5EB0762}" srcOrd="0" destOrd="0" presId="urn:microsoft.com/office/officeart/2008/layout/VerticalCurvedList"/>
    <dgm:cxn modelId="{616B78B1-AC3A-034C-93AE-CA3E62B31AF5}" type="presParOf" srcId="{B6A7AE67-910B-47DC-A33B-87B11963F2B1}" destId="{8ACB7892-CB0F-1540-9ABB-EE8704982203}" srcOrd="7" destOrd="0" presId="urn:microsoft.com/office/officeart/2008/layout/VerticalCurvedList"/>
    <dgm:cxn modelId="{DC73AF7E-98E3-0A40-B18E-44C82A998747}" type="presParOf" srcId="{B6A7AE67-910B-47DC-A33B-87B11963F2B1}" destId="{DE5C0926-779C-BA48-B2EB-DB1B233176B1}" srcOrd="8" destOrd="0" presId="urn:microsoft.com/office/officeart/2008/layout/VerticalCurvedList"/>
    <dgm:cxn modelId="{F3C4356C-9DE5-5548-B755-B49FFE5074C0}" type="presParOf" srcId="{DE5C0926-779C-BA48-B2EB-DB1B233176B1}" destId="{8509770B-FBD3-E740-8ECF-4574CBBE1BC4}"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3411A-E6BF-4F7D-BB10-FD4000721E1A}">
      <dsp:nvSpPr>
        <dsp:cNvPr id="0" name=""/>
        <dsp:cNvSpPr/>
      </dsp:nvSpPr>
      <dsp:spPr>
        <a:xfrm>
          <a:off x="-5822687" y="-891149"/>
          <a:ext cx="6932008" cy="6932008"/>
        </a:xfrm>
        <a:prstGeom prst="blockArc">
          <a:avLst>
            <a:gd name="adj1" fmla="val 18900000"/>
            <a:gd name="adj2" fmla="val 2700000"/>
            <a:gd name="adj3" fmla="val 312"/>
          </a:avLst>
        </a:pr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15F54E-6802-4A2A-99E4-1324A137840B}">
      <dsp:nvSpPr>
        <dsp:cNvPr id="0" name=""/>
        <dsp:cNvSpPr/>
      </dsp:nvSpPr>
      <dsp:spPr>
        <a:xfrm>
          <a:off x="580648" y="395909"/>
          <a:ext cx="7566749" cy="792231"/>
        </a:xfrm>
        <a:prstGeom prst="rect">
          <a:avLst/>
        </a:prstGeom>
        <a:solidFill>
          <a:schemeClr val="lt1">
            <a:hueOff val="0"/>
            <a:satOff val="0"/>
            <a:lumOff val="0"/>
            <a:alphaOff val="0"/>
          </a:schemeClr>
        </a:solidFill>
        <a:ln w="38100" cap="flat" cmpd="sng" algn="ctr">
          <a:solidFill>
            <a:srgbClr val="7030A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28834" tIns="40640" rIns="40640" bIns="40640" numCol="1" spcCol="1270" anchor="ctr" anchorCtr="0">
          <a:noAutofit/>
        </a:bodyPr>
        <a:lstStyle/>
        <a:p>
          <a:pPr marL="0" lvl="0" indent="0" algn="just" defTabSz="711200">
            <a:lnSpc>
              <a:spcPct val="90000"/>
            </a:lnSpc>
            <a:spcBef>
              <a:spcPct val="0"/>
            </a:spcBef>
            <a:spcAft>
              <a:spcPct val="35000"/>
            </a:spcAft>
            <a:buNone/>
          </a:pPr>
          <a:r>
            <a:rPr lang="es-CO" sz="1600" kern="1200" dirty="0">
              <a:latin typeface="Calibri" panose="020F0502020204030204" pitchFamily="34" charset="0"/>
              <a:cs typeface="Calibri" panose="020F0502020204030204" pitchFamily="34" charset="0"/>
            </a:rPr>
            <a:t>Validar la coherencia entre el avance físico y la ejecución presupuestal, garantizando que la</a:t>
          </a:r>
          <a:r>
            <a:rPr lang="es-ES" sz="1600" kern="1200" dirty="0">
              <a:latin typeface="Calibri" panose="020F0502020204030204" pitchFamily="34" charset="0"/>
              <a:cs typeface="Calibri" panose="020F0502020204030204" pitchFamily="34" charset="0"/>
            </a:rPr>
            <a:t> información sea consistente y precisa</a:t>
          </a:r>
          <a:endParaRPr lang="es-CO" sz="1600" kern="1200" dirty="0">
            <a:latin typeface="Calibri" panose="020F0502020204030204" pitchFamily="34" charset="0"/>
            <a:cs typeface="Calibri" panose="020F0502020204030204" pitchFamily="34" charset="0"/>
          </a:endParaRPr>
        </a:p>
      </dsp:txBody>
      <dsp:txXfrm>
        <a:off x="580648" y="395909"/>
        <a:ext cx="7566749" cy="792231"/>
      </dsp:txXfrm>
    </dsp:sp>
    <dsp:sp modelId="{8E60ADED-1C6F-45EE-82CB-CA2458BC1CE7}">
      <dsp:nvSpPr>
        <dsp:cNvPr id="0" name=""/>
        <dsp:cNvSpPr/>
      </dsp:nvSpPr>
      <dsp:spPr>
        <a:xfrm>
          <a:off x="85504" y="296880"/>
          <a:ext cx="990289" cy="990289"/>
        </a:xfrm>
        <a:prstGeom prst="ellipse">
          <a:avLst/>
        </a:prstGeom>
        <a:solidFill>
          <a:schemeClr val="lt1">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sp>
    <dsp:sp modelId="{74CF1853-9C94-4249-9D9D-9DA0BC06477D}">
      <dsp:nvSpPr>
        <dsp:cNvPr id="0" name=""/>
        <dsp:cNvSpPr/>
      </dsp:nvSpPr>
      <dsp:spPr>
        <a:xfrm>
          <a:off x="1034853" y="1584462"/>
          <a:ext cx="7112545" cy="792231"/>
        </a:xfrm>
        <a:prstGeom prst="rect">
          <a:avLst/>
        </a:prstGeom>
        <a:solidFill>
          <a:schemeClr val="lt1">
            <a:hueOff val="0"/>
            <a:satOff val="0"/>
            <a:lumOff val="0"/>
            <a:alphaOff val="0"/>
          </a:schemeClr>
        </a:solidFill>
        <a:ln w="38100" cap="flat" cmpd="sng" algn="ctr">
          <a:solidFill>
            <a:srgbClr val="7030A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28834" tIns="40640" rIns="40640" bIns="40640" numCol="1" spcCol="1270" anchor="ctr" anchorCtr="0">
          <a:noAutofit/>
        </a:bodyPr>
        <a:lstStyle/>
        <a:p>
          <a:pPr marL="0" lvl="0" indent="0" algn="just" defTabSz="711200">
            <a:lnSpc>
              <a:spcPct val="90000"/>
            </a:lnSpc>
            <a:spcBef>
              <a:spcPct val="0"/>
            </a:spcBef>
            <a:spcAft>
              <a:spcPct val="35000"/>
            </a:spcAft>
            <a:buNone/>
          </a:pPr>
          <a:r>
            <a:rPr lang="es-CO" sz="1600" kern="1200" dirty="0">
              <a:latin typeface="Calibri" panose="020F0502020204030204" pitchFamily="34" charset="0"/>
              <a:cs typeface="Calibri" panose="020F0502020204030204" pitchFamily="34" charset="0"/>
            </a:rPr>
            <a:t>Mostrar avances de las magnitudes de las metas de producto en los reportes trimestrales para no esperar hasta el fin de la vigencia</a:t>
          </a:r>
        </a:p>
      </dsp:txBody>
      <dsp:txXfrm>
        <a:off x="1034853" y="1584462"/>
        <a:ext cx="7112545" cy="792231"/>
      </dsp:txXfrm>
    </dsp:sp>
    <dsp:sp modelId="{22C6B492-CE45-4F10-A1D3-7E1FB14E11D5}">
      <dsp:nvSpPr>
        <dsp:cNvPr id="0" name=""/>
        <dsp:cNvSpPr/>
      </dsp:nvSpPr>
      <dsp:spPr>
        <a:xfrm>
          <a:off x="539708" y="1485433"/>
          <a:ext cx="990289" cy="990289"/>
        </a:xfrm>
        <a:prstGeom prst="ellipse">
          <a:avLst/>
        </a:prstGeom>
        <a:solidFill>
          <a:schemeClr val="lt1">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sp>
    <dsp:sp modelId="{749F8256-D70A-2C45-B9A4-4FE15AE3A446}">
      <dsp:nvSpPr>
        <dsp:cNvPr id="0" name=""/>
        <dsp:cNvSpPr/>
      </dsp:nvSpPr>
      <dsp:spPr>
        <a:xfrm>
          <a:off x="1034853" y="2773015"/>
          <a:ext cx="7112545" cy="792231"/>
        </a:xfrm>
        <a:prstGeom prst="rect">
          <a:avLst/>
        </a:prstGeom>
        <a:solidFill>
          <a:schemeClr val="lt1">
            <a:hueOff val="0"/>
            <a:satOff val="0"/>
            <a:lumOff val="0"/>
            <a:alphaOff val="0"/>
          </a:schemeClr>
        </a:solidFill>
        <a:ln w="38100" cap="flat" cmpd="sng" algn="ctr">
          <a:solidFill>
            <a:srgbClr val="7030A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28834" tIns="40640" rIns="40640" bIns="40640" numCol="1" spcCol="1270" anchor="ctr" anchorCtr="0">
          <a:noAutofit/>
        </a:bodyPr>
        <a:lstStyle/>
        <a:p>
          <a:pPr marL="0" lvl="0" indent="0" algn="just" defTabSz="711200">
            <a:lnSpc>
              <a:spcPct val="90000"/>
            </a:lnSpc>
            <a:spcBef>
              <a:spcPct val="0"/>
            </a:spcBef>
            <a:spcAft>
              <a:spcPct val="35000"/>
            </a:spcAft>
            <a:buNone/>
          </a:pPr>
          <a:r>
            <a:rPr lang="es-CO" sz="1600" kern="1200" dirty="0">
              <a:latin typeface="Calibri" panose="020F0502020204030204" pitchFamily="34" charset="0"/>
              <a:cs typeface="Calibri" panose="020F0502020204030204" pitchFamily="34" charset="0"/>
            </a:rPr>
            <a:t>Tener especial cuidado con las metas que al segundo trimestre presentan </a:t>
          </a:r>
          <a:r>
            <a:rPr lang="es-CO" sz="1600" b="1" kern="1200" dirty="0">
              <a:latin typeface="Calibri" panose="020F0502020204030204" pitchFamily="34" charset="0"/>
              <a:cs typeface="Calibri" panose="020F0502020204030204" pitchFamily="34" charset="0"/>
            </a:rPr>
            <a:t>avance inferior o igual al 40% </a:t>
          </a:r>
          <a:r>
            <a:rPr lang="es-CO" sz="1600" kern="1200" dirty="0">
              <a:latin typeface="Calibri" panose="020F0502020204030204" pitchFamily="34" charset="0"/>
              <a:cs typeface="Calibri" panose="020F0502020204030204" pitchFamily="34" charset="0"/>
            </a:rPr>
            <a:t>en su ejecución, se debe garantizar que no  queden rezagadas en la vigencia</a:t>
          </a:r>
        </a:p>
      </dsp:txBody>
      <dsp:txXfrm>
        <a:off x="1034853" y="2773015"/>
        <a:ext cx="7112545" cy="792231"/>
      </dsp:txXfrm>
    </dsp:sp>
    <dsp:sp modelId="{03C86987-77A6-7A41-BCB2-7903D5EB0762}">
      <dsp:nvSpPr>
        <dsp:cNvPr id="0" name=""/>
        <dsp:cNvSpPr/>
      </dsp:nvSpPr>
      <dsp:spPr>
        <a:xfrm>
          <a:off x="539708" y="2673986"/>
          <a:ext cx="990289" cy="990289"/>
        </a:xfrm>
        <a:prstGeom prst="ellipse">
          <a:avLst/>
        </a:prstGeom>
        <a:solidFill>
          <a:schemeClr val="lt1">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sp>
    <dsp:sp modelId="{8ACB7892-CB0F-1540-9ABB-EE8704982203}">
      <dsp:nvSpPr>
        <dsp:cNvPr id="0" name=""/>
        <dsp:cNvSpPr/>
      </dsp:nvSpPr>
      <dsp:spPr>
        <a:xfrm>
          <a:off x="580648" y="3961568"/>
          <a:ext cx="7566749" cy="792231"/>
        </a:xfrm>
        <a:prstGeom prst="rect">
          <a:avLst/>
        </a:prstGeom>
        <a:solidFill>
          <a:schemeClr val="lt1">
            <a:hueOff val="0"/>
            <a:satOff val="0"/>
            <a:lumOff val="0"/>
            <a:alphaOff val="0"/>
          </a:schemeClr>
        </a:solidFill>
        <a:ln w="38100" cap="flat" cmpd="sng" algn="ctr">
          <a:solidFill>
            <a:srgbClr val="7030A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28834" tIns="40640" rIns="40640" bIns="40640" numCol="1" spcCol="1270" anchor="ctr" anchorCtr="0">
          <a:noAutofit/>
        </a:bodyPr>
        <a:lstStyle/>
        <a:p>
          <a:pPr marL="0" lvl="0" indent="0" algn="just" defTabSz="711200">
            <a:lnSpc>
              <a:spcPct val="90000"/>
            </a:lnSpc>
            <a:spcBef>
              <a:spcPct val="0"/>
            </a:spcBef>
            <a:spcAft>
              <a:spcPct val="35000"/>
            </a:spcAft>
            <a:buNone/>
          </a:pPr>
          <a:r>
            <a:rPr lang="es-CO" sz="1600" kern="1200" dirty="0">
              <a:latin typeface="Calibri" panose="020F0502020204030204" pitchFamily="34" charset="0"/>
              <a:cs typeface="Calibri" panose="020F0502020204030204" pitchFamily="34" charset="0"/>
            </a:rPr>
            <a:t>Al momento de realizar el reporte de indicadores de metas de producto  en el SEGPLAN deberán incluir trimestralmente los avances y/o retrasos así no presenten avances en las magnitudes físicas.</a:t>
          </a:r>
        </a:p>
      </dsp:txBody>
      <dsp:txXfrm>
        <a:off x="580648" y="3961568"/>
        <a:ext cx="7566749" cy="792231"/>
      </dsp:txXfrm>
    </dsp:sp>
    <dsp:sp modelId="{8509770B-FBD3-E740-8ECF-4574CBBE1BC4}">
      <dsp:nvSpPr>
        <dsp:cNvPr id="0" name=""/>
        <dsp:cNvSpPr/>
      </dsp:nvSpPr>
      <dsp:spPr>
        <a:xfrm>
          <a:off x="85504" y="3862539"/>
          <a:ext cx="990289" cy="990289"/>
        </a:xfrm>
        <a:prstGeom prst="ellipse">
          <a:avLst/>
        </a:prstGeom>
        <a:solidFill>
          <a:schemeClr val="lt1">
            <a:hueOff val="0"/>
            <a:satOff val="0"/>
            <a:lumOff val="0"/>
            <a:alphaOff val="0"/>
          </a:schemeClr>
        </a:solidFill>
        <a:ln w="25400" cap="flat" cmpd="sng" algn="ctr">
          <a:solidFill>
            <a:srgbClr val="7030A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6A184-99F8-42FF-B3C5-037C93CEC821}" type="datetimeFigureOut">
              <a:rPr lang="es-CO" smtClean="0"/>
              <a:t>29/07/2021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22E48-80CB-46B2-87F2-BA8E5F3D418B}" type="slidenum">
              <a:rPr lang="es-CO" smtClean="0"/>
              <a:t>‹#›</a:t>
            </a:fld>
            <a:endParaRPr lang="es-CO"/>
          </a:p>
        </p:txBody>
      </p:sp>
    </p:spTree>
    <p:extLst>
      <p:ext uri="{BB962C8B-B14F-4D97-AF65-F5344CB8AC3E}">
        <p14:creationId xmlns:p14="http://schemas.microsoft.com/office/powerpoint/2010/main" val="1971286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769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522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376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660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820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200" kern="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101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200" kern="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137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200" kern="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875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200" kern="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451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200" kern="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039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200" kern="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30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358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200" kern="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007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200" b="0" i="0" u="none" strike="noStrike" dirty="0">
              <a:solidFill>
                <a:srgbClr val="000000"/>
              </a:solidFill>
              <a:effectLst/>
              <a:latin typeface="Museo Sans Condensed" panose="02000000000000000000" pitchFamily="2" charset="0"/>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795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200" kern="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883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200" b="0" i="0" u="none" strike="noStrike" dirty="0">
              <a:solidFill>
                <a:srgbClr val="000000"/>
              </a:solidFill>
              <a:effectLst/>
              <a:latin typeface="Museo Sans Condensed" panose="02000000000000000000" pitchFamily="2" charset="0"/>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128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200" b="0" i="0" u="none" strike="noStrike" dirty="0">
              <a:solidFill>
                <a:srgbClr val="000000"/>
              </a:solidFill>
              <a:effectLst/>
              <a:latin typeface="Museo Sans Condensed" panose="02000000000000000000" pitchFamily="2" charset="0"/>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028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b="0" i="0" u="none" strike="noStrike" kern="1200" dirty="0">
              <a:solidFill>
                <a:srgbClr val="000000"/>
              </a:solidFill>
              <a:effectLst/>
              <a:latin typeface="Museo Sans Condensed" panose="02000000000000000000" pitchFamily="2" charset="0"/>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702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200" kern="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75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200" kern="120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999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b="0" i="0" u="none" strike="noStrike" kern="1200" dirty="0">
              <a:solidFill>
                <a:srgbClr val="000000"/>
              </a:solidFill>
              <a:effectLst/>
              <a:latin typeface="Museo Sans Condensed" panose="02000000000000000000" pitchFamily="2" charset="0"/>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410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sldNum" idx="12"/>
          </p:nvPr>
        </p:nvSpPr>
        <p:spPr>
          <a:xfrm>
            <a:off x="4399200" y="9555480"/>
            <a:ext cx="3372840" cy="50256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71" name="Google Shape;71;p2:notes"/>
          <p:cNvSpPr txBox="1">
            <a:spLocks noGrp="1"/>
          </p:cNvSpPr>
          <p:nvPr>
            <p:ph type="body" idx="1"/>
          </p:nvPr>
        </p:nvSpPr>
        <p:spPr>
          <a:xfrm>
            <a:off x="777239" y="4777560"/>
            <a:ext cx="6217560" cy="452592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226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sldNum" idx="12"/>
          </p:nvPr>
        </p:nvSpPr>
        <p:spPr>
          <a:xfrm>
            <a:off x="4399200" y="9555480"/>
            <a:ext cx="3372840" cy="50256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10" name="Google Shape;110;p3:notes"/>
          <p:cNvSpPr txBox="1">
            <a:spLocks noGrp="1"/>
          </p:cNvSpPr>
          <p:nvPr>
            <p:ph type="body" idx="1"/>
          </p:nvPr>
        </p:nvSpPr>
        <p:spPr>
          <a:xfrm>
            <a:off x="777239" y="4777560"/>
            <a:ext cx="6217560" cy="452592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4: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22" name="Google Shape;122;p4: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sldNum" idx="12"/>
          </p:nvPr>
        </p:nvSpPr>
        <p:spPr>
          <a:xfrm>
            <a:off x="4399200" y="9555480"/>
            <a:ext cx="3372840" cy="50256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39" name="Google Shape;139;p5:notes"/>
          <p:cNvSpPr txBox="1">
            <a:spLocks noGrp="1"/>
          </p:cNvSpPr>
          <p:nvPr>
            <p:ph type="body" idx="1"/>
          </p:nvPr>
        </p:nvSpPr>
        <p:spPr>
          <a:xfrm>
            <a:off x="777239" y="4777560"/>
            <a:ext cx="6217560" cy="452592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52" name="Google Shape;152;p6: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es-ES" sz="2400" b="1" dirty="0">
                <a:latin typeface="Calibri" panose="020F0502020204030204" pitchFamily="34" charset="0"/>
                <a:cs typeface="Calibri" panose="020F0502020204030204" pitchFamily="34" charset="0"/>
              </a:rPr>
              <a:t>Justificación de avance</a:t>
            </a: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3: meta programada a partir del tercer trimestre de la vigencia.</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2400" dirty="0">
                <a:latin typeface="Calibri" panose="020F0502020204030204" pitchFamily="34" charset="0"/>
                <a:cs typeface="Calibri" panose="020F0502020204030204" pitchFamily="34" charset="0"/>
              </a:rPr>
              <a:t>Meta 103: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tercer trimestre de la vigencia 2021 Feria del Libro en Agosto</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151: </a:t>
            </a:r>
            <a:r>
              <a:rPr lang="es-MX" sz="2400" dirty="0">
                <a:solidFill>
                  <a:schemeClr val="accent4">
                    <a:lumMod val="75000"/>
                  </a:schemeClr>
                </a:solidFill>
                <a:latin typeface="Calibri" panose="020F0502020204030204" pitchFamily="34" charset="0"/>
                <a:cs typeface="Calibri" panose="020F0502020204030204" pitchFamily="34" charset="0"/>
              </a:rPr>
              <a:t>Meta programada para el cuarto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158: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segundo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475: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cuarto trimestre de la vigencia 2021</a:t>
            </a: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4465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52" name="Google Shape;152;p6: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es-ES" dirty="0"/>
              <a:t>Meta: 140 se comenzará a reportar una vez el privado entregue los diseños etapa de factibilidad. Mes de julio de acuerdo con cronograma.</a:t>
            </a:r>
          </a:p>
          <a:p>
            <a:pPr marL="216000" lvl="0" indent="-216000" algn="l" rtl="0">
              <a:lnSpc>
                <a:spcPct val="100000"/>
              </a:lnSpc>
              <a:spcBef>
                <a:spcPts val="0"/>
              </a:spcBef>
              <a:spcAft>
                <a:spcPts val="0"/>
              </a:spcAft>
              <a:buSzPts val="1400"/>
              <a:buNone/>
            </a:pPr>
            <a:r>
              <a:rPr lang="es-ES" dirty="0"/>
              <a:t>Meta 149: Se han avanzado en algunas de las actividades, peros e está terminando el documento de diseño, se espera comenzar a reportar en el segundo trimestre.</a:t>
            </a:r>
          </a:p>
          <a:p>
            <a:pPr marL="216000" lvl="0" indent="-216000" algn="l" rtl="0">
              <a:lnSpc>
                <a:spcPct val="100000"/>
              </a:lnSpc>
              <a:spcBef>
                <a:spcPts val="0"/>
              </a:spcBef>
              <a:spcAft>
                <a:spcPts val="0"/>
              </a:spcAft>
              <a:buSzPts val="1400"/>
              <a:buNone/>
            </a:pPr>
            <a:r>
              <a:rPr lang="es-ES" dirty="0"/>
              <a:t>Meta 155: No se explican por qué está en cero. Revisar. NO TIENE ERROR, ASÍ ESTÁ EN SEGPLAN.</a:t>
            </a:r>
          </a:p>
          <a:p>
            <a:pPr marL="216000" lvl="0" indent="-216000" algn="l" rtl="0">
              <a:lnSpc>
                <a:spcPct val="100000"/>
              </a:lnSpc>
              <a:spcBef>
                <a:spcPts val="0"/>
              </a:spcBef>
              <a:spcAft>
                <a:spcPts val="0"/>
              </a:spcAft>
              <a:buSzPts val="1400"/>
              <a:buNone/>
            </a:pPr>
            <a:r>
              <a:rPr lang="es-ES" dirty="0"/>
              <a:t>Meta 158: Se reportará cuando se entreguen los estímulos, a partir de los meses de abril y mayo.</a:t>
            </a:r>
          </a:p>
          <a:p>
            <a:pPr marL="216000" lvl="0" indent="-216000" algn="l" rtl="0">
              <a:lnSpc>
                <a:spcPct val="100000"/>
              </a:lnSpc>
              <a:spcBef>
                <a:spcPts val="0"/>
              </a:spcBef>
              <a:spcAft>
                <a:spcPts val="0"/>
              </a:spcAft>
              <a:buSzPts val="1400"/>
              <a:buNone/>
            </a:pPr>
            <a:r>
              <a:rPr lang="es-ES" dirty="0"/>
              <a:t>Meta 493: Depende de la evaluación FURAG. </a:t>
            </a:r>
          </a:p>
          <a:p>
            <a:pPr marL="216000" lvl="0" indent="-216000" algn="l" rtl="0">
              <a:lnSpc>
                <a:spcPct val="100000"/>
              </a:lnSpc>
              <a:spcBef>
                <a:spcPts val="0"/>
              </a:spcBef>
              <a:spcAft>
                <a:spcPts val="0"/>
              </a:spcAft>
              <a:buSzPts val="1400"/>
              <a:buNone/>
            </a:pPr>
            <a:r>
              <a:rPr lang="es-ES" dirty="0"/>
              <a:t>Meta 539: meta que depende de la coordinación del convenio con la SCRD, FUGA y Canal Capital. Se espera sea en el mes de abril.</a:t>
            </a:r>
          </a:p>
        </p:txBody>
      </p:sp>
    </p:spTree>
    <p:extLst>
      <p:ext uri="{BB962C8B-B14F-4D97-AF65-F5344CB8AC3E}">
        <p14:creationId xmlns:p14="http://schemas.microsoft.com/office/powerpoint/2010/main" val="3738198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sldNum" idx="12"/>
          </p:nvPr>
        </p:nvSpPr>
        <p:spPr>
          <a:xfrm>
            <a:off x="4399200" y="9555480"/>
            <a:ext cx="3372840" cy="50256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39" name="Google Shape;139;p5:notes"/>
          <p:cNvSpPr txBox="1">
            <a:spLocks noGrp="1"/>
          </p:cNvSpPr>
          <p:nvPr>
            <p:ph type="body" idx="1"/>
          </p:nvPr>
        </p:nvSpPr>
        <p:spPr>
          <a:xfrm>
            <a:off x="777239" y="4777560"/>
            <a:ext cx="6217560" cy="452592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099054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52" name="Google Shape;152;p6: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es-ES" sz="2400" b="1" dirty="0">
                <a:latin typeface="Calibri" panose="020F0502020204030204" pitchFamily="34" charset="0"/>
                <a:cs typeface="Calibri" panose="020F0502020204030204" pitchFamily="34" charset="0"/>
              </a:rPr>
              <a:t>Justificación de avance</a:t>
            </a: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3: meta programada a partir del tercer trimestre de la vigencia.</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2400" dirty="0">
                <a:latin typeface="Calibri" panose="020F0502020204030204" pitchFamily="34" charset="0"/>
                <a:cs typeface="Calibri" panose="020F0502020204030204" pitchFamily="34" charset="0"/>
              </a:rPr>
              <a:t>Meta 103: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tercer trimestre de la vigencia 2021 Feria del Libro en Agosto</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151: </a:t>
            </a:r>
            <a:r>
              <a:rPr lang="es-MX" sz="2400" dirty="0">
                <a:solidFill>
                  <a:schemeClr val="accent4">
                    <a:lumMod val="75000"/>
                  </a:schemeClr>
                </a:solidFill>
                <a:latin typeface="Calibri" panose="020F0502020204030204" pitchFamily="34" charset="0"/>
                <a:cs typeface="Calibri" panose="020F0502020204030204" pitchFamily="34" charset="0"/>
              </a:rPr>
              <a:t>Meta programada para el cuarto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158: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segundo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475: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cuarto trimestre de la vigencia 2021</a:t>
            </a: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46906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52" name="Google Shape;152;p6: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es-ES" sz="2400" b="1" dirty="0">
                <a:latin typeface="Calibri" panose="020F0502020204030204" pitchFamily="34" charset="0"/>
                <a:cs typeface="Calibri" panose="020F0502020204030204" pitchFamily="34" charset="0"/>
              </a:rPr>
              <a:t>Justificación de avance</a:t>
            </a: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3: meta programada a partir del tercer trimestre de la vigencia.</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2400" dirty="0">
                <a:latin typeface="Calibri" panose="020F0502020204030204" pitchFamily="34" charset="0"/>
                <a:cs typeface="Calibri" panose="020F0502020204030204" pitchFamily="34" charset="0"/>
              </a:rPr>
              <a:t>Meta 103: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tercer trimestre de la vigencia 2021 Feria del Libro en Agosto</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151: </a:t>
            </a:r>
            <a:r>
              <a:rPr lang="es-MX" sz="2400" dirty="0">
                <a:solidFill>
                  <a:schemeClr val="accent4">
                    <a:lumMod val="75000"/>
                  </a:schemeClr>
                </a:solidFill>
                <a:latin typeface="Calibri" panose="020F0502020204030204" pitchFamily="34" charset="0"/>
                <a:cs typeface="Calibri" panose="020F0502020204030204" pitchFamily="34" charset="0"/>
              </a:rPr>
              <a:t>Meta programada para el cuarto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158: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segundo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475: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cuarto trimestre de la vigencia 2021</a:t>
            </a: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2679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52" name="Google Shape;152;p6: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es-ES" sz="2400" b="1" dirty="0">
                <a:latin typeface="Calibri" panose="020F0502020204030204" pitchFamily="34" charset="0"/>
                <a:cs typeface="Calibri" panose="020F0502020204030204" pitchFamily="34" charset="0"/>
              </a:rPr>
              <a:t>Justificación de avance</a:t>
            </a: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3: meta programada a partir del tercer trimestre de la vigencia.</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2400" dirty="0">
                <a:latin typeface="Calibri" panose="020F0502020204030204" pitchFamily="34" charset="0"/>
                <a:cs typeface="Calibri" panose="020F0502020204030204" pitchFamily="34" charset="0"/>
              </a:rPr>
              <a:t>Meta 103: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tercer trimestre de la vigencia 2021 Feria del Libro en Agosto</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151: </a:t>
            </a:r>
            <a:r>
              <a:rPr lang="es-MX" sz="2400" dirty="0">
                <a:solidFill>
                  <a:schemeClr val="accent4">
                    <a:lumMod val="75000"/>
                  </a:schemeClr>
                </a:solidFill>
                <a:latin typeface="Calibri" panose="020F0502020204030204" pitchFamily="34" charset="0"/>
                <a:cs typeface="Calibri" panose="020F0502020204030204" pitchFamily="34" charset="0"/>
              </a:rPr>
              <a:t>Meta programada para el cuarto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158: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segundo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475: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cuarto trimestre de la vigencia 2021</a:t>
            </a: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3327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52" name="Google Shape;152;p6: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es-ES" sz="2400" b="1" dirty="0">
                <a:latin typeface="Calibri" panose="020F0502020204030204" pitchFamily="34" charset="0"/>
                <a:cs typeface="Calibri" panose="020F0502020204030204" pitchFamily="34" charset="0"/>
              </a:rPr>
              <a:t>Justificación de avance</a:t>
            </a: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3: meta programada a partir del tercer trimestre de la vigencia.</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2400" dirty="0">
                <a:latin typeface="Calibri" panose="020F0502020204030204" pitchFamily="34" charset="0"/>
                <a:cs typeface="Calibri" panose="020F0502020204030204" pitchFamily="34" charset="0"/>
              </a:rPr>
              <a:t>Meta 103: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tercer trimestre de la vigencia 2021 Feria del Libro en Agosto</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151: </a:t>
            </a:r>
            <a:r>
              <a:rPr lang="es-MX" sz="2400" dirty="0">
                <a:solidFill>
                  <a:schemeClr val="accent4">
                    <a:lumMod val="75000"/>
                  </a:schemeClr>
                </a:solidFill>
                <a:latin typeface="Calibri" panose="020F0502020204030204" pitchFamily="34" charset="0"/>
                <a:cs typeface="Calibri" panose="020F0502020204030204" pitchFamily="34" charset="0"/>
              </a:rPr>
              <a:t>Meta programada para el cuarto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158: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segundo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475: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cuarto trimestre de la vigencia 2021</a:t>
            </a: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0469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970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52" name="Google Shape;152;p6: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es-ES" sz="2400" b="1" dirty="0">
                <a:latin typeface="Calibri" panose="020F0502020204030204" pitchFamily="34" charset="0"/>
                <a:cs typeface="Calibri" panose="020F0502020204030204" pitchFamily="34" charset="0"/>
              </a:rPr>
              <a:t>Justificación de avance</a:t>
            </a: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3: meta programada a partir del tercer trimestre de la vigencia.</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2400" dirty="0">
                <a:latin typeface="Calibri" panose="020F0502020204030204" pitchFamily="34" charset="0"/>
                <a:cs typeface="Calibri" panose="020F0502020204030204" pitchFamily="34" charset="0"/>
              </a:rPr>
              <a:t>Meta 103: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tercer trimestre de la vigencia 2021 Feria del Libro en Agosto</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151: </a:t>
            </a:r>
            <a:r>
              <a:rPr lang="es-MX" sz="2400" dirty="0">
                <a:solidFill>
                  <a:schemeClr val="accent4">
                    <a:lumMod val="75000"/>
                  </a:schemeClr>
                </a:solidFill>
                <a:latin typeface="Calibri" panose="020F0502020204030204" pitchFamily="34" charset="0"/>
                <a:cs typeface="Calibri" panose="020F0502020204030204" pitchFamily="34" charset="0"/>
              </a:rPr>
              <a:t>Meta programada para el cuarto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158: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segundo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475: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cuarto trimestre de la vigencia 2021</a:t>
            </a: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8860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52" name="Google Shape;152;p6: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es-ES" sz="2400" b="1" dirty="0">
                <a:latin typeface="Calibri" panose="020F0502020204030204" pitchFamily="34" charset="0"/>
                <a:cs typeface="Calibri" panose="020F0502020204030204" pitchFamily="34" charset="0"/>
              </a:rPr>
              <a:t>Justificación de avance</a:t>
            </a: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3: meta programada a partir del tercer trimestre de la vigencia.</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2400" dirty="0">
                <a:latin typeface="Calibri" panose="020F0502020204030204" pitchFamily="34" charset="0"/>
                <a:cs typeface="Calibri" panose="020F0502020204030204" pitchFamily="34" charset="0"/>
              </a:rPr>
              <a:t>Meta 103: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tercer trimestre de la vigencia 2021 Feria del Libro en Agosto</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151: </a:t>
            </a:r>
            <a:r>
              <a:rPr lang="es-MX" sz="2400" dirty="0">
                <a:solidFill>
                  <a:schemeClr val="accent4">
                    <a:lumMod val="75000"/>
                  </a:schemeClr>
                </a:solidFill>
                <a:latin typeface="Calibri" panose="020F0502020204030204" pitchFamily="34" charset="0"/>
                <a:cs typeface="Calibri" panose="020F0502020204030204" pitchFamily="34" charset="0"/>
              </a:rPr>
              <a:t>Meta programada para el cuarto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158: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segundo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475: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cuarto trimestre de la vigencia 2021</a:t>
            </a: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725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52" name="Google Shape;152;p6: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es-ES" sz="2400" b="1" dirty="0">
                <a:latin typeface="Calibri" panose="020F0502020204030204" pitchFamily="34" charset="0"/>
                <a:cs typeface="Calibri" panose="020F0502020204030204" pitchFamily="34" charset="0"/>
              </a:rPr>
              <a:t>Justificación de avance</a:t>
            </a: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3: meta programada a partir del tercer trimestre de la vigencia.</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2400" dirty="0">
                <a:latin typeface="Calibri" panose="020F0502020204030204" pitchFamily="34" charset="0"/>
                <a:cs typeface="Calibri" panose="020F0502020204030204" pitchFamily="34" charset="0"/>
              </a:rPr>
              <a:t>Meta 103: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tercer trimestre de la vigencia 2021 Feria del Libro en Agosto</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151: </a:t>
            </a:r>
            <a:r>
              <a:rPr lang="es-MX" sz="2400" dirty="0">
                <a:solidFill>
                  <a:schemeClr val="accent4">
                    <a:lumMod val="75000"/>
                  </a:schemeClr>
                </a:solidFill>
                <a:latin typeface="Calibri" panose="020F0502020204030204" pitchFamily="34" charset="0"/>
                <a:cs typeface="Calibri" panose="020F0502020204030204" pitchFamily="34" charset="0"/>
              </a:rPr>
              <a:t>Meta programada para el cuarto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158: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segundo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475: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cuarto trimestre de la vigencia 2021</a:t>
            </a: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59978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152" name="Google Shape;152;p6: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es-ES" sz="2400" b="1" dirty="0">
                <a:latin typeface="Calibri" panose="020F0502020204030204" pitchFamily="34" charset="0"/>
                <a:cs typeface="Calibri" panose="020F0502020204030204" pitchFamily="34" charset="0"/>
              </a:rPr>
              <a:t>Justificación de avance</a:t>
            </a: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3: meta programada a partir del tercer trimestre de la vigencia.</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2400" dirty="0">
                <a:latin typeface="Calibri" panose="020F0502020204030204" pitchFamily="34" charset="0"/>
                <a:cs typeface="Calibri" panose="020F0502020204030204" pitchFamily="34" charset="0"/>
              </a:rPr>
              <a:t>Meta 103: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tercer trimestre de la vigencia 2021 Feria del Libro en Agosto</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151: </a:t>
            </a:r>
            <a:r>
              <a:rPr lang="es-MX" sz="2400" dirty="0">
                <a:solidFill>
                  <a:schemeClr val="accent4">
                    <a:lumMod val="75000"/>
                  </a:schemeClr>
                </a:solidFill>
                <a:latin typeface="Calibri" panose="020F0502020204030204" pitchFamily="34" charset="0"/>
                <a:cs typeface="Calibri" panose="020F0502020204030204" pitchFamily="34" charset="0"/>
              </a:rPr>
              <a:t>Meta programada para el cuarto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158: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segundo trimestre de la vigencia 2021</a:t>
            </a:r>
            <a:endParaRPr lang="es-ES" sz="2400" dirty="0">
              <a:latin typeface="Calibri" panose="020F0502020204030204" pitchFamily="34" charset="0"/>
              <a:cs typeface="Calibri" panose="020F0502020204030204" pitchFamily="34" charset="0"/>
            </a:endParaRPr>
          </a:p>
          <a:p>
            <a:pPr marL="216000" lvl="0" indent="-216000" algn="l" rtl="0">
              <a:lnSpc>
                <a:spcPct val="100000"/>
              </a:lnSpc>
              <a:spcBef>
                <a:spcPts val="0"/>
              </a:spcBef>
              <a:spcAft>
                <a:spcPts val="0"/>
              </a:spcAft>
              <a:buSzPts val="1400"/>
              <a:buNone/>
            </a:pPr>
            <a:r>
              <a:rPr lang="es-ES" sz="2400" dirty="0">
                <a:latin typeface="Calibri" panose="020F0502020204030204" pitchFamily="34" charset="0"/>
                <a:cs typeface="Calibri" panose="020F0502020204030204" pitchFamily="34" charset="0"/>
              </a:rPr>
              <a:t>Meta 475: </a:t>
            </a:r>
            <a:r>
              <a:rPr lang="es-MX" sz="2400" dirty="0">
                <a:solidFill>
                  <a:schemeClr val="accent4">
                    <a:lumMod val="75000"/>
                  </a:schemeClr>
                </a:solidFill>
                <a:latin typeface="Calibri" panose="020F0502020204030204" pitchFamily="34" charset="0"/>
                <a:cs typeface="Calibri" panose="020F0502020204030204" pitchFamily="34" charset="0"/>
              </a:rPr>
              <a:t>Meta programada a partir del cuarto trimestre de la vigencia 2021</a:t>
            </a: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6968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bd449629fa_3_12:notes"/>
          <p:cNvSpPr txBox="1">
            <a:spLocks noGrp="1"/>
          </p:cNvSpPr>
          <p:nvPr>
            <p:ph type="sldNum" idx="12"/>
          </p:nvPr>
        </p:nvSpPr>
        <p:spPr>
          <a:xfrm>
            <a:off x="4399200" y="9555480"/>
            <a:ext cx="3372900" cy="502500"/>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CO"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gbd449629fa_3_12: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729FCF"/>
          </a:solidFill>
          <a:ln w="25400" cap="flat" cmpd="sng">
            <a:solidFill>
              <a:srgbClr val="3465A4"/>
            </a:solidFill>
            <a:prstDash val="solid"/>
            <a:round/>
            <a:headEnd type="none" w="sm" len="sm"/>
            <a:tailEnd type="none" w="sm" len="sm"/>
          </a:ln>
        </p:spPr>
      </p:sp>
      <p:sp>
        <p:nvSpPr>
          <p:cNvPr id="263" name="Google Shape;263;gbd449629fa_3_12:notes"/>
          <p:cNvSpPr txBox="1">
            <a:spLocks noGrp="1"/>
          </p:cNvSpPr>
          <p:nvPr>
            <p:ph type="body" idx="1"/>
          </p:nvPr>
        </p:nvSpPr>
        <p:spPr>
          <a:xfrm>
            <a:off x="777239" y="4777560"/>
            <a:ext cx="6217500" cy="452580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225538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465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759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963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116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22E48-80CB-46B2-87F2-BA8E5F3D418B}"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979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59A6D7-F36B-4B3C-BACB-3F921554E79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665A57B0-5972-4061-B5E9-9B357524FF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2A3EC145-76F1-4001-8347-0E231D58D575}"/>
              </a:ext>
            </a:extLst>
          </p:cNvPr>
          <p:cNvSpPr>
            <a:spLocks noGrp="1"/>
          </p:cNvSpPr>
          <p:nvPr>
            <p:ph type="dt" sz="half" idx="10"/>
          </p:nvPr>
        </p:nvSpPr>
        <p:spPr/>
        <p:txBody>
          <a:bodyPr/>
          <a:lstStyle/>
          <a:p>
            <a:fld id="{43ECF62F-E7CC-4986-AA6E-67E9F56DCBC2}" type="datetimeFigureOut">
              <a:rPr lang="es-CO" smtClean="0"/>
              <a:t>29/07/2021</a:t>
            </a:fld>
            <a:endParaRPr lang="es-CO"/>
          </a:p>
        </p:txBody>
      </p:sp>
      <p:sp>
        <p:nvSpPr>
          <p:cNvPr id="5" name="Marcador de pie de página 4">
            <a:extLst>
              <a:ext uri="{FF2B5EF4-FFF2-40B4-BE49-F238E27FC236}">
                <a16:creationId xmlns:a16="http://schemas.microsoft.com/office/drawing/2014/main" id="{2E642367-551E-4D0E-BA5C-0665E4879C2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E900F3B-0179-40C7-979B-A294335FE7F3}"/>
              </a:ext>
            </a:extLst>
          </p:cNvPr>
          <p:cNvSpPr>
            <a:spLocks noGrp="1"/>
          </p:cNvSpPr>
          <p:nvPr>
            <p:ph type="sldNum" sz="quarter" idx="12"/>
          </p:nvPr>
        </p:nvSpPr>
        <p:spPr/>
        <p:txBody>
          <a:bodyPr/>
          <a:lstStyle/>
          <a:p>
            <a:fld id="{05BD2F5B-B59A-478E-A21D-7C726AD60F8B}" type="slidenum">
              <a:rPr lang="es-CO" smtClean="0"/>
              <a:t>‹#›</a:t>
            </a:fld>
            <a:endParaRPr lang="es-CO"/>
          </a:p>
        </p:txBody>
      </p:sp>
    </p:spTree>
    <p:extLst>
      <p:ext uri="{BB962C8B-B14F-4D97-AF65-F5344CB8AC3E}">
        <p14:creationId xmlns:p14="http://schemas.microsoft.com/office/powerpoint/2010/main" val="3923808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7642A7-12B6-4BE4-864E-1D3A424BF74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DD31EAE9-2A3C-4775-B91A-814EE106735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A495982-DF9D-4E05-B951-161AD7A98368}"/>
              </a:ext>
            </a:extLst>
          </p:cNvPr>
          <p:cNvSpPr>
            <a:spLocks noGrp="1"/>
          </p:cNvSpPr>
          <p:nvPr>
            <p:ph type="dt" sz="half" idx="10"/>
          </p:nvPr>
        </p:nvSpPr>
        <p:spPr/>
        <p:txBody>
          <a:bodyPr/>
          <a:lstStyle/>
          <a:p>
            <a:fld id="{43ECF62F-E7CC-4986-AA6E-67E9F56DCBC2}" type="datetimeFigureOut">
              <a:rPr lang="es-CO" smtClean="0"/>
              <a:t>29/07/2021</a:t>
            </a:fld>
            <a:endParaRPr lang="es-CO"/>
          </a:p>
        </p:txBody>
      </p:sp>
      <p:sp>
        <p:nvSpPr>
          <p:cNvPr id="5" name="Marcador de pie de página 4">
            <a:extLst>
              <a:ext uri="{FF2B5EF4-FFF2-40B4-BE49-F238E27FC236}">
                <a16:creationId xmlns:a16="http://schemas.microsoft.com/office/drawing/2014/main" id="{9C1AF4B8-EE7A-42F1-9E73-1DEB6C2B247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801D34F-12E9-4F46-9FDB-09A654605F30}"/>
              </a:ext>
            </a:extLst>
          </p:cNvPr>
          <p:cNvSpPr>
            <a:spLocks noGrp="1"/>
          </p:cNvSpPr>
          <p:nvPr>
            <p:ph type="sldNum" sz="quarter" idx="12"/>
          </p:nvPr>
        </p:nvSpPr>
        <p:spPr/>
        <p:txBody>
          <a:bodyPr/>
          <a:lstStyle/>
          <a:p>
            <a:fld id="{05BD2F5B-B59A-478E-A21D-7C726AD60F8B}" type="slidenum">
              <a:rPr lang="es-CO" smtClean="0"/>
              <a:t>‹#›</a:t>
            </a:fld>
            <a:endParaRPr lang="es-CO"/>
          </a:p>
        </p:txBody>
      </p:sp>
    </p:spTree>
    <p:extLst>
      <p:ext uri="{BB962C8B-B14F-4D97-AF65-F5344CB8AC3E}">
        <p14:creationId xmlns:p14="http://schemas.microsoft.com/office/powerpoint/2010/main" val="421945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45B862D-0E5B-4013-BE03-81F9584B732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3F9CE809-2CB5-4BAD-B70F-E45852795E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43409D7-DD2D-4D4D-9352-F4AC743A8F3E}"/>
              </a:ext>
            </a:extLst>
          </p:cNvPr>
          <p:cNvSpPr>
            <a:spLocks noGrp="1"/>
          </p:cNvSpPr>
          <p:nvPr>
            <p:ph type="dt" sz="half" idx="10"/>
          </p:nvPr>
        </p:nvSpPr>
        <p:spPr/>
        <p:txBody>
          <a:bodyPr/>
          <a:lstStyle/>
          <a:p>
            <a:fld id="{43ECF62F-E7CC-4986-AA6E-67E9F56DCBC2}" type="datetimeFigureOut">
              <a:rPr lang="es-CO" smtClean="0"/>
              <a:t>29/07/2021</a:t>
            </a:fld>
            <a:endParaRPr lang="es-CO"/>
          </a:p>
        </p:txBody>
      </p:sp>
      <p:sp>
        <p:nvSpPr>
          <p:cNvPr id="5" name="Marcador de pie de página 4">
            <a:extLst>
              <a:ext uri="{FF2B5EF4-FFF2-40B4-BE49-F238E27FC236}">
                <a16:creationId xmlns:a16="http://schemas.microsoft.com/office/drawing/2014/main" id="{F6A4AE25-4E59-432F-B77D-5A7D6E77524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F2E222A-5ABC-407B-8D32-4E87FFF77F8B}"/>
              </a:ext>
            </a:extLst>
          </p:cNvPr>
          <p:cNvSpPr>
            <a:spLocks noGrp="1"/>
          </p:cNvSpPr>
          <p:nvPr>
            <p:ph type="sldNum" sz="quarter" idx="12"/>
          </p:nvPr>
        </p:nvSpPr>
        <p:spPr/>
        <p:txBody>
          <a:bodyPr/>
          <a:lstStyle/>
          <a:p>
            <a:fld id="{05BD2F5B-B59A-478E-A21D-7C726AD60F8B}" type="slidenum">
              <a:rPr lang="es-CO" smtClean="0"/>
              <a:t>‹#›</a:t>
            </a:fld>
            <a:endParaRPr lang="es-CO"/>
          </a:p>
        </p:txBody>
      </p:sp>
    </p:spTree>
    <p:extLst>
      <p:ext uri="{BB962C8B-B14F-4D97-AF65-F5344CB8AC3E}">
        <p14:creationId xmlns:p14="http://schemas.microsoft.com/office/powerpoint/2010/main" val="3055403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
        <p:nvSpPr>
          <p:cNvPr id="14" name="Google Shape;14;p17"/>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a:t>
            </a:fld>
            <a:endParaRPr lang="es-CO"/>
          </a:p>
        </p:txBody>
      </p:sp>
    </p:spTree>
    <p:extLst>
      <p:ext uri="{BB962C8B-B14F-4D97-AF65-F5344CB8AC3E}">
        <p14:creationId xmlns:p14="http://schemas.microsoft.com/office/powerpoint/2010/main" val="33836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415611" y="992766"/>
            <a:ext cx="11360716" cy="2736786"/>
          </a:xfrm>
          <a:prstGeom prst="rect">
            <a:avLst/>
          </a:prstGeom>
          <a:noFill/>
          <a:ln>
            <a:noFill/>
          </a:ln>
        </p:spPr>
        <p:txBody>
          <a:bodyPr spcFirstLastPara="1" wrap="square" lIns="111975" tIns="111975" rIns="111975" bIns="111975" anchor="b" anchorCtr="0">
            <a:noAutofit/>
          </a:bodyPr>
          <a:lstStyle>
            <a:lvl1pPr lvl="0" algn="ctr">
              <a:lnSpc>
                <a:spcPct val="100000"/>
              </a:lnSpc>
              <a:spcBef>
                <a:spcPts val="0"/>
              </a:spcBef>
              <a:spcAft>
                <a:spcPts val="0"/>
              </a:spcAft>
              <a:buSzPts val="6400"/>
              <a:buNone/>
              <a:defRPr sz="5806"/>
            </a:lvl1pPr>
            <a:lvl2pPr lvl="1" algn="ctr">
              <a:lnSpc>
                <a:spcPct val="100000"/>
              </a:lnSpc>
              <a:spcBef>
                <a:spcPts val="0"/>
              </a:spcBef>
              <a:spcAft>
                <a:spcPts val="0"/>
              </a:spcAft>
              <a:buSzPts val="6400"/>
              <a:buNone/>
              <a:defRPr sz="5806"/>
            </a:lvl2pPr>
            <a:lvl3pPr lvl="2" algn="ctr">
              <a:lnSpc>
                <a:spcPct val="100000"/>
              </a:lnSpc>
              <a:spcBef>
                <a:spcPts val="0"/>
              </a:spcBef>
              <a:spcAft>
                <a:spcPts val="0"/>
              </a:spcAft>
              <a:buSzPts val="6400"/>
              <a:buNone/>
              <a:defRPr sz="5806"/>
            </a:lvl3pPr>
            <a:lvl4pPr lvl="3" algn="ctr">
              <a:lnSpc>
                <a:spcPct val="100000"/>
              </a:lnSpc>
              <a:spcBef>
                <a:spcPts val="0"/>
              </a:spcBef>
              <a:spcAft>
                <a:spcPts val="0"/>
              </a:spcAft>
              <a:buSzPts val="6400"/>
              <a:buNone/>
              <a:defRPr sz="5806"/>
            </a:lvl4pPr>
            <a:lvl5pPr lvl="4" algn="ctr">
              <a:lnSpc>
                <a:spcPct val="100000"/>
              </a:lnSpc>
              <a:spcBef>
                <a:spcPts val="0"/>
              </a:spcBef>
              <a:spcAft>
                <a:spcPts val="0"/>
              </a:spcAft>
              <a:buSzPts val="6400"/>
              <a:buNone/>
              <a:defRPr sz="5806"/>
            </a:lvl5pPr>
            <a:lvl6pPr lvl="5" algn="ctr">
              <a:lnSpc>
                <a:spcPct val="100000"/>
              </a:lnSpc>
              <a:spcBef>
                <a:spcPts val="0"/>
              </a:spcBef>
              <a:spcAft>
                <a:spcPts val="0"/>
              </a:spcAft>
              <a:buSzPts val="6400"/>
              <a:buNone/>
              <a:defRPr sz="5806"/>
            </a:lvl6pPr>
            <a:lvl7pPr lvl="6" algn="ctr">
              <a:lnSpc>
                <a:spcPct val="100000"/>
              </a:lnSpc>
              <a:spcBef>
                <a:spcPts val="0"/>
              </a:spcBef>
              <a:spcAft>
                <a:spcPts val="0"/>
              </a:spcAft>
              <a:buSzPts val="6400"/>
              <a:buNone/>
              <a:defRPr sz="5806"/>
            </a:lvl7pPr>
            <a:lvl8pPr lvl="7" algn="ctr">
              <a:lnSpc>
                <a:spcPct val="100000"/>
              </a:lnSpc>
              <a:spcBef>
                <a:spcPts val="0"/>
              </a:spcBef>
              <a:spcAft>
                <a:spcPts val="0"/>
              </a:spcAft>
              <a:buSzPts val="6400"/>
              <a:buNone/>
              <a:defRPr sz="5806"/>
            </a:lvl8pPr>
            <a:lvl9pPr lvl="8" algn="ctr">
              <a:lnSpc>
                <a:spcPct val="100000"/>
              </a:lnSpc>
              <a:spcBef>
                <a:spcPts val="0"/>
              </a:spcBef>
              <a:spcAft>
                <a:spcPts val="0"/>
              </a:spcAft>
              <a:buSzPts val="6400"/>
              <a:buNone/>
              <a:defRPr sz="5806"/>
            </a:lvl9pPr>
          </a:lstStyle>
          <a:p>
            <a:endParaRPr/>
          </a:p>
        </p:txBody>
      </p:sp>
      <p:sp>
        <p:nvSpPr>
          <p:cNvPr id="17" name="Google Shape;17;p18"/>
          <p:cNvSpPr txBox="1">
            <a:spLocks noGrp="1"/>
          </p:cNvSpPr>
          <p:nvPr>
            <p:ph type="subTitle" idx="1"/>
          </p:nvPr>
        </p:nvSpPr>
        <p:spPr>
          <a:xfrm>
            <a:off x="415600" y="3778833"/>
            <a:ext cx="11360716" cy="1056776"/>
          </a:xfrm>
          <a:prstGeom prst="rect">
            <a:avLst/>
          </a:prstGeom>
          <a:noFill/>
          <a:ln>
            <a:noFill/>
          </a:ln>
        </p:spPr>
        <p:txBody>
          <a:bodyPr spcFirstLastPara="1" wrap="square" lIns="111975" tIns="111975" rIns="111975" bIns="111975" anchor="t" anchorCtr="0">
            <a:noAutofit/>
          </a:bodyPr>
          <a:lstStyle>
            <a:lvl1pPr lvl="0" algn="ctr">
              <a:lnSpc>
                <a:spcPct val="100000"/>
              </a:lnSpc>
              <a:spcBef>
                <a:spcPts val="0"/>
              </a:spcBef>
              <a:spcAft>
                <a:spcPts val="0"/>
              </a:spcAft>
              <a:buSzPts val="3400"/>
              <a:buNone/>
              <a:defRPr sz="3084"/>
            </a:lvl1pPr>
            <a:lvl2pPr lvl="1" algn="ctr">
              <a:lnSpc>
                <a:spcPct val="100000"/>
              </a:lnSpc>
              <a:spcBef>
                <a:spcPts val="0"/>
              </a:spcBef>
              <a:spcAft>
                <a:spcPts val="0"/>
              </a:spcAft>
              <a:buSzPts val="3400"/>
              <a:buNone/>
              <a:defRPr sz="3084"/>
            </a:lvl2pPr>
            <a:lvl3pPr lvl="2" algn="ctr">
              <a:lnSpc>
                <a:spcPct val="100000"/>
              </a:lnSpc>
              <a:spcBef>
                <a:spcPts val="0"/>
              </a:spcBef>
              <a:spcAft>
                <a:spcPts val="0"/>
              </a:spcAft>
              <a:buSzPts val="3400"/>
              <a:buNone/>
              <a:defRPr sz="3084"/>
            </a:lvl3pPr>
            <a:lvl4pPr lvl="3" algn="ctr">
              <a:lnSpc>
                <a:spcPct val="100000"/>
              </a:lnSpc>
              <a:spcBef>
                <a:spcPts val="0"/>
              </a:spcBef>
              <a:spcAft>
                <a:spcPts val="0"/>
              </a:spcAft>
              <a:buSzPts val="3400"/>
              <a:buNone/>
              <a:defRPr sz="3084"/>
            </a:lvl4pPr>
            <a:lvl5pPr lvl="4" algn="ctr">
              <a:lnSpc>
                <a:spcPct val="100000"/>
              </a:lnSpc>
              <a:spcBef>
                <a:spcPts val="0"/>
              </a:spcBef>
              <a:spcAft>
                <a:spcPts val="0"/>
              </a:spcAft>
              <a:buSzPts val="3400"/>
              <a:buNone/>
              <a:defRPr sz="3084"/>
            </a:lvl5pPr>
            <a:lvl6pPr lvl="5" algn="ctr">
              <a:lnSpc>
                <a:spcPct val="100000"/>
              </a:lnSpc>
              <a:spcBef>
                <a:spcPts val="0"/>
              </a:spcBef>
              <a:spcAft>
                <a:spcPts val="0"/>
              </a:spcAft>
              <a:buSzPts val="3400"/>
              <a:buNone/>
              <a:defRPr sz="3084"/>
            </a:lvl6pPr>
            <a:lvl7pPr lvl="6" algn="ctr">
              <a:lnSpc>
                <a:spcPct val="100000"/>
              </a:lnSpc>
              <a:spcBef>
                <a:spcPts val="0"/>
              </a:spcBef>
              <a:spcAft>
                <a:spcPts val="0"/>
              </a:spcAft>
              <a:buSzPts val="3400"/>
              <a:buNone/>
              <a:defRPr sz="3084"/>
            </a:lvl7pPr>
            <a:lvl8pPr lvl="7" algn="ctr">
              <a:lnSpc>
                <a:spcPct val="100000"/>
              </a:lnSpc>
              <a:spcBef>
                <a:spcPts val="0"/>
              </a:spcBef>
              <a:spcAft>
                <a:spcPts val="0"/>
              </a:spcAft>
              <a:buSzPts val="3400"/>
              <a:buNone/>
              <a:defRPr sz="3084"/>
            </a:lvl8pPr>
            <a:lvl9pPr lvl="8" algn="ctr">
              <a:lnSpc>
                <a:spcPct val="100000"/>
              </a:lnSpc>
              <a:spcBef>
                <a:spcPts val="0"/>
              </a:spcBef>
              <a:spcAft>
                <a:spcPts val="0"/>
              </a:spcAft>
              <a:buSzPts val="3400"/>
              <a:buNone/>
              <a:defRPr sz="3084"/>
            </a:lvl9pPr>
          </a:lstStyle>
          <a:p>
            <a:endParaRPr/>
          </a:p>
        </p:txBody>
      </p:sp>
      <p:sp>
        <p:nvSpPr>
          <p:cNvPr id="18" name="Google Shape;18;p18"/>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a:t>
            </a:fld>
            <a:endParaRPr lang="es-CO"/>
          </a:p>
        </p:txBody>
      </p:sp>
    </p:spTree>
    <p:extLst>
      <p:ext uri="{BB962C8B-B14F-4D97-AF65-F5344CB8AC3E}">
        <p14:creationId xmlns:p14="http://schemas.microsoft.com/office/powerpoint/2010/main" val="4101938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19"/>
          <p:cNvSpPr txBox="1">
            <a:spLocks noGrp="1"/>
          </p:cNvSpPr>
          <p:nvPr>
            <p:ph type="title"/>
          </p:nvPr>
        </p:nvSpPr>
        <p:spPr>
          <a:xfrm>
            <a:off x="415600" y="2867800"/>
            <a:ext cx="11360716" cy="1122365"/>
          </a:xfrm>
          <a:prstGeom prst="rect">
            <a:avLst/>
          </a:prstGeom>
          <a:noFill/>
          <a:ln>
            <a:noFill/>
          </a:ln>
        </p:spPr>
        <p:txBody>
          <a:bodyPr spcFirstLastPara="1" wrap="square" lIns="111975" tIns="111975" rIns="111975" bIns="111975" anchor="ctr" anchorCtr="0">
            <a:noAutofit/>
          </a:bodyPr>
          <a:lstStyle>
            <a:lvl1pPr lvl="0" algn="ctr">
              <a:lnSpc>
                <a:spcPct val="100000"/>
              </a:lnSpc>
              <a:spcBef>
                <a:spcPts val="0"/>
              </a:spcBef>
              <a:spcAft>
                <a:spcPts val="0"/>
              </a:spcAft>
              <a:buSzPts val="4400"/>
              <a:buNone/>
              <a:defRPr sz="3992"/>
            </a:lvl1pPr>
            <a:lvl2pPr lvl="1" algn="ctr">
              <a:lnSpc>
                <a:spcPct val="100000"/>
              </a:lnSpc>
              <a:spcBef>
                <a:spcPts val="0"/>
              </a:spcBef>
              <a:spcAft>
                <a:spcPts val="0"/>
              </a:spcAft>
              <a:buSzPts val="4400"/>
              <a:buNone/>
              <a:defRPr sz="3992"/>
            </a:lvl2pPr>
            <a:lvl3pPr lvl="2" algn="ctr">
              <a:lnSpc>
                <a:spcPct val="100000"/>
              </a:lnSpc>
              <a:spcBef>
                <a:spcPts val="0"/>
              </a:spcBef>
              <a:spcAft>
                <a:spcPts val="0"/>
              </a:spcAft>
              <a:buSzPts val="4400"/>
              <a:buNone/>
              <a:defRPr sz="3992"/>
            </a:lvl3pPr>
            <a:lvl4pPr lvl="3" algn="ctr">
              <a:lnSpc>
                <a:spcPct val="100000"/>
              </a:lnSpc>
              <a:spcBef>
                <a:spcPts val="0"/>
              </a:spcBef>
              <a:spcAft>
                <a:spcPts val="0"/>
              </a:spcAft>
              <a:buSzPts val="4400"/>
              <a:buNone/>
              <a:defRPr sz="3992"/>
            </a:lvl4pPr>
            <a:lvl5pPr lvl="4" algn="ctr">
              <a:lnSpc>
                <a:spcPct val="100000"/>
              </a:lnSpc>
              <a:spcBef>
                <a:spcPts val="0"/>
              </a:spcBef>
              <a:spcAft>
                <a:spcPts val="0"/>
              </a:spcAft>
              <a:buSzPts val="4400"/>
              <a:buNone/>
              <a:defRPr sz="3992"/>
            </a:lvl5pPr>
            <a:lvl6pPr lvl="5" algn="ctr">
              <a:lnSpc>
                <a:spcPct val="100000"/>
              </a:lnSpc>
              <a:spcBef>
                <a:spcPts val="0"/>
              </a:spcBef>
              <a:spcAft>
                <a:spcPts val="0"/>
              </a:spcAft>
              <a:buSzPts val="4400"/>
              <a:buNone/>
              <a:defRPr sz="3992"/>
            </a:lvl6pPr>
            <a:lvl7pPr lvl="6" algn="ctr">
              <a:lnSpc>
                <a:spcPct val="100000"/>
              </a:lnSpc>
              <a:spcBef>
                <a:spcPts val="0"/>
              </a:spcBef>
              <a:spcAft>
                <a:spcPts val="0"/>
              </a:spcAft>
              <a:buSzPts val="4400"/>
              <a:buNone/>
              <a:defRPr sz="3992"/>
            </a:lvl7pPr>
            <a:lvl8pPr lvl="7" algn="ctr">
              <a:lnSpc>
                <a:spcPct val="100000"/>
              </a:lnSpc>
              <a:spcBef>
                <a:spcPts val="0"/>
              </a:spcBef>
              <a:spcAft>
                <a:spcPts val="0"/>
              </a:spcAft>
              <a:buSzPts val="4400"/>
              <a:buNone/>
              <a:defRPr sz="3992"/>
            </a:lvl8pPr>
            <a:lvl9pPr lvl="8" algn="ctr">
              <a:lnSpc>
                <a:spcPct val="100000"/>
              </a:lnSpc>
              <a:spcBef>
                <a:spcPts val="0"/>
              </a:spcBef>
              <a:spcAft>
                <a:spcPts val="0"/>
              </a:spcAft>
              <a:buSzPts val="4400"/>
              <a:buNone/>
              <a:defRPr sz="3992"/>
            </a:lvl9pPr>
          </a:lstStyle>
          <a:p>
            <a:endParaRPr/>
          </a:p>
        </p:txBody>
      </p:sp>
      <p:sp>
        <p:nvSpPr>
          <p:cNvPr id="21" name="Google Shape;21;p19"/>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a:t>
            </a:fld>
            <a:endParaRPr lang="es-CO"/>
          </a:p>
        </p:txBody>
      </p:sp>
    </p:spTree>
    <p:extLst>
      <p:ext uri="{BB962C8B-B14F-4D97-AF65-F5344CB8AC3E}">
        <p14:creationId xmlns:p14="http://schemas.microsoft.com/office/powerpoint/2010/main" val="3681311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20"/>
          <p:cNvSpPr txBox="1">
            <a:spLocks noGrp="1"/>
          </p:cNvSpPr>
          <p:nvPr>
            <p:ph type="title"/>
          </p:nvPr>
        </p:nvSpPr>
        <p:spPr>
          <a:xfrm>
            <a:off x="415600" y="593367"/>
            <a:ext cx="11360716" cy="763666"/>
          </a:xfrm>
          <a:prstGeom prst="rect">
            <a:avLst/>
          </a:prstGeom>
          <a:noFill/>
          <a:ln>
            <a:noFill/>
          </a:ln>
        </p:spPr>
        <p:txBody>
          <a:bodyPr spcFirstLastPara="1" wrap="square" lIns="111975" tIns="111975" rIns="111975" bIns="111975" anchor="t" anchorCtr="0">
            <a:noAutofit/>
          </a:bodyPr>
          <a:lstStyle>
            <a:lvl1pPr lvl="0" algn="l">
              <a:lnSpc>
                <a:spcPct val="100000"/>
              </a:lnSpc>
              <a:spcBef>
                <a:spcPts val="0"/>
              </a:spcBef>
              <a:spcAft>
                <a:spcPts val="0"/>
              </a:spcAft>
              <a:buSzPts val="3400"/>
              <a:buNone/>
              <a:defRPr/>
            </a:lvl1pPr>
            <a:lvl2pPr lvl="1" algn="l">
              <a:lnSpc>
                <a:spcPct val="100000"/>
              </a:lnSpc>
              <a:spcBef>
                <a:spcPts val="0"/>
              </a:spcBef>
              <a:spcAft>
                <a:spcPts val="0"/>
              </a:spcAft>
              <a:buSzPts val="3400"/>
              <a:buNone/>
              <a:defRPr/>
            </a:lvl2pPr>
            <a:lvl3pPr lvl="2" algn="l">
              <a:lnSpc>
                <a:spcPct val="100000"/>
              </a:lnSpc>
              <a:spcBef>
                <a:spcPts val="0"/>
              </a:spcBef>
              <a:spcAft>
                <a:spcPts val="0"/>
              </a:spcAft>
              <a:buSzPts val="3400"/>
              <a:buNone/>
              <a:defRPr/>
            </a:lvl3pPr>
            <a:lvl4pPr lvl="3" algn="l">
              <a:lnSpc>
                <a:spcPct val="100000"/>
              </a:lnSpc>
              <a:spcBef>
                <a:spcPts val="0"/>
              </a:spcBef>
              <a:spcAft>
                <a:spcPts val="0"/>
              </a:spcAft>
              <a:buSzPts val="3400"/>
              <a:buNone/>
              <a:defRPr/>
            </a:lvl4pPr>
            <a:lvl5pPr lvl="4" algn="l">
              <a:lnSpc>
                <a:spcPct val="100000"/>
              </a:lnSpc>
              <a:spcBef>
                <a:spcPts val="0"/>
              </a:spcBef>
              <a:spcAft>
                <a:spcPts val="0"/>
              </a:spcAft>
              <a:buSzPts val="3400"/>
              <a:buNone/>
              <a:defRPr/>
            </a:lvl5pPr>
            <a:lvl6pPr lvl="5" algn="l">
              <a:lnSpc>
                <a:spcPct val="100000"/>
              </a:lnSpc>
              <a:spcBef>
                <a:spcPts val="0"/>
              </a:spcBef>
              <a:spcAft>
                <a:spcPts val="0"/>
              </a:spcAft>
              <a:buSzPts val="3400"/>
              <a:buNone/>
              <a:defRPr/>
            </a:lvl6pPr>
            <a:lvl7pPr lvl="6" algn="l">
              <a:lnSpc>
                <a:spcPct val="100000"/>
              </a:lnSpc>
              <a:spcBef>
                <a:spcPts val="0"/>
              </a:spcBef>
              <a:spcAft>
                <a:spcPts val="0"/>
              </a:spcAft>
              <a:buSzPts val="3400"/>
              <a:buNone/>
              <a:defRPr/>
            </a:lvl7pPr>
            <a:lvl8pPr lvl="7" algn="l">
              <a:lnSpc>
                <a:spcPct val="100000"/>
              </a:lnSpc>
              <a:spcBef>
                <a:spcPts val="0"/>
              </a:spcBef>
              <a:spcAft>
                <a:spcPts val="0"/>
              </a:spcAft>
              <a:buSzPts val="3400"/>
              <a:buNone/>
              <a:defRPr/>
            </a:lvl8pPr>
            <a:lvl9pPr lvl="8" algn="l">
              <a:lnSpc>
                <a:spcPct val="100000"/>
              </a:lnSpc>
              <a:spcBef>
                <a:spcPts val="0"/>
              </a:spcBef>
              <a:spcAft>
                <a:spcPts val="0"/>
              </a:spcAft>
              <a:buSzPts val="3400"/>
              <a:buNone/>
              <a:defRPr/>
            </a:lvl9pPr>
          </a:lstStyle>
          <a:p>
            <a:endParaRPr/>
          </a:p>
        </p:txBody>
      </p:sp>
      <p:sp>
        <p:nvSpPr>
          <p:cNvPr id="24" name="Google Shape;24;p20"/>
          <p:cNvSpPr txBox="1">
            <a:spLocks noGrp="1"/>
          </p:cNvSpPr>
          <p:nvPr>
            <p:ph type="body" idx="1"/>
          </p:nvPr>
        </p:nvSpPr>
        <p:spPr>
          <a:xfrm>
            <a:off x="415600" y="1536634"/>
            <a:ext cx="11360716" cy="4555323"/>
          </a:xfrm>
          <a:prstGeom prst="rect">
            <a:avLst/>
          </a:prstGeom>
          <a:noFill/>
          <a:ln>
            <a:noFill/>
          </a:ln>
        </p:spPr>
        <p:txBody>
          <a:bodyPr spcFirstLastPara="1" wrap="square" lIns="111975" tIns="111975" rIns="111975" bIns="111975" anchor="t" anchorCtr="0">
            <a:noAutofit/>
          </a:bodyPr>
          <a:lstStyle>
            <a:lvl1pPr marL="414772" lvl="0" indent="-334122" algn="l">
              <a:lnSpc>
                <a:spcPct val="115000"/>
              </a:lnSpc>
              <a:spcBef>
                <a:spcPts val="0"/>
              </a:spcBef>
              <a:spcAft>
                <a:spcPts val="0"/>
              </a:spcAft>
              <a:buSzPts val="2200"/>
              <a:buChar char="●"/>
              <a:defRPr/>
            </a:lvl1pPr>
            <a:lvl2pPr marL="829544" lvl="1" indent="-305318" algn="l">
              <a:lnSpc>
                <a:spcPct val="115000"/>
              </a:lnSpc>
              <a:spcBef>
                <a:spcPts val="1814"/>
              </a:spcBef>
              <a:spcAft>
                <a:spcPts val="0"/>
              </a:spcAft>
              <a:buSzPts val="1700"/>
              <a:buChar char="○"/>
              <a:defRPr/>
            </a:lvl2pPr>
            <a:lvl3pPr marL="1244316" lvl="2" indent="-305318" algn="l">
              <a:lnSpc>
                <a:spcPct val="115000"/>
              </a:lnSpc>
              <a:spcBef>
                <a:spcPts val="1814"/>
              </a:spcBef>
              <a:spcAft>
                <a:spcPts val="0"/>
              </a:spcAft>
              <a:buSzPts val="1700"/>
              <a:buChar char="■"/>
              <a:defRPr/>
            </a:lvl3pPr>
            <a:lvl4pPr marL="1659087" lvl="3" indent="-305318" algn="l">
              <a:lnSpc>
                <a:spcPct val="115000"/>
              </a:lnSpc>
              <a:spcBef>
                <a:spcPts val="1814"/>
              </a:spcBef>
              <a:spcAft>
                <a:spcPts val="0"/>
              </a:spcAft>
              <a:buSzPts val="1700"/>
              <a:buChar char="●"/>
              <a:defRPr/>
            </a:lvl4pPr>
            <a:lvl5pPr marL="2073859" lvl="4" indent="-305318" algn="l">
              <a:lnSpc>
                <a:spcPct val="115000"/>
              </a:lnSpc>
              <a:spcBef>
                <a:spcPts val="1814"/>
              </a:spcBef>
              <a:spcAft>
                <a:spcPts val="0"/>
              </a:spcAft>
              <a:buSzPts val="1700"/>
              <a:buChar char="○"/>
              <a:defRPr/>
            </a:lvl5pPr>
            <a:lvl6pPr marL="2488631" lvl="5" indent="-305318" algn="l">
              <a:lnSpc>
                <a:spcPct val="115000"/>
              </a:lnSpc>
              <a:spcBef>
                <a:spcPts val="1814"/>
              </a:spcBef>
              <a:spcAft>
                <a:spcPts val="0"/>
              </a:spcAft>
              <a:buSzPts val="1700"/>
              <a:buChar char="■"/>
              <a:defRPr/>
            </a:lvl6pPr>
            <a:lvl7pPr marL="2903403" lvl="6" indent="-305318" algn="l">
              <a:lnSpc>
                <a:spcPct val="115000"/>
              </a:lnSpc>
              <a:spcBef>
                <a:spcPts val="1814"/>
              </a:spcBef>
              <a:spcAft>
                <a:spcPts val="0"/>
              </a:spcAft>
              <a:buSzPts val="1700"/>
              <a:buChar char="●"/>
              <a:defRPr/>
            </a:lvl7pPr>
            <a:lvl8pPr marL="3318175" lvl="7" indent="-305318" algn="l">
              <a:lnSpc>
                <a:spcPct val="115000"/>
              </a:lnSpc>
              <a:spcBef>
                <a:spcPts val="1814"/>
              </a:spcBef>
              <a:spcAft>
                <a:spcPts val="0"/>
              </a:spcAft>
              <a:buSzPts val="1700"/>
              <a:buChar char="○"/>
              <a:defRPr/>
            </a:lvl8pPr>
            <a:lvl9pPr marL="3732947" lvl="8" indent="-305318" algn="l">
              <a:lnSpc>
                <a:spcPct val="115000"/>
              </a:lnSpc>
              <a:spcBef>
                <a:spcPts val="1814"/>
              </a:spcBef>
              <a:spcAft>
                <a:spcPts val="1814"/>
              </a:spcAft>
              <a:buSzPts val="1700"/>
              <a:buChar char="■"/>
              <a:defRPr/>
            </a:lvl9pPr>
          </a:lstStyle>
          <a:p>
            <a:endParaRPr/>
          </a:p>
        </p:txBody>
      </p:sp>
      <p:sp>
        <p:nvSpPr>
          <p:cNvPr id="25" name="Google Shape;25;p20"/>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a:t>
            </a:fld>
            <a:endParaRPr lang="es-CO"/>
          </a:p>
        </p:txBody>
      </p:sp>
    </p:spTree>
    <p:extLst>
      <p:ext uri="{BB962C8B-B14F-4D97-AF65-F5344CB8AC3E}">
        <p14:creationId xmlns:p14="http://schemas.microsoft.com/office/powerpoint/2010/main" val="1466318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21"/>
          <p:cNvSpPr txBox="1">
            <a:spLocks noGrp="1"/>
          </p:cNvSpPr>
          <p:nvPr>
            <p:ph type="title"/>
          </p:nvPr>
        </p:nvSpPr>
        <p:spPr>
          <a:xfrm>
            <a:off x="415600" y="593367"/>
            <a:ext cx="11360716" cy="763666"/>
          </a:xfrm>
          <a:prstGeom prst="rect">
            <a:avLst/>
          </a:prstGeom>
          <a:noFill/>
          <a:ln>
            <a:noFill/>
          </a:ln>
        </p:spPr>
        <p:txBody>
          <a:bodyPr spcFirstLastPara="1" wrap="square" lIns="111975" tIns="111975" rIns="111975" bIns="111975" anchor="t" anchorCtr="0">
            <a:noAutofit/>
          </a:bodyPr>
          <a:lstStyle>
            <a:lvl1pPr lvl="0" algn="l">
              <a:lnSpc>
                <a:spcPct val="100000"/>
              </a:lnSpc>
              <a:spcBef>
                <a:spcPts val="0"/>
              </a:spcBef>
              <a:spcAft>
                <a:spcPts val="0"/>
              </a:spcAft>
              <a:buSzPts val="3400"/>
              <a:buNone/>
              <a:defRPr/>
            </a:lvl1pPr>
            <a:lvl2pPr lvl="1" algn="l">
              <a:lnSpc>
                <a:spcPct val="100000"/>
              </a:lnSpc>
              <a:spcBef>
                <a:spcPts val="0"/>
              </a:spcBef>
              <a:spcAft>
                <a:spcPts val="0"/>
              </a:spcAft>
              <a:buSzPts val="3400"/>
              <a:buNone/>
              <a:defRPr/>
            </a:lvl2pPr>
            <a:lvl3pPr lvl="2" algn="l">
              <a:lnSpc>
                <a:spcPct val="100000"/>
              </a:lnSpc>
              <a:spcBef>
                <a:spcPts val="0"/>
              </a:spcBef>
              <a:spcAft>
                <a:spcPts val="0"/>
              </a:spcAft>
              <a:buSzPts val="3400"/>
              <a:buNone/>
              <a:defRPr/>
            </a:lvl3pPr>
            <a:lvl4pPr lvl="3" algn="l">
              <a:lnSpc>
                <a:spcPct val="100000"/>
              </a:lnSpc>
              <a:spcBef>
                <a:spcPts val="0"/>
              </a:spcBef>
              <a:spcAft>
                <a:spcPts val="0"/>
              </a:spcAft>
              <a:buSzPts val="3400"/>
              <a:buNone/>
              <a:defRPr/>
            </a:lvl4pPr>
            <a:lvl5pPr lvl="4" algn="l">
              <a:lnSpc>
                <a:spcPct val="100000"/>
              </a:lnSpc>
              <a:spcBef>
                <a:spcPts val="0"/>
              </a:spcBef>
              <a:spcAft>
                <a:spcPts val="0"/>
              </a:spcAft>
              <a:buSzPts val="3400"/>
              <a:buNone/>
              <a:defRPr/>
            </a:lvl5pPr>
            <a:lvl6pPr lvl="5" algn="l">
              <a:lnSpc>
                <a:spcPct val="100000"/>
              </a:lnSpc>
              <a:spcBef>
                <a:spcPts val="0"/>
              </a:spcBef>
              <a:spcAft>
                <a:spcPts val="0"/>
              </a:spcAft>
              <a:buSzPts val="3400"/>
              <a:buNone/>
              <a:defRPr/>
            </a:lvl6pPr>
            <a:lvl7pPr lvl="6" algn="l">
              <a:lnSpc>
                <a:spcPct val="100000"/>
              </a:lnSpc>
              <a:spcBef>
                <a:spcPts val="0"/>
              </a:spcBef>
              <a:spcAft>
                <a:spcPts val="0"/>
              </a:spcAft>
              <a:buSzPts val="3400"/>
              <a:buNone/>
              <a:defRPr/>
            </a:lvl7pPr>
            <a:lvl8pPr lvl="7" algn="l">
              <a:lnSpc>
                <a:spcPct val="100000"/>
              </a:lnSpc>
              <a:spcBef>
                <a:spcPts val="0"/>
              </a:spcBef>
              <a:spcAft>
                <a:spcPts val="0"/>
              </a:spcAft>
              <a:buSzPts val="3400"/>
              <a:buNone/>
              <a:defRPr/>
            </a:lvl8pPr>
            <a:lvl9pPr lvl="8" algn="l">
              <a:lnSpc>
                <a:spcPct val="100000"/>
              </a:lnSpc>
              <a:spcBef>
                <a:spcPts val="0"/>
              </a:spcBef>
              <a:spcAft>
                <a:spcPts val="0"/>
              </a:spcAft>
              <a:buSzPts val="3400"/>
              <a:buNone/>
              <a:defRPr/>
            </a:lvl9pPr>
          </a:lstStyle>
          <a:p>
            <a:endParaRPr/>
          </a:p>
        </p:txBody>
      </p:sp>
      <p:sp>
        <p:nvSpPr>
          <p:cNvPr id="28" name="Google Shape;28;p21"/>
          <p:cNvSpPr txBox="1">
            <a:spLocks noGrp="1"/>
          </p:cNvSpPr>
          <p:nvPr>
            <p:ph type="body" idx="1"/>
          </p:nvPr>
        </p:nvSpPr>
        <p:spPr>
          <a:xfrm>
            <a:off x="415601" y="1536634"/>
            <a:ext cx="5333306" cy="4555323"/>
          </a:xfrm>
          <a:prstGeom prst="rect">
            <a:avLst/>
          </a:prstGeom>
          <a:noFill/>
          <a:ln>
            <a:noFill/>
          </a:ln>
        </p:spPr>
        <p:txBody>
          <a:bodyPr spcFirstLastPara="1" wrap="square" lIns="111975" tIns="111975" rIns="111975" bIns="111975" anchor="t" anchorCtr="0">
            <a:noAutofit/>
          </a:bodyPr>
          <a:lstStyle>
            <a:lvl1pPr marL="414772" lvl="0" indent="-305318" algn="l">
              <a:lnSpc>
                <a:spcPct val="115000"/>
              </a:lnSpc>
              <a:spcBef>
                <a:spcPts val="0"/>
              </a:spcBef>
              <a:spcAft>
                <a:spcPts val="0"/>
              </a:spcAft>
              <a:buSzPts val="1700"/>
              <a:buChar char="●"/>
              <a:defRPr sz="1542"/>
            </a:lvl1pPr>
            <a:lvl2pPr marL="829544" lvl="1" indent="-293797" algn="l">
              <a:lnSpc>
                <a:spcPct val="115000"/>
              </a:lnSpc>
              <a:spcBef>
                <a:spcPts val="1814"/>
              </a:spcBef>
              <a:spcAft>
                <a:spcPts val="0"/>
              </a:spcAft>
              <a:buSzPts val="1500"/>
              <a:buChar char="○"/>
              <a:defRPr sz="1361"/>
            </a:lvl2pPr>
            <a:lvl3pPr marL="1244316" lvl="2" indent="-293797" algn="l">
              <a:lnSpc>
                <a:spcPct val="115000"/>
              </a:lnSpc>
              <a:spcBef>
                <a:spcPts val="1814"/>
              </a:spcBef>
              <a:spcAft>
                <a:spcPts val="0"/>
              </a:spcAft>
              <a:buSzPts val="1500"/>
              <a:buChar char="■"/>
              <a:defRPr sz="1361"/>
            </a:lvl3pPr>
            <a:lvl4pPr marL="1659087" lvl="3" indent="-293797" algn="l">
              <a:lnSpc>
                <a:spcPct val="115000"/>
              </a:lnSpc>
              <a:spcBef>
                <a:spcPts val="1814"/>
              </a:spcBef>
              <a:spcAft>
                <a:spcPts val="0"/>
              </a:spcAft>
              <a:buSzPts val="1500"/>
              <a:buChar char="●"/>
              <a:defRPr sz="1361"/>
            </a:lvl4pPr>
            <a:lvl5pPr marL="2073859" lvl="4" indent="-293797" algn="l">
              <a:lnSpc>
                <a:spcPct val="115000"/>
              </a:lnSpc>
              <a:spcBef>
                <a:spcPts val="1814"/>
              </a:spcBef>
              <a:spcAft>
                <a:spcPts val="0"/>
              </a:spcAft>
              <a:buSzPts val="1500"/>
              <a:buChar char="○"/>
              <a:defRPr sz="1361"/>
            </a:lvl5pPr>
            <a:lvl6pPr marL="2488631" lvl="5" indent="-293797" algn="l">
              <a:lnSpc>
                <a:spcPct val="115000"/>
              </a:lnSpc>
              <a:spcBef>
                <a:spcPts val="1814"/>
              </a:spcBef>
              <a:spcAft>
                <a:spcPts val="0"/>
              </a:spcAft>
              <a:buSzPts val="1500"/>
              <a:buChar char="■"/>
              <a:defRPr sz="1361"/>
            </a:lvl6pPr>
            <a:lvl7pPr marL="2903403" lvl="6" indent="-293797" algn="l">
              <a:lnSpc>
                <a:spcPct val="115000"/>
              </a:lnSpc>
              <a:spcBef>
                <a:spcPts val="1814"/>
              </a:spcBef>
              <a:spcAft>
                <a:spcPts val="0"/>
              </a:spcAft>
              <a:buSzPts val="1500"/>
              <a:buChar char="●"/>
              <a:defRPr sz="1361"/>
            </a:lvl7pPr>
            <a:lvl8pPr marL="3318175" lvl="7" indent="-293797" algn="l">
              <a:lnSpc>
                <a:spcPct val="115000"/>
              </a:lnSpc>
              <a:spcBef>
                <a:spcPts val="1814"/>
              </a:spcBef>
              <a:spcAft>
                <a:spcPts val="0"/>
              </a:spcAft>
              <a:buSzPts val="1500"/>
              <a:buChar char="○"/>
              <a:defRPr sz="1361"/>
            </a:lvl8pPr>
            <a:lvl9pPr marL="3732947" lvl="8" indent="-293797" algn="l">
              <a:lnSpc>
                <a:spcPct val="115000"/>
              </a:lnSpc>
              <a:spcBef>
                <a:spcPts val="1814"/>
              </a:spcBef>
              <a:spcAft>
                <a:spcPts val="1814"/>
              </a:spcAft>
              <a:buSzPts val="1500"/>
              <a:buChar char="■"/>
              <a:defRPr sz="1361"/>
            </a:lvl9pPr>
          </a:lstStyle>
          <a:p>
            <a:endParaRPr/>
          </a:p>
        </p:txBody>
      </p:sp>
      <p:sp>
        <p:nvSpPr>
          <p:cNvPr id="29" name="Google Shape;29;p21"/>
          <p:cNvSpPr txBox="1">
            <a:spLocks noGrp="1"/>
          </p:cNvSpPr>
          <p:nvPr>
            <p:ph type="body" idx="2"/>
          </p:nvPr>
        </p:nvSpPr>
        <p:spPr>
          <a:xfrm>
            <a:off x="6443200" y="1536634"/>
            <a:ext cx="5333306" cy="4555323"/>
          </a:xfrm>
          <a:prstGeom prst="rect">
            <a:avLst/>
          </a:prstGeom>
          <a:noFill/>
          <a:ln>
            <a:noFill/>
          </a:ln>
        </p:spPr>
        <p:txBody>
          <a:bodyPr spcFirstLastPara="1" wrap="square" lIns="111975" tIns="111975" rIns="111975" bIns="111975" anchor="t" anchorCtr="0">
            <a:noAutofit/>
          </a:bodyPr>
          <a:lstStyle>
            <a:lvl1pPr marL="414772" lvl="0" indent="-305318" algn="l">
              <a:lnSpc>
                <a:spcPct val="115000"/>
              </a:lnSpc>
              <a:spcBef>
                <a:spcPts val="0"/>
              </a:spcBef>
              <a:spcAft>
                <a:spcPts val="0"/>
              </a:spcAft>
              <a:buSzPts val="1700"/>
              <a:buChar char="●"/>
              <a:defRPr sz="1542"/>
            </a:lvl1pPr>
            <a:lvl2pPr marL="829544" lvl="1" indent="-293797" algn="l">
              <a:lnSpc>
                <a:spcPct val="115000"/>
              </a:lnSpc>
              <a:spcBef>
                <a:spcPts val="1814"/>
              </a:spcBef>
              <a:spcAft>
                <a:spcPts val="0"/>
              </a:spcAft>
              <a:buSzPts val="1500"/>
              <a:buChar char="○"/>
              <a:defRPr sz="1361"/>
            </a:lvl2pPr>
            <a:lvl3pPr marL="1244316" lvl="2" indent="-293797" algn="l">
              <a:lnSpc>
                <a:spcPct val="115000"/>
              </a:lnSpc>
              <a:spcBef>
                <a:spcPts val="1814"/>
              </a:spcBef>
              <a:spcAft>
                <a:spcPts val="0"/>
              </a:spcAft>
              <a:buSzPts val="1500"/>
              <a:buChar char="■"/>
              <a:defRPr sz="1361"/>
            </a:lvl3pPr>
            <a:lvl4pPr marL="1659087" lvl="3" indent="-293797" algn="l">
              <a:lnSpc>
                <a:spcPct val="115000"/>
              </a:lnSpc>
              <a:spcBef>
                <a:spcPts val="1814"/>
              </a:spcBef>
              <a:spcAft>
                <a:spcPts val="0"/>
              </a:spcAft>
              <a:buSzPts val="1500"/>
              <a:buChar char="●"/>
              <a:defRPr sz="1361"/>
            </a:lvl4pPr>
            <a:lvl5pPr marL="2073859" lvl="4" indent="-293797" algn="l">
              <a:lnSpc>
                <a:spcPct val="115000"/>
              </a:lnSpc>
              <a:spcBef>
                <a:spcPts val="1814"/>
              </a:spcBef>
              <a:spcAft>
                <a:spcPts val="0"/>
              </a:spcAft>
              <a:buSzPts val="1500"/>
              <a:buChar char="○"/>
              <a:defRPr sz="1361"/>
            </a:lvl5pPr>
            <a:lvl6pPr marL="2488631" lvl="5" indent="-293797" algn="l">
              <a:lnSpc>
                <a:spcPct val="115000"/>
              </a:lnSpc>
              <a:spcBef>
                <a:spcPts val="1814"/>
              </a:spcBef>
              <a:spcAft>
                <a:spcPts val="0"/>
              </a:spcAft>
              <a:buSzPts val="1500"/>
              <a:buChar char="■"/>
              <a:defRPr sz="1361"/>
            </a:lvl6pPr>
            <a:lvl7pPr marL="2903403" lvl="6" indent="-293797" algn="l">
              <a:lnSpc>
                <a:spcPct val="115000"/>
              </a:lnSpc>
              <a:spcBef>
                <a:spcPts val="1814"/>
              </a:spcBef>
              <a:spcAft>
                <a:spcPts val="0"/>
              </a:spcAft>
              <a:buSzPts val="1500"/>
              <a:buChar char="●"/>
              <a:defRPr sz="1361"/>
            </a:lvl7pPr>
            <a:lvl8pPr marL="3318175" lvl="7" indent="-293797" algn="l">
              <a:lnSpc>
                <a:spcPct val="115000"/>
              </a:lnSpc>
              <a:spcBef>
                <a:spcPts val="1814"/>
              </a:spcBef>
              <a:spcAft>
                <a:spcPts val="0"/>
              </a:spcAft>
              <a:buSzPts val="1500"/>
              <a:buChar char="○"/>
              <a:defRPr sz="1361"/>
            </a:lvl8pPr>
            <a:lvl9pPr marL="3732947" lvl="8" indent="-293797" algn="l">
              <a:lnSpc>
                <a:spcPct val="115000"/>
              </a:lnSpc>
              <a:spcBef>
                <a:spcPts val="1814"/>
              </a:spcBef>
              <a:spcAft>
                <a:spcPts val="1814"/>
              </a:spcAft>
              <a:buSzPts val="1500"/>
              <a:buChar char="■"/>
              <a:defRPr sz="1361"/>
            </a:lvl9pPr>
          </a:lstStyle>
          <a:p>
            <a:endParaRPr/>
          </a:p>
        </p:txBody>
      </p:sp>
      <p:sp>
        <p:nvSpPr>
          <p:cNvPr id="30" name="Google Shape;30;p21"/>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a:t>
            </a:fld>
            <a:endParaRPr lang="es-CO"/>
          </a:p>
        </p:txBody>
      </p:sp>
    </p:spTree>
    <p:extLst>
      <p:ext uri="{BB962C8B-B14F-4D97-AF65-F5344CB8AC3E}">
        <p14:creationId xmlns:p14="http://schemas.microsoft.com/office/powerpoint/2010/main" val="3384740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22"/>
          <p:cNvSpPr txBox="1">
            <a:spLocks noGrp="1"/>
          </p:cNvSpPr>
          <p:nvPr>
            <p:ph type="title"/>
          </p:nvPr>
        </p:nvSpPr>
        <p:spPr>
          <a:xfrm>
            <a:off x="415600" y="593367"/>
            <a:ext cx="11360716" cy="763666"/>
          </a:xfrm>
          <a:prstGeom prst="rect">
            <a:avLst/>
          </a:prstGeom>
          <a:noFill/>
          <a:ln>
            <a:noFill/>
          </a:ln>
        </p:spPr>
        <p:txBody>
          <a:bodyPr spcFirstLastPara="1" wrap="square" lIns="111975" tIns="111975" rIns="111975" bIns="111975" anchor="t" anchorCtr="0">
            <a:noAutofit/>
          </a:bodyPr>
          <a:lstStyle>
            <a:lvl1pPr lvl="0" algn="l">
              <a:lnSpc>
                <a:spcPct val="100000"/>
              </a:lnSpc>
              <a:spcBef>
                <a:spcPts val="0"/>
              </a:spcBef>
              <a:spcAft>
                <a:spcPts val="0"/>
              </a:spcAft>
              <a:buSzPts val="3400"/>
              <a:buNone/>
              <a:defRPr/>
            </a:lvl1pPr>
            <a:lvl2pPr lvl="1" algn="l">
              <a:lnSpc>
                <a:spcPct val="100000"/>
              </a:lnSpc>
              <a:spcBef>
                <a:spcPts val="0"/>
              </a:spcBef>
              <a:spcAft>
                <a:spcPts val="0"/>
              </a:spcAft>
              <a:buSzPts val="3400"/>
              <a:buNone/>
              <a:defRPr/>
            </a:lvl2pPr>
            <a:lvl3pPr lvl="2" algn="l">
              <a:lnSpc>
                <a:spcPct val="100000"/>
              </a:lnSpc>
              <a:spcBef>
                <a:spcPts val="0"/>
              </a:spcBef>
              <a:spcAft>
                <a:spcPts val="0"/>
              </a:spcAft>
              <a:buSzPts val="3400"/>
              <a:buNone/>
              <a:defRPr/>
            </a:lvl3pPr>
            <a:lvl4pPr lvl="3" algn="l">
              <a:lnSpc>
                <a:spcPct val="100000"/>
              </a:lnSpc>
              <a:spcBef>
                <a:spcPts val="0"/>
              </a:spcBef>
              <a:spcAft>
                <a:spcPts val="0"/>
              </a:spcAft>
              <a:buSzPts val="3400"/>
              <a:buNone/>
              <a:defRPr/>
            </a:lvl4pPr>
            <a:lvl5pPr lvl="4" algn="l">
              <a:lnSpc>
                <a:spcPct val="100000"/>
              </a:lnSpc>
              <a:spcBef>
                <a:spcPts val="0"/>
              </a:spcBef>
              <a:spcAft>
                <a:spcPts val="0"/>
              </a:spcAft>
              <a:buSzPts val="3400"/>
              <a:buNone/>
              <a:defRPr/>
            </a:lvl5pPr>
            <a:lvl6pPr lvl="5" algn="l">
              <a:lnSpc>
                <a:spcPct val="100000"/>
              </a:lnSpc>
              <a:spcBef>
                <a:spcPts val="0"/>
              </a:spcBef>
              <a:spcAft>
                <a:spcPts val="0"/>
              </a:spcAft>
              <a:buSzPts val="3400"/>
              <a:buNone/>
              <a:defRPr/>
            </a:lvl6pPr>
            <a:lvl7pPr lvl="6" algn="l">
              <a:lnSpc>
                <a:spcPct val="100000"/>
              </a:lnSpc>
              <a:spcBef>
                <a:spcPts val="0"/>
              </a:spcBef>
              <a:spcAft>
                <a:spcPts val="0"/>
              </a:spcAft>
              <a:buSzPts val="3400"/>
              <a:buNone/>
              <a:defRPr/>
            </a:lvl7pPr>
            <a:lvl8pPr lvl="7" algn="l">
              <a:lnSpc>
                <a:spcPct val="100000"/>
              </a:lnSpc>
              <a:spcBef>
                <a:spcPts val="0"/>
              </a:spcBef>
              <a:spcAft>
                <a:spcPts val="0"/>
              </a:spcAft>
              <a:buSzPts val="3400"/>
              <a:buNone/>
              <a:defRPr/>
            </a:lvl8pPr>
            <a:lvl9pPr lvl="8" algn="l">
              <a:lnSpc>
                <a:spcPct val="100000"/>
              </a:lnSpc>
              <a:spcBef>
                <a:spcPts val="0"/>
              </a:spcBef>
              <a:spcAft>
                <a:spcPts val="0"/>
              </a:spcAft>
              <a:buSzPts val="3400"/>
              <a:buNone/>
              <a:defRPr/>
            </a:lvl9pPr>
          </a:lstStyle>
          <a:p>
            <a:endParaRPr/>
          </a:p>
        </p:txBody>
      </p:sp>
      <p:sp>
        <p:nvSpPr>
          <p:cNvPr id="33" name="Google Shape;33;p22"/>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a:t>
            </a:fld>
            <a:endParaRPr lang="es-CO"/>
          </a:p>
        </p:txBody>
      </p:sp>
    </p:spTree>
    <p:extLst>
      <p:ext uri="{BB962C8B-B14F-4D97-AF65-F5344CB8AC3E}">
        <p14:creationId xmlns:p14="http://schemas.microsoft.com/office/powerpoint/2010/main" val="2067604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p23"/>
          <p:cNvSpPr txBox="1">
            <a:spLocks noGrp="1"/>
          </p:cNvSpPr>
          <p:nvPr>
            <p:ph type="title"/>
          </p:nvPr>
        </p:nvSpPr>
        <p:spPr>
          <a:xfrm>
            <a:off x="415600" y="740800"/>
            <a:ext cx="3744091" cy="1007516"/>
          </a:xfrm>
          <a:prstGeom prst="rect">
            <a:avLst/>
          </a:prstGeom>
          <a:noFill/>
          <a:ln>
            <a:noFill/>
          </a:ln>
        </p:spPr>
        <p:txBody>
          <a:bodyPr spcFirstLastPara="1" wrap="square" lIns="111975" tIns="111975" rIns="111975" bIns="111975" anchor="b" anchorCtr="0">
            <a:noAutofit/>
          </a:bodyPr>
          <a:lstStyle>
            <a:lvl1pPr lvl="0" algn="l">
              <a:lnSpc>
                <a:spcPct val="100000"/>
              </a:lnSpc>
              <a:spcBef>
                <a:spcPts val="0"/>
              </a:spcBef>
              <a:spcAft>
                <a:spcPts val="0"/>
              </a:spcAft>
              <a:buSzPts val="2900"/>
              <a:buNone/>
              <a:defRPr sz="2631"/>
            </a:lvl1pPr>
            <a:lvl2pPr lvl="1" algn="l">
              <a:lnSpc>
                <a:spcPct val="100000"/>
              </a:lnSpc>
              <a:spcBef>
                <a:spcPts val="0"/>
              </a:spcBef>
              <a:spcAft>
                <a:spcPts val="0"/>
              </a:spcAft>
              <a:buSzPts val="2900"/>
              <a:buNone/>
              <a:defRPr sz="2631"/>
            </a:lvl2pPr>
            <a:lvl3pPr lvl="2" algn="l">
              <a:lnSpc>
                <a:spcPct val="100000"/>
              </a:lnSpc>
              <a:spcBef>
                <a:spcPts val="0"/>
              </a:spcBef>
              <a:spcAft>
                <a:spcPts val="0"/>
              </a:spcAft>
              <a:buSzPts val="2900"/>
              <a:buNone/>
              <a:defRPr sz="2631"/>
            </a:lvl3pPr>
            <a:lvl4pPr lvl="3" algn="l">
              <a:lnSpc>
                <a:spcPct val="100000"/>
              </a:lnSpc>
              <a:spcBef>
                <a:spcPts val="0"/>
              </a:spcBef>
              <a:spcAft>
                <a:spcPts val="0"/>
              </a:spcAft>
              <a:buSzPts val="2900"/>
              <a:buNone/>
              <a:defRPr sz="2631"/>
            </a:lvl4pPr>
            <a:lvl5pPr lvl="4" algn="l">
              <a:lnSpc>
                <a:spcPct val="100000"/>
              </a:lnSpc>
              <a:spcBef>
                <a:spcPts val="0"/>
              </a:spcBef>
              <a:spcAft>
                <a:spcPts val="0"/>
              </a:spcAft>
              <a:buSzPts val="2900"/>
              <a:buNone/>
              <a:defRPr sz="2631"/>
            </a:lvl5pPr>
            <a:lvl6pPr lvl="5" algn="l">
              <a:lnSpc>
                <a:spcPct val="100000"/>
              </a:lnSpc>
              <a:spcBef>
                <a:spcPts val="0"/>
              </a:spcBef>
              <a:spcAft>
                <a:spcPts val="0"/>
              </a:spcAft>
              <a:buSzPts val="2900"/>
              <a:buNone/>
              <a:defRPr sz="2631"/>
            </a:lvl6pPr>
            <a:lvl7pPr lvl="6" algn="l">
              <a:lnSpc>
                <a:spcPct val="100000"/>
              </a:lnSpc>
              <a:spcBef>
                <a:spcPts val="0"/>
              </a:spcBef>
              <a:spcAft>
                <a:spcPts val="0"/>
              </a:spcAft>
              <a:buSzPts val="2900"/>
              <a:buNone/>
              <a:defRPr sz="2631"/>
            </a:lvl7pPr>
            <a:lvl8pPr lvl="7" algn="l">
              <a:lnSpc>
                <a:spcPct val="100000"/>
              </a:lnSpc>
              <a:spcBef>
                <a:spcPts val="0"/>
              </a:spcBef>
              <a:spcAft>
                <a:spcPts val="0"/>
              </a:spcAft>
              <a:buSzPts val="2900"/>
              <a:buNone/>
              <a:defRPr sz="2631"/>
            </a:lvl8pPr>
            <a:lvl9pPr lvl="8" algn="l">
              <a:lnSpc>
                <a:spcPct val="100000"/>
              </a:lnSpc>
              <a:spcBef>
                <a:spcPts val="0"/>
              </a:spcBef>
              <a:spcAft>
                <a:spcPts val="0"/>
              </a:spcAft>
              <a:buSzPts val="2900"/>
              <a:buNone/>
              <a:defRPr sz="2631"/>
            </a:lvl9pPr>
          </a:lstStyle>
          <a:p>
            <a:endParaRPr/>
          </a:p>
        </p:txBody>
      </p:sp>
      <p:sp>
        <p:nvSpPr>
          <p:cNvPr id="36" name="Google Shape;36;p23"/>
          <p:cNvSpPr txBox="1">
            <a:spLocks noGrp="1"/>
          </p:cNvSpPr>
          <p:nvPr>
            <p:ph type="body" idx="1"/>
          </p:nvPr>
        </p:nvSpPr>
        <p:spPr>
          <a:xfrm>
            <a:off x="415600" y="1852800"/>
            <a:ext cx="3744091" cy="4239079"/>
          </a:xfrm>
          <a:prstGeom prst="rect">
            <a:avLst/>
          </a:prstGeom>
          <a:noFill/>
          <a:ln>
            <a:noFill/>
          </a:ln>
        </p:spPr>
        <p:txBody>
          <a:bodyPr spcFirstLastPara="1" wrap="square" lIns="111975" tIns="111975" rIns="111975" bIns="111975" anchor="t" anchorCtr="0">
            <a:noAutofit/>
          </a:bodyPr>
          <a:lstStyle>
            <a:lvl1pPr marL="414772" lvl="0" indent="-293797" algn="l">
              <a:lnSpc>
                <a:spcPct val="115000"/>
              </a:lnSpc>
              <a:spcBef>
                <a:spcPts val="0"/>
              </a:spcBef>
              <a:spcAft>
                <a:spcPts val="0"/>
              </a:spcAft>
              <a:buSzPts val="1500"/>
              <a:buChar char="●"/>
              <a:defRPr sz="1361"/>
            </a:lvl1pPr>
            <a:lvl2pPr marL="829544" lvl="1" indent="-293797" algn="l">
              <a:lnSpc>
                <a:spcPct val="115000"/>
              </a:lnSpc>
              <a:spcBef>
                <a:spcPts val="1814"/>
              </a:spcBef>
              <a:spcAft>
                <a:spcPts val="0"/>
              </a:spcAft>
              <a:buSzPts val="1500"/>
              <a:buChar char="○"/>
              <a:defRPr sz="1361"/>
            </a:lvl2pPr>
            <a:lvl3pPr marL="1244316" lvl="2" indent="-293797" algn="l">
              <a:lnSpc>
                <a:spcPct val="115000"/>
              </a:lnSpc>
              <a:spcBef>
                <a:spcPts val="1814"/>
              </a:spcBef>
              <a:spcAft>
                <a:spcPts val="0"/>
              </a:spcAft>
              <a:buSzPts val="1500"/>
              <a:buChar char="■"/>
              <a:defRPr sz="1361"/>
            </a:lvl3pPr>
            <a:lvl4pPr marL="1659087" lvl="3" indent="-293797" algn="l">
              <a:lnSpc>
                <a:spcPct val="115000"/>
              </a:lnSpc>
              <a:spcBef>
                <a:spcPts val="1814"/>
              </a:spcBef>
              <a:spcAft>
                <a:spcPts val="0"/>
              </a:spcAft>
              <a:buSzPts val="1500"/>
              <a:buChar char="●"/>
              <a:defRPr sz="1361"/>
            </a:lvl4pPr>
            <a:lvl5pPr marL="2073859" lvl="4" indent="-293797" algn="l">
              <a:lnSpc>
                <a:spcPct val="115000"/>
              </a:lnSpc>
              <a:spcBef>
                <a:spcPts val="1814"/>
              </a:spcBef>
              <a:spcAft>
                <a:spcPts val="0"/>
              </a:spcAft>
              <a:buSzPts val="1500"/>
              <a:buChar char="○"/>
              <a:defRPr sz="1361"/>
            </a:lvl5pPr>
            <a:lvl6pPr marL="2488631" lvl="5" indent="-293797" algn="l">
              <a:lnSpc>
                <a:spcPct val="115000"/>
              </a:lnSpc>
              <a:spcBef>
                <a:spcPts val="1814"/>
              </a:spcBef>
              <a:spcAft>
                <a:spcPts val="0"/>
              </a:spcAft>
              <a:buSzPts val="1500"/>
              <a:buChar char="■"/>
              <a:defRPr sz="1361"/>
            </a:lvl6pPr>
            <a:lvl7pPr marL="2903403" lvl="6" indent="-293797" algn="l">
              <a:lnSpc>
                <a:spcPct val="115000"/>
              </a:lnSpc>
              <a:spcBef>
                <a:spcPts val="1814"/>
              </a:spcBef>
              <a:spcAft>
                <a:spcPts val="0"/>
              </a:spcAft>
              <a:buSzPts val="1500"/>
              <a:buChar char="●"/>
              <a:defRPr sz="1361"/>
            </a:lvl7pPr>
            <a:lvl8pPr marL="3318175" lvl="7" indent="-293797" algn="l">
              <a:lnSpc>
                <a:spcPct val="115000"/>
              </a:lnSpc>
              <a:spcBef>
                <a:spcPts val="1814"/>
              </a:spcBef>
              <a:spcAft>
                <a:spcPts val="0"/>
              </a:spcAft>
              <a:buSzPts val="1500"/>
              <a:buChar char="○"/>
              <a:defRPr sz="1361"/>
            </a:lvl8pPr>
            <a:lvl9pPr marL="3732947" lvl="8" indent="-293797" algn="l">
              <a:lnSpc>
                <a:spcPct val="115000"/>
              </a:lnSpc>
              <a:spcBef>
                <a:spcPts val="1814"/>
              </a:spcBef>
              <a:spcAft>
                <a:spcPts val="1814"/>
              </a:spcAft>
              <a:buSzPts val="1500"/>
              <a:buChar char="■"/>
              <a:defRPr sz="1361"/>
            </a:lvl9pPr>
          </a:lstStyle>
          <a:p>
            <a:endParaRPr/>
          </a:p>
        </p:txBody>
      </p:sp>
      <p:sp>
        <p:nvSpPr>
          <p:cNvPr id="37" name="Google Shape;37;p23"/>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a:t>
            </a:fld>
            <a:endParaRPr lang="es-CO"/>
          </a:p>
        </p:txBody>
      </p:sp>
    </p:spTree>
    <p:extLst>
      <p:ext uri="{BB962C8B-B14F-4D97-AF65-F5344CB8AC3E}">
        <p14:creationId xmlns:p14="http://schemas.microsoft.com/office/powerpoint/2010/main" val="1801450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24"/>
          <p:cNvSpPr txBox="1">
            <a:spLocks noGrp="1"/>
          </p:cNvSpPr>
          <p:nvPr>
            <p:ph type="title"/>
          </p:nvPr>
        </p:nvSpPr>
        <p:spPr>
          <a:xfrm>
            <a:off x="653667" y="600199"/>
            <a:ext cx="8490331" cy="5454522"/>
          </a:xfrm>
          <a:prstGeom prst="rect">
            <a:avLst/>
          </a:prstGeom>
          <a:noFill/>
          <a:ln>
            <a:noFill/>
          </a:ln>
        </p:spPr>
        <p:txBody>
          <a:bodyPr spcFirstLastPara="1" wrap="square" lIns="111975" tIns="111975" rIns="111975" bIns="111975" anchor="ctr" anchorCtr="0">
            <a:noAutofit/>
          </a:bodyPr>
          <a:lstStyle>
            <a:lvl1pPr lvl="0" algn="l">
              <a:lnSpc>
                <a:spcPct val="100000"/>
              </a:lnSpc>
              <a:spcBef>
                <a:spcPts val="0"/>
              </a:spcBef>
              <a:spcAft>
                <a:spcPts val="0"/>
              </a:spcAft>
              <a:buSzPts val="5900"/>
              <a:buNone/>
              <a:defRPr sz="5352"/>
            </a:lvl1pPr>
            <a:lvl2pPr lvl="1" algn="l">
              <a:lnSpc>
                <a:spcPct val="100000"/>
              </a:lnSpc>
              <a:spcBef>
                <a:spcPts val="0"/>
              </a:spcBef>
              <a:spcAft>
                <a:spcPts val="0"/>
              </a:spcAft>
              <a:buSzPts val="5900"/>
              <a:buNone/>
              <a:defRPr sz="5352"/>
            </a:lvl2pPr>
            <a:lvl3pPr lvl="2" algn="l">
              <a:lnSpc>
                <a:spcPct val="100000"/>
              </a:lnSpc>
              <a:spcBef>
                <a:spcPts val="0"/>
              </a:spcBef>
              <a:spcAft>
                <a:spcPts val="0"/>
              </a:spcAft>
              <a:buSzPts val="5900"/>
              <a:buNone/>
              <a:defRPr sz="5352"/>
            </a:lvl3pPr>
            <a:lvl4pPr lvl="3" algn="l">
              <a:lnSpc>
                <a:spcPct val="100000"/>
              </a:lnSpc>
              <a:spcBef>
                <a:spcPts val="0"/>
              </a:spcBef>
              <a:spcAft>
                <a:spcPts val="0"/>
              </a:spcAft>
              <a:buSzPts val="5900"/>
              <a:buNone/>
              <a:defRPr sz="5352"/>
            </a:lvl4pPr>
            <a:lvl5pPr lvl="4" algn="l">
              <a:lnSpc>
                <a:spcPct val="100000"/>
              </a:lnSpc>
              <a:spcBef>
                <a:spcPts val="0"/>
              </a:spcBef>
              <a:spcAft>
                <a:spcPts val="0"/>
              </a:spcAft>
              <a:buSzPts val="5900"/>
              <a:buNone/>
              <a:defRPr sz="5352"/>
            </a:lvl5pPr>
            <a:lvl6pPr lvl="5" algn="l">
              <a:lnSpc>
                <a:spcPct val="100000"/>
              </a:lnSpc>
              <a:spcBef>
                <a:spcPts val="0"/>
              </a:spcBef>
              <a:spcAft>
                <a:spcPts val="0"/>
              </a:spcAft>
              <a:buSzPts val="5900"/>
              <a:buNone/>
              <a:defRPr sz="5352"/>
            </a:lvl6pPr>
            <a:lvl7pPr lvl="6" algn="l">
              <a:lnSpc>
                <a:spcPct val="100000"/>
              </a:lnSpc>
              <a:spcBef>
                <a:spcPts val="0"/>
              </a:spcBef>
              <a:spcAft>
                <a:spcPts val="0"/>
              </a:spcAft>
              <a:buSzPts val="5900"/>
              <a:buNone/>
              <a:defRPr sz="5352"/>
            </a:lvl7pPr>
            <a:lvl8pPr lvl="7" algn="l">
              <a:lnSpc>
                <a:spcPct val="100000"/>
              </a:lnSpc>
              <a:spcBef>
                <a:spcPts val="0"/>
              </a:spcBef>
              <a:spcAft>
                <a:spcPts val="0"/>
              </a:spcAft>
              <a:buSzPts val="5900"/>
              <a:buNone/>
              <a:defRPr sz="5352"/>
            </a:lvl8pPr>
            <a:lvl9pPr lvl="8" algn="l">
              <a:lnSpc>
                <a:spcPct val="100000"/>
              </a:lnSpc>
              <a:spcBef>
                <a:spcPts val="0"/>
              </a:spcBef>
              <a:spcAft>
                <a:spcPts val="0"/>
              </a:spcAft>
              <a:buSzPts val="5900"/>
              <a:buNone/>
              <a:defRPr sz="5352"/>
            </a:lvl9pPr>
          </a:lstStyle>
          <a:p>
            <a:endParaRPr/>
          </a:p>
        </p:txBody>
      </p:sp>
      <p:sp>
        <p:nvSpPr>
          <p:cNvPr id="40" name="Google Shape;40;p24"/>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a:t>
            </a:fld>
            <a:endParaRPr lang="es-CO"/>
          </a:p>
        </p:txBody>
      </p:sp>
    </p:spTree>
    <p:extLst>
      <p:ext uri="{BB962C8B-B14F-4D97-AF65-F5344CB8AC3E}">
        <p14:creationId xmlns:p14="http://schemas.microsoft.com/office/powerpoint/2010/main" val="3318117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1743A3-00C5-4ED5-9872-D751E917046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50649DE-0AE1-4E96-A280-25BD1F5E084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42F8678-4BBA-4115-8F91-B6143FC1B775}"/>
              </a:ext>
            </a:extLst>
          </p:cNvPr>
          <p:cNvSpPr>
            <a:spLocks noGrp="1"/>
          </p:cNvSpPr>
          <p:nvPr>
            <p:ph type="dt" sz="half" idx="10"/>
          </p:nvPr>
        </p:nvSpPr>
        <p:spPr/>
        <p:txBody>
          <a:bodyPr/>
          <a:lstStyle/>
          <a:p>
            <a:fld id="{43ECF62F-E7CC-4986-AA6E-67E9F56DCBC2}" type="datetimeFigureOut">
              <a:rPr lang="es-CO" smtClean="0"/>
              <a:t>29/07/2021</a:t>
            </a:fld>
            <a:endParaRPr lang="es-CO"/>
          </a:p>
        </p:txBody>
      </p:sp>
      <p:sp>
        <p:nvSpPr>
          <p:cNvPr id="5" name="Marcador de pie de página 4">
            <a:extLst>
              <a:ext uri="{FF2B5EF4-FFF2-40B4-BE49-F238E27FC236}">
                <a16:creationId xmlns:a16="http://schemas.microsoft.com/office/drawing/2014/main" id="{284B7563-56A0-4B97-8699-02F84A0289C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100404D-7DAB-4CFD-BBD4-A2E6560B91FF}"/>
              </a:ext>
            </a:extLst>
          </p:cNvPr>
          <p:cNvSpPr>
            <a:spLocks noGrp="1"/>
          </p:cNvSpPr>
          <p:nvPr>
            <p:ph type="sldNum" sz="quarter" idx="12"/>
          </p:nvPr>
        </p:nvSpPr>
        <p:spPr/>
        <p:txBody>
          <a:bodyPr/>
          <a:lstStyle/>
          <a:p>
            <a:fld id="{05BD2F5B-B59A-478E-A21D-7C726AD60F8B}" type="slidenum">
              <a:rPr lang="es-CO" smtClean="0"/>
              <a:t>‹#›</a:t>
            </a:fld>
            <a:endParaRPr lang="es-CO"/>
          </a:p>
        </p:txBody>
      </p:sp>
    </p:spTree>
    <p:extLst>
      <p:ext uri="{BB962C8B-B14F-4D97-AF65-F5344CB8AC3E}">
        <p14:creationId xmlns:p14="http://schemas.microsoft.com/office/powerpoint/2010/main" val="4160693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25"/>
          <p:cNvSpPr/>
          <p:nvPr/>
        </p:nvSpPr>
        <p:spPr>
          <a:xfrm>
            <a:off x="6096001" y="-167"/>
            <a:ext cx="6095985" cy="6858023"/>
          </a:xfrm>
          <a:prstGeom prst="rect">
            <a:avLst/>
          </a:prstGeom>
          <a:solidFill>
            <a:schemeClr val="lt2"/>
          </a:solidFill>
          <a:ln>
            <a:noFill/>
          </a:ln>
        </p:spPr>
        <p:txBody>
          <a:bodyPr spcFirstLastPara="1" wrap="square" lIns="101582" tIns="101582" rIns="101582" bIns="101582"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70" b="0" i="0" u="none" strike="noStrike" cap="none">
              <a:solidFill>
                <a:srgbClr val="000000"/>
              </a:solidFill>
              <a:latin typeface="Arial"/>
              <a:ea typeface="Arial"/>
              <a:cs typeface="Arial"/>
              <a:sym typeface="Arial"/>
            </a:endParaRPr>
          </a:p>
        </p:txBody>
      </p:sp>
      <p:sp>
        <p:nvSpPr>
          <p:cNvPr id="43" name="Google Shape;43;p25"/>
          <p:cNvSpPr txBox="1">
            <a:spLocks noGrp="1"/>
          </p:cNvSpPr>
          <p:nvPr>
            <p:ph type="title"/>
          </p:nvPr>
        </p:nvSpPr>
        <p:spPr>
          <a:xfrm>
            <a:off x="354000" y="1644234"/>
            <a:ext cx="5393537" cy="1976386"/>
          </a:xfrm>
          <a:prstGeom prst="rect">
            <a:avLst/>
          </a:prstGeom>
          <a:noFill/>
          <a:ln>
            <a:noFill/>
          </a:ln>
        </p:spPr>
        <p:txBody>
          <a:bodyPr spcFirstLastPara="1" wrap="square" lIns="111975" tIns="111975" rIns="111975" bIns="111975" anchor="b" anchorCtr="0">
            <a:noAutofit/>
          </a:bodyPr>
          <a:lstStyle>
            <a:lvl1pPr lvl="0" algn="ctr">
              <a:lnSpc>
                <a:spcPct val="100000"/>
              </a:lnSpc>
              <a:spcBef>
                <a:spcPts val="0"/>
              </a:spcBef>
              <a:spcAft>
                <a:spcPts val="0"/>
              </a:spcAft>
              <a:buSzPts val="5100"/>
              <a:buNone/>
              <a:defRPr sz="4627"/>
            </a:lvl1pPr>
            <a:lvl2pPr lvl="1" algn="ctr">
              <a:lnSpc>
                <a:spcPct val="100000"/>
              </a:lnSpc>
              <a:spcBef>
                <a:spcPts val="0"/>
              </a:spcBef>
              <a:spcAft>
                <a:spcPts val="0"/>
              </a:spcAft>
              <a:buSzPts val="5100"/>
              <a:buNone/>
              <a:defRPr sz="4627"/>
            </a:lvl2pPr>
            <a:lvl3pPr lvl="2" algn="ctr">
              <a:lnSpc>
                <a:spcPct val="100000"/>
              </a:lnSpc>
              <a:spcBef>
                <a:spcPts val="0"/>
              </a:spcBef>
              <a:spcAft>
                <a:spcPts val="0"/>
              </a:spcAft>
              <a:buSzPts val="5100"/>
              <a:buNone/>
              <a:defRPr sz="4627"/>
            </a:lvl3pPr>
            <a:lvl4pPr lvl="3" algn="ctr">
              <a:lnSpc>
                <a:spcPct val="100000"/>
              </a:lnSpc>
              <a:spcBef>
                <a:spcPts val="0"/>
              </a:spcBef>
              <a:spcAft>
                <a:spcPts val="0"/>
              </a:spcAft>
              <a:buSzPts val="5100"/>
              <a:buNone/>
              <a:defRPr sz="4627"/>
            </a:lvl4pPr>
            <a:lvl5pPr lvl="4" algn="ctr">
              <a:lnSpc>
                <a:spcPct val="100000"/>
              </a:lnSpc>
              <a:spcBef>
                <a:spcPts val="0"/>
              </a:spcBef>
              <a:spcAft>
                <a:spcPts val="0"/>
              </a:spcAft>
              <a:buSzPts val="5100"/>
              <a:buNone/>
              <a:defRPr sz="4627"/>
            </a:lvl5pPr>
            <a:lvl6pPr lvl="5" algn="ctr">
              <a:lnSpc>
                <a:spcPct val="100000"/>
              </a:lnSpc>
              <a:spcBef>
                <a:spcPts val="0"/>
              </a:spcBef>
              <a:spcAft>
                <a:spcPts val="0"/>
              </a:spcAft>
              <a:buSzPts val="5100"/>
              <a:buNone/>
              <a:defRPr sz="4627"/>
            </a:lvl6pPr>
            <a:lvl7pPr lvl="6" algn="ctr">
              <a:lnSpc>
                <a:spcPct val="100000"/>
              </a:lnSpc>
              <a:spcBef>
                <a:spcPts val="0"/>
              </a:spcBef>
              <a:spcAft>
                <a:spcPts val="0"/>
              </a:spcAft>
              <a:buSzPts val="5100"/>
              <a:buNone/>
              <a:defRPr sz="4627"/>
            </a:lvl7pPr>
            <a:lvl8pPr lvl="7" algn="ctr">
              <a:lnSpc>
                <a:spcPct val="100000"/>
              </a:lnSpc>
              <a:spcBef>
                <a:spcPts val="0"/>
              </a:spcBef>
              <a:spcAft>
                <a:spcPts val="0"/>
              </a:spcAft>
              <a:buSzPts val="5100"/>
              <a:buNone/>
              <a:defRPr sz="4627"/>
            </a:lvl8pPr>
            <a:lvl9pPr lvl="8" algn="ctr">
              <a:lnSpc>
                <a:spcPct val="100000"/>
              </a:lnSpc>
              <a:spcBef>
                <a:spcPts val="0"/>
              </a:spcBef>
              <a:spcAft>
                <a:spcPts val="0"/>
              </a:spcAft>
              <a:buSzPts val="5100"/>
              <a:buNone/>
              <a:defRPr sz="4627"/>
            </a:lvl9pPr>
          </a:lstStyle>
          <a:p>
            <a:endParaRPr/>
          </a:p>
        </p:txBody>
      </p:sp>
      <p:sp>
        <p:nvSpPr>
          <p:cNvPr id="44" name="Google Shape;44;p25"/>
          <p:cNvSpPr txBox="1">
            <a:spLocks noGrp="1"/>
          </p:cNvSpPr>
          <p:nvPr>
            <p:ph type="subTitle" idx="1"/>
          </p:nvPr>
        </p:nvSpPr>
        <p:spPr>
          <a:xfrm>
            <a:off x="354000" y="3737433"/>
            <a:ext cx="5393537" cy="1646807"/>
          </a:xfrm>
          <a:prstGeom prst="rect">
            <a:avLst/>
          </a:prstGeom>
          <a:noFill/>
          <a:ln>
            <a:noFill/>
          </a:ln>
        </p:spPr>
        <p:txBody>
          <a:bodyPr spcFirstLastPara="1" wrap="square" lIns="111975" tIns="111975" rIns="111975" bIns="111975" anchor="t" anchorCtr="0">
            <a:noAutofit/>
          </a:bodyPr>
          <a:lstStyle>
            <a:lvl1pPr lvl="0" algn="ctr">
              <a:lnSpc>
                <a:spcPct val="100000"/>
              </a:lnSpc>
              <a:spcBef>
                <a:spcPts val="0"/>
              </a:spcBef>
              <a:spcAft>
                <a:spcPts val="0"/>
              </a:spcAft>
              <a:buSzPts val="2600"/>
              <a:buNone/>
              <a:defRPr sz="2359"/>
            </a:lvl1pPr>
            <a:lvl2pPr lvl="1" algn="ctr">
              <a:lnSpc>
                <a:spcPct val="100000"/>
              </a:lnSpc>
              <a:spcBef>
                <a:spcPts val="0"/>
              </a:spcBef>
              <a:spcAft>
                <a:spcPts val="0"/>
              </a:spcAft>
              <a:buSzPts val="2600"/>
              <a:buNone/>
              <a:defRPr sz="2359"/>
            </a:lvl2pPr>
            <a:lvl3pPr lvl="2" algn="ctr">
              <a:lnSpc>
                <a:spcPct val="100000"/>
              </a:lnSpc>
              <a:spcBef>
                <a:spcPts val="0"/>
              </a:spcBef>
              <a:spcAft>
                <a:spcPts val="0"/>
              </a:spcAft>
              <a:buSzPts val="2600"/>
              <a:buNone/>
              <a:defRPr sz="2359"/>
            </a:lvl3pPr>
            <a:lvl4pPr lvl="3" algn="ctr">
              <a:lnSpc>
                <a:spcPct val="100000"/>
              </a:lnSpc>
              <a:spcBef>
                <a:spcPts val="0"/>
              </a:spcBef>
              <a:spcAft>
                <a:spcPts val="0"/>
              </a:spcAft>
              <a:buSzPts val="2600"/>
              <a:buNone/>
              <a:defRPr sz="2359"/>
            </a:lvl4pPr>
            <a:lvl5pPr lvl="4" algn="ctr">
              <a:lnSpc>
                <a:spcPct val="100000"/>
              </a:lnSpc>
              <a:spcBef>
                <a:spcPts val="0"/>
              </a:spcBef>
              <a:spcAft>
                <a:spcPts val="0"/>
              </a:spcAft>
              <a:buSzPts val="2600"/>
              <a:buNone/>
              <a:defRPr sz="2359"/>
            </a:lvl5pPr>
            <a:lvl6pPr lvl="5" algn="ctr">
              <a:lnSpc>
                <a:spcPct val="100000"/>
              </a:lnSpc>
              <a:spcBef>
                <a:spcPts val="0"/>
              </a:spcBef>
              <a:spcAft>
                <a:spcPts val="0"/>
              </a:spcAft>
              <a:buSzPts val="2600"/>
              <a:buNone/>
              <a:defRPr sz="2359"/>
            </a:lvl6pPr>
            <a:lvl7pPr lvl="6" algn="ctr">
              <a:lnSpc>
                <a:spcPct val="100000"/>
              </a:lnSpc>
              <a:spcBef>
                <a:spcPts val="0"/>
              </a:spcBef>
              <a:spcAft>
                <a:spcPts val="0"/>
              </a:spcAft>
              <a:buSzPts val="2600"/>
              <a:buNone/>
              <a:defRPr sz="2359"/>
            </a:lvl7pPr>
            <a:lvl8pPr lvl="7" algn="ctr">
              <a:lnSpc>
                <a:spcPct val="100000"/>
              </a:lnSpc>
              <a:spcBef>
                <a:spcPts val="0"/>
              </a:spcBef>
              <a:spcAft>
                <a:spcPts val="0"/>
              </a:spcAft>
              <a:buSzPts val="2600"/>
              <a:buNone/>
              <a:defRPr sz="2359"/>
            </a:lvl8pPr>
            <a:lvl9pPr lvl="8" algn="ctr">
              <a:lnSpc>
                <a:spcPct val="100000"/>
              </a:lnSpc>
              <a:spcBef>
                <a:spcPts val="0"/>
              </a:spcBef>
              <a:spcAft>
                <a:spcPts val="0"/>
              </a:spcAft>
              <a:buSzPts val="2600"/>
              <a:buNone/>
              <a:defRPr sz="2359"/>
            </a:lvl9pPr>
          </a:lstStyle>
          <a:p>
            <a:endParaRPr/>
          </a:p>
        </p:txBody>
      </p:sp>
      <p:sp>
        <p:nvSpPr>
          <p:cNvPr id="45" name="Google Shape;45;p25"/>
          <p:cNvSpPr txBox="1">
            <a:spLocks noGrp="1"/>
          </p:cNvSpPr>
          <p:nvPr>
            <p:ph type="body" idx="2"/>
          </p:nvPr>
        </p:nvSpPr>
        <p:spPr>
          <a:xfrm>
            <a:off x="6586000" y="965433"/>
            <a:ext cx="5115969" cy="4926814"/>
          </a:xfrm>
          <a:prstGeom prst="rect">
            <a:avLst/>
          </a:prstGeom>
          <a:noFill/>
          <a:ln>
            <a:noFill/>
          </a:ln>
        </p:spPr>
        <p:txBody>
          <a:bodyPr spcFirstLastPara="1" wrap="square" lIns="111975" tIns="111975" rIns="111975" bIns="111975" anchor="ctr" anchorCtr="0">
            <a:noAutofit/>
          </a:bodyPr>
          <a:lstStyle>
            <a:lvl1pPr marL="414772" lvl="0" indent="-334122" algn="l">
              <a:lnSpc>
                <a:spcPct val="115000"/>
              </a:lnSpc>
              <a:spcBef>
                <a:spcPts val="0"/>
              </a:spcBef>
              <a:spcAft>
                <a:spcPts val="0"/>
              </a:spcAft>
              <a:buSzPts val="2200"/>
              <a:buChar char="●"/>
              <a:defRPr/>
            </a:lvl1pPr>
            <a:lvl2pPr marL="829544" lvl="1" indent="-305318" algn="l">
              <a:lnSpc>
                <a:spcPct val="115000"/>
              </a:lnSpc>
              <a:spcBef>
                <a:spcPts val="1814"/>
              </a:spcBef>
              <a:spcAft>
                <a:spcPts val="0"/>
              </a:spcAft>
              <a:buSzPts val="1700"/>
              <a:buChar char="○"/>
              <a:defRPr/>
            </a:lvl2pPr>
            <a:lvl3pPr marL="1244316" lvl="2" indent="-305318" algn="l">
              <a:lnSpc>
                <a:spcPct val="115000"/>
              </a:lnSpc>
              <a:spcBef>
                <a:spcPts val="1814"/>
              </a:spcBef>
              <a:spcAft>
                <a:spcPts val="0"/>
              </a:spcAft>
              <a:buSzPts val="1700"/>
              <a:buChar char="■"/>
              <a:defRPr/>
            </a:lvl3pPr>
            <a:lvl4pPr marL="1659087" lvl="3" indent="-305318" algn="l">
              <a:lnSpc>
                <a:spcPct val="115000"/>
              </a:lnSpc>
              <a:spcBef>
                <a:spcPts val="1814"/>
              </a:spcBef>
              <a:spcAft>
                <a:spcPts val="0"/>
              </a:spcAft>
              <a:buSzPts val="1700"/>
              <a:buChar char="●"/>
              <a:defRPr/>
            </a:lvl4pPr>
            <a:lvl5pPr marL="2073859" lvl="4" indent="-305318" algn="l">
              <a:lnSpc>
                <a:spcPct val="115000"/>
              </a:lnSpc>
              <a:spcBef>
                <a:spcPts val="1814"/>
              </a:spcBef>
              <a:spcAft>
                <a:spcPts val="0"/>
              </a:spcAft>
              <a:buSzPts val="1700"/>
              <a:buChar char="○"/>
              <a:defRPr/>
            </a:lvl5pPr>
            <a:lvl6pPr marL="2488631" lvl="5" indent="-305318" algn="l">
              <a:lnSpc>
                <a:spcPct val="115000"/>
              </a:lnSpc>
              <a:spcBef>
                <a:spcPts val="1814"/>
              </a:spcBef>
              <a:spcAft>
                <a:spcPts val="0"/>
              </a:spcAft>
              <a:buSzPts val="1700"/>
              <a:buChar char="■"/>
              <a:defRPr/>
            </a:lvl6pPr>
            <a:lvl7pPr marL="2903403" lvl="6" indent="-305318" algn="l">
              <a:lnSpc>
                <a:spcPct val="115000"/>
              </a:lnSpc>
              <a:spcBef>
                <a:spcPts val="1814"/>
              </a:spcBef>
              <a:spcAft>
                <a:spcPts val="0"/>
              </a:spcAft>
              <a:buSzPts val="1700"/>
              <a:buChar char="●"/>
              <a:defRPr/>
            </a:lvl7pPr>
            <a:lvl8pPr marL="3318175" lvl="7" indent="-305318" algn="l">
              <a:lnSpc>
                <a:spcPct val="115000"/>
              </a:lnSpc>
              <a:spcBef>
                <a:spcPts val="1814"/>
              </a:spcBef>
              <a:spcAft>
                <a:spcPts val="0"/>
              </a:spcAft>
              <a:buSzPts val="1700"/>
              <a:buChar char="○"/>
              <a:defRPr/>
            </a:lvl8pPr>
            <a:lvl9pPr marL="3732947" lvl="8" indent="-305318" algn="l">
              <a:lnSpc>
                <a:spcPct val="115000"/>
              </a:lnSpc>
              <a:spcBef>
                <a:spcPts val="1814"/>
              </a:spcBef>
              <a:spcAft>
                <a:spcPts val="1814"/>
              </a:spcAft>
              <a:buSzPts val="1700"/>
              <a:buChar char="■"/>
              <a:defRPr/>
            </a:lvl9pPr>
          </a:lstStyle>
          <a:p>
            <a:endParaRPr/>
          </a:p>
        </p:txBody>
      </p:sp>
      <p:sp>
        <p:nvSpPr>
          <p:cNvPr id="46" name="Google Shape;46;p25"/>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a:t>
            </a:fld>
            <a:endParaRPr lang="es-CO"/>
          </a:p>
        </p:txBody>
      </p:sp>
    </p:spTree>
    <p:extLst>
      <p:ext uri="{BB962C8B-B14F-4D97-AF65-F5344CB8AC3E}">
        <p14:creationId xmlns:p14="http://schemas.microsoft.com/office/powerpoint/2010/main" val="3733266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7"/>
        <p:cNvGrpSpPr/>
        <p:nvPr/>
      </p:nvGrpSpPr>
      <p:grpSpPr>
        <a:xfrm>
          <a:off x="0" y="0"/>
          <a:ext cx="0" cy="0"/>
          <a:chOff x="0" y="0"/>
          <a:chExt cx="0" cy="0"/>
        </a:xfrm>
      </p:grpSpPr>
      <p:sp>
        <p:nvSpPr>
          <p:cNvPr id="48" name="Google Shape;48;p26"/>
          <p:cNvSpPr txBox="1">
            <a:spLocks noGrp="1"/>
          </p:cNvSpPr>
          <p:nvPr>
            <p:ph type="body" idx="1"/>
          </p:nvPr>
        </p:nvSpPr>
        <p:spPr>
          <a:xfrm>
            <a:off x="415600" y="5640767"/>
            <a:ext cx="7998327" cy="806666"/>
          </a:xfrm>
          <a:prstGeom prst="rect">
            <a:avLst/>
          </a:prstGeom>
          <a:noFill/>
          <a:ln>
            <a:noFill/>
          </a:ln>
        </p:spPr>
        <p:txBody>
          <a:bodyPr spcFirstLastPara="1" wrap="square" lIns="111975" tIns="111975" rIns="111975" bIns="111975" anchor="ctr" anchorCtr="0">
            <a:noAutofit/>
          </a:bodyPr>
          <a:lstStyle>
            <a:lvl1pPr marL="414772" lvl="0" indent="-207386" algn="l">
              <a:lnSpc>
                <a:spcPct val="100000"/>
              </a:lnSpc>
              <a:spcBef>
                <a:spcPts val="0"/>
              </a:spcBef>
              <a:spcAft>
                <a:spcPts val="0"/>
              </a:spcAft>
              <a:buSzPts val="2200"/>
              <a:buNone/>
              <a:defRPr/>
            </a:lvl1pPr>
          </a:lstStyle>
          <a:p>
            <a:endParaRPr/>
          </a:p>
        </p:txBody>
      </p:sp>
      <p:sp>
        <p:nvSpPr>
          <p:cNvPr id="49" name="Google Shape;49;p26"/>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a:t>
            </a:fld>
            <a:endParaRPr lang="es-CO"/>
          </a:p>
        </p:txBody>
      </p:sp>
    </p:spTree>
    <p:extLst>
      <p:ext uri="{BB962C8B-B14F-4D97-AF65-F5344CB8AC3E}">
        <p14:creationId xmlns:p14="http://schemas.microsoft.com/office/powerpoint/2010/main" val="4180984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sp>
        <p:nvSpPr>
          <p:cNvPr id="51" name="Google Shape;51;p27"/>
          <p:cNvSpPr txBox="1">
            <a:spLocks noGrp="1"/>
          </p:cNvSpPr>
          <p:nvPr>
            <p:ph type="title" hasCustomPrompt="1"/>
          </p:nvPr>
        </p:nvSpPr>
        <p:spPr>
          <a:xfrm>
            <a:off x="415600" y="1474834"/>
            <a:ext cx="11360716" cy="2618127"/>
          </a:xfrm>
          <a:prstGeom prst="rect">
            <a:avLst/>
          </a:prstGeom>
          <a:noFill/>
          <a:ln>
            <a:noFill/>
          </a:ln>
        </p:spPr>
        <p:txBody>
          <a:bodyPr spcFirstLastPara="1" wrap="square" lIns="111975" tIns="111975" rIns="111975" bIns="111975" anchor="b" anchorCtr="0">
            <a:noAutofit/>
          </a:bodyPr>
          <a:lstStyle>
            <a:lvl1pPr lvl="0" algn="ctr">
              <a:lnSpc>
                <a:spcPct val="100000"/>
              </a:lnSpc>
              <a:spcBef>
                <a:spcPts val="0"/>
              </a:spcBef>
              <a:spcAft>
                <a:spcPts val="0"/>
              </a:spcAft>
              <a:buSzPts val="14700"/>
              <a:buNone/>
              <a:defRPr sz="13336"/>
            </a:lvl1pPr>
            <a:lvl2pPr lvl="1" algn="ctr">
              <a:lnSpc>
                <a:spcPct val="100000"/>
              </a:lnSpc>
              <a:spcBef>
                <a:spcPts val="0"/>
              </a:spcBef>
              <a:spcAft>
                <a:spcPts val="0"/>
              </a:spcAft>
              <a:buSzPts val="14700"/>
              <a:buNone/>
              <a:defRPr sz="13336"/>
            </a:lvl2pPr>
            <a:lvl3pPr lvl="2" algn="ctr">
              <a:lnSpc>
                <a:spcPct val="100000"/>
              </a:lnSpc>
              <a:spcBef>
                <a:spcPts val="0"/>
              </a:spcBef>
              <a:spcAft>
                <a:spcPts val="0"/>
              </a:spcAft>
              <a:buSzPts val="14700"/>
              <a:buNone/>
              <a:defRPr sz="13336"/>
            </a:lvl3pPr>
            <a:lvl4pPr lvl="3" algn="ctr">
              <a:lnSpc>
                <a:spcPct val="100000"/>
              </a:lnSpc>
              <a:spcBef>
                <a:spcPts val="0"/>
              </a:spcBef>
              <a:spcAft>
                <a:spcPts val="0"/>
              </a:spcAft>
              <a:buSzPts val="14700"/>
              <a:buNone/>
              <a:defRPr sz="13336"/>
            </a:lvl4pPr>
            <a:lvl5pPr lvl="4" algn="ctr">
              <a:lnSpc>
                <a:spcPct val="100000"/>
              </a:lnSpc>
              <a:spcBef>
                <a:spcPts val="0"/>
              </a:spcBef>
              <a:spcAft>
                <a:spcPts val="0"/>
              </a:spcAft>
              <a:buSzPts val="14700"/>
              <a:buNone/>
              <a:defRPr sz="13336"/>
            </a:lvl5pPr>
            <a:lvl6pPr lvl="5" algn="ctr">
              <a:lnSpc>
                <a:spcPct val="100000"/>
              </a:lnSpc>
              <a:spcBef>
                <a:spcPts val="0"/>
              </a:spcBef>
              <a:spcAft>
                <a:spcPts val="0"/>
              </a:spcAft>
              <a:buSzPts val="14700"/>
              <a:buNone/>
              <a:defRPr sz="13336"/>
            </a:lvl6pPr>
            <a:lvl7pPr lvl="6" algn="ctr">
              <a:lnSpc>
                <a:spcPct val="100000"/>
              </a:lnSpc>
              <a:spcBef>
                <a:spcPts val="0"/>
              </a:spcBef>
              <a:spcAft>
                <a:spcPts val="0"/>
              </a:spcAft>
              <a:buSzPts val="14700"/>
              <a:buNone/>
              <a:defRPr sz="13336"/>
            </a:lvl7pPr>
            <a:lvl8pPr lvl="7" algn="ctr">
              <a:lnSpc>
                <a:spcPct val="100000"/>
              </a:lnSpc>
              <a:spcBef>
                <a:spcPts val="0"/>
              </a:spcBef>
              <a:spcAft>
                <a:spcPts val="0"/>
              </a:spcAft>
              <a:buSzPts val="14700"/>
              <a:buNone/>
              <a:defRPr sz="13336"/>
            </a:lvl8pPr>
            <a:lvl9pPr lvl="8" algn="ctr">
              <a:lnSpc>
                <a:spcPct val="100000"/>
              </a:lnSpc>
              <a:spcBef>
                <a:spcPts val="0"/>
              </a:spcBef>
              <a:spcAft>
                <a:spcPts val="0"/>
              </a:spcAft>
              <a:buSzPts val="14700"/>
              <a:buNone/>
              <a:defRPr sz="13336"/>
            </a:lvl9pPr>
          </a:lstStyle>
          <a:p>
            <a:r>
              <a:t>xx%</a:t>
            </a:r>
          </a:p>
        </p:txBody>
      </p:sp>
      <p:sp>
        <p:nvSpPr>
          <p:cNvPr id="52" name="Google Shape;52;p27"/>
          <p:cNvSpPr txBox="1">
            <a:spLocks noGrp="1"/>
          </p:cNvSpPr>
          <p:nvPr>
            <p:ph type="body" idx="1"/>
          </p:nvPr>
        </p:nvSpPr>
        <p:spPr>
          <a:xfrm>
            <a:off x="415600" y="4202966"/>
            <a:ext cx="11360716" cy="1734441"/>
          </a:xfrm>
          <a:prstGeom prst="rect">
            <a:avLst/>
          </a:prstGeom>
          <a:noFill/>
          <a:ln>
            <a:noFill/>
          </a:ln>
        </p:spPr>
        <p:txBody>
          <a:bodyPr spcFirstLastPara="1" wrap="square" lIns="111975" tIns="111975" rIns="111975" bIns="111975" anchor="t" anchorCtr="0">
            <a:noAutofit/>
          </a:bodyPr>
          <a:lstStyle>
            <a:lvl1pPr marL="414772" lvl="0" indent="-334122" algn="ctr">
              <a:lnSpc>
                <a:spcPct val="115000"/>
              </a:lnSpc>
              <a:spcBef>
                <a:spcPts val="0"/>
              </a:spcBef>
              <a:spcAft>
                <a:spcPts val="0"/>
              </a:spcAft>
              <a:buSzPts val="2200"/>
              <a:buChar char="●"/>
              <a:defRPr/>
            </a:lvl1pPr>
            <a:lvl2pPr marL="829544" lvl="1" indent="-305318" algn="ctr">
              <a:lnSpc>
                <a:spcPct val="115000"/>
              </a:lnSpc>
              <a:spcBef>
                <a:spcPts val="1814"/>
              </a:spcBef>
              <a:spcAft>
                <a:spcPts val="0"/>
              </a:spcAft>
              <a:buSzPts val="1700"/>
              <a:buChar char="○"/>
              <a:defRPr/>
            </a:lvl2pPr>
            <a:lvl3pPr marL="1244316" lvl="2" indent="-305318" algn="ctr">
              <a:lnSpc>
                <a:spcPct val="115000"/>
              </a:lnSpc>
              <a:spcBef>
                <a:spcPts val="1814"/>
              </a:spcBef>
              <a:spcAft>
                <a:spcPts val="0"/>
              </a:spcAft>
              <a:buSzPts val="1700"/>
              <a:buChar char="■"/>
              <a:defRPr/>
            </a:lvl3pPr>
            <a:lvl4pPr marL="1659087" lvl="3" indent="-305318" algn="ctr">
              <a:lnSpc>
                <a:spcPct val="115000"/>
              </a:lnSpc>
              <a:spcBef>
                <a:spcPts val="1814"/>
              </a:spcBef>
              <a:spcAft>
                <a:spcPts val="0"/>
              </a:spcAft>
              <a:buSzPts val="1700"/>
              <a:buChar char="●"/>
              <a:defRPr/>
            </a:lvl4pPr>
            <a:lvl5pPr marL="2073859" lvl="4" indent="-305318" algn="ctr">
              <a:lnSpc>
                <a:spcPct val="115000"/>
              </a:lnSpc>
              <a:spcBef>
                <a:spcPts val="1814"/>
              </a:spcBef>
              <a:spcAft>
                <a:spcPts val="0"/>
              </a:spcAft>
              <a:buSzPts val="1700"/>
              <a:buChar char="○"/>
              <a:defRPr/>
            </a:lvl5pPr>
            <a:lvl6pPr marL="2488631" lvl="5" indent="-305318" algn="ctr">
              <a:lnSpc>
                <a:spcPct val="115000"/>
              </a:lnSpc>
              <a:spcBef>
                <a:spcPts val="1814"/>
              </a:spcBef>
              <a:spcAft>
                <a:spcPts val="0"/>
              </a:spcAft>
              <a:buSzPts val="1700"/>
              <a:buChar char="■"/>
              <a:defRPr/>
            </a:lvl6pPr>
            <a:lvl7pPr marL="2903403" lvl="6" indent="-305318" algn="ctr">
              <a:lnSpc>
                <a:spcPct val="115000"/>
              </a:lnSpc>
              <a:spcBef>
                <a:spcPts val="1814"/>
              </a:spcBef>
              <a:spcAft>
                <a:spcPts val="0"/>
              </a:spcAft>
              <a:buSzPts val="1700"/>
              <a:buChar char="●"/>
              <a:defRPr/>
            </a:lvl7pPr>
            <a:lvl8pPr marL="3318175" lvl="7" indent="-305318" algn="ctr">
              <a:lnSpc>
                <a:spcPct val="115000"/>
              </a:lnSpc>
              <a:spcBef>
                <a:spcPts val="1814"/>
              </a:spcBef>
              <a:spcAft>
                <a:spcPts val="0"/>
              </a:spcAft>
              <a:buSzPts val="1700"/>
              <a:buChar char="○"/>
              <a:defRPr/>
            </a:lvl8pPr>
            <a:lvl9pPr marL="3732947" lvl="8" indent="-305318" algn="ctr">
              <a:lnSpc>
                <a:spcPct val="115000"/>
              </a:lnSpc>
              <a:spcBef>
                <a:spcPts val="1814"/>
              </a:spcBef>
              <a:spcAft>
                <a:spcPts val="1814"/>
              </a:spcAft>
              <a:buSzPts val="1700"/>
              <a:buChar char="■"/>
              <a:defRPr/>
            </a:lvl9pPr>
          </a:lstStyle>
          <a:p>
            <a:endParaRPr/>
          </a:p>
        </p:txBody>
      </p:sp>
      <p:sp>
        <p:nvSpPr>
          <p:cNvPr id="53" name="Google Shape;53;p27"/>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a:t>
            </a:fld>
            <a:endParaRPr lang="es-CO"/>
          </a:p>
        </p:txBody>
      </p:sp>
    </p:spTree>
    <p:extLst>
      <p:ext uri="{BB962C8B-B14F-4D97-AF65-F5344CB8AC3E}">
        <p14:creationId xmlns:p14="http://schemas.microsoft.com/office/powerpoint/2010/main" val="1780836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5230445E-A660-448A-B4DC-782AD0E5DA6F}"/>
              </a:ext>
            </a:extLst>
          </p:cNvPr>
          <p:cNvSpPr>
            <a:spLocks noGrp="1"/>
          </p:cNvSpPr>
          <p:nvPr>
            <p:ph type="pic" sz="quarter" idx="22"/>
          </p:nvPr>
        </p:nvSpPr>
        <p:spPr>
          <a:xfrm>
            <a:off x="3033191" y="0"/>
            <a:ext cx="9155634" cy="6858000"/>
          </a:xfrm>
          <a:custGeom>
            <a:avLst/>
            <a:gdLst>
              <a:gd name="connsiteX0" fmla="*/ 6450330 w 8969375"/>
              <a:gd name="connsiteY0" fmla="*/ 3511550 h 6858000"/>
              <a:gd name="connsiteX1" fmla="*/ 8969375 w 8969375"/>
              <a:gd name="connsiteY1" fmla="*/ 3511550 h 6858000"/>
              <a:gd name="connsiteX2" fmla="*/ 8969375 w 8969375"/>
              <a:gd name="connsiteY2" fmla="*/ 6858000 h 6858000"/>
              <a:gd name="connsiteX3" fmla="*/ 5010150 w 8969375"/>
              <a:gd name="connsiteY3" fmla="*/ 6858000 h 6858000"/>
              <a:gd name="connsiteX4" fmla="*/ 1915160 w 8969375"/>
              <a:gd name="connsiteY4" fmla="*/ 3511550 h 6858000"/>
              <a:gd name="connsiteX5" fmla="*/ 3404870 w 8969375"/>
              <a:gd name="connsiteY5" fmla="*/ 3511550 h 6858000"/>
              <a:gd name="connsiteX6" fmla="*/ 1964690 w 8969375"/>
              <a:gd name="connsiteY6" fmla="*/ 6858000 h 6858000"/>
              <a:gd name="connsiteX7" fmla="*/ 474980 w 8969375"/>
              <a:gd name="connsiteY7" fmla="*/ 6858000 h 6858000"/>
              <a:gd name="connsiteX8" fmla="*/ 7961630 w 8969375"/>
              <a:gd name="connsiteY8" fmla="*/ 0 h 6858000"/>
              <a:gd name="connsiteX9" fmla="*/ 8969375 w 8969375"/>
              <a:gd name="connsiteY9" fmla="*/ 0 h 6858000"/>
              <a:gd name="connsiteX10" fmla="*/ 8969375 w 8969375"/>
              <a:gd name="connsiteY10" fmla="*/ 3346450 h 6858000"/>
              <a:gd name="connsiteX11" fmla="*/ 6521450 w 8969375"/>
              <a:gd name="connsiteY11" fmla="*/ 3346450 h 6858000"/>
              <a:gd name="connsiteX12" fmla="*/ 5163820 w 8969375"/>
              <a:gd name="connsiteY12" fmla="*/ 0 h 6858000"/>
              <a:gd name="connsiteX13" fmla="*/ 7726680 w 8969375"/>
              <a:gd name="connsiteY13" fmla="*/ 0 h 6858000"/>
              <a:gd name="connsiteX14" fmla="*/ 4775200 w 8969375"/>
              <a:gd name="connsiteY14" fmla="*/ 6858000 h 6858000"/>
              <a:gd name="connsiteX15" fmla="*/ 2213610 w 8969375"/>
              <a:gd name="connsiteY15" fmla="*/ 6858000 h 6858000"/>
              <a:gd name="connsiteX16" fmla="*/ 3426460 w 8969375"/>
              <a:gd name="connsiteY16" fmla="*/ 0 h 6858000"/>
              <a:gd name="connsiteX17" fmla="*/ 4916170 w 8969375"/>
              <a:gd name="connsiteY17" fmla="*/ 0 h 6858000"/>
              <a:gd name="connsiteX18" fmla="*/ 3475990 w 8969375"/>
              <a:gd name="connsiteY18" fmla="*/ 3346450 h 6858000"/>
              <a:gd name="connsiteX19" fmla="*/ 1986280 w 8969375"/>
              <a:gd name="connsiteY19" fmla="*/ 3346450 h 6858000"/>
              <a:gd name="connsiteX20" fmla="*/ 0 w 8969375"/>
              <a:gd name="connsiteY20" fmla="*/ 0 h 6858000"/>
              <a:gd name="connsiteX21" fmla="*/ 3195320 w 8969375"/>
              <a:gd name="connsiteY21" fmla="*/ 0 h 6858000"/>
              <a:gd name="connsiteX22" fmla="*/ 243840 w 8969375"/>
              <a:gd name="connsiteY22" fmla="*/ 6858000 h 6858000"/>
              <a:gd name="connsiteX23" fmla="*/ 0 w 8969375"/>
              <a:gd name="connsiteY23" fmla="*/ 6858000 h 6858000"/>
              <a:gd name="connsiteX0" fmla="*/ 6604567 w 9123612"/>
              <a:gd name="connsiteY0" fmla="*/ 3511550 h 6858000"/>
              <a:gd name="connsiteX1" fmla="*/ 9123612 w 9123612"/>
              <a:gd name="connsiteY1" fmla="*/ 3511550 h 6858000"/>
              <a:gd name="connsiteX2" fmla="*/ 9123612 w 9123612"/>
              <a:gd name="connsiteY2" fmla="*/ 6858000 h 6858000"/>
              <a:gd name="connsiteX3" fmla="*/ 5164387 w 9123612"/>
              <a:gd name="connsiteY3" fmla="*/ 6858000 h 6858000"/>
              <a:gd name="connsiteX4" fmla="*/ 6604567 w 9123612"/>
              <a:gd name="connsiteY4" fmla="*/ 3511550 h 6858000"/>
              <a:gd name="connsiteX5" fmla="*/ 2069397 w 9123612"/>
              <a:gd name="connsiteY5" fmla="*/ 3511550 h 6858000"/>
              <a:gd name="connsiteX6" fmla="*/ 3559107 w 9123612"/>
              <a:gd name="connsiteY6" fmla="*/ 3511550 h 6858000"/>
              <a:gd name="connsiteX7" fmla="*/ 2118927 w 9123612"/>
              <a:gd name="connsiteY7" fmla="*/ 6858000 h 6858000"/>
              <a:gd name="connsiteX8" fmla="*/ 629217 w 9123612"/>
              <a:gd name="connsiteY8" fmla="*/ 6858000 h 6858000"/>
              <a:gd name="connsiteX9" fmla="*/ 2069397 w 9123612"/>
              <a:gd name="connsiteY9" fmla="*/ 3511550 h 6858000"/>
              <a:gd name="connsiteX10" fmla="*/ 8115867 w 9123612"/>
              <a:gd name="connsiteY10" fmla="*/ 0 h 6858000"/>
              <a:gd name="connsiteX11" fmla="*/ 9123612 w 9123612"/>
              <a:gd name="connsiteY11" fmla="*/ 0 h 6858000"/>
              <a:gd name="connsiteX12" fmla="*/ 9123612 w 9123612"/>
              <a:gd name="connsiteY12" fmla="*/ 3346450 h 6858000"/>
              <a:gd name="connsiteX13" fmla="*/ 6675687 w 9123612"/>
              <a:gd name="connsiteY13" fmla="*/ 3346450 h 6858000"/>
              <a:gd name="connsiteX14" fmla="*/ 8115867 w 9123612"/>
              <a:gd name="connsiteY14" fmla="*/ 0 h 6858000"/>
              <a:gd name="connsiteX15" fmla="*/ 5318057 w 9123612"/>
              <a:gd name="connsiteY15" fmla="*/ 0 h 6858000"/>
              <a:gd name="connsiteX16" fmla="*/ 7880917 w 9123612"/>
              <a:gd name="connsiteY16" fmla="*/ 0 h 6858000"/>
              <a:gd name="connsiteX17" fmla="*/ 4929437 w 9123612"/>
              <a:gd name="connsiteY17" fmla="*/ 6858000 h 6858000"/>
              <a:gd name="connsiteX18" fmla="*/ 2367847 w 9123612"/>
              <a:gd name="connsiteY18" fmla="*/ 6858000 h 6858000"/>
              <a:gd name="connsiteX19" fmla="*/ 5318057 w 9123612"/>
              <a:gd name="connsiteY19" fmla="*/ 0 h 6858000"/>
              <a:gd name="connsiteX20" fmla="*/ 3580697 w 9123612"/>
              <a:gd name="connsiteY20" fmla="*/ 0 h 6858000"/>
              <a:gd name="connsiteX21" fmla="*/ 5070407 w 9123612"/>
              <a:gd name="connsiteY21" fmla="*/ 0 h 6858000"/>
              <a:gd name="connsiteX22" fmla="*/ 3630227 w 9123612"/>
              <a:gd name="connsiteY22" fmla="*/ 3346450 h 6858000"/>
              <a:gd name="connsiteX23" fmla="*/ 2140517 w 9123612"/>
              <a:gd name="connsiteY23" fmla="*/ 3346450 h 6858000"/>
              <a:gd name="connsiteX24" fmla="*/ 3580697 w 9123612"/>
              <a:gd name="connsiteY24" fmla="*/ 0 h 6858000"/>
              <a:gd name="connsiteX25" fmla="*/ 154237 w 9123612"/>
              <a:gd name="connsiteY25" fmla="*/ 0 h 6858000"/>
              <a:gd name="connsiteX26" fmla="*/ 3349557 w 9123612"/>
              <a:gd name="connsiteY26" fmla="*/ 0 h 6858000"/>
              <a:gd name="connsiteX27" fmla="*/ 398077 w 9123612"/>
              <a:gd name="connsiteY27" fmla="*/ 6858000 h 6858000"/>
              <a:gd name="connsiteX28" fmla="*/ 0 w 9123612"/>
              <a:gd name="connsiteY28" fmla="*/ 6858000 h 6858000"/>
              <a:gd name="connsiteX29" fmla="*/ 154237 w 9123612"/>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18625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186259 w 9155634"/>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054197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054197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54365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54365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54365 w 9155634"/>
              <a:gd name="connsiteY25" fmla="*/ 3558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54365 w 9155634"/>
              <a:gd name="connsiteY29" fmla="*/ 3558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4724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47249 w 9155634"/>
              <a:gd name="connsiteY29" fmla="*/ 0 h 6858000"/>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6636589 w 9155634"/>
              <a:gd name="connsiteY4" fmla="*/ 3511550 h 6858000"/>
              <a:gd name="connsiteX5" fmla="*/ 2101419 w 9155634"/>
              <a:gd name="connsiteY5" fmla="*/ 3511550 h 6858000"/>
              <a:gd name="connsiteX6" fmla="*/ 3591129 w 9155634"/>
              <a:gd name="connsiteY6" fmla="*/ 3511550 h 6858000"/>
              <a:gd name="connsiteX7" fmla="*/ 2150949 w 9155634"/>
              <a:gd name="connsiteY7" fmla="*/ 6858000 h 6858000"/>
              <a:gd name="connsiteX8" fmla="*/ 661239 w 9155634"/>
              <a:gd name="connsiteY8" fmla="*/ 6858000 h 6858000"/>
              <a:gd name="connsiteX9" fmla="*/ 2101419 w 9155634"/>
              <a:gd name="connsiteY9" fmla="*/ 3511550 h 6858000"/>
              <a:gd name="connsiteX10" fmla="*/ 8147889 w 9155634"/>
              <a:gd name="connsiteY10" fmla="*/ 0 h 6858000"/>
              <a:gd name="connsiteX11" fmla="*/ 9155634 w 9155634"/>
              <a:gd name="connsiteY11" fmla="*/ 0 h 6858000"/>
              <a:gd name="connsiteX12" fmla="*/ 9155634 w 9155634"/>
              <a:gd name="connsiteY12" fmla="*/ 3346450 h 6858000"/>
              <a:gd name="connsiteX13" fmla="*/ 6707709 w 9155634"/>
              <a:gd name="connsiteY13" fmla="*/ 3346450 h 6858000"/>
              <a:gd name="connsiteX14" fmla="*/ 8147889 w 9155634"/>
              <a:gd name="connsiteY14" fmla="*/ 0 h 6858000"/>
              <a:gd name="connsiteX15" fmla="*/ 5350079 w 9155634"/>
              <a:gd name="connsiteY15" fmla="*/ 0 h 6858000"/>
              <a:gd name="connsiteX16" fmla="*/ 7912939 w 9155634"/>
              <a:gd name="connsiteY16" fmla="*/ 0 h 6858000"/>
              <a:gd name="connsiteX17" fmla="*/ 4961459 w 9155634"/>
              <a:gd name="connsiteY17" fmla="*/ 6858000 h 6858000"/>
              <a:gd name="connsiteX18" fmla="*/ 2399869 w 9155634"/>
              <a:gd name="connsiteY18" fmla="*/ 6858000 h 6858000"/>
              <a:gd name="connsiteX19" fmla="*/ 5350079 w 9155634"/>
              <a:gd name="connsiteY19" fmla="*/ 0 h 6858000"/>
              <a:gd name="connsiteX20" fmla="*/ 3612719 w 9155634"/>
              <a:gd name="connsiteY20" fmla="*/ 0 h 6858000"/>
              <a:gd name="connsiteX21" fmla="*/ 5102429 w 9155634"/>
              <a:gd name="connsiteY21" fmla="*/ 0 h 6858000"/>
              <a:gd name="connsiteX22" fmla="*/ 3662249 w 9155634"/>
              <a:gd name="connsiteY22" fmla="*/ 3346450 h 6858000"/>
              <a:gd name="connsiteX23" fmla="*/ 2172539 w 9155634"/>
              <a:gd name="connsiteY23" fmla="*/ 3346450 h 6858000"/>
              <a:gd name="connsiteX24" fmla="*/ 3612719 w 9155634"/>
              <a:gd name="connsiteY24" fmla="*/ 0 h 6858000"/>
              <a:gd name="connsiteX25" fmla="*/ 2947249 w 9155634"/>
              <a:gd name="connsiteY25" fmla="*/ 0 h 6858000"/>
              <a:gd name="connsiteX26" fmla="*/ 3381579 w 9155634"/>
              <a:gd name="connsiteY26" fmla="*/ 0 h 6858000"/>
              <a:gd name="connsiteX27" fmla="*/ 430099 w 9155634"/>
              <a:gd name="connsiteY27" fmla="*/ 6858000 h 6858000"/>
              <a:gd name="connsiteX28" fmla="*/ 0 w 9155634"/>
              <a:gd name="connsiteY28" fmla="*/ 6858000 h 6858000"/>
              <a:gd name="connsiteX29" fmla="*/ 2947249 w 9155634"/>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55634" h="6858000">
                <a:moveTo>
                  <a:pt x="6636589" y="3511550"/>
                </a:moveTo>
                <a:lnTo>
                  <a:pt x="9155634" y="3511550"/>
                </a:lnTo>
                <a:lnTo>
                  <a:pt x="9155634" y="6858000"/>
                </a:lnTo>
                <a:lnTo>
                  <a:pt x="5196409" y="6858000"/>
                </a:lnTo>
                <a:lnTo>
                  <a:pt x="6636589" y="3511550"/>
                </a:lnTo>
                <a:close/>
                <a:moveTo>
                  <a:pt x="2101419" y="3511550"/>
                </a:moveTo>
                <a:lnTo>
                  <a:pt x="3591129" y="3511550"/>
                </a:lnTo>
                <a:lnTo>
                  <a:pt x="2150949" y="6858000"/>
                </a:lnTo>
                <a:lnTo>
                  <a:pt x="661239" y="6858000"/>
                </a:lnTo>
                <a:lnTo>
                  <a:pt x="2101419" y="3511550"/>
                </a:lnTo>
                <a:close/>
                <a:moveTo>
                  <a:pt x="8147889" y="0"/>
                </a:moveTo>
                <a:lnTo>
                  <a:pt x="9155634" y="0"/>
                </a:lnTo>
                <a:lnTo>
                  <a:pt x="9155634" y="3346450"/>
                </a:lnTo>
                <a:lnTo>
                  <a:pt x="6707709" y="3346450"/>
                </a:lnTo>
                <a:lnTo>
                  <a:pt x="8147889" y="0"/>
                </a:lnTo>
                <a:close/>
                <a:moveTo>
                  <a:pt x="5350079" y="0"/>
                </a:moveTo>
                <a:lnTo>
                  <a:pt x="7912939" y="0"/>
                </a:lnTo>
                <a:lnTo>
                  <a:pt x="4961459" y="6858000"/>
                </a:lnTo>
                <a:lnTo>
                  <a:pt x="2399869" y="6858000"/>
                </a:lnTo>
                <a:lnTo>
                  <a:pt x="5350079" y="0"/>
                </a:lnTo>
                <a:close/>
                <a:moveTo>
                  <a:pt x="3612719" y="0"/>
                </a:moveTo>
                <a:lnTo>
                  <a:pt x="5102429" y="0"/>
                </a:lnTo>
                <a:lnTo>
                  <a:pt x="3662249" y="3346450"/>
                </a:lnTo>
                <a:lnTo>
                  <a:pt x="2172539" y="3346450"/>
                </a:lnTo>
                <a:lnTo>
                  <a:pt x="3612719" y="0"/>
                </a:lnTo>
                <a:close/>
                <a:moveTo>
                  <a:pt x="2947249" y="0"/>
                </a:moveTo>
                <a:lnTo>
                  <a:pt x="3381579" y="0"/>
                </a:lnTo>
                <a:lnTo>
                  <a:pt x="430099" y="6858000"/>
                </a:lnTo>
                <a:lnTo>
                  <a:pt x="0" y="6858000"/>
                </a:lnTo>
                <a:lnTo>
                  <a:pt x="2947249" y="0"/>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dirty="0"/>
          </a:p>
        </p:txBody>
      </p:sp>
      <p:sp>
        <p:nvSpPr>
          <p:cNvPr id="22" name="Graphic 19">
            <a:extLst>
              <a:ext uri="{FF2B5EF4-FFF2-40B4-BE49-F238E27FC236}">
                <a16:creationId xmlns:a16="http://schemas.microsoft.com/office/drawing/2014/main" id="{A6B740BD-8499-412C-AE4E-A4AD7F73100E}"/>
              </a:ext>
            </a:extLst>
          </p:cNvPr>
          <p:cNvSpPr/>
          <p:nvPr/>
        </p:nvSpPr>
        <p:spPr>
          <a:xfrm>
            <a:off x="-10852" y="3369468"/>
            <a:ext cx="3722400" cy="144000"/>
          </a:xfrm>
          <a:custGeom>
            <a:avLst/>
            <a:gdLst>
              <a:gd name="connsiteX0" fmla="*/ 7144 w 2800350"/>
              <a:gd name="connsiteY0" fmla="*/ 7144 h 114300"/>
              <a:gd name="connsiteX1" fmla="*/ 7144 w 2800350"/>
              <a:gd name="connsiteY1" fmla="*/ 115729 h 114300"/>
              <a:gd name="connsiteX2" fmla="*/ 2726531 w 2800350"/>
              <a:gd name="connsiteY2" fmla="*/ 115729 h 114300"/>
              <a:gd name="connsiteX3" fmla="*/ 2797969 w 2800350"/>
              <a:gd name="connsiteY3" fmla="*/ 7144 h 114300"/>
            </a:gdLst>
            <a:ahLst/>
            <a:cxnLst>
              <a:cxn ang="0">
                <a:pos x="connsiteX0" y="connsiteY0"/>
              </a:cxn>
              <a:cxn ang="0">
                <a:pos x="connsiteX1" y="connsiteY1"/>
              </a:cxn>
              <a:cxn ang="0">
                <a:pos x="connsiteX2" y="connsiteY2"/>
              </a:cxn>
              <a:cxn ang="0">
                <a:pos x="connsiteX3" y="connsiteY3"/>
              </a:cxn>
            </a:cxnLst>
            <a:rect l="l" t="t" r="r" b="b"/>
            <a:pathLst>
              <a:path w="2800350" h="114300">
                <a:moveTo>
                  <a:pt x="7144" y="7144"/>
                </a:moveTo>
                <a:lnTo>
                  <a:pt x="7144" y="115729"/>
                </a:lnTo>
                <a:lnTo>
                  <a:pt x="2726531" y="115729"/>
                </a:lnTo>
                <a:lnTo>
                  <a:pt x="2797969" y="7144"/>
                </a:lnTo>
                <a:close/>
              </a:path>
            </a:pathLst>
          </a:custGeom>
          <a:solidFill>
            <a:schemeClr val="bg2">
              <a:alpha val="70000"/>
            </a:schemeClr>
          </a:solidFill>
          <a:ln w="9525" cap="flat">
            <a:noFill/>
            <a:prstDash val="solid"/>
            <a:miter/>
          </a:ln>
        </p:spPr>
        <p:txBody>
          <a:bodyPr rtlCol="0" anchor="ctr"/>
          <a:lstStyle/>
          <a:p>
            <a:r>
              <a:rPr lang="en-US" dirty="0"/>
              <a:t> </a:t>
            </a:r>
            <a:endParaRPr lang="ru-RU" dirty="0"/>
          </a:p>
        </p:txBody>
      </p:sp>
      <p:sp>
        <p:nvSpPr>
          <p:cNvPr id="26" name="Title 1">
            <a:extLst>
              <a:ext uri="{FF2B5EF4-FFF2-40B4-BE49-F238E27FC236}">
                <a16:creationId xmlns:a16="http://schemas.microsoft.com/office/drawing/2014/main" id="{310DFD8C-544F-465B-8315-8B3AA8B95790}"/>
              </a:ext>
            </a:extLst>
          </p:cNvPr>
          <p:cNvSpPr>
            <a:spLocks noGrp="1"/>
          </p:cNvSpPr>
          <p:nvPr>
            <p:ph type="title" hasCustomPrompt="1"/>
          </p:nvPr>
        </p:nvSpPr>
        <p:spPr>
          <a:xfrm>
            <a:off x="770021" y="1096344"/>
            <a:ext cx="10510754" cy="2281355"/>
          </a:xfrm>
        </p:spPr>
        <p:txBody>
          <a:bodyPr>
            <a:noAutofit/>
          </a:bodyPr>
          <a:lstStyle>
            <a:lvl1pPr algn="l">
              <a:defRPr sz="7000" b="1">
                <a:solidFill>
                  <a:schemeClr val="bg1"/>
                </a:solidFill>
              </a:defRPr>
            </a:lvl1pPr>
          </a:lstStyle>
          <a:p>
            <a:r>
              <a:rPr lang="en-US" dirty="0"/>
              <a:t>PRESENTATION</a:t>
            </a:r>
            <a:br>
              <a:rPr lang="ru-RU" dirty="0"/>
            </a:br>
            <a:r>
              <a:rPr lang="en-US" dirty="0"/>
              <a:t>TITLE</a:t>
            </a:r>
            <a:endParaRPr lang="ru-RU" dirty="0"/>
          </a:p>
        </p:txBody>
      </p:sp>
      <p:sp>
        <p:nvSpPr>
          <p:cNvPr id="27" name="Text Placeholder 14">
            <a:extLst>
              <a:ext uri="{FF2B5EF4-FFF2-40B4-BE49-F238E27FC236}">
                <a16:creationId xmlns:a16="http://schemas.microsoft.com/office/drawing/2014/main" id="{A4843534-A750-4D01-BC62-26CD9AEA6AE0}"/>
              </a:ext>
            </a:extLst>
          </p:cNvPr>
          <p:cNvSpPr>
            <a:spLocks noGrp="1"/>
          </p:cNvSpPr>
          <p:nvPr>
            <p:ph type="body" sz="quarter" idx="13" hasCustomPrompt="1"/>
          </p:nvPr>
        </p:nvSpPr>
        <p:spPr>
          <a:xfrm>
            <a:off x="770021" y="3773554"/>
            <a:ext cx="10090287" cy="1101897"/>
          </a:xfrm>
        </p:spPr>
        <p:txBody>
          <a:bodyPr>
            <a:noAutofit/>
          </a:bodyPr>
          <a:lstStyle>
            <a:lvl1pPr marL="0" indent="0" algn="l">
              <a:buNone/>
              <a:defRPr sz="3500" b="0" i="0">
                <a:solidFill>
                  <a:schemeClr val="tx2"/>
                </a:solidFill>
              </a:defRPr>
            </a:lvl1pPr>
          </a:lstStyle>
          <a:p>
            <a:pPr lvl="0"/>
            <a:r>
              <a:rPr lang="en-US" dirty="0"/>
              <a:t>Presentation</a:t>
            </a:r>
            <a:br>
              <a:rPr lang="en-US" dirty="0"/>
            </a:br>
            <a:r>
              <a:rPr lang="en-US" dirty="0"/>
              <a:t>Tagline</a:t>
            </a:r>
          </a:p>
        </p:txBody>
      </p:sp>
      <p:sp>
        <p:nvSpPr>
          <p:cNvPr id="29" name="Text Placeholder 26">
            <a:extLst>
              <a:ext uri="{FF2B5EF4-FFF2-40B4-BE49-F238E27FC236}">
                <a16:creationId xmlns:a16="http://schemas.microsoft.com/office/drawing/2014/main" id="{F8E7B25A-0A4A-430B-903E-76193E2954A1}"/>
              </a:ext>
            </a:extLst>
          </p:cNvPr>
          <p:cNvSpPr>
            <a:spLocks noGrp="1"/>
          </p:cNvSpPr>
          <p:nvPr>
            <p:ph type="body" sz="quarter" idx="21" hasCustomPrompt="1"/>
          </p:nvPr>
        </p:nvSpPr>
        <p:spPr>
          <a:xfrm>
            <a:off x="770021" y="5451784"/>
            <a:ext cx="4367531" cy="324417"/>
          </a:xfrm>
        </p:spPr>
        <p:txBody>
          <a:bodyPr>
            <a:noAutofit/>
          </a:bodyPr>
          <a:lstStyle>
            <a:lvl1pPr marL="0" indent="0" algn="l">
              <a:buNone/>
              <a:defRPr sz="2200" b="1"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20XX</a:t>
            </a:r>
          </a:p>
        </p:txBody>
      </p:sp>
      <p:sp>
        <p:nvSpPr>
          <p:cNvPr id="30" name="Text Placeholder 26">
            <a:extLst>
              <a:ext uri="{FF2B5EF4-FFF2-40B4-BE49-F238E27FC236}">
                <a16:creationId xmlns:a16="http://schemas.microsoft.com/office/drawing/2014/main" id="{B88F3A2A-BD60-4F82-8064-8B157AF4DDC2}"/>
              </a:ext>
            </a:extLst>
          </p:cNvPr>
          <p:cNvSpPr>
            <a:spLocks noGrp="1"/>
          </p:cNvSpPr>
          <p:nvPr>
            <p:ph type="body" sz="quarter" idx="20" hasCustomPrompt="1"/>
          </p:nvPr>
        </p:nvSpPr>
        <p:spPr>
          <a:xfrm>
            <a:off x="770021" y="5105536"/>
            <a:ext cx="4367531" cy="324417"/>
          </a:xfrm>
        </p:spPr>
        <p:txBody>
          <a:bodyPr>
            <a:noAutofit/>
          </a:bodyPr>
          <a:lstStyle>
            <a:lvl1pPr marL="0" indent="0" algn="l">
              <a:buNone/>
              <a:defRPr sz="22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p>
        </p:txBody>
      </p:sp>
    </p:spTree>
    <p:extLst>
      <p:ext uri="{BB962C8B-B14F-4D97-AF65-F5344CB8AC3E}">
        <p14:creationId xmlns:p14="http://schemas.microsoft.com/office/powerpoint/2010/main" val="171175549"/>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61FE90B3-361E-4150-BE53-368ADEA27D72}"/>
              </a:ext>
            </a:extLst>
          </p:cNvPr>
          <p:cNvSpPr>
            <a:spLocks noGrp="1"/>
          </p:cNvSpPr>
          <p:nvPr>
            <p:ph type="pic" sz="quarter" idx="14"/>
          </p:nvPr>
        </p:nvSpPr>
        <p:spPr>
          <a:xfrm>
            <a:off x="-1" y="130966"/>
            <a:ext cx="12192000" cy="6602574"/>
          </a:xfrm>
          <a:custGeom>
            <a:avLst/>
            <a:gdLst>
              <a:gd name="connsiteX0" fmla="*/ 5864259 w 12192000"/>
              <a:gd name="connsiteY0" fmla="*/ 2895444 h 6602574"/>
              <a:gd name="connsiteX1" fmla="*/ 5864259 w 12192000"/>
              <a:gd name="connsiteY1" fmla="*/ 5383374 h 6602574"/>
              <a:gd name="connsiteX2" fmla="*/ 0 w 12192000"/>
              <a:gd name="connsiteY2" fmla="*/ 6602574 h 6602574"/>
              <a:gd name="connsiteX3" fmla="*/ 0 w 12192000"/>
              <a:gd name="connsiteY3" fmla="*/ 4114644 h 6602574"/>
              <a:gd name="connsiteX4" fmla="*/ 12192000 w 12192000"/>
              <a:gd name="connsiteY4" fmla="*/ 2726690 h 6602574"/>
              <a:gd name="connsiteX5" fmla="*/ 12192000 w 12192000"/>
              <a:gd name="connsiteY5" fmla="*/ 5214620 h 6602574"/>
              <a:gd name="connsiteX6" fmla="*/ 6104805 w 12192000"/>
              <a:gd name="connsiteY6" fmla="*/ 6470494 h 6602574"/>
              <a:gd name="connsiteX7" fmla="*/ 6104805 w 12192000"/>
              <a:gd name="connsiteY7" fmla="*/ 3982564 h 6602574"/>
              <a:gd name="connsiteX8" fmla="*/ 12192000 w 12192000"/>
              <a:gd name="connsiteY8" fmla="*/ 0 h 6602574"/>
              <a:gd name="connsiteX9" fmla="*/ 12192000 w 12192000"/>
              <a:gd name="connsiteY9" fmla="*/ 2487923 h 6602574"/>
              <a:gd name="connsiteX10" fmla="*/ 6104805 w 12192000"/>
              <a:gd name="connsiteY10" fmla="*/ 3742534 h 6602574"/>
              <a:gd name="connsiteX11" fmla="*/ 6104805 w 12192000"/>
              <a:gd name="connsiteY11" fmla="*/ 1255874 h 660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602574">
                <a:moveTo>
                  <a:pt x="5864259" y="2895444"/>
                </a:moveTo>
                <a:lnTo>
                  <a:pt x="5864259" y="5383374"/>
                </a:lnTo>
                <a:lnTo>
                  <a:pt x="0" y="6602574"/>
                </a:lnTo>
                <a:lnTo>
                  <a:pt x="0" y="4114644"/>
                </a:lnTo>
                <a:close/>
                <a:moveTo>
                  <a:pt x="12192000" y="2726690"/>
                </a:moveTo>
                <a:lnTo>
                  <a:pt x="12192000" y="5214620"/>
                </a:lnTo>
                <a:lnTo>
                  <a:pt x="6104805" y="6470494"/>
                </a:lnTo>
                <a:lnTo>
                  <a:pt x="6104805" y="3982564"/>
                </a:lnTo>
                <a:close/>
                <a:moveTo>
                  <a:pt x="12192000" y="0"/>
                </a:moveTo>
                <a:lnTo>
                  <a:pt x="12192000" y="2487923"/>
                </a:lnTo>
                <a:lnTo>
                  <a:pt x="6104805" y="3742534"/>
                </a:lnTo>
                <a:lnTo>
                  <a:pt x="6104805" y="1255874"/>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777240" y="1033272"/>
            <a:ext cx="5056083" cy="782638"/>
          </a:xfrm>
        </p:spPr>
        <p:txBody>
          <a:bodyPr>
            <a:normAutofit/>
          </a:bodyPr>
          <a:lstStyle>
            <a:lvl1pPr algn="l">
              <a:defRPr sz="4000" b="1">
                <a:solidFill>
                  <a:schemeClr val="bg1"/>
                </a:solidFill>
              </a:defRPr>
            </a:lvl1pPr>
          </a:lstStyle>
          <a:p>
            <a:r>
              <a:rPr lang="en-US" dirty="0"/>
              <a:t>DIVIDER SLIDE</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5" name="Graphic 4">
            <a:extLst>
              <a:ext uri="{FF2B5EF4-FFF2-40B4-BE49-F238E27FC236}">
                <a16:creationId xmlns:a16="http://schemas.microsoft.com/office/drawing/2014/main" id="{2095D1D4-8CA3-4CA3-825D-088EDB51A8AE}"/>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7" name="Graphic 15">
            <a:extLst>
              <a:ext uri="{FF2B5EF4-FFF2-40B4-BE49-F238E27FC236}">
                <a16:creationId xmlns:a16="http://schemas.microsoft.com/office/drawing/2014/main" id="{2DB5E70B-ECC9-4800-9DC0-5897EF3F16AB}"/>
              </a:ext>
            </a:extLst>
          </p:cNvPr>
          <p:cNvSpPr/>
          <p:nvPr/>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11" name="Text Placeholder 17">
            <a:extLst>
              <a:ext uri="{FF2B5EF4-FFF2-40B4-BE49-F238E27FC236}">
                <a16:creationId xmlns:a16="http://schemas.microsoft.com/office/drawing/2014/main" id="{18AF4189-33DF-9B46-9624-C722FCE07DB4}"/>
              </a:ext>
            </a:extLst>
          </p:cNvPr>
          <p:cNvSpPr>
            <a:spLocks noGrp="1"/>
          </p:cNvSpPr>
          <p:nvPr>
            <p:ph type="body" sz="quarter" idx="13" hasCustomPrompt="1"/>
          </p:nvPr>
        </p:nvSpPr>
        <p:spPr>
          <a:xfrm>
            <a:off x="774032" y="2225392"/>
            <a:ext cx="4421856"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Tree>
    <p:extLst>
      <p:ext uri="{BB962C8B-B14F-4D97-AF65-F5344CB8AC3E}">
        <p14:creationId xmlns:p14="http://schemas.microsoft.com/office/powerpoint/2010/main" val="4184022578"/>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9D8367A5-C050-47FB-A1BD-54CD13DE3A0F}"/>
              </a:ext>
            </a:extLst>
          </p:cNvPr>
          <p:cNvSpPr>
            <a:spLocks noGrp="1"/>
          </p:cNvSpPr>
          <p:nvPr>
            <p:ph type="pic" sz="quarter" idx="16"/>
          </p:nvPr>
        </p:nvSpPr>
        <p:spPr>
          <a:xfrm>
            <a:off x="5519738" y="0"/>
            <a:ext cx="6103621" cy="6858000"/>
          </a:xfrm>
          <a:custGeom>
            <a:avLst/>
            <a:gdLst>
              <a:gd name="connsiteX0" fmla="*/ 3914141 w 6103621"/>
              <a:gd name="connsiteY0" fmla="*/ 914400 h 6858000"/>
              <a:gd name="connsiteX1" fmla="*/ 6103621 w 6103621"/>
              <a:gd name="connsiteY1" fmla="*/ 914400 h 6858000"/>
              <a:gd name="connsiteX2" fmla="*/ 4339591 w 6103621"/>
              <a:gd name="connsiteY2" fmla="*/ 6858000 h 6858000"/>
              <a:gd name="connsiteX3" fmla="*/ 2150112 w 6103621"/>
              <a:gd name="connsiteY3" fmla="*/ 6858000 h 6858000"/>
              <a:gd name="connsiteX4" fmla="*/ 1769111 w 6103621"/>
              <a:gd name="connsiteY4" fmla="*/ 0 h 6858000"/>
              <a:gd name="connsiteX5" fmla="*/ 3958591 w 6103621"/>
              <a:gd name="connsiteY5" fmla="*/ 0 h 6858000"/>
              <a:gd name="connsiteX6" fmla="*/ 2189480 w 6103621"/>
              <a:gd name="connsiteY6" fmla="*/ 5943601 h 6858000"/>
              <a:gd name="connsiteX7" fmla="*/ 0 w 6103621"/>
              <a:gd name="connsiteY7" fmla="*/ 59436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3621" h="6858000">
                <a:moveTo>
                  <a:pt x="3914141" y="914400"/>
                </a:moveTo>
                <a:lnTo>
                  <a:pt x="6103621" y="914400"/>
                </a:lnTo>
                <a:lnTo>
                  <a:pt x="4339591" y="6858000"/>
                </a:lnTo>
                <a:lnTo>
                  <a:pt x="2150112" y="6858000"/>
                </a:lnTo>
                <a:close/>
                <a:moveTo>
                  <a:pt x="1769111" y="0"/>
                </a:moveTo>
                <a:lnTo>
                  <a:pt x="3958591" y="0"/>
                </a:lnTo>
                <a:lnTo>
                  <a:pt x="2189480" y="5943601"/>
                </a:lnTo>
                <a:lnTo>
                  <a:pt x="0" y="5943601"/>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p:nvPr>
        </p:nvSpPr>
        <p:spPr>
          <a:xfrm>
            <a:off x="774032" y="3074529"/>
            <a:ext cx="4421856" cy="2588637"/>
          </a:xfrm>
        </p:spPr>
        <p:txBody>
          <a:bodyPr lIns="0">
            <a:normAutofit/>
          </a:bodyPr>
          <a:lstStyle>
            <a:lvl1pPr marL="180000" indent="-180000">
              <a:spcBef>
                <a:spcPts val="600"/>
              </a:spcBef>
              <a:buClr>
                <a:schemeClr val="bg2"/>
              </a:buClr>
              <a:buFont typeface="Wingdings" panose="05000000000000000000" pitchFamily="2" charset="2"/>
              <a:buChar char="§"/>
              <a:defRPr sz="1400" b="0" i="0">
                <a:solidFill>
                  <a:schemeClr val="bg1">
                    <a:lumMod val="75000"/>
                  </a:schemeClr>
                </a:solidFill>
              </a:defRPr>
            </a:lvl1pPr>
          </a:lstStyle>
          <a:p>
            <a:pPr lvl="0"/>
            <a:r>
              <a:rPr lang="en-US"/>
              <a:t>Click to edit Master text styles</a:t>
            </a:r>
          </a:p>
        </p:txBody>
      </p:sp>
      <p:sp>
        <p:nvSpPr>
          <p:cNvPr id="21" name="Title 1">
            <a:extLst>
              <a:ext uri="{FF2B5EF4-FFF2-40B4-BE49-F238E27FC236}">
                <a16:creationId xmlns:a16="http://schemas.microsoft.com/office/drawing/2014/main" id="{33528AEE-54AB-4366-9576-BBA1CE5F3A54}"/>
              </a:ext>
            </a:extLst>
          </p:cNvPr>
          <p:cNvSpPr>
            <a:spLocks noGrp="1"/>
          </p:cNvSpPr>
          <p:nvPr>
            <p:ph type="title" hasCustomPrompt="1"/>
          </p:nvPr>
        </p:nvSpPr>
        <p:spPr>
          <a:xfrm>
            <a:off x="774032" y="1032746"/>
            <a:ext cx="5056083" cy="782638"/>
          </a:xfrm>
        </p:spPr>
        <p:txBody>
          <a:bodyPr>
            <a:normAutofit/>
          </a:bodyPr>
          <a:lstStyle>
            <a:lvl1pPr algn="l">
              <a:defRPr sz="4000" b="1">
                <a:solidFill>
                  <a:schemeClr val="bg1"/>
                </a:solidFill>
              </a:defRPr>
            </a:lvl1pPr>
          </a:lstStyle>
          <a:p>
            <a:r>
              <a:rPr lang="en-US" dirty="0"/>
              <a:t>TEXT LAYOUT 1</a:t>
            </a:r>
            <a:endParaRPr lang="ru-RU" dirty="0"/>
          </a:p>
        </p:txBody>
      </p:sp>
      <p:sp>
        <p:nvSpPr>
          <p:cNvPr id="22" name="Text Placeholder 17">
            <a:extLst>
              <a:ext uri="{FF2B5EF4-FFF2-40B4-BE49-F238E27FC236}">
                <a16:creationId xmlns:a16="http://schemas.microsoft.com/office/drawing/2014/main" id="{A1867536-E941-4FED-8B68-2609143C2A78}"/>
              </a:ext>
            </a:extLst>
          </p:cNvPr>
          <p:cNvSpPr>
            <a:spLocks noGrp="1"/>
          </p:cNvSpPr>
          <p:nvPr>
            <p:ph type="body" sz="quarter" idx="13" hasCustomPrompt="1"/>
          </p:nvPr>
        </p:nvSpPr>
        <p:spPr>
          <a:xfrm>
            <a:off x="774032" y="2225392"/>
            <a:ext cx="4421856"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26" name="Graphic 4">
            <a:extLst>
              <a:ext uri="{FF2B5EF4-FFF2-40B4-BE49-F238E27FC236}">
                <a16:creationId xmlns:a16="http://schemas.microsoft.com/office/drawing/2014/main" id="{7D57D3C0-DF85-4866-AC4B-ED6A0F6963A5}"/>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1" name="Graphic 15">
            <a:extLst>
              <a:ext uri="{FF2B5EF4-FFF2-40B4-BE49-F238E27FC236}">
                <a16:creationId xmlns:a16="http://schemas.microsoft.com/office/drawing/2014/main" id="{FA387E18-8CE1-1648-81B1-6F1A0F183C30}"/>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78690296"/>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B2044CCF-605D-4D6E-A41D-D6AED53B2233}"/>
              </a:ext>
            </a:extLst>
          </p:cNvPr>
          <p:cNvSpPr>
            <a:spLocks noGrp="1"/>
          </p:cNvSpPr>
          <p:nvPr>
            <p:ph type="pic" sz="quarter" idx="16"/>
          </p:nvPr>
        </p:nvSpPr>
        <p:spPr>
          <a:xfrm>
            <a:off x="0" y="404811"/>
            <a:ext cx="6108872" cy="5485128"/>
          </a:xfrm>
          <a:custGeom>
            <a:avLst/>
            <a:gdLst>
              <a:gd name="connsiteX0" fmla="*/ 0 w 6108872"/>
              <a:gd name="connsiteY0" fmla="*/ 2203471 h 5485128"/>
              <a:gd name="connsiteX1" fmla="*/ 6108872 w 6108872"/>
              <a:gd name="connsiteY1" fmla="*/ 3505695 h 5485128"/>
              <a:gd name="connsiteX2" fmla="*/ 6108872 w 6108872"/>
              <a:gd name="connsiteY2" fmla="*/ 5485128 h 5485128"/>
              <a:gd name="connsiteX3" fmla="*/ 0 w 6108872"/>
              <a:gd name="connsiteY3" fmla="*/ 4182903 h 5485128"/>
              <a:gd name="connsiteX4" fmla="*/ 0 w 6108872"/>
              <a:gd name="connsiteY4" fmla="*/ 0 h 5485128"/>
              <a:gd name="connsiteX5" fmla="*/ 6108872 w 6108872"/>
              <a:gd name="connsiteY5" fmla="*/ 1302225 h 5485128"/>
              <a:gd name="connsiteX6" fmla="*/ 6108872 w 6108872"/>
              <a:gd name="connsiteY6" fmla="*/ 3281657 h 5485128"/>
              <a:gd name="connsiteX7" fmla="*/ 0 w 6108872"/>
              <a:gd name="connsiteY7" fmla="*/ 1979432 h 548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8872" h="5485128">
                <a:moveTo>
                  <a:pt x="0" y="2203471"/>
                </a:moveTo>
                <a:lnTo>
                  <a:pt x="6108872" y="3505695"/>
                </a:lnTo>
                <a:lnTo>
                  <a:pt x="6108872" y="5485128"/>
                </a:lnTo>
                <a:lnTo>
                  <a:pt x="0" y="4182903"/>
                </a:lnTo>
                <a:close/>
                <a:moveTo>
                  <a:pt x="0" y="0"/>
                </a:moveTo>
                <a:lnTo>
                  <a:pt x="6108872" y="1302225"/>
                </a:lnTo>
                <a:lnTo>
                  <a:pt x="6108872" y="3281657"/>
                </a:lnTo>
                <a:lnTo>
                  <a:pt x="0" y="1979432"/>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6" name="Text Placeholder 14">
            <a:extLst>
              <a:ext uri="{FF2B5EF4-FFF2-40B4-BE49-F238E27FC236}">
                <a16:creationId xmlns:a16="http://schemas.microsoft.com/office/drawing/2014/main" id="{E7F180F3-53B1-4A31-82A4-E6F9B5D8D8A3}"/>
              </a:ext>
            </a:extLst>
          </p:cNvPr>
          <p:cNvSpPr>
            <a:spLocks noGrp="1"/>
          </p:cNvSpPr>
          <p:nvPr>
            <p:ph type="body" sz="quarter" idx="15"/>
          </p:nvPr>
        </p:nvSpPr>
        <p:spPr>
          <a:xfrm>
            <a:off x="6881205" y="3090572"/>
            <a:ext cx="4421857" cy="2588637"/>
          </a:xfrm>
        </p:spPr>
        <p:txBody>
          <a:bodyPr lIns="0">
            <a:normAutofit/>
          </a:bodyPr>
          <a:lstStyle>
            <a:lvl1pPr marL="180000" indent="-180000">
              <a:spcBef>
                <a:spcPts val="600"/>
              </a:spcBef>
              <a:buClr>
                <a:schemeClr val="bg2"/>
              </a:buClr>
              <a:buFont typeface="Wingdings" panose="05000000000000000000" pitchFamily="2" charset="2"/>
              <a:buChar char="§"/>
              <a:defRPr sz="1400" b="0" i="0">
                <a:solidFill>
                  <a:schemeClr val="bg1">
                    <a:lumMod val="75000"/>
                  </a:schemeClr>
                </a:solidFill>
              </a:defRPr>
            </a:lvl1pPr>
          </a:lstStyle>
          <a:p>
            <a:pPr lvl="0"/>
            <a:r>
              <a:rPr lang="en-US"/>
              <a:t>Click to edit Master text styles</a:t>
            </a:r>
          </a:p>
        </p:txBody>
      </p:sp>
      <p:sp>
        <p:nvSpPr>
          <p:cNvPr id="17" name="Title 1">
            <a:extLst>
              <a:ext uri="{FF2B5EF4-FFF2-40B4-BE49-F238E27FC236}">
                <a16:creationId xmlns:a16="http://schemas.microsoft.com/office/drawing/2014/main" id="{BD523330-9E96-4C6E-B5A4-6B543D365FA1}"/>
              </a:ext>
            </a:extLst>
          </p:cNvPr>
          <p:cNvSpPr>
            <a:spLocks noGrp="1"/>
          </p:cNvSpPr>
          <p:nvPr>
            <p:ph type="title" hasCustomPrompt="1"/>
          </p:nvPr>
        </p:nvSpPr>
        <p:spPr>
          <a:xfrm>
            <a:off x="6881206" y="1046140"/>
            <a:ext cx="5056083" cy="782638"/>
          </a:xfrm>
        </p:spPr>
        <p:txBody>
          <a:bodyPr>
            <a:normAutofit/>
          </a:bodyPr>
          <a:lstStyle>
            <a:lvl1pPr algn="l">
              <a:defRPr sz="4000" b="1">
                <a:solidFill>
                  <a:schemeClr val="bg1"/>
                </a:solidFill>
              </a:defRPr>
            </a:lvl1pPr>
          </a:lstStyle>
          <a:p>
            <a:r>
              <a:rPr lang="en-US" dirty="0"/>
              <a:t>TEXT LAYOUT 2</a:t>
            </a:r>
            <a:endParaRPr lang="ru-RU" dirty="0"/>
          </a:p>
        </p:txBody>
      </p:sp>
      <p:sp>
        <p:nvSpPr>
          <p:cNvPr id="18" name="Text Placeholder 17">
            <a:extLst>
              <a:ext uri="{FF2B5EF4-FFF2-40B4-BE49-F238E27FC236}">
                <a16:creationId xmlns:a16="http://schemas.microsoft.com/office/drawing/2014/main" id="{1A08F6B3-0ADA-4ECF-8D25-7DFE4A36411B}"/>
              </a:ext>
            </a:extLst>
          </p:cNvPr>
          <p:cNvSpPr>
            <a:spLocks noGrp="1"/>
          </p:cNvSpPr>
          <p:nvPr>
            <p:ph type="body" sz="quarter" idx="13" hasCustomPrompt="1"/>
          </p:nvPr>
        </p:nvSpPr>
        <p:spPr>
          <a:xfrm>
            <a:off x="6881206" y="2241515"/>
            <a:ext cx="4421856"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19" name="Graphic 15">
            <a:extLst>
              <a:ext uri="{FF2B5EF4-FFF2-40B4-BE49-F238E27FC236}">
                <a16:creationId xmlns:a16="http://schemas.microsoft.com/office/drawing/2014/main" id="{5CCECBFE-3C2B-4492-BCDA-1EFEB5E3E092}"/>
              </a:ext>
            </a:extLst>
          </p:cNvPr>
          <p:cNvSpPr/>
          <p:nvPr userDrawn="1"/>
        </p:nvSpPr>
        <p:spPr>
          <a:xfrm flipH="1">
            <a:off x="6980920" y="1947672"/>
            <a:ext cx="5220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20" name="Graphic 4">
            <a:extLst>
              <a:ext uri="{FF2B5EF4-FFF2-40B4-BE49-F238E27FC236}">
                <a16:creationId xmlns:a16="http://schemas.microsoft.com/office/drawing/2014/main" id="{3441B044-38F8-49ED-845B-5D926C811447}"/>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762356947"/>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grpSp>
        <p:nvGrpSpPr>
          <p:cNvPr id="13" name="Graphic 1">
            <a:extLst>
              <a:ext uri="{FF2B5EF4-FFF2-40B4-BE49-F238E27FC236}">
                <a16:creationId xmlns:a16="http://schemas.microsoft.com/office/drawing/2014/main" id="{2C819B96-1084-49C3-82B7-229513AC2269}"/>
              </a:ext>
            </a:extLst>
          </p:cNvPr>
          <p:cNvGrpSpPr/>
          <p:nvPr/>
        </p:nvGrpSpPr>
        <p:grpSpPr>
          <a:xfrm>
            <a:off x="0" y="0"/>
            <a:ext cx="12192000" cy="6858000"/>
            <a:chOff x="0" y="0"/>
            <a:chExt cx="12192000" cy="6858000"/>
          </a:xfrm>
        </p:grpSpPr>
        <p:sp>
          <p:nvSpPr>
            <p:cNvPr id="16" name="Freeform: Shape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2758CCEA-6327-4FC9-8472-4E74DC77BAD5}"/>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774031" y="2993041"/>
            <a:ext cx="4365625" cy="454353"/>
          </a:xfrm>
        </p:spPr>
        <p:txBody>
          <a:bodyPr>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1 title</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0" y="2993041"/>
            <a:ext cx="4365625" cy="454353"/>
          </a:xfrm>
        </p:spPr>
        <p:txBody>
          <a:bodyPr>
            <a:noAutofit/>
          </a:bodyPr>
          <a:lstStyle>
            <a:lvl1pPr marL="0" indent="0">
              <a:buNone/>
              <a:defRPr sz="27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p:nvPr>
        </p:nvSpPr>
        <p:spPr>
          <a:xfrm>
            <a:off x="774032" y="3563411"/>
            <a:ext cx="4365625" cy="2333625"/>
          </a:xfrm>
        </p:spPr>
        <p:txBody>
          <a:bodyPr>
            <a:normAutofit/>
          </a:bodyPr>
          <a:lstStyle>
            <a:lvl1pPr marL="180000" indent="-180000">
              <a:spcBef>
                <a:spcPts val="600"/>
              </a:spcBef>
              <a:buClr>
                <a:schemeClr val="bg2"/>
              </a:buClr>
              <a:buFont typeface="Wingdings" panose="05000000000000000000" pitchFamily="2" charset="2"/>
              <a:buChar char="§"/>
              <a:defRPr sz="1400">
                <a:solidFill>
                  <a:schemeClr val="bg1">
                    <a:lumMod val="7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p:nvPr>
        </p:nvSpPr>
        <p:spPr>
          <a:xfrm>
            <a:off x="6627121" y="3563411"/>
            <a:ext cx="4365625" cy="2333625"/>
          </a:xfrm>
        </p:spPr>
        <p:txBody>
          <a:bodyPr>
            <a:normAutofit/>
          </a:bodyPr>
          <a:lstStyle>
            <a:lvl1pPr marL="180000" indent="-180000">
              <a:spcBef>
                <a:spcPts val="600"/>
              </a:spcBef>
              <a:buClr>
                <a:schemeClr val="bg2"/>
              </a:buClr>
              <a:buFont typeface="Wingdings" panose="05000000000000000000" pitchFamily="2" charset="2"/>
              <a:buChar char="§"/>
              <a:defRPr sz="1400">
                <a:solidFill>
                  <a:schemeClr val="bg1">
                    <a:lumMod val="7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19" name="Graphic 4">
            <a:extLst>
              <a:ext uri="{FF2B5EF4-FFF2-40B4-BE49-F238E27FC236}">
                <a16:creationId xmlns:a16="http://schemas.microsoft.com/office/drawing/2014/main" id="{CC6E1909-954A-41BF-9CF4-2CB53F6862EF}"/>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20" name="Title 1">
            <a:extLst>
              <a:ext uri="{FF2B5EF4-FFF2-40B4-BE49-F238E27FC236}">
                <a16:creationId xmlns:a16="http://schemas.microsoft.com/office/drawing/2014/main" id="{9845E736-FB54-4B3D-821B-60C0AB9E1A53}"/>
              </a:ext>
            </a:extLst>
          </p:cNvPr>
          <p:cNvSpPr>
            <a:spLocks noGrp="1"/>
          </p:cNvSpPr>
          <p:nvPr>
            <p:ph type="title" hasCustomPrompt="1"/>
          </p:nvPr>
        </p:nvSpPr>
        <p:spPr>
          <a:xfrm>
            <a:off x="774032" y="1033272"/>
            <a:ext cx="5056083" cy="782638"/>
          </a:xfrm>
        </p:spPr>
        <p:txBody>
          <a:bodyPr>
            <a:normAutofit/>
          </a:bodyPr>
          <a:lstStyle>
            <a:lvl1pPr algn="l">
              <a:defRPr sz="4000" b="1">
                <a:solidFill>
                  <a:schemeClr val="bg1"/>
                </a:solidFill>
              </a:defRPr>
            </a:lvl1pPr>
          </a:lstStyle>
          <a:p>
            <a:r>
              <a:rPr lang="en-US" dirty="0"/>
              <a:t>COMPARISON</a:t>
            </a:r>
            <a:endParaRPr lang="ru-RU" dirty="0"/>
          </a:p>
        </p:txBody>
      </p:sp>
      <p:sp>
        <p:nvSpPr>
          <p:cNvPr id="21" name="Text Placeholder 17">
            <a:extLst>
              <a:ext uri="{FF2B5EF4-FFF2-40B4-BE49-F238E27FC236}">
                <a16:creationId xmlns:a16="http://schemas.microsoft.com/office/drawing/2014/main" id="{AFF98BA6-47F6-4796-B970-98EE605E8156}"/>
              </a:ext>
            </a:extLst>
          </p:cNvPr>
          <p:cNvSpPr>
            <a:spLocks noGrp="1"/>
          </p:cNvSpPr>
          <p:nvPr>
            <p:ph type="body" sz="quarter" idx="13" hasCustomPrompt="1"/>
          </p:nvPr>
        </p:nvSpPr>
        <p:spPr>
          <a:xfrm>
            <a:off x="774032" y="2221992"/>
            <a:ext cx="10218713" cy="665713"/>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18" name="Graphic 15">
            <a:extLst>
              <a:ext uri="{FF2B5EF4-FFF2-40B4-BE49-F238E27FC236}">
                <a16:creationId xmlns:a16="http://schemas.microsoft.com/office/drawing/2014/main" id="{5E78F6F2-1702-E74A-86B2-0C42A30F3378}"/>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807377380"/>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grpSp>
        <p:nvGrpSpPr>
          <p:cNvPr id="13" name="Graphic 1">
            <a:extLst>
              <a:ext uri="{FF2B5EF4-FFF2-40B4-BE49-F238E27FC236}">
                <a16:creationId xmlns:a16="http://schemas.microsoft.com/office/drawing/2014/main" id="{2C819B96-1084-49C3-82B7-229513AC2269}"/>
              </a:ext>
            </a:extLst>
          </p:cNvPr>
          <p:cNvGrpSpPr/>
          <p:nvPr/>
        </p:nvGrpSpPr>
        <p:grpSpPr>
          <a:xfrm>
            <a:off x="-12700" y="-12700"/>
            <a:ext cx="12217400" cy="6883400"/>
            <a:chOff x="-12700" y="-12700"/>
            <a:chExt cx="12217400" cy="6883400"/>
          </a:xfrm>
        </p:grpSpPr>
        <p:sp>
          <p:nvSpPr>
            <p:cNvPr id="16" name="Freeform: Shape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2758CCEA-6327-4FC9-8472-4E74DC77BAD5}"/>
                </a:ext>
              </a:extLst>
            </p:cNvPr>
            <p:cNvSpPr/>
            <p:nvPr/>
          </p:nvSpPr>
          <p:spPr>
            <a:xfrm>
              <a:off x="542021"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9" name="Graphic 4">
            <a:extLst>
              <a:ext uri="{FF2B5EF4-FFF2-40B4-BE49-F238E27FC236}">
                <a16:creationId xmlns:a16="http://schemas.microsoft.com/office/drawing/2014/main" id="{CC6E1909-954A-41BF-9CF4-2CB53F6862EF}"/>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8" name="Chart Placeholder 18">
            <a:extLst>
              <a:ext uri="{FF2B5EF4-FFF2-40B4-BE49-F238E27FC236}">
                <a16:creationId xmlns:a16="http://schemas.microsoft.com/office/drawing/2014/main" id="{68B512F2-EA3E-483F-B5D4-29DFD6C37B36}"/>
              </a:ext>
            </a:extLst>
          </p:cNvPr>
          <p:cNvSpPr>
            <a:spLocks noGrp="1"/>
          </p:cNvSpPr>
          <p:nvPr>
            <p:ph type="chart" sz="quarter" idx="32"/>
          </p:nvPr>
        </p:nvSpPr>
        <p:spPr>
          <a:xfrm>
            <a:off x="6096001" y="1246188"/>
            <a:ext cx="5170034" cy="436562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chart</a:t>
            </a:r>
            <a:endParaRPr lang="ru-RU" dirty="0"/>
          </a:p>
        </p:txBody>
      </p:sp>
      <p:sp>
        <p:nvSpPr>
          <p:cNvPr id="15" name="Title 1">
            <a:extLst>
              <a:ext uri="{FF2B5EF4-FFF2-40B4-BE49-F238E27FC236}">
                <a16:creationId xmlns:a16="http://schemas.microsoft.com/office/drawing/2014/main" id="{AD58E79F-20BB-644D-8C49-25B57E347DE6}"/>
              </a:ext>
            </a:extLst>
          </p:cNvPr>
          <p:cNvSpPr>
            <a:spLocks noGrp="1"/>
          </p:cNvSpPr>
          <p:nvPr>
            <p:ph type="title" hasCustomPrompt="1"/>
          </p:nvPr>
        </p:nvSpPr>
        <p:spPr>
          <a:xfrm>
            <a:off x="774032" y="1317173"/>
            <a:ext cx="2825496" cy="1524185"/>
          </a:xfrm>
        </p:spPr>
        <p:txBody>
          <a:bodyPr>
            <a:normAutofit/>
          </a:bodyPr>
          <a:lstStyle>
            <a:lvl1pPr algn="l">
              <a:defRPr sz="4000" b="1">
                <a:solidFill>
                  <a:schemeClr val="bg1"/>
                </a:solidFill>
              </a:defRPr>
            </a:lvl1pPr>
          </a:lstStyle>
          <a:p>
            <a:r>
              <a:rPr lang="en-US" dirty="0"/>
              <a:t>CHART</a:t>
            </a:r>
            <a:br>
              <a:rPr lang="en-US" dirty="0"/>
            </a:br>
            <a:r>
              <a:rPr lang="en-US" dirty="0"/>
              <a:t>SLIDE</a:t>
            </a:r>
            <a:endParaRPr lang="ru-RU" dirty="0"/>
          </a:p>
        </p:txBody>
      </p:sp>
      <p:sp>
        <p:nvSpPr>
          <p:cNvPr id="23" name="Text Placeholder 17">
            <a:extLst>
              <a:ext uri="{FF2B5EF4-FFF2-40B4-BE49-F238E27FC236}">
                <a16:creationId xmlns:a16="http://schemas.microsoft.com/office/drawing/2014/main" id="{EF8E92E6-C1C9-854A-93EE-FD201AF050FC}"/>
              </a:ext>
            </a:extLst>
          </p:cNvPr>
          <p:cNvSpPr>
            <a:spLocks noGrp="1"/>
          </p:cNvSpPr>
          <p:nvPr>
            <p:ph type="body" sz="quarter" idx="13" hasCustomPrompt="1"/>
          </p:nvPr>
        </p:nvSpPr>
        <p:spPr>
          <a:xfrm>
            <a:off x="774032" y="3198228"/>
            <a:ext cx="2825496" cy="2154741"/>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24" name="Graphic 15">
            <a:extLst>
              <a:ext uri="{FF2B5EF4-FFF2-40B4-BE49-F238E27FC236}">
                <a16:creationId xmlns:a16="http://schemas.microsoft.com/office/drawing/2014/main" id="{C1F625F0-F98F-D244-9020-86C86C287112}"/>
              </a:ext>
            </a:extLst>
          </p:cNvPr>
          <p:cNvSpPr/>
          <p:nvPr userDrawn="1"/>
        </p:nvSpPr>
        <p:spPr>
          <a:xfrm>
            <a:off x="-11173" y="2899869"/>
            <a:ext cx="2628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88478319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grpSp>
        <p:nvGrpSpPr>
          <p:cNvPr id="13" name="Graphic 1">
            <a:extLst>
              <a:ext uri="{FF2B5EF4-FFF2-40B4-BE49-F238E27FC236}">
                <a16:creationId xmlns:a16="http://schemas.microsoft.com/office/drawing/2014/main" id="{2C819B96-1084-49C3-82B7-229513AC2269}"/>
              </a:ext>
            </a:extLst>
          </p:cNvPr>
          <p:cNvGrpSpPr/>
          <p:nvPr/>
        </p:nvGrpSpPr>
        <p:grpSpPr>
          <a:xfrm>
            <a:off x="0" y="0"/>
            <a:ext cx="12192000" cy="6858000"/>
            <a:chOff x="0" y="0"/>
            <a:chExt cx="12192000" cy="6858000"/>
          </a:xfrm>
        </p:grpSpPr>
        <p:sp>
          <p:nvSpPr>
            <p:cNvPr id="16" name="Freeform: Shape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2758CCEA-6327-4FC9-8472-4E74DC77BAD5}"/>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9" name="Graphic 4">
            <a:extLst>
              <a:ext uri="{FF2B5EF4-FFF2-40B4-BE49-F238E27FC236}">
                <a16:creationId xmlns:a16="http://schemas.microsoft.com/office/drawing/2014/main" id="{CC6E1909-954A-41BF-9CF4-2CB53F6862EF}"/>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20" name="Title 1">
            <a:extLst>
              <a:ext uri="{FF2B5EF4-FFF2-40B4-BE49-F238E27FC236}">
                <a16:creationId xmlns:a16="http://schemas.microsoft.com/office/drawing/2014/main" id="{9845E736-FB54-4B3D-821B-60C0AB9E1A53}"/>
              </a:ext>
            </a:extLst>
          </p:cNvPr>
          <p:cNvSpPr>
            <a:spLocks noGrp="1"/>
          </p:cNvSpPr>
          <p:nvPr>
            <p:ph type="title" hasCustomPrompt="1"/>
          </p:nvPr>
        </p:nvSpPr>
        <p:spPr>
          <a:xfrm>
            <a:off x="774032" y="1317173"/>
            <a:ext cx="2825496" cy="1524185"/>
          </a:xfrm>
        </p:spPr>
        <p:txBody>
          <a:bodyPr>
            <a:normAutofit/>
          </a:bodyPr>
          <a:lstStyle>
            <a:lvl1pPr algn="l">
              <a:defRPr sz="4000" b="1">
                <a:solidFill>
                  <a:schemeClr val="bg1"/>
                </a:solidFill>
              </a:defRPr>
            </a:lvl1pPr>
          </a:lstStyle>
          <a:p>
            <a:r>
              <a:rPr lang="en-US" dirty="0"/>
              <a:t>TABLE</a:t>
            </a:r>
            <a:br>
              <a:rPr lang="en-US" dirty="0"/>
            </a:br>
            <a:r>
              <a:rPr lang="en-US" dirty="0"/>
              <a:t>SLIDE</a:t>
            </a:r>
            <a:endParaRPr lang="ru-RU" dirty="0"/>
          </a:p>
        </p:txBody>
      </p:sp>
      <p:sp>
        <p:nvSpPr>
          <p:cNvPr id="21" name="Text Placeholder 17">
            <a:extLst>
              <a:ext uri="{FF2B5EF4-FFF2-40B4-BE49-F238E27FC236}">
                <a16:creationId xmlns:a16="http://schemas.microsoft.com/office/drawing/2014/main" id="{AFF98BA6-47F6-4796-B970-98EE605E8156}"/>
              </a:ext>
            </a:extLst>
          </p:cNvPr>
          <p:cNvSpPr>
            <a:spLocks noGrp="1"/>
          </p:cNvSpPr>
          <p:nvPr>
            <p:ph type="body" sz="quarter" idx="13" hasCustomPrompt="1"/>
          </p:nvPr>
        </p:nvSpPr>
        <p:spPr>
          <a:xfrm>
            <a:off x="774032" y="3198228"/>
            <a:ext cx="2825496" cy="2154741"/>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22" name="Graphic 15">
            <a:extLst>
              <a:ext uri="{FF2B5EF4-FFF2-40B4-BE49-F238E27FC236}">
                <a16:creationId xmlns:a16="http://schemas.microsoft.com/office/drawing/2014/main" id="{C8EF6174-FF5D-41C2-BF6B-9D6ECB281A1D}"/>
              </a:ext>
            </a:extLst>
          </p:cNvPr>
          <p:cNvSpPr/>
          <p:nvPr userDrawn="1"/>
        </p:nvSpPr>
        <p:spPr>
          <a:xfrm>
            <a:off x="-11173" y="2899869"/>
            <a:ext cx="2628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18" name="Table Placeholder 17">
            <a:extLst>
              <a:ext uri="{FF2B5EF4-FFF2-40B4-BE49-F238E27FC236}">
                <a16:creationId xmlns:a16="http://schemas.microsoft.com/office/drawing/2014/main" id="{D45BCEDF-86BB-41E2-9F09-5D3014AD1C45}"/>
              </a:ext>
            </a:extLst>
          </p:cNvPr>
          <p:cNvSpPr>
            <a:spLocks noGrp="1"/>
          </p:cNvSpPr>
          <p:nvPr>
            <p:ph type="tbl" sz="quarter" idx="17"/>
          </p:nvPr>
        </p:nvSpPr>
        <p:spPr>
          <a:xfrm>
            <a:off x="4715791" y="1591499"/>
            <a:ext cx="6561138" cy="3761069"/>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table</a:t>
            </a:r>
            <a:endParaRPr lang="ru-RU" dirty="0"/>
          </a:p>
        </p:txBody>
      </p:sp>
    </p:spTree>
    <p:extLst>
      <p:ext uri="{BB962C8B-B14F-4D97-AF65-F5344CB8AC3E}">
        <p14:creationId xmlns:p14="http://schemas.microsoft.com/office/powerpoint/2010/main" val="2392691855"/>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E508D8-3C53-4DBC-A28D-202C02E2FFB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9DFD20D-F7D4-4107-B850-F2520C8E85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13ED33-D3C9-497C-AC06-E2A26030C4A4}"/>
              </a:ext>
            </a:extLst>
          </p:cNvPr>
          <p:cNvSpPr>
            <a:spLocks noGrp="1"/>
          </p:cNvSpPr>
          <p:nvPr>
            <p:ph type="dt" sz="half" idx="10"/>
          </p:nvPr>
        </p:nvSpPr>
        <p:spPr/>
        <p:txBody>
          <a:bodyPr/>
          <a:lstStyle/>
          <a:p>
            <a:fld id="{43ECF62F-E7CC-4986-AA6E-67E9F56DCBC2}" type="datetimeFigureOut">
              <a:rPr lang="es-CO" smtClean="0"/>
              <a:t>29/07/2021</a:t>
            </a:fld>
            <a:endParaRPr lang="es-CO"/>
          </a:p>
        </p:txBody>
      </p:sp>
      <p:sp>
        <p:nvSpPr>
          <p:cNvPr id="5" name="Marcador de pie de página 4">
            <a:extLst>
              <a:ext uri="{FF2B5EF4-FFF2-40B4-BE49-F238E27FC236}">
                <a16:creationId xmlns:a16="http://schemas.microsoft.com/office/drawing/2014/main" id="{BC4BFB2B-ED01-4ED5-84CD-98100AFED7A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0A40675-19ED-47C5-9627-AA44049259B8}"/>
              </a:ext>
            </a:extLst>
          </p:cNvPr>
          <p:cNvSpPr>
            <a:spLocks noGrp="1"/>
          </p:cNvSpPr>
          <p:nvPr>
            <p:ph type="sldNum" sz="quarter" idx="12"/>
          </p:nvPr>
        </p:nvSpPr>
        <p:spPr/>
        <p:txBody>
          <a:bodyPr/>
          <a:lstStyle/>
          <a:p>
            <a:fld id="{05BD2F5B-B59A-478E-A21D-7C726AD60F8B}" type="slidenum">
              <a:rPr lang="es-CO" smtClean="0"/>
              <a:t>‹#›</a:t>
            </a:fld>
            <a:endParaRPr lang="es-CO"/>
          </a:p>
        </p:txBody>
      </p:sp>
    </p:spTree>
    <p:extLst>
      <p:ext uri="{BB962C8B-B14F-4D97-AF65-F5344CB8AC3E}">
        <p14:creationId xmlns:p14="http://schemas.microsoft.com/office/powerpoint/2010/main" val="3065410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Title Slide">
    <p:bg>
      <p:bgPr>
        <a:solidFill>
          <a:schemeClr val="accent6"/>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E694C388-14E9-4848-A715-72B7DC6AF548}"/>
              </a:ext>
            </a:extLst>
          </p:cNvPr>
          <p:cNvSpPr>
            <a:spLocks noGrp="1"/>
          </p:cNvSpPr>
          <p:nvPr>
            <p:ph type="pic" sz="quarter" idx="14"/>
          </p:nvPr>
        </p:nvSpPr>
        <p:spPr>
          <a:xfrm>
            <a:off x="12701" y="0"/>
            <a:ext cx="12161519" cy="6858000"/>
          </a:xfrm>
          <a:custGeom>
            <a:avLst/>
            <a:gdLst>
              <a:gd name="connsiteX0" fmla="*/ 12161519 w 12161519"/>
              <a:gd name="connsiteY0" fmla="*/ 638810 h 6858000"/>
              <a:gd name="connsiteX1" fmla="*/ 12161519 w 12161519"/>
              <a:gd name="connsiteY1" fmla="*/ 1922780 h 6858000"/>
              <a:gd name="connsiteX2" fmla="*/ 9531350 w 12161519"/>
              <a:gd name="connsiteY2" fmla="*/ 6858000 h 6858000"/>
              <a:gd name="connsiteX3" fmla="*/ 8846819 w 12161519"/>
              <a:gd name="connsiteY3" fmla="*/ 6858000 h 6858000"/>
              <a:gd name="connsiteX4" fmla="*/ 10704830 w 12161519"/>
              <a:gd name="connsiteY4" fmla="*/ 0 h 6858000"/>
              <a:gd name="connsiteX5" fmla="*/ 12161519 w 12161519"/>
              <a:gd name="connsiteY5" fmla="*/ 0 h 6858000"/>
              <a:gd name="connsiteX6" fmla="*/ 12161519 w 12161519"/>
              <a:gd name="connsiteY6" fmla="*/ 234950 h 6858000"/>
              <a:gd name="connsiteX7" fmla="*/ 8632190 w 12161519"/>
              <a:gd name="connsiteY7" fmla="*/ 6858000 h 6858000"/>
              <a:gd name="connsiteX8" fmla="*/ 7049770 w 12161519"/>
              <a:gd name="connsiteY8" fmla="*/ 6858000 h 6858000"/>
              <a:gd name="connsiteX9" fmla="*/ 5320030 w 12161519"/>
              <a:gd name="connsiteY9" fmla="*/ 0 h 6858000"/>
              <a:gd name="connsiteX10" fmla="*/ 10476230 w 12161519"/>
              <a:gd name="connsiteY10" fmla="*/ 0 h 6858000"/>
              <a:gd name="connsiteX11" fmla="*/ 6822440 w 12161519"/>
              <a:gd name="connsiteY11" fmla="*/ 6858000 h 6858000"/>
              <a:gd name="connsiteX12" fmla="*/ 1664970 w 12161519"/>
              <a:gd name="connsiteY12" fmla="*/ 6858000 h 6858000"/>
              <a:gd name="connsiteX13" fmla="*/ 3529330 w 12161519"/>
              <a:gd name="connsiteY13" fmla="*/ 0 h 6858000"/>
              <a:gd name="connsiteX14" fmla="*/ 5111750 w 12161519"/>
              <a:gd name="connsiteY14" fmla="*/ 0 h 6858000"/>
              <a:gd name="connsiteX15" fmla="*/ 1456690 w 12161519"/>
              <a:gd name="connsiteY15" fmla="*/ 6858000 h 6858000"/>
              <a:gd name="connsiteX16" fmla="*/ 0 w 12161519"/>
              <a:gd name="connsiteY16" fmla="*/ 6858000 h 6858000"/>
              <a:gd name="connsiteX17" fmla="*/ 0 w 12161519"/>
              <a:gd name="connsiteY17" fmla="*/ 6623050 h 6858000"/>
              <a:gd name="connsiteX18" fmla="*/ 2630170 w 12161519"/>
              <a:gd name="connsiteY18" fmla="*/ 0 h 6858000"/>
              <a:gd name="connsiteX19" fmla="*/ 3314700 w 12161519"/>
              <a:gd name="connsiteY19" fmla="*/ 0 h 6858000"/>
              <a:gd name="connsiteX20" fmla="*/ 0 w 12161519"/>
              <a:gd name="connsiteY20" fmla="*/ 6219190 h 6858000"/>
              <a:gd name="connsiteX21" fmla="*/ 0 w 12161519"/>
              <a:gd name="connsiteY21" fmla="*/ 49352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1519" h="6858000">
                <a:moveTo>
                  <a:pt x="12161519" y="638810"/>
                </a:moveTo>
                <a:lnTo>
                  <a:pt x="12161519" y="1922780"/>
                </a:lnTo>
                <a:lnTo>
                  <a:pt x="9531350" y="6858000"/>
                </a:lnTo>
                <a:lnTo>
                  <a:pt x="8846819" y="6858000"/>
                </a:lnTo>
                <a:close/>
                <a:moveTo>
                  <a:pt x="10704830" y="0"/>
                </a:moveTo>
                <a:lnTo>
                  <a:pt x="12161519" y="0"/>
                </a:lnTo>
                <a:lnTo>
                  <a:pt x="12161519" y="234950"/>
                </a:lnTo>
                <a:lnTo>
                  <a:pt x="8632190" y="6858000"/>
                </a:lnTo>
                <a:lnTo>
                  <a:pt x="7049770" y="6858000"/>
                </a:lnTo>
                <a:close/>
                <a:moveTo>
                  <a:pt x="5320030" y="0"/>
                </a:moveTo>
                <a:lnTo>
                  <a:pt x="10476230" y="0"/>
                </a:lnTo>
                <a:lnTo>
                  <a:pt x="6822440" y="6858000"/>
                </a:lnTo>
                <a:lnTo>
                  <a:pt x="1664970" y="6858000"/>
                </a:lnTo>
                <a:close/>
                <a:moveTo>
                  <a:pt x="3529330" y="0"/>
                </a:moveTo>
                <a:lnTo>
                  <a:pt x="5111750" y="0"/>
                </a:lnTo>
                <a:lnTo>
                  <a:pt x="1456690" y="6858000"/>
                </a:lnTo>
                <a:lnTo>
                  <a:pt x="0" y="6858000"/>
                </a:lnTo>
                <a:lnTo>
                  <a:pt x="0" y="6623050"/>
                </a:lnTo>
                <a:close/>
                <a:moveTo>
                  <a:pt x="2630170" y="0"/>
                </a:moveTo>
                <a:lnTo>
                  <a:pt x="3314700" y="0"/>
                </a:lnTo>
                <a:lnTo>
                  <a:pt x="0" y="6219190"/>
                </a:lnTo>
                <a:lnTo>
                  <a:pt x="0" y="4935220"/>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0" name="Title 1">
            <a:extLst>
              <a:ext uri="{FF2B5EF4-FFF2-40B4-BE49-F238E27FC236}">
                <a16:creationId xmlns:a16="http://schemas.microsoft.com/office/drawing/2014/main" id="{BFD7B55F-CFD3-4921-BB2A-B14EB4E36369}"/>
              </a:ext>
            </a:extLst>
          </p:cNvPr>
          <p:cNvSpPr>
            <a:spLocks noGrp="1"/>
          </p:cNvSpPr>
          <p:nvPr>
            <p:ph type="title" hasCustomPrompt="1"/>
          </p:nvPr>
        </p:nvSpPr>
        <p:spPr>
          <a:xfrm>
            <a:off x="774032" y="1033272"/>
            <a:ext cx="10514998" cy="782638"/>
          </a:xfrm>
        </p:spPr>
        <p:txBody>
          <a:bodyPr>
            <a:normAutofit/>
          </a:bodyPr>
          <a:lstStyle>
            <a:lvl1pPr algn="l">
              <a:defRPr sz="4000" b="1">
                <a:solidFill>
                  <a:schemeClr val="bg1"/>
                </a:solidFill>
              </a:defRPr>
            </a:lvl1pPr>
          </a:lstStyle>
          <a:p>
            <a:r>
              <a:rPr lang="en-US" dirty="0"/>
              <a:t>BIG IMAGE SLIDE</a:t>
            </a:r>
            <a:endParaRPr lang="ru-RU" dirty="0"/>
          </a:p>
        </p:txBody>
      </p:sp>
      <p:sp>
        <p:nvSpPr>
          <p:cNvPr id="21" name="Text Placeholder 17">
            <a:extLst>
              <a:ext uri="{FF2B5EF4-FFF2-40B4-BE49-F238E27FC236}">
                <a16:creationId xmlns:a16="http://schemas.microsoft.com/office/drawing/2014/main" id="{932204AA-73EE-4F85-898B-E747C5ACC051}"/>
              </a:ext>
            </a:extLst>
          </p:cNvPr>
          <p:cNvSpPr>
            <a:spLocks noGrp="1"/>
          </p:cNvSpPr>
          <p:nvPr>
            <p:ph type="body" sz="quarter" idx="13" hasCustomPrompt="1"/>
          </p:nvPr>
        </p:nvSpPr>
        <p:spPr>
          <a:xfrm>
            <a:off x="774032" y="1880794"/>
            <a:ext cx="10518598" cy="782639"/>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23" name="Graphic 4">
            <a:extLst>
              <a:ext uri="{FF2B5EF4-FFF2-40B4-BE49-F238E27FC236}">
                <a16:creationId xmlns:a16="http://schemas.microsoft.com/office/drawing/2014/main" id="{38541361-4795-490E-8165-B4A338F8231D}"/>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2" name="TextBox 1">
            <a:extLst>
              <a:ext uri="{FF2B5EF4-FFF2-40B4-BE49-F238E27FC236}">
                <a16:creationId xmlns:a16="http://schemas.microsoft.com/office/drawing/2014/main" id="{B72E78DA-7F75-294B-AECF-F02F6C41615D}"/>
              </a:ext>
            </a:extLst>
          </p:cNvPr>
          <p:cNvSpPr txBox="1"/>
          <p:nvPr userDrawn="1"/>
        </p:nvSpPr>
        <p:spPr>
          <a:xfrm>
            <a:off x="327546" y="300250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40358667"/>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F5D581-F5B0-4701-B187-0D4FAB44900C}"/>
              </a:ext>
            </a:extLst>
          </p:cNvPr>
          <p:cNvSpPr/>
          <p:nvPr userDrawn="1"/>
        </p:nvSpPr>
        <p:spPr>
          <a:xfrm>
            <a:off x="0" y="0"/>
            <a:ext cx="12192000" cy="6858000"/>
          </a:xfrm>
          <a:prstGeom prst="rect">
            <a:avLst/>
          </a:prstGeom>
          <a:solidFill>
            <a:schemeClr val="accent6"/>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ru-RU" dirty="0"/>
          </a:p>
        </p:txBody>
      </p:sp>
      <p:sp>
        <p:nvSpPr>
          <p:cNvPr id="11" name="Freeform: Shape 10">
            <a:extLst>
              <a:ext uri="{FF2B5EF4-FFF2-40B4-BE49-F238E27FC236}">
                <a16:creationId xmlns:a16="http://schemas.microsoft.com/office/drawing/2014/main" id="{0E5F41AB-E2B9-45DD-B1C7-9F4DBA4946B9}"/>
              </a:ext>
            </a:extLst>
          </p:cNvPr>
          <p:cNvSpPr/>
          <p:nvPr userDrawn="1"/>
        </p:nvSpPr>
        <p:spPr>
          <a:xfrm>
            <a:off x="2445759"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156579"/>
            <a:ext cx="10515600" cy="1325563"/>
          </a:xfrm>
        </p:spPr>
        <p:txBody>
          <a:bodyPr lIns="0" rIns="0"/>
          <a:lstStyle>
            <a:lvl1pPr algn="ctr">
              <a:defRPr>
                <a:solidFill>
                  <a:schemeClr val="bg1"/>
                </a:solidFill>
              </a:defRPr>
            </a:lvl1pPr>
          </a:lstStyle>
          <a:p>
            <a:r>
              <a:rPr lang="en-US" dirty="0"/>
              <a:t>VIDEO SLIDE</a:t>
            </a:r>
            <a:endParaRPr lang="ru-RU"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solidFill>
                  <a:schemeClr val="bg1">
                    <a:lumMod val="75000"/>
                  </a:schemeClr>
                </a:solidFill>
              </a:defRPr>
            </a:lvl1pPr>
          </a:lstStyle>
          <a:p>
            <a:r>
              <a:rPr lang="en-US"/>
              <a:t>Click icon to add media</a:t>
            </a:r>
            <a:endParaRPr lang="ru-RU" dirty="0"/>
          </a:p>
        </p:txBody>
      </p:sp>
      <p:sp>
        <p:nvSpPr>
          <p:cNvPr id="12" name="Graphic 4">
            <a:extLst>
              <a:ext uri="{FF2B5EF4-FFF2-40B4-BE49-F238E27FC236}">
                <a16:creationId xmlns:a16="http://schemas.microsoft.com/office/drawing/2014/main" id="{C7654E36-50FF-425E-B595-F3957610B5D8}"/>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780010780"/>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s Layout">
    <p:bg>
      <p:bgPr>
        <a:solidFill>
          <a:schemeClr val="accent6"/>
        </a:soli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88BA6D96-EFE3-4743-8FB5-544E9692D111}"/>
              </a:ext>
            </a:extLst>
          </p:cNvPr>
          <p:cNvSpPr>
            <a:spLocks noGrp="1"/>
          </p:cNvSpPr>
          <p:nvPr>
            <p:ph type="pic" sz="quarter" idx="26"/>
          </p:nvPr>
        </p:nvSpPr>
        <p:spPr>
          <a:xfrm>
            <a:off x="2" y="0"/>
            <a:ext cx="9155429" cy="6858000"/>
          </a:xfrm>
          <a:custGeom>
            <a:avLst/>
            <a:gdLst>
              <a:gd name="connsiteX0" fmla="*/ 5490209 w 9155429"/>
              <a:gd name="connsiteY0" fmla="*/ 3511550 h 6858000"/>
              <a:gd name="connsiteX1" fmla="*/ 6979919 w 9155429"/>
              <a:gd name="connsiteY1" fmla="*/ 3511550 h 6858000"/>
              <a:gd name="connsiteX2" fmla="*/ 5541009 w 9155429"/>
              <a:gd name="connsiteY2" fmla="*/ 6858000 h 6858000"/>
              <a:gd name="connsiteX3" fmla="*/ 4050029 w 9155429"/>
              <a:gd name="connsiteY3" fmla="*/ 6858000 h 6858000"/>
              <a:gd name="connsiteX4" fmla="*/ 0 w 9155429"/>
              <a:gd name="connsiteY4" fmla="*/ 3511550 h 6858000"/>
              <a:gd name="connsiteX5" fmla="*/ 2444750 w 9155429"/>
              <a:gd name="connsiteY5" fmla="*/ 3511550 h 6858000"/>
              <a:gd name="connsiteX6" fmla="*/ 1004570 w 9155429"/>
              <a:gd name="connsiteY6" fmla="*/ 6858000 h 6858000"/>
              <a:gd name="connsiteX7" fmla="*/ 0 w 9155429"/>
              <a:gd name="connsiteY7" fmla="*/ 6858000 h 6858000"/>
              <a:gd name="connsiteX8" fmla="*/ 7001509 w 9155429"/>
              <a:gd name="connsiteY8" fmla="*/ 1 h 6858000"/>
              <a:gd name="connsiteX9" fmla="*/ 8491219 w 9155429"/>
              <a:gd name="connsiteY9" fmla="*/ 1 h 6858000"/>
              <a:gd name="connsiteX10" fmla="*/ 7051039 w 9155429"/>
              <a:gd name="connsiteY10" fmla="*/ 3346450 h 6858000"/>
              <a:gd name="connsiteX11" fmla="*/ 5561329 w 9155429"/>
              <a:gd name="connsiteY11" fmla="*/ 3346450 h 6858000"/>
              <a:gd name="connsiteX12" fmla="*/ 8722359 w 9155429"/>
              <a:gd name="connsiteY12" fmla="*/ 0 h 6858000"/>
              <a:gd name="connsiteX13" fmla="*/ 9155429 w 9155429"/>
              <a:gd name="connsiteY13" fmla="*/ 0 h 6858000"/>
              <a:gd name="connsiteX14" fmla="*/ 6203949 w 9155429"/>
              <a:gd name="connsiteY14" fmla="*/ 6858000 h 6858000"/>
              <a:gd name="connsiteX15" fmla="*/ 5772149 w 9155429"/>
              <a:gd name="connsiteY15" fmla="*/ 6858000 h 6858000"/>
              <a:gd name="connsiteX16" fmla="*/ 4190999 w 9155429"/>
              <a:gd name="connsiteY16" fmla="*/ 0 h 6858000"/>
              <a:gd name="connsiteX17" fmla="*/ 6753859 w 9155429"/>
              <a:gd name="connsiteY17" fmla="*/ 0 h 6858000"/>
              <a:gd name="connsiteX18" fmla="*/ 3802379 w 9155429"/>
              <a:gd name="connsiteY18" fmla="*/ 6858000 h 6858000"/>
              <a:gd name="connsiteX19" fmla="*/ 1239520 w 9155429"/>
              <a:gd name="connsiteY19" fmla="*/ 6858000 h 6858000"/>
              <a:gd name="connsiteX20" fmla="*/ 0 w 9155429"/>
              <a:gd name="connsiteY20" fmla="*/ 0 h 6858000"/>
              <a:gd name="connsiteX21" fmla="*/ 3956050 w 9155429"/>
              <a:gd name="connsiteY21" fmla="*/ 0 h 6858000"/>
              <a:gd name="connsiteX22" fmla="*/ 2515869 w 9155429"/>
              <a:gd name="connsiteY22" fmla="*/ 3346450 h 6858000"/>
              <a:gd name="connsiteX23" fmla="*/ 0 w 9155429"/>
              <a:gd name="connsiteY23" fmla="*/ 3346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55429" h="6858000">
                <a:moveTo>
                  <a:pt x="5490209" y="3511550"/>
                </a:moveTo>
                <a:lnTo>
                  <a:pt x="6979919" y="3511550"/>
                </a:lnTo>
                <a:lnTo>
                  <a:pt x="5541009" y="6858000"/>
                </a:lnTo>
                <a:lnTo>
                  <a:pt x="4050029" y="6858000"/>
                </a:lnTo>
                <a:close/>
                <a:moveTo>
                  <a:pt x="0" y="3511550"/>
                </a:moveTo>
                <a:lnTo>
                  <a:pt x="2444750" y="3511550"/>
                </a:lnTo>
                <a:lnTo>
                  <a:pt x="1004570" y="6858000"/>
                </a:lnTo>
                <a:lnTo>
                  <a:pt x="0" y="6858000"/>
                </a:lnTo>
                <a:close/>
                <a:moveTo>
                  <a:pt x="7001509" y="1"/>
                </a:moveTo>
                <a:lnTo>
                  <a:pt x="8491219" y="1"/>
                </a:lnTo>
                <a:lnTo>
                  <a:pt x="7051039" y="3346450"/>
                </a:lnTo>
                <a:lnTo>
                  <a:pt x="5561329" y="3346450"/>
                </a:lnTo>
                <a:close/>
                <a:moveTo>
                  <a:pt x="8722359" y="0"/>
                </a:moveTo>
                <a:lnTo>
                  <a:pt x="9155429" y="0"/>
                </a:lnTo>
                <a:lnTo>
                  <a:pt x="6203949" y="6858000"/>
                </a:lnTo>
                <a:lnTo>
                  <a:pt x="5772149" y="6858000"/>
                </a:lnTo>
                <a:close/>
                <a:moveTo>
                  <a:pt x="4190999" y="0"/>
                </a:moveTo>
                <a:lnTo>
                  <a:pt x="6753859" y="0"/>
                </a:lnTo>
                <a:lnTo>
                  <a:pt x="3802379" y="6858000"/>
                </a:lnTo>
                <a:lnTo>
                  <a:pt x="1239520" y="6858000"/>
                </a:lnTo>
                <a:close/>
                <a:moveTo>
                  <a:pt x="0" y="0"/>
                </a:moveTo>
                <a:lnTo>
                  <a:pt x="3956050" y="0"/>
                </a:lnTo>
                <a:lnTo>
                  <a:pt x="2515869" y="3346450"/>
                </a:lnTo>
                <a:lnTo>
                  <a:pt x="0" y="3346450"/>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dirty="0"/>
          </a:p>
        </p:txBody>
      </p:sp>
      <p:sp>
        <p:nvSpPr>
          <p:cNvPr id="14" name="Graphic 19">
            <a:extLst>
              <a:ext uri="{FF2B5EF4-FFF2-40B4-BE49-F238E27FC236}">
                <a16:creationId xmlns:a16="http://schemas.microsoft.com/office/drawing/2014/main" id="{97347B99-304D-468D-B6F0-9D59E6077A64}"/>
              </a:ext>
            </a:extLst>
          </p:cNvPr>
          <p:cNvSpPr/>
          <p:nvPr userDrawn="1"/>
        </p:nvSpPr>
        <p:spPr>
          <a:xfrm flipH="1">
            <a:off x="9004387" y="3285679"/>
            <a:ext cx="3191256" cy="146304"/>
          </a:xfrm>
          <a:custGeom>
            <a:avLst/>
            <a:gdLst>
              <a:gd name="connsiteX0" fmla="*/ 7144 w 2800350"/>
              <a:gd name="connsiteY0" fmla="*/ 7144 h 114300"/>
              <a:gd name="connsiteX1" fmla="*/ 7144 w 2800350"/>
              <a:gd name="connsiteY1" fmla="*/ 115729 h 114300"/>
              <a:gd name="connsiteX2" fmla="*/ 2726531 w 2800350"/>
              <a:gd name="connsiteY2" fmla="*/ 115729 h 114300"/>
              <a:gd name="connsiteX3" fmla="*/ 2797969 w 2800350"/>
              <a:gd name="connsiteY3" fmla="*/ 7144 h 114300"/>
            </a:gdLst>
            <a:ahLst/>
            <a:cxnLst>
              <a:cxn ang="0">
                <a:pos x="connsiteX0" y="connsiteY0"/>
              </a:cxn>
              <a:cxn ang="0">
                <a:pos x="connsiteX1" y="connsiteY1"/>
              </a:cxn>
              <a:cxn ang="0">
                <a:pos x="connsiteX2" y="connsiteY2"/>
              </a:cxn>
              <a:cxn ang="0">
                <a:pos x="connsiteX3" y="connsiteY3"/>
              </a:cxn>
            </a:cxnLst>
            <a:rect l="l" t="t" r="r" b="b"/>
            <a:pathLst>
              <a:path w="2800350" h="114300">
                <a:moveTo>
                  <a:pt x="7144" y="7144"/>
                </a:moveTo>
                <a:lnTo>
                  <a:pt x="7144" y="115729"/>
                </a:lnTo>
                <a:lnTo>
                  <a:pt x="2726531" y="115729"/>
                </a:lnTo>
                <a:lnTo>
                  <a:pt x="2797969" y="7144"/>
                </a:lnTo>
                <a:close/>
              </a:path>
            </a:pathLst>
          </a:custGeom>
          <a:solidFill>
            <a:schemeClr val="bg2">
              <a:alpha val="70000"/>
            </a:schemeClr>
          </a:solidFill>
          <a:ln w="9525" cap="flat">
            <a:noFill/>
            <a:prstDash val="solid"/>
            <a:miter/>
          </a:ln>
        </p:spPr>
        <p:txBody>
          <a:bodyPr rtlCol="0" anchor="ctr"/>
          <a:lstStyle/>
          <a:p>
            <a:r>
              <a:rPr lang="en-US" dirty="0"/>
              <a:t> </a:t>
            </a:r>
            <a:endParaRPr lang="ru-RU" dirty="0"/>
          </a:p>
        </p:txBody>
      </p:sp>
      <p:sp>
        <p:nvSpPr>
          <p:cNvPr id="20" name="Title 1">
            <a:extLst>
              <a:ext uri="{FF2B5EF4-FFF2-40B4-BE49-F238E27FC236}">
                <a16:creationId xmlns:a16="http://schemas.microsoft.com/office/drawing/2014/main" id="{BB615286-AF88-4751-9BF6-3F030092F6F6}"/>
              </a:ext>
            </a:extLst>
          </p:cNvPr>
          <p:cNvSpPr>
            <a:spLocks noGrp="1"/>
          </p:cNvSpPr>
          <p:nvPr>
            <p:ph type="title" hasCustomPrompt="1"/>
          </p:nvPr>
        </p:nvSpPr>
        <p:spPr>
          <a:xfrm>
            <a:off x="7192372" y="973512"/>
            <a:ext cx="4183939" cy="2281355"/>
          </a:xfrm>
        </p:spPr>
        <p:txBody>
          <a:bodyPr>
            <a:noAutofit/>
          </a:bodyPr>
          <a:lstStyle>
            <a:lvl1pPr algn="r">
              <a:defRPr sz="7000" b="1">
                <a:solidFill>
                  <a:schemeClr val="bg1"/>
                </a:solidFill>
              </a:defRPr>
            </a:lvl1pPr>
          </a:lstStyle>
          <a:p>
            <a:r>
              <a:rPr lang="en-US" dirty="0"/>
              <a:t>THANK</a:t>
            </a:r>
            <a:br>
              <a:rPr lang="en-US" dirty="0"/>
            </a:br>
            <a:r>
              <a:rPr lang="en-US" dirty="0"/>
              <a:t>YOU!</a:t>
            </a:r>
            <a:endParaRPr lang="ru-RU" dirty="0"/>
          </a:p>
        </p:txBody>
      </p:sp>
      <p:sp>
        <p:nvSpPr>
          <p:cNvPr id="21" name="Text Placeholder 14">
            <a:extLst>
              <a:ext uri="{FF2B5EF4-FFF2-40B4-BE49-F238E27FC236}">
                <a16:creationId xmlns:a16="http://schemas.microsoft.com/office/drawing/2014/main" id="{5E15D97E-2723-48C3-B835-65DB0286DB64}"/>
              </a:ext>
            </a:extLst>
          </p:cNvPr>
          <p:cNvSpPr>
            <a:spLocks noGrp="1"/>
          </p:cNvSpPr>
          <p:nvPr>
            <p:ph type="body" sz="quarter" idx="13" hasCustomPrompt="1"/>
          </p:nvPr>
        </p:nvSpPr>
        <p:spPr>
          <a:xfrm>
            <a:off x="8240540" y="3675708"/>
            <a:ext cx="3135771" cy="1101897"/>
          </a:xfrm>
        </p:spPr>
        <p:txBody>
          <a:bodyPr>
            <a:noAutofit/>
          </a:bodyPr>
          <a:lstStyle>
            <a:lvl1pPr marL="0" indent="0" algn="r">
              <a:buNone/>
              <a:defRPr sz="3500" b="0" i="0">
                <a:solidFill>
                  <a:schemeClr val="tx2"/>
                </a:solidFill>
              </a:defRPr>
            </a:lvl1pPr>
          </a:lstStyle>
          <a:p>
            <a:pPr lvl="0"/>
            <a:r>
              <a:rPr lang="en-US" dirty="0"/>
              <a:t>Alexander</a:t>
            </a:r>
            <a:br>
              <a:rPr lang="en-US" dirty="0"/>
            </a:br>
            <a:r>
              <a:rPr lang="en-US" dirty="0" err="1"/>
              <a:t>Martensson</a:t>
            </a:r>
            <a:endParaRPr lang="en-US" dirty="0"/>
          </a:p>
        </p:txBody>
      </p:sp>
      <p:sp>
        <p:nvSpPr>
          <p:cNvPr id="25" name="Text Placeholder 26">
            <a:extLst>
              <a:ext uri="{FF2B5EF4-FFF2-40B4-BE49-F238E27FC236}">
                <a16:creationId xmlns:a16="http://schemas.microsoft.com/office/drawing/2014/main" id="{4D45CEBA-121A-426A-897A-9E3CDC5F5CC1}"/>
              </a:ext>
            </a:extLst>
          </p:cNvPr>
          <p:cNvSpPr>
            <a:spLocks noGrp="1"/>
          </p:cNvSpPr>
          <p:nvPr>
            <p:ph type="body" sz="quarter" idx="22" hasCustomPrompt="1"/>
          </p:nvPr>
        </p:nvSpPr>
        <p:spPr>
          <a:xfrm>
            <a:off x="7008780" y="5019264"/>
            <a:ext cx="4367531" cy="474519"/>
          </a:xfrm>
        </p:spPr>
        <p:txBody>
          <a:bodyPr>
            <a:noAutofit/>
          </a:bodyPr>
          <a:lstStyle>
            <a:lvl1pPr marL="0" indent="0" algn="r">
              <a:buNone/>
              <a:defRPr sz="22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678-555-0128</a:t>
            </a:r>
          </a:p>
        </p:txBody>
      </p:sp>
      <p:sp>
        <p:nvSpPr>
          <p:cNvPr id="28" name="Text Placeholder 26">
            <a:extLst>
              <a:ext uri="{FF2B5EF4-FFF2-40B4-BE49-F238E27FC236}">
                <a16:creationId xmlns:a16="http://schemas.microsoft.com/office/drawing/2014/main" id="{0767B0C7-7BD9-4BF1-8D3D-91DED23803E6}"/>
              </a:ext>
            </a:extLst>
          </p:cNvPr>
          <p:cNvSpPr>
            <a:spLocks noGrp="1"/>
          </p:cNvSpPr>
          <p:nvPr>
            <p:ph type="body" sz="quarter" idx="23" hasCustomPrompt="1"/>
          </p:nvPr>
        </p:nvSpPr>
        <p:spPr>
          <a:xfrm>
            <a:off x="7008780" y="4805882"/>
            <a:ext cx="4367531" cy="288000"/>
          </a:xfrm>
        </p:spPr>
        <p:txBody>
          <a:bodyPr>
            <a:noAutofit/>
          </a:bodyPr>
          <a:lstStyle>
            <a:lvl1pPr marL="0" indent="0" algn="r">
              <a:buNone/>
              <a:defRPr sz="14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Phone</a:t>
            </a:r>
          </a:p>
        </p:txBody>
      </p:sp>
      <p:sp>
        <p:nvSpPr>
          <p:cNvPr id="31" name="Text Placeholder 26">
            <a:extLst>
              <a:ext uri="{FF2B5EF4-FFF2-40B4-BE49-F238E27FC236}">
                <a16:creationId xmlns:a16="http://schemas.microsoft.com/office/drawing/2014/main" id="{26B74744-5435-47DD-B65F-16D8E7AC1557}"/>
              </a:ext>
            </a:extLst>
          </p:cNvPr>
          <p:cNvSpPr>
            <a:spLocks noGrp="1"/>
          </p:cNvSpPr>
          <p:nvPr>
            <p:ph type="body" sz="quarter" idx="24" hasCustomPrompt="1"/>
          </p:nvPr>
        </p:nvSpPr>
        <p:spPr>
          <a:xfrm>
            <a:off x="5455755" y="5685822"/>
            <a:ext cx="5920556" cy="474519"/>
          </a:xfrm>
        </p:spPr>
        <p:txBody>
          <a:bodyPr>
            <a:noAutofit/>
          </a:bodyPr>
          <a:lstStyle>
            <a:lvl1pPr marL="0" indent="0" algn="r">
              <a:buNone/>
              <a:defRPr sz="22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martensson@example.com</a:t>
            </a:r>
          </a:p>
        </p:txBody>
      </p:sp>
      <p:sp>
        <p:nvSpPr>
          <p:cNvPr id="32" name="Text Placeholder 26">
            <a:extLst>
              <a:ext uri="{FF2B5EF4-FFF2-40B4-BE49-F238E27FC236}">
                <a16:creationId xmlns:a16="http://schemas.microsoft.com/office/drawing/2014/main" id="{20815411-0E43-4B6B-92C7-6E312091ABAB}"/>
              </a:ext>
            </a:extLst>
          </p:cNvPr>
          <p:cNvSpPr>
            <a:spLocks noGrp="1"/>
          </p:cNvSpPr>
          <p:nvPr>
            <p:ph type="body" sz="quarter" idx="25" hasCustomPrompt="1"/>
          </p:nvPr>
        </p:nvSpPr>
        <p:spPr>
          <a:xfrm>
            <a:off x="7008780" y="5466001"/>
            <a:ext cx="4367531" cy="288000"/>
          </a:xfrm>
        </p:spPr>
        <p:txBody>
          <a:bodyPr>
            <a:noAutofit/>
          </a:bodyPr>
          <a:lstStyle>
            <a:lvl1pPr marL="0" indent="0" algn="r">
              <a:buNone/>
              <a:defRPr sz="14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Email</a:t>
            </a:r>
          </a:p>
        </p:txBody>
      </p:sp>
    </p:spTree>
    <p:extLst>
      <p:ext uri="{BB962C8B-B14F-4D97-AF65-F5344CB8AC3E}">
        <p14:creationId xmlns:p14="http://schemas.microsoft.com/office/powerpoint/2010/main" val="32590305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E43AF0D-28CB-4D3A-A944-CE3DCAAC5657}"/>
              </a:ext>
            </a:extLst>
          </p:cNvPr>
          <p:cNvSpPr/>
          <p:nvPr userDrawn="1"/>
        </p:nvSpPr>
        <p:spPr>
          <a:xfrm>
            <a:off x="3033191" y="0"/>
            <a:ext cx="9155634" cy="6858000"/>
          </a:xfrm>
          <a:custGeom>
            <a:avLst/>
            <a:gdLst>
              <a:gd name="connsiteX0" fmla="*/ 6636589 w 9155634"/>
              <a:gd name="connsiteY0" fmla="*/ 3511550 h 6858000"/>
              <a:gd name="connsiteX1" fmla="*/ 9155634 w 9155634"/>
              <a:gd name="connsiteY1" fmla="*/ 3511550 h 6858000"/>
              <a:gd name="connsiteX2" fmla="*/ 9155634 w 9155634"/>
              <a:gd name="connsiteY2" fmla="*/ 6858000 h 6858000"/>
              <a:gd name="connsiteX3" fmla="*/ 5196409 w 9155634"/>
              <a:gd name="connsiteY3" fmla="*/ 6858000 h 6858000"/>
              <a:gd name="connsiteX4" fmla="*/ 2101419 w 9155634"/>
              <a:gd name="connsiteY4" fmla="*/ 3511550 h 6858000"/>
              <a:gd name="connsiteX5" fmla="*/ 3591129 w 9155634"/>
              <a:gd name="connsiteY5" fmla="*/ 3511550 h 6858000"/>
              <a:gd name="connsiteX6" fmla="*/ 2150949 w 9155634"/>
              <a:gd name="connsiteY6" fmla="*/ 6858000 h 6858000"/>
              <a:gd name="connsiteX7" fmla="*/ 661239 w 9155634"/>
              <a:gd name="connsiteY7" fmla="*/ 6858000 h 6858000"/>
              <a:gd name="connsiteX8" fmla="*/ 8147889 w 9155634"/>
              <a:gd name="connsiteY8" fmla="*/ 0 h 6858000"/>
              <a:gd name="connsiteX9" fmla="*/ 9155634 w 9155634"/>
              <a:gd name="connsiteY9" fmla="*/ 0 h 6858000"/>
              <a:gd name="connsiteX10" fmla="*/ 9155634 w 9155634"/>
              <a:gd name="connsiteY10" fmla="*/ 3346450 h 6858000"/>
              <a:gd name="connsiteX11" fmla="*/ 6707709 w 9155634"/>
              <a:gd name="connsiteY11" fmla="*/ 3346450 h 6858000"/>
              <a:gd name="connsiteX12" fmla="*/ 5350079 w 9155634"/>
              <a:gd name="connsiteY12" fmla="*/ 0 h 6858000"/>
              <a:gd name="connsiteX13" fmla="*/ 7912939 w 9155634"/>
              <a:gd name="connsiteY13" fmla="*/ 0 h 6858000"/>
              <a:gd name="connsiteX14" fmla="*/ 4961459 w 9155634"/>
              <a:gd name="connsiteY14" fmla="*/ 6858000 h 6858000"/>
              <a:gd name="connsiteX15" fmla="*/ 2399869 w 9155634"/>
              <a:gd name="connsiteY15" fmla="*/ 6858000 h 6858000"/>
              <a:gd name="connsiteX16" fmla="*/ 3612719 w 9155634"/>
              <a:gd name="connsiteY16" fmla="*/ 0 h 6858000"/>
              <a:gd name="connsiteX17" fmla="*/ 5102429 w 9155634"/>
              <a:gd name="connsiteY17" fmla="*/ 0 h 6858000"/>
              <a:gd name="connsiteX18" fmla="*/ 3662249 w 9155634"/>
              <a:gd name="connsiteY18" fmla="*/ 3346450 h 6858000"/>
              <a:gd name="connsiteX19" fmla="*/ 2172539 w 9155634"/>
              <a:gd name="connsiteY19" fmla="*/ 3346450 h 6858000"/>
              <a:gd name="connsiteX20" fmla="*/ 2947249 w 9155634"/>
              <a:gd name="connsiteY20" fmla="*/ 0 h 6858000"/>
              <a:gd name="connsiteX21" fmla="*/ 3381579 w 9155634"/>
              <a:gd name="connsiteY21" fmla="*/ 0 h 6858000"/>
              <a:gd name="connsiteX22" fmla="*/ 430099 w 9155634"/>
              <a:gd name="connsiteY22" fmla="*/ 6858000 h 6858000"/>
              <a:gd name="connsiteX23" fmla="*/ 0 w 9155634"/>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55634" h="6858000">
                <a:moveTo>
                  <a:pt x="6636589" y="3511550"/>
                </a:moveTo>
                <a:lnTo>
                  <a:pt x="9155634" y="3511550"/>
                </a:lnTo>
                <a:lnTo>
                  <a:pt x="9155634" y="6858000"/>
                </a:lnTo>
                <a:lnTo>
                  <a:pt x="5196409" y="6858000"/>
                </a:lnTo>
                <a:close/>
                <a:moveTo>
                  <a:pt x="2101419" y="3511550"/>
                </a:moveTo>
                <a:lnTo>
                  <a:pt x="3591129" y="3511550"/>
                </a:lnTo>
                <a:lnTo>
                  <a:pt x="2150949" y="6858000"/>
                </a:lnTo>
                <a:lnTo>
                  <a:pt x="661239" y="6858000"/>
                </a:lnTo>
                <a:close/>
                <a:moveTo>
                  <a:pt x="8147889" y="0"/>
                </a:moveTo>
                <a:lnTo>
                  <a:pt x="9155634" y="0"/>
                </a:lnTo>
                <a:lnTo>
                  <a:pt x="9155634" y="3346450"/>
                </a:lnTo>
                <a:lnTo>
                  <a:pt x="6707709" y="3346450"/>
                </a:lnTo>
                <a:close/>
                <a:moveTo>
                  <a:pt x="5350079" y="0"/>
                </a:moveTo>
                <a:lnTo>
                  <a:pt x="7912939" y="0"/>
                </a:lnTo>
                <a:lnTo>
                  <a:pt x="4961459" y="6858000"/>
                </a:lnTo>
                <a:lnTo>
                  <a:pt x="2399869" y="6858000"/>
                </a:lnTo>
                <a:close/>
                <a:moveTo>
                  <a:pt x="3612719" y="0"/>
                </a:moveTo>
                <a:lnTo>
                  <a:pt x="5102429" y="0"/>
                </a:lnTo>
                <a:lnTo>
                  <a:pt x="3662249" y="3346450"/>
                </a:lnTo>
                <a:lnTo>
                  <a:pt x="2172539" y="3346450"/>
                </a:lnTo>
                <a:close/>
                <a:moveTo>
                  <a:pt x="2947249" y="0"/>
                </a:moveTo>
                <a:lnTo>
                  <a:pt x="3381579" y="0"/>
                </a:lnTo>
                <a:lnTo>
                  <a:pt x="430099" y="6858000"/>
                </a:lnTo>
                <a:lnTo>
                  <a:pt x="0" y="6858000"/>
                </a:lnTo>
                <a:close/>
              </a:path>
            </a:pathLst>
          </a:custGeom>
          <a:solidFill>
            <a:schemeClr val="bg2">
              <a:alpha val="15000"/>
            </a:schemeClr>
          </a:solidFill>
          <a:ln w="12700" cap="flat">
            <a:noFill/>
            <a:prstDash val="solid"/>
            <a:miter/>
          </a:ln>
        </p:spPr>
        <p:txBody>
          <a:bodyPr rtlCol="0" anchor="ctr"/>
          <a:lstStyle/>
          <a:p>
            <a:pPr algn="l"/>
            <a:endParaRPr lang="en-US" dirty="0"/>
          </a:p>
        </p:txBody>
      </p:sp>
      <p:sp>
        <p:nvSpPr>
          <p:cNvPr id="22" name="Graphic 19">
            <a:extLst>
              <a:ext uri="{FF2B5EF4-FFF2-40B4-BE49-F238E27FC236}">
                <a16:creationId xmlns:a16="http://schemas.microsoft.com/office/drawing/2014/main" id="{A6B740BD-8499-412C-AE4E-A4AD7F73100E}"/>
              </a:ext>
            </a:extLst>
          </p:cNvPr>
          <p:cNvSpPr/>
          <p:nvPr/>
        </p:nvSpPr>
        <p:spPr>
          <a:xfrm>
            <a:off x="-10852" y="3369468"/>
            <a:ext cx="3722400" cy="144000"/>
          </a:xfrm>
          <a:custGeom>
            <a:avLst/>
            <a:gdLst>
              <a:gd name="connsiteX0" fmla="*/ 7144 w 2800350"/>
              <a:gd name="connsiteY0" fmla="*/ 7144 h 114300"/>
              <a:gd name="connsiteX1" fmla="*/ 7144 w 2800350"/>
              <a:gd name="connsiteY1" fmla="*/ 115729 h 114300"/>
              <a:gd name="connsiteX2" fmla="*/ 2726531 w 2800350"/>
              <a:gd name="connsiteY2" fmla="*/ 115729 h 114300"/>
              <a:gd name="connsiteX3" fmla="*/ 2797969 w 2800350"/>
              <a:gd name="connsiteY3" fmla="*/ 7144 h 114300"/>
            </a:gdLst>
            <a:ahLst/>
            <a:cxnLst>
              <a:cxn ang="0">
                <a:pos x="connsiteX0" y="connsiteY0"/>
              </a:cxn>
              <a:cxn ang="0">
                <a:pos x="connsiteX1" y="connsiteY1"/>
              </a:cxn>
              <a:cxn ang="0">
                <a:pos x="connsiteX2" y="connsiteY2"/>
              </a:cxn>
              <a:cxn ang="0">
                <a:pos x="connsiteX3" y="connsiteY3"/>
              </a:cxn>
            </a:cxnLst>
            <a:rect l="l" t="t" r="r" b="b"/>
            <a:pathLst>
              <a:path w="2800350" h="114300">
                <a:moveTo>
                  <a:pt x="7144" y="7144"/>
                </a:moveTo>
                <a:lnTo>
                  <a:pt x="7144" y="115729"/>
                </a:lnTo>
                <a:lnTo>
                  <a:pt x="2726531" y="115729"/>
                </a:lnTo>
                <a:lnTo>
                  <a:pt x="2797969" y="7144"/>
                </a:lnTo>
                <a:close/>
              </a:path>
            </a:pathLst>
          </a:custGeom>
          <a:solidFill>
            <a:schemeClr val="bg2">
              <a:alpha val="70000"/>
            </a:schemeClr>
          </a:solidFill>
          <a:ln w="9525" cap="flat">
            <a:noFill/>
            <a:prstDash val="solid"/>
            <a:miter/>
          </a:ln>
        </p:spPr>
        <p:txBody>
          <a:bodyPr rtlCol="0" anchor="ctr"/>
          <a:lstStyle/>
          <a:p>
            <a:r>
              <a:rPr lang="en-US" dirty="0"/>
              <a:t> </a:t>
            </a:r>
            <a:endParaRPr lang="ru-RU" dirty="0"/>
          </a:p>
        </p:txBody>
      </p:sp>
      <p:sp>
        <p:nvSpPr>
          <p:cNvPr id="26" name="Title 1">
            <a:extLst>
              <a:ext uri="{FF2B5EF4-FFF2-40B4-BE49-F238E27FC236}">
                <a16:creationId xmlns:a16="http://schemas.microsoft.com/office/drawing/2014/main" id="{310DFD8C-544F-465B-8315-8B3AA8B95790}"/>
              </a:ext>
            </a:extLst>
          </p:cNvPr>
          <p:cNvSpPr>
            <a:spLocks noGrp="1"/>
          </p:cNvSpPr>
          <p:nvPr>
            <p:ph type="title" hasCustomPrompt="1"/>
          </p:nvPr>
        </p:nvSpPr>
        <p:spPr>
          <a:xfrm>
            <a:off x="770021" y="1096344"/>
            <a:ext cx="10510754" cy="2281355"/>
          </a:xfrm>
        </p:spPr>
        <p:txBody>
          <a:bodyPr>
            <a:noAutofit/>
          </a:bodyPr>
          <a:lstStyle>
            <a:lvl1pPr algn="l">
              <a:defRPr sz="7000" b="1">
                <a:solidFill>
                  <a:schemeClr val="bg1"/>
                </a:solidFill>
              </a:defRPr>
            </a:lvl1pPr>
          </a:lstStyle>
          <a:p>
            <a:r>
              <a:rPr lang="en-US" dirty="0"/>
              <a:t>PRESENTATION</a:t>
            </a:r>
            <a:br>
              <a:rPr lang="ru-RU" dirty="0"/>
            </a:br>
            <a:r>
              <a:rPr lang="en-US" dirty="0"/>
              <a:t>TITLE</a:t>
            </a:r>
            <a:endParaRPr lang="ru-RU" dirty="0"/>
          </a:p>
        </p:txBody>
      </p:sp>
      <p:sp>
        <p:nvSpPr>
          <p:cNvPr id="15" name="Subtitle 2">
            <a:extLst>
              <a:ext uri="{FF2B5EF4-FFF2-40B4-BE49-F238E27FC236}">
                <a16:creationId xmlns:a16="http://schemas.microsoft.com/office/drawing/2014/main" id="{8046DF3F-8EBA-4583-9F19-45C979FDAB65}"/>
              </a:ext>
            </a:extLst>
          </p:cNvPr>
          <p:cNvSpPr>
            <a:spLocks noGrp="1"/>
          </p:cNvSpPr>
          <p:nvPr>
            <p:ph type="subTitle" idx="1"/>
          </p:nvPr>
        </p:nvSpPr>
        <p:spPr>
          <a:xfrm>
            <a:off x="770021" y="3773554"/>
            <a:ext cx="10090287" cy="1101897"/>
          </a:xfrm>
        </p:spPr>
        <p:txBody>
          <a:bodyPr vert="horz" lIns="91440" tIns="45720" rIns="91440" bIns="45720" rtlCol="0">
            <a:noAutofit/>
          </a:bodyPr>
          <a:lstStyle>
            <a:lvl1pPr marL="0" indent="0">
              <a:buNone/>
              <a:defRPr lang="en-US" sz="3500" b="0" i="0"/>
            </a:lvl1pPr>
          </a:lstStyle>
          <a:p>
            <a:pPr marL="228600" lvl="0" indent="-228600"/>
            <a:r>
              <a:rPr lang="en-US"/>
              <a:t>Click to edit Master subtitle style</a:t>
            </a:r>
          </a:p>
        </p:txBody>
      </p:sp>
    </p:spTree>
    <p:extLst>
      <p:ext uri="{BB962C8B-B14F-4D97-AF65-F5344CB8AC3E}">
        <p14:creationId xmlns:p14="http://schemas.microsoft.com/office/powerpoint/2010/main" val="298220383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82713AA-FAF7-4D64-AB9D-53ACFDBF8B5B}"/>
              </a:ext>
            </a:extLst>
          </p:cNvPr>
          <p:cNvSpPr/>
          <p:nvPr userDrawn="1"/>
        </p:nvSpPr>
        <p:spPr>
          <a:xfrm>
            <a:off x="-1" y="172278"/>
            <a:ext cx="12192000" cy="6559826"/>
          </a:xfrm>
          <a:custGeom>
            <a:avLst/>
            <a:gdLst>
              <a:gd name="connsiteX0" fmla="*/ 5864259 w 12192000"/>
              <a:gd name="connsiteY0" fmla="*/ 2854132 h 6559826"/>
              <a:gd name="connsiteX1" fmla="*/ 5864259 w 12192000"/>
              <a:gd name="connsiteY1" fmla="*/ 5342062 h 6559826"/>
              <a:gd name="connsiteX2" fmla="*/ 6907 w 12192000"/>
              <a:gd name="connsiteY2" fmla="*/ 6559826 h 6559826"/>
              <a:gd name="connsiteX3" fmla="*/ 0 w 12192000"/>
              <a:gd name="connsiteY3" fmla="*/ 6559826 h 6559826"/>
              <a:gd name="connsiteX4" fmla="*/ 0 w 12192000"/>
              <a:gd name="connsiteY4" fmla="*/ 4073332 h 6559826"/>
              <a:gd name="connsiteX5" fmla="*/ 12192000 w 12192000"/>
              <a:gd name="connsiteY5" fmla="*/ 2685378 h 6559826"/>
              <a:gd name="connsiteX6" fmla="*/ 12192000 w 12192000"/>
              <a:gd name="connsiteY6" fmla="*/ 5173308 h 6559826"/>
              <a:gd name="connsiteX7" fmla="*/ 6104805 w 12192000"/>
              <a:gd name="connsiteY7" fmla="*/ 6429182 h 6559826"/>
              <a:gd name="connsiteX8" fmla="*/ 6104805 w 12192000"/>
              <a:gd name="connsiteY8" fmla="*/ 3941252 h 6559826"/>
              <a:gd name="connsiteX9" fmla="*/ 11991762 w 12192000"/>
              <a:gd name="connsiteY9" fmla="*/ 0 h 6559826"/>
              <a:gd name="connsiteX10" fmla="*/ 12192000 w 12192000"/>
              <a:gd name="connsiteY10" fmla="*/ 0 h 6559826"/>
              <a:gd name="connsiteX11" fmla="*/ 12192000 w 12192000"/>
              <a:gd name="connsiteY11" fmla="*/ 2446611 h 6559826"/>
              <a:gd name="connsiteX12" fmla="*/ 6104805 w 12192000"/>
              <a:gd name="connsiteY12" fmla="*/ 3701222 h 6559826"/>
              <a:gd name="connsiteX13" fmla="*/ 6104805 w 12192000"/>
              <a:gd name="connsiteY13" fmla="*/ 1214562 h 655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559826">
                <a:moveTo>
                  <a:pt x="5864259" y="2854132"/>
                </a:moveTo>
                <a:lnTo>
                  <a:pt x="5864259" y="5342062"/>
                </a:lnTo>
                <a:lnTo>
                  <a:pt x="6907" y="6559826"/>
                </a:lnTo>
                <a:lnTo>
                  <a:pt x="0" y="6559826"/>
                </a:lnTo>
                <a:lnTo>
                  <a:pt x="0" y="4073332"/>
                </a:lnTo>
                <a:close/>
                <a:moveTo>
                  <a:pt x="12192000" y="2685378"/>
                </a:moveTo>
                <a:lnTo>
                  <a:pt x="12192000" y="5173308"/>
                </a:lnTo>
                <a:lnTo>
                  <a:pt x="6104805" y="6429182"/>
                </a:lnTo>
                <a:lnTo>
                  <a:pt x="6104805" y="3941252"/>
                </a:lnTo>
                <a:close/>
                <a:moveTo>
                  <a:pt x="11991762" y="0"/>
                </a:moveTo>
                <a:lnTo>
                  <a:pt x="12192000" y="0"/>
                </a:lnTo>
                <a:lnTo>
                  <a:pt x="12192000" y="2446611"/>
                </a:lnTo>
                <a:lnTo>
                  <a:pt x="6104805" y="3701222"/>
                </a:lnTo>
                <a:lnTo>
                  <a:pt x="6104805" y="1214562"/>
                </a:lnTo>
                <a:close/>
              </a:path>
            </a:pathLst>
          </a:custGeom>
          <a:solidFill>
            <a:schemeClr val="bg2">
              <a:alpha val="15000"/>
            </a:schemeClr>
          </a:solidFill>
          <a:ln w="12700" cap="flat">
            <a:noFill/>
            <a:prstDash val="solid"/>
            <a:miter/>
          </a:ln>
        </p:spPr>
        <p:txBody>
          <a:bodyPr rtlCol="0" anchor="ctr"/>
          <a:lstStyle/>
          <a:p>
            <a:pPr algn="l"/>
            <a:endParaRPr lang="en-US"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777240" y="1033272"/>
            <a:ext cx="5056083" cy="782638"/>
          </a:xfrm>
        </p:spPr>
        <p:txBody>
          <a:bodyPr>
            <a:normAutofit/>
          </a:bodyPr>
          <a:lstStyle>
            <a:lvl1pPr algn="l">
              <a:defRPr sz="4000" b="1">
                <a:solidFill>
                  <a:schemeClr val="bg1"/>
                </a:solidFill>
              </a:defRPr>
            </a:lvl1pPr>
          </a:lstStyle>
          <a:p>
            <a:r>
              <a:rPr lang="en-US" dirty="0"/>
              <a:t>DIVIDER SLIDE</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5" name="Graphic 4">
            <a:extLst>
              <a:ext uri="{FF2B5EF4-FFF2-40B4-BE49-F238E27FC236}">
                <a16:creationId xmlns:a16="http://schemas.microsoft.com/office/drawing/2014/main" id="{2095D1D4-8CA3-4CA3-825D-088EDB51A8AE}"/>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7" name="Graphic 15">
            <a:extLst>
              <a:ext uri="{FF2B5EF4-FFF2-40B4-BE49-F238E27FC236}">
                <a16:creationId xmlns:a16="http://schemas.microsoft.com/office/drawing/2014/main" id="{2DB5E70B-ECC9-4800-9DC0-5897EF3F16AB}"/>
              </a:ext>
            </a:extLst>
          </p:cNvPr>
          <p:cNvSpPr/>
          <p:nvPr/>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10" name="Text Placeholder 2">
            <a:extLst>
              <a:ext uri="{FF2B5EF4-FFF2-40B4-BE49-F238E27FC236}">
                <a16:creationId xmlns:a16="http://schemas.microsoft.com/office/drawing/2014/main" id="{A3B87DE7-6A4B-4A0E-8622-C9BA93F0B364}"/>
              </a:ext>
            </a:extLst>
          </p:cNvPr>
          <p:cNvSpPr>
            <a:spLocks noGrp="1"/>
          </p:cNvSpPr>
          <p:nvPr>
            <p:ph type="body" idx="1"/>
          </p:nvPr>
        </p:nvSpPr>
        <p:spPr>
          <a:xfrm>
            <a:off x="777240" y="2225393"/>
            <a:ext cx="5110693" cy="782638"/>
          </a:xfrm>
        </p:spPr>
        <p:txBody>
          <a:bodyPr vert="horz" lIns="91440" tIns="45720" rIns="91440" bIns="45720" rtlCol="0">
            <a:normAutofit/>
          </a:bodyPr>
          <a:lstStyle>
            <a:lvl1pPr marL="0" indent="0">
              <a:buNone/>
              <a:defRPr lang="en-US" sz="2200"/>
            </a:lvl1pPr>
          </a:lstStyle>
          <a:p>
            <a:pPr marL="228600" lvl="0" indent="-228600"/>
            <a:r>
              <a:rPr lang="en-US"/>
              <a:t>Click to edit Master text styles</a:t>
            </a:r>
          </a:p>
        </p:txBody>
      </p:sp>
    </p:spTree>
    <p:extLst>
      <p:ext uri="{BB962C8B-B14F-4D97-AF65-F5344CB8AC3E}">
        <p14:creationId xmlns:p14="http://schemas.microsoft.com/office/powerpoint/2010/main" val="645419246"/>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4" name="Graphic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BF046B1A-A07C-45A3-8FE5-724E34853137}"/>
              </a:ext>
            </a:extLst>
          </p:cNvPr>
          <p:cNvSpPr>
            <a:spLocks noGrp="1"/>
          </p:cNvSpPr>
          <p:nvPr>
            <p:ph type="title"/>
          </p:nvPr>
        </p:nvSpPr>
        <p:spPr/>
        <p:txBody>
          <a:bodyPr anchor="b"/>
          <a:lstStyle/>
          <a:p>
            <a:r>
              <a:rPr lang="en-US"/>
              <a:t>Click to edit Master title style</a:t>
            </a:r>
          </a:p>
        </p:txBody>
      </p:sp>
      <p:sp>
        <p:nvSpPr>
          <p:cNvPr id="10" name="Content Placeholder 2">
            <a:extLst>
              <a:ext uri="{FF2B5EF4-FFF2-40B4-BE49-F238E27FC236}">
                <a16:creationId xmlns:a16="http://schemas.microsoft.com/office/drawing/2014/main" id="{83799919-7F2B-44B7-BF0B-B0CE733AC667}"/>
              </a:ext>
            </a:extLst>
          </p:cNvPr>
          <p:cNvSpPr>
            <a:spLocks noGrp="1"/>
          </p:cNvSpPr>
          <p:nvPr>
            <p:ph idx="1"/>
          </p:nvPr>
        </p:nvSpPr>
        <p:spPr>
          <a:xfrm>
            <a:off x="838200" y="2277755"/>
            <a:ext cx="10515600" cy="38992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682227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4" name="Graphic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BF046B1A-A07C-45A3-8FE5-724E34853137}"/>
              </a:ext>
            </a:extLst>
          </p:cNvPr>
          <p:cNvSpPr>
            <a:spLocks noGrp="1"/>
          </p:cNvSpPr>
          <p:nvPr>
            <p:ph type="title"/>
          </p:nvPr>
        </p:nvSpPr>
        <p:spPr/>
        <p:txBody>
          <a:bodyPr anchor="b"/>
          <a:lstStyle/>
          <a:p>
            <a:r>
              <a:rPr lang="en-US"/>
              <a:t>Click to edit Master title style</a:t>
            </a:r>
          </a:p>
        </p:txBody>
      </p:sp>
      <p:sp>
        <p:nvSpPr>
          <p:cNvPr id="15" name="Content Placeholder 2">
            <a:extLst>
              <a:ext uri="{FF2B5EF4-FFF2-40B4-BE49-F238E27FC236}">
                <a16:creationId xmlns:a16="http://schemas.microsoft.com/office/drawing/2014/main" id="{5460D6CB-9BA0-4BA9-9CF5-9D21E9F570CE}"/>
              </a:ext>
            </a:extLst>
          </p:cNvPr>
          <p:cNvSpPr>
            <a:spLocks noGrp="1"/>
          </p:cNvSpPr>
          <p:nvPr>
            <p:ph sz="half" idx="1"/>
          </p:nvPr>
        </p:nvSpPr>
        <p:spPr>
          <a:xfrm>
            <a:off x="838200" y="2277755"/>
            <a:ext cx="5181600" cy="3899207"/>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EB0DDB5D-8949-4E45-A7CD-0402580BB05B}"/>
              </a:ext>
            </a:extLst>
          </p:cNvPr>
          <p:cNvSpPr>
            <a:spLocks noGrp="1"/>
          </p:cNvSpPr>
          <p:nvPr>
            <p:ph sz="half" idx="2"/>
          </p:nvPr>
        </p:nvSpPr>
        <p:spPr>
          <a:xfrm>
            <a:off x="6172200" y="2277755"/>
            <a:ext cx="5181600" cy="389920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4656517"/>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4" name="Graphic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BF046B1A-A07C-45A3-8FE5-724E34853137}"/>
              </a:ext>
            </a:extLst>
          </p:cNvPr>
          <p:cNvSpPr>
            <a:spLocks noGrp="1"/>
          </p:cNvSpPr>
          <p:nvPr>
            <p:ph type="title"/>
          </p:nvPr>
        </p:nvSpPr>
        <p:spPr/>
        <p:txBody>
          <a:bodyPr anchor="b"/>
          <a:lstStyle/>
          <a:p>
            <a:r>
              <a:rPr lang="en-US"/>
              <a:t>Click to edit Master title style</a:t>
            </a:r>
          </a:p>
        </p:txBody>
      </p:sp>
      <p:sp>
        <p:nvSpPr>
          <p:cNvPr id="15" name="Text Placeholder 2">
            <a:extLst>
              <a:ext uri="{FF2B5EF4-FFF2-40B4-BE49-F238E27FC236}">
                <a16:creationId xmlns:a16="http://schemas.microsoft.com/office/drawing/2014/main" id="{82C817C4-D92F-4269-B22D-5C2E522418D8}"/>
              </a:ext>
            </a:extLst>
          </p:cNvPr>
          <p:cNvSpPr>
            <a:spLocks noGrp="1"/>
          </p:cNvSpPr>
          <p:nvPr>
            <p:ph type="body" idx="1"/>
          </p:nvPr>
        </p:nvSpPr>
        <p:spPr>
          <a:xfrm>
            <a:off x="839788" y="2068513"/>
            <a:ext cx="5157787" cy="4365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3">
            <a:extLst>
              <a:ext uri="{FF2B5EF4-FFF2-40B4-BE49-F238E27FC236}">
                <a16:creationId xmlns:a16="http://schemas.microsoft.com/office/drawing/2014/main" id="{C61514A7-2DEE-47E3-BCB4-FB81E9981DA7}"/>
              </a:ext>
            </a:extLst>
          </p:cNvPr>
          <p:cNvSpPr>
            <a:spLocks noGrp="1"/>
          </p:cNvSpPr>
          <p:nvPr>
            <p:ph sz="half" idx="2"/>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3455C9D3-0938-4236-8E64-BBF582FCD239}"/>
              </a:ext>
            </a:extLst>
          </p:cNvPr>
          <p:cNvSpPr>
            <a:spLocks noGrp="1"/>
          </p:cNvSpPr>
          <p:nvPr>
            <p:ph type="body" sz="quarter" idx="3"/>
          </p:nvPr>
        </p:nvSpPr>
        <p:spPr>
          <a:xfrm>
            <a:off x="6172200" y="2068511"/>
            <a:ext cx="5183188" cy="436563"/>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7331E254-1410-4989-81DE-84B684ACC71F}"/>
              </a:ext>
            </a:extLst>
          </p:cNvPr>
          <p:cNvSpPr>
            <a:spLocks noGrp="1"/>
          </p:cNvSpPr>
          <p:nvPr>
            <p:ph sz="quarter" idx="4"/>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4587901"/>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7" name="Title 1">
            <a:extLst>
              <a:ext uri="{FF2B5EF4-FFF2-40B4-BE49-F238E27FC236}">
                <a16:creationId xmlns:a16="http://schemas.microsoft.com/office/drawing/2014/main" id="{F68ABD79-6AF5-4911-BEC2-A492F3ECD83D}"/>
              </a:ext>
            </a:extLst>
          </p:cNvPr>
          <p:cNvSpPr>
            <a:spLocks noGrp="1"/>
          </p:cNvSpPr>
          <p:nvPr>
            <p:ph type="title"/>
          </p:nvPr>
        </p:nvSpPr>
        <p:spPr>
          <a:xfrm>
            <a:off x="839788" y="457200"/>
            <a:ext cx="3932237" cy="1345096"/>
          </a:xfrm>
        </p:spPr>
        <p:txBody>
          <a:bodyPr anchor="b"/>
          <a:lstStyle>
            <a:lvl1pPr>
              <a:defRPr sz="3200"/>
            </a:lvl1pPr>
          </a:lstStyle>
          <a:p>
            <a:r>
              <a:rPr lang="en-US"/>
              <a:t>Click to edit Master title style</a:t>
            </a:r>
          </a:p>
        </p:txBody>
      </p:sp>
      <p:sp>
        <p:nvSpPr>
          <p:cNvPr id="8" name="Text Placeholder 3">
            <a:extLst>
              <a:ext uri="{FF2B5EF4-FFF2-40B4-BE49-F238E27FC236}">
                <a16:creationId xmlns:a16="http://schemas.microsoft.com/office/drawing/2014/main" id="{6489A680-EBE7-45A3-B520-2C50F59C7932}"/>
              </a:ext>
            </a:extLst>
          </p:cNvPr>
          <p:cNvSpPr>
            <a:spLocks noGrp="1"/>
          </p:cNvSpPr>
          <p:nvPr>
            <p:ph type="body" sz="half" idx="2"/>
          </p:nvPr>
        </p:nvSpPr>
        <p:spPr>
          <a:xfrm>
            <a:off x="839788" y="2166148"/>
            <a:ext cx="3932237" cy="3702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ontent Placeholder 2">
            <a:extLst>
              <a:ext uri="{FF2B5EF4-FFF2-40B4-BE49-F238E27FC236}">
                <a16:creationId xmlns:a16="http://schemas.microsoft.com/office/drawing/2014/main" id="{202EEB9F-D255-46E9-AFBB-FCC4D93BEFC3}"/>
              </a:ext>
            </a:extLst>
          </p:cNvPr>
          <p:cNvSpPr>
            <a:spLocks noGrp="1"/>
          </p:cNvSpPr>
          <p:nvPr>
            <p:ph idx="1"/>
          </p:nvPr>
        </p:nvSpPr>
        <p:spPr>
          <a:xfrm>
            <a:off x="5183188" y="457201"/>
            <a:ext cx="6172200" cy="5403850"/>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Graphic 15">
            <a:extLst>
              <a:ext uri="{FF2B5EF4-FFF2-40B4-BE49-F238E27FC236}">
                <a16:creationId xmlns:a16="http://schemas.microsoft.com/office/drawing/2014/main" id="{4F729341-632E-4151-9863-D40D91A16F84}"/>
              </a:ext>
            </a:extLst>
          </p:cNvPr>
          <p:cNvSpPr/>
          <p:nvPr userDrawn="1"/>
        </p:nvSpPr>
        <p:spPr>
          <a:xfrm>
            <a:off x="-11174" y="1947672"/>
            <a:ext cx="493776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9018686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6" name="Graphic 4">
            <a:extLst>
              <a:ext uri="{FF2B5EF4-FFF2-40B4-BE49-F238E27FC236}">
                <a16:creationId xmlns:a16="http://schemas.microsoft.com/office/drawing/2014/main" id="{7D57D3C0-DF85-4866-AC4B-ED6A0F6963A5}"/>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1" name="Graphic 15">
            <a:extLst>
              <a:ext uri="{FF2B5EF4-FFF2-40B4-BE49-F238E27FC236}">
                <a16:creationId xmlns:a16="http://schemas.microsoft.com/office/drawing/2014/main" id="{FA387E18-8CE1-1648-81B1-6F1A0F183C30}"/>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9" name="Title 1">
            <a:extLst>
              <a:ext uri="{FF2B5EF4-FFF2-40B4-BE49-F238E27FC236}">
                <a16:creationId xmlns:a16="http://schemas.microsoft.com/office/drawing/2014/main" id="{44469CAF-CD13-4CCC-9569-14C8070AB355}"/>
              </a:ext>
            </a:extLst>
          </p:cNvPr>
          <p:cNvSpPr>
            <a:spLocks noGrp="1"/>
          </p:cNvSpPr>
          <p:nvPr>
            <p:ph type="title"/>
          </p:nvPr>
        </p:nvSpPr>
        <p:spPr>
          <a:xfrm>
            <a:off x="839788" y="457200"/>
            <a:ext cx="3932237" cy="1380744"/>
          </a:xfrm>
        </p:spPr>
        <p:txBody>
          <a:bodyPr anchor="b"/>
          <a:lstStyle>
            <a:lvl1pPr>
              <a:defRPr sz="3200"/>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36D4C583-322D-4347-807F-F6D6AF8852A4}"/>
              </a:ext>
            </a:extLst>
          </p:cNvPr>
          <p:cNvSpPr>
            <a:spLocks noGrp="1"/>
          </p:cNvSpPr>
          <p:nvPr>
            <p:ph type="body" sz="half" idx="2"/>
          </p:nvPr>
        </p:nvSpPr>
        <p:spPr>
          <a:xfrm>
            <a:off x="839788" y="2130500"/>
            <a:ext cx="3932237" cy="37384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Picture Placeholder 12">
            <a:extLst>
              <a:ext uri="{FF2B5EF4-FFF2-40B4-BE49-F238E27FC236}">
                <a16:creationId xmlns:a16="http://schemas.microsoft.com/office/drawing/2014/main" id="{F138DBAD-2265-4E62-AB5B-F66A60D53F27}"/>
              </a:ext>
            </a:extLst>
          </p:cNvPr>
          <p:cNvSpPr>
            <a:spLocks noGrp="1"/>
          </p:cNvSpPr>
          <p:nvPr>
            <p:ph type="pic" idx="1"/>
          </p:nvPr>
        </p:nvSpPr>
        <p:spPr>
          <a:xfrm>
            <a:off x="5519738" y="0"/>
            <a:ext cx="6103620" cy="6857999"/>
          </a:xfrm>
          <a:custGeom>
            <a:avLst/>
            <a:gdLst>
              <a:gd name="connsiteX0" fmla="*/ 3914141 w 6103620"/>
              <a:gd name="connsiteY0" fmla="*/ 914400 h 6857999"/>
              <a:gd name="connsiteX1" fmla="*/ 6103620 w 6103620"/>
              <a:gd name="connsiteY1" fmla="*/ 914400 h 6857999"/>
              <a:gd name="connsiteX2" fmla="*/ 6103620 w 6103620"/>
              <a:gd name="connsiteY2" fmla="*/ 914404 h 6857999"/>
              <a:gd name="connsiteX3" fmla="*/ 4339591 w 6103620"/>
              <a:gd name="connsiteY3" fmla="*/ 6857999 h 6857999"/>
              <a:gd name="connsiteX4" fmla="*/ 2150113 w 6103620"/>
              <a:gd name="connsiteY4" fmla="*/ 6857999 h 6857999"/>
              <a:gd name="connsiteX5" fmla="*/ 1769111 w 6103620"/>
              <a:gd name="connsiteY5" fmla="*/ 0 h 6857999"/>
              <a:gd name="connsiteX6" fmla="*/ 3958591 w 6103620"/>
              <a:gd name="connsiteY6" fmla="*/ 0 h 6857999"/>
              <a:gd name="connsiteX7" fmla="*/ 2189480 w 6103620"/>
              <a:gd name="connsiteY7" fmla="*/ 5943601 h 6857999"/>
              <a:gd name="connsiteX8" fmla="*/ 0 w 6103620"/>
              <a:gd name="connsiteY8" fmla="*/ 594360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3620" h="6857999">
                <a:moveTo>
                  <a:pt x="3914141" y="914400"/>
                </a:moveTo>
                <a:lnTo>
                  <a:pt x="6103620" y="914400"/>
                </a:lnTo>
                <a:lnTo>
                  <a:pt x="6103620" y="914404"/>
                </a:lnTo>
                <a:lnTo>
                  <a:pt x="4339591" y="6857999"/>
                </a:lnTo>
                <a:lnTo>
                  <a:pt x="2150113" y="6857999"/>
                </a:lnTo>
                <a:close/>
                <a:moveTo>
                  <a:pt x="1769111" y="0"/>
                </a:moveTo>
                <a:lnTo>
                  <a:pt x="3958591" y="0"/>
                </a:lnTo>
                <a:lnTo>
                  <a:pt x="2189480" y="5943601"/>
                </a:lnTo>
                <a:lnTo>
                  <a:pt x="0" y="5943601"/>
                </a:lnTo>
                <a:close/>
              </a:path>
            </a:pathLst>
          </a:custGeom>
          <a:solidFill>
            <a:schemeClr val="bg1">
              <a:lumMod val="65000"/>
            </a:schemeClr>
          </a:solidFill>
        </p:spPr>
        <p:txBody>
          <a:bodyPr wrap="square" anchor="ctr" anchorCtr="0">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514605888"/>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8B9E06-88C8-4986-9967-E637A3E58D9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EECA6A3-41DB-440D-82EF-FF0708F9735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5F711878-7C49-4235-BD65-414655E203F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99484A5C-37BF-4C91-B774-9377EE929605}"/>
              </a:ext>
            </a:extLst>
          </p:cNvPr>
          <p:cNvSpPr>
            <a:spLocks noGrp="1"/>
          </p:cNvSpPr>
          <p:nvPr>
            <p:ph type="dt" sz="half" idx="10"/>
          </p:nvPr>
        </p:nvSpPr>
        <p:spPr/>
        <p:txBody>
          <a:bodyPr/>
          <a:lstStyle/>
          <a:p>
            <a:fld id="{43ECF62F-E7CC-4986-AA6E-67E9F56DCBC2}" type="datetimeFigureOut">
              <a:rPr lang="es-CO" smtClean="0"/>
              <a:t>29/07/2021</a:t>
            </a:fld>
            <a:endParaRPr lang="es-CO"/>
          </a:p>
        </p:txBody>
      </p:sp>
      <p:sp>
        <p:nvSpPr>
          <p:cNvPr id="6" name="Marcador de pie de página 5">
            <a:extLst>
              <a:ext uri="{FF2B5EF4-FFF2-40B4-BE49-F238E27FC236}">
                <a16:creationId xmlns:a16="http://schemas.microsoft.com/office/drawing/2014/main" id="{AD2BD3BA-EF1F-466F-A450-4EE5CF72EE9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FB3B612-D4EA-4032-AA2A-6E309DF31AC3}"/>
              </a:ext>
            </a:extLst>
          </p:cNvPr>
          <p:cNvSpPr>
            <a:spLocks noGrp="1"/>
          </p:cNvSpPr>
          <p:nvPr>
            <p:ph type="sldNum" sz="quarter" idx="12"/>
          </p:nvPr>
        </p:nvSpPr>
        <p:spPr/>
        <p:txBody>
          <a:bodyPr/>
          <a:lstStyle/>
          <a:p>
            <a:fld id="{05BD2F5B-B59A-478E-A21D-7C726AD60F8B}" type="slidenum">
              <a:rPr lang="es-CO" smtClean="0"/>
              <a:t>‹#›</a:t>
            </a:fld>
            <a:endParaRPr lang="es-CO"/>
          </a:p>
        </p:txBody>
      </p:sp>
    </p:spTree>
    <p:extLst>
      <p:ext uri="{BB962C8B-B14F-4D97-AF65-F5344CB8AC3E}">
        <p14:creationId xmlns:p14="http://schemas.microsoft.com/office/powerpoint/2010/main" val="2621202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21" name="Title 1">
            <a:extLst>
              <a:ext uri="{FF2B5EF4-FFF2-40B4-BE49-F238E27FC236}">
                <a16:creationId xmlns:a16="http://schemas.microsoft.com/office/drawing/2014/main" id="{AD7B9076-7693-4C5F-8305-D5529FF8077A}"/>
              </a:ext>
            </a:extLst>
          </p:cNvPr>
          <p:cNvSpPr>
            <a:spLocks noGrp="1"/>
          </p:cNvSpPr>
          <p:nvPr>
            <p:ph type="title" hasCustomPrompt="1"/>
          </p:nvPr>
        </p:nvSpPr>
        <p:spPr>
          <a:xfrm>
            <a:off x="774032" y="1033272"/>
            <a:ext cx="5056083" cy="782638"/>
          </a:xfrm>
        </p:spPr>
        <p:txBody>
          <a:bodyPr>
            <a:normAutofit/>
          </a:bodyPr>
          <a:lstStyle>
            <a:lvl1pPr algn="l">
              <a:defRPr sz="4000" b="1">
                <a:solidFill>
                  <a:schemeClr val="bg1"/>
                </a:solidFill>
              </a:defRPr>
            </a:lvl1pPr>
          </a:lstStyle>
          <a:p>
            <a:r>
              <a:rPr lang="en-US" dirty="0"/>
              <a:t>EMPTY SLIDE</a:t>
            </a:r>
            <a:endParaRPr lang="ru-RU" dirty="0"/>
          </a:p>
        </p:txBody>
      </p:sp>
      <p:sp>
        <p:nvSpPr>
          <p:cNvPr id="14" name="Graphic 15">
            <a:extLst>
              <a:ext uri="{FF2B5EF4-FFF2-40B4-BE49-F238E27FC236}">
                <a16:creationId xmlns:a16="http://schemas.microsoft.com/office/drawing/2014/main" id="{D0734B58-9436-7F49-BF67-542C05487FFF}"/>
              </a:ext>
            </a:extLst>
          </p:cNvPr>
          <p:cNvSpPr/>
          <p:nvPr userDrawn="1"/>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295325321"/>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11" name="Graphic 1">
            <a:extLst>
              <a:ext uri="{FF2B5EF4-FFF2-40B4-BE49-F238E27FC236}">
                <a16:creationId xmlns:a16="http://schemas.microsoft.com/office/drawing/2014/main" id="{9650CBA0-AE8F-4C6C-B273-73785A68EB92}"/>
              </a:ext>
            </a:extLst>
          </p:cNvPr>
          <p:cNvGrpSpPr/>
          <p:nvPr userDrawn="1"/>
        </p:nvGrpSpPr>
        <p:grpSpPr>
          <a:xfrm>
            <a:off x="0" y="0"/>
            <a:ext cx="12192000" cy="6858000"/>
            <a:chOff x="0" y="0"/>
            <a:chExt cx="12192000" cy="6858000"/>
          </a:xfrm>
        </p:grpSpPr>
        <p:sp>
          <p:nvSpPr>
            <p:cNvPr id="12" name="Freeform: Shape 11">
              <a:extLst>
                <a:ext uri="{FF2B5EF4-FFF2-40B4-BE49-F238E27FC236}">
                  <a16:creationId xmlns:a16="http://schemas.microsoft.com/office/drawing/2014/main" id="{79A324E0-7B75-4C65-9695-78537686038F}"/>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A4C7B0B8-9EF6-4DBC-9088-96B54006BA08}"/>
                </a:ext>
              </a:extLst>
            </p:cNvPr>
            <p:cNvSpPr/>
            <p:nvPr/>
          </p:nvSpPr>
          <p:spPr>
            <a:xfrm>
              <a:off x="4178300"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20" name="Graphic 4">
            <a:extLst>
              <a:ext uri="{FF2B5EF4-FFF2-40B4-BE49-F238E27FC236}">
                <a16:creationId xmlns:a16="http://schemas.microsoft.com/office/drawing/2014/main" id="{55B3C92B-0A13-49BD-8A7D-FD6B821FE783}"/>
              </a:ext>
            </a:extLst>
          </p:cNvPr>
          <p:cNvSpPr/>
          <p:nvPr userDrawn="1"/>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280800357"/>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nual">
    <p:bg>
      <p:bgPr>
        <a:solidFill>
          <a:schemeClr val="accent6"/>
        </a:solidFill>
        <a:effectLst/>
      </p:bgPr>
    </p:bg>
    <p:spTree>
      <p:nvGrpSpPr>
        <p:cNvPr id="1" name=""/>
        <p:cNvGrpSpPr/>
        <p:nvPr/>
      </p:nvGrpSpPr>
      <p:grpSpPr>
        <a:xfrm>
          <a:off x="0" y="0"/>
          <a:ext cx="0" cy="0"/>
          <a:chOff x="0" y="0"/>
          <a:chExt cx="0" cy="0"/>
        </a:xfrm>
      </p:grpSpPr>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74209"/>
            <a:ext cx="882686" cy="1092200"/>
          </a:xfrm>
        </p:spPr>
        <p:txBody>
          <a:bodyPr lIns="0" tIns="0" rIns="0" bIns="0">
            <a:noAutofit/>
          </a:bodyPr>
          <a:lstStyle>
            <a:lvl1pPr marL="0" indent="0">
              <a:buNone/>
              <a:defRPr sz="6000" b="1">
                <a:solidFill>
                  <a:schemeClr val="bg2"/>
                </a:solidFill>
                <a:latin typeface="+mj-lt"/>
              </a:defRPr>
            </a:lvl1pPr>
          </a:lstStyle>
          <a:p>
            <a:pPr lvl="0"/>
            <a:r>
              <a:rPr lang="en-US" dirty="0"/>
              <a:t>1</a:t>
            </a:r>
            <a:endParaRPr lang="ru-RU" dirty="0"/>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p:nvPr>
        </p:nvSpPr>
        <p:spPr>
          <a:xfrm>
            <a:off x="1442535" y="1998209"/>
            <a:ext cx="3103110" cy="1032355"/>
          </a:xfrm>
        </p:spPr>
        <p:txBody>
          <a:bodyPr>
            <a:noAutofit/>
          </a:bodyPr>
          <a:lstStyle>
            <a:lvl1pPr marL="0" indent="0">
              <a:lnSpc>
                <a:spcPct val="100000"/>
              </a:lnSpc>
              <a:spcBef>
                <a:spcPts val="600"/>
              </a:spcBef>
              <a:buNone/>
              <a:defRPr sz="2200" b="0">
                <a:solidFill>
                  <a:schemeClr val="tx2"/>
                </a:solidFill>
                <a:latin typeface="+mj-lt"/>
              </a:defRPr>
            </a:lvl1pPr>
          </a:lstStyle>
          <a:p>
            <a:pPr lvl="0"/>
            <a:r>
              <a:rPr lang="en-US"/>
              <a:t>Click to 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74209"/>
            <a:ext cx="882686" cy="1092200"/>
          </a:xfrm>
        </p:spPr>
        <p:txBody>
          <a:bodyPr lIns="0" tIns="0" rIns="0" bIns="0">
            <a:noAutofit/>
          </a:bodyPr>
          <a:lstStyle>
            <a:lvl1pPr marL="0" indent="0">
              <a:buNone/>
              <a:defRPr sz="6000" b="1">
                <a:solidFill>
                  <a:schemeClr val="bg2"/>
                </a:solidFill>
                <a:latin typeface="+mj-lt"/>
              </a:defRPr>
            </a:lvl1pPr>
          </a:lstStyle>
          <a:p>
            <a:pPr lvl="0"/>
            <a:r>
              <a:rPr lang="en-US" dirty="0"/>
              <a:t>2</a:t>
            </a:r>
            <a:endParaRPr lang="ru-RU" dirty="0"/>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p:nvPr>
        </p:nvSpPr>
        <p:spPr>
          <a:xfrm>
            <a:off x="5477939" y="1998209"/>
            <a:ext cx="2243918" cy="1032355"/>
          </a:xfrm>
        </p:spPr>
        <p:txBody>
          <a:bodyPr>
            <a:noAutofit/>
          </a:bodyPr>
          <a:lstStyle>
            <a:lvl1pPr marL="0" indent="0">
              <a:lnSpc>
                <a:spcPct val="100000"/>
              </a:lnSpc>
              <a:spcBef>
                <a:spcPts val="600"/>
              </a:spcBef>
              <a:buNone/>
              <a:defRPr sz="2200" b="0">
                <a:solidFill>
                  <a:schemeClr val="tx2"/>
                </a:solidFill>
                <a:latin typeface="+mj-lt"/>
              </a:defRPr>
            </a:lvl1pPr>
          </a:lstStyle>
          <a:p>
            <a:pPr lvl="0"/>
            <a:r>
              <a:rPr lang="en-US"/>
              <a:t>Click to 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91988"/>
            <a:ext cx="882686" cy="1092200"/>
          </a:xfrm>
        </p:spPr>
        <p:txBody>
          <a:bodyPr lIns="0" tIns="0" rIns="0" bIns="0">
            <a:noAutofit/>
          </a:bodyPr>
          <a:lstStyle>
            <a:lvl1pPr marL="0" indent="0">
              <a:buNone/>
              <a:defRPr sz="6000" b="1">
                <a:solidFill>
                  <a:schemeClr val="bg2"/>
                </a:solidFill>
                <a:latin typeface="+mj-lt"/>
              </a:defRPr>
            </a:lvl1pPr>
          </a:lstStyle>
          <a:p>
            <a:pPr lvl="0"/>
            <a:r>
              <a:rPr lang="en-US" dirty="0"/>
              <a:t>3</a:t>
            </a:r>
            <a:endParaRPr lang="ru-RU" dirty="0"/>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p:nvPr>
        </p:nvSpPr>
        <p:spPr>
          <a:xfrm>
            <a:off x="8564052" y="2015988"/>
            <a:ext cx="2959116" cy="1032355"/>
          </a:xfrm>
        </p:spPr>
        <p:txBody>
          <a:bodyPr>
            <a:noAutofit/>
          </a:bodyPr>
          <a:lstStyle>
            <a:lvl1pPr marL="0" indent="0">
              <a:lnSpc>
                <a:spcPct val="100000"/>
              </a:lnSpc>
              <a:spcBef>
                <a:spcPts val="600"/>
              </a:spcBef>
              <a:buNone/>
              <a:defRPr sz="2200" b="0">
                <a:solidFill>
                  <a:schemeClr val="tx2"/>
                </a:solidFill>
                <a:latin typeface="+mj-lt"/>
              </a:defRPr>
            </a:lvl1pPr>
          </a:lstStyle>
          <a:p>
            <a:pPr lvl="0"/>
            <a:r>
              <a:rPr lang="en-US"/>
              <a:t>Click to 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p:nvPr>
        </p:nvSpPr>
        <p:spPr>
          <a:xfrm>
            <a:off x="1020059" y="2927531"/>
            <a:ext cx="1698625" cy="800100"/>
          </a:xfrm>
        </p:spPr>
        <p:txBody>
          <a:bodyPr>
            <a:normAutofit/>
          </a:bodyPr>
          <a:lstStyle>
            <a:lvl1pPr marL="0" indent="0">
              <a:buNone/>
              <a:defRPr sz="1400" b="0">
                <a:solidFill>
                  <a:schemeClr val="bg1">
                    <a:lumMod val="75000"/>
                  </a:schemeClr>
                </a:solidFill>
                <a:latin typeface="+mn-lt"/>
              </a:defRPr>
            </a:lvl1pPr>
          </a:lstStyle>
          <a:p>
            <a:pPr lvl="0"/>
            <a:r>
              <a:rPr lang="en-US"/>
              <a:t>Click to 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p:nvPr>
        </p:nvSpPr>
        <p:spPr>
          <a:xfrm>
            <a:off x="2718684" y="2927531"/>
            <a:ext cx="1698625" cy="800100"/>
          </a:xfrm>
        </p:spPr>
        <p:txBody>
          <a:bodyPr>
            <a:normAutofit/>
          </a:bodyPr>
          <a:lstStyle>
            <a:lvl1pPr marL="0" indent="0">
              <a:buNone/>
              <a:defRPr sz="1400" b="0">
                <a:solidFill>
                  <a:schemeClr val="bg1">
                    <a:lumMod val="75000"/>
                  </a:schemeClr>
                </a:solidFill>
                <a:latin typeface="+mn-lt"/>
              </a:defRPr>
            </a:lvl1pPr>
          </a:lstStyle>
          <a:p>
            <a:pPr lvl="0"/>
            <a:r>
              <a:rPr lang="en-US"/>
              <a:t>Click to 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p:nvPr>
        </p:nvSpPr>
        <p:spPr>
          <a:xfrm>
            <a:off x="4794793" y="2927531"/>
            <a:ext cx="2599197" cy="800100"/>
          </a:xfrm>
        </p:spPr>
        <p:txBody>
          <a:bodyPr>
            <a:normAutofit/>
          </a:bodyPr>
          <a:lstStyle>
            <a:lvl1pPr marL="0" indent="0">
              <a:buNone/>
              <a:defRPr sz="1400" b="0">
                <a:solidFill>
                  <a:schemeClr val="bg1">
                    <a:lumMod val="75000"/>
                  </a:schemeClr>
                </a:solidFill>
                <a:latin typeface="+mn-lt"/>
              </a:defRPr>
            </a:lvl1pPr>
          </a:lstStyle>
          <a:p>
            <a:pPr lvl="0"/>
            <a:r>
              <a:rPr lang="en-US"/>
              <a:t>Click to 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p:nvPr>
        </p:nvSpPr>
        <p:spPr>
          <a:xfrm>
            <a:off x="7876955" y="2925988"/>
            <a:ext cx="3726423" cy="800100"/>
          </a:xfrm>
        </p:spPr>
        <p:txBody>
          <a:bodyPr>
            <a:normAutofit/>
          </a:bodyPr>
          <a:lstStyle>
            <a:lvl1pPr marL="0" indent="0">
              <a:buNone/>
              <a:defRPr sz="1400" b="0">
                <a:solidFill>
                  <a:schemeClr val="bg1">
                    <a:lumMod val="75000"/>
                  </a:schemeClr>
                </a:solidFill>
                <a:latin typeface="+mn-lt"/>
              </a:defRPr>
            </a:lvl1pPr>
          </a:lstStyle>
          <a:p>
            <a:pPr lvl="0"/>
            <a:r>
              <a:rPr lang="en-US"/>
              <a:t>Click to 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p:nvPr>
        </p:nvSpPr>
        <p:spPr>
          <a:xfrm>
            <a:off x="1284133" y="5751926"/>
            <a:ext cx="9623735" cy="470478"/>
          </a:xfrm>
        </p:spPr>
        <p:txBody>
          <a:bodyPr>
            <a:normAutofit/>
          </a:bodyPr>
          <a:lstStyle>
            <a:lvl1pPr marL="0" indent="0" algn="ctr">
              <a:buNone/>
              <a:defRPr sz="1600" b="0">
                <a:solidFill>
                  <a:schemeClr val="tx2"/>
                </a:solidFill>
                <a:latin typeface="+mn-lt"/>
              </a:defRPr>
            </a:lvl1pPr>
          </a:lstStyle>
          <a:p>
            <a:pPr lvl="0"/>
            <a:r>
              <a:rPr lang="en-US"/>
              <a:t>Click to 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p:nvPr>
        </p:nvSpPr>
        <p:spPr>
          <a:xfrm>
            <a:off x="4794791" y="4893792"/>
            <a:ext cx="2599199" cy="615026"/>
          </a:xfrm>
        </p:spPr>
        <p:txBody>
          <a:bodyPr>
            <a:normAutofit/>
          </a:bodyPr>
          <a:lstStyle>
            <a:lvl1pPr marL="0" indent="0">
              <a:buNone/>
              <a:defRPr sz="1600" b="0">
                <a:solidFill>
                  <a:schemeClr val="bg2"/>
                </a:solidFill>
                <a:latin typeface="+mn-lt"/>
              </a:defRPr>
            </a:lvl1pPr>
          </a:lstStyle>
          <a:p>
            <a:pPr lvl="0"/>
            <a:r>
              <a:rPr lang="en-US"/>
              <a:t>Click to 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p:nvPr>
        </p:nvSpPr>
        <p:spPr>
          <a:xfrm>
            <a:off x="7890713" y="4893792"/>
            <a:ext cx="3712665" cy="615026"/>
          </a:xfrm>
        </p:spPr>
        <p:txBody>
          <a:bodyPr>
            <a:normAutofit/>
          </a:bodyPr>
          <a:lstStyle>
            <a:lvl1pPr marL="0" indent="0">
              <a:buNone/>
              <a:defRPr sz="1600" b="0">
                <a:solidFill>
                  <a:schemeClr val="bg2"/>
                </a:solidFill>
                <a:latin typeface="+mn-lt"/>
              </a:defRPr>
            </a:lvl1pPr>
          </a:lstStyle>
          <a:p>
            <a:pPr lvl="0"/>
            <a:r>
              <a:rPr lang="en-US"/>
              <a:t>Click to 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800404"/>
            <a:ext cx="3273552" cy="1618488"/>
          </a:xfrm>
        </p:spPr>
        <p:txBody>
          <a:bodyPr anchor="ctr" anchorCtr="0">
            <a:noAutofit/>
          </a:bodyPr>
          <a:lstStyle>
            <a:lvl1pPr marL="0" indent="0" algn="ctr">
              <a:buNone/>
              <a:defRPr sz="1400">
                <a:solidFill>
                  <a:schemeClr val="bg1">
                    <a:lumMod val="75000"/>
                  </a:schemeClr>
                </a:solidFill>
              </a:defRPr>
            </a:lvl1pPr>
          </a:lstStyle>
          <a:p>
            <a:r>
              <a:rPr lang="en-US"/>
              <a:t>Click icon to add picture</a:t>
            </a:r>
            <a:endParaRPr lang="ru-RU"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3864572"/>
            <a:ext cx="2599199" cy="896112"/>
          </a:xfrm>
        </p:spPr>
        <p:txBody>
          <a:bodyPr anchor="ctr" anchorCtr="0">
            <a:noAutofit/>
          </a:bodyPr>
          <a:lstStyle>
            <a:lvl1pPr marL="0" indent="0" algn="ctr">
              <a:buNone/>
              <a:defRPr sz="1400">
                <a:solidFill>
                  <a:schemeClr val="bg1">
                    <a:lumMod val="75000"/>
                  </a:schemeClr>
                </a:solidFill>
              </a:defRPr>
            </a:lvl1pPr>
          </a:lstStyle>
          <a:p>
            <a:r>
              <a:rPr lang="en-US"/>
              <a:t>Click icon to add picture</a:t>
            </a:r>
            <a:endParaRPr lang="ru-RU"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3864572"/>
            <a:ext cx="2599200" cy="896400"/>
          </a:xfrm>
        </p:spPr>
        <p:txBody>
          <a:bodyPr anchor="ctr" anchorCtr="0">
            <a:normAutofit/>
          </a:bodyPr>
          <a:lstStyle>
            <a:lvl1pPr marL="0" indent="0" algn="ctr">
              <a:buNone/>
              <a:defRPr sz="1400">
                <a:solidFill>
                  <a:schemeClr val="bg1">
                    <a:lumMod val="75000"/>
                  </a:schemeClr>
                </a:solidFill>
              </a:defRPr>
            </a:lvl1pPr>
          </a:lstStyle>
          <a:p>
            <a:r>
              <a:rPr lang="en-US"/>
              <a:t>Click icon to add picture</a:t>
            </a:r>
            <a:endParaRPr lang="ru-RU" dirty="0"/>
          </a:p>
        </p:txBody>
      </p:sp>
      <p:sp>
        <p:nvSpPr>
          <p:cNvPr id="22" name="Title 1">
            <a:extLst>
              <a:ext uri="{FF2B5EF4-FFF2-40B4-BE49-F238E27FC236}">
                <a16:creationId xmlns:a16="http://schemas.microsoft.com/office/drawing/2014/main" id="{BB58C539-3FDE-4755-BEB4-C953AA292673}"/>
              </a:ext>
            </a:extLst>
          </p:cNvPr>
          <p:cNvSpPr>
            <a:spLocks noGrp="1"/>
          </p:cNvSpPr>
          <p:nvPr>
            <p:ph type="title" hasCustomPrompt="1"/>
          </p:nvPr>
        </p:nvSpPr>
        <p:spPr>
          <a:xfrm>
            <a:off x="774032" y="741320"/>
            <a:ext cx="10506743" cy="782638"/>
          </a:xfrm>
        </p:spPr>
        <p:txBody>
          <a:bodyPr>
            <a:normAutofit/>
          </a:bodyPr>
          <a:lstStyle>
            <a:lvl1pPr algn="l">
              <a:defRPr sz="4000" b="1">
                <a:solidFill>
                  <a:schemeClr val="bg1"/>
                </a:solidFill>
              </a:defRPr>
            </a:lvl1pPr>
          </a:lstStyle>
          <a:p>
            <a:r>
              <a:rPr lang="en-US" dirty="0"/>
              <a:t>HOW TO USE THIS TEMPALTE</a:t>
            </a:r>
            <a:endParaRPr lang="ru-RU" dirty="0"/>
          </a:p>
        </p:txBody>
      </p:sp>
      <p:sp>
        <p:nvSpPr>
          <p:cNvPr id="23" name="Graphic 15">
            <a:extLst>
              <a:ext uri="{FF2B5EF4-FFF2-40B4-BE49-F238E27FC236}">
                <a16:creationId xmlns:a16="http://schemas.microsoft.com/office/drawing/2014/main" id="{8EDA54DA-ED01-4416-96BF-C8968F4684B4}"/>
              </a:ext>
            </a:extLst>
          </p:cNvPr>
          <p:cNvSpPr/>
          <p:nvPr userDrawn="1"/>
        </p:nvSpPr>
        <p:spPr>
          <a:xfrm>
            <a:off x="-11173" y="1610268"/>
            <a:ext cx="9252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669888942"/>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0523B6-1AC1-4AEA-B666-3DBA3E1D48E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7D6A2ED-00F3-428C-A979-4F9FF6046F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7F692AB-179A-4694-9796-EC970B2B5F2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FFC020E5-B95B-4856-AFF0-29B483D3C8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77A610D-CDEA-4F1F-B98C-F43FF5500A2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94415655-929E-48FC-B5DB-6C899F10B8BD}"/>
              </a:ext>
            </a:extLst>
          </p:cNvPr>
          <p:cNvSpPr>
            <a:spLocks noGrp="1"/>
          </p:cNvSpPr>
          <p:nvPr>
            <p:ph type="dt" sz="half" idx="10"/>
          </p:nvPr>
        </p:nvSpPr>
        <p:spPr/>
        <p:txBody>
          <a:bodyPr/>
          <a:lstStyle/>
          <a:p>
            <a:fld id="{43ECF62F-E7CC-4986-AA6E-67E9F56DCBC2}" type="datetimeFigureOut">
              <a:rPr lang="es-CO" smtClean="0"/>
              <a:t>29/07/2021</a:t>
            </a:fld>
            <a:endParaRPr lang="es-CO"/>
          </a:p>
        </p:txBody>
      </p:sp>
      <p:sp>
        <p:nvSpPr>
          <p:cNvPr id="8" name="Marcador de pie de página 7">
            <a:extLst>
              <a:ext uri="{FF2B5EF4-FFF2-40B4-BE49-F238E27FC236}">
                <a16:creationId xmlns:a16="http://schemas.microsoft.com/office/drawing/2014/main" id="{B5192A30-6717-4B69-A5C6-6FCB5BAA1B06}"/>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0C1FAC8D-3C9A-4477-B48E-6458AFDCED34}"/>
              </a:ext>
            </a:extLst>
          </p:cNvPr>
          <p:cNvSpPr>
            <a:spLocks noGrp="1"/>
          </p:cNvSpPr>
          <p:nvPr>
            <p:ph type="sldNum" sz="quarter" idx="12"/>
          </p:nvPr>
        </p:nvSpPr>
        <p:spPr/>
        <p:txBody>
          <a:bodyPr/>
          <a:lstStyle/>
          <a:p>
            <a:fld id="{05BD2F5B-B59A-478E-A21D-7C726AD60F8B}" type="slidenum">
              <a:rPr lang="es-CO" smtClean="0"/>
              <a:t>‹#›</a:t>
            </a:fld>
            <a:endParaRPr lang="es-CO"/>
          </a:p>
        </p:txBody>
      </p:sp>
    </p:spTree>
    <p:extLst>
      <p:ext uri="{BB962C8B-B14F-4D97-AF65-F5344CB8AC3E}">
        <p14:creationId xmlns:p14="http://schemas.microsoft.com/office/powerpoint/2010/main" val="507680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36C590-4706-4115-823F-2DF467C1AD2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6007FBB5-9856-483B-8F0D-D77019400A3B}"/>
              </a:ext>
            </a:extLst>
          </p:cNvPr>
          <p:cNvSpPr>
            <a:spLocks noGrp="1"/>
          </p:cNvSpPr>
          <p:nvPr>
            <p:ph type="dt" sz="half" idx="10"/>
          </p:nvPr>
        </p:nvSpPr>
        <p:spPr/>
        <p:txBody>
          <a:bodyPr/>
          <a:lstStyle/>
          <a:p>
            <a:fld id="{43ECF62F-E7CC-4986-AA6E-67E9F56DCBC2}" type="datetimeFigureOut">
              <a:rPr lang="es-CO" smtClean="0"/>
              <a:t>29/07/2021</a:t>
            </a:fld>
            <a:endParaRPr lang="es-CO"/>
          </a:p>
        </p:txBody>
      </p:sp>
      <p:sp>
        <p:nvSpPr>
          <p:cNvPr id="4" name="Marcador de pie de página 3">
            <a:extLst>
              <a:ext uri="{FF2B5EF4-FFF2-40B4-BE49-F238E27FC236}">
                <a16:creationId xmlns:a16="http://schemas.microsoft.com/office/drawing/2014/main" id="{3253B81A-EFFC-4214-B26F-07EFBA9237C7}"/>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71E33E74-56D3-48BA-AE63-7A1EBACADA33}"/>
              </a:ext>
            </a:extLst>
          </p:cNvPr>
          <p:cNvSpPr>
            <a:spLocks noGrp="1"/>
          </p:cNvSpPr>
          <p:nvPr>
            <p:ph type="sldNum" sz="quarter" idx="12"/>
          </p:nvPr>
        </p:nvSpPr>
        <p:spPr/>
        <p:txBody>
          <a:bodyPr/>
          <a:lstStyle/>
          <a:p>
            <a:fld id="{05BD2F5B-B59A-478E-A21D-7C726AD60F8B}" type="slidenum">
              <a:rPr lang="es-CO" smtClean="0"/>
              <a:t>‹#›</a:t>
            </a:fld>
            <a:endParaRPr lang="es-CO"/>
          </a:p>
        </p:txBody>
      </p:sp>
    </p:spTree>
    <p:extLst>
      <p:ext uri="{BB962C8B-B14F-4D97-AF65-F5344CB8AC3E}">
        <p14:creationId xmlns:p14="http://schemas.microsoft.com/office/powerpoint/2010/main" val="2441622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8D8B176-637B-4AB0-A71E-C116B74C611D}"/>
              </a:ext>
            </a:extLst>
          </p:cNvPr>
          <p:cNvSpPr>
            <a:spLocks noGrp="1"/>
          </p:cNvSpPr>
          <p:nvPr>
            <p:ph type="dt" sz="half" idx="10"/>
          </p:nvPr>
        </p:nvSpPr>
        <p:spPr/>
        <p:txBody>
          <a:bodyPr/>
          <a:lstStyle/>
          <a:p>
            <a:fld id="{43ECF62F-E7CC-4986-AA6E-67E9F56DCBC2}" type="datetimeFigureOut">
              <a:rPr lang="es-CO" smtClean="0"/>
              <a:t>29/07/2021</a:t>
            </a:fld>
            <a:endParaRPr lang="es-CO"/>
          </a:p>
        </p:txBody>
      </p:sp>
      <p:sp>
        <p:nvSpPr>
          <p:cNvPr id="3" name="Marcador de pie de página 2">
            <a:extLst>
              <a:ext uri="{FF2B5EF4-FFF2-40B4-BE49-F238E27FC236}">
                <a16:creationId xmlns:a16="http://schemas.microsoft.com/office/drawing/2014/main" id="{AE9BECC4-5F32-417C-8B52-A6D213396F67}"/>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091C3987-A011-43EA-8102-45D1686892E4}"/>
              </a:ext>
            </a:extLst>
          </p:cNvPr>
          <p:cNvSpPr>
            <a:spLocks noGrp="1"/>
          </p:cNvSpPr>
          <p:nvPr>
            <p:ph type="sldNum" sz="quarter" idx="12"/>
          </p:nvPr>
        </p:nvSpPr>
        <p:spPr/>
        <p:txBody>
          <a:bodyPr/>
          <a:lstStyle/>
          <a:p>
            <a:fld id="{05BD2F5B-B59A-478E-A21D-7C726AD60F8B}" type="slidenum">
              <a:rPr lang="es-CO" smtClean="0"/>
              <a:t>‹#›</a:t>
            </a:fld>
            <a:endParaRPr lang="es-CO"/>
          </a:p>
        </p:txBody>
      </p:sp>
    </p:spTree>
    <p:extLst>
      <p:ext uri="{BB962C8B-B14F-4D97-AF65-F5344CB8AC3E}">
        <p14:creationId xmlns:p14="http://schemas.microsoft.com/office/powerpoint/2010/main" val="1642501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01538F-FC6F-4775-8B18-F84A05D964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434C31C-5456-4C1F-BD5F-EBB2901C6C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9CC11FA4-82FA-448F-9527-3B996D421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BC4958-6D36-4926-ABC9-BC4FE4BD6E4C}"/>
              </a:ext>
            </a:extLst>
          </p:cNvPr>
          <p:cNvSpPr>
            <a:spLocks noGrp="1"/>
          </p:cNvSpPr>
          <p:nvPr>
            <p:ph type="dt" sz="half" idx="10"/>
          </p:nvPr>
        </p:nvSpPr>
        <p:spPr/>
        <p:txBody>
          <a:bodyPr/>
          <a:lstStyle/>
          <a:p>
            <a:fld id="{43ECF62F-E7CC-4986-AA6E-67E9F56DCBC2}" type="datetimeFigureOut">
              <a:rPr lang="es-CO" smtClean="0"/>
              <a:t>29/07/2021</a:t>
            </a:fld>
            <a:endParaRPr lang="es-CO"/>
          </a:p>
        </p:txBody>
      </p:sp>
      <p:sp>
        <p:nvSpPr>
          <p:cNvPr id="6" name="Marcador de pie de página 5">
            <a:extLst>
              <a:ext uri="{FF2B5EF4-FFF2-40B4-BE49-F238E27FC236}">
                <a16:creationId xmlns:a16="http://schemas.microsoft.com/office/drawing/2014/main" id="{FE95D5ED-C3EF-45FB-86BC-4F2812EF1ED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44691D7-289D-4523-A121-5F741A87869C}"/>
              </a:ext>
            </a:extLst>
          </p:cNvPr>
          <p:cNvSpPr>
            <a:spLocks noGrp="1"/>
          </p:cNvSpPr>
          <p:nvPr>
            <p:ph type="sldNum" sz="quarter" idx="12"/>
          </p:nvPr>
        </p:nvSpPr>
        <p:spPr/>
        <p:txBody>
          <a:bodyPr/>
          <a:lstStyle/>
          <a:p>
            <a:fld id="{05BD2F5B-B59A-478E-A21D-7C726AD60F8B}" type="slidenum">
              <a:rPr lang="es-CO" smtClean="0"/>
              <a:t>‹#›</a:t>
            </a:fld>
            <a:endParaRPr lang="es-CO"/>
          </a:p>
        </p:txBody>
      </p:sp>
    </p:spTree>
    <p:extLst>
      <p:ext uri="{BB962C8B-B14F-4D97-AF65-F5344CB8AC3E}">
        <p14:creationId xmlns:p14="http://schemas.microsoft.com/office/powerpoint/2010/main" val="1780616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36283E-4D98-4E83-B7C7-B6D435F04CE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8245804-31E9-45D7-87BD-F601C8674F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559F6141-07E3-446A-9E5D-692E5FB9A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A1A074-8136-48FE-B74A-3864939029A8}"/>
              </a:ext>
            </a:extLst>
          </p:cNvPr>
          <p:cNvSpPr>
            <a:spLocks noGrp="1"/>
          </p:cNvSpPr>
          <p:nvPr>
            <p:ph type="dt" sz="half" idx="10"/>
          </p:nvPr>
        </p:nvSpPr>
        <p:spPr/>
        <p:txBody>
          <a:bodyPr/>
          <a:lstStyle/>
          <a:p>
            <a:fld id="{43ECF62F-E7CC-4986-AA6E-67E9F56DCBC2}" type="datetimeFigureOut">
              <a:rPr lang="es-CO" smtClean="0"/>
              <a:t>29/07/2021</a:t>
            </a:fld>
            <a:endParaRPr lang="es-CO"/>
          </a:p>
        </p:txBody>
      </p:sp>
      <p:sp>
        <p:nvSpPr>
          <p:cNvPr id="6" name="Marcador de pie de página 5">
            <a:extLst>
              <a:ext uri="{FF2B5EF4-FFF2-40B4-BE49-F238E27FC236}">
                <a16:creationId xmlns:a16="http://schemas.microsoft.com/office/drawing/2014/main" id="{3F4F08EC-98CC-4C43-8059-C0378F5509F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E929AFE-9B7C-42D0-B42C-2247E5B59493}"/>
              </a:ext>
            </a:extLst>
          </p:cNvPr>
          <p:cNvSpPr>
            <a:spLocks noGrp="1"/>
          </p:cNvSpPr>
          <p:nvPr>
            <p:ph type="sldNum" sz="quarter" idx="12"/>
          </p:nvPr>
        </p:nvSpPr>
        <p:spPr/>
        <p:txBody>
          <a:bodyPr/>
          <a:lstStyle/>
          <a:p>
            <a:fld id="{05BD2F5B-B59A-478E-A21D-7C726AD60F8B}" type="slidenum">
              <a:rPr lang="es-CO" smtClean="0"/>
              <a:t>‹#›</a:t>
            </a:fld>
            <a:endParaRPr lang="es-CO"/>
          </a:p>
        </p:txBody>
      </p:sp>
    </p:spTree>
    <p:extLst>
      <p:ext uri="{BB962C8B-B14F-4D97-AF65-F5344CB8AC3E}">
        <p14:creationId xmlns:p14="http://schemas.microsoft.com/office/powerpoint/2010/main" val="3389561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3565D33-CA27-4426-B5A7-C20C514AD0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130D1CE4-147C-45A4-BC9A-0607703B89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FF946FC-130B-4181-B099-44EE563374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CF62F-E7CC-4986-AA6E-67E9F56DCBC2}" type="datetimeFigureOut">
              <a:rPr lang="es-CO" smtClean="0"/>
              <a:t>29/07/2021</a:t>
            </a:fld>
            <a:endParaRPr lang="es-CO"/>
          </a:p>
        </p:txBody>
      </p:sp>
      <p:sp>
        <p:nvSpPr>
          <p:cNvPr id="5" name="Marcador de pie de página 4">
            <a:extLst>
              <a:ext uri="{FF2B5EF4-FFF2-40B4-BE49-F238E27FC236}">
                <a16:creationId xmlns:a16="http://schemas.microsoft.com/office/drawing/2014/main" id="{2B8B34CC-21EB-43EF-9AA5-67C3EA2327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1AE8DE53-B0E4-4D24-B268-AB3FBDBC8A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D2F5B-B59A-478E-A21D-7C726AD60F8B}" type="slidenum">
              <a:rPr lang="es-CO" smtClean="0"/>
              <a:t>‹#›</a:t>
            </a:fld>
            <a:endParaRPr lang="es-CO"/>
          </a:p>
        </p:txBody>
      </p:sp>
    </p:spTree>
    <p:extLst>
      <p:ext uri="{BB962C8B-B14F-4D97-AF65-F5344CB8AC3E}">
        <p14:creationId xmlns:p14="http://schemas.microsoft.com/office/powerpoint/2010/main" val="754854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415600" y="593367"/>
            <a:ext cx="11360716" cy="763666"/>
          </a:xfrm>
          <a:prstGeom prst="rect">
            <a:avLst/>
          </a:prstGeom>
          <a:noFill/>
          <a:ln>
            <a:noFill/>
          </a:ln>
        </p:spPr>
        <p:txBody>
          <a:bodyPr spcFirstLastPara="1" wrap="square" lIns="111975" tIns="111975" rIns="111975" bIns="111975" anchor="t" anchorCtr="0">
            <a:noAutofit/>
          </a:bodyPr>
          <a:lstStyle>
            <a:lvl1pPr marR="0" lvl="0"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400"/>
              <a:buFont typeface="Arial"/>
              <a:buNone/>
              <a:defRPr sz="3400" b="0" i="0" u="none" strike="noStrike" cap="none">
                <a:solidFill>
                  <a:schemeClr val="dk1"/>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415600" y="1536634"/>
            <a:ext cx="11360716" cy="4555323"/>
          </a:xfrm>
          <a:prstGeom prst="rect">
            <a:avLst/>
          </a:prstGeom>
          <a:noFill/>
          <a:ln>
            <a:noFill/>
          </a:ln>
        </p:spPr>
        <p:txBody>
          <a:bodyPr spcFirstLastPara="1" wrap="square" lIns="111975" tIns="111975" rIns="111975" bIns="111975" anchor="t" anchorCtr="0">
            <a:noAutofit/>
          </a:bodyPr>
          <a:lstStyle>
            <a:lvl1pPr marL="457200" marR="0" lvl="0" indent="-368300" algn="l" rtl="0">
              <a:lnSpc>
                <a:spcPct val="115000"/>
              </a:lnSpc>
              <a:spcBef>
                <a:spcPts val="0"/>
              </a:spcBef>
              <a:spcAft>
                <a:spcPts val="0"/>
              </a:spcAft>
              <a:buClr>
                <a:schemeClr val="dk2"/>
              </a:buClr>
              <a:buSzPts val="2200"/>
              <a:buFont typeface="Arial"/>
              <a:buChar char="●"/>
              <a:defRPr sz="2200" b="0" i="0" u="none" strike="noStrike" cap="none">
                <a:solidFill>
                  <a:schemeClr val="dk2"/>
                </a:solidFill>
                <a:latin typeface="Arial"/>
                <a:ea typeface="Arial"/>
                <a:cs typeface="Arial"/>
                <a:sym typeface="Arial"/>
              </a:defRPr>
            </a:lvl1pPr>
            <a:lvl2pPr marL="914400" marR="0" lvl="1"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2pPr>
            <a:lvl3pPr marL="1371600" marR="0" lvl="2"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3pPr>
            <a:lvl4pPr marL="1828800" marR="0" lvl="3"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4pPr>
            <a:lvl5pPr marL="2286000" marR="0" lvl="4"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5pPr>
            <a:lvl6pPr marL="2743200" marR="0" lvl="5"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6pPr>
            <a:lvl7pPr marL="3200400" marR="0" lvl="6"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7pPr>
            <a:lvl8pPr marL="3657600" marR="0" lvl="7" indent="-336550" algn="l" rtl="0">
              <a:lnSpc>
                <a:spcPct val="115000"/>
              </a:lnSpc>
              <a:spcBef>
                <a:spcPts val="200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8pPr>
            <a:lvl9pPr marL="4114800" marR="0" lvl="8" indent="-336550" algn="l" rtl="0">
              <a:lnSpc>
                <a:spcPct val="115000"/>
              </a:lnSpc>
              <a:spcBef>
                <a:spcPts val="2000"/>
              </a:spcBef>
              <a:spcAft>
                <a:spcPts val="2000"/>
              </a:spcAft>
              <a:buClr>
                <a:schemeClr val="dk2"/>
              </a:buClr>
              <a:buSzPts val="1700"/>
              <a:buFont typeface="Arial"/>
              <a:buChar char="■"/>
              <a:defRPr sz="1700" b="0" i="0" u="none" strike="noStrike" cap="none">
                <a:solidFill>
                  <a:schemeClr val="dk2"/>
                </a:solidFill>
                <a:latin typeface="Arial"/>
                <a:ea typeface="Arial"/>
                <a:cs typeface="Arial"/>
                <a:sym typeface="Arial"/>
              </a:defRPr>
            </a:lvl9pPr>
          </a:lstStyle>
          <a:p>
            <a:endParaRPr/>
          </a:p>
        </p:txBody>
      </p:sp>
      <p:sp>
        <p:nvSpPr>
          <p:cNvPr id="12" name="Google Shape;12;p16"/>
          <p:cNvSpPr txBox="1">
            <a:spLocks noGrp="1"/>
          </p:cNvSpPr>
          <p:nvPr>
            <p:ph type="sldNum" idx="12"/>
          </p:nvPr>
        </p:nvSpPr>
        <p:spPr>
          <a:xfrm>
            <a:off x="11296610" y="6217622"/>
            <a:ext cx="731475" cy="524714"/>
          </a:xfrm>
          <a:prstGeom prst="rect">
            <a:avLst/>
          </a:prstGeom>
          <a:noFill/>
          <a:ln>
            <a:noFill/>
          </a:ln>
        </p:spPr>
        <p:txBody>
          <a:bodyPr spcFirstLastPara="1" wrap="square" lIns="111975" tIns="111975" rIns="111975" bIns="111975" anchor="ctr" anchorCtr="0">
            <a:noAutofit/>
          </a:bodyPr>
          <a:lstStyle>
            <a:lvl1pPr marL="0" marR="0" lvl="0"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089" b="0" i="0" u="none" strike="noStrike" cap="none">
                <a:solidFill>
                  <a:schemeClr val="dk2"/>
                </a:solidFill>
                <a:latin typeface="Arial"/>
                <a:ea typeface="Arial"/>
                <a:cs typeface="Arial"/>
                <a:sym typeface="Arial"/>
              </a:defRPr>
            </a:lvl9pPr>
          </a:lstStyle>
          <a:p>
            <a:fld id="{00000000-1234-1234-1234-123412341234}" type="slidenum">
              <a:rPr lang="es-CO" smtClean="0"/>
              <a:pPr/>
              <a:t>‹#›</a:t>
            </a:fld>
            <a:endParaRPr lang="es-CO"/>
          </a:p>
        </p:txBody>
      </p:sp>
    </p:spTree>
    <p:extLst>
      <p:ext uri="{BB962C8B-B14F-4D97-AF65-F5344CB8AC3E}">
        <p14:creationId xmlns:p14="http://schemas.microsoft.com/office/powerpoint/2010/main" val="184385205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10730162" y="6002372"/>
            <a:ext cx="549442" cy="365125"/>
          </a:xfrm>
          <a:prstGeom prst="rect">
            <a:avLst/>
          </a:prstGeom>
        </p:spPr>
        <p:txBody>
          <a:bodyPr vert="horz" lIns="91440" tIns="45720" rIns="91440" bIns="45720" rtlCol="0" anchor="ctr"/>
          <a:lstStyle>
            <a:lvl1pPr algn="r">
              <a:defRPr sz="1400">
                <a:solidFill>
                  <a:schemeClr val="tx2"/>
                </a:solidFill>
                <a:latin typeface="+mn-lt"/>
              </a:defRPr>
            </a:lvl1pPr>
          </a:lstStyle>
          <a:p>
            <a:fld id="{D495E168-DA5E-4888-8D8A-92B118324C14}" type="slidenum">
              <a:rPr lang="ru-RU" smtClean="0"/>
              <a:pPr/>
              <a:t>‹#›</a:t>
            </a:fld>
            <a:endParaRPr lang="ru-RU" dirty="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4724400" y="6002372"/>
            <a:ext cx="2743200" cy="365125"/>
          </a:xfrm>
          <a:prstGeom prst="rect">
            <a:avLst/>
          </a:prstGeom>
        </p:spPr>
        <p:txBody>
          <a:bodyPr vert="horz" lIns="91440" tIns="45720" rIns="91440" bIns="45720" rtlCol="0" anchor="ctr"/>
          <a:lstStyle>
            <a:lvl1pPr algn="ctr">
              <a:defRPr sz="1400">
                <a:solidFill>
                  <a:schemeClr val="bg2"/>
                </a:solidFill>
              </a:defRPr>
            </a:lvl1pPr>
          </a:lstStyle>
          <a:p>
            <a:r>
              <a:rPr lang="ru-RU" dirty="0"/>
              <a:t>MM.DD.20XX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002372"/>
            <a:ext cx="3398763" cy="365125"/>
          </a:xfrm>
          <a:prstGeom prst="rect">
            <a:avLst/>
          </a:prstGeom>
        </p:spPr>
        <p:txBody>
          <a:bodyPr vert="horz" lIns="91440" tIns="45720" rIns="91440" bIns="45720" rtlCol="0" anchor="ctr"/>
          <a:lstStyle>
            <a:lvl1pPr algn="l">
              <a:defRPr sz="1400">
                <a:solidFill>
                  <a:schemeClr val="bg2"/>
                </a:solidFill>
              </a:defRPr>
            </a:lvl1pPr>
          </a:lstStyle>
          <a:p>
            <a:r>
              <a:rPr lang="en-US" dirty="0"/>
              <a:t>ADD A FOOTER</a:t>
            </a:r>
            <a:endParaRPr lang="ru-RU" dirty="0"/>
          </a:p>
        </p:txBody>
      </p:sp>
    </p:spTree>
    <p:extLst>
      <p:ext uri="{BB962C8B-B14F-4D97-AF65-F5344CB8AC3E}">
        <p14:creationId xmlns:p14="http://schemas.microsoft.com/office/powerpoint/2010/main" val="33407304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3.jpe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chart" Target="../charts/chart5.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chart" Target="../charts/chart6.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chart" Target="../charts/chart8.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chart" Target="../charts/chart9.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chart" Target="../charts/chart10.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4.png"/></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4.png"/></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4.png"/></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4.png"/></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4.png"/></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4.png"/></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4.png"/></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4.png"/></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4.png"/></Relationships>
</file>

<file path=ppt/slides/_rels/slide8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0.png"/><Relationship Id="rId7" Type="http://schemas.openxmlformats.org/officeDocument/2006/relationships/diagramLayout" Target="../diagrams/layout1.xml"/><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diagramData" Target="../diagrams/data1.xml"/><Relationship Id="rId5" Type="http://schemas.openxmlformats.org/officeDocument/2006/relationships/image" Target="../media/image35.png"/><Relationship Id="rId10" Type="http://schemas.microsoft.com/office/2007/relationships/diagramDrawing" Target="../diagrams/drawing1.xml"/><Relationship Id="rId4" Type="http://schemas.openxmlformats.org/officeDocument/2006/relationships/image" Target="../media/image34.png"/><Relationship Id="rId9" Type="http://schemas.openxmlformats.org/officeDocument/2006/relationships/diagramColors" Target="../diagrams/colors1.xml"/></Relationships>
</file>

<file path=ppt/slides/_rels/slide8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9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4">
            <a:extLst>
              <a:ext uri="{FF2B5EF4-FFF2-40B4-BE49-F238E27FC236}">
                <a16:creationId xmlns:a16="http://schemas.microsoft.com/office/drawing/2014/main" id="{56A24766-77AF-410F-BC5D-08CB7EE7EF9B}"/>
              </a:ext>
            </a:extLst>
          </p:cNvPr>
          <p:cNvSpPr txBox="1"/>
          <p:nvPr/>
        </p:nvSpPr>
        <p:spPr>
          <a:xfrm>
            <a:off x="1596481" y="1251308"/>
            <a:ext cx="9214192" cy="3724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SECRETARÍA DISTRITAL DE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COMITÉ SECTORIAL DE GESTIÓN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Y DESEMPEÑO No. 8</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3200" b="1" i="1"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es-ES" sz="2000" b="1"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Sesión O</a:t>
            </a:r>
            <a:r>
              <a:rPr kumimoji="0" lang="es-ES" sz="2000" b="1" i="1"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rdinaria</a:t>
            </a:r>
            <a:r>
              <a:rPr kumimoji="0" lang="es-ES" sz="2000" b="1"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Virtual</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S" sz="2000" b="1"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Sincrónica</a:t>
            </a:r>
          </a:p>
        </p:txBody>
      </p:sp>
      <p:sp>
        <p:nvSpPr>
          <p:cNvPr id="4" name="CuadroTexto 6">
            <a:extLst>
              <a:ext uri="{FF2B5EF4-FFF2-40B4-BE49-F238E27FC236}">
                <a16:creationId xmlns:a16="http://schemas.microsoft.com/office/drawing/2014/main" id="{B3C8136B-5331-463E-9610-2556F44396DC}"/>
              </a:ext>
            </a:extLst>
          </p:cNvPr>
          <p:cNvSpPr txBox="1"/>
          <p:nvPr/>
        </p:nvSpPr>
        <p:spPr>
          <a:xfrm>
            <a:off x="4318326" y="5129638"/>
            <a:ext cx="37705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Bogotá D.C.</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2800" b="1" dirty="0">
                <a:solidFill>
                  <a:srgbClr val="4472C4">
                    <a:lumMod val="50000"/>
                  </a:srgbClr>
                </a:solidFill>
                <a:latin typeface="Calibri" panose="020F0502020204030204"/>
              </a:rPr>
              <a:t>Julio 29</a:t>
            </a:r>
            <a:r>
              <a:rPr kumimoji="0" lang="es-CO"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de 2021</a:t>
            </a:r>
          </a:p>
        </p:txBody>
      </p:sp>
    </p:spTree>
    <p:extLst>
      <p:ext uri="{BB962C8B-B14F-4D97-AF65-F5344CB8AC3E}">
        <p14:creationId xmlns:p14="http://schemas.microsoft.com/office/powerpoint/2010/main" val="4078120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Priorizaciones establecidas:</a:t>
            </a:r>
          </a:p>
        </p:txBody>
      </p:sp>
      <p:sp>
        <p:nvSpPr>
          <p:cNvPr id="8" name="Rectángulo 7">
            <a:extLst>
              <a:ext uri="{FF2B5EF4-FFF2-40B4-BE49-F238E27FC236}">
                <a16:creationId xmlns:a16="http://schemas.microsoft.com/office/drawing/2014/main" id="{A17B9EC5-DBE1-4D7C-8483-4288FA4B0283}"/>
              </a:ext>
            </a:extLst>
          </p:cNvPr>
          <p:cNvSpPr/>
          <p:nvPr/>
        </p:nvSpPr>
        <p:spPr>
          <a:xfrm>
            <a:off x="1372996" y="1905506"/>
            <a:ext cx="9446004" cy="3046988"/>
          </a:xfrm>
          <a:prstGeom prst="rect">
            <a:avLst/>
          </a:prstGeom>
        </p:spPr>
        <p:txBody>
          <a:bodyPr wrap="square">
            <a:spAutoFit/>
          </a:bodyPr>
          <a:lstStyle/>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Identificar los recursos previstos para la atención de poblaciones de acuerdo con lo dispuesto en la normatividad vigente, grupos étnicos, en el marco de los procesos de concertación afectados en el marco del artículo 66 del acuerdo 761 de 2020, </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juventud, niñas, niños y adolescentes</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a:t>
            </a:r>
          </a:p>
        </p:txBody>
      </p:sp>
    </p:spTree>
    <p:extLst>
      <p:ext uri="{BB962C8B-B14F-4D97-AF65-F5344CB8AC3E}">
        <p14:creationId xmlns:p14="http://schemas.microsoft.com/office/powerpoint/2010/main" val="2834794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Priorizaciones establecidas:</a:t>
            </a:r>
          </a:p>
        </p:txBody>
      </p:sp>
      <p:sp>
        <p:nvSpPr>
          <p:cNvPr id="8" name="Rectángulo 7">
            <a:extLst>
              <a:ext uri="{FF2B5EF4-FFF2-40B4-BE49-F238E27FC236}">
                <a16:creationId xmlns:a16="http://schemas.microsoft.com/office/drawing/2014/main" id="{A17B9EC5-DBE1-4D7C-8483-4288FA4B0283}"/>
              </a:ext>
            </a:extLst>
          </p:cNvPr>
          <p:cNvSpPr/>
          <p:nvPr/>
        </p:nvSpPr>
        <p:spPr>
          <a:xfrm>
            <a:off x="1372996" y="1659285"/>
            <a:ext cx="9446004" cy="3539430"/>
          </a:xfrm>
          <a:prstGeom prst="rect">
            <a:avLst/>
          </a:prstGeom>
        </p:spPr>
        <p:txBody>
          <a:bodyPr wrap="square">
            <a:spAutoFit/>
          </a:bodyPr>
          <a:lstStyle/>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Dar prioridad a la financiación de inversiones del </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programa de Rescate Social</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anunciado por la Alcaldesa Mayor.</a:t>
            </a:r>
          </a:p>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endParaRPr>
          </a:p>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Revisar para atender lo establecido en el Acuerdo 01 de 2019 de la Secretaría General de la Alcaldía Mayor de Bogotá, </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gastos asociados a los servicios TIC</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a:t>
            </a:r>
          </a:p>
        </p:txBody>
      </p:sp>
    </p:spTree>
    <p:extLst>
      <p:ext uri="{BB962C8B-B14F-4D97-AF65-F5344CB8AC3E}">
        <p14:creationId xmlns:p14="http://schemas.microsoft.com/office/powerpoint/2010/main" val="97798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Priorizaciones establecidas:</a:t>
            </a:r>
          </a:p>
        </p:txBody>
      </p:sp>
      <p:sp>
        <p:nvSpPr>
          <p:cNvPr id="8" name="Rectángulo 7">
            <a:extLst>
              <a:ext uri="{FF2B5EF4-FFF2-40B4-BE49-F238E27FC236}">
                <a16:creationId xmlns:a16="http://schemas.microsoft.com/office/drawing/2014/main" id="{A17B9EC5-DBE1-4D7C-8483-4288FA4B0283}"/>
              </a:ext>
            </a:extLst>
          </p:cNvPr>
          <p:cNvSpPr/>
          <p:nvPr/>
        </p:nvSpPr>
        <p:spPr>
          <a:xfrm>
            <a:off x="1372996" y="2151727"/>
            <a:ext cx="9446004" cy="2554545"/>
          </a:xfrm>
          <a:prstGeom prst="rect">
            <a:avLst/>
          </a:prstGeom>
        </p:spPr>
        <p:txBody>
          <a:bodyPr wrap="square">
            <a:spAutoFit/>
          </a:bodyPr>
          <a:lstStyle/>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Los sectores de </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Educación, Integración Social, Salud, Hábitat y </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Cultura deben optimizar</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la estrategia para cumplir con los criterios de distribución de los </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recursos de SGP</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atendiendo las diferentes tipologías establecidas por las entidades de orden nacional.</a:t>
            </a:r>
          </a:p>
        </p:txBody>
      </p:sp>
    </p:spTree>
    <p:extLst>
      <p:ext uri="{BB962C8B-B14F-4D97-AF65-F5344CB8AC3E}">
        <p14:creationId xmlns:p14="http://schemas.microsoft.com/office/powerpoint/2010/main" val="2683559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Vigencias Futuras:</a:t>
            </a:r>
          </a:p>
        </p:txBody>
      </p:sp>
      <p:sp>
        <p:nvSpPr>
          <p:cNvPr id="8" name="Rectángulo 7">
            <a:extLst>
              <a:ext uri="{FF2B5EF4-FFF2-40B4-BE49-F238E27FC236}">
                <a16:creationId xmlns:a16="http://schemas.microsoft.com/office/drawing/2014/main" id="{A17B9EC5-DBE1-4D7C-8483-4288FA4B0283}"/>
              </a:ext>
            </a:extLst>
          </p:cNvPr>
          <p:cNvSpPr/>
          <p:nvPr/>
        </p:nvSpPr>
        <p:spPr>
          <a:xfrm>
            <a:off x="1372996" y="1659285"/>
            <a:ext cx="9446004" cy="353943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Se recomienda la revisión para identificar la posibilidad de </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utilización de la herramienta presupuestal de las vigencias futuras </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con el fin de lograr economía de escala-reducción de costos de los bienes o servicios adquiridos por la entidad, optimizando tiempos de trámites administrativos en los procesos contractuales y eficiencia en la administración y ejecución presupuestal.</a:t>
            </a:r>
          </a:p>
        </p:txBody>
      </p:sp>
    </p:spTree>
    <p:extLst>
      <p:ext uri="{BB962C8B-B14F-4D97-AF65-F5344CB8AC3E}">
        <p14:creationId xmlns:p14="http://schemas.microsoft.com/office/powerpoint/2010/main" val="1371607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Información estratégica:</a:t>
            </a:r>
          </a:p>
        </p:txBody>
      </p:sp>
      <p:sp>
        <p:nvSpPr>
          <p:cNvPr id="8" name="Rectángulo 7">
            <a:extLst>
              <a:ext uri="{FF2B5EF4-FFF2-40B4-BE49-F238E27FC236}">
                <a16:creationId xmlns:a16="http://schemas.microsoft.com/office/drawing/2014/main" id="{A17B9EC5-DBE1-4D7C-8483-4288FA4B0283}"/>
              </a:ext>
            </a:extLst>
          </p:cNvPr>
          <p:cNvSpPr/>
          <p:nvPr/>
        </p:nvSpPr>
        <p:spPr>
          <a:xfrm>
            <a:off x="1372996" y="674400"/>
            <a:ext cx="9446004" cy="550920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En lo concerniente al gasto público, se requiere por parte de la Secretaría Distrital de Hacienda los siguientes elementos de información y análisis: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endParaRPr>
          </a:p>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Análisis de costo/beneficio de los proyectos de inversión ¿Se propone replantear o participar en la reactivación económica? </a:t>
            </a:r>
          </a:p>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¿Cuáles actividades o programas llevan implícito riesgo presupuestal, entendiendo como la demanda de recursos adicionales para el 2022? ¿Cómo propone mitigar el riesgo? ¿Cuáles ahorros se plantea el proyecto?</a:t>
            </a:r>
          </a:p>
        </p:txBody>
      </p:sp>
    </p:spTree>
    <p:extLst>
      <p:ext uri="{BB962C8B-B14F-4D97-AF65-F5344CB8AC3E}">
        <p14:creationId xmlns:p14="http://schemas.microsoft.com/office/powerpoint/2010/main" val="484553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6" y="117389"/>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Otras pautas para la programación - Gastos de inversión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Directiva No. 002 de 2021 de la Alcaldía Mayor de Bogotá</a:t>
            </a:r>
            <a:endPar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endParaRPr>
          </a:p>
        </p:txBody>
      </p:sp>
      <p:graphicFrame>
        <p:nvGraphicFramePr>
          <p:cNvPr id="5" name="Tabla 8">
            <a:extLst>
              <a:ext uri="{FF2B5EF4-FFF2-40B4-BE49-F238E27FC236}">
                <a16:creationId xmlns:a16="http://schemas.microsoft.com/office/drawing/2014/main" id="{DF3724CC-1310-413A-960A-6C59D5FEDB72}"/>
              </a:ext>
            </a:extLst>
          </p:cNvPr>
          <p:cNvGraphicFramePr>
            <a:graphicFrameLocks noGrp="1"/>
          </p:cNvGraphicFramePr>
          <p:nvPr/>
        </p:nvGraphicFramePr>
        <p:xfrm>
          <a:off x="117155" y="1177149"/>
          <a:ext cx="11536299" cy="684000"/>
        </p:xfrm>
        <a:graphic>
          <a:graphicData uri="http://schemas.openxmlformats.org/drawingml/2006/table">
            <a:tbl>
              <a:tblPr firstRow="1" bandRow="1">
                <a:tableStyleId>{5940675A-B579-460E-94D1-54222C63F5DA}</a:tableStyleId>
              </a:tblPr>
              <a:tblGrid>
                <a:gridCol w="813074">
                  <a:extLst>
                    <a:ext uri="{9D8B030D-6E8A-4147-A177-3AD203B41FA5}">
                      <a16:colId xmlns:a16="http://schemas.microsoft.com/office/drawing/2014/main" val="3075284585"/>
                    </a:ext>
                  </a:extLst>
                </a:gridCol>
                <a:gridCol w="10723225">
                  <a:extLst>
                    <a:ext uri="{9D8B030D-6E8A-4147-A177-3AD203B41FA5}">
                      <a16:colId xmlns:a16="http://schemas.microsoft.com/office/drawing/2014/main" val="2065209142"/>
                    </a:ext>
                  </a:extLst>
                </a:gridCol>
              </a:tblGrid>
              <a:tr h="684000">
                <a:tc>
                  <a:txBody>
                    <a:bodyPr/>
                    <a:lstStyle/>
                    <a:p>
                      <a:endParaRPr lang="es-CO" sz="1400" dirty="0">
                        <a:latin typeface="Museo Sans Condensed" panose="02000000000000000000" pitchFamily="2"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A2CE"/>
                    </a:solidFill>
                  </a:tcPr>
                </a:tc>
                <a:tc>
                  <a:txBody>
                    <a:bodyPr/>
                    <a:lstStyle/>
                    <a:p>
                      <a:pPr marL="0" indent="0" algn="just">
                        <a:buNone/>
                      </a:pPr>
                      <a:r>
                        <a:rPr lang="es-ES" sz="1800" b="0" dirty="0">
                          <a:latin typeface="Museo Sans Condensed" panose="02000000000000000000" pitchFamily="2" charset="0"/>
                        </a:rPr>
                        <a:t>Asignar recursos en las inversiones prioritarias analizadas de forma conjunta por las entidades que conforman cada uno de los sectores evitando Ia duplicidad y mejorando la eficiencia del gasto.</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A2CE"/>
                    </a:solidFill>
                  </a:tcPr>
                </a:tc>
                <a:extLst>
                  <a:ext uri="{0D108BD9-81ED-4DB2-BD59-A6C34878D82A}">
                    <a16:rowId xmlns:a16="http://schemas.microsoft.com/office/drawing/2014/main" val="468018666"/>
                  </a:ext>
                </a:extLst>
              </a:tr>
            </a:tbl>
          </a:graphicData>
        </a:graphic>
      </p:graphicFrame>
      <p:pic>
        <p:nvPicPr>
          <p:cNvPr id="6" name="Gráfico 5" descr="Círculos con flechas con relleno sólido">
            <a:extLst>
              <a:ext uri="{FF2B5EF4-FFF2-40B4-BE49-F238E27FC236}">
                <a16:creationId xmlns:a16="http://schemas.microsoft.com/office/drawing/2014/main" id="{0E6A985A-1007-4302-9A0E-8BE449EF99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218" y="1083231"/>
            <a:ext cx="877373" cy="877373"/>
          </a:xfrm>
          <a:prstGeom prst="rect">
            <a:avLst/>
          </a:prstGeom>
        </p:spPr>
      </p:pic>
      <p:graphicFrame>
        <p:nvGraphicFramePr>
          <p:cNvPr id="8" name="Tabla 8">
            <a:extLst>
              <a:ext uri="{FF2B5EF4-FFF2-40B4-BE49-F238E27FC236}">
                <a16:creationId xmlns:a16="http://schemas.microsoft.com/office/drawing/2014/main" id="{C8A2B1C2-0055-4D98-B189-A979AB02AC0A}"/>
              </a:ext>
            </a:extLst>
          </p:cNvPr>
          <p:cNvGraphicFramePr>
            <a:graphicFrameLocks noGrp="1"/>
          </p:cNvGraphicFramePr>
          <p:nvPr/>
        </p:nvGraphicFramePr>
        <p:xfrm>
          <a:off x="189607" y="1989511"/>
          <a:ext cx="11536299" cy="684000"/>
        </p:xfrm>
        <a:graphic>
          <a:graphicData uri="http://schemas.openxmlformats.org/drawingml/2006/table">
            <a:tbl>
              <a:tblPr firstRow="1" bandRow="1">
                <a:tableStyleId>{5940675A-B579-460E-94D1-54222C63F5DA}</a:tableStyleId>
              </a:tblPr>
              <a:tblGrid>
                <a:gridCol w="813074">
                  <a:extLst>
                    <a:ext uri="{9D8B030D-6E8A-4147-A177-3AD203B41FA5}">
                      <a16:colId xmlns:a16="http://schemas.microsoft.com/office/drawing/2014/main" val="3075284585"/>
                    </a:ext>
                  </a:extLst>
                </a:gridCol>
                <a:gridCol w="10723225">
                  <a:extLst>
                    <a:ext uri="{9D8B030D-6E8A-4147-A177-3AD203B41FA5}">
                      <a16:colId xmlns:a16="http://schemas.microsoft.com/office/drawing/2014/main" val="2065209142"/>
                    </a:ext>
                  </a:extLst>
                </a:gridCol>
              </a:tblGrid>
              <a:tr h="684000">
                <a:tc>
                  <a:txBody>
                    <a:bodyPr/>
                    <a:lstStyle/>
                    <a:p>
                      <a:endParaRPr lang="es-CO" sz="1400" dirty="0">
                        <a:latin typeface="Museo Sans Condensed" panose="02000000000000000000" pitchFamily="2"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A2CE"/>
                    </a:solidFill>
                  </a:tcPr>
                </a:tc>
                <a:tc>
                  <a:txBody>
                    <a:bodyPr/>
                    <a:lstStyle/>
                    <a:p>
                      <a:pPr marL="0" indent="0" algn="just">
                        <a:buNone/>
                      </a:pPr>
                      <a:r>
                        <a:rPr lang="es-ES" sz="1800" b="0" dirty="0">
                          <a:latin typeface="Museo Sans Condensed" panose="02000000000000000000" pitchFamily="2" charset="0"/>
                        </a:rPr>
                        <a:t>Optimizar Ia asignación de recursos en cada entidad ejecutora teniendo siempre presente Ia intersectorialidad, Ia suma de esfuerzos y Ia capacidad institucional para su ejecución.</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A2CE"/>
                    </a:solidFill>
                  </a:tcPr>
                </a:tc>
                <a:extLst>
                  <a:ext uri="{0D108BD9-81ED-4DB2-BD59-A6C34878D82A}">
                    <a16:rowId xmlns:a16="http://schemas.microsoft.com/office/drawing/2014/main" val="468018666"/>
                  </a:ext>
                </a:extLst>
              </a:tr>
            </a:tbl>
          </a:graphicData>
        </a:graphic>
      </p:graphicFrame>
      <p:pic>
        <p:nvPicPr>
          <p:cNvPr id="9" name="Gráfico 8" descr="Aspiración con relleno sólido">
            <a:extLst>
              <a:ext uri="{FF2B5EF4-FFF2-40B4-BE49-F238E27FC236}">
                <a16:creationId xmlns:a16="http://schemas.microsoft.com/office/drawing/2014/main" id="{70D7DF22-D307-4DE1-8B1C-79FD26884D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0575" y="1989511"/>
            <a:ext cx="684000" cy="684000"/>
          </a:xfrm>
          <a:prstGeom prst="rect">
            <a:avLst/>
          </a:prstGeom>
        </p:spPr>
      </p:pic>
      <p:graphicFrame>
        <p:nvGraphicFramePr>
          <p:cNvPr id="10" name="Tabla 8">
            <a:extLst>
              <a:ext uri="{FF2B5EF4-FFF2-40B4-BE49-F238E27FC236}">
                <a16:creationId xmlns:a16="http://schemas.microsoft.com/office/drawing/2014/main" id="{9F31FE54-5D51-4084-9181-DCA85C541D54}"/>
              </a:ext>
            </a:extLst>
          </p:cNvPr>
          <p:cNvGraphicFramePr>
            <a:graphicFrameLocks noGrp="1"/>
          </p:cNvGraphicFramePr>
          <p:nvPr/>
        </p:nvGraphicFramePr>
        <p:xfrm>
          <a:off x="250575" y="2782606"/>
          <a:ext cx="11536299" cy="684000"/>
        </p:xfrm>
        <a:graphic>
          <a:graphicData uri="http://schemas.openxmlformats.org/drawingml/2006/table">
            <a:tbl>
              <a:tblPr firstRow="1" bandRow="1">
                <a:tableStyleId>{5940675A-B579-460E-94D1-54222C63F5DA}</a:tableStyleId>
              </a:tblPr>
              <a:tblGrid>
                <a:gridCol w="813074">
                  <a:extLst>
                    <a:ext uri="{9D8B030D-6E8A-4147-A177-3AD203B41FA5}">
                      <a16:colId xmlns:a16="http://schemas.microsoft.com/office/drawing/2014/main" val="3075284585"/>
                    </a:ext>
                  </a:extLst>
                </a:gridCol>
                <a:gridCol w="10723225">
                  <a:extLst>
                    <a:ext uri="{9D8B030D-6E8A-4147-A177-3AD203B41FA5}">
                      <a16:colId xmlns:a16="http://schemas.microsoft.com/office/drawing/2014/main" val="2065209142"/>
                    </a:ext>
                  </a:extLst>
                </a:gridCol>
              </a:tblGrid>
              <a:tr h="684000">
                <a:tc>
                  <a:txBody>
                    <a:bodyPr/>
                    <a:lstStyle/>
                    <a:p>
                      <a:endParaRPr lang="es-CO" sz="1400" dirty="0">
                        <a:latin typeface="Museo Sans Condensed" panose="02000000000000000000" pitchFamily="2"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A2CE"/>
                    </a:solidFill>
                  </a:tcPr>
                </a:tc>
                <a:tc>
                  <a:txBody>
                    <a:bodyPr/>
                    <a:lstStyle/>
                    <a:p>
                      <a:pPr marL="0" indent="0" algn="just">
                        <a:buNone/>
                      </a:pPr>
                      <a:r>
                        <a:rPr lang="es-ES" sz="1800" b="0" dirty="0">
                          <a:latin typeface="Museo Sans Condensed" panose="02000000000000000000" pitchFamily="2" charset="0"/>
                        </a:rPr>
                        <a:t>Garantizar Ia sostenibilidad de las inversiones a realizar, señalando su impacto económico y  social.</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A2CE"/>
                    </a:solidFill>
                  </a:tcPr>
                </a:tc>
                <a:extLst>
                  <a:ext uri="{0D108BD9-81ED-4DB2-BD59-A6C34878D82A}">
                    <a16:rowId xmlns:a16="http://schemas.microsoft.com/office/drawing/2014/main" val="468018666"/>
                  </a:ext>
                </a:extLst>
              </a:tr>
            </a:tbl>
          </a:graphicData>
        </a:graphic>
      </p:graphicFrame>
      <p:pic>
        <p:nvPicPr>
          <p:cNvPr id="11" name="Gráfico 10" descr="Crecimiento empresarial con relleno sólido">
            <a:extLst>
              <a:ext uri="{FF2B5EF4-FFF2-40B4-BE49-F238E27FC236}">
                <a16:creationId xmlns:a16="http://schemas.microsoft.com/office/drawing/2014/main" id="{885D06CE-C152-4179-8F65-C9B9EA6FCC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1964" y="2785954"/>
            <a:ext cx="744523" cy="744523"/>
          </a:xfrm>
          <a:prstGeom prst="rect">
            <a:avLst/>
          </a:prstGeom>
        </p:spPr>
      </p:pic>
      <p:graphicFrame>
        <p:nvGraphicFramePr>
          <p:cNvPr id="12" name="Tabla 8">
            <a:extLst>
              <a:ext uri="{FF2B5EF4-FFF2-40B4-BE49-F238E27FC236}">
                <a16:creationId xmlns:a16="http://schemas.microsoft.com/office/drawing/2014/main" id="{96126165-3F24-4071-A5AF-F8648137D363}"/>
              </a:ext>
            </a:extLst>
          </p:cNvPr>
          <p:cNvGraphicFramePr>
            <a:graphicFrameLocks noGrp="1"/>
          </p:cNvGraphicFramePr>
          <p:nvPr/>
        </p:nvGraphicFramePr>
        <p:xfrm>
          <a:off x="327850" y="3543376"/>
          <a:ext cx="11536299" cy="684000"/>
        </p:xfrm>
        <a:graphic>
          <a:graphicData uri="http://schemas.openxmlformats.org/drawingml/2006/table">
            <a:tbl>
              <a:tblPr firstRow="1" bandRow="1">
                <a:tableStyleId>{5940675A-B579-460E-94D1-54222C63F5DA}</a:tableStyleId>
              </a:tblPr>
              <a:tblGrid>
                <a:gridCol w="813074">
                  <a:extLst>
                    <a:ext uri="{9D8B030D-6E8A-4147-A177-3AD203B41FA5}">
                      <a16:colId xmlns:a16="http://schemas.microsoft.com/office/drawing/2014/main" val="3075284585"/>
                    </a:ext>
                  </a:extLst>
                </a:gridCol>
                <a:gridCol w="10723225">
                  <a:extLst>
                    <a:ext uri="{9D8B030D-6E8A-4147-A177-3AD203B41FA5}">
                      <a16:colId xmlns:a16="http://schemas.microsoft.com/office/drawing/2014/main" val="2065209142"/>
                    </a:ext>
                  </a:extLst>
                </a:gridCol>
              </a:tblGrid>
              <a:tr h="684000">
                <a:tc>
                  <a:txBody>
                    <a:bodyPr/>
                    <a:lstStyle/>
                    <a:p>
                      <a:endParaRPr lang="es-CO" sz="1400" dirty="0">
                        <a:latin typeface="Museo Sans Condensed" panose="02000000000000000000" pitchFamily="2"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A2CE"/>
                    </a:solidFill>
                  </a:tcPr>
                </a:tc>
                <a:tc>
                  <a:txBody>
                    <a:bodyPr/>
                    <a:lstStyle/>
                    <a:p>
                      <a:pPr marL="0" indent="0" algn="just">
                        <a:buNone/>
                      </a:pPr>
                      <a:r>
                        <a:rPr lang="es-ES" sz="1800" b="0" dirty="0">
                          <a:latin typeface="Museo Sans Condensed" panose="02000000000000000000" pitchFamily="2" charset="0"/>
                        </a:rPr>
                        <a:t>Realizar un estricto control a Ia planeación y ejecución para evitar Ia constitución de reservas presupuestales y más aun de pasivos exigibles.</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A2CE"/>
                    </a:solidFill>
                  </a:tcPr>
                </a:tc>
                <a:extLst>
                  <a:ext uri="{0D108BD9-81ED-4DB2-BD59-A6C34878D82A}">
                    <a16:rowId xmlns:a16="http://schemas.microsoft.com/office/drawing/2014/main" val="468018666"/>
                  </a:ext>
                </a:extLst>
              </a:tr>
            </a:tbl>
          </a:graphicData>
        </a:graphic>
      </p:graphicFrame>
      <p:pic>
        <p:nvPicPr>
          <p:cNvPr id="13" name="Gráfico 12" descr="Diana con relleno sólido">
            <a:extLst>
              <a:ext uri="{FF2B5EF4-FFF2-40B4-BE49-F238E27FC236}">
                <a16:creationId xmlns:a16="http://schemas.microsoft.com/office/drawing/2014/main" id="{3A07410E-C5F7-4A01-A2E9-00F1038E03D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4870" y="3506852"/>
            <a:ext cx="756109" cy="756109"/>
          </a:xfrm>
          <a:prstGeom prst="rect">
            <a:avLst/>
          </a:prstGeom>
        </p:spPr>
      </p:pic>
      <p:graphicFrame>
        <p:nvGraphicFramePr>
          <p:cNvPr id="14" name="Tabla 8">
            <a:extLst>
              <a:ext uri="{FF2B5EF4-FFF2-40B4-BE49-F238E27FC236}">
                <a16:creationId xmlns:a16="http://schemas.microsoft.com/office/drawing/2014/main" id="{1659EA03-DB13-4ED6-A387-FA9FEE2878DB}"/>
              </a:ext>
            </a:extLst>
          </p:cNvPr>
          <p:cNvGraphicFramePr>
            <a:graphicFrameLocks noGrp="1"/>
          </p:cNvGraphicFramePr>
          <p:nvPr/>
        </p:nvGraphicFramePr>
        <p:xfrm>
          <a:off x="404870" y="4340192"/>
          <a:ext cx="11536299" cy="684000"/>
        </p:xfrm>
        <a:graphic>
          <a:graphicData uri="http://schemas.openxmlformats.org/drawingml/2006/table">
            <a:tbl>
              <a:tblPr firstRow="1" bandRow="1">
                <a:tableStyleId>{5940675A-B579-460E-94D1-54222C63F5DA}</a:tableStyleId>
              </a:tblPr>
              <a:tblGrid>
                <a:gridCol w="813074">
                  <a:extLst>
                    <a:ext uri="{9D8B030D-6E8A-4147-A177-3AD203B41FA5}">
                      <a16:colId xmlns:a16="http://schemas.microsoft.com/office/drawing/2014/main" val="3075284585"/>
                    </a:ext>
                  </a:extLst>
                </a:gridCol>
                <a:gridCol w="10723225">
                  <a:extLst>
                    <a:ext uri="{9D8B030D-6E8A-4147-A177-3AD203B41FA5}">
                      <a16:colId xmlns:a16="http://schemas.microsoft.com/office/drawing/2014/main" val="2065209142"/>
                    </a:ext>
                  </a:extLst>
                </a:gridCol>
              </a:tblGrid>
              <a:tr h="684000">
                <a:tc>
                  <a:txBody>
                    <a:bodyPr/>
                    <a:lstStyle/>
                    <a:p>
                      <a:endParaRPr lang="es-CO" sz="1400" dirty="0">
                        <a:latin typeface="Museo Sans Condensed" panose="02000000000000000000" pitchFamily="2"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A2CE"/>
                    </a:solidFill>
                  </a:tcPr>
                </a:tc>
                <a:tc>
                  <a:txBody>
                    <a:bodyPr/>
                    <a:lstStyle/>
                    <a:p>
                      <a:pPr marL="0" indent="0" algn="just">
                        <a:buNone/>
                      </a:pPr>
                      <a:r>
                        <a:rPr lang="es-ES" sz="1800" b="0" dirty="0">
                          <a:latin typeface="Museo Sans Condensed" panose="02000000000000000000" pitchFamily="2" charset="0"/>
                        </a:rPr>
                        <a:t>Priorizar y optimizar los recursos que permitan adelantar las acciones y las gestiones necesarias, para desarrollar las políticas públicas definidas para los diferentes grupos poblacionales.</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A2CE"/>
                    </a:solidFill>
                  </a:tcPr>
                </a:tc>
                <a:extLst>
                  <a:ext uri="{0D108BD9-81ED-4DB2-BD59-A6C34878D82A}">
                    <a16:rowId xmlns:a16="http://schemas.microsoft.com/office/drawing/2014/main" val="468018666"/>
                  </a:ext>
                </a:extLst>
              </a:tr>
            </a:tbl>
          </a:graphicData>
        </a:graphic>
      </p:graphicFrame>
      <p:pic>
        <p:nvPicPr>
          <p:cNvPr id="15" name="Gráfico 14" descr="Prioridades con relleno sólido">
            <a:extLst>
              <a:ext uri="{FF2B5EF4-FFF2-40B4-BE49-F238E27FC236}">
                <a16:creationId xmlns:a16="http://schemas.microsoft.com/office/drawing/2014/main" id="{89525FDD-17B4-4C2C-A806-769E751E744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1019" y="4308986"/>
            <a:ext cx="764596" cy="764596"/>
          </a:xfrm>
          <a:prstGeom prst="rect">
            <a:avLst/>
          </a:prstGeom>
        </p:spPr>
      </p:pic>
      <p:graphicFrame>
        <p:nvGraphicFramePr>
          <p:cNvPr id="16" name="Tabla 8">
            <a:extLst>
              <a:ext uri="{FF2B5EF4-FFF2-40B4-BE49-F238E27FC236}">
                <a16:creationId xmlns:a16="http://schemas.microsoft.com/office/drawing/2014/main" id="{CD445E7A-F51C-4E31-8D8B-9DBACA7CF9DE}"/>
              </a:ext>
            </a:extLst>
          </p:cNvPr>
          <p:cNvGraphicFramePr>
            <a:graphicFrameLocks noGrp="1"/>
          </p:cNvGraphicFramePr>
          <p:nvPr/>
        </p:nvGraphicFramePr>
        <p:xfrm>
          <a:off x="461019" y="5125456"/>
          <a:ext cx="11536299" cy="684000"/>
        </p:xfrm>
        <a:graphic>
          <a:graphicData uri="http://schemas.openxmlformats.org/drawingml/2006/table">
            <a:tbl>
              <a:tblPr firstRow="1" bandRow="1">
                <a:tableStyleId>{5940675A-B579-460E-94D1-54222C63F5DA}</a:tableStyleId>
              </a:tblPr>
              <a:tblGrid>
                <a:gridCol w="813074">
                  <a:extLst>
                    <a:ext uri="{9D8B030D-6E8A-4147-A177-3AD203B41FA5}">
                      <a16:colId xmlns:a16="http://schemas.microsoft.com/office/drawing/2014/main" val="3075284585"/>
                    </a:ext>
                  </a:extLst>
                </a:gridCol>
                <a:gridCol w="10723225">
                  <a:extLst>
                    <a:ext uri="{9D8B030D-6E8A-4147-A177-3AD203B41FA5}">
                      <a16:colId xmlns:a16="http://schemas.microsoft.com/office/drawing/2014/main" val="2065209142"/>
                    </a:ext>
                  </a:extLst>
                </a:gridCol>
              </a:tblGrid>
              <a:tr h="684000">
                <a:tc>
                  <a:txBody>
                    <a:bodyPr/>
                    <a:lstStyle/>
                    <a:p>
                      <a:endParaRPr lang="es-CO" sz="1400" dirty="0">
                        <a:latin typeface="Museo Sans Condensed" panose="02000000000000000000" pitchFamily="2"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A2CE"/>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800" b="0" dirty="0">
                          <a:latin typeface="Museo Sans Condensed" panose="02000000000000000000" pitchFamily="2" charset="0"/>
                        </a:rPr>
                        <a:t>Los recursos destinados a Ia emergencia deberán cumplir con los criterios de eficiencia, transparencia y oportunidad en su ejecución, </a:t>
                      </a:r>
                      <a:r>
                        <a:rPr lang="es-ES" sz="1800" dirty="0">
                          <a:latin typeface="Museo Sans Condensed" panose="02000000000000000000" pitchFamily="2" charset="0"/>
                        </a:rPr>
                        <a:t>garantizando coberturas a Ia población según los criterios y focalización asignada por las normas vigentes.</a:t>
                      </a:r>
                      <a:endParaRPr lang="es-ES" sz="1800" b="0" dirty="0">
                        <a:latin typeface="Museo Sans Condensed" panose="02000000000000000000" pitchFamily="2"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A2CE"/>
                    </a:solidFill>
                  </a:tcPr>
                </a:tc>
                <a:extLst>
                  <a:ext uri="{0D108BD9-81ED-4DB2-BD59-A6C34878D82A}">
                    <a16:rowId xmlns:a16="http://schemas.microsoft.com/office/drawing/2014/main" val="468018666"/>
                  </a:ext>
                </a:extLst>
              </a:tr>
            </a:tbl>
          </a:graphicData>
        </a:graphic>
      </p:graphicFrame>
      <p:pic>
        <p:nvPicPr>
          <p:cNvPr id="17" name="Gráfico 16" descr="Gráfico de barras aplanamiento de la curva de pandemia con relleno sólido">
            <a:extLst>
              <a:ext uri="{FF2B5EF4-FFF2-40B4-BE49-F238E27FC236}">
                <a16:creationId xmlns:a16="http://schemas.microsoft.com/office/drawing/2014/main" id="{1C361062-B51B-40CB-97EF-4BD8AABF7AC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9982" y="5058344"/>
            <a:ext cx="789263" cy="789263"/>
          </a:xfrm>
          <a:prstGeom prst="rect">
            <a:avLst/>
          </a:prstGeom>
        </p:spPr>
      </p:pic>
    </p:spTree>
    <p:extLst>
      <p:ext uri="{BB962C8B-B14F-4D97-AF65-F5344CB8AC3E}">
        <p14:creationId xmlns:p14="http://schemas.microsoft.com/office/powerpoint/2010/main" val="3756774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1" y="117389"/>
            <a:ext cx="121883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Directrices generales para la ejecución, seguimiento y cierre presupuestal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Circular Externa No. 000004 de 2021 de la Dirección Distrital de Presupuesto</a:t>
            </a:r>
            <a:endPar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endParaRPr>
          </a:p>
        </p:txBody>
      </p:sp>
      <p:sp>
        <p:nvSpPr>
          <p:cNvPr id="18" name="Rectángulo 17">
            <a:extLst>
              <a:ext uri="{FF2B5EF4-FFF2-40B4-BE49-F238E27FC236}">
                <a16:creationId xmlns:a16="http://schemas.microsoft.com/office/drawing/2014/main" id="{19799D68-EA56-488E-9105-53326D9B4F1F}"/>
              </a:ext>
            </a:extLst>
          </p:cNvPr>
          <p:cNvSpPr/>
          <p:nvPr/>
        </p:nvSpPr>
        <p:spPr>
          <a:xfrm>
            <a:off x="1371191" y="1071496"/>
            <a:ext cx="9446004" cy="5509200"/>
          </a:xfrm>
          <a:prstGeom prst="rect">
            <a:avLst/>
          </a:prstGeom>
        </p:spPr>
        <p:txBody>
          <a:bodyPr wrap="square">
            <a:spAutoFit/>
          </a:bodyPr>
          <a:lstStyle/>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En atención a los principios administrativos de eficiencia y efectividad, </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se debe ejecutar el presupuesto de manera oportuna</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y aumentar el nivel de giros de tal forma que se realice la entrega de bienes y servicios y </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se reduzca el monto de reservas presupuestales</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a:t>
            </a:r>
          </a:p>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endParaRPr>
          </a:p>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Las entidades deben garantizar la adecuada prestación de los servicios y bienes en lo que resta de la vigencia fiscal, particularmente para aquellas que por competencia están asociadas a la mitigación y control de la situación de emergencia sanitaria derivada del COVID-19. </a:t>
            </a:r>
          </a:p>
        </p:txBody>
      </p:sp>
    </p:spTree>
    <p:extLst>
      <p:ext uri="{BB962C8B-B14F-4D97-AF65-F5344CB8AC3E}">
        <p14:creationId xmlns:p14="http://schemas.microsoft.com/office/powerpoint/2010/main" val="2651573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1" y="117389"/>
            <a:ext cx="121883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Lineamientos generales con ocasión de los procesos electorales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Directiva No. 006 de 2021 de la Secretaría Jurídica Distrital</a:t>
            </a:r>
            <a:endPar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endParaRPr>
          </a:p>
        </p:txBody>
      </p:sp>
      <p:sp>
        <p:nvSpPr>
          <p:cNvPr id="18" name="Rectángulo 17">
            <a:extLst>
              <a:ext uri="{FF2B5EF4-FFF2-40B4-BE49-F238E27FC236}">
                <a16:creationId xmlns:a16="http://schemas.microsoft.com/office/drawing/2014/main" id="{19799D68-EA56-488E-9105-53326D9B4F1F}"/>
              </a:ext>
            </a:extLst>
          </p:cNvPr>
          <p:cNvSpPr/>
          <p:nvPr/>
        </p:nvSpPr>
        <p:spPr>
          <a:xfrm>
            <a:off x="503339" y="1071496"/>
            <a:ext cx="11375472" cy="501675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Prohibiciones aplicables a todas las entidades y organismos que hacen parte de la estructura y organización del Distrito Capital:</a:t>
            </a:r>
          </a:p>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endParaRPr>
          </a:p>
          <a:p>
            <a:pPr marL="457200" marR="0" lvl="0" indent="-457200" algn="just" defTabSz="457200" rtl="0" eaLnBrk="1" fontAlgn="auto" latinLnBrk="0" hangingPunct="1">
              <a:lnSpc>
                <a:spcPct val="100000"/>
              </a:lnSpc>
              <a:spcBef>
                <a:spcPts val="0"/>
              </a:spcBef>
              <a:spcAft>
                <a:spcPts val="0"/>
              </a:spcAft>
              <a:buClrTx/>
              <a:buSzTx/>
              <a:buFont typeface="Museo Sans Condensed" panose="02000000000000000000" pitchFamily="2" charset="0"/>
              <a:buChar char="x"/>
              <a:tabLst/>
              <a:defRPr/>
            </a:pPr>
            <a:r>
              <a:rPr kumimoji="0" lang="es-ES" sz="3200" b="0" i="0" u="sng"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No se podrá</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suscribir convenios ni contratos interadministrativos</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que afecten recursos públicos dentro de los cuatro (4) meses anteriores a las elecciones, es decir, a partir de las 00:00 horas del </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13/11/2021</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a:t>
            </a:r>
          </a:p>
          <a:p>
            <a:pPr marL="457200" marR="0" lvl="0" indent="-457200" algn="just" defTabSz="457200" rtl="0" eaLnBrk="1" fontAlgn="auto" latinLnBrk="0" hangingPunct="1">
              <a:lnSpc>
                <a:spcPct val="100000"/>
              </a:lnSpc>
              <a:spcBef>
                <a:spcPts val="0"/>
              </a:spcBef>
              <a:spcAft>
                <a:spcPts val="0"/>
              </a:spcAft>
              <a:buClrTx/>
              <a:buSzTx/>
              <a:buFont typeface="Museo Sans Condensed" panose="02000000000000000000" pitchFamily="2" charset="0"/>
              <a:buChar char="x"/>
              <a:tabLst/>
              <a:defRPr/>
            </a:pPr>
            <a:r>
              <a:rPr kumimoji="0" lang="es-ES" sz="3200" b="0" i="0" u="sng"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No podrán</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suscribir contratación directa</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con ocasión de elecciones del Presidente dentro de los cuatro (4) meses anteriores a su elección, y hasta la realización de la elección en la segunda vuelta, si fuere el caso, es decir, a partir de las 00:00 horas del </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29/01/2022</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a:t>
            </a:r>
          </a:p>
        </p:txBody>
      </p:sp>
    </p:spTree>
    <p:extLst>
      <p:ext uri="{BB962C8B-B14F-4D97-AF65-F5344CB8AC3E}">
        <p14:creationId xmlns:p14="http://schemas.microsoft.com/office/powerpoint/2010/main" val="3677101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1" y="117389"/>
            <a:ext cx="121883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Lineamientos generales con ocasión de los procesos electorales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Directiva No. 006 de 2021 de la Secretaría Jurídica Distrital</a:t>
            </a:r>
            <a:endPar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endParaRPr>
          </a:p>
        </p:txBody>
      </p:sp>
      <p:sp>
        <p:nvSpPr>
          <p:cNvPr id="18" name="Rectángulo 17">
            <a:extLst>
              <a:ext uri="{FF2B5EF4-FFF2-40B4-BE49-F238E27FC236}">
                <a16:creationId xmlns:a16="http://schemas.microsoft.com/office/drawing/2014/main" id="{19799D68-EA56-488E-9105-53326D9B4F1F}"/>
              </a:ext>
            </a:extLst>
          </p:cNvPr>
          <p:cNvSpPr/>
          <p:nvPr/>
        </p:nvSpPr>
        <p:spPr>
          <a:xfrm>
            <a:off x="503339" y="1071496"/>
            <a:ext cx="11375472" cy="501675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Durante la vigencia de las restricciones establecidas, las entidades y organismos del Distrito Capital deben tener presente que:</a:t>
            </a:r>
          </a:p>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endParaRPr>
          </a:p>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Pueden realizar cualquier otro proceso de contratación, incluyendo la contratación directa, </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siempre y cuando no implique celebrar convenios o contratos interadministrativos para la ejecución de recursos públicos</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a:t>
            </a:r>
          </a:p>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Están permitidas las </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prórrogas, modificaciones o adiciones, y la cesión de convenios y contratos interadministrativos</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suscritos </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antes del periodo de restricción</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siempre que cumplan los principios de planeación, transparencia y responsabilidad.</a:t>
            </a:r>
          </a:p>
        </p:txBody>
      </p:sp>
    </p:spTree>
    <p:extLst>
      <p:ext uri="{BB962C8B-B14F-4D97-AF65-F5344CB8AC3E}">
        <p14:creationId xmlns:p14="http://schemas.microsoft.com/office/powerpoint/2010/main" val="1153565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Cronograma programación presupuestal vigencia 2022</a:t>
            </a:r>
          </a:p>
        </p:txBody>
      </p:sp>
      <p:graphicFrame>
        <p:nvGraphicFramePr>
          <p:cNvPr id="9" name="Tabla 2">
            <a:extLst>
              <a:ext uri="{FF2B5EF4-FFF2-40B4-BE49-F238E27FC236}">
                <a16:creationId xmlns:a16="http://schemas.microsoft.com/office/drawing/2014/main" id="{CF90D3A7-3B9D-4ADE-9FDC-10D036216FF4}"/>
              </a:ext>
            </a:extLst>
          </p:cNvPr>
          <p:cNvGraphicFramePr>
            <a:graphicFrameLocks noGrp="1"/>
          </p:cNvGraphicFramePr>
          <p:nvPr/>
        </p:nvGraphicFramePr>
        <p:xfrm>
          <a:off x="1008763" y="889000"/>
          <a:ext cx="10174470" cy="5080000"/>
        </p:xfrm>
        <a:graphic>
          <a:graphicData uri="http://schemas.openxmlformats.org/drawingml/2006/table">
            <a:tbl>
              <a:tblPr firstRow="1" bandRow="1">
                <a:tableStyleId>{5940675A-B579-460E-94D1-54222C63F5DA}</a:tableStyleId>
              </a:tblPr>
              <a:tblGrid>
                <a:gridCol w="6957210">
                  <a:extLst>
                    <a:ext uri="{9D8B030D-6E8A-4147-A177-3AD203B41FA5}">
                      <a16:colId xmlns:a16="http://schemas.microsoft.com/office/drawing/2014/main" val="503330296"/>
                    </a:ext>
                  </a:extLst>
                </a:gridCol>
                <a:gridCol w="3217260">
                  <a:extLst>
                    <a:ext uri="{9D8B030D-6E8A-4147-A177-3AD203B41FA5}">
                      <a16:colId xmlns:a16="http://schemas.microsoft.com/office/drawing/2014/main" val="2751392065"/>
                    </a:ext>
                  </a:extLst>
                </a:gridCol>
              </a:tblGrid>
              <a:tr h="370840">
                <a:tc>
                  <a:txBody>
                    <a:bodyPr/>
                    <a:lstStyle/>
                    <a:p>
                      <a:pPr algn="ctr"/>
                      <a:r>
                        <a:rPr lang="es-CO" sz="2000" b="1" dirty="0">
                          <a:solidFill>
                            <a:schemeClr val="bg1"/>
                          </a:solidFill>
                          <a:latin typeface="Museo Sans Condensed" panose="02000000000000000000" pitchFamily="2" charset="0"/>
                        </a:rPr>
                        <a:t>ACTIVIDAD</a:t>
                      </a:r>
                    </a:p>
                  </a:txBody>
                  <a:tcPr>
                    <a:solidFill>
                      <a:srgbClr val="5D4294"/>
                    </a:solidFill>
                  </a:tcPr>
                </a:tc>
                <a:tc>
                  <a:txBody>
                    <a:bodyPr/>
                    <a:lstStyle/>
                    <a:p>
                      <a:pPr algn="ctr"/>
                      <a:r>
                        <a:rPr lang="es-CO" sz="2000" b="1" dirty="0">
                          <a:solidFill>
                            <a:schemeClr val="bg1"/>
                          </a:solidFill>
                          <a:latin typeface="Museo Sans Condensed" panose="02000000000000000000" pitchFamily="2" charset="0"/>
                        </a:rPr>
                        <a:t>FECHAS</a:t>
                      </a:r>
                    </a:p>
                  </a:txBody>
                  <a:tcPr>
                    <a:solidFill>
                      <a:srgbClr val="5D4294"/>
                    </a:solidFill>
                  </a:tcPr>
                </a:tc>
                <a:extLst>
                  <a:ext uri="{0D108BD9-81ED-4DB2-BD59-A6C34878D82A}">
                    <a16:rowId xmlns:a16="http://schemas.microsoft.com/office/drawing/2014/main" val="261019676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s-CO" dirty="0">
                          <a:latin typeface="Museo Sans Condensed" panose="02000000000000000000" pitchFamily="2" charset="0"/>
                        </a:rPr>
                        <a:t>Ejercicios internos de programación de las </a:t>
                      </a:r>
                      <a:r>
                        <a:rPr lang="es-ES" dirty="0">
                          <a:latin typeface="Museo Sans Condensed" panose="02000000000000000000" pitchFamily="2" charset="0"/>
                        </a:rPr>
                        <a:t>necesidades de presupuesto para la vigencia 2022 por parte de las entidades del Sector</a:t>
                      </a:r>
                      <a:endParaRPr lang="es-CO" dirty="0">
                        <a:latin typeface="Museo Sans Condensed" panose="02000000000000000000" pitchFamily="2" charset="0"/>
                      </a:endParaRPr>
                    </a:p>
                  </a:txBody>
                  <a:tcPr/>
                </a:tc>
                <a:tc>
                  <a:txBody>
                    <a:bodyPr/>
                    <a:lstStyle/>
                    <a:p>
                      <a:r>
                        <a:rPr lang="es-CO" dirty="0">
                          <a:latin typeface="Museo Sans Condensed" panose="02000000000000000000" pitchFamily="2" charset="0"/>
                        </a:rPr>
                        <a:t>22 de julio a 24 de agosto de 2021</a:t>
                      </a:r>
                    </a:p>
                  </a:txBody>
                  <a:tcPr/>
                </a:tc>
                <a:extLst>
                  <a:ext uri="{0D108BD9-81ED-4DB2-BD59-A6C34878D82A}">
                    <a16:rowId xmlns:a16="http://schemas.microsoft.com/office/drawing/2014/main" val="2323025766"/>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s-ES" dirty="0">
                          <a:latin typeface="Museo Sans Condensed" panose="02000000000000000000" pitchFamily="2" charset="0"/>
                        </a:rPr>
                        <a:t>Presentación de las necesidades de presupuesto para la vigencia 2022 por parte de cada una de las entidades del Sector al Secretario de Despacho SCRD</a:t>
                      </a:r>
                      <a:endParaRPr lang="es-CO" dirty="0">
                        <a:latin typeface="Museo Sans Condensed" panose="020000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latin typeface="Museo Sans Condensed" panose="02000000000000000000" pitchFamily="2" charset="0"/>
                        </a:rPr>
                        <a:t>25 de agosto de 2021</a:t>
                      </a:r>
                    </a:p>
                  </a:txBody>
                  <a:tcPr/>
                </a:tc>
                <a:extLst>
                  <a:ext uri="{0D108BD9-81ED-4DB2-BD59-A6C34878D82A}">
                    <a16:rowId xmlns:a16="http://schemas.microsoft.com/office/drawing/2014/main" val="2703306730"/>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s-ES" dirty="0">
                          <a:latin typeface="Museo Sans Condensed" panose="02000000000000000000" pitchFamily="2" charset="0"/>
                        </a:rPr>
                        <a:t>Radicar la presentación de la programación de la inversión 2022 ante la SDH y la SDP</a:t>
                      </a:r>
                      <a:endParaRPr lang="es-CO" dirty="0">
                        <a:latin typeface="Museo Sans Condensed" panose="020000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latin typeface="Museo Sans Condensed" panose="02000000000000000000" pitchFamily="2" charset="0"/>
                        </a:rPr>
                        <a:t>31 de agosto de 2021</a:t>
                      </a:r>
                    </a:p>
                  </a:txBody>
                  <a:tcPr/>
                </a:tc>
                <a:extLst>
                  <a:ext uri="{0D108BD9-81ED-4DB2-BD59-A6C34878D82A}">
                    <a16:rowId xmlns:a16="http://schemas.microsoft.com/office/drawing/2014/main" val="3165073081"/>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s-CO" dirty="0">
                          <a:latin typeface="Museo Sans Condensed" panose="02000000000000000000" pitchFamily="2" charset="0"/>
                        </a:rPr>
                        <a:t>Mesas de trabajo con la SDH y SDP</a:t>
                      </a:r>
                      <a:r>
                        <a:rPr lang="es-CO" baseline="0" dirty="0">
                          <a:latin typeface="Museo Sans Condensed" panose="02000000000000000000" pitchFamily="2" charset="0"/>
                        </a:rPr>
                        <a:t> sustentación de anteproyecto 2022</a:t>
                      </a:r>
                      <a:endParaRPr lang="es-CO" dirty="0">
                        <a:latin typeface="Museo Sans Condensed" panose="02000000000000000000" pitchFamily="2" charset="0"/>
                      </a:endParaRP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s-CO" sz="1800" kern="1200" noProof="0" dirty="0">
                          <a:solidFill>
                            <a:schemeClr val="tx1"/>
                          </a:solidFill>
                          <a:latin typeface="Museo Sans Condensed" panose="02000000000000000000" pitchFamily="2" charset="0"/>
                          <a:ea typeface="+mn-ea"/>
                          <a:cs typeface="+mn-cs"/>
                        </a:rPr>
                        <a:t>Septiembre de 2021</a:t>
                      </a:r>
                    </a:p>
                  </a:txBody>
                  <a:tcPr/>
                </a:tc>
                <a:extLst>
                  <a:ext uri="{0D108BD9-81ED-4DB2-BD59-A6C34878D82A}">
                    <a16:rowId xmlns:a16="http://schemas.microsoft.com/office/drawing/2014/main" val="3884311049"/>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s-CO" dirty="0">
                          <a:latin typeface="Museo Sans Condensed" panose="02000000000000000000" pitchFamily="2" charset="0"/>
                        </a:rPr>
                        <a:t>Información de la cuota global a ala entidad por parte de la SDH </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s-CO" sz="1800" kern="1200" noProof="0" dirty="0">
                          <a:solidFill>
                            <a:schemeClr val="tx1"/>
                          </a:solidFill>
                          <a:latin typeface="Museo Sans Condensed" panose="02000000000000000000" pitchFamily="2" charset="0"/>
                          <a:ea typeface="+mn-ea"/>
                          <a:cs typeface="+mn-cs"/>
                        </a:rPr>
                        <a:t>Última semana de septiembre</a:t>
                      </a:r>
                    </a:p>
                  </a:txBody>
                  <a:tcPr/>
                </a:tc>
                <a:extLst>
                  <a:ext uri="{0D108BD9-81ED-4DB2-BD59-A6C34878D82A}">
                    <a16:rowId xmlns:a16="http://schemas.microsoft.com/office/drawing/2014/main" val="1304508247"/>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s-CO" dirty="0">
                          <a:latin typeface="Museo Sans Condensed" panose="02000000000000000000" pitchFamily="2" charset="0"/>
                        </a:rPr>
                        <a:t>Cargue en los sistemas de información de la SDP y la SDH de los recursos distribuidos</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s-CO" sz="1800" kern="1200" noProof="0" dirty="0">
                          <a:solidFill>
                            <a:schemeClr val="tx1"/>
                          </a:solidFill>
                          <a:latin typeface="Museo Sans Condensed" panose="02000000000000000000" pitchFamily="2" charset="0"/>
                          <a:ea typeface="+mn-ea"/>
                          <a:cs typeface="+mn-cs"/>
                        </a:rPr>
                        <a:t>7 y 8 de octubre de 2021</a:t>
                      </a:r>
                    </a:p>
                  </a:txBody>
                  <a:tcPr/>
                </a:tc>
                <a:extLst>
                  <a:ext uri="{0D108BD9-81ED-4DB2-BD59-A6C34878D82A}">
                    <a16:rowId xmlns:a16="http://schemas.microsoft.com/office/drawing/2014/main" val="418443780"/>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s-CO" dirty="0">
                          <a:latin typeface="Museo Sans Condensed" panose="02000000000000000000" pitchFamily="2" charset="0"/>
                        </a:rPr>
                        <a:t>Radicación del documento de anteproyecto ante de la SDP y la SDH </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s-CO" sz="1800" kern="1200" noProof="0" dirty="0">
                          <a:solidFill>
                            <a:schemeClr val="tx1"/>
                          </a:solidFill>
                          <a:latin typeface="Museo Sans Condensed" panose="02000000000000000000" pitchFamily="2" charset="0"/>
                          <a:ea typeface="+mn-ea"/>
                          <a:cs typeface="+mn-cs"/>
                        </a:rPr>
                        <a:t>12 de octubre de 2021</a:t>
                      </a:r>
                    </a:p>
                  </a:txBody>
                  <a:tcPr/>
                </a:tc>
                <a:extLst>
                  <a:ext uri="{0D108BD9-81ED-4DB2-BD59-A6C34878D82A}">
                    <a16:rowId xmlns:a16="http://schemas.microsoft.com/office/drawing/2014/main" val="2267441395"/>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s-CO" dirty="0">
                          <a:latin typeface="Museo Sans Condensed" panose="02000000000000000000" pitchFamily="2" charset="0"/>
                        </a:rPr>
                        <a:t>Presentación ante el Concejo de Bogotá del anteproyecto de la entidad</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s-CO" sz="1800" kern="1200" noProof="0" dirty="0">
                          <a:solidFill>
                            <a:schemeClr val="tx1"/>
                          </a:solidFill>
                          <a:latin typeface="Museo Sans Condensed" panose="02000000000000000000" pitchFamily="2" charset="0"/>
                          <a:ea typeface="+mn-ea"/>
                          <a:cs typeface="+mn-cs"/>
                        </a:rPr>
                        <a:t>Noviembre y diciembre de 2021</a:t>
                      </a:r>
                    </a:p>
                  </a:txBody>
                  <a:tcPr/>
                </a:tc>
                <a:extLst>
                  <a:ext uri="{0D108BD9-81ED-4DB2-BD59-A6C34878D82A}">
                    <a16:rowId xmlns:a16="http://schemas.microsoft.com/office/drawing/2014/main" val="3511798793"/>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 typeface="+mj-lt"/>
                        <a:buNone/>
                        <a:tabLst/>
                        <a:defRPr/>
                      </a:pPr>
                      <a:r>
                        <a:rPr lang="es-CO" dirty="0">
                          <a:latin typeface="Museo Sans Condensed" panose="02000000000000000000" pitchFamily="2" charset="0"/>
                        </a:rPr>
                        <a:t>Aprobación del presupuesto para la vigencia 2022, por acuerdo o decreto de la Alcaldesa Mayor de Bogotá D.C.</a:t>
                      </a:r>
                    </a:p>
                  </a:txBody>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s-CO" sz="1800" kern="1200" noProof="0" dirty="0">
                          <a:solidFill>
                            <a:schemeClr val="tx1"/>
                          </a:solidFill>
                          <a:latin typeface="Museo Sans Condensed" panose="02000000000000000000" pitchFamily="2" charset="0"/>
                          <a:ea typeface="+mn-ea"/>
                          <a:cs typeface="+mn-cs"/>
                        </a:rPr>
                        <a:t>15 al 22 de diciembre de 2021</a:t>
                      </a:r>
                    </a:p>
                  </a:txBody>
                  <a:tcPr/>
                </a:tc>
                <a:extLst>
                  <a:ext uri="{0D108BD9-81ED-4DB2-BD59-A6C34878D82A}">
                    <a16:rowId xmlns:a16="http://schemas.microsoft.com/office/drawing/2014/main" val="2031535631"/>
                  </a:ext>
                </a:extLst>
              </a:tr>
            </a:tbl>
          </a:graphicData>
        </a:graphic>
      </p:graphicFrame>
    </p:spTree>
    <p:extLst>
      <p:ext uri="{BB962C8B-B14F-4D97-AF65-F5344CB8AC3E}">
        <p14:creationId xmlns:p14="http://schemas.microsoft.com/office/powerpoint/2010/main" val="3508765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1BDF149-6074-449E-88A2-643E950F834E}"/>
              </a:ext>
            </a:extLst>
          </p:cNvPr>
          <p:cNvSpPr txBox="1">
            <a:spLocks/>
          </p:cNvSpPr>
          <p:nvPr/>
        </p:nvSpPr>
        <p:spPr>
          <a:xfrm>
            <a:off x="1456840" y="396132"/>
            <a:ext cx="9278320" cy="5772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lang="es-CO" sz="4000" b="1" dirty="0">
                <a:solidFill>
                  <a:srgbClr val="5D4294"/>
                </a:solidFill>
                <a:latin typeface="Museo Sans Condensed" panose="02000000000000000000" pitchFamily="2" charset="0"/>
                <a:cs typeface="Arial" panose="020B0604020202020204" pitchFamily="34" charset="0"/>
              </a:rPr>
              <a:t>ORDEN DEL DÍA</a:t>
            </a:r>
            <a:endParaRPr lang="es-CO" sz="3200" b="1" dirty="0">
              <a:solidFill>
                <a:srgbClr val="5D4294"/>
              </a:solidFill>
              <a:latin typeface="Museo Sans Condensed" panose="02000000000000000000" pitchFamily="2" charset="0"/>
              <a:cs typeface="Arial" panose="020B0604020202020204" pitchFamily="34" charset="0"/>
            </a:endParaRPr>
          </a:p>
        </p:txBody>
      </p:sp>
      <p:graphicFrame>
        <p:nvGraphicFramePr>
          <p:cNvPr id="8" name="Tabla 4">
            <a:extLst>
              <a:ext uri="{FF2B5EF4-FFF2-40B4-BE49-F238E27FC236}">
                <a16:creationId xmlns:a16="http://schemas.microsoft.com/office/drawing/2014/main" id="{245CAB6D-F8DA-4100-9AE0-157D4475F0E0}"/>
              </a:ext>
            </a:extLst>
          </p:cNvPr>
          <p:cNvGraphicFramePr>
            <a:graphicFrameLocks noGrp="1"/>
          </p:cNvGraphicFramePr>
          <p:nvPr>
            <p:extLst>
              <p:ext uri="{D42A27DB-BD31-4B8C-83A1-F6EECF244321}">
                <p14:modId xmlns:p14="http://schemas.microsoft.com/office/powerpoint/2010/main" val="993682225"/>
              </p:ext>
            </p:extLst>
          </p:nvPr>
        </p:nvGraphicFramePr>
        <p:xfrm>
          <a:off x="340936" y="1308977"/>
          <a:ext cx="11510127" cy="4240045"/>
        </p:xfrm>
        <a:graphic>
          <a:graphicData uri="http://schemas.openxmlformats.org/drawingml/2006/table">
            <a:tbl>
              <a:tblPr firstRow="1" firstCol="1" bandRow="1">
                <a:tableStyleId>{F5AB1C69-6EDB-4FF4-983F-18BD219EF322}</a:tableStyleId>
              </a:tblPr>
              <a:tblGrid>
                <a:gridCol w="546960">
                  <a:extLst>
                    <a:ext uri="{9D8B030D-6E8A-4147-A177-3AD203B41FA5}">
                      <a16:colId xmlns:a16="http://schemas.microsoft.com/office/drawing/2014/main" val="3740220606"/>
                    </a:ext>
                  </a:extLst>
                </a:gridCol>
                <a:gridCol w="4114636">
                  <a:extLst>
                    <a:ext uri="{9D8B030D-6E8A-4147-A177-3AD203B41FA5}">
                      <a16:colId xmlns:a16="http://schemas.microsoft.com/office/drawing/2014/main" val="1454836200"/>
                    </a:ext>
                  </a:extLst>
                </a:gridCol>
                <a:gridCol w="3492463">
                  <a:extLst>
                    <a:ext uri="{9D8B030D-6E8A-4147-A177-3AD203B41FA5}">
                      <a16:colId xmlns:a16="http://schemas.microsoft.com/office/drawing/2014/main" val="2883009689"/>
                    </a:ext>
                  </a:extLst>
                </a:gridCol>
                <a:gridCol w="1678034">
                  <a:extLst>
                    <a:ext uri="{9D8B030D-6E8A-4147-A177-3AD203B41FA5}">
                      <a16:colId xmlns:a16="http://schemas.microsoft.com/office/drawing/2014/main" val="1084942956"/>
                    </a:ext>
                  </a:extLst>
                </a:gridCol>
                <a:gridCol w="1678034">
                  <a:extLst>
                    <a:ext uri="{9D8B030D-6E8A-4147-A177-3AD203B41FA5}">
                      <a16:colId xmlns:a16="http://schemas.microsoft.com/office/drawing/2014/main" val="1301804990"/>
                    </a:ext>
                  </a:extLst>
                </a:gridCol>
              </a:tblGrid>
              <a:tr h="273329">
                <a:tc>
                  <a:txBody>
                    <a:bodyPr/>
                    <a:lstStyle/>
                    <a:p>
                      <a:pPr algn="ctr"/>
                      <a:r>
                        <a:rPr lang="es-CO" sz="1200" dirty="0">
                          <a:solidFill>
                            <a:srgbClr val="7030A0"/>
                          </a:solidFill>
                          <a:effectLst/>
                          <a:latin typeface="+mn-lt"/>
                        </a:rPr>
                        <a:t>No.</a:t>
                      </a:r>
                      <a:endParaRPr lang="es-CO" sz="1200" dirty="0">
                        <a:solidFill>
                          <a:srgbClr val="7030A0"/>
                        </a:solidFill>
                        <a:effectLst/>
                        <a:latin typeface="+mn-lt"/>
                        <a:ea typeface="Calibri" panose="020F0502020204030204" pitchFamily="34" charset="0"/>
                        <a:cs typeface="Times New Roman" panose="02020603050405020304" pitchFamily="18" charset="0"/>
                      </a:endParaRPr>
                    </a:p>
                  </a:txBody>
                  <a:tcPr marL="66040" marR="66040" marT="9525" marB="0" anchor="ctr"/>
                </a:tc>
                <a:tc>
                  <a:txBody>
                    <a:bodyPr/>
                    <a:lstStyle/>
                    <a:p>
                      <a:pPr algn="ctr"/>
                      <a:r>
                        <a:rPr lang="es-CO" sz="1200" dirty="0">
                          <a:solidFill>
                            <a:srgbClr val="7030A0"/>
                          </a:solidFill>
                          <a:effectLst/>
                          <a:latin typeface="+mn-lt"/>
                        </a:rPr>
                        <a:t>TEMAS DEL COMITÉ</a:t>
                      </a:r>
                      <a:endParaRPr lang="es-CO" sz="1200" dirty="0">
                        <a:solidFill>
                          <a:srgbClr val="7030A0"/>
                        </a:solidFill>
                        <a:effectLst/>
                        <a:latin typeface="+mn-lt"/>
                        <a:ea typeface="Calibri" panose="020F0502020204030204" pitchFamily="34" charset="0"/>
                        <a:cs typeface="Times New Roman" panose="02020603050405020304" pitchFamily="18" charset="0"/>
                      </a:endParaRPr>
                    </a:p>
                  </a:txBody>
                  <a:tcPr marL="66040" marR="66040" marT="9525" marB="0" anchor="ctr"/>
                </a:tc>
                <a:tc>
                  <a:txBody>
                    <a:bodyPr/>
                    <a:lstStyle/>
                    <a:p>
                      <a:pPr algn="ctr"/>
                      <a:r>
                        <a:rPr lang="es-CO" sz="1200" dirty="0">
                          <a:solidFill>
                            <a:srgbClr val="7030A0"/>
                          </a:solidFill>
                          <a:effectLst/>
                          <a:latin typeface="+mn-lt"/>
                        </a:rPr>
                        <a:t>RESPONSABLE</a:t>
                      </a:r>
                      <a:endParaRPr lang="es-CO" sz="1200" dirty="0">
                        <a:solidFill>
                          <a:srgbClr val="7030A0"/>
                        </a:solidFill>
                        <a:effectLst/>
                        <a:latin typeface="+mn-lt"/>
                        <a:ea typeface="Calibri" panose="020F0502020204030204" pitchFamily="34" charset="0"/>
                        <a:cs typeface="Times New Roman" panose="02020603050405020304" pitchFamily="18" charset="0"/>
                      </a:endParaRPr>
                    </a:p>
                  </a:txBody>
                  <a:tcPr marL="66040" marR="66040" marT="9525" marB="0" anchor="ctr"/>
                </a:tc>
                <a:tc>
                  <a:txBody>
                    <a:bodyPr/>
                    <a:lstStyle/>
                    <a:p>
                      <a:pPr algn="ctr"/>
                      <a:r>
                        <a:rPr lang="es-CO" sz="1200" dirty="0">
                          <a:solidFill>
                            <a:srgbClr val="7030A0"/>
                          </a:solidFill>
                          <a:effectLst/>
                          <a:latin typeface="+mn-lt"/>
                          <a:ea typeface="Calibri" panose="020F0502020204030204" pitchFamily="34" charset="0"/>
                          <a:cs typeface="Times New Roman" panose="02020603050405020304" pitchFamily="18" charset="0"/>
                        </a:rPr>
                        <a:t>TIEMPO</a:t>
                      </a:r>
                    </a:p>
                  </a:txBody>
                  <a:tcPr marL="66040" marR="66040" marT="9525" marB="0" anchor="ctr"/>
                </a:tc>
                <a:tc>
                  <a:txBody>
                    <a:bodyPr/>
                    <a:lstStyle/>
                    <a:p>
                      <a:pPr algn="ctr"/>
                      <a:r>
                        <a:rPr lang="es-CO" sz="1200" dirty="0">
                          <a:solidFill>
                            <a:srgbClr val="7030A0"/>
                          </a:solidFill>
                          <a:effectLst/>
                          <a:latin typeface="+mn-lt"/>
                          <a:ea typeface="Calibri" panose="020F0502020204030204" pitchFamily="34" charset="0"/>
                          <a:cs typeface="Times New Roman" panose="02020603050405020304" pitchFamily="18" charset="0"/>
                        </a:rPr>
                        <a:t>Hora</a:t>
                      </a:r>
                    </a:p>
                  </a:txBody>
                  <a:tcPr marL="66040" marR="66040" marT="9525" marB="0" anchor="ctr"/>
                </a:tc>
                <a:extLst>
                  <a:ext uri="{0D108BD9-81ED-4DB2-BD59-A6C34878D82A}">
                    <a16:rowId xmlns:a16="http://schemas.microsoft.com/office/drawing/2014/main" val="805513350"/>
                  </a:ext>
                </a:extLst>
              </a:tr>
              <a:tr h="386149">
                <a:tc>
                  <a:txBody>
                    <a:bodyPr/>
                    <a:lstStyle/>
                    <a:p>
                      <a:pPr algn="ctr"/>
                      <a:r>
                        <a:rPr lang="es-CO" sz="1200" dirty="0">
                          <a:solidFill>
                            <a:srgbClr val="7030A0"/>
                          </a:solidFill>
                          <a:effectLst/>
                        </a:rPr>
                        <a:t>1</a:t>
                      </a:r>
                      <a:endParaRPr lang="es-CO"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endParaRPr>
                    </a:p>
                  </a:txBody>
                  <a:tcPr marL="66040" marR="66040" marT="9525" marB="0" anchor="ctr"/>
                </a:tc>
                <a:tc>
                  <a:txBody>
                    <a:bodyPr/>
                    <a:lstStyle/>
                    <a:p>
                      <a:pPr algn="just"/>
                      <a:r>
                        <a:rPr lang="es-CO" sz="1200" dirty="0">
                          <a:effectLst/>
                          <a:latin typeface="+mn-lt"/>
                          <a:cs typeface="Arial" panose="020B0604020202020204" pitchFamily="34" charset="0"/>
                        </a:rPr>
                        <a:t>Verificación del quórum</a:t>
                      </a:r>
                      <a:endParaRPr lang="es-CO" sz="1200" dirty="0">
                        <a:effectLst/>
                        <a:latin typeface="+mn-lt"/>
                        <a:ea typeface="Calibri" panose="020F0502020204030204" pitchFamily="34" charset="0"/>
                        <a:cs typeface="Arial" panose="020B0604020202020204" pitchFamily="34" charset="0"/>
                      </a:endParaRPr>
                    </a:p>
                  </a:txBody>
                  <a:tcPr marL="66040" marR="66040" marT="9525" marB="0" anchor="ctr"/>
                </a:tc>
                <a:tc>
                  <a:txBody>
                    <a:bodyPr/>
                    <a:lstStyle/>
                    <a:p>
                      <a:pPr algn="l"/>
                      <a:r>
                        <a:rPr lang="es-CO" sz="1200" dirty="0">
                          <a:effectLst/>
                          <a:latin typeface="+mn-lt"/>
                          <a:ea typeface="Calibri" panose="020F0502020204030204" pitchFamily="34" charset="0"/>
                          <a:cs typeface="Times New Roman" panose="02020603050405020304" pitchFamily="18" charset="0"/>
                        </a:rPr>
                        <a:t>Oficina Asesora de Planeación - SCRD</a:t>
                      </a:r>
                    </a:p>
                  </a:txBody>
                  <a:tcPr marL="66040" marR="66040" marT="9525" marB="0" anchor="ctr"/>
                </a:tc>
                <a:tc>
                  <a:txBody>
                    <a:bodyPr/>
                    <a:lstStyle/>
                    <a:p>
                      <a:pPr algn="l"/>
                      <a:r>
                        <a:rPr lang="es-CO" sz="1200" dirty="0">
                          <a:effectLst/>
                          <a:latin typeface="+mn-lt"/>
                          <a:ea typeface="Calibri" panose="020F0502020204030204" pitchFamily="34" charset="0"/>
                          <a:cs typeface="Times New Roman" panose="02020603050405020304" pitchFamily="18" charset="0"/>
                        </a:rPr>
                        <a:t>5 minutos </a:t>
                      </a:r>
                    </a:p>
                  </a:txBody>
                  <a:tcPr marL="66040" marR="66040" marT="9525" marB="0" anchor="ctr"/>
                </a:tc>
                <a:tc>
                  <a:txBody>
                    <a:bodyPr/>
                    <a:lstStyle/>
                    <a:p>
                      <a:pPr algn="l"/>
                      <a:r>
                        <a:rPr lang="es-CO" sz="1200" dirty="0">
                          <a:effectLst/>
                          <a:latin typeface="+mn-lt"/>
                          <a:ea typeface="Calibri" panose="020F0502020204030204" pitchFamily="34" charset="0"/>
                          <a:cs typeface="Times New Roman" panose="02020603050405020304" pitchFamily="18" charset="0"/>
                        </a:rPr>
                        <a:t>2:00 a 2:05 pm</a:t>
                      </a:r>
                    </a:p>
                  </a:txBody>
                  <a:tcPr marL="66040" marR="66040" marT="9525" marB="0" anchor="ctr"/>
                </a:tc>
                <a:extLst>
                  <a:ext uri="{0D108BD9-81ED-4DB2-BD59-A6C34878D82A}">
                    <a16:rowId xmlns:a16="http://schemas.microsoft.com/office/drawing/2014/main" val="1587654469"/>
                  </a:ext>
                </a:extLst>
              </a:tr>
              <a:tr h="362528">
                <a:tc>
                  <a:txBody>
                    <a:bodyPr/>
                    <a:lstStyle/>
                    <a:p>
                      <a:pPr algn="ctr"/>
                      <a:r>
                        <a:rPr lang="es-ES"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2</a:t>
                      </a:r>
                      <a:endParaRPr lang="es-CO"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endParaRPr>
                    </a:p>
                  </a:txBody>
                  <a:tcPr marL="66040" marR="66040" marT="9525"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Aprobación Acta No. 7 de Junio 28 de 2021, Sesión Ordinaria Virtual</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Todos </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5 minutos</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2:05 a 2:10 pm</a:t>
                      </a:r>
                    </a:p>
                  </a:txBody>
                  <a:tcPr marL="66040" marR="66040" marT="9525" marB="0" anchor="ctr"/>
                </a:tc>
                <a:extLst>
                  <a:ext uri="{0D108BD9-81ED-4DB2-BD59-A6C34878D82A}">
                    <a16:rowId xmlns:a16="http://schemas.microsoft.com/office/drawing/2014/main" val="3159364463"/>
                  </a:ext>
                </a:extLst>
              </a:tr>
              <a:tr h="446498">
                <a:tc>
                  <a:txBody>
                    <a:bodyPr/>
                    <a:lstStyle/>
                    <a:p>
                      <a:pPr algn="ctr"/>
                      <a:r>
                        <a:rPr lang="es-CO"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3</a:t>
                      </a:r>
                    </a:p>
                  </a:txBody>
                  <a:tcPr marL="66040" marR="66040" marT="9525"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Lineamiento de programación presupuestal, gastos de  inversión 2022 – Normativa Distrital sobre la materia 2021</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Oficina Asesora </a:t>
                      </a:r>
                      <a:r>
                        <a:rPr lang="es-CO" sz="1200" kern="1200">
                          <a:solidFill>
                            <a:schemeClr val="dk1"/>
                          </a:solidFill>
                          <a:effectLst/>
                          <a:latin typeface="+mn-lt"/>
                          <a:ea typeface="+mn-ea"/>
                          <a:cs typeface="Arial" panose="020B0604020202020204" pitchFamily="34" charset="0"/>
                        </a:rPr>
                        <a:t>de Planeación - SCRD</a:t>
                      </a:r>
                      <a:endParaRPr lang="es-CO" sz="1200" kern="1200" dirty="0">
                        <a:solidFill>
                          <a:schemeClr val="dk1"/>
                        </a:solidFill>
                        <a:effectLst/>
                        <a:latin typeface="+mn-lt"/>
                        <a:ea typeface="+mn-ea"/>
                        <a:cs typeface="Arial" panose="020B0604020202020204" pitchFamily="34" charset="0"/>
                      </a:endParaRP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35 minutos</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2:10 a 2:45 pm</a:t>
                      </a:r>
                    </a:p>
                  </a:txBody>
                  <a:tcPr marL="66040" marR="66040" marT="9525" marB="0" anchor="ctr"/>
                </a:tc>
                <a:extLst>
                  <a:ext uri="{0D108BD9-81ED-4DB2-BD59-A6C34878D82A}">
                    <a16:rowId xmlns:a16="http://schemas.microsoft.com/office/drawing/2014/main" val="3924946136"/>
                  </a:ext>
                </a:extLst>
              </a:tr>
              <a:tr h="446498">
                <a:tc>
                  <a:txBody>
                    <a:bodyPr/>
                    <a:lstStyle/>
                    <a:p>
                      <a:pPr algn="ctr"/>
                      <a:r>
                        <a:rPr lang="es-CO"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4</a:t>
                      </a:r>
                    </a:p>
                  </a:txBody>
                  <a:tcPr marL="66040" marR="66040" marT="9525"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Seguimiento a la ejecución presupuestal, corte a 23 de julio de 2021.</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Oficina Asesora de Planeación - SCRD</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10 minutos</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2:45 a 2:55 pm</a:t>
                      </a:r>
                    </a:p>
                  </a:txBody>
                  <a:tcPr marL="66040" marR="66040" marT="9525" marB="0" anchor="ctr"/>
                </a:tc>
                <a:extLst>
                  <a:ext uri="{0D108BD9-81ED-4DB2-BD59-A6C34878D82A}">
                    <a16:rowId xmlns:a16="http://schemas.microsoft.com/office/drawing/2014/main" val="1287268066"/>
                  </a:ext>
                </a:extLst>
              </a:tr>
              <a:tr h="446498">
                <a:tc>
                  <a:txBody>
                    <a:bodyPr/>
                    <a:lstStyle/>
                    <a:p>
                      <a:pPr algn="ctr"/>
                      <a:r>
                        <a:rPr lang="es-CO"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5</a:t>
                      </a:r>
                    </a:p>
                  </a:txBody>
                  <a:tcPr marL="66040" marR="66040" marT="9525"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Prácticas exitosas y lecciones aprendidas en la implementación de la Política del MIPG de Planeación Institucional - Transparencia y Acceso a la Información Pública</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IDRD</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20 minutos </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2:55 a 3:15 pm</a:t>
                      </a:r>
                    </a:p>
                  </a:txBody>
                  <a:tcPr marL="66040" marR="66040" marT="9525" marB="0" anchor="ctr"/>
                </a:tc>
                <a:extLst>
                  <a:ext uri="{0D108BD9-81ED-4DB2-BD59-A6C34878D82A}">
                    <a16:rowId xmlns:a16="http://schemas.microsoft.com/office/drawing/2014/main" val="630804137"/>
                  </a:ext>
                </a:extLst>
              </a:tr>
              <a:tr h="446498">
                <a:tc>
                  <a:txBody>
                    <a:bodyPr/>
                    <a:lstStyle/>
                    <a:p>
                      <a:pPr algn="ctr"/>
                      <a:r>
                        <a:rPr lang="es-CO"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6</a:t>
                      </a:r>
                    </a:p>
                  </a:txBody>
                  <a:tcPr marL="66040" marR="66040" marT="9525"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Prácticas exitosas y lecciones aprendidas en la implementación de la Política del MIPG de Control Interno - Seguimiento y Evaluación</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OFB</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20 minutos </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3:15 a 3:35 pm</a:t>
                      </a:r>
                    </a:p>
                  </a:txBody>
                  <a:tcPr marL="66040" marR="66040" marT="9525" marB="0" anchor="ctr"/>
                </a:tc>
                <a:extLst>
                  <a:ext uri="{0D108BD9-81ED-4DB2-BD59-A6C34878D82A}">
                    <a16:rowId xmlns:a16="http://schemas.microsoft.com/office/drawing/2014/main" val="3173747908"/>
                  </a:ext>
                </a:extLst>
              </a:tr>
              <a:tr h="398652">
                <a:tc>
                  <a:txBody>
                    <a:bodyPr/>
                    <a:lstStyle/>
                    <a:p>
                      <a:pPr algn="ctr"/>
                      <a:r>
                        <a:rPr lang="es-CO"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7</a:t>
                      </a:r>
                    </a:p>
                  </a:txBody>
                  <a:tcPr marL="66040" marR="66040" marT="9525"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Avance metas Plan de Desarrollo Sector a 30 de junio de 2021.</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effectLst/>
                          <a:latin typeface="+mn-lt"/>
                          <a:ea typeface="Calibri" panose="020F0502020204030204" pitchFamily="34" charset="0"/>
                          <a:cs typeface="Times New Roman" panose="02020603050405020304" pitchFamily="18" charset="0"/>
                        </a:rPr>
                        <a:t>Oficina Asesora de Planeación - SCRD</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10 minutos</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3:35 a 3:45 pm</a:t>
                      </a:r>
                    </a:p>
                  </a:txBody>
                  <a:tcPr marL="66040" marR="66040" marT="9525" marB="0" anchor="ctr"/>
                </a:tc>
                <a:extLst>
                  <a:ext uri="{0D108BD9-81ED-4DB2-BD59-A6C34878D82A}">
                    <a16:rowId xmlns:a16="http://schemas.microsoft.com/office/drawing/2014/main" val="481654417"/>
                  </a:ext>
                </a:extLst>
              </a:tr>
              <a:tr h="398652">
                <a:tc>
                  <a:txBody>
                    <a:bodyPr/>
                    <a:lstStyle/>
                    <a:p>
                      <a:pPr algn="ctr"/>
                      <a:r>
                        <a:rPr lang="es-CO"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8</a:t>
                      </a:r>
                    </a:p>
                  </a:txBody>
                  <a:tcPr marL="66040" marR="66040" marT="9525"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Resultados Estrategia Rendición de Cuentas Sectorial 2020 y Presentación  Estrategia de Rendición de Cuentas Sectorial 2021</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effectLst/>
                          <a:latin typeface="+mn-lt"/>
                          <a:ea typeface="Calibri" panose="020F0502020204030204" pitchFamily="34" charset="0"/>
                          <a:cs typeface="Times New Roman" panose="02020603050405020304" pitchFamily="18" charset="0"/>
                        </a:rPr>
                        <a:t>Oficina Asesora de Planeación - SCRD</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10 minutos</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3:45 a 3:55 pm</a:t>
                      </a:r>
                    </a:p>
                  </a:txBody>
                  <a:tcPr marL="66040" marR="66040" marT="9525" marB="0" anchor="ctr"/>
                </a:tc>
                <a:extLst>
                  <a:ext uri="{0D108BD9-81ED-4DB2-BD59-A6C34878D82A}">
                    <a16:rowId xmlns:a16="http://schemas.microsoft.com/office/drawing/2014/main" val="2401022918"/>
                  </a:ext>
                </a:extLst>
              </a:tr>
              <a:tr h="398652">
                <a:tc>
                  <a:txBody>
                    <a:bodyPr/>
                    <a:lstStyle/>
                    <a:p>
                      <a:pPr algn="ctr"/>
                      <a:r>
                        <a:rPr lang="es-CO" sz="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9</a:t>
                      </a:r>
                    </a:p>
                  </a:txBody>
                  <a:tcPr marL="66040" marR="66040" marT="9525"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Proposiciones, Varios y Toma de Decisiones</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Todos</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10 minutos</a:t>
                      </a:r>
                    </a:p>
                  </a:txBody>
                  <a:tcPr marL="66040" marR="66040"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dirty="0">
                          <a:solidFill>
                            <a:schemeClr val="dk1"/>
                          </a:solidFill>
                          <a:effectLst/>
                          <a:latin typeface="+mn-lt"/>
                          <a:ea typeface="+mn-ea"/>
                          <a:cs typeface="Arial" panose="020B0604020202020204" pitchFamily="34" charset="0"/>
                        </a:rPr>
                        <a:t>3:55 a 4:00 pm</a:t>
                      </a:r>
                    </a:p>
                  </a:txBody>
                  <a:tcPr marL="66040" marR="66040" marT="9525" marB="0" anchor="ctr"/>
                </a:tc>
                <a:extLst>
                  <a:ext uri="{0D108BD9-81ED-4DB2-BD59-A6C34878D82A}">
                    <a16:rowId xmlns:a16="http://schemas.microsoft.com/office/drawing/2014/main" val="477573301"/>
                  </a:ext>
                </a:extLst>
              </a:tr>
            </a:tbl>
          </a:graphicData>
        </a:graphic>
      </p:graphicFrame>
    </p:spTree>
    <p:extLst>
      <p:ext uri="{BB962C8B-B14F-4D97-AF65-F5344CB8AC3E}">
        <p14:creationId xmlns:p14="http://schemas.microsoft.com/office/powerpoint/2010/main" val="1470077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Plan Plurianual de Inversión - PDD </a:t>
            </a:r>
            <a:r>
              <a:rPr kumimoji="0" lang="es-ES"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Un nuevo contrato social y ambiental para el siglo XXI</a:t>
            </a:r>
            <a:endPar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endParaRPr>
          </a:p>
        </p:txBody>
      </p:sp>
      <p:graphicFrame>
        <p:nvGraphicFramePr>
          <p:cNvPr id="6" name="Tabla 5">
            <a:extLst>
              <a:ext uri="{FF2B5EF4-FFF2-40B4-BE49-F238E27FC236}">
                <a16:creationId xmlns:a16="http://schemas.microsoft.com/office/drawing/2014/main" id="{B1930A09-14F8-472D-A6BE-6B38B9DE76C4}"/>
              </a:ext>
            </a:extLst>
          </p:cNvPr>
          <p:cNvGraphicFramePr>
            <a:graphicFrameLocks noGrp="1"/>
          </p:cNvGraphicFramePr>
          <p:nvPr/>
        </p:nvGraphicFramePr>
        <p:xfrm>
          <a:off x="643152" y="2426017"/>
          <a:ext cx="10905690" cy="2005965"/>
        </p:xfrm>
        <a:graphic>
          <a:graphicData uri="http://schemas.openxmlformats.org/drawingml/2006/table">
            <a:tbl>
              <a:tblPr/>
              <a:tblGrid>
                <a:gridCol w="4689384">
                  <a:extLst>
                    <a:ext uri="{9D8B030D-6E8A-4147-A177-3AD203B41FA5}">
                      <a16:colId xmlns:a16="http://schemas.microsoft.com/office/drawing/2014/main" val="4059153882"/>
                    </a:ext>
                  </a:extLst>
                </a:gridCol>
                <a:gridCol w="1036051">
                  <a:extLst>
                    <a:ext uri="{9D8B030D-6E8A-4147-A177-3AD203B41FA5}">
                      <a16:colId xmlns:a16="http://schemas.microsoft.com/office/drawing/2014/main" val="2931680287"/>
                    </a:ext>
                  </a:extLst>
                </a:gridCol>
                <a:gridCol w="1036051">
                  <a:extLst>
                    <a:ext uri="{9D8B030D-6E8A-4147-A177-3AD203B41FA5}">
                      <a16:colId xmlns:a16="http://schemas.microsoft.com/office/drawing/2014/main" val="4011474767"/>
                    </a:ext>
                  </a:extLst>
                </a:gridCol>
                <a:gridCol w="1036051">
                  <a:extLst>
                    <a:ext uri="{9D8B030D-6E8A-4147-A177-3AD203B41FA5}">
                      <a16:colId xmlns:a16="http://schemas.microsoft.com/office/drawing/2014/main" val="4249860512"/>
                    </a:ext>
                  </a:extLst>
                </a:gridCol>
                <a:gridCol w="1036051">
                  <a:extLst>
                    <a:ext uri="{9D8B030D-6E8A-4147-A177-3AD203B41FA5}">
                      <a16:colId xmlns:a16="http://schemas.microsoft.com/office/drawing/2014/main" val="2826209456"/>
                    </a:ext>
                  </a:extLst>
                </a:gridCol>
                <a:gridCol w="1036051">
                  <a:extLst>
                    <a:ext uri="{9D8B030D-6E8A-4147-A177-3AD203B41FA5}">
                      <a16:colId xmlns:a16="http://schemas.microsoft.com/office/drawing/2014/main" val="281418071"/>
                    </a:ext>
                  </a:extLst>
                </a:gridCol>
                <a:gridCol w="1036051">
                  <a:extLst>
                    <a:ext uri="{9D8B030D-6E8A-4147-A177-3AD203B41FA5}">
                      <a16:colId xmlns:a16="http://schemas.microsoft.com/office/drawing/2014/main" val="1281459263"/>
                    </a:ext>
                  </a:extLst>
                </a:gridCol>
              </a:tblGrid>
              <a:tr h="0">
                <a:tc gridSpan="7">
                  <a:txBody>
                    <a:bodyPr/>
                    <a:lstStyle/>
                    <a:p>
                      <a:pPr algn="r" fontAlgn="ctr"/>
                      <a:r>
                        <a:rPr lang="es-CO" sz="1400" b="0" i="0" u="none" strike="noStrike" dirty="0">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69925554"/>
                  </a:ext>
                </a:extLst>
              </a:tr>
              <a:tr h="0">
                <a:tc>
                  <a:txBody>
                    <a:bodyPr/>
                    <a:lstStyle/>
                    <a:p>
                      <a:pPr algn="ctr" fontAlgn="ctr"/>
                      <a:r>
                        <a:rPr lang="es-CO" sz="1400" b="1" i="0" u="none" strike="noStrike" dirty="0">
                          <a:solidFill>
                            <a:srgbClr val="FFFFFF"/>
                          </a:solidFill>
                          <a:effectLst/>
                          <a:latin typeface="Museo Sans Condensed" panose="02000000000000000000" pitchFamily="2" charset="0"/>
                        </a:rPr>
                        <a:t>ENTIDAD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400" b="1" i="0" u="none" strike="noStrike" dirty="0">
                          <a:solidFill>
                            <a:srgbClr val="FFFFFF"/>
                          </a:solidFill>
                          <a:effectLst/>
                          <a:latin typeface="Museo Sans Condensed" panose="02000000000000000000" pitchFamily="2" charset="0"/>
                        </a:rPr>
                        <a:t>2020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400" b="1" i="0" u="none" strike="noStrike">
                          <a:solidFill>
                            <a:srgbClr val="FFFFFF"/>
                          </a:solidFill>
                          <a:effectLst/>
                          <a:latin typeface="Museo Sans Condensed" panose="02000000000000000000" pitchFamily="2" charset="0"/>
                        </a:rPr>
                        <a:t>2021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400" b="1" i="0" u="none" strike="noStrike">
                          <a:solidFill>
                            <a:srgbClr val="FFFFFF"/>
                          </a:solidFill>
                          <a:effectLst/>
                          <a:latin typeface="Museo Sans Condensed" panose="02000000000000000000" pitchFamily="2" charset="0"/>
                        </a:rPr>
                        <a:t>2022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400" b="1" i="0" u="none" strike="noStrike">
                          <a:solidFill>
                            <a:srgbClr val="FFFFFF"/>
                          </a:solidFill>
                          <a:effectLst/>
                          <a:latin typeface="Museo Sans Condensed" panose="02000000000000000000" pitchFamily="2" charset="0"/>
                        </a:rPr>
                        <a:t>2023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400" b="1" i="0" u="none" strike="noStrike">
                          <a:solidFill>
                            <a:srgbClr val="FFFFFF"/>
                          </a:solidFill>
                          <a:effectLst/>
                          <a:latin typeface="Museo Sans Condensed" panose="02000000000000000000" pitchFamily="2" charset="0"/>
                        </a:rPr>
                        <a:t>2024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400" b="1" i="0" u="none" strike="noStrike">
                          <a:solidFill>
                            <a:srgbClr val="FFFFFF"/>
                          </a:solidFill>
                          <a:effectLst/>
                          <a:latin typeface="Museo Sans Condensed" panose="02000000000000000000" pitchFamily="2" charset="0"/>
                        </a:rPr>
                        <a:t>TOTAL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extLst>
                  <a:ext uri="{0D108BD9-81ED-4DB2-BD59-A6C34878D82A}">
                    <a16:rowId xmlns:a16="http://schemas.microsoft.com/office/drawing/2014/main" val="55121286"/>
                  </a:ext>
                </a:extLst>
              </a:tr>
              <a:tr h="0">
                <a:tc>
                  <a:txBody>
                    <a:bodyPr/>
                    <a:lstStyle/>
                    <a:p>
                      <a:pPr algn="just" fontAlgn="ctr"/>
                      <a:r>
                        <a:rPr lang="es-ES" sz="1400" b="0" i="0" u="none" strike="noStrike" dirty="0">
                          <a:solidFill>
                            <a:srgbClr val="000000"/>
                          </a:solidFill>
                          <a:effectLst/>
                          <a:latin typeface="Museo Sans Condensed" panose="02000000000000000000" pitchFamily="2" charset="0"/>
                        </a:rPr>
                        <a:t>119 - SECRETARIA DE CULTURA, RECREACIÓN Y DEPORTE (SCRD)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$ 90.127,03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$ 72.817,93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$ 75.408,21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r" fontAlgn="b"/>
                      <a:r>
                        <a:rPr lang="es-CO" sz="1400" b="0" i="0" u="none" strike="noStrike">
                          <a:solidFill>
                            <a:srgbClr val="000000"/>
                          </a:solidFill>
                          <a:effectLst/>
                          <a:latin typeface="Museo Sans Condensed" panose="02000000000000000000" pitchFamily="2" charset="0"/>
                        </a:rPr>
                        <a:t>$ 79.040,91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$ 78.233,96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$ 395.628,04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1886103"/>
                  </a:ext>
                </a:extLst>
              </a:tr>
              <a:tr h="0">
                <a:tc>
                  <a:txBody>
                    <a:bodyPr/>
                    <a:lstStyle/>
                    <a:p>
                      <a:pPr algn="just" fontAlgn="ctr"/>
                      <a:r>
                        <a:rPr lang="es-ES" sz="1400" b="0" i="0" u="none" strike="noStrike" dirty="0">
                          <a:solidFill>
                            <a:srgbClr val="000000"/>
                          </a:solidFill>
                          <a:effectLst/>
                          <a:latin typeface="Museo Sans Condensed" panose="02000000000000000000" pitchFamily="2" charset="0"/>
                        </a:rPr>
                        <a:t>211 - INSTITUTO DISTRITAL DE RECREACIÓN Y DEPORTE (</a:t>
                      </a:r>
                      <a:r>
                        <a:rPr lang="es-ES" sz="1400" b="0" i="0" u="none" strike="noStrike" dirty="0" err="1">
                          <a:solidFill>
                            <a:srgbClr val="000000"/>
                          </a:solidFill>
                          <a:effectLst/>
                          <a:latin typeface="Museo Sans Condensed" panose="02000000000000000000" pitchFamily="2" charset="0"/>
                        </a:rPr>
                        <a:t>lDRD</a:t>
                      </a:r>
                      <a:r>
                        <a:rPr lang="es-ES" sz="1400" b="0" i="0" u="none" strike="noStrike" dirty="0">
                          <a:solidFill>
                            <a:srgbClr val="000000"/>
                          </a:solidFill>
                          <a:effectLst/>
                          <a:latin typeface="Museo Sans Condensed" panose="020000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$ 172.961,95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$ 288.724,54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$ 203.891,12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r" fontAlgn="b"/>
                      <a:r>
                        <a:rPr lang="es-CO" sz="1400" b="0" i="0" u="none" strike="noStrike">
                          <a:solidFill>
                            <a:srgbClr val="000000"/>
                          </a:solidFill>
                          <a:effectLst/>
                          <a:latin typeface="Museo Sans Condensed" panose="02000000000000000000" pitchFamily="2" charset="0"/>
                        </a:rPr>
                        <a:t>$ 212.550,32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$ 214.550,12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$ 1.092.678,05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8622536"/>
                  </a:ext>
                </a:extLst>
              </a:tr>
              <a:tr h="0">
                <a:tc>
                  <a:txBody>
                    <a:bodyPr/>
                    <a:lstStyle/>
                    <a:p>
                      <a:pPr algn="just" fontAlgn="ctr"/>
                      <a:r>
                        <a:rPr lang="es-CO" sz="1400" b="0" i="0" u="none" strike="noStrike">
                          <a:solidFill>
                            <a:srgbClr val="000000"/>
                          </a:solidFill>
                          <a:effectLst/>
                          <a:latin typeface="Museo Sans Condensed" panose="02000000000000000000" pitchFamily="2" charset="0"/>
                        </a:rPr>
                        <a:t>222 - INSTITUTO DISTRITAL DE LAS ARTES (IDARTES)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$ 116.119,91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$ 68.616,57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$ 82.961,18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r" fontAlgn="b"/>
                      <a:r>
                        <a:rPr lang="es-CO" sz="1400" b="0" i="0" u="none" strike="noStrike" dirty="0">
                          <a:solidFill>
                            <a:srgbClr val="000000"/>
                          </a:solidFill>
                          <a:effectLst/>
                          <a:latin typeface="Museo Sans Condensed" panose="02000000000000000000" pitchFamily="2" charset="0"/>
                        </a:rPr>
                        <a:t>$ 87.430,20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$ 86.070,19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$ 441.198,05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9996694"/>
                  </a:ext>
                </a:extLst>
              </a:tr>
              <a:tr h="0">
                <a:tc>
                  <a:txBody>
                    <a:bodyPr/>
                    <a:lstStyle/>
                    <a:p>
                      <a:pPr algn="just" fontAlgn="ctr"/>
                      <a:r>
                        <a:rPr lang="pt-BR" sz="1400" b="0" i="0" u="none" strike="noStrike">
                          <a:solidFill>
                            <a:srgbClr val="000000"/>
                          </a:solidFill>
                          <a:effectLst/>
                          <a:latin typeface="Museo Sans Condensed" panose="02000000000000000000" pitchFamily="2" charset="0"/>
                        </a:rPr>
                        <a:t>216 - ORQUESTA FILARMÓNICA DE BOGOTÁ (OFB)</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$ 36.019,13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$ 21.445,15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$ 23.814,34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r" fontAlgn="b"/>
                      <a:r>
                        <a:rPr lang="es-CO" sz="1400" b="0" i="0" u="none" strike="noStrike" dirty="0">
                          <a:solidFill>
                            <a:srgbClr val="000000"/>
                          </a:solidFill>
                          <a:effectLst/>
                          <a:latin typeface="Museo Sans Condensed" panose="02000000000000000000" pitchFamily="2" charset="0"/>
                        </a:rPr>
                        <a:t>$ 25.349,93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$ 24.810,49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$ 131.439,04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9331369"/>
                  </a:ext>
                </a:extLst>
              </a:tr>
              <a:tr h="0">
                <a:tc>
                  <a:txBody>
                    <a:bodyPr/>
                    <a:lstStyle/>
                    <a:p>
                      <a:pPr algn="just" fontAlgn="ctr"/>
                      <a:r>
                        <a:rPr lang="es-CO" sz="1400" b="0" i="0" u="none" strike="noStrike">
                          <a:solidFill>
                            <a:srgbClr val="000000"/>
                          </a:solidFill>
                          <a:effectLst/>
                          <a:latin typeface="Museo Sans Condensed" panose="02000000000000000000" pitchFamily="2" charset="0"/>
                        </a:rPr>
                        <a:t>213 - INSTITUTO DISTRITAL DEL PATRIMONIO CULTURAL (IDPC)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$ 28.695,98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$ 22.304,24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$ 24.691,32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r" fontAlgn="b"/>
                      <a:r>
                        <a:rPr lang="es-CO" sz="1400" b="0" i="0" u="none" strike="noStrike" dirty="0">
                          <a:solidFill>
                            <a:srgbClr val="000000"/>
                          </a:solidFill>
                          <a:effectLst/>
                          <a:latin typeface="Museo Sans Condensed" panose="02000000000000000000" pitchFamily="2" charset="0"/>
                        </a:rPr>
                        <a:t>$ 26.264,57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$ 25.825,93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$ 127.782,04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2044194"/>
                  </a:ext>
                </a:extLst>
              </a:tr>
              <a:tr h="0">
                <a:tc>
                  <a:txBody>
                    <a:bodyPr/>
                    <a:lstStyle/>
                    <a:p>
                      <a:pPr algn="just" fontAlgn="ctr"/>
                      <a:r>
                        <a:rPr lang="es-CO" sz="1400" b="0" i="0" u="none" strike="noStrike">
                          <a:solidFill>
                            <a:srgbClr val="000000"/>
                          </a:solidFill>
                          <a:effectLst/>
                          <a:latin typeface="Museo Sans Condensed" panose="02000000000000000000" pitchFamily="2" charset="0"/>
                        </a:rPr>
                        <a:t>215 - FUNDACIÓN GILBERTO ALZATE AVENDAÑO (FUGA)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$ 9.528,99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$ 8.760,07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$ 9.767,09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algn="r" fontAlgn="b"/>
                      <a:r>
                        <a:rPr lang="es-CO" sz="1400" b="0" i="0" u="none" strike="noStrike" dirty="0">
                          <a:solidFill>
                            <a:srgbClr val="000000"/>
                          </a:solidFill>
                          <a:effectLst/>
                          <a:latin typeface="Museo Sans Condensed" panose="02000000000000000000" pitchFamily="2" charset="0"/>
                        </a:rPr>
                        <a:t>$ 10.397,34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$ 10.187,54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$ 48.641,03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2279316"/>
                  </a:ext>
                </a:extLst>
              </a:tr>
              <a:tr h="0">
                <a:tc>
                  <a:txBody>
                    <a:bodyPr/>
                    <a:lstStyle/>
                    <a:p>
                      <a:pPr algn="ctr" fontAlgn="ctr"/>
                      <a:r>
                        <a:rPr lang="es-CO" sz="1400" b="1" i="0" u="none" strike="noStrike">
                          <a:solidFill>
                            <a:srgbClr val="000000"/>
                          </a:solidFill>
                          <a:effectLst/>
                          <a:latin typeface="Museo Sans Condensed" panose="02000000000000000000" pitchFamily="2" charset="0"/>
                        </a:rPr>
                        <a:t>TOTAL SECTOR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400" b="1" i="0" u="none" strike="noStrike">
                          <a:solidFill>
                            <a:srgbClr val="000000"/>
                          </a:solidFill>
                          <a:effectLst/>
                          <a:latin typeface="Museo Sans Condensed" panose="02000000000000000000" pitchFamily="2" charset="0"/>
                        </a:rPr>
                        <a:t>$ 455.473,00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400" b="1" i="0" u="none" strike="noStrike">
                          <a:solidFill>
                            <a:srgbClr val="000000"/>
                          </a:solidFill>
                          <a:effectLst/>
                          <a:latin typeface="Museo Sans Condensed" panose="02000000000000000000" pitchFamily="2" charset="0"/>
                        </a:rPr>
                        <a:t>$ 484.689,48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400" b="1" i="0" u="none" strike="noStrike">
                          <a:solidFill>
                            <a:srgbClr val="000000"/>
                          </a:solidFill>
                          <a:effectLst/>
                          <a:latin typeface="Museo Sans Condensed" panose="02000000000000000000" pitchFamily="2" charset="0"/>
                        </a:rPr>
                        <a:t>$ 422.555,27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400" b="1" i="0" u="none" strike="noStrike" dirty="0">
                          <a:solidFill>
                            <a:srgbClr val="000000"/>
                          </a:solidFill>
                          <a:effectLst/>
                          <a:latin typeface="Museo Sans Condensed" panose="02000000000000000000" pitchFamily="2" charset="0"/>
                        </a:rPr>
                        <a:t>$ 443.056,27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400" b="1" i="0" u="none" strike="noStrike" dirty="0">
                          <a:solidFill>
                            <a:srgbClr val="000000"/>
                          </a:solidFill>
                          <a:effectLst/>
                          <a:latin typeface="Museo Sans Condensed" panose="02000000000000000000" pitchFamily="2" charset="0"/>
                        </a:rPr>
                        <a:t>$ 441.702,23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400" b="1" i="0" u="none" strike="noStrike" dirty="0">
                          <a:solidFill>
                            <a:srgbClr val="000000"/>
                          </a:solidFill>
                          <a:effectLst/>
                          <a:latin typeface="Museo Sans Condensed" panose="02000000000000000000" pitchFamily="2" charset="0"/>
                        </a:rPr>
                        <a:t>$ 2.237.366,24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extLst>
                  <a:ext uri="{0D108BD9-81ED-4DB2-BD59-A6C34878D82A}">
                    <a16:rowId xmlns:a16="http://schemas.microsoft.com/office/drawing/2014/main" val="4052897034"/>
                  </a:ext>
                </a:extLst>
              </a:tr>
            </a:tbl>
          </a:graphicData>
        </a:graphic>
      </p:graphicFrame>
    </p:spTree>
    <p:extLst>
      <p:ext uri="{BB962C8B-B14F-4D97-AF65-F5344CB8AC3E}">
        <p14:creationId xmlns:p14="http://schemas.microsoft.com/office/powerpoint/2010/main" val="3887244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Comparativo Apropiación 2021 vs Plan Plurianual de Inversión 2021 </a:t>
            </a:r>
          </a:p>
        </p:txBody>
      </p:sp>
      <p:graphicFrame>
        <p:nvGraphicFramePr>
          <p:cNvPr id="3" name="Tabla 2">
            <a:extLst>
              <a:ext uri="{FF2B5EF4-FFF2-40B4-BE49-F238E27FC236}">
                <a16:creationId xmlns:a16="http://schemas.microsoft.com/office/drawing/2014/main" id="{F81A26F8-D4F7-457F-A4D9-BBE3638D17DD}"/>
              </a:ext>
            </a:extLst>
          </p:cNvPr>
          <p:cNvGraphicFramePr>
            <a:graphicFrameLocks noGrp="1"/>
          </p:cNvGraphicFramePr>
          <p:nvPr/>
        </p:nvGraphicFramePr>
        <p:xfrm>
          <a:off x="894444" y="2212657"/>
          <a:ext cx="10403108" cy="2432685"/>
        </p:xfrm>
        <a:graphic>
          <a:graphicData uri="http://schemas.openxmlformats.org/drawingml/2006/table">
            <a:tbl>
              <a:tblPr/>
              <a:tblGrid>
                <a:gridCol w="4396744">
                  <a:extLst>
                    <a:ext uri="{9D8B030D-6E8A-4147-A177-3AD203B41FA5}">
                      <a16:colId xmlns:a16="http://schemas.microsoft.com/office/drawing/2014/main" val="2674286113"/>
                    </a:ext>
                  </a:extLst>
                </a:gridCol>
                <a:gridCol w="1501591">
                  <a:extLst>
                    <a:ext uri="{9D8B030D-6E8A-4147-A177-3AD203B41FA5}">
                      <a16:colId xmlns:a16="http://schemas.microsoft.com/office/drawing/2014/main" val="2295783888"/>
                    </a:ext>
                  </a:extLst>
                </a:gridCol>
                <a:gridCol w="1501591">
                  <a:extLst>
                    <a:ext uri="{9D8B030D-6E8A-4147-A177-3AD203B41FA5}">
                      <a16:colId xmlns:a16="http://schemas.microsoft.com/office/drawing/2014/main" val="3335892945"/>
                    </a:ext>
                  </a:extLst>
                </a:gridCol>
                <a:gridCol w="1501591">
                  <a:extLst>
                    <a:ext uri="{9D8B030D-6E8A-4147-A177-3AD203B41FA5}">
                      <a16:colId xmlns:a16="http://schemas.microsoft.com/office/drawing/2014/main" val="2559521928"/>
                    </a:ext>
                  </a:extLst>
                </a:gridCol>
                <a:gridCol w="1501591">
                  <a:extLst>
                    <a:ext uri="{9D8B030D-6E8A-4147-A177-3AD203B41FA5}">
                      <a16:colId xmlns:a16="http://schemas.microsoft.com/office/drawing/2014/main" val="3108169968"/>
                    </a:ext>
                  </a:extLst>
                </a:gridCol>
              </a:tblGrid>
              <a:tr h="0">
                <a:tc gridSpan="5">
                  <a:txBody>
                    <a:bodyPr/>
                    <a:lstStyle/>
                    <a:p>
                      <a:pPr algn="r" fontAlgn="b"/>
                      <a:r>
                        <a:rPr lang="es-CO" sz="1400" b="0" i="0" u="none" strike="noStrike" dirty="0">
                          <a:solidFill>
                            <a:srgbClr val="000000"/>
                          </a:solidFill>
                          <a:effectLst/>
                          <a:latin typeface="Museo Sans Condensed" panose="02000000000000000000" pitchFamily="2" charset="0"/>
                        </a:rPr>
                        <a:t>Millones de Pesos</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298034054"/>
                  </a:ext>
                </a:extLst>
              </a:tr>
              <a:tr h="0">
                <a:tc>
                  <a:txBody>
                    <a:bodyPr/>
                    <a:lstStyle/>
                    <a:p>
                      <a:pPr algn="ctr" fontAlgn="ctr"/>
                      <a:r>
                        <a:rPr lang="es-CO" sz="1400" b="1" i="0" u="none" strike="noStrike" dirty="0">
                          <a:solidFill>
                            <a:srgbClr val="FFFFFF"/>
                          </a:solidFill>
                          <a:effectLst/>
                          <a:latin typeface="Museo Sans Condensed" panose="02000000000000000000" pitchFamily="2" charset="0"/>
                        </a:rPr>
                        <a:t>ENTIDAD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400" b="1" i="0" u="none" strike="noStrike" dirty="0">
                          <a:solidFill>
                            <a:srgbClr val="FFFFFF"/>
                          </a:solidFill>
                          <a:effectLst/>
                          <a:latin typeface="Museo Sans Condensed" panose="02000000000000000000" pitchFamily="2" charset="0"/>
                        </a:rPr>
                        <a:t>APROPIACIÓN INICIAL 2021</a:t>
                      </a:r>
                      <a:br>
                        <a:rPr lang="es-CO" sz="1400" b="1" i="0" u="none" strike="noStrike" dirty="0">
                          <a:solidFill>
                            <a:srgbClr val="FFFFFF"/>
                          </a:solidFill>
                          <a:effectLst/>
                          <a:latin typeface="Museo Sans Condensed" panose="02000000000000000000" pitchFamily="2" charset="0"/>
                        </a:rPr>
                      </a:br>
                      <a:r>
                        <a:rPr lang="es-CO" sz="1400" b="1" i="0" u="none" strike="noStrike" dirty="0">
                          <a:solidFill>
                            <a:srgbClr val="FFFFFF"/>
                          </a:solidFill>
                          <a:effectLst/>
                          <a:latin typeface="Museo Sans Condensed" panose="02000000000000000000" pitchFamily="2"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ES" sz="1400" b="1" i="0" u="none" strike="noStrike" dirty="0">
                          <a:solidFill>
                            <a:srgbClr val="FFFFFF"/>
                          </a:solidFill>
                          <a:effectLst/>
                          <a:latin typeface="Museo Sans Condensed" panose="02000000000000000000" pitchFamily="2" charset="0"/>
                        </a:rPr>
                        <a:t>PLAN PLURIANUAL DE INVERSIÓN 2021</a:t>
                      </a:r>
                      <a:br>
                        <a:rPr lang="es-ES" sz="1400" b="1" i="0" u="none" strike="noStrike" dirty="0">
                          <a:solidFill>
                            <a:srgbClr val="FFFFFF"/>
                          </a:solidFill>
                          <a:effectLst/>
                          <a:latin typeface="Museo Sans Condensed" panose="02000000000000000000" pitchFamily="2" charset="0"/>
                        </a:rPr>
                      </a:br>
                      <a:r>
                        <a:rPr lang="es-ES" sz="1400" b="1" i="0" u="none" strike="noStrike" dirty="0">
                          <a:solidFill>
                            <a:srgbClr val="FFFFFF"/>
                          </a:solidFill>
                          <a:effectLst/>
                          <a:latin typeface="Museo Sans Condensed" panose="020000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400" b="1" i="0" u="none" strike="noStrike">
                          <a:solidFill>
                            <a:srgbClr val="FFFFFF"/>
                          </a:solidFill>
                          <a:effectLst/>
                          <a:latin typeface="Museo Sans Condensed" panose="02000000000000000000" pitchFamily="2" charset="0"/>
                        </a:rPr>
                        <a:t>VARIACIÓN</a:t>
                      </a:r>
                      <a:br>
                        <a:rPr lang="es-CO" sz="1400" b="1" i="0" u="none" strike="noStrike">
                          <a:solidFill>
                            <a:srgbClr val="FFFFFF"/>
                          </a:solidFill>
                          <a:effectLst/>
                          <a:latin typeface="Museo Sans Condensed" panose="02000000000000000000" pitchFamily="2" charset="0"/>
                        </a:rPr>
                      </a:br>
                      <a:r>
                        <a:rPr lang="es-CO" sz="1400" b="1" i="0" u="none" strike="noStrike">
                          <a:solidFill>
                            <a:srgbClr val="FFFFFF"/>
                          </a:solidFill>
                          <a:effectLst/>
                          <a:latin typeface="Museo Sans Condensed" panose="02000000000000000000" pitchFamily="2"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400" b="1" i="0" u="none" strike="noStrike">
                          <a:solidFill>
                            <a:srgbClr val="FFFFFF"/>
                          </a:solidFill>
                          <a:effectLst/>
                          <a:latin typeface="Museo Sans Condensed" panose="02000000000000000000" pitchFamily="2" charset="0"/>
                        </a:rPr>
                        <a:t>PORCENTAJE DE VARIACIÓN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extLst>
                  <a:ext uri="{0D108BD9-81ED-4DB2-BD59-A6C34878D82A}">
                    <a16:rowId xmlns:a16="http://schemas.microsoft.com/office/drawing/2014/main" val="1009914535"/>
                  </a:ext>
                </a:extLst>
              </a:tr>
              <a:tr h="0">
                <a:tc>
                  <a:txBody>
                    <a:bodyPr/>
                    <a:lstStyle/>
                    <a:p>
                      <a:pPr algn="just" fontAlgn="ctr"/>
                      <a:r>
                        <a:rPr lang="es-ES" sz="1400" b="0" i="0" u="none" strike="noStrike" dirty="0">
                          <a:solidFill>
                            <a:srgbClr val="000000"/>
                          </a:solidFill>
                          <a:effectLst/>
                          <a:latin typeface="Museo Sans Condensed" panose="02000000000000000000" pitchFamily="2" charset="0"/>
                        </a:rPr>
                        <a:t>119 - SECRETARIA DE CULTURA, RECREACIÓN Y DEPORTE (SCRD)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$ 123.851,86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$ 72.817,93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$ 51.033,93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70,08%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1729254"/>
                  </a:ext>
                </a:extLst>
              </a:tr>
              <a:tr h="0">
                <a:tc>
                  <a:txBody>
                    <a:bodyPr/>
                    <a:lstStyle/>
                    <a:p>
                      <a:pPr algn="just" fontAlgn="ctr"/>
                      <a:r>
                        <a:rPr lang="es-ES" sz="1400" b="0" i="0" u="none" strike="noStrike">
                          <a:solidFill>
                            <a:srgbClr val="000000"/>
                          </a:solidFill>
                          <a:effectLst/>
                          <a:latin typeface="Museo Sans Condensed" panose="02000000000000000000" pitchFamily="2" charset="0"/>
                        </a:rPr>
                        <a:t>211 - INSTITUTO DISTRITAL DE RECREACIÓN Y DEPORTE (lDRD)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$ 337.446,95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$ 288.724,54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$ 48.722,42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16,88%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0255992"/>
                  </a:ext>
                </a:extLst>
              </a:tr>
              <a:tr h="0">
                <a:tc>
                  <a:txBody>
                    <a:bodyPr/>
                    <a:lstStyle/>
                    <a:p>
                      <a:pPr algn="just" fontAlgn="ctr"/>
                      <a:r>
                        <a:rPr lang="es-CO" sz="1400" b="0" i="0" u="none" strike="noStrike">
                          <a:solidFill>
                            <a:srgbClr val="000000"/>
                          </a:solidFill>
                          <a:effectLst/>
                          <a:latin typeface="Museo Sans Condensed" panose="02000000000000000000" pitchFamily="2" charset="0"/>
                        </a:rPr>
                        <a:t>222 - INSTITUTO DISTRITAL DE LAS ARTES (IDARTES)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$ 136.602,00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$ 68.616,57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$ 67.985,43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99,08%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8685333"/>
                  </a:ext>
                </a:extLst>
              </a:tr>
              <a:tr h="0">
                <a:tc>
                  <a:txBody>
                    <a:bodyPr/>
                    <a:lstStyle/>
                    <a:p>
                      <a:pPr algn="just" fontAlgn="ctr"/>
                      <a:r>
                        <a:rPr lang="pt-BR" sz="1400" b="0" i="0" u="none" strike="noStrike">
                          <a:solidFill>
                            <a:srgbClr val="000000"/>
                          </a:solidFill>
                          <a:effectLst/>
                          <a:latin typeface="Museo Sans Condensed" panose="02000000000000000000" pitchFamily="2" charset="0"/>
                        </a:rPr>
                        <a:t>216 - ORQUESTA FILARMÓNICA DE BOGOTÁ (OFB)</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$ 31.446,00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$ 21.445,15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$ 10.000,85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46,63%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6668476"/>
                  </a:ext>
                </a:extLst>
              </a:tr>
              <a:tr h="0">
                <a:tc>
                  <a:txBody>
                    <a:bodyPr/>
                    <a:lstStyle/>
                    <a:p>
                      <a:pPr algn="just" fontAlgn="ctr"/>
                      <a:r>
                        <a:rPr lang="es-CO" sz="1400" b="0" i="0" u="none" strike="noStrike">
                          <a:solidFill>
                            <a:srgbClr val="000000"/>
                          </a:solidFill>
                          <a:effectLst/>
                          <a:latin typeface="Museo Sans Condensed" panose="02000000000000000000" pitchFamily="2" charset="0"/>
                        </a:rPr>
                        <a:t>213 - INSTITUTO DISTRITAL DEL PATRIMONIO CULTURAL (IDPC)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$ 24.304,00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$ 22.304,24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$ 1.999,76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8,97%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6466080"/>
                  </a:ext>
                </a:extLst>
              </a:tr>
              <a:tr h="0">
                <a:tc>
                  <a:txBody>
                    <a:bodyPr/>
                    <a:lstStyle/>
                    <a:p>
                      <a:pPr algn="just" fontAlgn="ctr"/>
                      <a:r>
                        <a:rPr lang="es-CO" sz="1400" b="0" i="0" u="none" strike="noStrike">
                          <a:solidFill>
                            <a:srgbClr val="000000"/>
                          </a:solidFill>
                          <a:effectLst/>
                          <a:latin typeface="Museo Sans Condensed" panose="02000000000000000000" pitchFamily="2" charset="0"/>
                        </a:rPr>
                        <a:t>215 - FUNDACIÓN GILBERTO ALZATE AVENDAÑO (FUGA)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$ 9.640,07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a:solidFill>
                            <a:srgbClr val="000000"/>
                          </a:solidFill>
                          <a:effectLst/>
                          <a:latin typeface="Museo Sans Condensed" panose="02000000000000000000" pitchFamily="2" charset="0"/>
                        </a:rPr>
                        <a:t>$ 8.760,07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$ 880,00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CO" sz="1400" b="0" i="0" u="none" strike="noStrike" dirty="0">
                          <a:solidFill>
                            <a:srgbClr val="000000"/>
                          </a:solidFill>
                          <a:effectLst/>
                          <a:latin typeface="Museo Sans Condensed" panose="02000000000000000000" pitchFamily="2" charset="0"/>
                        </a:rPr>
                        <a:t>10,05%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1414386"/>
                  </a:ext>
                </a:extLst>
              </a:tr>
              <a:tr h="0">
                <a:tc>
                  <a:txBody>
                    <a:bodyPr/>
                    <a:lstStyle/>
                    <a:p>
                      <a:pPr algn="ctr" fontAlgn="ctr"/>
                      <a:r>
                        <a:rPr lang="es-CO" sz="1400" b="1" i="0" u="none" strike="noStrike">
                          <a:solidFill>
                            <a:srgbClr val="000000"/>
                          </a:solidFill>
                          <a:effectLst/>
                          <a:latin typeface="Museo Sans Condensed" panose="02000000000000000000" pitchFamily="2" charset="0"/>
                        </a:rPr>
                        <a:t>TOTAL SECTOR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400" b="1" i="0" u="none" strike="noStrike">
                          <a:solidFill>
                            <a:srgbClr val="000000"/>
                          </a:solidFill>
                          <a:effectLst/>
                          <a:latin typeface="Museo Sans Condensed" panose="02000000000000000000" pitchFamily="2" charset="0"/>
                        </a:rPr>
                        <a:t>$ 663.290,88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400" b="1" i="0" u="none" strike="noStrike">
                          <a:solidFill>
                            <a:srgbClr val="000000"/>
                          </a:solidFill>
                          <a:effectLst/>
                          <a:latin typeface="Museo Sans Condensed" panose="02000000000000000000" pitchFamily="2" charset="0"/>
                        </a:rPr>
                        <a:t>$ 482.668,48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400" b="1" i="0" u="none" strike="noStrike" dirty="0">
                          <a:solidFill>
                            <a:srgbClr val="000000"/>
                          </a:solidFill>
                          <a:effectLst/>
                          <a:latin typeface="Museo Sans Condensed" panose="02000000000000000000" pitchFamily="2" charset="0"/>
                        </a:rPr>
                        <a:t>$ 180.622,39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400" b="1" i="0" u="none" strike="noStrike" dirty="0">
                          <a:solidFill>
                            <a:srgbClr val="000000"/>
                          </a:solidFill>
                          <a:effectLst/>
                          <a:latin typeface="Museo Sans Condensed" panose="02000000000000000000" pitchFamily="2" charset="0"/>
                        </a:rPr>
                        <a:t>37,42%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extLst>
                  <a:ext uri="{0D108BD9-81ED-4DB2-BD59-A6C34878D82A}">
                    <a16:rowId xmlns:a16="http://schemas.microsoft.com/office/drawing/2014/main" val="3005313408"/>
                  </a:ext>
                </a:extLst>
              </a:tr>
            </a:tbl>
          </a:graphicData>
        </a:graphic>
      </p:graphicFrame>
    </p:spTree>
    <p:extLst>
      <p:ext uri="{BB962C8B-B14F-4D97-AF65-F5344CB8AC3E}">
        <p14:creationId xmlns:p14="http://schemas.microsoft.com/office/powerpoint/2010/main" val="285057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29B495A-774D-41D4-8686-0D10E255BD1E}"/>
              </a:ext>
            </a:extLst>
          </p:cNvPr>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lang="es-ES" sz="4000" b="1" dirty="0">
                <a:solidFill>
                  <a:srgbClr val="5D4294"/>
                </a:solidFill>
                <a:latin typeface="Museo Sans Condensed" panose="02000000000000000000" pitchFamily="2" charset="0"/>
                <a:cs typeface="Arial" panose="020B0604020202020204" pitchFamily="34" charset="0"/>
              </a:rPr>
              <a:t>4</a:t>
            </a:r>
            <a:r>
              <a:rPr kumimoji="0" lang="es-ES"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 </a:t>
            </a: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Seguimiento a la ejecución presupuestal, corte a 23 de julio de 2021.</a:t>
            </a:r>
          </a:p>
        </p:txBody>
      </p:sp>
    </p:spTree>
    <p:extLst>
      <p:ext uri="{BB962C8B-B14F-4D97-AF65-F5344CB8AC3E}">
        <p14:creationId xmlns:p14="http://schemas.microsoft.com/office/powerpoint/2010/main" val="2878863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Ranking de entidades por porcentaje de ejecución presupuestal a 22/07/2021 (semana 29)</a:t>
            </a:r>
          </a:p>
        </p:txBody>
      </p:sp>
      <p:sp>
        <p:nvSpPr>
          <p:cNvPr id="3" name="CuadroTexto 2">
            <a:extLst>
              <a:ext uri="{FF2B5EF4-FFF2-40B4-BE49-F238E27FC236}">
                <a16:creationId xmlns:a16="http://schemas.microsoft.com/office/drawing/2014/main" id="{29A396F3-730C-4C4B-948D-5FA5D15A8C2E}"/>
              </a:ext>
            </a:extLst>
          </p:cNvPr>
          <p:cNvSpPr txBox="1"/>
          <p:nvPr/>
        </p:nvSpPr>
        <p:spPr>
          <a:xfrm>
            <a:off x="10830191" y="3815386"/>
            <a:ext cx="671119"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50,9%</a:t>
            </a:r>
          </a:p>
        </p:txBody>
      </p:sp>
      <p:graphicFrame>
        <p:nvGraphicFramePr>
          <p:cNvPr id="5" name="Tabla 4">
            <a:extLst>
              <a:ext uri="{FF2B5EF4-FFF2-40B4-BE49-F238E27FC236}">
                <a16:creationId xmlns:a16="http://schemas.microsoft.com/office/drawing/2014/main" id="{13A926E5-FB72-4A2E-ACA3-1140CAD2D4C3}"/>
              </a:ext>
            </a:extLst>
          </p:cNvPr>
          <p:cNvGraphicFramePr>
            <a:graphicFrameLocks noGrp="1"/>
          </p:cNvGraphicFramePr>
          <p:nvPr/>
        </p:nvGraphicFramePr>
        <p:xfrm>
          <a:off x="1682752" y="1706880"/>
          <a:ext cx="8826500" cy="3444240"/>
        </p:xfrm>
        <a:graphic>
          <a:graphicData uri="http://schemas.openxmlformats.org/drawingml/2006/table">
            <a:tbl>
              <a:tblPr/>
              <a:tblGrid>
                <a:gridCol w="3795015">
                  <a:extLst>
                    <a:ext uri="{9D8B030D-6E8A-4147-A177-3AD203B41FA5}">
                      <a16:colId xmlns:a16="http://schemas.microsoft.com/office/drawing/2014/main" val="2282905277"/>
                    </a:ext>
                  </a:extLst>
                </a:gridCol>
                <a:gridCol w="1245982">
                  <a:extLst>
                    <a:ext uri="{9D8B030D-6E8A-4147-A177-3AD203B41FA5}">
                      <a16:colId xmlns:a16="http://schemas.microsoft.com/office/drawing/2014/main" val="2387810383"/>
                    </a:ext>
                  </a:extLst>
                </a:gridCol>
                <a:gridCol w="713349">
                  <a:extLst>
                    <a:ext uri="{9D8B030D-6E8A-4147-A177-3AD203B41FA5}">
                      <a16:colId xmlns:a16="http://schemas.microsoft.com/office/drawing/2014/main" val="2940787988"/>
                    </a:ext>
                  </a:extLst>
                </a:gridCol>
                <a:gridCol w="580190">
                  <a:extLst>
                    <a:ext uri="{9D8B030D-6E8A-4147-A177-3AD203B41FA5}">
                      <a16:colId xmlns:a16="http://schemas.microsoft.com/office/drawing/2014/main" val="1772647568"/>
                    </a:ext>
                  </a:extLst>
                </a:gridCol>
                <a:gridCol w="1245982">
                  <a:extLst>
                    <a:ext uri="{9D8B030D-6E8A-4147-A177-3AD203B41FA5}">
                      <a16:colId xmlns:a16="http://schemas.microsoft.com/office/drawing/2014/main" val="1157828814"/>
                    </a:ext>
                  </a:extLst>
                </a:gridCol>
                <a:gridCol w="1245982">
                  <a:extLst>
                    <a:ext uri="{9D8B030D-6E8A-4147-A177-3AD203B41FA5}">
                      <a16:colId xmlns:a16="http://schemas.microsoft.com/office/drawing/2014/main" val="1797410370"/>
                    </a:ext>
                  </a:extLst>
                </a:gridCol>
              </a:tblGrid>
              <a:tr h="0">
                <a:tc gridSpan="6">
                  <a:txBody>
                    <a:bodyPr/>
                    <a:lstStyle/>
                    <a:p>
                      <a:pPr algn="r" fontAlgn="b"/>
                      <a:r>
                        <a:rPr lang="es-CO" sz="1200" b="0" i="0" u="none" strike="noStrike" dirty="0">
                          <a:solidFill>
                            <a:srgbClr val="000000"/>
                          </a:solidFill>
                          <a:effectLst/>
                          <a:latin typeface="Museo Sans Condensed" panose="02000000000000000000" pitchFamily="2" charset="0"/>
                        </a:rPr>
                        <a:t>Millones de pesos</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70938133"/>
                  </a:ext>
                </a:extLst>
              </a:tr>
              <a:tr h="0">
                <a:tc>
                  <a:txBody>
                    <a:bodyPr/>
                    <a:lstStyle/>
                    <a:p>
                      <a:pPr algn="ctr" fontAlgn="ctr"/>
                      <a:r>
                        <a:rPr lang="es-CO" sz="1200" b="1" i="0" u="none" strike="noStrike" dirty="0">
                          <a:solidFill>
                            <a:srgbClr val="FFFFFF"/>
                          </a:solidFill>
                          <a:effectLst/>
                          <a:latin typeface="Museo Sans Condensed" panose="02000000000000000000" pitchFamily="2" charset="0"/>
                        </a:rPr>
                        <a:t>ENTIDAD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200" b="1" i="0" u="none" strike="noStrike" dirty="0">
                          <a:solidFill>
                            <a:srgbClr val="FFFFFF"/>
                          </a:solidFill>
                          <a:effectLst/>
                          <a:latin typeface="Museo Sans Condensed" panose="02000000000000000000" pitchFamily="2" charset="0"/>
                        </a:rPr>
                        <a:t>APROPIACIÓN DISPONIBLE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gridSpan="2">
                  <a:txBody>
                    <a:bodyPr/>
                    <a:lstStyle/>
                    <a:p>
                      <a:pPr algn="ctr" fontAlgn="ctr"/>
                      <a:r>
                        <a:rPr lang="es-CO" sz="1200" b="1" i="0" u="none" strike="noStrike" dirty="0">
                          <a:solidFill>
                            <a:srgbClr val="FFFFFF"/>
                          </a:solidFill>
                          <a:effectLst/>
                          <a:latin typeface="Museo Sans Condensed" panose="02000000000000000000" pitchFamily="2" charset="0"/>
                        </a:rPr>
                        <a:t>PORCENTAJE EJECUCIÓN PRESUPUESTAL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hMerge="1">
                  <a:txBody>
                    <a:bodyPr/>
                    <a:lstStyle/>
                    <a:p>
                      <a:endParaRPr lang="es-CO"/>
                    </a:p>
                  </a:txBody>
                  <a:tcPr/>
                </a:tc>
                <a:tc>
                  <a:txBody>
                    <a:bodyPr/>
                    <a:lstStyle/>
                    <a:p>
                      <a:pPr algn="ctr" fontAlgn="ctr"/>
                      <a:r>
                        <a:rPr lang="es-CO" sz="1200" b="1" i="0" u="none" strike="noStrike" dirty="0">
                          <a:solidFill>
                            <a:srgbClr val="FFFFFF"/>
                          </a:solidFill>
                          <a:effectLst/>
                          <a:latin typeface="Museo Sans Condensed" panose="02000000000000000000" pitchFamily="2" charset="0"/>
                        </a:rPr>
                        <a:t>PORCENTAJE AUTORIZACIÓN DE GIRO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200" b="1" i="0" u="none" strike="noStrike">
                          <a:solidFill>
                            <a:srgbClr val="FFFFFF"/>
                          </a:solidFill>
                          <a:effectLst/>
                          <a:latin typeface="Museo Sans Condensed" panose="02000000000000000000" pitchFamily="2" charset="0"/>
                        </a:rPr>
                        <a:t>PUESTO EJECUCIÓN PRESUPUESTAL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extLst>
                  <a:ext uri="{0D108BD9-81ED-4DB2-BD59-A6C34878D82A}">
                    <a16:rowId xmlns:a16="http://schemas.microsoft.com/office/drawing/2014/main" val="462649257"/>
                  </a:ext>
                </a:extLst>
              </a:tr>
              <a:tr h="0">
                <a:tc>
                  <a:txBody>
                    <a:bodyPr/>
                    <a:lstStyle/>
                    <a:p>
                      <a:pPr algn="just" fontAlgn="ctr"/>
                      <a:r>
                        <a:rPr lang="es-CO" sz="1200" b="0" i="0" u="none" strike="noStrike" dirty="0">
                          <a:solidFill>
                            <a:srgbClr val="000000"/>
                          </a:solidFill>
                          <a:effectLst/>
                          <a:latin typeface="Museo Sans Condensed" panose="02000000000000000000" pitchFamily="2" charset="0"/>
                        </a:rPr>
                        <a:t>DEPARTAMENTO ADMINISTRATIVO DEL SERVICIO CIVIL DISTRITAL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$ 3.800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85,30%</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a:solidFill>
                            <a:srgbClr val="70AD47"/>
                          </a:solidFill>
                          <a:effectLst/>
                          <a:latin typeface="Museo Sans Condensed" panose="02000000000000000000" pitchFamily="2" charset="0"/>
                        </a:rPr>
                        <a:t>●</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32,80%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Museo Sans Condensed" panose="02000000000000000000" pitchFamily="2"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20966236"/>
                  </a:ext>
                </a:extLst>
              </a:tr>
              <a:tr h="0">
                <a:tc>
                  <a:txBody>
                    <a:bodyPr/>
                    <a:lstStyle/>
                    <a:p>
                      <a:pPr algn="just" fontAlgn="ctr"/>
                      <a:r>
                        <a:rPr lang="es-CO" sz="1200" b="0" i="0" u="none" strike="noStrike" dirty="0">
                          <a:solidFill>
                            <a:srgbClr val="000000"/>
                          </a:solidFill>
                          <a:effectLst/>
                          <a:latin typeface="Museo Sans Condensed" panose="02000000000000000000" pitchFamily="2" charset="0"/>
                        </a:rPr>
                        <a:t>SECRETARIA JURIDICA DISTRITAL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$ 9.583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82,40%</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a:solidFill>
                            <a:srgbClr val="70AD47"/>
                          </a:solidFill>
                          <a:effectLst/>
                          <a:latin typeface="Museo Sans Condensed" panose="02000000000000000000" pitchFamily="2" charset="0"/>
                        </a:rPr>
                        <a:t>●</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47,40%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Museo Sans Condensed" panose="020000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25820575"/>
                  </a:ext>
                </a:extLst>
              </a:tr>
              <a:tr h="0">
                <a:tc>
                  <a:txBody>
                    <a:bodyPr/>
                    <a:lstStyle/>
                    <a:p>
                      <a:pPr algn="just" fontAlgn="ctr"/>
                      <a:r>
                        <a:rPr lang="es-CO" sz="1200" b="0" i="0" u="none" strike="noStrike" dirty="0">
                          <a:solidFill>
                            <a:srgbClr val="000000"/>
                          </a:solidFill>
                          <a:effectLst/>
                          <a:latin typeface="Museo Sans Condensed" panose="02000000000000000000" pitchFamily="2" charset="0"/>
                        </a:rPr>
                        <a:t>INSTITUTO DISTRITAL DE PATRIMONIO CULTURAL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$ 24.304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80,00%</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70AD47"/>
                          </a:solidFill>
                          <a:effectLst/>
                          <a:latin typeface="Museo Sans Condensed" panose="02000000000000000000" pitchFamily="2" charset="0"/>
                        </a:rPr>
                        <a:t>●</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34,60%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a:solidFill>
                            <a:srgbClr val="000000"/>
                          </a:solidFill>
                          <a:effectLst/>
                          <a:latin typeface="Museo Sans Condensed" panose="02000000000000000000" pitchFamily="2"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12664076"/>
                  </a:ext>
                </a:extLst>
              </a:tr>
              <a:tr h="0">
                <a:tc>
                  <a:txBody>
                    <a:bodyPr/>
                    <a:lstStyle/>
                    <a:p>
                      <a:pPr algn="just" fontAlgn="ctr"/>
                      <a:r>
                        <a:rPr lang="es-CO" sz="1200" b="0" i="0" u="none" strike="noStrike" dirty="0">
                          <a:solidFill>
                            <a:srgbClr val="000000"/>
                          </a:solidFill>
                          <a:effectLst/>
                          <a:latin typeface="Museo Sans Condensed" panose="02000000000000000000" pitchFamily="2" charset="0"/>
                        </a:rPr>
                        <a:t>ORQUESTA FILARMÓNICA DE BOGOTÁ</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$ 31.402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74,70%</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70AD47"/>
                          </a:solidFill>
                          <a:effectLst/>
                          <a:latin typeface="Museo Sans Condensed" panose="02000000000000000000" pitchFamily="2" charset="0"/>
                        </a:rPr>
                        <a:t>●</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26,30%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a:solidFill>
                            <a:srgbClr val="000000"/>
                          </a:solidFill>
                          <a:effectLst/>
                          <a:latin typeface="Museo Sans Condensed" panose="02000000000000000000" pitchFamily="2"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32627624"/>
                  </a:ext>
                </a:extLst>
              </a:tr>
              <a:tr h="0">
                <a:tc>
                  <a:txBody>
                    <a:bodyPr/>
                    <a:lstStyle/>
                    <a:p>
                      <a:pPr algn="just" fontAlgn="ctr"/>
                      <a:r>
                        <a:rPr lang="es-CO" sz="1200" b="0" i="0" u="none" strike="noStrike" dirty="0">
                          <a:solidFill>
                            <a:srgbClr val="000000"/>
                          </a:solidFill>
                          <a:effectLst/>
                          <a:latin typeface="Museo Sans Condensed" panose="02000000000000000000" pitchFamily="2" charset="0"/>
                        </a:rPr>
                        <a:t>FUNDACIÓN GILBERTO ALZATE AVENDAÑO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$ 9.640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72,10%</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70AD47"/>
                          </a:solidFill>
                          <a:effectLst/>
                          <a:latin typeface="Museo Sans Condensed" panose="02000000000000000000" pitchFamily="2" charset="0"/>
                        </a:rPr>
                        <a:t>●</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a:solidFill>
                            <a:srgbClr val="000000"/>
                          </a:solidFill>
                          <a:effectLst/>
                          <a:latin typeface="Museo Sans Condensed" panose="02000000000000000000" pitchFamily="2" charset="0"/>
                        </a:rPr>
                        <a:t>27,50%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17787900"/>
                  </a:ext>
                </a:extLst>
              </a:tr>
              <a:tr h="0">
                <a:tc>
                  <a:txBody>
                    <a:bodyPr/>
                    <a:lstStyle/>
                    <a:p>
                      <a:pPr algn="just" fontAlgn="ctr"/>
                      <a:r>
                        <a:rPr lang="es-CO" sz="1200" b="0" i="0" u="none" strike="noStrike" dirty="0">
                          <a:solidFill>
                            <a:srgbClr val="000000"/>
                          </a:solidFill>
                          <a:effectLst/>
                          <a:latin typeface="Museo Sans Condensed" panose="02000000000000000000" pitchFamily="2" charset="0"/>
                        </a:rPr>
                        <a:t>INSTITUTO DISTRITAL DE LAS ARTES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$ 139.431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58,40%</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70AD47"/>
                          </a:solidFill>
                          <a:effectLst/>
                          <a:latin typeface="Museo Sans Condensed" panose="02000000000000000000" pitchFamily="2" charset="0"/>
                        </a:rPr>
                        <a:t>●</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a:solidFill>
                            <a:srgbClr val="000000"/>
                          </a:solidFill>
                          <a:effectLst/>
                          <a:latin typeface="Museo Sans Condensed" panose="02000000000000000000" pitchFamily="2" charset="0"/>
                        </a:rPr>
                        <a:t>22,80%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8217248"/>
                  </a:ext>
                </a:extLst>
              </a:tr>
              <a:tr h="0">
                <a:tc>
                  <a:txBody>
                    <a:bodyPr/>
                    <a:lstStyle/>
                    <a:p>
                      <a:pPr algn="just" fontAlgn="ctr"/>
                      <a:r>
                        <a:rPr lang="es-CO" sz="1200" b="0" i="0" u="none" strike="noStrike" dirty="0">
                          <a:solidFill>
                            <a:srgbClr val="000000"/>
                          </a:solidFill>
                          <a:effectLst/>
                          <a:latin typeface="Museo Sans Condensed" panose="02000000000000000000" pitchFamily="2" charset="0"/>
                        </a:rPr>
                        <a:t>CANAL CAPITAL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$ 10.892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57,40%</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70AD47"/>
                          </a:solidFill>
                          <a:effectLst/>
                          <a:latin typeface="Museo Sans Condensed" panose="02000000000000000000" pitchFamily="2" charset="0"/>
                        </a:rPr>
                        <a:t>●</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a:solidFill>
                            <a:srgbClr val="000000"/>
                          </a:solidFill>
                          <a:effectLst/>
                          <a:latin typeface="Museo Sans Condensed" panose="02000000000000000000" pitchFamily="2" charset="0"/>
                        </a:rPr>
                        <a:t>18,60%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7169522"/>
                  </a:ext>
                </a:extLst>
              </a:tr>
              <a:tr h="0">
                <a:tc>
                  <a:txBody>
                    <a:bodyPr/>
                    <a:lstStyle/>
                    <a:p>
                      <a:pPr algn="just" fontAlgn="ctr"/>
                      <a:r>
                        <a:rPr lang="es-ES" sz="1200" b="0" i="0" u="none" strike="noStrike">
                          <a:solidFill>
                            <a:srgbClr val="000000"/>
                          </a:solidFill>
                          <a:effectLst/>
                          <a:latin typeface="Museo Sans Condensed" panose="02000000000000000000" pitchFamily="2" charset="0"/>
                        </a:rPr>
                        <a:t>SECRETARÍA DISTRITAL DE CULTURA, RECREACIÓN Y DEPORTE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$ 128.911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55,20%</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FFC000"/>
                          </a:solidFill>
                          <a:effectLst/>
                          <a:latin typeface="Museo Sans Condensed" panose="02000000000000000000" pitchFamily="2" charset="0"/>
                        </a:rPr>
                        <a:t>●</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a:solidFill>
                            <a:srgbClr val="000000"/>
                          </a:solidFill>
                          <a:effectLst/>
                          <a:latin typeface="Museo Sans Condensed" panose="02000000000000000000" pitchFamily="2" charset="0"/>
                        </a:rPr>
                        <a:t>28,90%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09602415"/>
                  </a:ext>
                </a:extLst>
              </a:tr>
              <a:tr h="0">
                <a:tc>
                  <a:txBody>
                    <a:bodyPr/>
                    <a:lstStyle/>
                    <a:p>
                      <a:pPr algn="just" fontAlgn="ctr"/>
                      <a:r>
                        <a:rPr lang="es-ES" sz="1200" b="0" i="0" u="none" strike="noStrike" dirty="0">
                          <a:solidFill>
                            <a:srgbClr val="000000"/>
                          </a:solidFill>
                          <a:effectLst/>
                          <a:latin typeface="Museo Sans Condensed" panose="02000000000000000000" pitchFamily="2" charset="0"/>
                        </a:rPr>
                        <a:t>INSTITUTO DISTRITAL DE RECREACIÓN Y DEPORTE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$ 329.951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50,40%</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FFC000"/>
                          </a:solidFill>
                          <a:effectLst/>
                          <a:latin typeface="Museo Sans Condensed" panose="02000000000000000000" pitchFamily="2" charset="0"/>
                        </a:rPr>
                        <a:t>●</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22,70%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1200" b="0" i="0" u="none" strike="noStrike" dirty="0">
                          <a:solidFill>
                            <a:srgbClr val="000000"/>
                          </a:solidFill>
                          <a:effectLst/>
                          <a:latin typeface="Museo Sans Condensed" panose="02000000000000000000" pitchFamily="2" charset="0"/>
                        </a:rPr>
                        <a:t>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77749785"/>
                  </a:ext>
                </a:extLst>
              </a:tr>
              <a:tr h="0">
                <a:tc>
                  <a:txBody>
                    <a:bodyPr/>
                    <a:lstStyle/>
                    <a:p>
                      <a:pPr algn="just" fontAlgn="ctr"/>
                      <a:r>
                        <a:rPr lang="es-CO" sz="1200" b="0" i="0" u="none" strike="noStrike" dirty="0">
                          <a:solidFill>
                            <a:srgbClr val="000000"/>
                          </a:solidFill>
                          <a:effectLst/>
                          <a:latin typeface="Museo Sans Condensed" panose="02000000000000000000" pitchFamily="2" charset="0"/>
                        </a:rPr>
                        <a:t>INSTITUTO DE DESARROLLO URBANO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200" b="0" i="0" u="none" strike="noStrike" dirty="0">
                          <a:solidFill>
                            <a:srgbClr val="000000"/>
                          </a:solidFill>
                          <a:effectLst/>
                          <a:latin typeface="Museo Sans Condensed" panose="02000000000000000000" pitchFamily="2" charset="0"/>
                        </a:rPr>
                        <a:t>$ 2.482.490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17,80%</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a:solidFill>
                            <a:srgbClr val="FF0000"/>
                          </a:solidFill>
                          <a:effectLst/>
                          <a:latin typeface="Museo Sans Condensed" panose="02000000000000000000" pitchFamily="2" charset="0"/>
                        </a:rPr>
                        <a:t>●</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Museo Sans Condensed" panose="02000000000000000000" pitchFamily="2" charset="0"/>
                        </a:rPr>
                        <a:t>8,20%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200" b="0" i="0" u="none" strike="noStrike" dirty="0">
                          <a:solidFill>
                            <a:srgbClr val="000000"/>
                          </a:solidFill>
                          <a:effectLst/>
                          <a:latin typeface="Museo Sans Condensed" panose="02000000000000000000" pitchFamily="2" charset="0"/>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3784651"/>
                  </a:ext>
                </a:extLst>
              </a:tr>
              <a:tr h="0">
                <a:tc>
                  <a:txBody>
                    <a:bodyPr/>
                    <a:lstStyle/>
                    <a:p>
                      <a:pPr algn="just" fontAlgn="ctr"/>
                      <a:r>
                        <a:rPr lang="es-CO" sz="1200" b="0" i="0" u="none" strike="noStrike" dirty="0">
                          <a:solidFill>
                            <a:srgbClr val="000000"/>
                          </a:solidFill>
                          <a:effectLst/>
                          <a:latin typeface="Museo Sans Condensed" panose="02000000000000000000" pitchFamily="2" charset="0"/>
                        </a:rPr>
                        <a:t>LOTERÍA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200" b="0" i="0" u="none" strike="noStrike" dirty="0">
                          <a:solidFill>
                            <a:srgbClr val="000000"/>
                          </a:solidFill>
                          <a:effectLst/>
                          <a:latin typeface="Museo Sans Condensed" panose="02000000000000000000" pitchFamily="2" charset="0"/>
                        </a:rPr>
                        <a:t>$ 470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12,60%</a:t>
                      </a: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dirty="0">
                          <a:solidFill>
                            <a:srgbClr val="FF0000"/>
                          </a:solidFill>
                          <a:effectLst/>
                          <a:latin typeface="Museo Sans Condensed" panose="02000000000000000000" pitchFamily="2" charset="0"/>
                        </a:rPr>
                        <a:t>●</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000000"/>
                          </a:solidFill>
                          <a:effectLst/>
                          <a:latin typeface="Museo Sans Condensed" panose="02000000000000000000" pitchFamily="2" charset="0"/>
                        </a:rPr>
                        <a:t>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200" b="0" i="0" u="none" strike="noStrike" dirty="0">
                          <a:solidFill>
                            <a:srgbClr val="000000"/>
                          </a:solidFill>
                          <a:effectLst/>
                          <a:latin typeface="Museo Sans Condensed" panose="02000000000000000000" pitchFamily="2" charset="0"/>
                        </a:rPr>
                        <a:t>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5526868"/>
                  </a:ext>
                </a:extLst>
              </a:tr>
              <a:tr h="0">
                <a:tc>
                  <a:txBody>
                    <a:bodyPr/>
                    <a:lstStyle/>
                    <a:p>
                      <a:pPr algn="l" fontAlgn="ctr"/>
                      <a:r>
                        <a:rPr lang="es-CO" sz="1200" b="1" i="0" u="none" strike="noStrike">
                          <a:solidFill>
                            <a:srgbClr val="000000"/>
                          </a:solidFill>
                          <a:effectLst/>
                          <a:latin typeface="Museo Sans Condensed" panose="02000000000000000000" pitchFamily="2" charset="0"/>
                        </a:rPr>
                        <a:t> TOTAL ENTIDADES DISTRITALES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ctr" fontAlgn="ctr"/>
                      <a:r>
                        <a:rPr lang="es-CO" sz="1200" b="1" i="0" u="none" strike="noStrike" dirty="0">
                          <a:solidFill>
                            <a:srgbClr val="000000"/>
                          </a:solidFill>
                          <a:effectLst/>
                          <a:latin typeface="Museo Sans Condensed" panose="02000000000000000000" pitchFamily="2" charset="0"/>
                        </a:rPr>
                        <a:t>$ 20.669.630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gridSpan="2">
                  <a:txBody>
                    <a:bodyPr/>
                    <a:lstStyle/>
                    <a:p>
                      <a:pPr algn="ctr" fontAlgn="ctr"/>
                      <a:r>
                        <a:rPr lang="es-CO" sz="1200" b="1" i="0" u="none" strike="noStrike" dirty="0">
                          <a:solidFill>
                            <a:srgbClr val="000000"/>
                          </a:solidFill>
                          <a:effectLst/>
                          <a:latin typeface="Museo Sans Condensed" panose="02000000000000000000" pitchFamily="2" charset="0"/>
                        </a:rPr>
                        <a:t>50,90%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hMerge="1">
                  <a:txBody>
                    <a:bodyPr/>
                    <a:lstStyle/>
                    <a:p>
                      <a:endParaRPr lang="es-CO"/>
                    </a:p>
                  </a:txBody>
                  <a:tcPr/>
                </a:tc>
                <a:tc>
                  <a:txBody>
                    <a:bodyPr/>
                    <a:lstStyle/>
                    <a:p>
                      <a:pPr algn="ctr" fontAlgn="ctr"/>
                      <a:r>
                        <a:rPr lang="es-CO" sz="1200" b="1" i="0" u="none" strike="noStrike" dirty="0">
                          <a:solidFill>
                            <a:srgbClr val="000000"/>
                          </a:solidFill>
                          <a:effectLst/>
                          <a:latin typeface="Museo Sans Condensed" panose="02000000000000000000" pitchFamily="2" charset="0"/>
                        </a:rPr>
                        <a:t>28,00%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l" fontAlgn="b"/>
                      <a:endParaRPr lang="es-CO" sz="1200" b="0" i="0" u="none" strike="noStrike">
                        <a:solidFill>
                          <a:srgbClr val="000000"/>
                        </a:solidFill>
                        <a:effectLst/>
                        <a:latin typeface="Museo Sans Condensed" panose="02000000000000000000" pitchFamily="2" charset="0"/>
                      </a:endParaRP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860015061"/>
                  </a:ext>
                </a:extLst>
              </a:tr>
              <a:tr h="0">
                <a:tc gridSpan="6">
                  <a:txBody>
                    <a:bodyPr/>
                    <a:lstStyle/>
                    <a:p>
                      <a:pPr algn="l" fontAlgn="b"/>
                      <a:r>
                        <a:rPr lang="es-CO" sz="1200" b="0" i="0" u="none" strike="noStrike" dirty="0">
                          <a:solidFill>
                            <a:srgbClr val="000000"/>
                          </a:solidFill>
                          <a:effectLst/>
                          <a:latin typeface="Museo Sans Condensed" panose="02000000000000000000" pitchFamily="2" charset="0"/>
                        </a:rPr>
                        <a:t>Fuente: SDH-DDP-SFD</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63597020"/>
                  </a:ext>
                </a:extLst>
              </a:tr>
              <a:tr h="0">
                <a:tc gridSpan="6">
                  <a:txBody>
                    <a:bodyPr/>
                    <a:lstStyle/>
                    <a:p>
                      <a:pPr algn="l" fontAlgn="b"/>
                      <a:r>
                        <a:rPr lang="es-CO" sz="1200" b="0" i="0" u="none" strike="noStrike" dirty="0">
                          <a:solidFill>
                            <a:srgbClr val="000000"/>
                          </a:solidFill>
                          <a:effectLst/>
                          <a:latin typeface="Museo Sans Condensed" panose="02000000000000000000" pitchFamily="2" charset="0"/>
                        </a:rPr>
                        <a:t>Diseño: SCRD-OAP</a:t>
                      </a:r>
                    </a:p>
                  </a:txBody>
                  <a:tcPr marL="9525" marR="9525" marT="9525" marB="0" anchor="b">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1399964"/>
                  </a:ext>
                </a:extLst>
              </a:tr>
            </a:tbl>
          </a:graphicData>
        </a:graphic>
      </p:graphicFrame>
      <p:cxnSp>
        <p:nvCxnSpPr>
          <p:cNvPr id="10" name="Conector recto de flecha 9">
            <a:extLst>
              <a:ext uri="{FF2B5EF4-FFF2-40B4-BE49-F238E27FC236}">
                <a16:creationId xmlns:a16="http://schemas.microsoft.com/office/drawing/2014/main" id="{4CA54085-FF93-428F-B61D-3023BE2920D1}"/>
              </a:ext>
            </a:extLst>
          </p:cNvPr>
          <p:cNvCxnSpPr>
            <a:cxnSpLocks/>
          </p:cNvCxnSpPr>
          <p:nvPr/>
        </p:nvCxnSpPr>
        <p:spPr>
          <a:xfrm>
            <a:off x="1682752" y="3986875"/>
            <a:ext cx="9147439" cy="0"/>
          </a:xfrm>
          <a:prstGeom prst="straightConnector1">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971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6" y="117389"/>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presupuesto total (funcionamiento + inversión) a 23/07/2021</a:t>
            </a:r>
          </a:p>
        </p:txBody>
      </p:sp>
      <p:graphicFrame>
        <p:nvGraphicFramePr>
          <p:cNvPr id="2" name="Tabla 1">
            <a:extLst>
              <a:ext uri="{FF2B5EF4-FFF2-40B4-BE49-F238E27FC236}">
                <a16:creationId xmlns:a16="http://schemas.microsoft.com/office/drawing/2014/main" id="{D1A2AFD5-6281-49C1-B9B6-FE1F9DE55B11}"/>
              </a:ext>
            </a:extLst>
          </p:cNvPr>
          <p:cNvGraphicFramePr>
            <a:graphicFrameLocks noGrp="1"/>
          </p:cNvGraphicFramePr>
          <p:nvPr/>
        </p:nvGraphicFramePr>
        <p:xfrm>
          <a:off x="259154" y="2002135"/>
          <a:ext cx="11673691" cy="2853730"/>
        </p:xfrm>
        <a:graphic>
          <a:graphicData uri="http://schemas.openxmlformats.org/drawingml/2006/table">
            <a:tbl>
              <a:tblPr/>
              <a:tblGrid>
                <a:gridCol w="320644">
                  <a:extLst>
                    <a:ext uri="{9D8B030D-6E8A-4147-A177-3AD203B41FA5}">
                      <a16:colId xmlns:a16="http://schemas.microsoft.com/office/drawing/2014/main" val="3613022657"/>
                    </a:ext>
                  </a:extLst>
                </a:gridCol>
                <a:gridCol w="3779061">
                  <a:extLst>
                    <a:ext uri="{9D8B030D-6E8A-4147-A177-3AD203B41FA5}">
                      <a16:colId xmlns:a16="http://schemas.microsoft.com/office/drawing/2014/main" val="1921729255"/>
                    </a:ext>
                  </a:extLst>
                </a:gridCol>
                <a:gridCol w="942271">
                  <a:extLst>
                    <a:ext uri="{9D8B030D-6E8A-4147-A177-3AD203B41FA5}">
                      <a16:colId xmlns:a16="http://schemas.microsoft.com/office/drawing/2014/main" val="2752444308"/>
                    </a:ext>
                  </a:extLst>
                </a:gridCol>
                <a:gridCol w="947782">
                  <a:extLst>
                    <a:ext uri="{9D8B030D-6E8A-4147-A177-3AD203B41FA5}">
                      <a16:colId xmlns:a16="http://schemas.microsoft.com/office/drawing/2014/main" val="3467935395"/>
                    </a:ext>
                  </a:extLst>
                </a:gridCol>
                <a:gridCol w="636446">
                  <a:extLst>
                    <a:ext uri="{9D8B030D-6E8A-4147-A177-3AD203B41FA5}">
                      <a16:colId xmlns:a16="http://schemas.microsoft.com/office/drawing/2014/main" val="614794336"/>
                    </a:ext>
                  </a:extLst>
                </a:gridCol>
                <a:gridCol w="942271">
                  <a:extLst>
                    <a:ext uri="{9D8B030D-6E8A-4147-A177-3AD203B41FA5}">
                      <a16:colId xmlns:a16="http://schemas.microsoft.com/office/drawing/2014/main" val="1395118264"/>
                    </a:ext>
                  </a:extLst>
                </a:gridCol>
                <a:gridCol w="947782">
                  <a:extLst>
                    <a:ext uri="{9D8B030D-6E8A-4147-A177-3AD203B41FA5}">
                      <a16:colId xmlns:a16="http://schemas.microsoft.com/office/drawing/2014/main" val="3606186340"/>
                    </a:ext>
                  </a:extLst>
                </a:gridCol>
                <a:gridCol w="636446">
                  <a:extLst>
                    <a:ext uri="{9D8B030D-6E8A-4147-A177-3AD203B41FA5}">
                      <a16:colId xmlns:a16="http://schemas.microsoft.com/office/drawing/2014/main" val="1209989732"/>
                    </a:ext>
                  </a:extLst>
                </a:gridCol>
                <a:gridCol w="942271">
                  <a:extLst>
                    <a:ext uri="{9D8B030D-6E8A-4147-A177-3AD203B41FA5}">
                      <a16:colId xmlns:a16="http://schemas.microsoft.com/office/drawing/2014/main" val="1230746271"/>
                    </a:ext>
                  </a:extLst>
                </a:gridCol>
                <a:gridCol w="942271">
                  <a:extLst>
                    <a:ext uri="{9D8B030D-6E8A-4147-A177-3AD203B41FA5}">
                      <a16:colId xmlns:a16="http://schemas.microsoft.com/office/drawing/2014/main" val="991545462"/>
                    </a:ext>
                  </a:extLst>
                </a:gridCol>
                <a:gridCol w="636446">
                  <a:extLst>
                    <a:ext uri="{9D8B030D-6E8A-4147-A177-3AD203B41FA5}">
                      <a16:colId xmlns:a16="http://schemas.microsoft.com/office/drawing/2014/main" val="2016266113"/>
                    </a:ext>
                  </a:extLst>
                </a:gridCol>
              </a:tblGrid>
              <a:tr h="0">
                <a:tc gridSpan="11">
                  <a:txBody>
                    <a:bodyPr/>
                    <a:lstStyle/>
                    <a:p>
                      <a:pPr algn="r" fontAlgn="ctr"/>
                      <a:r>
                        <a:rPr lang="es-CO" sz="1200" b="0" i="0" u="none" strike="noStrike" dirty="0">
                          <a:solidFill>
                            <a:srgbClr val="000000"/>
                          </a:solidFill>
                          <a:effectLst/>
                          <a:latin typeface="Museo Sans Condensed" panose="02000000000000000000" pitchFamily="2" charset="0"/>
                        </a:rPr>
                        <a:t> Millones de Pesos</a:t>
                      </a:r>
                    </a:p>
                  </a:txBody>
                  <a:tcPr marL="7895" marR="7895" marT="789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lnL w="12700" cmpd="sng">
                      <a:noFill/>
                      <a:prstDash val="solid"/>
                    </a:ln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894886758"/>
                  </a:ext>
                </a:extLst>
              </a:tr>
              <a:tr h="0">
                <a:tc rowSpan="2">
                  <a:txBody>
                    <a:bodyPr/>
                    <a:lstStyle/>
                    <a:p>
                      <a:pPr algn="ctr" fontAlgn="ctr"/>
                      <a:r>
                        <a:rPr lang="es-CO" sz="1200" b="1" i="0" u="none" strike="noStrike" dirty="0">
                          <a:solidFill>
                            <a:srgbClr val="FFFFFF"/>
                          </a:solidFill>
                          <a:effectLst/>
                          <a:latin typeface="Museo Sans Condensed" panose="02000000000000000000" pitchFamily="2" charset="0"/>
                        </a:rPr>
                        <a:t>No.</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rowSpan="2">
                  <a:txBody>
                    <a:bodyPr/>
                    <a:lstStyle/>
                    <a:p>
                      <a:pPr algn="ctr" fontAlgn="ctr"/>
                      <a:r>
                        <a:rPr lang="es-CO" sz="1200" b="1" i="0" u="none" strike="noStrike" dirty="0">
                          <a:solidFill>
                            <a:srgbClr val="FFFFFF"/>
                          </a:solidFill>
                          <a:effectLst/>
                          <a:latin typeface="Museo Sans Condensed" panose="02000000000000000000" pitchFamily="2" charset="0"/>
                        </a:rPr>
                        <a:t>ENTIDAD</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gridSpan="3">
                  <a:txBody>
                    <a:bodyPr/>
                    <a:lstStyle/>
                    <a:p>
                      <a:pPr algn="ctr" fontAlgn="ctr"/>
                      <a:r>
                        <a:rPr lang="es-CO" sz="1200" b="1" i="0" u="none" strike="noStrike" dirty="0">
                          <a:solidFill>
                            <a:srgbClr val="FFFFFF"/>
                          </a:solidFill>
                          <a:effectLst/>
                          <a:latin typeface="Museo Sans Condensed" panose="02000000000000000000" pitchFamily="2" charset="0"/>
                        </a:rPr>
                        <a:t>FUNCIONAMIENTO</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hMerge="1">
                  <a:txBody>
                    <a:bodyPr/>
                    <a:lstStyle/>
                    <a:p>
                      <a:endParaRPr lang="es-CO"/>
                    </a:p>
                  </a:txBody>
                  <a:tcPr/>
                </a:tc>
                <a:tc hMerge="1">
                  <a:txBody>
                    <a:bodyPr/>
                    <a:lstStyle/>
                    <a:p>
                      <a:endParaRPr lang="es-CO"/>
                    </a:p>
                  </a:txBody>
                  <a:tcPr/>
                </a:tc>
                <a:tc gridSpan="3">
                  <a:txBody>
                    <a:bodyPr/>
                    <a:lstStyle/>
                    <a:p>
                      <a:pPr algn="ctr" fontAlgn="ctr"/>
                      <a:r>
                        <a:rPr lang="es-CO" sz="1200" b="1" i="0" u="none" strike="noStrike">
                          <a:solidFill>
                            <a:srgbClr val="FFFFFF"/>
                          </a:solidFill>
                          <a:effectLst/>
                          <a:latin typeface="Museo Sans Condensed" panose="02000000000000000000" pitchFamily="2" charset="0"/>
                        </a:rPr>
                        <a:t>INVERSIÓN</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hMerge="1">
                  <a:txBody>
                    <a:bodyPr/>
                    <a:lstStyle/>
                    <a:p>
                      <a:endParaRPr lang="es-CO"/>
                    </a:p>
                  </a:txBody>
                  <a:tcPr/>
                </a:tc>
                <a:tc hMerge="1">
                  <a:txBody>
                    <a:bodyPr/>
                    <a:lstStyle/>
                    <a:p>
                      <a:endParaRPr lang="es-CO"/>
                    </a:p>
                  </a:txBody>
                  <a:tcPr/>
                </a:tc>
                <a:tc gridSpan="3">
                  <a:txBody>
                    <a:bodyPr/>
                    <a:lstStyle/>
                    <a:p>
                      <a:pPr algn="ctr" fontAlgn="ctr"/>
                      <a:r>
                        <a:rPr lang="es-CO" sz="1200" b="1" i="0" u="none" strike="noStrike">
                          <a:solidFill>
                            <a:srgbClr val="FFFFFF"/>
                          </a:solidFill>
                          <a:effectLst/>
                          <a:latin typeface="Museo Sans Condensed" panose="02000000000000000000" pitchFamily="2" charset="0"/>
                        </a:rPr>
                        <a:t>TOTAL</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6311563"/>
                  </a:ext>
                </a:extLst>
              </a:tr>
              <a:tr h="0">
                <a:tc vMerge="1">
                  <a:txBody>
                    <a:bodyPr/>
                    <a:lstStyle/>
                    <a:p>
                      <a:endParaRPr lang="es-CO"/>
                    </a:p>
                  </a:txBody>
                  <a:tcPr/>
                </a:tc>
                <a:tc vMerge="1">
                  <a:txBody>
                    <a:bodyPr/>
                    <a:lstStyle/>
                    <a:p>
                      <a:endParaRPr lang="es-CO"/>
                    </a:p>
                  </a:txBody>
                  <a:tcPr/>
                </a:tc>
                <a:tc>
                  <a:txBody>
                    <a:bodyPr/>
                    <a:lstStyle/>
                    <a:p>
                      <a:pPr algn="ctr" fontAlgn="ctr"/>
                      <a:r>
                        <a:rPr lang="es-CO" sz="1200" b="1" i="0" u="none" strike="noStrike" dirty="0">
                          <a:solidFill>
                            <a:srgbClr val="FFFFFF"/>
                          </a:solidFill>
                          <a:effectLst/>
                          <a:latin typeface="Museo Sans Condensed" panose="02000000000000000000" pitchFamily="2" charset="0"/>
                        </a:rPr>
                        <a:t>DISPONIBLE</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gridSpan="2">
                  <a:txBody>
                    <a:bodyPr/>
                    <a:lstStyle/>
                    <a:p>
                      <a:pPr algn="ctr" fontAlgn="ctr"/>
                      <a:r>
                        <a:rPr lang="es-CO" sz="1200" b="1" i="0" u="none" strike="noStrike" dirty="0">
                          <a:solidFill>
                            <a:srgbClr val="FFFFFF"/>
                          </a:solidFill>
                          <a:effectLst/>
                          <a:latin typeface="Museo Sans Condensed" panose="02000000000000000000" pitchFamily="2" charset="0"/>
                        </a:rPr>
                        <a:t>COMPROMISOS ACUMULADOS</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hMerge="1">
                  <a:txBody>
                    <a:bodyPr/>
                    <a:lstStyle/>
                    <a:p>
                      <a:endParaRPr lang="es-CO"/>
                    </a:p>
                  </a:txBody>
                  <a:tcPr/>
                </a:tc>
                <a:tc>
                  <a:txBody>
                    <a:bodyPr/>
                    <a:lstStyle/>
                    <a:p>
                      <a:pPr algn="ctr" fontAlgn="ctr"/>
                      <a:r>
                        <a:rPr lang="es-CO" sz="1200" b="1" i="0" u="none" strike="noStrike" dirty="0">
                          <a:solidFill>
                            <a:srgbClr val="FFFFFF"/>
                          </a:solidFill>
                          <a:effectLst/>
                          <a:latin typeface="Museo Sans Condensed" panose="02000000000000000000" pitchFamily="2" charset="0"/>
                        </a:rPr>
                        <a:t>DISPONIBLE</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gridSpan="2">
                  <a:txBody>
                    <a:bodyPr/>
                    <a:lstStyle/>
                    <a:p>
                      <a:pPr algn="ctr" fontAlgn="ctr"/>
                      <a:r>
                        <a:rPr lang="es-CO" sz="1200" b="1" i="0" u="none" strike="noStrike" dirty="0">
                          <a:solidFill>
                            <a:srgbClr val="FFFFFF"/>
                          </a:solidFill>
                          <a:effectLst/>
                          <a:latin typeface="Museo Sans Condensed" panose="02000000000000000000" pitchFamily="2" charset="0"/>
                        </a:rPr>
                        <a:t>COMPROMISOS ACUMULADOS</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hMerge="1">
                  <a:txBody>
                    <a:bodyPr/>
                    <a:lstStyle/>
                    <a:p>
                      <a:endParaRPr lang="es-CO"/>
                    </a:p>
                  </a:txBody>
                  <a:tcPr/>
                </a:tc>
                <a:tc>
                  <a:txBody>
                    <a:bodyPr/>
                    <a:lstStyle/>
                    <a:p>
                      <a:pPr algn="ctr" fontAlgn="ctr"/>
                      <a:r>
                        <a:rPr lang="es-CO" sz="1200" b="1" i="0" u="none" strike="noStrike" dirty="0">
                          <a:solidFill>
                            <a:srgbClr val="FFFFFF"/>
                          </a:solidFill>
                          <a:effectLst/>
                          <a:latin typeface="Museo Sans Condensed" panose="02000000000000000000" pitchFamily="2" charset="0"/>
                        </a:rPr>
                        <a:t>DISPONIBLE</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gridSpan="2">
                  <a:txBody>
                    <a:bodyPr/>
                    <a:lstStyle/>
                    <a:p>
                      <a:pPr algn="ctr" fontAlgn="ctr"/>
                      <a:r>
                        <a:rPr lang="es-CO" sz="1200" b="1" i="0" u="none" strike="noStrike" dirty="0">
                          <a:solidFill>
                            <a:srgbClr val="FFFFFF"/>
                          </a:solidFill>
                          <a:effectLst/>
                          <a:latin typeface="Museo Sans Condensed" panose="02000000000000000000" pitchFamily="2" charset="0"/>
                        </a:rPr>
                        <a:t>COMPROMISOS ACUMULADOS</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hMerge="1">
                  <a:txBody>
                    <a:bodyPr/>
                    <a:lstStyle/>
                    <a:p>
                      <a:endParaRPr lang="es-CO"/>
                    </a:p>
                  </a:txBody>
                  <a:tcPr/>
                </a:tc>
                <a:extLst>
                  <a:ext uri="{0D108BD9-81ED-4DB2-BD59-A6C34878D82A}">
                    <a16:rowId xmlns:a16="http://schemas.microsoft.com/office/drawing/2014/main" val="1498407743"/>
                  </a:ext>
                </a:extLst>
              </a:tr>
              <a:tr h="0">
                <a:tc>
                  <a:txBody>
                    <a:bodyPr/>
                    <a:lstStyle/>
                    <a:p>
                      <a:pPr algn="ctr" fontAlgn="b"/>
                      <a:r>
                        <a:rPr lang="es-CO" sz="1200" b="0" i="0" u="none" strike="noStrike">
                          <a:solidFill>
                            <a:srgbClr val="000000"/>
                          </a:solidFill>
                          <a:effectLst/>
                          <a:latin typeface="Museo Sans Condensed" panose="02000000000000000000" pitchFamily="2" charset="0"/>
                        </a:rPr>
                        <a:t>1</a:t>
                      </a:r>
                    </a:p>
                  </a:txBody>
                  <a:tcPr marL="7895" marR="7895" marT="78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
                      <a:r>
                        <a:rPr lang="es-ES" sz="1200" b="0" i="0" u="none" strike="noStrike" dirty="0">
                          <a:solidFill>
                            <a:srgbClr val="000000"/>
                          </a:solidFill>
                          <a:effectLst/>
                          <a:latin typeface="Museo Sans Condensed" panose="02000000000000000000" pitchFamily="2" charset="0"/>
                        </a:rPr>
                        <a:t>SECRETARIA DE CULTURA, RECREACIÓN Y DEPORTE (SCRD)</a:t>
                      </a:r>
                      <a:endParaRPr lang="es-CO" sz="1200" b="0" i="0" u="none" strike="noStrike" dirty="0">
                        <a:solidFill>
                          <a:srgbClr val="000000"/>
                        </a:solidFill>
                        <a:effectLst/>
                        <a:latin typeface="Museo Sans Condensed" panose="02000000000000000000" pitchFamily="2" charset="0"/>
                      </a:endParaRP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$ 24.128,80</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$ 11.862,50</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49,16%</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$ 128.910,64</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$ 71.199,35</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55,23%</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$ 153.039,44</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$ 83.061,85</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54,27%</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5880837"/>
                  </a:ext>
                </a:extLst>
              </a:tr>
              <a:tr h="0">
                <a:tc>
                  <a:txBody>
                    <a:bodyPr/>
                    <a:lstStyle/>
                    <a:p>
                      <a:pPr algn="ctr" fontAlgn="b"/>
                      <a:r>
                        <a:rPr lang="es-CO" sz="1200" b="0" i="0" u="none" strike="noStrike">
                          <a:solidFill>
                            <a:srgbClr val="000000"/>
                          </a:solidFill>
                          <a:effectLst/>
                          <a:latin typeface="Museo Sans Condensed" panose="02000000000000000000" pitchFamily="2" charset="0"/>
                        </a:rPr>
                        <a:t>2</a:t>
                      </a:r>
                    </a:p>
                  </a:txBody>
                  <a:tcPr marL="7895" marR="7895" marT="78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
                      <a:r>
                        <a:rPr lang="es-ES" sz="1200" b="0" i="0" u="none" strike="noStrike" dirty="0">
                          <a:solidFill>
                            <a:srgbClr val="000000"/>
                          </a:solidFill>
                          <a:effectLst/>
                          <a:latin typeface="Museo Sans Condensed" panose="02000000000000000000" pitchFamily="2" charset="0"/>
                        </a:rPr>
                        <a:t>INSTITUTO DISTRITAL DE RECREACIÓN Y DEPORTE (</a:t>
                      </a:r>
                      <a:r>
                        <a:rPr lang="es-ES" sz="1200" b="0" i="0" u="none" strike="noStrike" dirty="0" err="1">
                          <a:solidFill>
                            <a:srgbClr val="000000"/>
                          </a:solidFill>
                          <a:effectLst/>
                          <a:latin typeface="Museo Sans Condensed" panose="02000000000000000000" pitchFamily="2" charset="0"/>
                        </a:rPr>
                        <a:t>lDRD</a:t>
                      </a:r>
                      <a:r>
                        <a:rPr lang="es-ES" sz="1200" b="0" i="0" u="none" strike="noStrike" dirty="0">
                          <a:solidFill>
                            <a:srgbClr val="000000"/>
                          </a:solidFill>
                          <a:effectLst/>
                          <a:latin typeface="Museo Sans Condensed" panose="02000000000000000000" pitchFamily="2" charset="0"/>
                        </a:rPr>
                        <a:t>)</a:t>
                      </a:r>
                      <a:endParaRPr lang="es-CO" sz="1200" b="0" i="0" u="none" strike="noStrike" dirty="0">
                        <a:solidFill>
                          <a:srgbClr val="000000"/>
                        </a:solidFill>
                        <a:effectLst/>
                        <a:latin typeface="Museo Sans Condensed" panose="02000000000000000000" pitchFamily="2" charset="0"/>
                      </a:endParaRP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$ 36.234,23</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$ 19.325,40</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53,33%</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$ 329.950,81</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$ 166.359,26</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50,42%</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$ 366.185,05</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$ 185.684,65</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50,71%</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6397028"/>
                  </a:ext>
                </a:extLst>
              </a:tr>
              <a:tr h="0">
                <a:tc>
                  <a:txBody>
                    <a:bodyPr/>
                    <a:lstStyle/>
                    <a:p>
                      <a:pPr algn="ctr" fontAlgn="b"/>
                      <a:r>
                        <a:rPr lang="es-CO" sz="1200" b="0" i="0" u="none" strike="noStrike">
                          <a:solidFill>
                            <a:srgbClr val="000000"/>
                          </a:solidFill>
                          <a:effectLst/>
                          <a:latin typeface="Museo Sans Condensed" panose="02000000000000000000" pitchFamily="2" charset="0"/>
                        </a:rPr>
                        <a:t>3</a:t>
                      </a:r>
                    </a:p>
                  </a:txBody>
                  <a:tcPr marL="7895" marR="7895" marT="78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
                      <a:r>
                        <a:rPr lang="es-CO" sz="1200" b="0" i="0" u="none" strike="noStrike" dirty="0">
                          <a:solidFill>
                            <a:srgbClr val="000000"/>
                          </a:solidFill>
                          <a:effectLst/>
                          <a:latin typeface="Museo Sans Condensed" panose="02000000000000000000" pitchFamily="2" charset="0"/>
                        </a:rPr>
                        <a:t>INSTITUTO DISTRITAL DE LAS ARTES (IDARTES)</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$ 12.971,18</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$ 8.692,76</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67,02%</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$ 139.430,95</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$ 81.720,17</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58,61%</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$ 152.402,13</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$ 90.412,93</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59,33%</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8367479"/>
                  </a:ext>
                </a:extLst>
              </a:tr>
              <a:tr h="0">
                <a:tc>
                  <a:txBody>
                    <a:bodyPr/>
                    <a:lstStyle/>
                    <a:p>
                      <a:pPr algn="ctr" fontAlgn="b"/>
                      <a:r>
                        <a:rPr lang="es-CO" sz="1200" b="0" i="0" u="none" strike="noStrike">
                          <a:solidFill>
                            <a:srgbClr val="000000"/>
                          </a:solidFill>
                          <a:effectLst/>
                          <a:latin typeface="Museo Sans Condensed" panose="02000000000000000000" pitchFamily="2" charset="0"/>
                        </a:rPr>
                        <a:t>4</a:t>
                      </a:r>
                    </a:p>
                  </a:txBody>
                  <a:tcPr marL="7895" marR="7895" marT="78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
                      <a:r>
                        <a:rPr lang="pt-BR" sz="1200" b="0" i="0" u="none" strike="noStrike" dirty="0">
                          <a:solidFill>
                            <a:srgbClr val="000000"/>
                          </a:solidFill>
                          <a:effectLst/>
                          <a:latin typeface="Museo Sans Condensed" panose="02000000000000000000" pitchFamily="2" charset="0"/>
                        </a:rPr>
                        <a:t>ORQUESTA FILARMÓNICA DE BOGOTÁ (OFB)</a:t>
                      </a:r>
                      <a:endParaRPr lang="es-CO" sz="1200" b="0" i="0" u="none" strike="noStrike" dirty="0">
                        <a:solidFill>
                          <a:srgbClr val="000000"/>
                        </a:solidFill>
                        <a:effectLst/>
                        <a:latin typeface="Museo Sans Condensed" panose="02000000000000000000" pitchFamily="2" charset="0"/>
                      </a:endParaRP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$ 28.321,51</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$ 14.016,85</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49,49%</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$ 31.402,00</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$ 23.459,36</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74,71%</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$ 59.723,51</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$ 37.476,21</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62,75%</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293428"/>
                  </a:ext>
                </a:extLst>
              </a:tr>
              <a:tr h="0">
                <a:tc>
                  <a:txBody>
                    <a:bodyPr/>
                    <a:lstStyle/>
                    <a:p>
                      <a:pPr algn="ctr" fontAlgn="b"/>
                      <a:r>
                        <a:rPr lang="es-CO" sz="1200" b="0" i="0" u="none" strike="noStrike">
                          <a:solidFill>
                            <a:srgbClr val="000000"/>
                          </a:solidFill>
                          <a:effectLst/>
                          <a:latin typeface="Museo Sans Condensed" panose="02000000000000000000" pitchFamily="2" charset="0"/>
                        </a:rPr>
                        <a:t>5</a:t>
                      </a:r>
                    </a:p>
                  </a:txBody>
                  <a:tcPr marL="7895" marR="7895" marT="78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
                      <a:r>
                        <a:rPr lang="es-CO" sz="1200" b="0" i="0" u="none" strike="noStrike">
                          <a:solidFill>
                            <a:srgbClr val="000000"/>
                          </a:solidFill>
                          <a:effectLst/>
                          <a:latin typeface="Museo Sans Condensed" panose="02000000000000000000" pitchFamily="2" charset="0"/>
                        </a:rPr>
                        <a:t>INSTITUTO DISTRITAL DEL PATRIMONIO CULTURAL (IDPC)</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$ 6.721,14</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$ 3.685,73</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54,84%</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$ 24.304,00</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$ 19.433,71</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79,96%</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$ 31.025,14</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$ 23.119,44</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74,52%</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7528712"/>
                  </a:ext>
                </a:extLst>
              </a:tr>
              <a:tr h="0">
                <a:tc>
                  <a:txBody>
                    <a:bodyPr/>
                    <a:lstStyle/>
                    <a:p>
                      <a:pPr algn="ctr" fontAlgn="b"/>
                      <a:r>
                        <a:rPr lang="es-CO" sz="1200" b="0" i="0" u="none" strike="noStrike">
                          <a:solidFill>
                            <a:srgbClr val="000000"/>
                          </a:solidFill>
                          <a:effectLst/>
                          <a:latin typeface="Museo Sans Condensed" panose="02000000000000000000" pitchFamily="2" charset="0"/>
                        </a:rPr>
                        <a:t>6</a:t>
                      </a:r>
                    </a:p>
                  </a:txBody>
                  <a:tcPr marL="7895" marR="7895" marT="78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
                      <a:r>
                        <a:rPr lang="es-CO" sz="1200" b="0" i="0" u="none" strike="noStrike" dirty="0">
                          <a:solidFill>
                            <a:srgbClr val="000000"/>
                          </a:solidFill>
                          <a:effectLst/>
                          <a:latin typeface="Museo Sans Condensed" panose="02000000000000000000" pitchFamily="2" charset="0"/>
                        </a:rPr>
                        <a:t>FUNDACIÓN GILBERTO ALZATE AVENDAÑO (FUGA)</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$ 5.148,21</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$ 2.473,23</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48,04%</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$ 9.640,07</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$ 6.989,69</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72,51%</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$ 14.788,28</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$ 9.462,91</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63,99%</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2874700"/>
                  </a:ext>
                </a:extLst>
              </a:tr>
              <a:tr h="0">
                <a:tc gridSpan="2">
                  <a:txBody>
                    <a:bodyPr/>
                    <a:lstStyle/>
                    <a:p>
                      <a:pPr algn="just" fontAlgn="ctr"/>
                      <a:r>
                        <a:rPr lang="es-CO" sz="1200" b="1" i="0" u="none" strike="noStrike" dirty="0">
                          <a:solidFill>
                            <a:srgbClr val="000000"/>
                          </a:solidFill>
                          <a:effectLst/>
                          <a:latin typeface="Museo Sans Condensed" panose="02000000000000000000" pitchFamily="2" charset="0"/>
                        </a:rPr>
                        <a:t> TOTAL SECTOR </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hMerge="1">
                  <a:txBody>
                    <a:bodyPr/>
                    <a:lstStyle/>
                    <a:p>
                      <a:endParaRPr lang="es-CO"/>
                    </a:p>
                  </a:txBody>
                  <a:tcPr/>
                </a:tc>
                <a:tc>
                  <a:txBody>
                    <a:bodyPr/>
                    <a:lstStyle/>
                    <a:p>
                      <a:pPr algn="r" fontAlgn="ctr"/>
                      <a:r>
                        <a:rPr lang="es-CO" sz="1200" b="1" i="0" u="none" strike="noStrike">
                          <a:solidFill>
                            <a:srgbClr val="000000"/>
                          </a:solidFill>
                          <a:effectLst/>
                          <a:latin typeface="Museo Sans Condensed" panose="02000000000000000000" pitchFamily="2" charset="0"/>
                        </a:rPr>
                        <a:t>$ 113.525,07</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200" b="1" i="0" u="none" strike="noStrike">
                          <a:solidFill>
                            <a:srgbClr val="000000"/>
                          </a:solidFill>
                          <a:effectLst/>
                          <a:latin typeface="Museo Sans Condensed" panose="02000000000000000000" pitchFamily="2" charset="0"/>
                        </a:rPr>
                        <a:t>$ 60.056,46</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52,90%</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$ 663.638,47</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200" b="1" i="0" u="none" strike="noStrike">
                          <a:solidFill>
                            <a:srgbClr val="000000"/>
                          </a:solidFill>
                          <a:effectLst/>
                          <a:latin typeface="Museo Sans Condensed" panose="02000000000000000000" pitchFamily="2" charset="0"/>
                        </a:rPr>
                        <a:t>$ 369.161,54</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200" b="1" i="0" u="none" strike="noStrike">
                          <a:solidFill>
                            <a:srgbClr val="000000"/>
                          </a:solidFill>
                          <a:effectLst/>
                          <a:latin typeface="Museo Sans Condensed" panose="02000000000000000000" pitchFamily="2" charset="0"/>
                        </a:rPr>
                        <a:t>55,63%</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$ 777.163,54</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$ 429.218,00</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55,23%</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extLst>
                  <a:ext uri="{0D108BD9-81ED-4DB2-BD59-A6C34878D82A}">
                    <a16:rowId xmlns:a16="http://schemas.microsoft.com/office/drawing/2014/main" val="702356399"/>
                  </a:ext>
                </a:extLst>
              </a:tr>
              <a:tr h="0">
                <a:tc>
                  <a:txBody>
                    <a:bodyPr/>
                    <a:lstStyle/>
                    <a:p>
                      <a:pPr algn="ctr" fontAlgn="b"/>
                      <a:r>
                        <a:rPr lang="es-CO" sz="1200" b="0" i="0" u="none" strike="noStrike">
                          <a:solidFill>
                            <a:srgbClr val="000000"/>
                          </a:solidFill>
                          <a:effectLst/>
                          <a:latin typeface="Museo Sans Condensed" panose="02000000000000000000" pitchFamily="2" charset="0"/>
                        </a:rPr>
                        <a:t>7</a:t>
                      </a:r>
                    </a:p>
                  </a:txBody>
                  <a:tcPr marL="7895" marR="7895" marT="789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
                      <a:r>
                        <a:rPr lang="es-CO" sz="1200" b="0" i="0" u="none" strike="noStrike" dirty="0">
                          <a:solidFill>
                            <a:srgbClr val="000000"/>
                          </a:solidFill>
                          <a:effectLst/>
                          <a:latin typeface="Museo Sans Condensed" panose="02000000000000000000" pitchFamily="2" charset="0"/>
                        </a:rPr>
                        <a:t>CANAL CAPITAL</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$ 33.080,86</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$ 22.794,17</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68,90%</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$ 10.892,34</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$ 6.412,18</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58,87%</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$ 43.973,20</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$ 29.206,34</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66,42%</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9607185"/>
                  </a:ext>
                </a:extLst>
              </a:tr>
              <a:tr h="0">
                <a:tc gridSpan="2">
                  <a:txBody>
                    <a:bodyPr/>
                    <a:lstStyle/>
                    <a:p>
                      <a:pPr algn="just" fontAlgn="ctr"/>
                      <a:r>
                        <a:rPr lang="es-CO" sz="1200" b="1" i="0" u="none" strike="noStrike">
                          <a:solidFill>
                            <a:srgbClr val="000000"/>
                          </a:solidFill>
                          <a:effectLst/>
                          <a:latin typeface="Museo Sans Condensed" panose="02000000000000000000" pitchFamily="2" charset="0"/>
                        </a:rPr>
                        <a:t>TOTAL SECTOR</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hMerge="1">
                  <a:txBody>
                    <a:bodyPr/>
                    <a:lstStyle/>
                    <a:p>
                      <a:endParaRPr lang="es-CO"/>
                    </a:p>
                  </a:txBody>
                  <a:tcPr/>
                </a:tc>
                <a:tc>
                  <a:txBody>
                    <a:bodyPr/>
                    <a:lstStyle/>
                    <a:p>
                      <a:pPr algn="r" fontAlgn="ctr"/>
                      <a:r>
                        <a:rPr lang="es-CO" sz="1200" b="1" i="0" u="none" strike="noStrike">
                          <a:solidFill>
                            <a:srgbClr val="000000"/>
                          </a:solidFill>
                          <a:effectLst/>
                          <a:latin typeface="Museo Sans Condensed" panose="02000000000000000000" pitchFamily="2" charset="0"/>
                        </a:rPr>
                        <a:t>$ 146.605,92</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a:solidFill>
                            <a:srgbClr val="000000"/>
                          </a:solidFill>
                          <a:effectLst/>
                          <a:latin typeface="Museo Sans Condensed" panose="02000000000000000000" pitchFamily="2" charset="0"/>
                        </a:rPr>
                        <a:t>$ 82.850,63</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a:solidFill>
                            <a:srgbClr val="000000"/>
                          </a:solidFill>
                          <a:effectLst/>
                          <a:latin typeface="Museo Sans Condensed" panose="02000000000000000000" pitchFamily="2" charset="0"/>
                        </a:rPr>
                        <a:t>56,51%</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a:solidFill>
                            <a:srgbClr val="000000"/>
                          </a:solidFill>
                          <a:effectLst/>
                          <a:latin typeface="Museo Sans Condensed" panose="02000000000000000000" pitchFamily="2" charset="0"/>
                        </a:rPr>
                        <a:t>$ 674.530,81</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$ 375.573,72</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a:solidFill>
                            <a:srgbClr val="000000"/>
                          </a:solidFill>
                          <a:effectLst/>
                          <a:latin typeface="Museo Sans Condensed" panose="02000000000000000000" pitchFamily="2" charset="0"/>
                        </a:rPr>
                        <a:t>55,68%</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a:solidFill>
                            <a:srgbClr val="000000"/>
                          </a:solidFill>
                          <a:effectLst/>
                          <a:latin typeface="Museo Sans Condensed" panose="02000000000000000000" pitchFamily="2" charset="0"/>
                        </a:rPr>
                        <a:t>$ 821.136,74</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$ 458.424,35</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55,83%</a:t>
                      </a:r>
                    </a:p>
                  </a:txBody>
                  <a:tcPr marL="7895" marR="7895" marT="78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extLst>
                  <a:ext uri="{0D108BD9-81ED-4DB2-BD59-A6C34878D82A}">
                    <a16:rowId xmlns:a16="http://schemas.microsoft.com/office/drawing/2014/main" val="3498798001"/>
                  </a:ext>
                </a:extLst>
              </a:tr>
              <a:tr h="0">
                <a:tc gridSpan="11">
                  <a:txBody>
                    <a:bodyPr/>
                    <a:lstStyle/>
                    <a:p>
                      <a:pPr algn="l" fontAlgn="ctr"/>
                      <a:r>
                        <a:rPr lang="es-CO" sz="1200" b="0" i="0" u="none" strike="noStrike" dirty="0">
                          <a:solidFill>
                            <a:srgbClr val="000000"/>
                          </a:solidFill>
                          <a:effectLst/>
                          <a:latin typeface="Museo Sans Condensed" panose="02000000000000000000" pitchFamily="2" charset="0"/>
                        </a:rPr>
                        <a:t>Fuente: Entidades</a:t>
                      </a:r>
                    </a:p>
                  </a:txBody>
                  <a:tcPr marL="7895" marR="7895" marT="7895" marB="0" anchor="ctr">
                    <a:lnL>
                      <a:noFill/>
                    </a:lnL>
                    <a:lnR>
                      <a:noFill/>
                    </a:lnR>
                    <a:lnT w="12700" cap="flat" cmpd="sng" algn="ctr">
                      <a:solidFill>
                        <a:schemeClr val="tx1"/>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lnL w="12700" cmpd="sng">
                      <a:noFill/>
                      <a:prstDash val="solid"/>
                    </a:lnL>
                    <a:lnT w="6350" cap="flat" cmpd="sng" algn="ctr">
                      <a:solidFill>
                        <a:srgbClr val="000000"/>
                      </a:solidFill>
                      <a:prstDash val="solid"/>
                      <a:round/>
                      <a:headEnd type="none" w="med" len="med"/>
                      <a:tailEnd type="none" w="med" len="med"/>
                    </a:lnT>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89474022"/>
                  </a:ext>
                </a:extLst>
              </a:tr>
              <a:tr h="0">
                <a:tc gridSpan="11">
                  <a:txBody>
                    <a:bodyPr/>
                    <a:lstStyle/>
                    <a:p>
                      <a:pPr algn="l" fontAlgn="ctr"/>
                      <a:r>
                        <a:rPr lang="es-CO" sz="1200" b="0" i="0" u="none" strike="noStrike" dirty="0">
                          <a:solidFill>
                            <a:srgbClr val="000000"/>
                          </a:solidFill>
                          <a:effectLst/>
                          <a:latin typeface="Museo Sans Condensed" panose="02000000000000000000" pitchFamily="2" charset="0"/>
                        </a:rPr>
                        <a:t>Cálculos y diseño: SCRD-OAP</a:t>
                      </a:r>
                    </a:p>
                  </a:txBody>
                  <a:tcPr marL="7895" marR="7895" marT="7895" marB="0" anchor="ctr">
                    <a:lnL>
                      <a:noFill/>
                    </a:lnL>
                    <a:lnR>
                      <a:noFill/>
                    </a:lnR>
                    <a:lnT>
                      <a:noFill/>
                    </a:lnT>
                    <a:lnB>
                      <a:noFill/>
                    </a:lnB>
                  </a:tcPr>
                </a:tc>
                <a:tc hMerge="1">
                  <a:txBody>
                    <a:bodyPr/>
                    <a:lstStyle/>
                    <a:p>
                      <a:endParaRPr lang="es-CO"/>
                    </a:p>
                  </a:txBody>
                  <a:tcPr/>
                </a:tc>
                <a:tc hMerge="1">
                  <a:txBody>
                    <a:bodyPr/>
                    <a:lstStyle/>
                    <a:p>
                      <a:endParaRPr lang="es-CO"/>
                    </a:p>
                  </a:txBody>
                  <a:tcPr>
                    <a:lnL w="12700" cmpd="sng">
                      <a:noFill/>
                      <a:prstDash val="solid"/>
                    </a:ln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825860379"/>
                  </a:ext>
                </a:extLst>
              </a:tr>
            </a:tbl>
          </a:graphicData>
        </a:graphic>
      </p:graphicFrame>
      <p:sp>
        <p:nvSpPr>
          <p:cNvPr id="5" name="CuadroTexto 4">
            <a:extLst>
              <a:ext uri="{FF2B5EF4-FFF2-40B4-BE49-F238E27FC236}">
                <a16:creationId xmlns:a16="http://schemas.microsoft.com/office/drawing/2014/main" id="{8BF13706-8CC8-4A38-A4FE-93AED0B99C49}"/>
              </a:ext>
            </a:extLst>
          </p:cNvPr>
          <p:cNvSpPr txBox="1"/>
          <p:nvPr/>
        </p:nvSpPr>
        <p:spPr>
          <a:xfrm>
            <a:off x="1779752" y="4855865"/>
            <a:ext cx="863249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NOTA: </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El </a:t>
            </a:r>
            <a:r>
              <a:rPr kumimoji="0" lang="es-CO"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porcentaje de ejecución presupuestal (compromisos) </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para el componente de inversión </a:t>
            </a:r>
            <a:r>
              <a:rPr kumimoji="0" lang="es-CO" sz="1200" b="0" i="0" u="sng"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sin incluir pasivos exigibles </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SCRD (pasivos por $41.561,86 millones): </a:t>
            </a: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72,74%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IDRD (</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pasivos por $</a:t>
            </a: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94.358,61): 55,17%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IDARTES </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(pasivos por $2,00 millones)</a:t>
            </a: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 58,61%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IDPC (pasivos por $21,44  millones): 79,94%</a:t>
            </a:r>
            <a:endPar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FUGA (pasivos por $796,65 millones): 78,05%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SECTOR (pasivos por 136.740,55 millones): 61,63%</a:t>
            </a:r>
          </a:p>
        </p:txBody>
      </p:sp>
    </p:spTree>
    <p:extLst>
      <p:ext uri="{BB962C8B-B14F-4D97-AF65-F5344CB8AC3E}">
        <p14:creationId xmlns:p14="http://schemas.microsoft.com/office/powerpoint/2010/main" val="3902142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presupuesto de inversión directa a 23/07/2021</a:t>
            </a:r>
          </a:p>
        </p:txBody>
      </p:sp>
      <p:graphicFrame>
        <p:nvGraphicFramePr>
          <p:cNvPr id="2" name="Tabla 1">
            <a:extLst>
              <a:ext uri="{FF2B5EF4-FFF2-40B4-BE49-F238E27FC236}">
                <a16:creationId xmlns:a16="http://schemas.microsoft.com/office/drawing/2014/main" id="{4737C3A9-7A44-4EB1-B476-3353F6FC7757}"/>
              </a:ext>
            </a:extLst>
          </p:cNvPr>
          <p:cNvGraphicFramePr>
            <a:graphicFrameLocks noGrp="1"/>
          </p:cNvGraphicFramePr>
          <p:nvPr/>
        </p:nvGraphicFramePr>
        <p:xfrm>
          <a:off x="96570" y="2042152"/>
          <a:ext cx="11998856" cy="2773695"/>
        </p:xfrm>
        <a:graphic>
          <a:graphicData uri="http://schemas.openxmlformats.org/drawingml/2006/table">
            <a:tbl>
              <a:tblPr/>
              <a:tblGrid>
                <a:gridCol w="280657">
                  <a:extLst>
                    <a:ext uri="{9D8B030D-6E8A-4147-A177-3AD203B41FA5}">
                      <a16:colId xmlns:a16="http://schemas.microsoft.com/office/drawing/2014/main" val="2528441293"/>
                    </a:ext>
                  </a:extLst>
                </a:gridCol>
                <a:gridCol w="3130169">
                  <a:extLst>
                    <a:ext uri="{9D8B030D-6E8A-4147-A177-3AD203B41FA5}">
                      <a16:colId xmlns:a16="http://schemas.microsoft.com/office/drawing/2014/main" val="2691435505"/>
                    </a:ext>
                  </a:extLst>
                </a:gridCol>
                <a:gridCol w="942782">
                  <a:extLst>
                    <a:ext uri="{9D8B030D-6E8A-4147-A177-3AD203B41FA5}">
                      <a16:colId xmlns:a16="http://schemas.microsoft.com/office/drawing/2014/main" val="1767673324"/>
                    </a:ext>
                  </a:extLst>
                </a:gridCol>
                <a:gridCol w="942782">
                  <a:extLst>
                    <a:ext uri="{9D8B030D-6E8A-4147-A177-3AD203B41FA5}">
                      <a16:colId xmlns:a16="http://schemas.microsoft.com/office/drawing/2014/main" val="4020330398"/>
                    </a:ext>
                  </a:extLst>
                </a:gridCol>
                <a:gridCol w="942782">
                  <a:extLst>
                    <a:ext uri="{9D8B030D-6E8A-4147-A177-3AD203B41FA5}">
                      <a16:colId xmlns:a16="http://schemas.microsoft.com/office/drawing/2014/main" val="2534524583"/>
                    </a:ext>
                  </a:extLst>
                </a:gridCol>
                <a:gridCol w="522887">
                  <a:extLst>
                    <a:ext uri="{9D8B030D-6E8A-4147-A177-3AD203B41FA5}">
                      <a16:colId xmlns:a16="http://schemas.microsoft.com/office/drawing/2014/main" val="753242264"/>
                    </a:ext>
                  </a:extLst>
                </a:gridCol>
                <a:gridCol w="942782">
                  <a:extLst>
                    <a:ext uri="{9D8B030D-6E8A-4147-A177-3AD203B41FA5}">
                      <a16:colId xmlns:a16="http://schemas.microsoft.com/office/drawing/2014/main" val="2059045962"/>
                    </a:ext>
                  </a:extLst>
                </a:gridCol>
                <a:gridCol w="942782">
                  <a:extLst>
                    <a:ext uri="{9D8B030D-6E8A-4147-A177-3AD203B41FA5}">
                      <a16:colId xmlns:a16="http://schemas.microsoft.com/office/drawing/2014/main" val="95415427"/>
                    </a:ext>
                  </a:extLst>
                </a:gridCol>
                <a:gridCol w="942782">
                  <a:extLst>
                    <a:ext uri="{9D8B030D-6E8A-4147-A177-3AD203B41FA5}">
                      <a16:colId xmlns:a16="http://schemas.microsoft.com/office/drawing/2014/main" val="2465655347"/>
                    </a:ext>
                  </a:extLst>
                </a:gridCol>
                <a:gridCol w="522887">
                  <a:extLst>
                    <a:ext uri="{9D8B030D-6E8A-4147-A177-3AD203B41FA5}">
                      <a16:colId xmlns:a16="http://schemas.microsoft.com/office/drawing/2014/main" val="3373750676"/>
                    </a:ext>
                  </a:extLst>
                </a:gridCol>
                <a:gridCol w="942782">
                  <a:extLst>
                    <a:ext uri="{9D8B030D-6E8A-4147-A177-3AD203B41FA5}">
                      <a16:colId xmlns:a16="http://schemas.microsoft.com/office/drawing/2014/main" val="3133405874"/>
                    </a:ext>
                  </a:extLst>
                </a:gridCol>
                <a:gridCol w="942782">
                  <a:extLst>
                    <a:ext uri="{9D8B030D-6E8A-4147-A177-3AD203B41FA5}">
                      <a16:colId xmlns:a16="http://schemas.microsoft.com/office/drawing/2014/main" val="2587863956"/>
                    </a:ext>
                  </a:extLst>
                </a:gridCol>
              </a:tblGrid>
              <a:tr h="0">
                <a:tc gridSpan="12">
                  <a:txBody>
                    <a:bodyPr/>
                    <a:lstStyle/>
                    <a:p>
                      <a:pPr algn="r" fontAlgn="ctr"/>
                      <a:r>
                        <a:rPr lang="es-CO" sz="1100" b="0" i="0" u="none" strike="noStrike" dirty="0">
                          <a:solidFill>
                            <a:srgbClr val="000000"/>
                          </a:solidFill>
                          <a:effectLst/>
                          <a:latin typeface="Museo Sans Condensed" panose="02000000000000000000" pitchFamily="2" charset="0"/>
                        </a:rPr>
                        <a:t>Millones de Pesos</a:t>
                      </a:r>
                    </a:p>
                  </a:txBody>
                  <a:tcPr marL="7035" marR="7035" marT="703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lnL w="12700" cmpd="sng">
                      <a:noFill/>
                      <a:prstDash val="solid"/>
                    </a:ln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489337993"/>
                  </a:ext>
                </a:extLst>
              </a:tr>
              <a:tr h="0">
                <a:tc>
                  <a:txBody>
                    <a:bodyPr/>
                    <a:lstStyle/>
                    <a:p>
                      <a:pPr algn="ctr" fontAlgn="ctr"/>
                      <a:r>
                        <a:rPr lang="es-CO" sz="1100" b="1" i="0" u="none" strike="noStrike" dirty="0">
                          <a:solidFill>
                            <a:srgbClr val="FFFFFF"/>
                          </a:solidFill>
                          <a:effectLst/>
                          <a:latin typeface="Museo Sans Condensed" panose="02000000000000000000" pitchFamily="2" charset="0"/>
                        </a:rPr>
                        <a:t>No.</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100" b="1" i="0" u="none" strike="noStrike" dirty="0">
                          <a:solidFill>
                            <a:srgbClr val="FFFFFF"/>
                          </a:solidFill>
                          <a:effectLst/>
                          <a:latin typeface="Museo Sans Condensed" panose="02000000000000000000" pitchFamily="2" charset="0"/>
                        </a:rPr>
                        <a:t>ENTIDAD</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100" b="1" i="0" u="none" strike="noStrike" dirty="0">
                          <a:solidFill>
                            <a:srgbClr val="FFFFFF"/>
                          </a:solidFill>
                          <a:effectLst/>
                          <a:latin typeface="Museo Sans Condensed" panose="02000000000000000000" pitchFamily="2" charset="0"/>
                        </a:rPr>
                        <a:t>APROPIACIÓN INICIAL</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100" b="1" i="0" u="none" strike="noStrike" dirty="0">
                          <a:solidFill>
                            <a:srgbClr val="FFFFFF"/>
                          </a:solidFill>
                          <a:effectLst/>
                          <a:latin typeface="Museo Sans Condensed" panose="02000000000000000000" pitchFamily="2" charset="0"/>
                        </a:rPr>
                        <a:t>APROPIACIÓN DISPONIBLE</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gridSpan="2">
                  <a:txBody>
                    <a:bodyPr/>
                    <a:lstStyle/>
                    <a:p>
                      <a:pPr algn="ctr" fontAlgn="ctr"/>
                      <a:r>
                        <a:rPr lang="es-CO" sz="1100" b="1" i="0" u="none" strike="noStrike" dirty="0">
                          <a:solidFill>
                            <a:schemeClr val="tx1"/>
                          </a:solidFill>
                          <a:effectLst/>
                          <a:latin typeface="Museo Sans Condensed" panose="02000000000000000000" pitchFamily="2" charset="0"/>
                        </a:rPr>
                        <a:t>COMPROMISOS ACUMULADOS</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s-CO"/>
                    </a:p>
                  </a:txBody>
                  <a:tcPr/>
                </a:tc>
                <a:tc>
                  <a:txBody>
                    <a:bodyPr/>
                    <a:lstStyle/>
                    <a:p>
                      <a:pPr algn="ctr" fontAlgn="ctr"/>
                      <a:r>
                        <a:rPr lang="es-CO" sz="1100" b="1" i="0" u="none" strike="noStrike" dirty="0">
                          <a:solidFill>
                            <a:schemeClr val="tx1"/>
                          </a:solidFill>
                          <a:effectLst/>
                          <a:latin typeface="Museo Sans Condensed" panose="02000000000000000000" pitchFamily="2" charset="0"/>
                        </a:rPr>
                        <a:t>PROGRAMACIÓN COMPROMISOS ACUMULADOS</a:t>
                      </a:r>
                      <a:br>
                        <a:rPr lang="es-CO" sz="1100" b="1" i="0" u="none" strike="noStrike" dirty="0">
                          <a:solidFill>
                            <a:schemeClr val="tx1"/>
                          </a:solidFill>
                          <a:effectLst/>
                          <a:latin typeface="Museo Sans Condensed" panose="02000000000000000000" pitchFamily="2" charset="0"/>
                        </a:rPr>
                      </a:br>
                      <a:r>
                        <a:rPr lang="es-CO" sz="1100" b="1" i="0" u="none" strike="noStrike" dirty="0">
                          <a:solidFill>
                            <a:schemeClr val="tx1"/>
                          </a:solidFill>
                          <a:effectLst/>
                          <a:latin typeface="Museo Sans Condensed" panose="02000000000000000000" pitchFamily="2" charset="0"/>
                        </a:rPr>
                        <a:t>JULIO</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fontAlgn="ctr"/>
                      <a:r>
                        <a:rPr lang="es-CO" sz="1100" b="1" i="0" u="none" strike="noStrike" dirty="0">
                          <a:solidFill>
                            <a:schemeClr val="tx1"/>
                          </a:solidFill>
                          <a:effectLst/>
                          <a:latin typeface="Museo Sans Condensed" panose="02000000000000000000" pitchFamily="2" charset="0"/>
                        </a:rPr>
                        <a:t>PROYECCIÓN REZAGO COMPROMISOS</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tc gridSpan="2">
                  <a:txBody>
                    <a:bodyPr/>
                    <a:lstStyle/>
                    <a:p>
                      <a:pPr algn="ctr" fontAlgn="ctr"/>
                      <a:r>
                        <a:rPr lang="es-CO" sz="1100" b="1" i="0" u="none" strike="noStrike" dirty="0">
                          <a:solidFill>
                            <a:schemeClr val="tx1"/>
                          </a:solidFill>
                          <a:effectLst/>
                          <a:latin typeface="Museo Sans Condensed" panose="02000000000000000000" pitchFamily="2" charset="0"/>
                        </a:rPr>
                        <a:t>GIROS ACUMULADOS</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hMerge="1">
                  <a:txBody>
                    <a:bodyPr/>
                    <a:lstStyle/>
                    <a:p>
                      <a:endParaRPr lang="es-CO"/>
                    </a:p>
                  </a:txBody>
                  <a:tcPr/>
                </a:tc>
                <a:tc>
                  <a:txBody>
                    <a:bodyPr/>
                    <a:lstStyle/>
                    <a:p>
                      <a:pPr algn="ctr" fontAlgn="ctr"/>
                      <a:r>
                        <a:rPr lang="es-CO" sz="1100" b="1" i="0" u="none" strike="noStrike" dirty="0">
                          <a:solidFill>
                            <a:srgbClr val="000000"/>
                          </a:solidFill>
                          <a:effectLst/>
                          <a:latin typeface="Museo Sans Condensed" panose="02000000000000000000" pitchFamily="2" charset="0"/>
                        </a:rPr>
                        <a:t>PROGRAMACIÓN GIROS ACUMULADOS</a:t>
                      </a:r>
                      <a:br>
                        <a:rPr lang="es-CO" sz="1100" b="1" i="0" u="none" strike="noStrike" dirty="0">
                          <a:solidFill>
                            <a:srgbClr val="000000"/>
                          </a:solidFill>
                          <a:effectLst/>
                          <a:latin typeface="Museo Sans Condensed" panose="02000000000000000000" pitchFamily="2" charset="0"/>
                        </a:rPr>
                      </a:br>
                      <a:r>
                        <a:rPr lang="es-CO" sz="1100" b="1" i="0" u="none" strike="noStrike" dirty="0">
                          <a:solidFill>
                            <a:srgbClr val="000000"/>
                          </a:solidFill>
                          <a:effectLst/>
                          <a:latin typeface="Museo Sans Condensed" panose="02000000000000000000" pitchFamily="2" charset="0"/>
                        </a:rPr>
                        <a:t>JULIO</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fontAlgn="ctr"/>
                      <a:r>
                        <a:rPr lang="es-CO" sz="1100" b="1" i="0" u="none" strike="noStrike">
                          <a:solidFill>
                            <a:srgbClr val="000000"/>
                          </a:solidFill>
                          <a:effectLst/>
                          <a:latin typeface="Museo Sans Condensed" panose="02000000000000000000" pitchFamily="2" charset="0"/>
                        </a:rPr>
                        <a:t>PROYECCIÓN REZAGO GIROS</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extLst>
                  <a:ext uri="{0D108BD9-81ED-4DB2-BD59-A6C34878D82A}">
                    <a16:rowId xmlns:a16="http://schemas.microsoft.com/office/drawing/2014/main" val="443425500"/>
                  </a:ext>
                </a:extLst>
              </a:tr>
              <a:tr h="0">
                <a:tc>
                  <a:txBody>
                    <a:bodyPr/>
                    <a:lstStyle/>
                    <a:p>
                      <a:pPr algn="ctr" fontAlgn="ctr"/>
                      <a:r>
                        <a:rPr lang="es-CO" sz="1100" b="0" i="0" u="none" strike="noStrike">
                          <a:solidFill>
                            <a:srgbClr val="000000"/>
                          </a:solidFill>
                          <a:effectLst/>
                          <a:latin typeface="Museo Sans Condensed" panose="02000000000000000000" pitchFamily="2" charset="0"/>
                        </a:rPr>
                        <a:t>1</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ES" sz="1100" b="0" i="0" u="none" strike="noStrike" dirty="0">
                          <a:solidFill>
                            <a:srgbClr val="000000"/>
                          </a:solidFill>
                          <a:effectLst/>
                          <a:latin typeface="Museo Sans Condensed" panose="02000000000000000000" pitchFamily="2" charset="0"/>
                        </a:rPr>
                        <a:t>SECRETARIA DE CULTURA, RECREACIÓN Y DEPORTE (SCRD)</a:t>
                      </a:r>
                      <a:endParaRPr lang="es-CO" sz="1100" b="0" i="0" u="none" strike="noStrike" dirty="0">
                        <a:solidFill>
                          <a:srgbClr val="000000"/>
                        </a:solidFill>
                        <a:effectLst/>
                        <a:latin typeface="Museo Sans Condensed" panose="02000000000000000000" pitchFamily="2" charset="0"/>
                      </a:endParaRP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$ 123.851,86</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$ 128.910,64</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$ 71.199,35</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55,23%</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$ 81.460,26</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833C0C"/>
                          </a:solidFill>
                          <a:effectLst/>
                          <a:latin typeface="Museo Sans Condensed" panose="02000000000000000000" pitchFamily="2" charset="0"/>
                        </a:rPr>
                        <a:t>$ 10.260,91</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000000"/>
                          </a:solidFill>
                          <a:effectLst/>
                          <a:latin typeface="Museo Sans Condensed" panose="02000000000000000000" pitchFamily="2" charset="0"/>
                        </a:rPr>
                        <a:t>$ 37.247,38</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000000"/>
                          </a:solidFill>
                          <a:effectLst/>
                          <a:latin typeface="Museo Sans Condensed" panose="02000000000000000000" pitchFamily="2" charset="0"/>
                        </a:rPr>
                        <a:t>28,89%</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000000"/>
                          </a:solidFill>
                          <a:effectLst/>
                          <a:latin typeface="Museo Sans Condensed" panose="02000000000000000000" pitchFamily="2" charset="0"/>
                        </a:rPr>
                        <a:t>$ 45.680,68</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833C0C"/>
                          </a:solidFill>
                          <a:effectLst/>
                          <a:latin typeface="Museo Sans Condensed" panose="02000000000000000000" pitchFamily="2" charset="0"/>
                        </a:rPr>
                        <a:t>$ 8.433,30</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7604559"/>
                  </a:ext>
                </a:extLst>
              </a:tr>
              <a:tr h="0">
                <a:tc>
                  <a:txBody>
                    <a:bodyPr/>
                    <a:lstStyle/>
                    <a:p>
                      <a:pPr algn="ctr" fontAlgn="ctr"/>
                      <a:r>
                        <a:rPr lang="es-CO" sz="1100" b="0" i="0" u="none" strike="noStrike">
                          <a:solidFill>
                            <a:srgbClr val="000000"/>
                          </a:solidFill>
                          <a:effectLst/>
                          <a:latin typeface="Museo Sans Condensed" panose="02000000000000000000" pitchFamily="2" charset="0"/>
                        </a:rPr>
                        <a:t>2</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ES" sz="1100" b="0" i="0" u="none" strike="noStrike" dirty="0">
                          <a:solidFill>
                            <a:srgbClr val="000000"/>
                          </a:solidFill>
                          <a:effectLst/>
                          <a:latin typeface="Museo Sans Condensed" panose="02000000000000000000" pitchFamily="2" charset="0"/>
                        </a:rPr>
                        <a:t>INSTITUTO DISTRITAL DE RECREACIÓN Y DEPORTE (</a:t>
                      </a:r>
                      <a:r>
                        <a:rPr lang="es-ES" sz="1100" b="0" i="0" u="none" strike="noStrike" dirty="0" err="1">
                          <a:solidFill>
                            <a:srgbClr val="000000"/>
                          </a:solidFill>
                          <a:effectLst/>
                          <a:latin typeface="Museo Sans Condensed" panose="02000000000000000000" pitchFamily="2" charset="0"/>
                        </a:rPr>
                        <a:t>lDRD</a:t>
                      </a:r>
                      <a:r>
                        <a:rPr lang="es-ES" sz="1100" b="0" i="0" u="none" strike="noStrike" dirty="0">
                          <a:solidFill>
                            <a:srgbClr val="000000"/>
                          </a:solidFill>
                          <a:effectLst/>
                          <a:latin typeface="Museo Sans Condensed" panose="02000000000000000000" pitchFamily="2" charset="0"/>
                        </a:rPr>
                        <a:t>)</a:t>
                      </a:r>
                      <a:endParaRPr lang="es-CO" sz="1100" b="0" i="0" u="none" strike="noStrike" dirty="0">
                        <a:solidFill>
                          <a:srgbClr val="000000"/>
                        </a:solidFill>
                        <a:effectLst/>
                        <a:latin typeface="Museo Sans Condensed" panose="02000000000000000000" pitchFamily="2" charset="0"/>
                      </a:endParaRP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$ 337.446,95</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$ 329.950,81</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$ 166.359,26</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50,42%</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$ 209.859,74</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833C0C"/>
                          </a:solidFill>
                          <a:effectLst/>
                          <a:latin typeface="Museo Sans Condensed" panose="02000000000000000000" pitchFamily="2" charset="0"/>
                        </a:rPr>
                        <a:t>$ 43.500,49</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$ 77.048,04</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23,35%</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000000"/>
                          </a:solidFill>
                          <a:effectLst/>
                          <a:latin typeface="Museo Sans Condensed" panose="02000000000000000000" pitchFamily="2" charset="0"/>
                        </a:rPr>
                        <a:t>$ 109.220,40</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833C0C"/>
                          </a:solidFill>
                          <a:effectLst/>
                          <a:latin typeface="Museo Sans Condensed" panose="02000000000000000000" pitchFamily="2" charset="0"/>
                        </a:rPr>
                        <a:t>$ 32.172,35</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2059565"/>
                  </a:ext>
                </a:extLst>
              </a:tr>
              <a:tr h="0">
                <a:tc>
                  <a:txBody>
                    <a:bodyPr/>
                    <a:lstStyle/>
                    <a:p>
                      <a:pPr algn="ctr" fontAlgn="ctr"/>
                      <a:r>
                        <a:rPr lang="es-CO" sz="1100" b="0" i="0" u="none" strike="noStrike">
                          <a:solidFill>
                            <a:srgbClr val="000000"/>
                          </a:solidFill>
                          <a:effectLst/>
                          <a:latin typeface="Museo Sans Condensed" panose="02000000000000000000" pitchFamily="2" charset="0"/>
                        </a:rPr>
                        <a:t>3</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1100" b="0" i="0" u="none" strike="noStrike" dirty="0">
                          <a:solidFill>
                            <a:srgbClr val="000000"/>
                          </a:solidFill>
                          <a:effectLst/>
                          <a:latin typeface="Museo Sans Condensed" panose="02000000000000000000" pitchFamily="2" charset="0"/>
                        </a:rPr>
                        <a:t>INSTITUTO DISTRITAL DE LAS ARTES (IDARTES)</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$ 136.602,00</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$ 139.430,95</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$ 81.720,17</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58,61%</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$ 103.231,00</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833C0C"/>
                          </a:solidFill>
                          <a:effectLst/>
                          <a:latin typeface="Museo Sans Condensed" panose="02000000000000000000" pitchFamily="2" charset="0"/>
                        </a:rPr>
                        <a:t>$ 21.510,83</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$ 33.867,00</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24,29%</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000000"/>
                          </a:solidFill>
                          <a:effectLst/>
                          <a:latin typeface="Museo Sans Condensed" panose="02000000000000000000" pitchFamily="2" charset="0"/>
                        </a:rPr>
                        <a:t>$ 41.066,00</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833C0C"/>
                          </a:solidFill>
                          <a:effectLst/>
                          <a:latin typeface="Museo Sans Condensed" panose="02000000000000000000" pitchFamily="2" charset="0"/>
                        </a:rPr>
                        <a:t>$ 7.199,00</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6912968"/>
                  </a:ext>
                </a:extLst>
              </a:tr>
              <a:tr h="0">
                <a:tc>
                  <a:txBody>
                    <a:bodyPr/>
                    <a:lstStyle/>
                    <a:p>
                      <a:pPr algn="ctr" fontAlgn="ctr"/>
                      <a:r>
                        <a:rPr lang="es-CO" sz="1100" b="0" i="0" u="none" strike="noStrike">
                          <a:solidFill>
                            <a:srgbClr val="000000"/>
                          </a:solidFill>
                          <a:effectLst/>
                          <a:latin typeface="Museo Sans Condensed" panose="02000000000000000000" pitchFamily="2" charset="0"/>
                        </a:rPr>
                        <a:t>4</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pt-BR" sz="1100" b="0" i="0" u="none" strike="noStrike" dirty="0">
                          <a:solidFill>
                            <a:srgbClr val="000000"/>
                          </a:solidFill>
                          <a:effectLst/>
                          <a:latin typeface="Museo Sans Condensed" panose="02000000000000000000" pitchFamily="2" charset="0"/>
                        </a:rPr>
                        <a:t>ORQUESTA FILARMÓNICA DE BOGOTÁ (OFB)</a:t>
                      </a:r>
                      <a:endParaRPr lang="es-CO" sz="1100" b="0" i="0" u="none" strike="noStrike" dirty="0">
                        <a:solidFill>
                          <a:srgbClr val="000000"/>
                        </a:solidFill>
                        <a:effectLst/>
                        <a:latin typeface="Museo Sans Condensed" panose="02000000000000000000" pitchFamily="2" charset="0"/>
                      </a:endParaRP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000000"/>
                          </a:solidFill>
                          <a:effectLst/>
                          <a:latin typeface="Museo Sans Condensed" panose="02000000000000000000" pitchFamily="2" charset="0"/>
                        </a:rPr>
                        <a:t>$ 31.446,00</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$ 31.402,00</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$ 23.459,36</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74,71%</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$ 26.742,00</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833C0C"/>
                          </a:solidFill>
                          <a:effectLst/>
                          <a:latin typeface="Museo Sans Condensed" panose="02000000000000000000" pitchFamily="2" charset="0"/>
                        </a:rPr>
                        <a:t>$ 3.282,64</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$ 8.266,57</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26,32%</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000000"/>
                          </a:solidFill>
                          <a:effectLst/>
                          <a:latin typeface="Museo Sans Condensed" panose="02000000000000000000" pitchFamily="2" charset="0"/>
                        </a:rPr>
                        <a:t>$ 9.325,00</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833C0C"/>
                          </a:solidFill>
                          <a:effectLst/>
                          <a:latin typeface="Museo Sans Condensed" panose="02000000000000000000" pitchFamily="2" charset="0"/>
                        </a:rPr>
                        <a:t>$ 1.058,43</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7144916"/>
                  </a:ext>
                </a:extLst>
              </a:tr>
              <a:tr h="0">
                <a:tc>
                  <a:txBody>
                    <a:bodyPr/>
                    <a:lstStyle/>
                    <a:p>
                      <a:pPr algn="ctr" fontAlgn="ctr"/>
                      <a:r>
                        <a:rPr lang="es-CO" sz="1100" b="0" i="0" u="none" strike="noStrike">
                          <a:solidFill>
                            <a:srgbClr val="000000"/>
                          </a:solidFill>
                          <a:effectLst/>
                          <a:latin typeface="Museo Sans Condensed" panose="02000000000000000000" pitchFamily="2" charset="0"/>
                        </a:rPr>
                        <a:t>5</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1100" b="0" i="0" u="none" strike="noStrike" dirty="0">
                          <a:solidFill>
                            <a:srgbClr val="000000"/>
                          </a:solidFill>
                          <a:effectLst/>
                          <a:latin typeface="Museo Sans Condensed" panose="02000000000000000000" pitchFamily="2" charset="0"/>
                        </a:rPr>
                        <a:t>INSTITUTO DISTRITAL DEL PATRIMONIO CULTURAL (IDPC)</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000000"/>
                          </a:solidFill>
                          <a:effectLst/>
                          <a:latin typeface="Museo Sans Condensed" panose="02000000000000000000" pitchFamily="2" charset="0"/>
                        </a:rPr>
                        <a:t>$ 24.304,00</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$ 24.304,00</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$ 19.433,71</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79,96%</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$ 20.095,00</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833C0C"/>
                          </a:solidFill>
                          <a:effectLst/>
                          <a:latin typeface="Museo Sans Condensed" panose="02000000000000000000" pitchFamily="2" charset="0"/>
                        </a:rPr>
                        <a:t>$ 661,29</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$ 8.418,86</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34,64%</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$ 7.604,59</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000000"/>
                          </a:solidFill>
                          <a:effectLst/>
                          <a:latin typeface="Museo Sans Condensed" panose="02000000000000000000" pitchFamily="2" charset="0"/>
                        </a:rPr>
                        <a:t>-$ 814,27</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7010023"/>
                  </a:ext>
                </a:extLst>
              </a:tr>
              <a:tr h="0">
                <a:tc>
                  <a:txBody>
                    <a:bodyPr/>
                    <a:lstStyle/>
                    <a:p>
                      <a:pPr algn="ctr" fontAlgn="ctr"/>
                      <a:r>
                        <a:rPr lang="es-CO" sz="1100" b="0" i="0" u="none" strike="noStrike">
                          <a:solidFill>
                            <a:srgbClr val="000000"/>
                          </a:solidFill>
                          <a:effectLst/>
                          <a:latin typeface="Museo Sans Condensed" panose="02000000000000000000" pitchFamily="2" charset="0"/>
                        </a:rPr>
                        <a:t>6</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1100" b="0" i="0" u="none" strike="noStrike" dirty="0">
                          <a:solidFill>
                            <a:srgbClr val="000000"/>
                          </a:solidFill>
                          <a:effectLst/>
                          <a:latin typeface="Museo Sans Condensed" panose="02000000000000000000" pitchFamily="2" charset="0"/>
                        </a:rPr>
                        <a:t>FUNDACIÓN GILBERTO ALZATE AVENDAÑO (FUGA)</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000000"/>
                          </a:solidFill>
                          <a:effectLst/>
                          <a:latin typeface="Museo Sans Condensed" panose="02000000000000000000" pitchFamily="2" charset="0"/>
                        </a:rPr>
                        <a:t>$ 9.640,07</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000000"/>
                          </a:solidFill>
                          <a:effectLst/>
                          <a:latin typeface="Museo Sans Condensed" panose="02000000000000000000" pitchFamily="2" charset="0"/>
                        </a:rPr>
                        <a:t>$ 9.640,07</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$ 6.989,69</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72,51%</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$ 6.760,53</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-$ 229,16</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$ 2.653,70</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27,53%</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$ 2.807,74</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833C0C"/>
                          </a:solidFill>
                          <a:effectLst/>
                          <a:latin typeface="Museo Sans Condensed" panose="02000000000000000000" pitchFamily="2" charset="0"/>
                        </a:rPr>
                        <a:t>$ 154,04</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6202356"/>
                  </a:ext>
                </a:extLst>
              </a:tr>
              <a:tr h="0">
                <a:tc gridSpan="2">
                  <a:txBody>
                    <a:bodyPr/>
                    <a:lstStyle/>
                    <a:p>
                      <a:pPr algn="just" fontAlgn="ctr"/>
                      <a:r>
                        <a:rPr lang="es-CO" sz="1100" b="1" i="0" u="none" strike="noStrike">
                          <a:solidFill>
                            <a:srgbClr val="000000"/>
                          </a:solidFill>
                          <a:effectLst/>
                          <a:latin typeface="Museo Sans Condensed" panose="02000000000000000000" pitchFamily="2" charset="0"/>
                        </a:rPr>
                        <a:t> TOTAL SECTOR </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hMerge="1">
                  <a:txBody>
                    <a:bodyPr/>
                    <a:lstStyle/>
                    <a:p>
                      <a:endParaRPr lang="es-CO"/>
                    </a:p>
                  </a:txBody>
                  <a:tcPr/>
                </a:tc>
                <a:tc>
                  <a:txBody>
                    <a:bodyPr/>
                    <a:lstStyle/>
                    <a:p>
                      <a:pPr algn="r" fontAlgn="ctr"/>
                      <a:r>
                        <a:rPr lang="es-CO" sz="1100" b="1" i="0" u="none" strike="noStrike">
                          <a:solidFill>
                            <a:srgbClr val="000000"/>
                          </a:solidFill>
                          <a:effectLst/>
                          <a:latin typeface="Museo Sans Condensed" panose="02000000000000000000" pitchFamily="2" charset="0"/>
                        </a:rPr>
                        <a:t>$ 663.290,88</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100" b="1" i="0" u="none" strike="noStrike" dirty="0">
                          <a:solidFill>
                            <a:srgbClr val="000000"/>
                          </a:solidFill>
                          <a:effectLst/>
                          <a:latin typeface="Museo Sans Condensed" panose="02000000000000000000" pitchFamily="2" charset="0"/>
                        </a:rPr>
                        <a:t>$ 663.638,47</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100" b="1" i="0" u="none" strike="noStrike">
                          <a:solidFill>
                            <a:srgbClr val="000000"/>
                          </a:solidFill>
                          <a:effectLst/>
                          <a:latin typeface="Museo Sans Condensed" panose="02000000000000000000" pitchFamily="2" charset="0"/>
                        </a:rPr>
                        <a:t>$ 369.161,54</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100" b="1" i="0" u="none" strike="noStrike">
                          <a:solidFill>
                            <a:srgbClr val="000000"/>
                          </a:solidFill>
                          <a:effectLst/>
                          <a:latin typeface="Museo Sans Condensed" panose="02000000000000000000" pitchFamily="2" charset="0"/>
                        </a:rPr>
                        <a:t>55,63%</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100" b="1" i="0" u="none" strike="noStrike">
                          <a:solidFill>
                            <a:srgbClr val="000000"/>
                          </a:solidFill>
                          <a:effectLst/>
                          <a:latin typeface="Museo Sans Condensed" panose="02000000000000000000" pitchFamily="2" charset="0"/>
                        </a:rPr>
                        <a:t>$ 448.148,54</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100" b="1" i="0" u="none" strike="noStrike">
                          <a:solidFill>
                            <a:srgbClr val="833C0C"/>
                          </a:solidFill>
                          <a:effectLst/>
                          <a:latin typeface="Museo Sans Condensed" panose="02000000000000000000" pitchFamily="2" charset="0"/>
                        </a:rPr>
                        <a:t>$ 78.987,00</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100" b="1" i="0" u="none" strike="noStrike">
                          <a:solidFill>
                            <a:srgbClr val="000000"/>
                          </a:solidFill>
                          <a:effectLst/>
                          <a:latin typeface="Museo Sans Condensed" panose="02000000000000000000" pitchFamily="2" charset="0"/>
                        </a:rPr>
                        <a:t>$ 167.501,55</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100" b="1" i="0" u="none" strike="noStrike">
                          <a:solidFill>
                            <a:srgbClr val="000000"/>
                          </a:solidFill>
                          <a:effectLst/>
                          <a:latin typeface="Museo Sans Condensed" panose="02000000000000000000" pitchFamily="2" charset="0"/>
                        </a:rPr>
                        <a:t>25,24%</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100" b="1" i="0" u="none" strike="noStrike">
                          <a:solidFill>
                            <a:srgbClr val="000000"/>
                          </a:solidFill>
                          <a:effectLst/>
                          <a:latin typeface="Museo Sans Condensed" panose="02000000000000000000" pitchFamily="2" charset="0"/>
                        </a:rPr>
                        <a:t>$ 215.704,41</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100" b="1" i="0" u="none" strike="noStrike" dirty="0">
                          <a:solidFill>
                            <a:srgbClr val="833C0C"/>
                          </a:solidFill>
                          <a:effectLst/>
                          <a:latin typeface="Museo Sans Condensed" panose="02000000000000000000" pitchFamily="2" charset="0"/>
                        </a:rPr>
                        <a:t>$ 48.202,86</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extLst>
                  <a:ext uri="{0D108BD9-81ED-4DB2-BD59-A6C34878D82A}">
                    <a16:rowId xmlns:a16="http://schemas.microsoft.com/office/drawing/2014/main" val="2380295121"/>
                  </a:ext>
                </a:extLst>
              </a:tr>
              <a:tr h="0">
                <a:tc>
                  <a:txBody>
                    <a:bodyPr/>
                    <a:lstStyle/>
                    <a:p>
                      <a:pPr algn="ctr" fontAlgn="ctr"/>
                      <a:r>
                        <a:rPr lang="es-CO" sz="1100" b="0" i="0" u="none" strike="noStrike">
                          <a:solidFill>
                            <a:srgbClr val="000000"/>
                          </a:solidFill>
                          <a:effectLst/>
                          <a:latin typeface="Museo Sans Condensed" panose="02000000000000000000" pitchFamily="2" charset="0"/>
                        </a:rPr>
                        <a:t>7</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1100" b="0" i="0" u="none" strike="noStrike" dirty="0">
                          <a:solidFill>
                            <a:srgbClr val="000000"/>
                          </a:solidFill>
                          <a:effectLst/>
                          <a:latin typeface="Museo Sans Condensed" panose="02000000000000000000" pitchFamily="2" charset="0"/>
                        </a:rPr>
                        <a:t>CANAL CAPITAL</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$ 11.135,24</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000000"/>
                          </a:solidFill>
                          <a:effectLst/>
                          <a:latin typeface="Museo Sans Condensed" panose="02000000000000000000" pitchFamily="2" charset="0"/>
                        </a:rPr>
                        <a:t>$ 10.892,34</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000000"/>
                          </a:solidFill>
                          <a:effectLst/>
                          <a:latin typeface="Museo Sans Condensed" panose="02000000000000000000" pitchFamily="2" charset="0"/>
                        </a:rPr>
                        <a:t>$ 6.412,18</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000000"/>
                          </a:solidFill>
                          <a:effectLst/>
                          <a:latin typeface="Museo Sans Condensed" panose="02000000000000000000" pitchFamily="2" charset="0"/>
                        </a:rPr>
                        <a:t>58,87%</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000000"/>
                          </a:solidFill>
                          <a:effectLst/>
                          <a:latin typeface="Museo Sans Condensed" panose="02000000000000000000" pitchFamily="2" charset="0"/>
                        </a:rPr>
                        <a:t>$ 9.062,59</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a:solidFill>
                            <a:srgbClr val="833C0C"/>
                          </a:solidFill>
                          <a:effectLst/>
                          <a:latin typeface="Museo Sans Condensed" panose="02000000000000000000" pitchFamily="2" charset="0"/>
                        </a:rPr>
                        <a:t>$ 2.650,41</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000000"/>
                          </a:solidFill>
                          <a:effectLst/>
                          <a:latin typeface="Museo Sans Condensed" panose="02000000000000000000" pitchFamily="2" charset="0"/>
                        </a:rPr>
                        <a:t>$ 2.420,63</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000000"/>
                          </a:solidFill>
                          <a:effectLst/>
                          <a:latin typeface="Museo Sans Condensed" panose="02000000000000000000" pitchFamily="2" charset="0"/>
                        </a:rPr>
                        <a:t>22,22%</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000000"/>
                          </a:solidFill>
                          <a:effectLst/>
                          <a:latin typeface="Museo Sans Condensed" panose="02000000000000000000" pitchFamily="2" charset="0"/>
                        </a:rPr>
                        <a:t>$ 4.365,12</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100" b="0" i="0" u="none" strike="noStrike" dirty="0">
                          <a:solidFill>
                            <a:srgbClr val="833C0C"/>
                          </a:solidFill>
                          <a:effectLst/>
                          <a:latin typeface="Museo Sans Condensed" panose="02000000000000000000" pitchFamily="2" charset="0"/>
                        </a:rPr>
                        <a:t>$ 1.944,49</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226389"/>
                  </a:ext>
                </a:extLst>
              </a:tr>
              <a:tr h="0">
                <a:tc gridSpan="2">
                  <a:txBody>
                    <a:bodyPr/>
                    <a:lstStyle/>
                    <a:p>
                      <a:pPr algn="just" fontAlgn="ctr"/>
                      <a:r>
                        <a:rPr lang="es-CO" sz="1100" b="1" i="0" u="none" strike="noStrike">
                          <a:solidFill>
                            <a:srgbClr val="000000"/>
                          </a:solidFill>
                          <a:effectLst/>
                          <a:latin typeface="Museo Sans Condensed" panose="02000000000000000000" pitchFamily="2" charset="0"/>
                        </a:rPr>
                        <a:t>TOTAL SECTOR</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hMerge="1">
                  <a:txBody>
                    <a:bodyPr/>
                    <a:lstStyle/>
                    <a:p>
                      <a:endParaRPr lang="es-CO"/>
                    </a:p>
                  </a:txBody>
                  <a:tcPr/>
                </a:tc>
                <a:tc>
                  <a:txBody>
                    <a:bodyPr/>
                    <a:lstStyle/>
                    <a:p>
                      <a:pPr algn="r" fontAlgn="ctr"/>
                      <a:r>
                        <a:rPr lang="es-CO" sz="1100" b="1" i="0" u="none" strike="noStrike">
                          <a:solidFill>
                            <a:srgbClr val="000000"/>
                          </a:solidFill>
                          <a:effectLst/>
                          <a:latin typeface="Museo Sans Condensed" panose="02000000000000000000" pitchFamily="2" charset="0"/>
                        </a:rPr>
                        <a:t>$ 674.426,12</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100" b="1" i="0" u="none" strike="noStrike">
                          <a:solidFill>
                            <a:srgbClr val="000000"/>
                          </a:solidFill>
                          <a:effectLst/>
                          <a:latin typeface="Museo Sans Condensed" panose="02000000000000000000" pitchFamily="2" charset="0"/>
                        </a:rPr>
                        <a:t>$ 674.530,81</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100" b="1" i="0" u="none" strike="noStrike" dirty="0">
                          <a:solidFill>
                            <a:srgbClr val="000000"/>
                          </a:solidFill>
                          <a:effectLst/>
                          <a:latin typeface="Museo Sans Condensed" panose="02000000000000000000" pitchFamily="2" charset="0"/>
                        </a:rPr>
                        <a:t>$ 375.573,72</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100" b="1" i="0" u="none" strike="noStrike" dirty="0">
                          <a:solidFill>
                            <a:srgbClr val="000000"/>
                          </a:solidFill>
                          <a:effectLst/>
                          <a:latin typeface="Museo Sans Condensed" panose="02000000000000000000" pitchFamily="2" charset="0"/>
                        </a:rPr>
                        <a:t>55,68%</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100" b="1" i="0" u="none" strike="noStrike" dirty="0">
                          <a:solidFill>
                            <a:srgbClr val="000000"/>
                          </a:solidFill>
                          <a:effectLst/>
                          <a:latin typeface="Museo Sans Condensed" panose="02000000000000000000" pitchFamily="2" charset="0"/>
                        </a:rPr>
                        <a:t>$ 457.211,13</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100" b="1" i="0" u="none" strike="noStrike" dirty="0">
                          <a:solidFill>
                            <a:srgbClr val="833C0C"/>
                          </a:solidFill>
                          <a:effectLst/>
                          <a:latin typeface="Museo Sans Condensed" panose="02000000000000000000" pitchFamily="2" charset="0"/>
                        </a:rPr>
                        <a:t>$ 81.637,41</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100" b="1" i="0" u="none" strike="noStrike" dirty="0">
                          <a:solidFill>
                            <a:srgbClr val="000000"/>
                          </a:solidFill>
                          <a:effectLst/>
                          <a:latin typeface="Museo Sans Condensed" panose="02000000000000000000" pitchFamily="2" charset="0"/>
                        </a:rPr>
                        <a:t>$ 169.922,18</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100" b="1" i="0" u="none" strike="noStrike">
                          <a:solidFill>
                            <a:srgbClr val="000000"/>
                          </a:solidFill>
                          <a:effectLst/>
                          <a:latin typeface="Museo Sans Condensed" panose="02000000000000000000" pitchFamily="2" charset="0"/>
                        </a:rPr>
                        <a:t>25,19%</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100" b="1" i="0" u="none" strike="noStrike" dirty="0">
                          <a:solidFill>
                            <a:srgbClr val="000000"/>
                          </a:solidFill>
                          <a:effectLst/>
                          <a:latin typeface="Museo Sans Condensed" panose="02000000000000000000" pitchFamily="2" charset="0"/>
                        </a:rPr>
                        <a:t>$ 220.069,53</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100" b="1" i="0" u="none" strike="noStrike" dirty="0">
                          <a:solidFill>
                            <a:srgbClr val="833C0C"/>
                          </a:solidFill>
                          <a:effectLst/>
                          <a:latin typeface="Museo Sans Condensed" panose="02000000000000000000" pitchFamily="2" charset="0"/>
                        </a:rPr>
                        <a:t>$ 50.147,35</a:t>
                      </a:r>
                    </a:p>
                  </a:txBody>
                  <a:tcPr marL="7035" marR="7035" marT="70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extLst>
                  <a:ext uri="{0D108BD9-81ED-4DB2-BD59-A6C34878D82A}">
                    <a16:rowId xmlns:a16="http://schemas.microsoft.com/office/drawing/2014/main" val="1861893629"/>
                  </a:ext>
                </a:extLst>
              </a:tr>
              <a:tr h="0">
                <a:tc gridSpan="12">
                  <a:txBody>
                    <a:bodyPr/>
                    <a:lstStyle/>
                    <a:p>
                      <a:pPr algn="l" fontAlgn="ctr"/>
                      <a:r>
                        <a:rPr lang="es-CO" sz="1100" b="0" i="0" u="none" strike="noStrike" dirty="0">
                          <a:solidFill>
                            <a:srgbClr val="000000"/>
                          </a:solidFill>
                          <a:effectLst/>
                          <a:latin typeface="Museo Sans Condensed" panose="02000000000000000000" pitchFamily="2" charset="0"/>
                        </a:rPr>
                        <a:t>Fuente: Entidades</a:t>
                      </a:r>
                    </a:p>
                  </a:txBody>
                  <a:tcPr marL="7035" marR="7035" marT="7035" marB="0" anchor="ctr">
                    <a:lnL>
                      <a:noFill/>
                    </a:lnL>
                    <a:lnR>
                      <a:noFill/>
                    </a:lnR>
                    <a:lnT w="12700" cap="flat" cmpd="sng" algn="ctr">
                      <a:solidFill>
                        <a:schemeClr val="tx1"/>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lnL w="12700" cmpd="sng">
                      <a:noFill/>
                      <a:prstDash val="solid"/>
                    </a:lnL>
                    <a:lnT w="6350" cap="flat" cmpd="sng" algn="ctr">
                      <a:solidFill>
                        <a:srgbClr val="000000"/>
                      </a:solidFill>
                      <a:prstDash val="solid"/>
                      <a:round/>
                      <a:headEnd type="none" w="med" len="med"/>
                      <a:tailEnd type="none" w="med" len="med"/>
                    </a:lnT>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346130941"/>
                  </a:ext>
                </a:extLst>
              </a:tr>
              <a:tr h="0">
                <a:tc gridSpan="12">
                  <a:txBody>
                    <a:bodyPr/>
                    <a:lstStyle/>
                    <a:p>
                      <a:pPr algn="l" fontAlgn="ctr"/>
                      <a:r>
                        <a:rPr lang="es-CO" sz="1100" b="0" i="0" u="none" strike="noStrike" dirty="0">
                          <a:solidFill>
                            <a:srgbClr val="000000"/>
                          </a:solidFill>
                          <a:effectLst/>
                          <a:latin typeface="Museo Sans Condensed" panose="02000000000000000000" pitchFamily="2" charset="0"/>
                        </a:rPr>
                        <a:t>Cálculos y diseño: SCRD-OAP</a:t>
                      </a:r>
                    </a:p>
                  </a:txBody>
                  <a:tcPr marL="7035" marR="7035" marT="7035" marB="0" anchor="ctr">
                    <a:lnL>
                      <a:noFill/>
                    </a:lnL>
                    <a:lnR>
                      <a:noFill/>
                    </a:lnR>
                    <a:lnT>
                      <a:noFill/>
                    </a:lnT>
                    <a:lnB>
                      <a:noFill/>
                    </a:lnB>
                  </a:tcPr>
                </a:tc>
                <a:tc hMerge="1">
                  <a:txBody>
                    <a:bodyPr/>
                    <a:lstStyle/>
                    <a:p>
                      <a:endParaRPr lang="es-CO"/>
                    </a:p>
                  </a:txBody>
                  <a:tcPr/>
                </a:tc>
                <a:tc hMerge="1">
                  <a:txBody>
                    <a:bodyPr/>
                    <a:lstStyle/>
                    <a:p>
                      <a:endParaRPr lang="es-CO"/>
                    </a:p>
                  </a:txBody>
                  <a:tcPr>
                    <a:lnL w="12700" cmpd="sng">
                      <a:noFill/>
                      <a:prstDash val="solid"/>
                    </a:ln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770432637"/>
                  </a:ext>
                </a:extLst>
              </a:tr>
            </a:tbl>
          </a:graphicData>
        </a:graphic>
      </p:graphicFrame>
      <p:sp>
        <p:nvSpPr>
          <p:cNvPr id="5" name="CuadroTexto 4">
            <a:extLst>
              <a:ext uri="{FF2B5EF4-FFF2-40B4-BE49-F238E27FC236}">
                <a16:creationId xmlns:a16="http://schemas.microsoft.com/office/drawing/2014/main" id="{B9A08FA6-58E5-4AA9-946F-A579FF12B3C2}"/>
              </a:ext>
            </a:extLst>
          </p:cNvPr>
          <p:cNvSpPr txBox="1"/>
          <p:nvPr/>
        </p:nvSpPr>
        <p:spPr>
          <a:xfrm>
            <a:off x="1442906" y="4815847"/>
            <a:ext cx="9261445"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NOTA: </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Los </a:t>
            </a:r>
            <a:r>
              <a:rPr kumimoji="0" lang="es-CO"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porcentajes de ejecución presupuestal (compromisos)</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y </a:t>
            </a:r>
            <a:r>
              <a:rPr kumimoji="0" lang="es-CO"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giros</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respectivamente, para el componente de inversión </a:t>
            </a:r>
            <a:r>
              <a:rPr kumimoji="0" lang="es-CO" sz="1200" b="0" i="0" u="sng"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sin incluir pasivos exigibles </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SCRD (pasivos por $41.561,86 millones): </a:t>
            </a: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72,74% y 33,87%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IDRD (</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pasivos por $</a:t>
            </a: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94.358,61): 55,17% y 18,66%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IDARTES </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(pasivos por $2,00 millones)</a:t>
            </a: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 58,61% y 24,29%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IDPC (pasivos por $21,44  millones): 79,94% y 34,58%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FUGA (pasivos por $796,65 millones): 78,05% y 29,18%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SECTOR (pasivos por 136.740,55 millones): 61,63% y 24,00%</a:t>
            </a:r>
          </a:p>
        </p:txBody>
      </p:sp>
    </p:spTree>
    <p:extLst>
      <p:ext uri="{BB962C8B-B14F-4D97-AF65-F5344CB8AC3E}">
        <p14:creationId xmlns:p14="http://schemas.microsoft.com/office/powerpoint/2010/main" val="3383400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156925" y="162656"/>
            <a:ext cx="1187814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Ranking de entidades por porcentaje de ejecución presupuestal de la inversión directa a 23/07/2021</a:t>
            </a:r>
          </a:p>
        </p:txBody>
      </p:sp>
      <p:graphicFrame>
        <p:nvGraphicFramePr>
          <p:cNvPr id="3" name="Tabla 2">
            <a:extLst>
              <a:ext uri="{FF2B5EF4-FFF2-40B4-BE49-F238E27FC236}">
                <a16:creationId xmlns:a16="http://schemas.microsoft.com/office/drawing/2014/main" id="{5733B42E-4FC0-4C3B-8740-AE20A014C546}"/>
              </a:ext>
            </a:extLst>
          </p:cNvPr>
          <p:cNvGraphicFramePr>
            <a:graphicFrameLocks noGrp="1"/>
          </p:cNvGraphicFramePr>
          <p:nvPr/>
        </p:nvGraphicFramePr>
        <p:xfrm>
          <a:off x="2455972" y="2183130"/>
          <a:ext cx="7280056" cy="2491740"/>
        </p:xfrm>
        <a:graphic>
          <a:graphicData uri="http://schemas.openxmlformats.org/drawingml/2006/table">
            <a:tbl>
              <a:tblPr/>
              <a:tblGrid>
                <a:gridCol w="312434">
                  <a:extLst>
                    <a:ext uri="{9D8B030D-6E8A-4147-A177-3AD203B41FA5}">
                      <a16:colId xmlns:a16="http://schemas.microsoft.com/office/drawing/2014/main" val="3500581817"/>
                    </a:ext>
                  </a:extLst>
                </a:gridCol>
                <a:gridCol w="3843278">
                  <a:extLst>
                    <a:ext uri="{9D8B030D-6E8A-4147-A177-3AD203B41FA5}">
                      <a16:colId xmlns:a16="http://schemas.microsoft.com/office/drawing/2014/main" val="1632295375"/>
                    </a:ext>
                  </a:extLst>
                </a:gridCol>
                <a:gridCol w="1159031">
                  <a:extLst>
                    <a:ext uri="{9D8B030D-6E8A-4147-A177-3AD203B41FA5}">
                      <a16:colId xmlns:a16="http://schemas.microsoft.com/office/drawing/2014/main" val="1152550888"/>
                    </a:ext>
                  </a:extLst>
                </a:gridCol>
                <a:gridCol w="1159031">
                  <a:extLst>
                    <a:ext uri="{9D8B030D-6E8A-4147-A177-3AD203B41FA5}">
                      <a16:colId xmlns:a16="http://schemas.microsoft.com/office/drawing/2014/main" val="282698258"/>
                    </a:ext>
                  </a:extLst>
                </a:gridCol>
                <a:gridCol w="806282">
                  <a:extLst>
                    <a:ext uri="{9D8B030D-6E8A-4147-A177-3AD203B41FA5}">
                      <a16:colId xmlns:a16="http://schemas.microsoft.com/office/drawing/2014/main" val="365971429"/>
                    </a:ext>
                  </a:extLst>
                </a:gridCol>
              </a:tblGrid>
              <a:tr h="0">
                <a:tc gridSpan="5">
                  <a:txBody>
                    <a:bodyPr/>
                    <a:lstStyle/>
                    <a:p>
                      <a:pPr algn="r" fontAlgn="b"/>
                      <a:r>
                        <a:rPr lang="es-CO" sz="1200" b="0" i="0" u="none" strike="noStrike" dirty="0">
                          <a:solidFill>
                            <a:srgbClr val="000000"/>
                          </a:solidFill>
                          <a:effectLst/>
                          <a:latin typeface="Museo Sans Condensed" panose="02000000000000000000" pitchFamily="2" charset="0"/>
                        </a:rPr>
                        <a:t>Millones de Pesos</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638781637"/>
                  </a:ext>
                </a:extLst>
              </a:tr>
              <a:tr h="0">
                <a:tc>
                  <a:txBody>
                    <a:bodyPr/>
                    <a:lstStyle/>
                    <a:p>
                      <a:pPr algn="ctr" fontAlgn="ctr"/>
                      <a:r>
                        <a:rPr lang="es-CO" sz="1200" b="1" i="0" u="none" strike="noStrike" dirty="0">
                          <a:solidFill>
                            <a:srgbClr val="FFFFFF"/>
                          </a:solidFill>
                          <a:effectLst/>
                          <a:latin typeface="Museo Sans Condensed" panose="02000000000000000000" pitchFamily="2" charset="0"/>
                        </a:rPr>
                        <a:t>No.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marL="0" algn="ctr" defTabSz="914400" rtl="0" eaLnBrk="1" fontAlgn="ctr" latinLnBrk="0" hangingPunct="1"/>
                      <a:r>
                        <a:rPr lang="es-CO" sz="1200" b="1" i="0" u="none" strike="noStrike" kern="1200" dirty="0">
                          <a:solidFill>
                            <a:srgbClr val="FFFFFF"/>
                          </a:solidFill>
                          <a:effectLst/>
                          <a:latin typeface="Museo Sans Condensed" panose="02000000000000000000" pitchFamily="2" charset="0"/>
                          <a:ea typeface="+mn-ea"/>
                          <a:cs typeface="+mn-cs"/>
                        </a:rPr>
                        <a:t>ENTIDAD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marL="0" algn="ctr" defTabSz="914400" rtl="0" eaLnBrk="1" fontAlgn="ctr" latinLnBrk="0" hangingPunct="1"/>
                      <a:r>
                        <a:rPr lang="es-CO" sz="1200" b="1" i="0" u="none" strike="noStrike" kern="1200" dirty="0">
                          <a:solidFill>
                            <a:srgbClr val="FFFFFF"/>
                          </a:solidFill>
                          <a:effectLst/>
                          <a:latin typeface="Museo Sans Condensed" panose="02000000000000000000" pitchFamily="2" charset="0"/>
                          <a:ea typeface="+mn-ea"/>
                          <a:cs typeface="+mn-cs"/>
                        </a:rPr>
                        <a:t>APROPIACIÓN DISPONIBLE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gridSpan="2">
                  <a:txBody>
                    <a:bodyPr/>
                    <a:lstStyle/>
                    <a:p>
                      <a:pPr marL="0" algn="ctr" defTabSz="914400" rtl="0" eaLnBrk="1" fontAlgn="ctr" latinLnBrk="0" hangingPunct="1"/>
                      <a:r>
                        <a:rPr lang="es-CO" sz="1200" b="1" i="0" u="none" strike="noStrike" kern="1200" dirty="0">
                          <a:solidFill>
                            <a:schemeClr val="bg1"/>
                          </a:solidFill>
                          <a:effectLst/>
                          <a:latin typeface="Museo Sans Condensed" panose="02000000000000000000" pitchFamily="2" charset="0"/>
                          <a:ea typeface="+mn-ea"/>
                          <a:cs typeface="+mn-cs"/>
                        </a:rPr>
                        <a:t>COMPROMISOS</a:t>
                      </a:r>
                      <a:r>
                        <a:rPr lang="es-CO" sz="1200" b="1" i="0" u="none" strike="noStrike" kern="1200" dirty="0">
                          <a:solidFill>
                            <a:schemeClr val="tx1"/>
                          </a:solidFill>
                          <a:effectLst/>
                          <a:latin typeface="Museo Sans Condensed" panose="02000000000000000000" pitchFamily="2" charset="0"/>
                          <a:ea typeface="+mn-ea"/>
                          <a:cs typeface="+mn-cs"/>
                        </a:rPr>
                        <a:t> </a:t>
                      </a:r>
                      <a:r>
                        <a:rPr lang="es-CO" sz="1200" b="1" i="0" u="none" strike="noStrike" kern="1200" dirty="0">
                          <a:solidFill>
                            <a:schemeClr val="bg1"/>
                          </a:solidFill>
                          <a:effectLst/>
                          <a:latin typeface="Museo Sans Condensed" panose="02000000000000000000" pitchFamily="2" charset="0"/>
                          <a:ea typeface="+mn-ea"/>
                          <a:cs typeface="+mn-cs"/>
                        </a:rPr>
                        <a:t>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hMerge="1">
                  <a:txBody>
                    <a:bodyPr/>
                    <a:lstStyle/>
                    <a:p>
                      <a:endParaRPr lang="es-CO"/>
                    </a:p>
                  </a:txBody>
                  <a:tcPr/>
                </a:tc>
                <a:extLst>
                  <a:ext uri="{0D108BD9-81ED-4DB2-BD59-A6C34878D82A}">
                    <a16:rowId xmlns:a16="http://schemas.microsoft.com/office/drawing/2014/main" val="3046837388"/>
                  </a:ext>
                </a:extLst>
              </a:tr>
              <a:tr h="0">
                <a:tc>
                  <a:txBody>
                    <a:bodyPr/>
                    <a:lstStyle/>
                    <a:p>
                      <a:pPr algn="ctr" fontAlgn="ctr"/>
                      <a:r>
                        <a:rPr lang="es-CO" sz="1200" b="0" i="0" u="none" strike="noStrike">
                          <a:solidFill>
                            <a:srgbClr val="000000"/>
                          </a:solidFill>
                          <a:effectLst/>
                          <a:latin typeface="Museo Sans Condensed" panose="02000000000000000000" pitchFamily="2"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INSTITUTO DISTRITAL DEL PATRIMONIO CULTURAL (IDPC)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$ 24.304,00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$ 19.433,71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79,96%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39348587"/>
                  </a:ext>
                </a:extLst>
              </a:tr>
              <a:tr h="0">
                <a:tc>
                  <a:txBody>
                    <a:bodyPr/>
                    <a:lstStyle/>
                    <a:p>
                      <a:pPr algn="ctr" fontAlgn="ctr"/>
                      <a:r>
                        <a:rPr lang="es-CO" sz="1200" b="0" i="0" u="none" strike="noStrike">
                          <a:solidFill>
                            <a:srgbClr val="000000"/>
                          </a:solidFill>
                          <a:effectLst/>
                          <a:latin typeface="Museo Sans Condensed" panose="020000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fontAlgn="ctr"/>
                      <a:r>
                        <a:rPr lang="pt-BR" sz="1200" b="0" i="0" u="none" strike="noStrike" dirty="0">
                          <a:solidFill>
                            <a:srgbClr val="000000"/>
                          </a:solidFill>
                          <a:effectLst/>
                          <a:latin typeface="Museo Sans Condensed" panose="02000000000000000000" pitchFamily="2" charset="0"/>
                        </a:rPr>
                        <a:t>ORQUESTA FILARMÓNICA DE BOGOTÁ (OFB)</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$ 31.402,00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$ 23.459,36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74,71%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4518000"/>
                  </a:ext>
                </a:extLst>
              </a:tr>
              <a:tr h="0">
                <a:tc>
                  <a:txBody>
                    <a:bodyPr/>
                    <a:lstStyle/>
                    <a:p>
                      <a:pPr algn="ctr" fontAlgn="ctr"/>
                      <a:r>
                        <a:rPr lang="es-CO" sz="1200" b="0" i="0" u="none" strike="noStrike">
                          <a:solidFill>
                            <a:srgbClr val="000000"/>
                          </a:solidFill>
                          <a:effectLst/>
                          <a:latin typeface="Museo Sans Condensed" panose="02000000000000000000" pitchFamily="2"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FUNDACIÓN GILBERTO ALZATE AVENDAÑO (FUGA)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$ 9.640,07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$ 6.989,69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72,51%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08986491"/>
                  </a:ext>
                </a:extLst>
              </a:tr>
              <a:tr h="0">
                <a:tc>
                  <a:txBody>
                    <a:bodyPr/>
                    <a:lstStyle/>
                    <a:p>
                      <a:pPr algn="ctr" fontAlgn="ctr"/>
                      <a:r>
                        <a:rPr lang="es-CO" sz="1200" b="0" i="0" u="none" strike="noStrike">
                          <a:solidFill>
                            <a:srgbClr val="000000"/>
                          </a:solidFill>
                          <a:effectLst/>
                          <a:latin typeface="Museo Sans Condensed" panose="02000000000000000000" pitchFamily="2"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fontAlgn="ctr"/>
                      <a:r>
                        <a:rPr lang="es-CO" sz="1200" b="0" i="0" u="none" strike="noStrike">
                          <a:solidFill>
                            <a:srgbClr val="000000"/>
                          </a:solidFill>
                          <a:effectLst/>
                          <a:latin typeface="Museo Sans Condensed" panose="02000000000000000000" pitchFamily="2" charset="0"/>
                        </a:rPr>
                        <a:t>CANAL CAPITAL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$ 10.892,34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$ 6.412,18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58,87%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55714659"/>
                  </a:ext>
                </a:extLst>
              </a:tr>
              <a:tr h="0">
                <a:tc>
                  <a:txBody>
                    <a:bodyPr/>
                    <a:lstStyle/>
                    <a:p>
                      <a:pPr algn="ctr" fontAlgn="ctr"/>
                      <a:r>
                        <a:rPr lang="es-CO" sz="1200" b="0" i="0" u="none" strike="noStrike">
                          <a:solidFill>
                            <a:srgbClr val="000000"/>
                          </a:solidFill>
                          <a:effectLst/>
                          <a:latin typeface="Museo Sans Condensed" panose="02000000000000000000" pitchFamily="2"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INSTITUTO DISTRITAL DE LAS ARTES (IDARTES)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$ 139.430,95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$ 81.720,17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58,61%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74461192"/>
                  </a:ext>
                </a:extLst>
              </a:tr>
              <a:tr h="0">
                <a:tc>
                  <a:txBody>
                    <a:bodyPr/>
                    <a:lstStyle/>
                    <a:p>
                      <a:pPr algn="ctr" fontAlgn="ctr"/>
                      <a:r>
                        <a:rPr lang="es-CO" sz="1200" b="0" i="0" u="none" strike="noStrike">
                          <a:solidFill>
                            <a:srgbClr val="000000"/>
                          </a:solidFill>
                          <a:effectLst/>
                          <a:latin typeface="Museo Sans Condensed" panose="02000000000000000000" pitchFamily="2"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fontAlgn="ctr"/>
                      <a:r>
                        <a:rPr lang="es-ES" sz="1200" b="0" i="0" u="none" strike="noStrike" dirty="0">
                          <a:solidFill>
                            <a:srgbClr val="000000"/>
                          </a:solidFill>
                          <a:effectLst/>
                          <a:latin typeface="Museo Sans Condensed" panose="02000000000000000000" pitchFamily="2" charset="0"/>
                        </a:rPr>
                        <a:t>SECRETARIA DE CULTURA, RECREACIÓN Y DEPORTE (SCRD)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$ 128.910,64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$ 71.199,35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55,23%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15099142"/>
                  </a:ext>
                </a:extLst>
              </a:tr>
              <a:tr h="0">
                <a:tc>
                  <a:txBody>
                    <a:bodyPr/>
                    <a:lstStyle/>
                    <a:p>
                      <a:pPr algn="ctr" fontAlgn="ctr"/>
                      <a:r>
                        <a:rPr lang="es-CO" sz="1200" b="0" i="0" u="none" strike="noStrike">
                          <a:solidFill>
                            <a:srgbClr val="000000"/>
                          </a:solidFill>
                          <a:effectLst/>
                          <a:latin typeface="Museo Sans Condensed" panose="02000000000000000000" pitchFamily="2"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fontAlgn="ctr"/>
                      <a:r>
                        <a:rPr lang="es-ES" sz="1200" b="0" i="0" u="none" strike="noStrike">
                          <a:solidFill>
                            <a:srgbClr val="000000"/>
                          </a:solidFill>
                          <a:effectLst/>
                          <a:latin typeface="Museo Sans Condensed" panose="02000000000000000000" pitchFamily="2" charset="0"/>
                        </a:rPr>
                        <a:t>INSTITUTO DISTRITAL DE RECREACIÓN Y DEPORTE (lDRD)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$ 329.950,81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$ 166.359,26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50,42%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02962524"/>
                  </a:ext>
                </a:extLst>
              </a:tr>
              <a:tr h="0">
                <a:tc gridSpan="2">
                  <a:txBody>
                    <a:bodyPr/>
                    <a:lstStyle/>
                    <a:p>
                      <a:pPr algn="just" fontAlgn="ctr"/>
                      <a:r>
                        <a:rPr lang="es-CO" sz="1200" b="1" i="0" u="none" strike="noStrike">
                          <a:solidFill>
                            <a:srgbClr val="000000"/>
                          </a:solidFill>
                          <a:effectLst/>
                          <a:latin typeface="Museo Sans Condensed" panose="02000000000000000000" pitchFamily="2" charset="0"/>
                        </a:rPr>
                        <a:t>TOTAL SECTOR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hMerge="1">
                  <a:txBody>
                    <a:bodyPr/>
                    <a:lstStyle/>
                    <a:p>
                      <a:endParaRPr lang="es-CO"/>
                    </a:p>
                  </a:txBody>
                  <a:tcPr/>
                </a:tc>
                <a:tc>
                  <a:txBody>
                    <a:bodyPr/>
                    <a:lstStyle/>
                    <a:p>
                      <a:pPr algn="r" fontAlgn="ctr"/>
                      <a:r>
                        <a:rPr lang="es-CO" sz="1200" b="1" i="0" u="none" strike="noStrike">
                          <a:solidFill>
                            <a:srgbClr val="000000"/>
                          </a:solidFill>
                          <a:effectLst/>
                          <a:latin typeface="Museo Sans Condensed" panose="02000000000000000000" pitchFamily="2" charset="0"/>
                        </a:rPr>
                        <a:t>$ 674.530,81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$ 375.573,72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55,68%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extLst>
                  <a:ext uri="{0D108BD9-81ED-4DB2-BD59-A6C34878D82A}">
                    <a16:rowId xmlns:a16="http://schemas.microsoft.com/office/drawing/2014/main" val="946596711"/>
                  </a:ext>
                </a:extLst>
              </a:tr>
              <a:tr h="0">
                <a:tc gridSpan="5">
                  <a:txBody>
                    <a:bodyPr/>
                    <a:lstStyle/>
                    <a:p>
                      <a:pPr algn="l" fontAlgn="b"/>
                      <a:r>
                        <a:rPr lang="es-CO" sz="1200" b="0" i="0" u="none" strike="noStrike" dirty="0">
                          <a:solidFill>
                            <a:srgbClr val="000000"/>
                          </a:solidFill>
                          <a:effectLst/>
                          <a:latin typeface="Museo Sans Condensed" panose="02000000000000000000" pitchFamily="2" charset="0"/>
                        </a:rPr>
                        <a:t>Fuente: Entidades</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271774412"/>
                  </a:ext>
                </a:extLst>
              </a:tr>
              <a:tr h="0">
                <a:tc gridSpan="5">
                  <a:txBody>
                    <a:bodyPr/>
                    <a:lstStyle/>
                    <a:p>
                      <a:pPr algn="l" fontAlgn="b"/>
                      <a:r>
                        <a:rPr lang="es-CO" sz="1200" b="0" i="0" u="none" strike="noStrike" dirty="0">
                          <a:solidFill>
                            <a:srgbClr val="000000"/>
                          </a:solidFill>
                          <a:effectLst/>
                          <a:latin typeface="Museo Sans Condensed" panose="02000000000000000000" pitchFamily="2" charset="0"/>
                        </a:rPr>
                        <a:t>Cálculos y diseño: SCRD-OAP</a:t>
                      </a:r>
                    </a:p>
                  </a:txBody>
                  <a:tcPr marL="9525" marR="9525" marT="9525" marB="0" anchor="b">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033921365"/>
                  </a:ext>
                </a:extLst>
              </a:tr>
            </a:tbl>
          </a:graphicData>
        </a:graphic>
      </p:graphicFrame>
      <p:sp>
        <p:nvSpPr>
          <p:cNvPr id="6" name="CuadroTexto 5">
            <a:extLst>
              <a:ext uri="{FF2B5EF4-FFF2-40B4-BE49-F238E27FC236}">
                <a16:creationId xmlns:a16="http://schemas.microsoft.com/office/drawing/2014/main" id="{49371FB9-9A9E-4EFB-BF77-539EFDA5E308}"/>
              </a:ext>
            </a:extLst>
          </p:cNvPr>
          <p:cNvSpPr txBox="1"/>
          <p:nvPr/>
        </p:nvSpPr>
        <p:spPr>
          <a:xfrm>
            <a:off x="1779751" y="4674870"/>
            <a:ext cx="863249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NOTA: </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El </a:t>
            </a:r>
            <a:r>
              <a:rPr kumimoji="0" lang="es-CO"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porcentaje de ejecución presupuestal (compromisos)</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para el componente de inversión </a:t>
            </a:r>
            <a:r>
              <a:rPr kumimoji="0" lang="es-CO" sz="1200" b="0" i="0" u="sng"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sin incluir pasivos exigibles </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SCRD (pasivos por $41.561,86 millones): </a:t>
            </a: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72,74%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IDRD (</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pasivos por $</a:t>
            </a: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94.358,61): 55,17%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IDARTES </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(pasivos por $2,00 millones)</a:t>
            </a: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 58,61%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IDPC (pasivos por $21,44  millones): 79,94%</a:t>
            </a:r>
            <a:endPar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FUGA (pasivos por $796,65 millones): 78,05%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SECTOR (pasivos por 136.740,55 millones): 61,63%</a:t>
            </a:r>
          </a:p>
        </p:txBody>
      </p:sp>
    </p:spTree>
    <p:extLst>
      <p:ext uri="{BB962C8B-B14F-4D97-AF65-F5344CB8AC3E}">
        <p14:creationId xmlns:p14="http://schemas.microsoft.com/office/powerpoint/2010/main" val="2945645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78463" y="137458"/>
            <a:ext cx="120350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Ranking de entidades por porcentaje de recursos por comprometer de la inversión directa a 23/07/2021</a:t>
            </a:r>
          </a:p>
        </p:txBody>
      </p:sp>
      <p:graphicFrame>
        <p:nvGraphicFramePr>
          <p:cNvPr id="2" name="Tabla 1">
            <a:extLst>
              <a:ext uri="{FF2B5EF4-FFF2-40B4-BE49-F238E27FC236}">
                <a16:creationId xmlns:a16="http://schemas.microsoft.com/office/drawing/2014/main" id="{DD504F10-F314-4E73-B7DB-48F006F4B53A}"/>
              </a:ext>
            </a:extLst>
          </p:cNvPr>
          <p:cNvGraphicFramePr>
            <a:graphicFrameLocks noGrp="1"/>
          </p:cNvGraphicFramePr>
          <p:nvPr/>
        </p:nvGraphicFramePr>
        <p:xfrm>
          <a:off x="1204770" y="2183130"/>
          <a:ext cx="9782458" cy="2491740"/>
        </p:xfrm>
        <a:graphic>
          <a:graphicData uri="http://schemas.openxmlformats.org/drawingml/2006/table">
            <a:tbl>
              <a:tblPr/>
              <a:tblGrid>
                <a:gridCol w="330585">
                  <a:extLst>
                    <a:ext uri="{9D8B030D-6E8A-4147-A177-3AD203B41FA5}">
                      <a16:colId xmlns:a16="http://schemas.microsoft.com/office/drawing/2014/main" val="2370947380"/>
                    </a:ext>
                  </a:extLst>
                </a:gridCol>
                <a:gridCol w="4066545">
                  <a:extLst>
                    <a:ext uri="{9D8B030D-6E8A-4147-A177-3AD203B41FA5}">
                      <a16:colId xmlns:a16="http://schemas.microsoft.com/office/drawing/2014/main" val="3011366796"/>
                    </a:ext>
                  </a:extLst>
                </a:gridCol>
                <a:gridCol w="1226362">
                  <a:extLst>
                    <a:ext uri="{9D8B030D-6E8A-4147-A177-3AD203B41FA5}">
                      <a16:colId xmlns:a16="http://schemas.microsoft.com/office/drawing/2014/main" val="3727657900"/>
                    </a:ext>
                  </a:extLst>
                </a:gridCol>
                <a:gridCol w="1226362">
                  <a:extLst>
                    <a:ext uri="{9D8B030D-6E8A-4147-A177-3AD203B41FA5}">
                      <a16:colId xmlns:a16="http://schemas.microsoft.com/office/drawing/2014/main" val="569783447"/>
                    </a:ext>
                  </a:extLst>
                </a:gridCol>
                <a:gridCol w="853121">
                  <a:extLst>
                    <a:ext uri="{9D8B030D-6E8A-4147-A177-3AD203B41FA5}">
                      <a16:colId xmlns:a16="http://schemas.microsoft.com/office/drawing/2014/main" val="695532931"/>
                    </a:ext>
                  </a:extLst>
                </a:gridCol>
                <a:gridCol w="1226362">
                  <a:extLst>
                    <a:ext uri="{9D8B030D-6E8A-4147-A177-3AD203B41FA5}">
                      <a16:colId xmlns:a16="http://schemas.microsoft.com/office/drawing/2014/main" val="1900890717"/>
                    </a:ext>
                  </a:extLst>
                </a:gridCol>
                <a:gridCol w="853121">
                  <a:extLst>
                    <a:ext uri="{9D8B030D-6E8A-4147-A177-3AD203B41FA5}">
                      <a16:colId xmlns:a16="http://schemas.microsoft.com/office/drawing/2014/main" val="1204430681"/>
                    </a:ext>
                  </a:extLst>
                </a:gridCol>
              </a:tblGrid>
              <a:tr h="0">
                <a:tc gridSpan="7">
                  <a:txBody>
                    <a:bodyPr/>
                    <a:lstStyle/>
                    <a:p>
                      <a:pPr algn="r" fontAlgn="b"/>
                      <a:r>
                        <a:rPr lang="es-CO" sz="1200" b="0" i="0" u="none" strike="noStrike" dirty="0">
                          <a:solidFill>
                            <a:srgbClr val="000000"/>
                          </a:solidFill>
                          <a:effectLst/>
                          <a:latin typeface="Museo Sans Condensed" panose="02000000000000000000" pitchFamily="2" charset="0"/>
                        </a:rPr>
                        <a:t>Millones de Pesos</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799905061"/>
                  </a:ext>
                </a:extLst>
              </a:tr>
              <a:tr h="0">
                <a:tc>
                  <a:txBody>
                    <a:bodyPr/>
                    <a:lstStyle/>
                    <a:p>
                      <a:pPr algn="ctr" fontAlgn="ctr"/>
                      <a:r>
                        <a:rPr lang="es-CO" sz="1200" b="1" i="0" u="none" strike="noStrike" dirty="0">
                          <a:solidFill>
                            <a:srgbClr val="FFFFFF"/>
                          </a:solidFill>
                          <a:effectLst/>
                          <a:latin typeface="Museo Sans Condensed" panose="02000000000000000000" pitchFamily="2" charset="0"/>
                        </a:rPr>
                        <a:t>No.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200" b="1" i="0" u="none" strike="noStrike" dirty="0">
                          <a:solidFill>
                            <a:srgbClr val="FFFFFF"/>
                          </a:solidFill>
                          <a:effectLst/>
                          <a:latin typeface="Museo Sans Condensed" panose="02000000000000000000" pitchFamily="2" charset="0"/>
                        </a:rPr>
                        <a:t>ENTIDAD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200" b="1" i="0" u="none" strike="noStrike">
                          <a:solidFill>
                            <a:srgbClr val="FFFFFF"/>
                          </a:solidFill>
                          <a:effectLst/>
                          <a:latin typeface="Museo Sans Condensed" panose="02000000000000000000" pitchFamily="2" charset="0"/>
                        </a:rPr>
                        <a:t>APROPIACIÓN DISPONIBLE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gridSpan="2">
                  <a:txBody>
                    <a:bodyPr/>
                    <a:lstStyle/>
                    <a:p>
                      <a:pPr algn="ctr" fontAlgn="ctr"/>
                      <a:r>
                        <a:rPr lang="es-CO" sz="1200" b="1" i="0" u="none" strike="noStrike">
                          <a:solidFill>
                            <a:srgbClr val="FFFFFF"/>
                          </a:solidFill>
                          <a:effectLst/>
                          <a:latin typeface="Museo Sans Condensed" panose="02000000000000000000" pitchFamily="2" charset="0"/>
                        </a:rPr>
                        <a:t>COMPROMISOS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hMerge="1">
                  <a:txBody>
                    <a:bodyPr/>
                    <a:lstStyle/>
                    <a:p>
                      <a:endParaRPr lang="es-CO"/>
                    </a:p>
                  </a:txBody>
                  <a:tcPr/>
                </a:tc>
                <a:tc gridSpan="2">
                  <a:txBody>
                    <a:bodyPr/>
                    <a:lstStyle/>
                    <a:p>
                      <a:pPr algn="ctr" fontAlgn="ctr"/>
                      <a:r>
                        <a:rPr lang="es-CO" sz="1200" b="1" i="0" u="none" strike="noStrike">
                          <a:solidFill>
                            <a:srgbClr val="FFFFFF"/>
                          </a:solidFill>
                          <a:effectLst/>
                          <a:latin typeface="Museo Sans Condensed" panose="02000000000000000000" pitchFamily="2" charset="0"/>
                        </a:rPr>
                        <a:t>RECURSOS POR COMPROMETER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hMerge="1">
                  <a:txBody>
                    <a:bodyPr/>
                    <a:lstStyle/>
                    <a:p>
                      <a:endParaRPr lang="es-CO"/>
                    </a:p>
                  </a:txBody>
                  <a:tcPr/>
                </a:tc>
                <a:extLst>
                  <a:ext uri="{0D108BD9-81ED-4DB2-BD59-A6C34878D82A}">
                    <a16:rowId xmlns:a16="http://schemas.microsoft.com/office/drawing/2014/main" val="3415777261"/>
                  </a:ext>
                </a:extLst>
              </a:tr>
              <a:tr h="0">
                <a:tc>
                  <a:txBody>
                    <a:bodyPr/>
                    <a:lstStyle/>
                    <a:p>
                      <a:pPr algn="ctr" fontAlgn="ctr"/>
                      <a:r>
                        <a:rPr lang="es-CO" sz="1200" b="0" i="0" u="none" strike="noStrike" dirty="0">
                          <a:solidFill>
                            <a:srgbClr val="000000"/>
                          </a:solidFill>
                          <a:effectLst/>
                          <a:latin typeface="Museo Sans Condensed" panose="02000000000000000000" pitchFamily="2"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fontAlgn="ctr"/>
                      <a:r>
                        <a:rPr lang="es-ES" sz="1200" b="0" i="0" u="none" strike="noStrike" dirty="0">
                          <a:solidFill>
                            <a:srgbClr val="000000"/>
                          </a:solidFill>
                          <a:effectLst/>
                          <a:latin typeface="Museo Sans Condensed" panose="02000000000000000000" pitchFamily="2" charset="0"/>
                        </a:rPr>
                        <a:t>INSTITUTO DISTRITAL DE RECREACIÓN Y DEPORTE (</a:t>
                      </a:r>
                      <a:r>
                        <a:rPr lang="es-ES" sz="1200" b="0" i="0" u="none" strike="noStrike" dirty="0" err="1">
                          <a:solidFill>
                            <a:srgbClr val="000000"/>
                          </a:solidFill>
                          <a:effectLst/>
                          <a:latin typeface="Museo Sans Condensed" panose="02000000000000000000" pitchFamily="2" charset="0"/>
                        </a:rPr>
                        <a:t>lDRD</a:t>
                      </a:r>
                      <a:r>
                        <a:rPr lang="es-ES" sz="1200" b="0" i="0" u="none" strike="noStrike" dirty="0">
                          <a:solidFill>
                            <a:srgbClr val="000000"/>
                          </a:solidFill>
                          <a:effectLst/>
                          <a:latin typeface="Museo Sans Condensed" panose="020000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$ 329.950,81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$ 166.359,26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50,42%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$ 163.591,56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49,58%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49353834"/>
                  </a:ext>
                </a:extLst>
              </a:tr>
              <a:tr h="0">
                <a:tc>
                  <a:txBody>
                    <a:bodyPr/>
                    <a:lstStyle/>
                    <a:p>
                      <a:pPr algn="ctr" fontAlgn="ctr"/>
                      <a:r>
                        <a:rPr lang="es-CO" sz="1200" b="0" i="0" u="none" strike="noStrike">
                          <a:solidFill>
                            <a:srgbClr val="000000"/>
                          </a:solidFill>
                          <a:effectLst/>
                          <a:latin typeface="Museo Sans Condensed" panose="020000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fontAlgn="ctr"/>
                      <a:r>
                        <a:rPr lang="es-ES" sz="1200" b="0" i="0" u="none" strike="noStrike" dirty="0">
                          <a:solidFill>
                            <a:srgbClr val="000000"/>
                          </a:solidFill>
                          <a:effectLst/>
                          <a:latin typeface="Museo Sans Condensed" panose="02000000000000000000" pitchFamily="2" charset="0"/>
                        </a:rPr>
                        <a:t>SECRETARIA DE CULTURA, RECREACIÓN Y DEPORTE (SCRD)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$ 128.910,64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$ 71.199,35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55,23%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$ 57.711,29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44,77%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79340862"/>
                  </a:ext>
                </a:extLst>
              </a:tr>
              <a:tr h="0">
                <a:tc>
                  <a:txBody>
                    <a:bodyPr/>
                    <a:lstStyle/>
                    <a:p>
                      <a:pPr algn="ctr" fontAlgn="ctr"/>
                      <a:r>
                        <a:rPr lang="es-CO" sz="1200" b="0" i="0" u="none" strike="noStrike">
                          <a:solidFill>
                            <a:srgbClr val="000000"/>
                          </a:solidFill>
                          <a:effectLst/>
                          <a:latin typeface="Museo Sans Condensed" panose="02000000000000000000" pitchFamily="2"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INSTITUTO DISTRITAL DE LAS ARTES (IDARTES)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$ 139.430,95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$ 81.720,17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58,61%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$ 57.710,78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41,39%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77828120"/>
                  </a:ext>
                </a:extLst>
              </a:tr>
              <a:tr h="0">
                <a:tc>
                  <a:txBody>
                    <a:bodyPr/>
                    <a:lstStyle/>
                    <a:p>
                      <a:pPr algn="ctr" fontAlgn="ctr"/>
                      <a:r>
                        <a:rPr lang="es-CO" sz="1200" b="0" i="0" u="none" strike="noStrike">
                          <a:solidFill>
                            <a:srgbClr val="000000"/>
                          </a:solidFill>
                          <a:effectLst/>
                          <a:latin typeface="Museo Sans Condensed" panose="02000000000000000000" pitchFamily="2"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CANAL CAPITAL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$ 10.892,34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$ 6.412,18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58,87%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$ 4.480,16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41,13%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88580130"/>
                  </a:ext>
                </a:extLst>
              </a:tr>
              <a:tr h="0">
                <a:tc>
                  <a:txBody>
                    <a:bodyPr/>
                    <a:lstStyle/>
                    <a:p>
                      <a:pPr algn="ctr" fontAlgn="ctr"/>
                      <a:r>
                        <a:rPr lang="es-CO" sz="1200" b="0" i="0" u="none" strike="noStrike" dirty="0">
                          <a:solidFill>
                            <a:srgbClr val="000000"/>
                          </a:solidFill>
                          <a:effectLst/>
                          <a:latin typeface="Museo Sans Condensed" panose="02000000000000000000" pitchFamily="2"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FUNDACIÓN GILBERTO ALZATE AVENDAÑO (FUGA)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$ 9.640,07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$ 6.989,69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72,51%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$ 2.650,38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27,49%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59025733"/>
                  </a:ext>
                </a:extLst>
              </a:tr>
              <a:tr h="0">
                <a:tc>
                  <a:txBody>
                    <a:bodyPr/>
                    <a:lstStyle/>
                    <a:p>
                      <a:pPr algn="ctr" fontAlgn="ctr"/>
                      <a:r>
                        <a:rPr lang="es-CO" sz="1200" b="0" i="0" u="none" strike="noStrike">
                          <a:solidFill>
                            <a:srgbClr val="000000"/>
                          </a:solidFill>
                          <a:effectLst/>
                          <a:latin typeface="Museo Sans Condensed" panose="02000000000000000000" pitchFamily="2"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fontAlgn="ctr"/>
                      <a:r>
                        <a:rPr lang="pt-BR" sz="1200" b="0" i="0" u="none" strike="noStrike" dirty="0">
                          <a:solidFill>
                            <a:srgbClr val="000000"/>
                          </a:solidFill>
                          <a:effectLst/>
                          <a:latin typeface="Museo Sans Condensed" panose="02000000000000000000" pitchFamily="2" charset="0"/>
                        </a:rPr>
                        <a:t>ORQUESTA FILARMÓNICA DE BOGOTÁ (OFB)</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$ 31.402,00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$ 23.459,36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74,71%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$ 7.942,64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25,29%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85222449"/>
                  </a:ext>
                </a:extLst>
              </a:tr>
              <a:tr h="0">
                <a:tc>
                  <a:txBody>
                    <a:bodyPr/>
                    <a:lstStyle/>
                    <a:p>
                      <a:pPr algn="ctr" fontAlgn="ctr"/>
                      <a:r>
                        <a:rPr lang="es-CO" sz="1200" b="0" i="0" u="none" strike="noStrike">
                          <a:solidFill>
                            <a:srgbClr val="000000"/>
                          </a:solidFill>
                          <a:effectLst/>
                          <a:latin typeface="Museo Sans Condensed" panose="02000000000000000000" pitchFamily="2"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fontAlgn="ctr"/>
                      <a:r>
                        <a:rPr lang="es-CO" sz="1200" b="0" i="0" u="none" strike="noStrike">
                          <a:solidFill>
                            <a:srgbClr val="000000"/>
                          </a:solidFill>
                          <a:effectLst/>
                          <a:latin typeface="Museo Sans Condensed" panose="02000000000000000000" pitchFamily="2" charset="0"/>
                        </a:rPr>
                        <a:t>INSTITUTO DISTRITAL DEL PATRIMONIO CULTURAL (IDPC)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$ 24.304,00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$ 19.433,71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79,96%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$ 4.870,29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20,04%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02947982"/>
                  </a:ext>
                </a:extLst>
              </a:tr>
              <a:tr h="0">
                <a:tc gridSpan="2">
                  <a:txBody>
                    <a:bodyPr/>
                    <a:lstStyle/>
                    <a:p>
                      <a:pPr algn="just" fontAlgn="ctr"/>
                      <a:r>
                        <a:rPr lang="es-CO" sz="1200" b="1" i="0" u="none" strike="noStrike">
                          <a:solidFill>
                            <a:srgbClr val="000000"/>
                          </a:solidFill>
                          <a:effectLst/>
                          <a:latin typeface="Museo Sans Condensed" panose="02000000000000000000" pitchFamily="2" charset="0"/>
                        </a:rPr>
                        <a:t>TOTAL SECTOR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hMerge="1">
                  <a:txBody>
                    <a:bodyPr/>
                    <a:lstStyle/>
                    <a:p>
                      <a:endParaRPr lang="es-CO"/>
                    </a:p>
                  </a:txBody>
                  <a:tcPr/>
                </a:tc>
                <a:tc>
                  <a:txBody>
                    <a:bodyPr/>
                    <a:lstStyle/>
                    <a:p>
                      <a:pPr algn="r" fontAlgn="ctr"/>
                      <a:r>
                        <a:rPr lang="es-CO" sz="1200" b="1" i="0" u="none" strike="noStrike">
                          <a:solidFill>
                            <a:srgbClr val="000000"/>
                          </a:solidFill>
                          <a:effectLst/>
                          <a:latin typeface="Museo Sans Condensed" panose="02000000000000000000" pitchFamily="2" charset="0"/>
                        </a:rPr>
                        <a:t>$ 674.530,81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a:solidFill>
                            <a:srgbClr val="000000"/>
                          </a:solidFill>
                          <a:effectLst/>
                          <a:latin typeface="Museo Sans Condensed" panose="02000000000000000000" pitchFamily="2" charset="0"/>
                        </a:rPr>
                        <a:t>$ 375.573,72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55,68%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$ 298.957,10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44,32%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extLst>
                  <a:ext uri="{0D108BD9-81ED-4DB2-BD59-A6C34878D82A}">
                    <a16:rowId xmlns:a16="http://schemas.microsoft.com/office/drawing/2014/main" val="1327458195"/>
                  </a:ext>
                </a:extLst>
              </a:tr>
              <a:tr h="0">
                <a:tc gridSpan="7">
                  <a:txBody>
                    <a:bodyPr/>
                    <a:lstStyle/>
                    <a:p>
                      <a:pPr algn="l" fontAlgn="b"/>
                      <a:r>
                        <a:rPr lang="es-CO" sz="1200" b="0" i="0" u="none" strike="noStrike" dirty="0">
                          <a:solidFill>
                            <a:srgbClr val="000000"/>
                          </a:solidFill>
                          <a:effectLst/>
                          <a:latin typeface="Museo Sans Condensed" panose="02000000000000000000" pitchFamily="2" charset="0"/>
                        </a:rPr>
                        <a:t>Fuente: Entidades</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780059057"/>
                  </a:ext>
                </a:extLst>
              </a:tr>
              <a:tr h="0">
                <a:tc gridSpan="7">
                  <a:txBody>
                    <a:bodyPr/>
                    <a:lstStyle/>
                    <a:p>
                      <a:pPr algn="l" fontAlgn="b"/>
                      <a:r>
                        <a:rPr lang="es-CO" sz="1200" b="0" i="0" u="none" strike="noStrike" dirty="0">
                          <a:solidFill>
                            <a:srgbClr val="000000"/>
                          </a:solidFill>
                          <a:effectLst/>
                          <a:latin typeface="Museo Sans Condensed" panose="02000000000000000000" pitchFamily="2" charset="0"/>
                        </a:rPr>
                        <a:t>Cálculos y diseño: SCRD-OAP</a:t>
                      </a:r>
                    </a:p>
                  </a:txBody>
                  <a:tcPr marL="9525" marR="9525" marT="9525" marB="0" anchor="b">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047752739"/>
                  </a:ext>
                </a:extLst>
              </a:tr>
            </a:tbl>
          </a:graphicData>
        </a:graphic>
      </p:graphicFrame>
      <p:sp>
        <p:nvSpPr>
          <p:cNvPr id="6" name="CuadroTexto 5">
            <a:extLst>
              <a:ext uri="{FF2B5EF4-FFF2-40B4-BE49-F238E27FC236}">
                <a16:creationId xmlns:a16="http://schemas.microsoft.com/office/drawing/2014/main" id="{F88CB920-1E8A-45E3-9A3E-F798B9D2536C}"/>
              </a:ext>
            </a:extLst>
          </p:cNvPr>
          <p:cNvSpPr txBox="1"/>
          <p:nvPr/>
        </p:nvSpPr>
        <p:spPr>
          <a:xfrm>
            <a:off x="1779752" y="4674870"/>
            <a:ext cx="863249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NOTA: </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El </a:t>
            </a:r>
            <a:r>
              <a:rPr kumimoji="0" lang="es-CO"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porcentaje de ejecución presupuestal (compromisos)</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para el componente de inversión </a:t>
            </a:r>
            <a:r>
              <a:rPr kumimoji="0" lang="es-CO" sz="1200" b="0" i="0" u="sng"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sin incluir pasivos exigibles </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SCRD (pasivos por $41.561,86 millones): </a:t>
            </a: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72,74%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IDRD (</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pasivos por $</a:t>
            </a: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94.358,61): 55,17%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IDARTES </a:t>
            </a: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(pasivos por $2,00 millones)</a:t>
            </a:r>
            <a:r>
              <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rPr>
              <a:t>: 58,61%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IDPC (pasivos por $21,44  millones): 79,94%</a:t>
            </a:r>
            <a:endParaRPr kumimoji="0" lang="es-CO" sz="1200" b="0" i="0" u="none" strike="noStrike" kern="1200" cap="none" spc="0" normalizeH="0" baseline="0" noProof="0" dirty="0">
              <a:ln>
                <a:noFill/>
              </a:ln>
              <a:solidFill>
                <a:srgbClr val="000000"/>
              </a:solidFill>
              <a:effectLst/>
              <a:uLnTx/>
              <a:uFillTx/>
              <a:latin typeface="Museo Sans Condensed"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FUGA (pasivos por $796,65 millones): 78,05%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SECTOR (pasivos por 136.740,55 millones): 61,63%</a:t>
            </a:r>
          </a:p>
        </p:txBody>
      </p:sp>
    </p:spTree>
    <p:extLst>
      <p:ext uri="{BB962C8B-B14F-4D97-AF65-F5344CB8AC3E}">
        <p14:creationId xmlns:p14="http://schemas.microsoft.com/office/powerpoint/2010/main" val="1720576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78463" y="137458"/>
            <a:ext cx="120350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Ranking de entidades por rezago en compromisos de la inversión directa a 23/07/2021</a:t>
            </a:r>
          </a:p>
        </p:txBody>
      </p:sp>
      <p:graphicFrame>
        <p:nvGraphicFramePr>
          <p:cNvPr id="3" name="Tabla 2">
            <a:extLst>
              <a:ext uri="{FF2B5EF4-FFF2-40B4-BE49-F238E27FC236}">
                <a16:creationId xmlns:a16="http://schemas.microsoft.com/office/drawing/2014/main" id="{A9ED7CBA-14D7-47F5-92F3-8E93E101DDCB}"/>
              </a:ext>
            </a:extLst>
          </p:cNvPr>
          <p:cNvGraphicFramePr>
            <a:graphicFrameLocks noGrp="1"/>
          </p:cNvGraphicFramePr>
          <p:nvPr/>
        </p:nvGraphicFramePr>
        <p:xfrm>
          <a:off x="1476564" y="2000250"/>
          <a:ext cx="9238872" cy="2857500"/>
        </p:xfrm>
        <a:graphic>
          <a:graphicData uri="http://schemas.openxmlformats.org/drawingml/2006/table">
            <a:tbl>
              <a:tblPr/>
              <a:tblGrid>
                <a:gridCol w="326822">
                  <a:extLst>
                    <a:ext uri="{9D8B030D-6E8A-4147-A177-3AD203B41FA5}">
                      <a16:colId xmlns:a16="http://schemas.microsoft.com/office/drawing/2014/main" val="3762983494"/>
                    </a:ext>
                  </a:extLst>
                </a:gridCol>
                <a:gridCol w="4020262">
                  <a:extLst>
                    <a:ext uri="{9D8B030D-6E8A-4147-A177-3AD203B41FA5}">
                      <a16:colId xmlns:a16="http://schemas.microsoft.com/office/drawing/2014/main" val="828900661"/>
                    </a:ext>
                  </a:extLst>
                </a:gridCol>
                <a:gridCol w="1222947">
                  <a:extLst>
                    <a:ext uri="{9D8B030D-6E8A-4147-A177-3AD203B41FA5}">
                      <a16:colId xmlns:a16="http://schemas.microsoft.com/office/drawing/2014/main" val="4143189655"/>
                    </a:ext>
                  </a:extLst>
                </a:gridCol>
                <a:gridCol w="1222947">
                  <a:extLst>
                    <a:ext uri="{9D8B030D-6E8A-4147-A177-3AD203B41FA5}">
                      <a16:colId xmlns:a16="http://schemas.microsoft.com/office/drawing/2014/main" val="2755652718"/>
                    </a:ext>
                  </a:extLst>
                </a:gridCol>
                <a:gridCol w="1222947">
                  <a:extLst>
                    <a:ext uri="{9D8B030D-6E8A-4147-A177-3AD203B41FA5}">
                      <a16:colId xmlns:a16="http://schemas.microsoft.com/office/drawing/2014/main" val="2792469441"/>
                    </a:ext>
                  </a:extLst>
                </a:gridCol>
                <a:gridCol w="1222947">
                  <a:extLst>
                    <a:ext uri="{9D8B030D-6E8A-4147-A177-3AD203B41FA5}">
                      <a16:colId xmlns:a16="http://schemas.microsoft.com/office/drawing/2014/main" val="2489486273"/>
                    </a:ext>
                  </a:extLst>
                </a:gridCol>
              </a:tblGrid>
              <a:tr h="0">
                <a:tc gridSpan="6">
                  <a:txBody>
                    <a:bodyPr/>
                    <a:lstStyle/>
                    <a:p>
                      <a:pPr algn="r" fontAlgn="b"/>
                      <a:r>
                        <a:rPr lang="es-CO" sz="1200" b="0" i="0" u="none" strike="noStrike" dirty="0">
                          <a:solidFill>
                            <a:srgbClr val="000000"/>
                          </a:solidFill>
                          <a:effectLst/>
                          <a:latin typeface="Museo Sans Condensed" panose="02000000000000000000" pitchFamily="2" charset="0"/>
                        </a:rPr>
                        <a:t>Millones de Pesos</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684337373"/>
                  </a:ext>
                </a:extLst>
              </a:tr>
              <a:tr h="0">
                <a:tc>
                  <a:txBody>
                    <a:bodyPr/>
                    <a:lstStyle/>
                    <a:p>
                      <a:pPr algn="ctr" fontAlgn="ctr"/>
                      <a:r>
                        <a:rPr lang="es-CO" sz="1200" b="1" i="0" u="none" strike="noStrike" dirty="0">
                          <a:solidFill>
                            <a:srgbClr val="FFFFFF"/>
                          </a:solidFill>
                          <a:effectLst/>
                          <a:latin typeface="Museo Sans Condensed" panose="02000000000000000000" pitchFamily="2" charset="0"/>
                        </a:rPr>
                        <a:t>No.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200" b="1" i="0" u="none" strike="noStrike" dirty="0">
                          <a:solidFill>
                            <a:srgbClr val="FFFFFF"/>
                          </a:solidFill>
                          <a:effectLst/>
                          <a:latin typeface="Museo Sans Condensed" panose="02000000000000000000" pitchFamily="2" charset="0"/>
                        </a:rPr>
                        <a:t>ENTIDAD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200" b="1" i="0" u="none" strike="noStrike" dirty="0">
                          <a:solidFill>
                            <a:srgbClr val="FFFFFF"/>
                          </a:solidFill>
                          <a:effectLst/>
                          <a:latin typeface="Museo Sans Condensed" panose="02000000000000000000" pitchFamily="2" charset="0"/>
                        </a:rPr>
                        <a:t>APROPIACIÓN DISPONIBLE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200" b="1" i="0" u="none" strike="noStrike">
                          <a:solidFill>
                            <a:srgbClr val="FFFFFF"/>
                          </a:solidFill>
                          <a:effectLst/>
                          <a:latin typeface="Museo Sans Condensed" panose="02000000000000000000" pitchFamily="2" charset="0"/>
                        </a:rPr>
                        <a:t>PROGRAMACIÓN COMPROMISOS ACUMULADOS</a:t>
                      </a:r>
                      <a:br>
                        <a:rPr lang="es-CO" sz="1200" b="1" i="0" u="none" strike="noStrike">
                          <a:solidFill>
                            <a:srgbClr val="FFFFFF"/>
                          </a:solidFill>
                          <a:effectLst/>
                          <a:latin typeface="Museo Sans Condensed" panose="02000000000000000000" pitchFamily="2" charset="0"/>
                        </a:rPr>
                      </a:br>
                      <a:r>
                        <a:rPr lang="es-CO" sz="1200" b="1" i="0" u="none" strike="noStrike">
                          <a:solidFill>
                            <a:srgbClr val="FFFFFF"/>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200" b="1" i="0" u="none" strike="noStrike">
                          <a:solidFill>
                            <a:srgbClr val="FFFFFF"/>
                          </a:solidFill>
                          <a:effectLst/>
                          <a:latin typeface="Museo Sans Condensed" panose="02000000000000000000" pitchFamily="2" charset="0"/>
                        </a:rPr>
                        <a:t>COMPROMISOS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200" b="1" i="0" u="none" strike="noStrike">
                          <a:solidFill>
                            <a:srgbClr val="FFFFFF"/>
                          </a:solidFill>
                          <a:effectLst/>
                          <a:latin typeface="Museo Sans Condensed" panose="02000000000000000000" pitchFamily="2" charset="0"/>
                        </a:rPr>
                        <a:t>PROYECCIÓN REZAGO COMPROMISOS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extLst>
                  <a:ext uri="{0D108BD9-81ED-4DB2-BD59-A6C34878D82A}">
                    <a16:rowId xmlns:a16="http://schemas.microsoft.com/office/drawing/2014/main" val="2722367347"/>
                  </a:ext>
                </a:extLst>
              </a:tr>
              <a:tr h="0">
                <a:tc>
                  <a:txBody>
                    <a:bodyPr/>
                    <a:lstStyle/>
                    <a:p>
                      <a:pPr algn="ctr" fontAlgn="ctr"/>
                      <a:r>
                        <a:rPr lang="es-CO" sz="1200" b="0" i="0" u="none" strike="noStrike" dirty="0">
                          <a:solidFill>
                            <a:srgbClr val="000000"/>
                          </a:solidFill>
                          <a:effectLst/>
                          <a:latin typeface="Museo Sans Condensed" panose="02000000000000000000" pitchFamily="2"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ctr"/>
                      <a:r>
                        <a:rPr lang="es-ES" sz="1200" b="0" i="0" u="none" strike="noStrike" dirty="0">
                          <a:solidFill>
                            <a:srgbClr val="000000"/>
                          </a:solidFill>
                          <a:effectLst/>
                          <a:latin typeface="Museo Sans Condensed" panose="02000000000000000000" pitchFamily="2" charset="0"/>
                        </a:rPr>
                        <a:t>INSTITUTO DISTRITAL DE RECREACIÓN Y DEPORTE (</a:t>
                      </a:r>
                      <a:r>
                        <a:rPr lang="es-ES" sz="1200" b="0" i="0" u="none" strike="noStrike" dirty="0" err="1">
                          <a:solidFill>
                            <a:srgbClr val="000000"/>
                          </a:solidFill>
                          <a:effectLst/>
                          <a:latin typeface="Museo Sans Condensed" panose="02000000000000000000" pitchFamily="2" charset="0"/>
                        </a:rPr>
                        <a:t>lDRD</a:t>
                      </a:r>
                      <a:r>
                        <a:rPr lang="es-ES" sz="1200" b="0" i="0" u="none" strike="noStrike" dirty="0">
                          <a:solidFill>
                            <a:srgbClr val="000000"/>
                          </a:solidFill>
                          <a:effectLst/>
                          <a:latin typeface="Museo Sans Condensed" panose="020000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$ 329.950,81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$ 209.859,74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$ 166.359,26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$ 43.500,49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51326676"/>
                  </a:ext>
                </a:extLst>
              </a:tr>
              <a:tr h="0">
                <a:tc>
                  <a:txBody>
                    <a:bodyPr/>
                    <a:lstStyle/>
                    <a:p>
                      <a:pPr algn="ctr" fontAlgn="ctr"/>
                      <a:r>
                        <a:rPr lang="es-CO" sz="1200" b="0" i="0" u="none" strike="noStrike">
                          <a:solidFill>
                            <a:srgbClr val="000000"/>
                          </a:solidFill>
                          <a:effectLst/>
                          <a:latin typeface="Museo Sans Condensed" panose="020000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INSTITUTO DISTRITAL DE LAS ARTES (IDARTES)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$ 139.430,95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$ 103.231,00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$ 81.720,17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$ 21.510,83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95110423"/>
                  </a:ext>
                </a:extLst>
              </a:tr>
              <a:tr h="0">
                <a:tc>
                  <a:txBody>
                    <a:bodyPr/>
                    <a:lstStyle/>
                    <a:p>
                      <a:pPr algn="ctr" fontAlgn="ctr"/>
                      <a:r>
                        <a:rPr lang="es-CO" sz="1200" b="0" i="0" u="none" strike="noStrike">
                          <a:solidFill>
                            <a:srgbClr val="000000"/>
                          </a:solidFill>
                          <a:effectLst/>
                          <a:latin typeface="Museo Sans Condensed" panose="02000000000000000000" pitchFamily="2"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fontAlgn="ctr"/>
                      <a:r>
                        <a:rPr lang="es-ES" sz="1200" b="0" i="0" u="none" strike="noStrike" dirty="0">
                          <a:solidFill>
                            <a:srgbClr val="000000"/>
                          </a:solidFill>
                          <a:effectLst/>
                          <a:latin typeface="Museo Sans Condensed" panose="02000000000000000000" pitchFamily="2" charset="0"/>
                        </a:rPr>
                        <a:t>SECRETARIA DE CULTURA, RECREACIÓN Y DEPORTE (SCRD)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$ 128.910,64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$ 81.460,26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$ 71.199,35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$ 10.260,91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94011836"/>
                  </a:ext>
                </a:extLst>
              </a:tr>
              <a:tr h="0">
                <a:tc>
                  <a:txBody>
                    <a:bodyPr/>
                    <a:lstStyle/>
                    <a:p>
                      <a:pPr algn="ctr" fontAlgn="ctr"/>
                      <a:r>
                        <a:rPr lang="es-CO" sz="1200" b="0" i="0" u="none" strike="noStrike">
                          <a:solidFill>
                            <a:srgbClr val="000000"/>
                          </a:solidFill>
                          <a:effectLst/>
                          <a:latin typeface="Museo Sans Condensed" panose="02000000000000000000" pitchFamily="2"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fontAlgn="ctr"/>
                      <a:r>
                        <a:rPr lang="pt-BR" sz="1200" b="0" i="0" u="none" strike="noStrike" dirty="0">
                          <a:solidFill>
                            <a:srgbClr val="000000"/>
                          </a:solidFill>
                          <a:effectLst/>
                          <a:latin typeface="Museo Sans Condensed" panose="02000000000000000000" pitchFamily="2" charset="0"/>
                        </a:rPr>
                        <a:t>ORQUESTA FILARMÓNICA DE BOGOTÁ (OFB)</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$ 31.402,00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$ 26.742,00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$ 23.459,36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$ 3.282,64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32852971"/>
                  </a:ext>
                </a:extLst>
              </a:tr>
              <a:tr h="0">
                <a:tc>
                  <a:txBody>
                    <a:bodyPr/>
                    <a:lstStyle/>
                    <a:p>
                      <a:pPr algn="ctr" fontAlgn="ctr"/>
                      <a:r>
                        <a:rPr lang="es-CO" sz="1200" b="0" i="0" u="none" strike="noStrike">
                          <a:solidFill>
                            <a:srgbClr val="000000"/>
                          </a:solidFill>
                          <a:effectLst/>
                          <a:latin typeface="Museo Sans Condensed" panose="02000000000000000000" pitchFamily="2"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CANAL CAPITAL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$ 10.892,34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$ 9.062,59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$ 6.412,18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$ 2.650,41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19371606"/>
                  </a:ext>
                </a:extLst>
              </a:tr>
              <a:tr h="0">
                <a:tc>
                  <a:txBody>
                    <a:bodyPr/>
                    <a:lstStyle/>
                    <a:p>
                      <a:pPr algn="ctr" fontAlgn="ctr"/>
                      <a:r>
                        <a:rPr lang="es-CO" sz="1200" b="0" i="0" u="none" strike="noStrike">
                          <a:solidFill>
                            <a:srgbClr val="000000"/>
                          </a:solidFill>
                          <a:effectLst/>
                          <a:latin typeface="Museo Sans Condensed" panose="02000000000000000000" pitchFamily="2"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INSTITUTO DISTRITAL DEL PATRIMONIO CULTURAL (IDPC)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$ 24.304,00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$ 20.095,00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$ 19.433,71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$ 661,29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16333465"/>
                  </a:ext>
                </a:extLst>
              </a:tr>
              <a:tr h="0">
                <a:tc>
                  <a:txBody>
                    <a:bodyPr/>
                    <a:lstStyle/>
                    <a:p>
                      <a:pPr algn="ctr" fontAlgn="ctr"/>
                      <a:r>
                        <a:rPr lang="es-CO" sz="1200" b="0" i="0" u="none" strike="noStrike" dirty="0">
                          <a:solidFill>
                            <a:srgbClr val="000000"/>
                          </a:solidFill>
                          <a:effectLst/>
                          <a:latin typeface="Museo Sans Condensed" panose="02000000000000000000" pitchFamily="2"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FUNDACIÓN GILBERTO ALZATE AVENDAÑO (FUGA)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$ 9.640,07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$ 6.760,53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$ 6.989,69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-$ 229,16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40951972"/>
                  </a:ext>
                </a:extLst>
              </a:tr>
              <a:tr h="0">
                <a:tc gridSpan="2">
                  <a:txBody>
                    <a:bodyPr/>
                    <a:lstStyle/>
                    <a:p>
                      <a:pPr algn="just" fontAlgn="ctr"/>
                      <a:r>
                        <a:rPr lang="es-CO" sz="1200" b="1" i="0" u="none" strike="noStrike">
                          <a:solidFill>
                            <a:srgbClr val="000000"/>
                          </a:solidFill>
                          <a:effectLst/>
                          <a:latin typeface="Museo Sans Condensed" panose="02000000000000000000" pitchFamily="2" charset="0"/>
                        </a:rPr>
                        <a:t>TOTAL SECTOR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hMerge="1">
                  <a:txBody>
                    <a:bodyPr/>
                    <a:lstStyle/>
                    <a:p>
                      <a:endParaRPr lang="es-CO"/>
                    </a:p>
                  </a:txBody>
                  <a:tcPr/>
                </a:tc>
                <a:tc>
                  <a:txBody>
                    <a:bodyPr/>
                    <a:lstStyle/>
                    <a:p>
                      <a:pPr algn="r" fontAlgn="ctr"/>
                      <a:r>
                        <a:rPr lang="es-CO" sz="1200" b="1" i="0" u="none" strike="noStrike" dirty="0">
                          <a:solidFill>
                            <a:srgbClr val="000000"/>
                          </a:solidFill>
                          <a:effectLst/>
                          <a:latin typeface="Museo Sans Condensed" panose="02000000000000000000" pitchFamily="2" charset="0"/>
                        </a:rPr>
                        <a:t>$ 674.530,81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$ 457.211,13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a:solidFill>
                            <a:srgbClr val="000000"/>
                          </a:solidFill>
                          <a:effectLst/>
                          <a:latin typeface="Museo Sans Condensed" panose="02000000000000000000" pitchFamily="2" charset="0"/>
                        </a:rPr>
                        <a:t>$ 375.573,72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$ 81.637,41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extLst>
                  <a:ext uri="{0D108BD9-81ED-4DB2-BD59-A6C34878D82A}">
                    <a16:rowId xmlns:a16="http://schemas.microsoft.com/office/drawing/2014/main" val="2365329667"/>
                  </a:ext>
                </a:extLst>
              </a:tr>
              <a:tr h="0">
                <a:tc gridSpan="6">
                  <a:txBody>
                    <a:bodyPr/>
                    <a:lstStyle/>
                    <a:p>
                      <a:pPr algn="l" fontAlgn="b"/>
                      <a:r>
                        <a:rPr lang="es-CO" sz="1200" b="0" i="0" u="none" strike="noStrike" dirty="0">
                          <a:solidFill>
                            <a:srgbClr val="000000"/>
                          </a:solidFill>
                          <a:effectLst/>
                          <a:latin typeface="Museo Sans Condensed" panose="02000000000000000000" pitchFamily="2" charset="0"/>
                        </a:rPr>
                        <a:t>Fuente: Entidades</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647818109"/>
                  </a:ext>
                </a:extLst>
              </a:tr>
              <a:tr h="0">
                <a:tc gridSpan="6">
                  <a:txBody>
                    <a:bodyPr/>
                    <a:lstStyle/>
                    <a:p>
                      <a:pPr algn="l" fontAlgn="b"/>
                      <a:r>
                        <a:rPr lang="es-CO" sz="1200" b="0" i="0" u="none" strike="noStrike" dirty="0">
                          <a:solidFill>
                            <a:srgbClr val="000000"/>
                          </a:solidFill>
                          <a:effectLst/>
                          <a:latin typeface="Museo Sans Condensed" panose="02000000000000000000" pitchFamily="2" charset="0"/>
                        </a:rPr>
                        <a:t>Cálculos y diseño: SCRD-OAP</a:t>
                      </a:r>
                    </a:p>
                  </a:txBody>
                  <a:tcPr marL="9525" marR="9525" marT="9525" marB="0" anchor="b">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39636728"/>
                  </a:ext>
                </a:extLst>
              </a:tr>
            </a:tbl>
          </a:graphicData>
        </a:graphic>
      </p:graphicFrame>
    </p:spTree>
    <p:extLst>
      <p:ext uri="{BB962C8B-B14F-4D97-AF65-F5344CB8AC3E}">
        <p14:creationId xmlns:p14="http://schemas.microsoft.com/office/powerpoint/2010/main" val="2690486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78463" y="137458"/>
            <a:ext cx="120350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Ranking de entidades por rezago en giros de la inversión directa a 23/07/2021</a:t>
            </a:r>
          </a:p>
        </p:txBody>
      </p:sp>
      <p:graphicFrame>
        <p:nvGraphicFramePr>
          <p:cNvPr id="2" name="Tabla 1">
            <a:extLst>
              <a:ext uri="{FF2B5EF4-FFF2-40B4-BE49-F238E27FC236}">
                <a16:creationId xmlns:a16="http://schemas.microsoft.com/office/drawing/2014/main" id="{C3E86D77-1CE6-4124-A685-CC92D7174052}"/>
              </a:ext>
            </a:extLst>
          </p:cNvPr>
          <p:cNvGraphicFramePr>
            <a:graphicFrameLocks noGrp="1"/>
          </p:cNvGraphicFramePr>
          <p:nvPr/>
        </p:nvGraphicFramePr>
        <p:xfrm>
          <a:off x="1422241" y="2000250"/>
          <a:ext cx="9347515" cy="2857500"/>
        </p:xfrm>
        <a:graphic>
          <a:graphicData uri="http://schemas.openxmlformats.org/drawingml/2006/table">
            <a:tbl>
              <a:tblPr/>
              <a:tblGrid>
                <a:gridCol w="330666">
                  <a:extLst>
                    <a:ext uri="{9D8B030D-6E8A-4147-A177-3AD203B41FA5}">
                      <a16:colId xmlns:a16="http://schemas.microsoft.com/office/drawing/2014/main" val="2025847485"/>
                    </a:ext>
                  </a:extLst>
                </a:gridCol>
                <a:gridCol w="4067537">
                  <a:extLst>
                    <a:ext uri="{9D8B030D-6E8A-4147-A177-3AD203B41FA5}">
                      <a16:colId xmlns:a16="http://schemas.microsoft.com/office/drawing/2014/main" val="3260329818"/>
                    </a:ext>
                  </a:extLst>
                </a:gridCol>
                <a:gridCol w="1237328">
                  <a:extLst>
                    <a:ext uri="{9D8B030D-6E8A-4147-A177-3AD203B41FA5}">
                      <a16:colId xmlns:a16="http://schemas.microsoft.com/office/drawing/2014/main" val="3205486848"/>
                    </a:ext>
                  </a:extLst>
                </a:gridCol>
                <a:gridCol w="1237328">
                  <a:extLst>
                    <a:ext uri="{9D8B030D-6E8A-4147-A177-3AD203B41FA5}">
                      <a16:colId xmlns:a16="http://schemas.microsoft.com/office/drawing/2014/main" val="4063003386"/>
                    </a:ext>
                  </a:extLst>
                </a:gridCol>
                <a:gridCol w="1237328">
                  <a:extLst>
                    <a:ext uri="{9D8B030D-6E8A-4147-A177-3AD203B41FA5}">
                      <a16:colId xmlns:a16="http://schemas.microsoft.com/office/drawing/2014/main" val="861564777"/>
                    </a:ext>
                  </a:extLst>
                </a:gridCol>
                <a:gridCol w="1237328">
                  <a:extLst>
                    <a:ext uri="{9D8B030D-6E8A-4147-A177-3AD203B41FA5}">
                      <a16:colId xmlns:a16="http://schemas.microsoft.com/office/drawing/2014/main" val="2448200883"/>
                    </a:ext>
                  </a:extLst>
                </a:gridCol>
              </a:tblGrid>
              <a:tr h="0">
                <a:tc gridSpan="6">
                  <a:txBody>
                    <a:bodyPr/>
                    <a:lstStyle/>
                    <a:p>
                      <a:pPr algn="r" fontAlgn="b"/>
                      <a:r>
                        <a:rPr lang="es-CO" sz="1200" b="0" i="0" u="none" strike="noStrike" dirty="0">
                          <a:solidFill>
                            <a:srgbClr val="000000"/>
                          </a:solidFill>
                          <a:effectLst/>
                          <a:latin typeface="Museo Sans Condensed" panose="02000000000000000000" pitchFamily="2" charset="0"/>
                        </a:rPr>
                        <a:t>Millones de Pesos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525564487"/>
                  </a:ext>
                </a:extLst>
              </a:tr>
              <a:tr h="0">
                <a:tc>
                  <a:txBody>
                    <a:bodyPr/>
                    <a:lstStyle/>
                    <a:p>
                      <a:pPr algn="ctr" fontAlgn="ctr"/>
                      <a:r>
                        <a:rPr lang="es-CO" sz="1200" b="1" i="0" u="none" strike="noStrike">
                          <a:solidFill>
                            <a:srgbClr val="FFFFFF"/>
                          </a:solidFill>
                          <a:effectLst/>
                          <a:latin typeface="Museo Sans Condensed" panose="02000000000000000000" pitchFamily="2" charset="0"/>
                        </a:rPr>
                        <a:t>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200" b="1" i="0" u="none" strike="noStrike" dirty="0">
                          <a:solidFill>
                            <a:srgbClr val="FFFFFF"/>
                          </a:solidFill>
                          <a:effectLst/>
                          <a:latin typeface="Museo Sans Condensed" panose="02000000000000000000" pitchFamily="2" charset="0"/>
                        </a:rPr>
                        <a:t>ENTIDAD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200" b="1" i="0" u="none" strike="noStrike">
                          <a:solidFill>
                            <a:srgbClr val="FFFFFF"/>
                          </a:solidFill>
                          <a:effectLst/>
                          <a:latin typeface="Museo Sans Condensed" panose="02000000000000000000" pitchFamily="2" charset="0"/>
                        </a:rPr>
                        <a:t>APROPIACIÓN DISPONIBLE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200" b="1" i="0" u="none" strike="noStrike">
                          <a:solidFill>
                            <a:srgbClr val="FFFFFF"/>
                          </a:solidFill>
                          <a:effectLst/>
                          <a:latin typeface="Museo Sans Condensed" panose="02000000000000000000" pitchFamily="2" charset="0"/>
                        </a:rPr>
                        <a:t>PROGRAMACIÓN GIROS ACUMULADOS</a:t>
                      </a:r>
                      <a:br>
                        <a:rPr lang="es-CO" sz="1200" b="1" i="0" u="none" strike="noStrike">
                          <a:solidFill>
                            <a:srgbClr val="FFFFFF"/>
                          </a:solidFill>
                          <a:effectLst/>
                          <a:latin typeface="Museo Sans Condensed" panose="02000000000000000000" pitchFamily="2" charset="0"/>
                        </a:rPr>
                      </a:br>
                      <a:r>
                        <a:rPr lang="es-CO" sz="1200" b="1" i="0" u="none" strike="noStrike">
                          <a:solidFill>
                            <a:srgbClr val="FFFFFF"/>
                          </a:solidFill>
                          <a:effectLst/>
                          <a:latin typeface="Museo Sans Condensed" panose="02000000000000000000" pitchFamily="2" charset="0"/>
                        </a:rPr>
                        <a:t>JULIO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200" b="1" i="0" u="none" strike="noStrike">
                          <a:solidFill>
                            <a:srgbClr val="FFFFFF"/>
                          </a:solidFill>
                          <a:effectLst/>
                          <a:latin typeface="Museo Sans Condensed" panose="02000000000000000000" pitchFamily="2" charset="0"/>
                        </a:rPr>
                        <a:t>GIROS ACUMULADOS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200" b="1" i="0" u="none" strike="noStrike">
                          <a:solidFill>
                            <a:srgbClr val="FFFFFF"/>
                          </a:solidFill>
                          <a:effectLst/>
                          <a:latin typeface="Museo Sans Condensed" panose="02000000000000000000" pitchFamily="2" charset="0"/>
                        </a:rPr>
                        <a:t>PROYECCIÓN REZAGO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extLst>
                  <a:ext uri="{0D108BD9-81ED-4DB2-BD59-A6C34878D82A}">
                    <a16:rowId xmlns:a16="http://schemas.microsoft.com/office/drawing/2014/main" val="2501603665"/>
                  </a:ext>
                </a:extLst>
              </a:tr>
              <a:tr h="0">
                <a:tc>
                  <a:txBody>
                    <a:bodyPr/>
                    <a:lstStyle/>
                    <a:p>
                      <a:pPr algn="ctr" fontAlgn="ctr"/>
                      <a:r>
                        <a:rPr lang="es-CO" sz="1200" b="0" i="0" u="none" strike="noStrike">
                          <a:solidFill>
                            <a:srgbClr val="000000"/>
                          </a:solidFill>
                          <a:effectLst/>
                          <a:latin typeface="Museo Sans Condensed" panose="02000000000000000000" pitchFamily="2"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ctr"/>
                      <a:r>
                        <a:rPr lang="es-ES" sz="1200" b="0" i="0" u="none" strike="noStrike" dirty="0">
                          <a:solidFill>
                            <a:srgbClr val="000000"/>
                          </a:solidFill>
                          <a:effectLst/>
                          <a:latin typeface="Museo Sans Condensed" panose="02000000000000000000" pitchFamily="2" charset="0"/>
                        </a:rPr>
                        <a:t>INSTITUTO DISTRITAL DE RECREACIÓN Y DEPORTE (</a:t>
                      </a:r>
                      <a:r>
                        <a:rPr lang="es-ES" sz="1200" b="0" i="0" u="none" strike="noStrike" dirty="0" err="1">
                          <a:solidFill>
                            <a:srgbClr val="000000"/>
                          </a:solidFill>
                          <a:effectLst/>
                          <a:latin typeface="Museo Sans Condensed" panose="02000000000000000000" pitchFamily="2" charset="0"/>
                        </a:rPr>
                        <a:t>lDRD</a:t>
                      </a:r>
                      <a:r>
                        <a:rPr lang="es-ES" sz="1200" b="0" i="0" u="none" strike="noStrike" dirty="0">
                          <a:solidFill>
                            <a:srgbClr val="000000"/>
                          </a:solidFill>
                          <a:effectLst/>
                          <a:latin typeface="Museo Sans Condensed" panose="02000000000000000000" pitchFamily="2"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$ 329.950,81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$ 109.220,40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$ 77.048,04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$ 32.172,35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219518603"/>
                  </a:ext>
                </a:extLst>
              </a:tr>
              <a:tr h="0">
                <a:tc>
                  <a:txBody>
                    <a:bodyPr/>
                    <a:lstStyle/>
                    <a:p>
                      <a:pPr algn="ctr" fontAlgn="ctr"/>
                      <a:r>
                        <a:rPr lang="es-CO" sz="1200" b="0" i="0" u="none" strike="noStrike">
                          <a:solidFill>
                            <a:srgbClr val="000000"/>
                          </a:solidFill>
                          <a:effectLst/>
                          <a:latin typeface="Museo Sans Condensed" panose="02000000000000000000" pitchFamily="2"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ctr"/>
                      <a:r>
                        <a:rPr lang="es-ES" sz="1200" b="0" i="0" u="none" strike="noStrike" dirty="0">
                          <a:solidFill>
                            <a:srgbClr val="000000"/>
                          </a:solidFill>
                          <a:effectLst/>
                          <a:latin typeface="Museo Sans Condensed" panose="02000000000000000000" pitchFamily="2" charset="0"/>
                        </a:rPr>
                        <a:t>SECRETARIA DE CULTURA, RECREACIÓN Y DEPORTE (SCRD)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$ 128.910,64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$ 45.680,68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$ 37.247,38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$ 8.433,30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200163689"/>
                  </a:ext>
                </a:extLst>
              </a:tr>
              <a:tr h="0">
                <a:tc>
                  <a:txBody>
                    <a:bodyPr/>
                    <a:lstStyle/>
                    <a:p>
                      <a:pPr algn="ctr" fontAlgn="ctr"/>
                      <a:r>
                        <a:rPr lang="es-CO" sz="1200" b="0" i="0" u="none" strike="noStrike">
                          <a:solidFill>
                            <a:srgbClr val="000000"/>
                          </a:solidFill>
                          <a:effectLst/>
                          <a:latin typeface="Museo Sans Condensed" panose="02000000000000000000" pitchFamily="2"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INSTITUTO DISTRITAL DE LAS ARTES (IDARTES)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$ 139.430,95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$ 41.066,00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$ 33.867,00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$ 7.199,00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87864150"/>
                  </a:ext>
                </a:extLst>
              </a:tr>
              <a:tr h="0">
                <a:tc>
                  <a:txBody>
                    <a:bodyPr/>
                    <a:lstStyle/>
                    <a:p>
                      <a:pPr algn="ctr" fontAlgn="ctr"/>
                      <a:r>
                        <a:rPr lang="es-CO" sz="1200" b="0" i="0" u="none" strike="noStrike">
                          <a:solidFill>
                            <a:srgbClr val="000000"/>
                          </a:solidFill>
                          <a:effectLst/>
                          <a:latin typeface="Museo Sans Condensed" panose="02000000000000000000" pitchFamily="2"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CANAL CAPITAL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$ 10.892,34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$ 4.365,12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$ 2.420,63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$ 1.944,49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10941551"/>
                  </a:ext>
                </a:extLst>
              </a:tr>
              <a:tr h="0">
                <a:tc>
                  <a:txBody>
                    <a:bodyPr/>
                    <a:lstStyle/>
                    <a:p>
                      <a:pPr algn="ctr" fontAlgn="ctr"/>
                      <a:r>
                        <a:rPr lang="es-CO" sz="1200" b="0" i="0" u="none" strike="noStrike">
                          <a:solidFill>
                            <a:srgbClr val="000000"/>
                          </a:solidFill>
                          <a:effectLst/>
                          <a:latin typeface="Museo Sans Condensed" panose="02000000000000000000" pitchFamily="2"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ctr"/>
                      <a:r>
                        <a:rPr lang="pt-BR" sz="1200" b="0" i="0" u="none" strike="noStrike" dirty="0">
                          <a:solidFill>
                            <a:srgbClr val="000000"/>
                          </a:solidFill>
                          <a:effectLst/>
                          <a:latin typeface="Museo Sans Condensed" panose="02000000000000000000" pitchFamily="2" charset="0"/>
                        </a:rPr>
                        <a:t>ORQUESTA FILARMÓNICA DE BOGOTÁ (OFB)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$ 31.402,00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$ 9.325,00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$ 8.266,57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$ 1.058,43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12328288"/>
                  </a:ext>
                </a:extLst>
              </a:tr>
              <a:tr h="0">
                <a:tc>
                  <a:txBody>
                    <a:bodyPr/>
                    <a:lstStyle/>
                    <a:p>
                      <a:pPr algn="ctr" fontAlgn="ctr"/>
                      <a:r>
                        <a:rPr lang="es-CO" sz="1200" b="0" i="0" u="none" strike="noStrike">
                          <a:solidFill>
                            <a:srgbClr val="000000"/>
                          </a:solidFill>
                          <a:effectLst/>
                          <a:latin typeface="Museo Sans Condensed" panose="02000000000000000000" pitchFamily="2"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FUNDACIÓN GILBERTO ALZATE AVENDAÑO (FUGA)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$ 9.640,07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$ 2.807,74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$ 2.653,70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$ 154,04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65055574"/>
                  </a:ext>
                </a:extLst>
              </a:tr>
              <a:tr h="0">
                <a:tc>
                  <a:txBody>
                    <a:bodyPr/>
                    <a:lstStyle/>
                    <a:p>
                      <a:pPr algn="ctr" fontAlgn="ctr"/>
                      <a:r>
                        <a:rPr lang="es-CO" sz="1200" b="0" i="0" u="none" strike="noStrike" dirty="0">
                          <a:solidFill>
                            <a:srgbClr val="000000"/>
                          </a:solidFill>
                          <a:effectLst/>
                          <a:latin typeface="Museo Sans Condensed" panose="02000000000000000000" pitchFamily="2"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INSTITUTO DISTRITAL DEL PATRIMONIO CULTURAL (IDPC)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$ 24.304,00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$ 7.604,59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$ 8.418,86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-$ 814,27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27314187"/>
                  </a:ext>
                </a:extLst>
              </a:tr>
              <a:tr h="0">
                <a:tc gridSpan="2">
                  <a:txBody>
                    <a:bodyPr/>
                    <a:lstStyle/>
                    <a:p>
                      <a:pPr algn="just" fontAlgn="ctr"/>
                      <a:r>
                        <a:rPr lang="es-CO" sz="1200" b="1" i="0" u="none" strike="noStrike" dirty="0">
                          <a:solidFill>
                            <a:srgbClr val="000000"/>
                          </a:solidFill>
                          <a:effectLst/>
                          <a:latin typeface="Museo Sans Condensed" panose="02000000000000000000" pitchFamily="2" charset="0"/>
                        </a:rPr>
                        <a:t>TOTAL SECTOR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hMerge="1">
                  <a:txBody>
                    <a:bodyPr/>
                    <a:lstStyle/>
                    <a:p>
                      <a:endParaRPr lang="es-CO"/>
                    </a:p>
                  </a:txBody>
                  <a:tcPr/>
                </a:tc>
                <a:tc>
                  <a:txBody>
                    <a:bodyPr/>
                    <a:lstStyle/>
                    <a:p>
                      <a:pPr algn="r" fontAlgn="ctr"/>
                      <a:r>
                        <a:rPr lang="es-CO" sz="1200" b="1" i="0" u="none" strike="noStrike" dirty="0">
                          <a:solidFill>
                            <a:srgbClr val="000000"/>
                          </a:solidFill>
                          <a:effectLst/>
                          <a:latin typeface="Museo Sans Condensed" panose="02000000000000000000" pitchFamily="2" charset="0"/>
                        </a:rPr>
                        <a:t>$ 674.530,81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$ 220.069,53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200" b="1" i="0" u="none" strike="noStrike">
                          <a:solidFill>
                            <a:srgbClr val="000000"/>
                          </a:solidFill>
                          <a:effectLst/>
                          <a:latin typeface="Museo Sans Condensed" panose="02000000000000000000" pitchFamily="2" charset="0"/>
                        </a:rPr>
                        <a:t>$ 169.922,18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200" b="1" i="0" u="none" strike="noStrike">
                          <a:solidFill>
                            <a:srgbClr val="000000"/>
                          </a:solidFill>
                          <a:effectLst/>
                          <a:latin typeface="Museo Sans Condensed" panose="02000000000000000000" pitchFamily="2" charset="0"/>
                        </a:rPr>
                        <a:t>$ 50.147,35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extLst>
                  <a:ext uri="{0D108BD9-81ED-4DB2-BD59-A6C34878D82A}">
                    <a16:rowId xmlns:a16="http://schemas.microsoft.com/office/drawing/2014/main" val="3195136913"/>
                  </a:ext>
                </a:extLst>
              </a:tr>
              <a:tr h="0">
                <a:tc gridSpan="6">
                  <a:txBody>
                    <a:bodyPr/>
                    <a:lstStyle/>
                    <a:p>
                      <a:pPr algn="l" fontAlgn="b"/>
                      <a:r>
                        <a:rPr lang="es-CO" sz="1200" b="0" i="0" u="none" strike="noStrike" dirty="0">
                          <a:solidFill>
                            <a:srgbClr val="000000"/>
                          </a:solidFill>
                          <a:effectLst/>
                          <a:latin typeface="Museo Sans Condensed" panose="02000000000000000000" pitchFamily="2" charset="0"/>
                        </a:rPr>
                        <a:t>Fuente: Entidades</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463721816"/>
                  </a:ext>
                </a:extLst>
              </a:tr>
              <a:tr h="0">
                <a:tc gridSpan="6">
                  <a:txBody>
                    <a:bodyPr/>
                    <a:lstStyle/>
                    <a:p>
                      <a:pPr algn="l" fontAlgn="b"/>
                      <a:r>
                        <a:rPr lang="es-CO" sz="1200" b="0" i="0" u="none" strike="noStrike" dirty="0">
                          <a:solidFill>
                            <a:srgbClr val="000000"/>
                          </a:solidFill>
                          <a:effectLst/>
                          <a:latin typeface="Museo Sans Condensed" panose="02000000000000000000" pitchFamily="2" charset="0"/>
                        </a:rPr>
                        <a:t>Cálculos y diseño: SCRD-OAP</a:t>
                      </a:r>
                    </a:p>
                  </a:txBody>
                  <a:tcPr marL="9525" marR="9525" marT="9525" marB="0" anchor="b">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294849577"/>
                  </a:ext>
                </a:extLst>
              </a:tr>
            </a:tbl>
          </a:graphicData>
        </a:graphic>
      </p:graphicFrame>
    </p:spTree>
    <p:extLst>
      <p:ext uri="{BB962C8B-B14F-4D97-AF65-F5344CB8AC3E}">
        <p14:creationId xmlns:p14="http://schemas.microsoft.com/office/powerpoint/2010/main" val="4220868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EFD4FCE5-CA5E-46F4-B34F-5ABE45BCD7AF}"/>
              </a:ext>
            </a:extLst>
          </p:cNvPr>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kumimoji="0" lang="es-ES"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1. </a:t>
            </a: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Verificación del quórum</a:t>
            </a:r>
            <a:endParaRPr kumimoji="0" lang="es-ES"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endParaRPr>
          </a:p>
        </p:txBody>
      </p:sp>
    </p:spTree>
    <p:extLst>
      <p:ext uri="{BB962C8B-B14F-4D97-AF65-F5344CB8AC3E}">
        <p14:creationId xmlns:p14="http://schemas.microsoft.com/office/powerpoint/2010/main" val="4239285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Justificación sobre posibles rezagos en los compromisos y giros de la vigencia</a:t>
            </a:r>
          </a:p>
        </p:txBody>
      </p:sp>
      <p:graphicFrame>
        <p:nvGraphicFramePr>
          <p:cNvPr id="2" name="Tabla 2">
            <a:extLst>
              <a:ext uri="{FF2B5EF4-FFF2-40B4-BE49-F238E27FC236}">
                <a16:creationId xmlns:a16="http://schemas.microsoft.com/office/drawing/2014/main" id="{F0FAFEEF-44FC-492C-9AA4-EA7DFAC06BA5}"/>
              </a:ext>
            </a:extLst>
          </p:cNvPr>
          <p:cNvGraphicFramePr>
            <a:graphicFrameLocks noGrp="1"/>
          </p:cNvGraphicFramePr>
          <p:nvPr/>
        </p:nvGraphicFramePr>
        <p:xfrm>
          <a:off x="292727" y="1219461"/>
          <a:ext cx="11606542" cy="822960"/>
        </p:xfrm>
        <a:graphic>
          <a:graphicData uri="http://schemas.openxmlformats.org/drawingml/2006/table">
            <a:tbl>
              <a:tblPr firstRow="1" bandRow="1">
                <a:tableStyleId>{5940675A-B579-460E-94D1-54222C63F5DA}</a:tableStyleId>
              </a:tblPr>
              <a:tblGrid>
                <a:gridCol w="1136899">
                  <a:extLst>
                    <a:ext uri="{9D8B030D-6E8A-4147-A177-3AD203B41FA5}">
                      <a16:colId xmlns:a16="http://schemas.microsoft.com/office/drawing/2014/main" val="2409728750"/>
                    </a:ext>
                  </a:extLst>
                </a:gridCol>
                <a:gridCol w="10469643">
                  <a:extLst>
                    <a:ext uri="{9D8B030D-6E8A-4147-A177-3AD203B41FA5}">
                      <a16:colId xmlns:a16="http://schemas.microsoft.com/office/drawing/2014/main" val="1722930126"/>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5D4294"/>
                          </a:solidFill>
                          <a:latin typeface="Museo Sans Condensed" panose="02000000000000000000" pitchFamily="2" charset="0"/>
                        </a:rPr>
                        <a:t>SCRD:</a:t>
                      </a:r>
                      <a:endParaRPr lang="es-CO" dirty="0">
                        <a:latin typeface="Museo Sans Condensed" panose="02000000000000000000" pitchFamily="2" charset="0"/>
                      </a:endParaRPr>
                    </a:p>
                  </a:txBody>
                  <a:tcPr/>
                </a:tc>
                <a:tc>
                  <a:txBody>
                    <a:bodyPr/>
                    <a:lstStyle/>
                    <a:p>
                      <a:pPr algn="just"/>
                      <a:r>
                        <a:rPr lang="es-ES" sz="1600" dirty="0">
                          <a:latin typeface="Museo Sans Condensed" panose="02000000000000000000" pitchFamily="2" charset="0"/>
                        </a:rPr>
                        <a:t>Respecto a los compromisos y giros, la mayor parte del rezago proyectado (56%) corresponde a pasivos exigibles de infraestructura, el restante corresponde a la no suscripción de los compromisos programados, en  particular de los proyectos 7879 - Cultura Ciudadana (19%), 7650 - Fomento (11%), 7646 - Corporativa (6%), 7880 – Bibliotecas (4%) y 7881 - Actividades culturales y creativas (2%).</a:t>
                      </a:r>
                      <a:endParaRPr lang="es-CO" sz="1600" dirty="0">
                        <a:latin typeface="Museo Sans Condensed" panose="02000000000000000000" pitchFamily="2" charset="0"/>
                      </a:endParaRPr>
                    </a:p>
                  </a:txBody>
                  <a:tcPr/>
                </a:tc>
                <a:extLst>
                  <a:ext uri="{0D108BD9-81ED-4DB2-BD59-A6C34878D82A}">
                    <a16:rowId xmlns:a16="http://schemas.microsoft.com/office/drawing/2014/main" val="809887661"/>
                  </a:ext>
                </a:extLst>
              </a:tr>
            </a:tbl>
          </a:graphicData>
        </a:graphic>
      </p:graphicFrame>
      <p:graphicFrame>
        <p:nvGraphicFramePr>
          <p:cNvPr id="13" name="Tabla 2">
            <a:extLst>
              <a:ext uri="{FF2B5EF4-FFF2-40B4-BE49-F238E27FC236}">
                <a16:creationId xmlns:a16="http://schemas.microsoft.com/office/drawing/2014/main" id="{DE44FA2E-9875-455F-B7C4-C08D3EC7C0C4}"/>
              </a:ext>
            </a:extLst>
          </p:cNvPr>
          <p:cNvGraphicFramePr>
            <a:graphicFrameLocks noGrp="1"/>
          </p:cNvGraphicFramePr>
          <p:nvPr/>
        </p:nvGraphicFramePr>
        <p:xfrm>
          <a:off x="292727" y="5093925"/>
          <a:ext cx="11606542" cy="1066800"/>
        </p:xfrm>
        <a:graphic>
          <a:graphicData uri="http://schemas.openxmlformats.org/drawingml/2006/table">
            <a:tbl>
              <a:tblPr firstRow="1" bandRow="1">
                <a:tableStyleId>{5940675A-B579-460E-94D1-54222C63F5DA}</a:tableStyleId>
              </a:tblPr>
              <a:tblGrid>
                <a:gridCol w="1136899">
                  <a:extLst>
                    <a:ext uri="{9D8B030D-6E8A-4147-A177-3AD203B41FA5}">
                      <a16:colId xmlns:a16="http://schemas.microsoft.com/office/drawing/2014/main" val="2409728750"/>
                    </a:ext>
                  </a:extLst>
                </a:gridCol>
                <a:gridCol w="10469643">
                  <a:extLst>
                    <a:ext uri="{9D8B030D-6E8A-4147-A177-3AD203B41FA5}">
                      <a16:colId xmlns:a16="http://schemas.microsoft.com/office/drawing/2014/main" val="172293012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5D4294"/>
                          </a:solidFill>
                          <a:latin typeface="Museo Sans Condensed" panose="02000000000000000000" pitchFamily="2" charset="0"/>
                        </a:rPr>
                        <a:t>IDARTES:</a:t>
                      </a:r>
                      <a:endParaRPr lang="es-CO" dirty="0">
                        <a:latin typeface="Museo Sans Condensed" panose="02000000000000000000" pitchFamily="2" charset="0"/>
                      </a:endParaRPr>
                    </a:p>
                  </a:txBody>
                  <a:tcPr/>
                </a:tc>
                <a:tc>
                  <a:txBody>
                    <a:bodyPr/>
                    <a:lstStyle/>
                    <a:p>
                      <a:pPr algn="just"/>
                      <a:r>
                        <a:rPr lang="es-ES" sz="1600" dirty="0">
                          <a:latin typeface="Museo Sans Condensed" panose="02000000000000000000" pitchFamily="2" charset="0"/>
                        </a:rPr>
                        <a:t>Informó que a la finalización del mes no espera rezagos de compromisos respecto a la programación. En cuanto a los giros informa que debido a inconvenientes técnicos en la Tesorería Distrital se puede tener rezago en unos 100 pagos que no se podrían hacer en el mes, afectando el PAC en unos $1.700 millones, la mayoría de estos pagos otorgados dentro del Programa Distrital de Estímulos 2021 para los agentes artísticos, culturales y patrimoniales de Bogotá que desean fortalecer sus iniciativas, proyectos y procesos.</a:t>
                      </a:r>
                      <a:endParaRPr lang="es-CO" sz="1600" dirty="0">
                        <a:latin typeface="Museo Sans Condensed" panose="02000000000000000000" pitchFamily="2" charset="0"/>
                      </a:endParaRPr>
                    </a:p>
                  </a:txBody>
                  <a:tcPr/>
                </a:tc>
                <a:extLst>
                  <a:ext uri="{0D108BD9-81ED-4DB2-BD59-A6C34878D82A}">
                    <a16:rowId xmlns:a16="http://schemas.microsoft.com/office/drawing/2014/main" val="809887661"/>
                  </a:ext>
                </a:extLst>
              </a:tr>
            </a:tbl>
          </a:graphicData>
        </a:graphic>
      </p:graphicFrame>
      <p:graphicFrame>
        <p:nvGraphicFramePr>
          <p:cNvPr id="10" name="Tabla 2">
            <a:extLst>
              <a:ext uri="{FF2B5EF4-FFF2-40B4-BE49-F238E27FC236}">
                <a16:creationId xmlns:a16="http://schemas.microsoft.com/office/drawing/2014/main" id="{D46C5CFF-EF20-4FE1-9871-AA6CEF799FF2}"/>
              </a:ext>
            </a:extLst>
          </p:cNvPr>
          <p:cNvGraphicFramePr>
            <a:graphicFrameLocks noGrp="1"/>
          </p:cNvGraphicFramePr>
          <p:nvPr/>
        </p:nvGraphicFramePr>
        <p:xfrm>
          <a:off x="292727" y="2181333"/>
          <a:ext cx="11606542" cy="2773680"/>
        </p:xfrm>
        <a:graphic>
          <a:graphicData uri="http://schemas.openxmlformats.org/drawingml/2006/table">
            <a:tbl>
              <a:tblPr firstRow="1" bandRow="1">
                <a:tableStyleId>{5940675A-B579-460E-94D1-54222C63F5DA}</a:tableStyleId>
              </a:tblPr>
              <a:tblGrid>
                <a:gridCol w="1136899">
                  <a:extLst>
                    <a:ext uri="{9D8B030D-6E8A-4147-A177-3AD203B41FA5}">
                      <a16:colId xmlns:a16="http://schemas.microsoft.com/office/drawing/2014/main" val="2409728750"/>
                    </a:ext>
                  </a:extLst>
                </a:gridCol>
                <a:gridCol w="10469643">
                  <a:extLst>
                    <a:ext uri="{9D8B030D-6E8A-4147-A177-3AD203B41FA5}">
                      <a16:colId xmlns:a16="http://schemas.microsoft.com/office/drawing/2014/main" val="172293012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5D4294"/>
                          </a:solidFill>
                          <a:latin typeface="Museo Sans Condensed" panose="02000000000000000000" pitchFamily="2" charset="0"/>
                        </a:rPr>
                        <a:t>IDRD:</a:t>
                      </a:r>
                      <a:endParaRPr lang="es-CO" dirty="0">
                        <a:latin typeface="Museo Sans Condensed" panose="02000000000000000000" pitchFamily="2" charset="0"/>
                      </a:endParaRPr>
                    </a:p>
                  </a:txBody>
                  <a:tcPr/>
                </a:tc>
                <a:tc>
                  <a:txBody>
                    <a:bodyPr/>
                    <a:lstStyle/>
                    <a:p>
                      <a:pPr algn="just"/>
                      <a:r>
                        <a:rPr lang="es-ES" sz="1600" dirty="0">
                          <a:latin typeface="Museo Sans Condensed" panose="02000000000000000000" pitchFamily="2" charset="0"/>
                        </a:rPr>
                        <a:t>Respecto a los compromisos la mayor parte del rezago proyectado corresponde a procesos declarados desiertos (concursos de méritos para la contratación de la consultoría y la interventoría  para la patología, estudios y diseños de la UDS el Salitre) y contrataciones de consultoría y la interventoría que requirieron actualizar el presupuesto (56% del total del rezago); reconocimiento y pago de pasivos exigibles (14% del total del rezago) por los tiempos requeridos para el trámite de reconocimiento y pago de contratos de estudios y diseños, obra e interventoría que se encuentran en proceso de liquidación; procesos contractuales que no han iniciado por las medidas de cierre, cuarentenas y el paro afectando la ejecución de contratos que vienen de la vigencia 2020 (14% del total del rezago), los cuales deben finalizarse para iniciar nuevas contrataciones; retrasos en procesos de contratación (contratación de entrenadores - 2% del total del rezago, bajo recaudo de la fuente aprovechamiento económico que retrasó los tiempos de apertura de procesos licitatorios de contratos de obra - 14% del total del rezago). Respecto a los giros se pueden generar rezagos por los tiempos requeridos para el trámite de reconocimiento y pago de pasivos exigibles y las medidas de cierres y cuarentenas y el paro obligaron a la suspensión de algunos contratos con proveedores y en otros casos la ejecución se vio afectada.</a:t>
                      </a:r>
                    </a:p>
                  </a:txBody>
                  <a:tcPr/>
                </a:tc>
                <a:extLst>
                  <a:ext uri="{0D108BD9-81ED-4DB2-BD59-A6C34878D82A}">
                    <a16:rowId xmlns:a16="http://schemas.microsoft.com/office/drawing/2014/main" val="809887661"/>
                  </a:ext>
                </a:extLst>
              </a:tr>
            </a:tbl>
          </a:graphicData>
        </a:graphic>
      </p:graphicFrame>
    </p:spTree>
    <p:extLst>
      <p:ext uri="{BB962C8B-B14F-4D97-AF65-F5344CB8AC3E}">
        <p14:creationId xmlns:p14="http://schemas.microsoft.com/office/powerpoint/2010/main" val="3192437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Justificación sobre posibles rezagos en los compromisos y giros de la vigencia</a:t>
            </a:r>
          </a:p>
        </p:txBody>
      </p:sp>
      <p:graphicFrame>
        <p:nvGraphicFramePr>
          <p:cNvPr id="12" name="Tabla 2">
            <a:extLst>
              <a:ext uri="{FF2B5EF4-FFF2-40B4-BE49-F238E27FC236}">
                <a16:creationId xmlns:a16="http://schemas.microsoft.com/office/drawing/2014/main" id="{8EED7BD5-EEBF-4592-8D1D-3A0E6F42E77E}"/>
              </a:ext>
            </a:extLst>
          </p:cNvPr>
          <p:cNvGraphicFramePr>
            <a:graphicFrameLocks noGrp="1"/>
          </p:cNvGraphicFramePr>
          <p:nvPr/>
        </p:nvGraphicFramePr>
        <p:xfrm>
          <a:off x="292727" y="2268401"/>
          <a:ext cx="11606542" cy="822960"/>
        </p:xfrm>
        <a:graphic>
          <a:graphicData uri="http://schemas.openxmlformats.org/drawingml/2006/table">
            <a:tbl>
              <a:tblPr firstRow="1" bandRow="1">
                <a:tableStyleId>{5940675A-B579-460E-94D1-54222C63F5DA}</a:tableStyleId>
              </a:tblPr>
              <a:tblGrid>
                <a:gridCol w="1136899">
                  <a:extLst>
                    <a:ext uri="{9D8B030D-6E8A-4147-A177-3AD203B41FA5}">
                      <a16:colId xmlns:a16="http://schemas.microsoft.com/office/drawing/2014/main" val="2409728750"/>
                    </a:ext>
                  </a:extLst>
                </a:gridCol>
                <a:gridCol w="10469643">
                  <a:extLst>
                    <a:ext uri="{9D8B030D-6E8A-4147-A177-3AD203B41FA5}">
                      <a16:colId xmlns:a16="http://schemas.microsoft.com/office/drawing/2014/main" val="172293012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5D4294"/>
                          </a:solidFill>
                          <a:latin typeface="Museo Sans Condensed" panose="02000000000000000000" pitchFamily="2" charset="0"/>
                        </a:rPr>
                        <a:t>IDPC:</a:t>
                      </a:r>
                      <a:endParaRPr lang="es-CO" dirty="0">
                        <a:latin typeface="Museo Sans Condensed" panose="02000000000000000000" pitchFamily="2"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dirty="0">
                          <a:latin typeface="Museo Sans Condensed" panose="02000000000000000000" pitchFamily="2" charset="0"/>
                        </a:rPr>
                        <a:t>Respecto a los compromisos la mayor parte del rezago corresponde a contrataciones que se encuentran en proceso de ajuste y en proceso de estructuración, procesos de concertación de acciones que han presentado inconvenientes y reprogramación de procesos. Respecto a los giros a la finalización del mes no se espera rezagos de respecto a la programación.</a:t>
                      </a:r>
                      <a:endParaRPr lang="es-CO" sz="1600" dirty="0">
                        <a:latin typeface="Museo Sans Condensed" panose="02000000000000000000" pitchFamily="2" charset="0"/>
                      </a:endParaRPr>
                    </a:p>
                  </a:txBody>
                  <a:tcPr/>
                </a:tc>
                <a:extLst>
                  <a:ext uri="{0D108BD9-81ED-4DB2-BD59-A6C34878D82A}">
                    <a16:rowId xmlns:a16="http://schemas.microsoft.com/office/drawing/2014/main" val="809887661"/>
                  </a:ext>
                </a:extLst>
              </a:tr>
            </a:tbl>
          </a:graphicData>
        </a:graphic>
      </p:graphicFrame>
      <p:graphicFrame>
        <p:nvGraphicFramePr>
          <p:cNvPr id="13" name="Tabla 2">
            <a:extLst>
              <a:ext uri="{FF2B5EF4-FFF2-40B4-BE49-F238E27FC236}">
                <a16:creationId xmlns:a16="http://schemas.microsoft.com/office/drawing/2014/main" id="{2C506719-3C31-487A-A9CA-3CA489C6CEE6}"/>
              </a:ext>
            </a:extLst>
          </p:cNvPr>
          <p:cNvGraphicFramePr>
            <a:graphicFrameLocks noGrp="1"/>
          </p:cNvGraphicFramePr>
          <p:nvPr/>
        </p:nvGraphicFramePr>
        <p:xfrm>
          <a:off x="292727" y="1262995"/>
          <a:ext cx="11606542" cy="822960"/>
        </p:xfrm>
        <a:graphic>
          <a:graphicData uri="http://schemas.openxmlformats.org/drawingml/2006/table">
            <a:tbl>
              <a:tblPr firstRow="1" bandRow="1">
                <a:tableStyleId>{5940675A-B579-460E-94D1-54222C63F5DA}</a:tableStyleId>
              </a:tblPr>
              <a:tblGrid>
                <a:gridCol w="1136899">
                  <a:extLst>
                    <a:ext uri="{9D8B030D-6E8A-4147-A177-3AD203B41FA5}">
                      <a16:colId xmlns:a16="http://schemas.microsoft.com/office/drawing/2014/main" val="2409728750"/>
                    </a:ext>
                  </a:extLst>
                </a:gridCol>
                <a:gridCol w="10469643">
                  <a:extLst>
                    <a:ext uri="{9D8B030D-6E8A-4147-A177-3AD203B41FA5}">
                      <a16:colId xmlns:a16="http://schemas.microsoft.com/office/drawing/2014/main" val="172293012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5D4294"/>
                          </a:solidFill>
                          <a:latin typeface="Museo Sans Condensed" panose="02000000000000000000" pitchFamily="2" charset="0"/>
                        </a:rPr>
                        <a:t>OFB:</a:t>
                      </a:r>
                      <a:endParaRPr lang="es-CO" dirty="0">
                        <a:latin typeface="Museo Sans Condensed" panose="02000000000000000000" pitchFamily="2" charset="0"/>
                      </a:endParaRPr>
                    </a:p>
                  </a:txBody>
                  <a:tcPr/>
                </a:tc>
                <a:tc>
                  <a:txBody>
                    <a:bodyPr/>
                    <a:lstStyle/>
                    <a:p>
                      <a:pPr algn="just"/>
                      <a:r>
                        <a:rPr lang="es-ES" sz="1600" dirty="0">
                          <a:latin typeface="Museo Sans Condensed" panose="02000000000000000000" pitchFamily="2" charset="0"/>
                        </a:rPr>
                        <a:t>Informó que a la finalización del mes no espera rezagos de compromisos y giros respecto a la programación. Se genera alerta a la entidad, pues pese a informar que para este periodo no se esperan rezagos, en el mes anterior se pronunció en el mismo sentido, sin embargo, al cierre del mes se generó rezago tanto en compromisos y giros respecto a la programación.</a:t>
                      </a:r>
                      <a:endParaRPr lang="es-CO" sz="1600" dirty="0">
                        <a:latin typeface="Museo Sans Condensed" panose="02000000000000000000" pitchFamily="2" charset="0"/>
                      </a:endParaRPr>
                    </a:p>
                  </a:txBody>
                  <a:tcPr/>
                </a:tc>
                <a:extLst>
                  <a:ext uri="{0D108BD9-81ED-4DB2-BD59-A6C34878D82A}">
                    <a16:rowId xmlns:a16="http://schemas.microsoft.com/office/drawing/2014/main" val="809887661"/>
                  </a:ext>
                </a:extLst>
              </a:tr>
            </a:tbl>
          </a:graphicData>
        </a:graphic>
      </p:graphicFrame>
      <p:graphicFrame>
        <p:nvGraphicFramePr>
          <p:cNvPr id="14" name="Tabla 2">
            <a:extLst>
              <a:ext uri="{FF2B5EF4-FFF2-40B4-BE49-F238E27FC236}">
                <a16:creationId xmlns:a16="http://schemas.microsoft.com/office/drawing/2014/main" id="{DDAA10CC-2D23-4771-B8F3-ACDC6F08CA23}"/>
              </a:ext>
            </a:extLst>
          </p:cNvPr>
          <p:cNvGraphicFramePr>
            <a:graphicFrameLocks noGrp="1"/>
          </p:cNvGraphicFramePr>
          <p:nvPr/>
        </p:nvGraphicFramePr>
        <p:xfrm>
          <a:off x="292727" y="3273807"/>
          <a:ext cx="11606542" cy="579120"/>
        </p:xfrm>
        <a:graphic>
          <a:graphicData uri="http://schemas.openxmlformats.org/drawingml/2006/table">
            <a:tbl>
              <a:tblPr firstRow="1" bandRow="1">
                <a:tableStyleId>{5940675A-B579-460E-94D1-54222C63F5DA}</a:tableStyleId>
              </a:tblPr>
              <a:tblGrid>
                <a:gridCol w="1136899">
                  <a:extLst>
                    <a:ext uri="{9D8B030D-6E8A-4147-A177-3AD203B41FA5}">
                      <a16:colId xmlns:a16="http://schemas.microsoft.com/office/drawing/2014/main" val="2409728750"/>
                    </a:ext>
                  </a:extLst>
                </a:gridCol>
                <a:gridCol w="10469643">
                  <a:extLst>
                    <a:ext uri="{9D8B030D-6E8A-4147-A177-3AD203B41FA5}">
                      <a16:colId xmlns:a16="http://schemas.microsoft.com/office/drawing/2014/main" val="172293012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5D4294"/>
                          </a:solidFill>
                          <a:latin typeface="Museo Sans Condensed" panose="02000000000000000000" pitchFamily="2" charset="0"/>
                        </a:rPr>
                        <a:t>FUGA:</a:t>
                      </a:r>
                      <a:endParaRPr lang="es-CO" dirty="0">
                        <a:latin typeface="Museo Sans Condensed" panose="02000000000000000000" pitchFamily="2" charset="0"/>
                      </a:endParaRPr>
                    </a:p>
                  </a:txBody>
                  <a:tcPr/>
                </a:tc>
                <a:tc>
                  <a:txBody>
                    <a:bodyPr/>
                    <a:lstStyle/>
                    <a:p>
                      <a:pPr algn="just"/>
                      <a:r>
                        <a:rPr lang="es-ES" sz="1600" dirty="0">
                          <a:latin typeface="Museo Sans Condensed" panose="02000000000000000000" pitchFamily="2" charset="0"/>
                        </a:rPr>
                        <a:t>Informó que a la finalización del mes no espera rezagos de compromisos respecto a la programación. En cuanto a los giros informa que el rezago corresponde a algunos de los procesos se adjudicaron en el mes de julio para los cuales los giros iniciarán en el mes de agosto.</a:t>
                      </a:r>
                      <a:endParaRPr lang="es-CO" sz="1600" dirty="0">
                        <a:latin typeface="Museo Sans Condensed" panose="02000000000000000000" pitchFamily="2" charset="0"/>
                      </a:endParaRPr>
                    </a:p>
                  </a:txBody>
                  <a:tcPr/>
                </a:tc>
                <a:extLst>
                  <a:ext uri="{0D108BD9-81ED-4DB2-BD59-A6C34878D82A}">
                    <a16:rowId xmlns:a16="http://schemas.microsoft.com/office/drawing/2014/main" val="809887661"/>
                  </a:ext>
                </a:extLst>
              </a:tr>
            </a:tbl>
          </a:graphicData>
        </a:graphic>
      </p:graphicFrame>
      <p:graphicFrame>
        <p:nvGraphicFramePr>
          <p:cNvPr id="15" name="Tabla 2">
            <a:extLst>
              <a:ext uri="{FF2B5EF4-FFF2-40B4-BE49-F238E27FC236}">
                <a16:creationId xmlns:a16="http://schemas.microsoft.com/office/drawing/2014/main" id="{D23ABD84-BF6A-4C1B-A5D6-D478D331BB23}"/>
              </a:ext>
            </a:extLst>
          </p:cNvPr>
          <p:cNvGraphicFramePr>
            <a:graphicFrameLocks noGrp="1"/>
          </p:cNvGraphicFramePr>
          <p:nvPr/>
        </p:nvGraphicFramePr>
        <p:xfrm>
          <a:off x="292727" y="4035373"/>
          <a:ext cx="11606542" cy="370840"/>
        </p:xfrm>
        <a:graphic>
          <a:graphicData uri="http://schemas.openxmlformats.org/drawingml/2006/table">
            <a:tbl>
              <a:tblPr firstRow="1" bandRow="1">
                <a:tableStyleId>{5940675A-B579-460E-94D1-54222C63F5DA}</a:tableStyleId>
              </a:tblPr>
              <a:tblGrid>
                <a:gridCol w="1136899">
                  <a:extLst>
                    <a:ext uri="{9D8B030D-6E8A-4147-A177-3AD203B41FA5}">
                      <a16:colId xmlns:a16="http://schemas.microsoft.com/office/drawing/2014/main" val="2409728750"/>
                    </a:ext>
                  </a:extLst>
                </a:gridCol>
                <a:gridCol w="10469643">
                  <a:extLst>
                    <a:ext uri="{9D8B030D-6E8A-4147-A177-3AD203B41FA5}">
                      <a16:colId xmlns:a16="http://schemas.microsoft.com/office/drawing/2014/main" val="172293012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5D4294"/>
                          </a:solidFill>
                          <a:latin typeface="Museo Sans Condensed" panose="02000000000000000000" pitchFamily="2" charset="0"/>
                        </a:rPr>
                        <a:t>CANAL:</a:t>
                      </a:r>
                      <a:endParaRPr lang="es-CO" dirty="0">
                        <a:latin typeface="Museo Sans Condensed" panose="02000000000000000000" pitchFamily="2" charset="0"/>
                      </a:endParaRPr>
                    </a:p>
                  </a:txBody>
                  <a:tcPr/>
                </a:tc>
                <a:tc>
                  <a:txBody>
                    <a:bodyPr/>
                    <a:lstStyle/>
                    <a:p>
                      <a:pPr algn="just"/>
                      <a:r>
                        <a:rPr lang="es-ES" sz="1600" dirty="0">
                          <a:latin typeface="Museo Sans Condensed" panose="02000000000000000000" pitchFamily="2" charset="0"/>
                        </a:rPr>
                        <a:t>Informó que a la finalización del mes no espera rezagos de compromisos y giros respecto a la programación. </a:t>
                      </a:r>
                      <a:endParaRPr lang="es-CO" sz="1600" dirty="0">
                        <a:latin typeface="Museo Sans Condensed" panose="02000000000000000000" pitchFamily="2" charset="0"/>
                      </a:endParaRPr>
                    </a:p>
                  </a:txBody>
                  <a:tcPr/>
                </a:tc>
                <a:extLst>
                  <a:ext uri="{0D108BD9-81ED-4DB2-BD59-A6C34878D82A}">
                    <a16:rowId xmlns:a16="http://schemas.microsoft.com/office/drawing/2014/main" val="809887661"/>
                  </a:ext>
                </a:extLst>
              </a:tr>
            </a:tbl>
          </a:graphicData>
        </a:graphic>
      </p:graphicFrame>
    </p:spTree>
    <p:extLst>
      <p:ext uri="{BB962C8B-B14F-4D97-AF65-F5344CB8AC3E}">
        <p14:creationId xmlns:p14="http://schemas.microsoft.com/office/powerpoint/2010/main" val="2121538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presupuesto de inversión directa a 23/07/2021</a:t>
            </a:r>
          </a:p>
        </p:txBody>
      </p:sp>
      <p:graphicFrame>
        <p:nvGraphicFramePr>
          <p:cNvPr id="6" name="9 Gráfico">
            <a:extLst>
              <a:ext uri="{FF2B5EF4-FFF2-40B4-BE49-F238E27FC236}">
                <a16:creationId xmlns:a16="http://schemas.microsoft.com/office/drawing/2014/main" id="{B5044F05-26BC-446D-A13A-4FAF842B1F84}"/>
              </a:ext>
            </a:extLst>
          </p:cNvPr>
          <p:cNvGraphicFramePr>
            <a:graphicFrameLocks/>
          </p:cNvGraphicFramePr>
          <p:nvPr/>
        </p:nvGraphicFramePr>
        <p:xfrm>
          <a:off x="585783" y="1096202"/>
          <a:ext cx="11020425" cy="381952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a 2">
            <a:extLst>
              <a:ext uri="{FF2B5EF4-FFF2-40B4-BE49-F238E27FC236}">
                <a16:creationId xmlns:a16="http://schemas.microsoft.com/office/drawing/2014/main" id="{B4431745-C550-41D5-A8E4-1188EC4AB7F5}"/>
              </a:ext>
            </a:extLst>
          </p:cNvPr>
          <p:cNvGraphicFramePr>
            <a:graphicFrameLocks noGrp="1"/>
          </p:cNvGraphicFramePr>
          <p:nvPr/>
        </p:nvGraphicFramePr>
        <p:xfrm>
          <a:off x="2082795" y="4915726"/>
          <a:ext cx="8026400" cy="1211580"/>
        </p:xfrm>
        <a:graphic>
          <a:graphicData uri="http://schemas.openxmlformats.org/drawingml/2006/table">
            <a:tbl>
              <a:tblPr/>
              <a:tblGrid>
                <a:gridCol w="1003300">
                  <a:extLst>
                    <a:ext uri="{9D8B030D-6E8A-4147-A177-3AD203B41FA5}">
                      <a16:colId xmlns:a16="http://schemas.microsoft.com/office/drawing/2014/main" val="3934491412"/>
                    </a:ext>
                  </a:extLst>
                </a:gridCol>
                <a:gridCol w="1003300">
                  <a:extLst>
                    <a:ext uri="{9D8B030D-6E8A-4147-A177-3AD203B41FA5}">
                      <a16:colId xmlns:a16="http://schemas.microsoft.com/office/drawing/2014/main" val="264263424"/>
                    </a:ext>
                  </a:extLst>
                </a:gridCol>
                <a:gridCol w="1003300">
                  <a:extLst>
                    <a:ext uri="{9D8B030D-6E8A-4147-A177-3AD203B41FA5}">
                      <a16:colId xmlns:a16="http://schemas.microsoft.com/office/drawing/2014/main" val="3668974016"/>
                    </a:ext>
                  </a:extLst>
                </a:gridCol>
                <a:gridCol w="1003300">
                  <a:extLst>
                    <a:ext uri="{9D8B030D-6E8A-4147-A177-3AD203B41FA5}">
                      <a16:colId xmlns:a16="http://schemas.microsoft.com/office/drawing/2014/main" val="1694215576"/>
                    </a:ext>
                  </a:extLst>
                </a:gridCol>
                <a:gridCol w="1003300">
                  <a:extLst>
                    <a:ext uri="{9D8B030D-6E8A-4147-A177-3AD203B41FA5}">
                      <a16:colId xmlns:a16="http://schemas.microsoft.com/office/drawing/2014/main" val="2499811498"/>
                    </a:ext>
                  </a:extLst>
                </a:gridCol>
                <a:gridCol w="1003300">
                  <a:extLst>
                    <a:ext uri="{9D8B030D-6E8A-4147-A177-3AD203B41FA5}">
                      <a16:colId xmlns:a16="http://schemas.microsoft.com/office/drawing/2014/main" val="1523989931"/>
                    </a:ext>
                  </a:extLst>
                </a:gridCol>
                <a:gridCol w="1003300">
                  <a:extLst>
                    <a:ext uri="{9D8B030D-6E8A-4147-A177-3AD203B41FA5}">
                      <a16:colId xmlns:a16="http://schemas.microsoft.com/office/drawing/2014/main" val="2064170681"/>
                    </a:ext>
                  </a:extLst>
                </a:gridCol>
                <a:gridCol w="1003300">
                  <a:extLst>
                    <a:ext uri="{9D8B030D-6E8A-4147-A177-3AD203B41FA5}">
                      <a16:colId xmlns:a16="http://schemas.microsoft.com/office/drawing/2014/main" val="2966632869"/>
                    </a:ext>
                  </a:extLst>
                </a:gridCol>
              </a:tblGrid>
              <a:tr h="0">
                <a:tc gridSpan="8">
                  <a:txBody>
                    <a:bodyPr/>
                    <a:lstStyle/>
                    <a:p>
                      <a:pPr algn="r" fontAlgn="ctr"/>
                      <a:r>
                        <a:rPr lang="es-CO" sz="1100" b="0" i="0" u="none" strike="noStrike" dirty="0">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59084362"/>
                  </a:ext>
                </a:extLst>
              </a:tr>
              <a:tr h="0">
                <a:tc>
                  <a:txBody>
                    <a:bodyPr/>
                    <a:lstStyle/>
                    <a:p>
                      <a:pPr algn="ctr" fontAlgn="ctr"/>
                      <a:r>
                        <a:rPr lang="es-CO" sz="1100" b="1" i="0" u="none" strike="noStrike" dirty="0">
                          <a:solidFill>
                            <a:srgbClr val="000000"/>
                          </a:solidFill>
                          <a:effectLst/>
                          <a:latin typeface="Museo Sans Condensed" panose="02000000000000000000" pitchFamily="2" charset="0"/>
                        </a:rPr>
                        <a:t>APROPIACIÓN INICIAL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PRESUPUESTO DISPONIBLE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PROGRAMACIÓN COMPROMISOS ACUMULADOS</a:t>
                      </a:r>
                      <a:br>
                        <a:rPr lang="es-CO" sz="1100" b="1" i="0" u="none" strike="noStrike" dirty="0">
                          <a:solidFill>
                            <a:srgbClr val="000000"/>
                          </a:solidFill>
                          <a:effectLst/>
                          <a:latin typeface="Museo Sans Condensed" panose="02000000000000000000" pitchFamily="2" charset="0"/>
                        </a:rPr>
                      </a:br>
                      <a:r>
                        <a:rPr lang="es-CO" sz="1100" b="1" i="0" u="none" strike="noStrike" dirty="0">
                          <a:solidFill>
                            <a:srgbClr val="000000"/>
                          </a:solidFill>
                          <a:effectLst/>
                          <a:latin typeface="Museo Sans Condensed" panose="02000000000000000000" pitchFamily="2" charset="0"/>
                        </a:rPr>
                        <a:t>JUNIO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COMPROMISOS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REZAGO COMPROMISOS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PROGRAMACIÓN GIROS ACUMULADOS</a:t>
                      </a:r>
                      <a:br>
                        <a:rPr lang="es-CO" sz="1100" b="1" i="0" u="none" strike="noStrike" dirty="0">
                          <a:solidFill>
                            <a:srgbClr val="000000"/>
                          </a:solidFill>
                          <a:effectLst/>
                          <a:latin typeface="Museo Sans Condensed" panose="02000000000000000000" pitchFamily="2" charset="0"/>
                        </a:rPr>
                      </a:br>
                      <a:r>
                        <a:rPr lang="es-CO" sz="1100" b="1" i="0" u="none" strike="noStrike" dirty="0">
                          <a:solidFill>
                            <a:srgbClr val="000000"/>
                          </a:solidFill>
                          <a:effectLst/>
                          <a:latin typeface="Museo Sans Condensed" panose="02000000000000000000" pitchFamily="2" charset="0"/>
                        </a:rPr>
                        <a:t>JUNIO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GIROS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extLst>
                  <a:ext uri="{0D108BD9-81ED-4DB2-BD59-A6C34878D82A}">
                    <a16:rowId xmlns:a16="http://schemas.microsoft.com/office/drawing/2014/main" val="2990162842"/>
                  </a:ext>
                </a:extLst>
              </a:tr>
              <a:tr h="0">
                <a:tc rowSpan="2">
                  <a:txBody>
                    <a:bodyPr/>
                    <a:lstStyle/>
                    <a:p>
                      <a:pPr algn="ctr" fontAlgn="ctr"/>
                      <a:r>
                        <a:rPr lang="es-CO" sz="1100" b="0" i="0" u="none" strike="noStrike">
                          <a:solidFill>
                            <a:srgbClr val="000000"/>
                          </a:solidFill>
                          <a:effectLst/>
                          <a:latin typeface="Museo Sans Condensed" panose="02000000000000000000" pitchFamily="2" charset="0"/>
                        </a:rPr>
                        <a:t>$674.426,12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a:solidFill>
                            <a:srgbClr val="000000"/>
                          </a:solidFill>
                          <a:effectLst/>
                          <a:latin typeface="Museo Sans Condensed" panose="02000000000000000000" pitchFamily="2" charset="0"/>
                        </a:rPr>
                        <a:t>$674.530,81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$457.211,13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$375.573,72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dirty="0">
                          <a:solidFill>
                            <a:srgbClr val="833C0C"/>
                          </a:solidFill>
                          <a:effectLst/>
                          <a:latin typeface="Museo Sans Condensed" panose="02000000000000000000" pitchFamily="2" charset="0"/>
                        </a:rPr>
                        <a:t>$81.637,41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$220.069,53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$169.922,18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dirty="0">
                          <a:solidFill>
                            <a:srgbClr val="833C0C"/>
                          </a:solidFill>
                          <a:effectLst/>
                          <a:latin typeface="Museo Sans Condensed" panose="02000000000000000000" pitchFamily="2" charset="0"/>
                        </a:rPr>
                        <a:t>$50.147,35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5075748"/>
                  </a:ext>
                </a:extLst>
              </a:tr>
              <a:tr h="0">
                <a:tc vMerge="1">
                  <a:txBody>
                    <a:bodyPr/>
                    <a:lstStyle/>
                    <a:p>
                      <a:endParaRPr lang="es-CO"/>
                    </a:p>
                  </a:txBody>
                  <a:tcPr/>
                </a:tc>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67,87%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55,68%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dirty="0">
                          <a:solidFill>
                            <a:srgbClr val="000000"/>
                          </a:solidFill>
                          <a:effectLst/>
                          <a:latin typeface="Museo Sans Condensed" panose="02000000000000000000" pitchFamily="2" charset="0"/>
                        </a:rPr>
                        <a:t>32,67%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25,19%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090538721"/>
                  </a:ext>
                </a:extLst>
              </a:tr>
            </a:tbl>
          </a:graphicData>
        </a:graphic>
      </p:graphicFrame>
    </p:spTree>
    <p:extLst>
      <p:ext uri="{BB962C8B-B14F-4D97-AF65-F5344CB8AC3E}">
        <p14:creationId xmlns:p14="http://schemas.microsoft.com/office/powerpoint/2010/main" val="3874859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Sector Cultura, Recreación y Deporte</a:t>
            </a:r>
          </a:p>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Inversión directa por entidades</a:t>
            </a:r>
          </a:p>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Con corte a </a:t>
            </a: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mj-cs"/>
              </a:rPr>
              <a:t>23/07/2021</a:t>
            </a:r>
            <a:endPar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endParaRPr>
          </a:p>
        </p:txBody>
      </p:sp>
    </p:spTree>
    <p:extLst>
      <p:ext uri="{BB962C8B-B14F-4D97-AF65-F5344CB8AC3E}">
        <p14:creationId xmlns:p14="http://schemas.microsoft.com/office/powerpoint/2010/main" val="1772129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01275"/>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Secretaría de Cultura, Recreación y Deporte (SCRD)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presupuestal (</a:t>
            </a:r>
            <a:r>
              <a:rPr kumimoji="0" lang="es-ES" sz="2400" b="1" i="0" u="sng"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incluye pasivos exigibles por $41.562 millones</a:t>
            </a: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 a 23/07/2021</a:t>
            </a:r>
          </a:p>
        </p:txBody>
      </p:sp>
      <p:sp>
        <p:nvSpPr>
          <p:cNvPr id="9" name="CuadroTexto 8">
            <a:extLst>
              <a:ext uri="{FF2B5EF4-FFF2-40B4-BE49-F238E27FC236}">
                <a16:creationId xmlns:a16="http://schemas.microsoft.com/office/drawing/2014/main" id="{C99BA3D9-3F1F-4F65-ACD2-A568AA188595}"/>
              </a:ext>
            </a:extLst>
          </p:cNvPr>
          <p:cNvSpPr txBox="1"/>
          <p:nvPr/>
        </p:nvSpPr>
        <p:spPr>
          <a:xfrm>
            <a:off x="1779747" y="6087289"/>
            <a:ext cx="863249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Alerta:</a:t>
            </a:r>
            <a:r>
              <a:rPr kumimoji="0" lang="es-CO"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a:t>
            </a:r>
            <a:r>
              <a:rPr kumimoji="0" lang="es-ES"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Se recomienda adelantar los procesos contractuales correspondientes para alcanzar la ejecución de la programación de compromisos y giros</a:t>
            </a:r>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9 Gráfico">
            <a:extLst>
              <a:ext uri="{FF2B5EF4-FFF2-40B4-BE49-F238E27FC236}">
                <a16:creationId xmlns:a16="http://schemas.microsoft.com/office/drawing/2014/main" id="{13E78234-1A34-4229-93FF-40A7EE2E956E}"/>
              </a:ext>
            </a:extLst>
          </p:cNvPr>
          <p:cNvGraphicFramePr>
            <a:graphicFrameLocks/>
          </p:cNvGraphicFramePr>
          <p:nvPr/>
        </p:nvGraphicFramePr>
        <p:xfrm>
          <a:off x="1890705" y="1055382"/>
          <a:ext cx="8410576" cy="381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Tabla 1">
            <a:extLst>
              <a:ext uri="{FF2B5EF4-FFF2-40B4-BE49-F238E27FC236}">
                <a16:creationId xmlns:a16="http://schemas.microsoft.com/office/drawing/2014/main" id="{63B63BEB-59BE-458F-8DB4-9549B475E4F0}"/>
              </a:ext>
            </a:extLst>
          </p:cNvPr>
          <p:cNvGraphicFramePr>
            <a:graphicFrameLocks noGrp="1"/>
          </p:cNvGraphicFramePr>
          <p:nvPr/>
        </p:nvGraphicFramePr>
        <p:xfrm>
          <a:off x="1168393" y="4865382"/>
          <a:ext cx="9855200" cy="1211580"/>
        </p:xfrm>
        <a:graphic>
          <a:graphicData uri="http://schemas.openxmlformats.org/drawingml/2006/table">
            <a:tbl>
              <a:tblPr/>
              <a:tblGrid>
                <a:gridCol w="1231900">
                  <a:extLst>
                    <a:ext uri="{9D8B030D-6E8A-4147-A177-3AD203B41FA5}">
                      <a16:colId xmlns:a16="http://schemas.microsoft.com/office/drawing/2014/main" val="1684094124"/>
                    </a:ext>
                  </a:extLst>
                </a:gridCol>
                <a:gridCol w="1231900">
                  <a:extLst>
                    <a:ext uri="{9D8B030D-6E8A-4147-A177-3AD203B41FA5}">
                      <a16:colId xmlns:a16="http://schemas.microsoft.com/office/drawing/2014/main" val="4196892370"/>
                    </a:ext>
                  </a:extLst>
                </a:gridCol>
                <a:gridCol w="1231900">
                  <a:extLst>
                    <a:ext uri="{9D8B030D-6E8A-4147-A177-3AD203B41FA5}">
                      <a16:colId xmlns:a16="http://schemas.microsoft.com/office/drawing/2014/main" val="1117721962"/>
                    </a:ext>
                  </a:extLst>
                </a:gridCol>
                <a:gridCol w="1231900">
                  <a:extLst>
                    <a:ext uri="{9D8B030D-6E8A-4147-A177-3AD203B41FA5}">
                      <a16:colId xmlns:a16="http://schemas.microsoft.com/office/drawing/2014/main" val="3368946429"/>
                    </a:ext>
                  </a:extLst>
                </a:gridCol>
                <a:gridCol w="1231900">
                  <a:extLst>
                    <a:ext uri="{9D8B030D-6E8A-4147-A177-3AD203B41FA5}">
                      <a16:colId xmlns:a16="http://schemas.microsoft.com/office/drawing/2014/main" val="2065818441"/>
                    </a:ext>
                  </a:extLst>
                </a:gridCol>
                <a:gridCol w="1231900">
                  <a:extLst>
                    <a:ext uri="{9D8B030D-6E8A-4147-A177-3AD203B41FA5}">
                      <a16:colId xmlns:a16="http://schemas.microsoft.com/office/drawing/2014/main" val="1228220732"/>
                    </a:ext>
                  </a:extLst>
                </a:gridCol>
                <a:gridCol w="1231900">
                  <a:extLst>
                    <a:ext uri="{9D8B030D-6E8A-4147-A177-3AD203B41FA5}">
                      <a16:colId xmlns:a16="http://schemas.microsoft.com/office/drawing/2014/main" val="451837581"/>
                    </a:ext>
                  </a:extLst>
                </a:gridCol>
                <a:gridCol w="1231900">
                  <a:extLst>
                    <a:ext uri="{9D8B030D-6E8A-4147-A177-3AD203B41FA5}">
                      <a16:colId xmlns:a16="http://schemas.microsoft.com/office/drawing/2014/main" val="4132764537"/>
                    </a:ext>
                  </a:extLst>
                </a:gridCol>
              </a:tblGrid>
              <a:tr h="0">
                <a:tc gridSpan="8">
                  <a:txBody>
                    <a:bodyPr/>
                    <a:lstStyle/>
                    <a:p>
                      <a:pPr algn="r" fontAlgn="ctr"/>
                      <a:r>
                        <a:rPr lang="es-CO" sz="1100" b="0" i="0" u="none" strike="noStrike" dirty="0">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131425777"/>
                  </a:ext>
                </a:extLst>
              </a:tr>
              <a:tr h="0">
                <a:tc>
                  <a:txBody>
                    <a:bodyPr/>
                    <a:lstStyle/>
                    <a:p>
                      <a:pPr algn="ctr" fontAlgn="ctr"/>
                      <a:r>
                        <a:rPr lang="es-CO" sz="1100" b="1" i="0" u="none" strike="noStrike" dirty="0">
                          <a:solidFill>
                            <a:srgbClr val="000000"/>
                          </a:solidFill>
                          <a:effectLst/>
                          <a:latin typeface="Museo Sans Condensed" panose="02000000000000000000" pitchFamily="2" charset="0"/>
                        </a:rPr>
                        <a:t>APROPIACIÓN INICIAL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PRESUPUESTO DISPONIBLE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PROGRAMACIÓN COMPROMISOS ACUMULADOS</a:t>
                      </a:r>
                      <a:br>
                        <a:rPr lang="es-CO" sz="1100" b="1" i="0" u="none" strike="noStrike" dirty="0">
                          <a:solidFill>
                            <a:srgbClr val="000000"/>
                          </a:solidFill>
                          <a:effectLst/>
                          <a:latin typeface="Museo Sans Condensed" panose="02000000000000000000" pitchFamily="2" charset="0"/>
                        </a:rPr>
                      </a:br>
                      <a:r>
                        <a:rPr lang="es-CO" sz="1100" b="1" i="0" u="none" strike="noStrike" dirty="0">
                          <a:solidFill>
                            <a:srgbClr val="000000"/>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COMPROMISOS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PROYECCIÓN REZAGO COMPROMISOS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GIROS ACUMULADOS</a:t>
                      </a:r>
                      <a:br>
                        <a:rPr lang="es-CO" sz="1100" b="1" i="0" u="none" strike="noStrike">
                          <a:solidFill>
                            <a:srgbClr val="000000"/>
                          </a:solidFill>
                          <a:effectLst/>
                          <a:latin typeface="Museo Sans Condensed" panose="02000000000000000000" pitchFamily="2" charset="0"/>
                        </a:rPr>
                      </a:br>
                      <a:r>
                        <a:rPr lang="es-CO" sz="1100" b="1" i="0" u="none" strike="noStrike">
                          <a:solidFill>
                            <a:srgbClr val="000000"/>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fontAlgn="ctr"/>
                      <a:r>
                        <a:rPr lang="es-CO" sz="1100" b="1" i="0" u="none" strike="noStrike">
                          <a:solidFill>
                            <a:srgbClr val="000000"/>
                          </a:solidFill>
                          <a:effectLst/>
                          <a:latin typeface="Museo Sans Condensed" panose="02000000000000000000" pitchFamily="2" charset="0"/>
                        </a:rPr>
                        <a:t>PROYECCIÓN REZAGO GIROS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extLst>
                  <a:ext uri="{0D108BD9-81ED-4DB2-BD59-A6C34878D82A}">
                    <a16:rowId xmlns:a16="http://schemas.microsoft.com/office/drawing/2014/main" val="2047936790"/>
                  </a:ext>
                </a:extLst>
              </a:tr>
              <a:tr h="0">
                <a:tc rowSpan="2">
                  <a:txBody>
                    <a:bodyPr/>
                    <a:lstStyle/>
                    <a:p>
                      <a:pPr algn="ctr" fontAlgn="ctr"/>
                      <a:r>
                        <a:rPr lang="es-CO" sz="1100" b="0" i="0" u="none" strike="noStrike">
                          <a:solidFill>
                            <a:srgbClr val="000000"/>
                          </a:solidFill>
                          <a:effectLst/>
                          <a:latin typeface="Museo Sans Condensed" panose="02000000000000000000" pitchFamily="2" charset="0"/>
                        </a:rPr>
                        <a:t>$123.851,86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a:solidFill>
                            <a:srgbClr val="000000"/>
                          </a:solidFill>
                          <a:effectLst/>
                          <a:latin typeface="Museo Sans Condensed" panose="02000000000000000000" pitchFamily="2" charset="0"/>
                        </a:rPr>
                        <a:t>$128.910,64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$68.073,40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$63.536,34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dirty="0">
                          <a:solidFill>
                            <a:srgbClr val="833C0C"/>
                          </a:solidFill>
                          <a:effectLst/>
                          <a:latin typeface="Museo Sans Condensed" panose="02000000000000000000" pitchFamily="2" charset="0"/>
                        </a:rPr>
                        <a:t>$4.537,06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$32.293,82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$29.584,37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dirty="0">
                          <a:solidFill>
                            <a:srgbClr val="833C0C"/>
                          </a:solidFill>
                          <a:effectLst/>
                          <a:latin typeface="Museo Sans Condensed" panose="02000000000000000000" pitchFamily="2" charset="0"/>
                        </a:rPr>
                        <a:t>$2.709,45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217133"/>
                  </a:ext>
                </a:extLst>
              </a:tr>
              <a:tr h="0">
                <a:tc vMerge="1">
                  <a:txBody>
                    <a:bodyPr/>
                    <a:lstStyle/>
                    <a:p>
                      <a:endParaRPr lang="es-CO"/>
                    </a:p>
                  </a:txBody>
                  <a:tcPr/>
                </a:tc>
                <a:tc vMerge="1">
                  <a:txBody>
                    <a:bodyPr/>
                    <a:lstStyle/>
                    <a:p>
                      <a:endParaRPr lang="es-CO"/>
                    </a:p>
                  </a:txBody>
                  <a:tcPr/>
                </a:tc>
                <a:tc>
                  <a:txBody>
                    <a:bodyPr/>
                    <a:lstStyle/>
                    <a:p>
                      <a:pPr algn="ctr" fontAlgn="ctr"/>
                      <a:r>
                        <a:rPr lang="es-CO" sz="1100" b="0" i="0" u="none" strike="noStrike" dirty="0">
                          <a:solidFill>
                            <a:srgbClr val="000000"/>
                          </a:solidFill>
                          <a:effectLst/>
                          <a:latin typeface="Museo Sans Condensed" panose="02000000000000000000" pitchFamily="2" charset="0"/>
                        </a:rPr>
                        <a:t>77,93%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72,74%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dirty="0">
                          <a:solidFill>
                            <a:srgbClr val="000000"/>
                          </a:solidFill>
                          <a:effectLst/>
                          <a:latin typeface="Museo Sans Condensed" panose="02000000000000000000" pitchFamily="2" charset="0"/>
                        </a:rPr>
                        <a:t>36,97%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33,87%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dirty="0"/>
                    </a:p>
                  </a:txBody>
                  <a:tcPr/>
                </a:tc>
                <a:extLst>
                  <a:ext uri="{0D108BD9-81ED-4DB2-BD59-A6C34878D82A}">
                    <a16:rowId xmlns:a16="http://schemas.microsoft.com/office/drawing/2014/main" val="28632770"/>
                  </a:ext>
                </a:extLst>
              </a:tr>
            </a:tbl>
          </a:graphicData>
        </a:graphic>
      </p:graphicFrame>
    </p:spTree>
    <p:extLst>
      <p:ext uri="{BB962C8B-B14F-4D97-AF65-F5344CB8AC3E}">
        <p14:creationId xmlns:p14="http://schemas.microsoft.com/office/powerpoint/2010/main" val="2876800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Secretaría de Cultura, Recreación y Deporte (SCRD)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presupuestal (</a:t>
            </a:r>
            <a:r>
              <a:rPr kumimoji="0" lang="es-ES" sz="2400" b="1" i="0" u="sng"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sin incluir pasivos exigibles por $41.562 millones</a:t>
            </a: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 a 23/07/2021</a:t>
            </a:r>
          </a:p>
        </p:txBody>
      </p:sp>
      <p:sp>
        <p:nvSpPr>
          <p:cNvPr id="11" name="CuadroTexto 10">
            <a:extLst>
              <a:ext uri="{FF2B5EF4-FFF2-40B4-BE49-F238E27FC236}">
                <a16:creationId xmlns:a16="http://schemas.microsoft.com/office/drawing/2014/main" id="{C09E7795-E224-4F4E-8583-16BB00490086}"/>
              </a:ext>
            </a:extLst>
          </p:cNvPr>
          <p:cNvSpPr txBox="1"/>
          <p:nvPr/>
        </p:nvSpPr>
        <p:spPr>
          <a:xfrm>
            <a:off x="1890706" y="6094996"/>
            <a:ext cx="863249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Alerta:</a:t>
            </a:r>
            <a:r>
              <a:rPr kumimoji="0" lang="es-CO"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a:t>
            </a:r>
            <a:r>
              <a:rPr kumimoji="0" lang="es-ES"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Se recomienda adelantar los procesos contractuales correspondientes para alcanzar la ejecución de la programación de compromisos y giros</a:t>
            </a:r>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9 Gráfico">
            <a:extLst>
              <a:ext uri="{FF2B5EF4-FFF2-40B4-BE49-F238E27FC236}">
                <a16:creationId xmlns:a16="http://schemas.microsoft.com/office/drawing/2014/main" id="{39AC2B3B-DE90-4751-9D6B-9B5F52B30EC8}"/>
              </a:ext>
            </a:extLst>
          </p:cNvPr>
          <p:cNvGraphicFramePr>
            <a:graphicFrameLocks/>
          </p:cNvGraphicFramePr>
          <p:nvPr/>
        </p:nvGraphicFramePr>
        <p:xfrm>
          <a:off x="1890705" y="1100785"/>
          <a:ext cx="8410575" cy="383857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Tabla 9">
            <a:extLst>
              <a:ext uri="{FF2B5EF4-FFF2-40B4-BE49-F238E27FC236}">
                <a16:creationId xmlns:a16="http://schemas.microsoft.com/office/drawing/2014/main" id="{049725FD-11DF-4B30-930D-D2027FF779D8}"/>
              </a:ext>
            </a:extLst>
          </p:cNvPr>
          <p:cNvGraphicFramePr>
            <a:graphicFrameLocks noGrp="1"/>
          </p:cNvGraphicFramePr>
          <p:nvPr/>
        </p:nvGraphicFramePr>
        <p:xfrm>
          <a:off x="1168393" y="4865382"/>
          <a:ext cx="9855200" cy="1211580"/>
        </p:xfrm>
        <a:graphic>
          <a:graphicData uri="http://schemas.openxmlformats.org/drawingml/2006/table">
            <a:tbl>
              <a:tblPr/>
              <a:tblGrid>
                <a:gridCol w="1231900">
                  <a:extLst>
                    <a:ext uri="{9D8B030D-6E8A-4147-A177-3AD203B41FA5}">
                      <a16:colId xmlns:a16="http://schemas.microsoft.com/office/drawing/2014/main" val="1684094124"/>
                    </a:ext>
                  </a:extLst>
                </a:gridCol>
                <a:gridCol w="1231900">
                  <a:extLst>
                    <a:ext uri="{9D8B030D-6E8A-4147-A177-3AD203B41FA5}">
                      <a16:colId xmlns:a16="http://schemas.microsoft.com/office/drawing/2014/main" val="4196892370"/>
                    </a:ext>
                  </a:extLst>
                </a:gridCol>
                <a:gridCol w="1231900">
                  <a:extLst>
                    <a:ext uri="{9D8B030D-6E8A-4147-A177-3AD203B41FA5}">
                      <a16:colId xmlns:a16="http://schemas.microsoft.com/office/drawing/2014/main" val="1117721962"/>
                    </a:ext>
                  </a:extLst>
                </a:gridCol>
                <a:gridCol w="1231900">
                  <a:extLst>
                    <a:ext uri="{9D8B030D-6E8A-4147-A177-3AD203B41FA5}">
                      <a16:colId xmlns:a16="http://schemas.microsoft.com/office/drawing/2014/main" val="3368946429"/>
                    </a:ext>
                  </a:extLst>
                </a:gridCol>
                <a:gridCol w="1231900">
                  <a:extLst>
                    <a:ext uri="{9D8B030D-6E8A-4147-A177-3AD203B41FA5}">
                      <a16:colId xmlns:a16="http://schemas.microsoft.com/office/drawing/2014/main" val="2065818441"/>
                    </a:ext>
                  </a:extLst>
                </a:gridCol>
                <a:gridCol w="1231900">
                  <a:extLst>
                    <a:ext uri="{9D8B030D-6E8A-4147-A177-3AD203B41FA5}">
                      <a16:colId xmlns:a16="http://schemas.microsoft.com/office/drawing/2014/main" val="1228220732"/>
                    </a:ext>
                  </a:extLst>
                </a:gridCol>
                <a:gridCol w="1231900">
                  <a:extLst>
                    <a:ext uri="{9D8B030D-6E8A-4147-A177-3AD203B41FA5}">
                      <a16:colId xmlns:a16="http://schemas.microsoft.com/office/drawing/2014/main" val="451837581"/>
                    </a:ext>
                  </a:extLst>
                </a:gridCol>
                <a:gridCol w="1231900">
                  <a:extLst>
                    <a:ext uri="{9D8B030D-6E8A-4147-A177-3AD203B41FA5}">
                      <a16:colId xmlns:a16="http://schemas.microsoft.com/office/drawing/2014/main" val="4132764537"/>
                    </a:ext>
                  </a:extLst>
                </a:gridCol>
              </a:tblGrid>
              <a:tr h="0">
                <a:tc gridSpan="8">
                  <a:txBody>
                    <a:bodyPr/>
                    <a:lstStyle/>
                    <a:p>
                      <a:pPr algn="r" fontAlgn="ctr"/>
                      <a:r>
                        <a:rPr lang="es-CO" sz="1100" b="0" i="0" u="none" strike="noStrike" dirty="0">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131425777"/>
                  </a:ext>
                </a:extLst>
              </a:tr>
              <a:tr h="0">
                <a:tc>
                  <a:txBody>
                    <a:bodyPr/>
                    <a:lstStyle/>
                    <a:p>
                      <a:pPr algn="ctr" fontAlgn="ctr"/>
                      <a:r>
                        <a:rPr lang="es-CO" sz="1100" b="1" i="0" u="none" strike="noStrike" dirty="0">
                          <a:solidFill>
                            <a:srgbClr val="000000"/>
                          </a:solidFill>
                          <a:effectLst/>
                          <a:latin typeface="Museo Sans Condensed" panose="02000000000000000000" pitchFamily="2" charset="0"/>
                        </a:rPr>
                        <a:t>APROPIACIÓN INICIAL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PRESUPUESTO DISPONIBLE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PROGRAMACIÓN COMPROMISOS ACUMULADOS</a:t>
                      </a:r>
                      <a:br>
                        <a:rPr lang="es-CO" sz="1100" b="1" i="0" u="none" strike="noStrike" dirty="0">
                          <a:solidFill>
                            <a:srgbClr val="000000"/>
                          </a:solidFill>
                          <a:effectLst/>
                          <a:latin typeface="Museo Sans Condensed" panose="02000000000000000000" pitchFamily="2" charset="0"/>
                        </a:rPr>
                      </a:br>
                      <a:r>
                        <a:rPr lang="es-CO" sz="1100" b="1" i="0" u="none" strike="noStrike" dirty="0">
                          <a:solidFill>
                            <a:srgbClr val="000000"/>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COMPROMISOS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PROYECCIÓN REZAGO COMPROMISOS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GIROS ACUMULADOS</a:t>
                      </a:r>
                      <a:br>
                        <a:rPr lang="es-CO" sz="1100" b="1" i="0" u="none" strike="noStrike">
                          <a:solidFill>
                            <a:srgbClr val="000000"/>
                          </a:solidFill>
                          <a:effectLst/>
                          <a:latin typeface="Museo Sans Condensed" panose="02000000000000000000" pitchFamily="2" charset="0"/>
                        </a:rPr>
                      </a:br>
                      <a:r>
                        <a:rPr lang="es-CO" sz="1100" b="1" i="0" u="none" strike="noStrike">
                          <a:solidFill>
                            <a:srgbClr val="000000"/>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fontAlgn="ctr"/>
                      <a:r>
                        <a:rPr lang="es-CO" sz="1100" b="1" i="0" u="none" strike="noStrike">
                          <a:solidFill>
                            <a:srgbClr val="000000"/>
                          </a:solidFill>
                          <a:effectLst/>
                          <a:latin typeface="Museo Sans Condensed" panose="02000000000000000000" pitchFamily="2" charset="0"/>
                        </a:rPr>
                        <a:t>PROYECCIÓN REZAGO GIROS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extLst>
                  <a:ext uri="{0D108BD9-81ED-4DB2-BD59-A6C34878D82A}">
                    <a16:rowId xmlns:a16="http://schemas.microsoft.com/office/drawing/2014/main" val="2047936790"/>
                  </a:ext>
                </a:extLst>
              </a:tr>
              <a:tr h="0">
                <a:tc rowSpan="2">
                  <a:txBody>
                    <a:bodyPr/>
                    <a:lstStyle/>
                    <a:p>
                      <a:pPr algn="ctr" fontAlgn="ctr"/>
                      <a:r>
                        <a:rPr lang="es-CO" sz="1100" b="0" i="0" u="none" strike="noStrike" dirty="0">
                          <a:solidFill>
                            <a:srgbClr val="000000"/>
                          </a:solidFill>
                          <a:effectLst/>
                          <a:latin typeface="Museo Sans Condensed" panose="02000000000000000000" pitchFamily="2" charset="0"/>
                        </a:rPr>
                        <a:t>$82.290,00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dirty="0">
                          <a:solidFill>
                            <a:srgbClr val="000000"/>
                          </a:solidFill>
                          <a:effectLst/>
                          <a:latin typeface="Museo Sans Condensed" panose="02000000000000000000" pitchFamily="2" charset="0"/>
                        </a:rPr>
                        <a:t>$87.348,79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$81.460,26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$71.199,35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a:solidFill>
                            <a:srgbClr val="833C0C"/>
                          </a:solidFill>
                          <a:effectLst/>
                          <a:latin typeface="Museo Sans Condensed" panose="02000000000000000000" pitchFamily="2" charset="0"/>
                        </a:rPr>
                        <a:t>$10.260,91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$45.680,68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$37.247,38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a:solidFill>
                            <a:srgbClr val="833C0C"/>
                          </a:solidFill>
                          <a:effectLst/>
                          <a:latin typeface="Museo Sans Condensed" panose="02000000000000000000" pitchFamily="2" charset="0"/>
                        </a:rPr>
                        <a:t>$8.433,30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217133"/>
                  </a:ext>
                </a:extLst>
              </a:tr>
              <a:tr h="0">
                <a:tc vMerge="1">
                  <a:txBody>
                    <a:bodyPr/>
                    <a:lstStyle/>
                    <a:p>
                      <a:endParaRPr lang="es-CO"/>
                    </a:p>
                  </a:txBody>
                  <a:tcPr/>
                </a:tc>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63,19%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55,23%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dirty="0">
                          <a:solidFill>
                            <a:srgbClr val="000000"/>
                          </a:solidFill>
                          <a:effectLst/>
                          <a:latin typeface="Museo Sans Condensed" panose="02000000000000000000" pitchFamily="2" charset="0"/>
                        </a:rPr>
                        <a:t>35,44%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28,89%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28632770"/>
                  </a:ext>
                </a:extLst>
              </a:tr>
            </a:tbl>
          </a:graphicData>
        </a:graphic>
      </p:graphicFrame>
    </p:spTree>
    <p:extLst>
      <p:ext uri="{BB962C8B-B14F-4D97-AF65-F5344CB8AC3E}">
        <p14:creationId xmlns:p14="http://schemas.microsoft.com/office/powerpoint/2010/main" val="2633323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Instituto Distrital de Recreación y Deporte (</a:t>
            </a:r>
            <a:r>
              <a:rPr kumimoji="0" lang="es-ES" sz="3200" b="1" i="0" u="none" strike="noStrike" kern="1200" cap="none" spc="0" normalizeH="0" baseline="0" noProof="0" dirty="0" err="1">
                <a:ln>
                  <a:noFill/>
                </a:ln>
                <a:solidFill>
                  <a:srgbClr val="5D4294"/>
                </a:solidFill>
                <a:effectLst/>
                <a:uLnTx/>
                <a:uFillTx/>
                <a:latin typeface="Museo Sans Condensed" panose="02000000000000000000" pitchFamily="2" charset="0"/>
                <a:ea typeface="+mn-ea"/>
                <a:cs typeface="Arial" panose="020B0604020202020204" pitchFamily="34" charset="0"/>
              </a:rPr>
              <a:t>lDRD</a:t>
            </a: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presupuestal a 23/07/2021</a:t>
            </a:r>
          </a:p>
        </p:txBody>
      </p:sp>
      <p:sp>
        <p:nvSpPr>
          <p:cNvPr id="8" name="CuadroTexto 7">
            <a:extLst>
              <a:ext uri="{FF2B5EF4-FFF2-40B4-BE49-F238E27FC236}">
                <a16:creationId xmlns:a16="http://schemas.microsoft.com/office/drawing/2014/main" id="{896B7151-010D-4D44-9C92-B120DB32BF22}"/>
              </a:ext>
            </a:extLst>
          </p:cNvPr>
          <p:cNvSpPr txBox="1"/>
          <p:nvPr/>
        </p:nvSpPr>
        <p:spPr>
          <a:xfrm>
            <a:off x="1779748" y="6106518"/>
            <a:ext cx="863249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Alerta:</a:t>
            </a:r>
            <a:r>
              <a:rPr kumimoji="0" lang="es-CO"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a:t>
            </a:r>
            <a:r>
              <a:rPr kumimoji="0" lang="es-ES"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Se recomienda adelantar los procesos contractuales correspondientes para lograr la ejecución de la programación de compromisos y giros</a:t>
            </a:r>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9 Gráfico">
            <a:extLst>
              <a:ext uri="{FF2B5EF4-FFF2-40B4-BE49-F238E27FC236}">
                <a16:creationId xmlns:a16="http://schemas.microsoft.com/office/drawing/2014/main" id="{0303AB11-6CE9-4544-A869-E66589C6093C}"/>
              </a:ext>
            </a:extLst>
          </p:cNvPr>
          <p:cNvGraphicFramePr>
            <a:graphicFrameLocks/>
          </p:cNvGraphicFramePr>
          <p:nvPr/>
        </p:nvGraphicFramePr>
        <p:xfrm>
          <a:off x="1909755" y="1075042"/>
          <a:ext cx="8372475" cy="38195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a 2">
            <a:extLst>
              <a:ext uri="{FF2B5EF4-FFF2-40B4-BE49-F238E27FC236}">
                <a16:creationId xmlns:a16="http://schemas.microsoft.com/office/drawing/2014/main" id="{92ABAF81-E0F7-4DD0-9212-368E3AC9D408}"/>
              </a:ext>
            </a:extLst>
          </p:cNvPr>
          <p:cNvGraphicFramePr>
            <a:graphicFrameLocks noGrp="1"/>
          </p:cNvGraphicFramePr>
          <p:nvPr/>
        </p:nvGraphicFramePr>
        <p:xfrm>
          <a:off x="1168392" y="4894567"/>
          <a:ext cx="9855200" cy="1211580"/>
        </p:xfrm>
        <a:graphic>
          <a:graphicData uri="http://schemas.openxmlformats.org/drawingml/2006/table">
            <a:tbl>
              <a:tblPr/>
              <a:tblGrid>
                <a:gridCol w="1231900">
                  <a:extLst>
                    <a:ext uri="{9D8B030D-6E8A-4147-A177-3AD203B41FA5}">
                      <a16:colId xmlns:a16="http://schemas.microsoft.com/office/drawing/2014/main" val="4036055828"/>
                    </a:ext>
                  </a:extLst>
                </a:gridCol>
                <a:gridCol w="1231900">
                  <a:extLst>
                    <a:ext uri="{9D8B030D-6E8A-4147-A177-3AD203B41FA5}">
                      <a16:colId xmlns:a16="http://schemas.microsoft.com/office/drawing/2014/main" val="212240582"/>
                    </a:ext>
                  </a:extLst>
                </a:gridCol>
                <a:gridCol w="1231900">
                  <a:extLst>
                    <a:ext uri="{9D8B030D-6E8A-4147-A177-3AD203B41FA5}">
                      <a16:colId xmlns:a16="http://schemas.microsoft.com/office/drawing/2014/main" val="2009296634"/>
                    </a:ext>
                  </a:extLst>
                </a:gridCol>
                <a:gridCol w="1231900">
                  <a:extLst>
                    <a:ext uri="{9D8B030D-6E8A-4147-A177-3AD203B41FA5}">
                      <a16:colId xmlns:a16="http://schemas.microsoft.com/office/drawing/2014/main" val="1466709164"/>
                    </a:ext>
                  </a:extLst>
                </a:gridCol>
                <a:gridCol w="1231900">
                  <a:extLst>
                    <a:ext uri="{9D8B030D-6E8A-4147-A177-3AD203B41FA5}">
                      <a16:colId xmlns:a16="http://schemas.microsoft.com/office/drawing/2014/main" val="3909970161"/>
                    </a:ext>
                  </a:extLst>
                </a:gridCol>
                <a:gridCol w="1231900">
                  <a:extLst>
                    <a:ext uri="{9D8B030D-6E8A-4147-A177-3AD203B41FA5}">
                      <a16:colId xmlns:a16="http://schemas.microsoft.com/office/drawing/2014/main" val="3904038732"/>
                    </a:ext>
                  </a:extLst>
                </a:gridCol>
                <a:gridCol w="1231900">
                  <a:extLst>
                    <a:ext uri="{9D8B030D-6E8A-4147-A177-3AD203B41FA5}">
                      <a16:colId xmlns:a16="http://schemas.microsoft.com/office/drawing/2014/main" val="2420619924"/>
                    </a:ext>
                  </a:extLst>
                </a:gridCol>
                <a:gridCol w="1231900">
                  <a:extLst>
                    <a:ext uri="{9D8B030D-6E8A-4147-A177-3AD203B41FA5}">
                      <a16:colId xmlns:a16="http://schemas.microsoft.com/office/drawing/2014/main" val="2715539154"/>
                    </a:ext>
                  </a:extLst>
                </a:gridCol>
              </a:tblGrid>
              <a:tr h="0">
                <a:tc gridSpan="8">
                  <a:txBody>
                    <a:bodyPr/>
                    <a:lstStyle/>
                    <a:p>
                      <a:pPr algn="r" fontAlgn="ctr"/>
                      <a:r>
                        <a:rPr lang="es-CO" sz="1100" b="0" i="0" u="none" strike="noStrike" dirty="0">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895849476"/>
                  </a:ext>
                </a:extLst>
              </a:tr>
              <a:tr h="0">
                <a:tc>
                  <a:txBody>
                    <a:bodyPr/>
                    <a:lstStyle/>
                    <a:p>
                      <a:pPr algn="ctr" fontAlgn="ctr"/>
                      <a:r>
                        <a:rPr lang="es-CO" sz="1100" b="1" i="0" u="none" strike="noStrike" dirty="0">
                          <a:solidFill>
                            <a:srgbClr val="000000"/>
                          </a:solidFill>
                          <a:effectLst/>
                          <a:latin typeface="Museo Sans Condensed" panose="02000000000000000000" pitchFamily="2" charset="0"/>
                        </a:rPr>
                        <a:t>APROPIACIÓN INICIAL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PRESUPUESTO DISPONIBLE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PROGRAMACIÓN COMPROMISOS ACUMULADOS</a:t>
                      </a:r>
                      <a:br>
                        <a:rPr lang="es-CO" sz="1100" b="1" i="0" u="none" strike="noStrike" dirty="0">
                          <a:solidFill>
                            <a:srgbClr val="000000"/>
                          </a:solidFill>
                          <a:effectLst/>
                          <a:latin typeface="Museo Sans Condensed" panose="02000000000000000000" pitchFamily="2" charset="0"/>
                        </a:rPr>
                      </a:br>
                      <a:r>
                        <a:rPr lang="es-CO" sz="1100" b="1" i="0" u="none" strike="noStrike" dirty="0">
                          <a:solidFill>
                            <a:srgbClr val="000000"/>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COMPROMISOS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PROYECCIÓN REZAGO COMPROMISOS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GIROS ACUMULADOS</a:t>
                      </a:r>
                      <a:br>
                        <a:rPr lang="es-CO" sz="1100" b="1" i="0" u="none" strike="noStrike">
                          <a:solidFill>
                            <a:srgbClr val="000000"/>
                          </a:solidFill>
                          <a:effectLst/>
                          <a:latin typeface="Museo Sans Condensed" panose="02000000000000000000" pitchFamily="2" charset="0"/>
                        </a:rPr>
                      </a:br>
                      <a:r>
                        <a:rPr lang="es-CO" sz="1100" b="1" i="0" u="none" strike="noStrike">
                          <a:solidFill>
                            <a:srgbClr val="000000"/>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fontAlgn="ctr"/>
                      <a:r>
                        <a:rPr lang="es-CO" sz="1100" b="1" i="0" u="none" strike="noStrike">
                          <a:solidFill>
                            <a:srgbClr val="000000"/>
                          </a:solidFill>
                          <a:effectLst/>
                          <a:latin typeface="Museo Sans Condensed" panose="02000000000000000000" pitchFamily="2" charset="0"/>
                        </a:rPr>
                        <a:t>PROYECCIÓN REZAGO GIROS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extLst>
                  <a:ext uri="{0D108BD9-81ED-4DB2-BD59-A6C34878D82A}">
                    <a16:rowId xmlns:a16="http://schemas.microsoft.com/office/drawing/2014/main" val="3502478642"/>
                  </a:ext>
                </a:extLst>
              </a:tr>
              <a:tr h="0">
                <a:tc rowSpan="2">
                  <a:txBody>
                    <a:bodyPr/>
                    <a:lstStyle/>
                    <a:p>
                      <a:pPr algn="ctr" fontAlgn="ctr"/>
                      <a:r>
                        <a:rPr lang="es-CO" sz="1100" b="0" i="0" u="none" strike="noStrike">
                          <a:solidFill>
                            <a:srgbClr val="000000"/>
                          </a:solidFill>
                          <a:effectLst/>
                          <a:latin typeface="Museo Sans Condensed" panose="02000000000000000000" pitchFamily="2" charset="0"/>
                        </a:rPr>
                        <a:t>$337.446,95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a:solidFill>
                            <a:srgbClr val="000000"/>
                          </a:solidFill>
                          <a:effectLst/>
                          <a:latin typeface="Museo Sans Condensed" panose="02000000000000000000" pitchFamily="2" charset="0"/>
                        </a:rPr>
                        <a:t>$329.950,81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$209.859,74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$166.359,26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a:solidFill>
                            <a:srgbClr val="833C0C"/>
                          </a:solidFill>
                          <a:effectLst/>
                          <a:latin typeface="Museo Sans Condensed" panose="02000000000000000000" pitchFamily="2" charset="0"/>
                        </a:rPr>
                        <a:t>$43.500,49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$109.220,40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$77.048,04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a:solidFill>
                            <a:srgbClr val="833C0C"/>
                          </a:solidFill>
                          <a:effectLst/>
                          <a:latin typeface="Museo Sans Condensed" panose="02000000000000000000" pitchFamily="2" charset="0"/>
                        </a:rPr>
                        <a:t>$32.172,35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458805"/>
                  </a:ext>
                </a:extLst>
              </a:tr>
              <a:tr h="0">
                <a:tc vMerge="1">
                  <a:txBody>
                    <a:bodyPr/>
                    <a:lstStyle/>
                    <a:p>
                      <a:endParaRPr lang="es-CO"/>
                    </a:p>
                  </a:txBody>
                  <a:tcPr/>
                </a:tc>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63,64%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50,42%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33,12%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23,35%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356664773"/>
                  </a:ext>
                </a:extLst>
              </a:tr>
            </a:tbl>
          </a:graphicData>
        </a:graphic>
      </p:graphicFrame>
    </p:spTree>
    <p:extLst>
      <p:ext uri="{BB962C8B-B14F-4D97-AF65-F5344CB8AC3E}">
        <p14:creationId xmlns:p14="http://schemas.microsoft.com/office/powerpoint/2010/main" val="1737682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Instituto Distrital de las Artes (IDARTES)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presupuestal a 23/07/2021</a:t>
            </a:r>
          </a:p>
        </p:txBody>
      </p:sp>
      <p:sp>
        <p:nvSpPr>
          <p:cNvPr id="8" name="CuadroTexto 7">
            <a:extLst>
              <a:ext uri="{FF2B5EF4-FFF2-40B4-BE49-F238E27FC236}">
                <a16:creationId xmlns:a16="http://schemas.microsoft.com/office/drawing/2014/main" id="{08D85C0C-38F4-4DA7-8814-CE25C084668D}"/>
              </a:ext>
            </a:extLst>
          </p:cNvPr>
          <p:cNvSpPr txBox="1"/>
          <p:nvPr/>
        </p:nvSpPr>
        <p:spPr>
          <a:xfrm>
            <a:off x="1779746" y="6107913"/>
            <a:ext cx="863249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Alerta:</a:t>
            </a:r>
            <a:r>
              <a:rPr kumimoji="0" lang="es-CO"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a:t>
            </a:r>
            <a:r>
              <a:rPr kumimoji="0" lang="es-ES"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Se recomienda adelantar los procesos contractuales correspondientes para alcanzar la ejecución de la programación de compromisos y giros</a:t>
            </a:r>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9 Gráfico">
            <a:extLst>
              <a:ext uri="{FF2B5EF4-FFF2-40B4-BE49-F238E27FC236}">
                <a16:creationId xmlns:a16="http://schemas.microsoft.com/office/drawing/2014/main" id="{B5AF6C55-E589-45CC-9EA9-EE592A4423CD}"/>
              </a:ext>
            </a:extLst>
          </p:cNvPr>
          <p:cNvGraphicFramePr>
            <a:graphicFrameLocks/>
          </p:cNvGraphicFramePr>
          <p:nvPr/>
        </p:nvGraphicFramePr>
        <p:xfrm>
          <a:off x="1890704" y="1078679"/>
          <a:ext cx="8410575" cy="38195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a 2">
            <a:extLst>
              <a:ext uri="{FF2B5EF4-FFF2-40B4-BE49-F238E27FC236}">
                <a16:creationId xmlns:a16="http://schemas.microsoft.com/office/drawing/2014/main" id="{C4F99FE8-125C-4DAE-B46F-A127F311D4FE}"/>
              </a:ext>
            </a:extLst>
          </p:cNvPr>
          <p:cNvGraphicFramePr>
            <a:graphicFrameLocks noGrp="1"/>
          </p:cNvGraphicFramePr>
          <p:nvPr/>
        </p:nvGraphicFramePr>
        <p:xfrm>
          <a:off x="1168391" y="4897269"/>
          <a:ext cx="9855200" cy="1211580"/>
        </p:xfrm>
        <a:graphic>
          <a:graphicData uri="http://schemas.openxmlformats.org/drawingml/2006/table">
            <a:tbl>
              <a:tblPr/>
              <a:tblGrid>
                <a:gridCol w="1231900">
                  <a:extLst>
                    <a:ext uri="{9D8B030D-6E8A-4147-A177-3AD203B41FA5}">
                      <a16:colId xmlns:a16="http://schemas.microsoft.com/office/drawing/2014/main" val="3832366007"/>
                    </a:ext>
                  </a:extLst>
                </a:gridCol>
                <a:gridCol w="1231900">
                  <a:extLst>
                    <a:ext uri="{9D8B030D-6E8A-4147-A177-3AD203B41FA5}">
                      <a16:colId xmlns:a16="http://schemas.microsoft.com/office/drawing/2014/main" val="2266495800"/>
                    </a:ext>
                  </a:extLst>
                </a:gridCol>
                <a:gridCol w="1231900">
                  <a:extLst>
                    <a:ext uri="{9D8B030D-6E8A-4147-A177-3AD203B41FA5}">
                      <a16:colId xmlns:a16="http://schemas.microsoft.com/office/drawing/2014/main" val="229232757"/>
                    </a:ext>
                  </a:extLst>
                </a:gridCol>
                <a:gridCol w="1231900">
                  <a:extLst>
                    <a:ext uri="{9D8B030D-6E8A-4147-A177-3AD203B41FA5}">
                      <a16:colId xmlns:a16="http://schemas.microsoft.com/office/drawing/2014/main" val="2495123608"/>
                    </a:ext>
                  </a:extLst>
                </a:gridCol>
                <a:gridCol w="1231900">
                  <a:extLst>
                    <a:ext uri="{9D8B030D-6E8A-4147-A177-3AD203B41FA5}">
                      <a16:colId xmlns:a16="http://schemas.microsoft.com/office/drawing/2014/main" val="2025280433"/>
                    </a:ext>
                  </a:extLst>
                </a:gridCol>
                <a:gridCol w="1231900">
                  <a:extLst>
                    <a:ext uri="{9D8B030D-6E8A-4147-A177-3AD203B41FA5}">
                      <a16:colId xmlns:a16="http://schemas.microsoft.com/office/drawing/2014/main" val="4076387986"/>
                    </a:ext>
                  </a:extLst>
                </a:gridCol>
                <a:gridCol w="1231900">
                  <a:extLst>
                    <a:ext uri="{9D8B030D-6E8A-4147-A177-3AD203B41FA5}">
                      <a16:colId xmlns:a16="http://schemas.microsoft.com/office/drawing/2014/main" val="2178294495"/>
                    </a:ext>
                  </a:extLst>
                </a:gridCol>
                <a:gridCol w="1231900">
                  <a:extLst>
                    <a:ext uri="{9D8B030D-6E8A-4147-A177-3AD203B41FA5}">
                      <a16:colId xmlns:a16="http://schemas.microsoft.com/office/drawing/2014/main" val="2838083919"/>
                    </a:ext>
                  </a:extLst>
                </a:gridCol>
              </a:tblGrid>
              <a:tr h="0">
                <a:tc gridSpan="8">
                  <a:txBody>
                    <a:bodyPr/>
                    <a:lstStyle/>
                    <a:p>
                      <a:pPr algn="r" fontAlgn="ctr"/>
                      <a:r>
                        <a:rPr lang="es-CO" sz="1100" b="0" i="0" u="none" strike="noStrike" dirty="0">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144617735"/>
                  </a:ext>
                </a:extLst>
              </a:tr>
              <a:tr h="0">
                <a:tc>
                  <a:txBody>
                    <a:bodyPr/>
                    <a:lstStyle/>
                    <a:p>
                      <a:pPr algn="ctr" fontAlgn="ctr"/>
                      <a:r>
                        <a:rPr lang="es-CO" sz="1100" b="1" i="0" u="none" strike="noStrike" dirty="0">
                          <a:solidFill>
                            <a:srgbClr val="000000"/>
                          </a:solidFill>
                          <a:effectLst/>
                          <a:latin typeface="Museo Sans Condensed" panose="02000000000000000000" pitchFamily="2" charset="0"/>
                        </a:rPr>
                        <a:t>APROPIACIÓN INICIAL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PRESUPUESTO DISPONIBLE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COMPROMISOS ACUMULADOS</a:t>
                      </a:r>
                      <a:br>
                        <a:rPr lang="es-CO" sz="1100" b="1" i="0" u="none" strike="noStrike">
                          <a:solidFill>
                            <a:srgbClr val="000000"/>
                          </a:solidFill>
                          <a:effectLst/>
                          <a:latin typeface="Museo Sans Condensed" panose="02000000000000000000" pitchFamily="2" charset="0"/>
                        </a:rPr>
                      </a:br>
                      <a:r>
                        <a:rPr lang="es-CO" sz="1100" b="1" i="0" u="none" strike="noStrike">
                          <a:solidFill>
                            <a:srgbClr val="000000"/>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COMPROMISOS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PROYECCIÓN REZAGO COMPROMISOS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GIROS ACUMULADOS</a:t>
                      </a:r>
                      <a:br>
                        <a:rPr lang="es-CO" sz="1100" b="1" i="0" u="none" strike="noStrike">
                          <a:solidFill>
                            <a:srgbClr val="000000"/>
                          </a:solidFill>
                          <a:effectLst/>
                          <a:latin typeface="Museo Sans Condensed" panose="02000000000000000000" pitchFamily="2" charset="0"/>
                        </a:rPr>
                      </a:br>
                      <a:r>
                        <a:rPr lang="es-CO" sz="1100" b="1" i="0" u="none" strike="noStrike">
                          <a:solidFill>
                            <a:srgbClr val="000000"/>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GIROS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fontAlgn="ctr"/>
                      <a:r>
                        <a:rPr lang="es-CO" sz="1100" b="1" i="0" u="none" strike="noStrike">
                          <a:solidFill>
                            <a:srgbClr val="000000"/>
                          </a:solidFill>
                          <a:effectLst/>
                          <a:latin typeface="Museo Sans Condensed" panose="02000000000000000000" pitchFamily="2" charset="0"/>
                        </a:rPr>
                        <a:t>PROYECCIÓN REZAGO GIROS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extLst>
                  <a:ext uri="{0D108BD9-81ED-4DB2-BD59-A6C34878D82A}">
                    <a16:rowId xmlns:a16="http://schemas.microsoft.com/office/drawing/2014/main" val="892997908"/>
                  </a:ext>
                </a:extLst>
              </a:tr>
              <a:tr h="0">
                <a:tc rowSpan="2">
                  <a:txBody>
                    <a:bodyPr/>
                    <a:lstStyle/>
                    <a:p>
                      <a:pPr algn="ctr" fontAlgn="ctr"/>
                      <a:r>
                        <a:rPr lang="es-CO" sz="1100" b="0" i="0" u="none" strike="noStrike">
                          <a:solidFill>
                            <a:srgbClr val="000000"/>
                          </a:solidFill>
                          <a:effectLst/>
                          <a:latin typeface="Museo Sans Condensed" panose="02000000000000000000" pitchFamily="2" charset="0"/>
                        </a:rPr>
                        <a:t>$136.602,00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a:solidFill>
                            <a:srgbClr val="000000"/>
                          </a:solidFill>
                          <a:effectLst/>
                          <a:latin typeface="Museo Sans Condensed" panose="02000000000000000000" pitchFamily="2" charset="0"/>
                        </a:rPr>
                        <a:t>$139.430,95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$103.231,00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$81.720,17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dirty="0">
                          <a:solidFill>
                            <a:srgbClr val="833C0C"/>
                          </a:solidFill>
                          <a:effectLst/>
                          <a:latin typeface="Museo Sans Condensed" panose="02000000000000000000" pitchFamily="2" charset="0"/>
                        </a:rPr>
                        <a:t>$21.510,83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$41.066,00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$33.867,00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dirty="0">
                          <a:solidFill>
                            <a:srgbClr val="833C0C"/>
                          </a:solidFill>
                          <a:effectLst/>
                          <a:latin typeface="Museo Sans Condensed" panose="02000000000000000000" pitchFamily="2" charset="0"/>
                        </a:rPr>
                        <a:t>$7.199,00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8943829"/>
                  </a:ext>
                </a:extLst>
              </a:tr>
              <a:tr h="0">
                <a:tc vMerge="1">
                  <a:txBody>
                    <a:bodyPr/>
                    <a:lstStyle/>
                    <a:p>
                      <a:endParaRPr lang="es-CO"/>
                    </a:p>
                  </a:txBody>
                  <a:tcPr/>
                </a:tc>
                <a:tc vMerge="1">
                  <a:txBody>
                    <a:bodyPr/>
                    <a:lstStyle/>
                    <a:p>
                      <a:endParaRPr lang="es-CO"/>
                    </a:p>
                  </a:txBody>
                  <a:tcPr/>
                </a:tc>
                <a:tc>
                  <a:txBody>
                    <a:bodyPr/>
                    <a:lstStyle/>
                    <a:p>
                      <a:pPr algn="ctr" fontAlgn="ctr"/>
                      <a:r>
                        <a:rPr lang="es-CO" sz="1100" b="0" i="0" u="none" strike="noStrike" dirty="0">
                          <a:solidFill>
                            <a:srgbClr val="000000"/>
                          </a:solidFill>
                          <a:effectLst/>
                          <a:latin typeface="Museo Sans Condensed" panose="02000000000000000000" pitchFamily="2" charset="0"/>
                        </a:rPr>
                        <a:t>74,41%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58,61%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dirty="0">
                          <a:solidFill>
                            <a:srgbClr val="000000"/>
                          </a:solidFill>
                          <a:effectLst/>
                          <a:latin typeface="Museo Sans Condensed" panose="02000000000000000000" pitchFamily="2" charset="0"/>
                        </a:rPr>
                        <a:t>29,60%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24,29%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912112283"/>
                  </a:ext>
                </a:extLst>
              </a:tr>
            </a:tbl>
          </a:graphicData>
        </a:graphic>
      </p:graphicFrame>
    </p:spTree>
    <p:extLst>
      <p:ext uri="{BB962C8B-B14F-4D97-AF65-F5344CB8AC3E}">
        <p14:creationId xmlns:p14="http://schemas.microsoft.com/office/powerpoint/2010/main" val="3078092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Orquesta Filarmónica de Bogotá (OFB)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presupuestal a 23/07/2021</a:t>
            </a:r>
          </a:p>
        </p:txBody>
      </p:sp>
      <p:sp>
        <p:nvSpPr>
          <p:cNvPr id="8" name="CuadroTexto 7">
            <a:extLst>
              <a:ext uri="{FF2B5EF4-FFF2-40B4-BE49-F238E27FC236}">
                <a16:creationId xmlns:a16="http://schemas.microsoft.com/office/drawing/2014/main" id="{6F0D1D1A-2CA0-4002-B79F-7E11F6D66209}"/>
              </a:ext>
            </a:extLst>
          </p:cNvPr>
          <p:cNvSpPr txBox="1"/>
          <p:nvPr/>
        </p:nvSpPr>
        <p:spPr>
          <a:xfrm>
            <a:off x="1779753" y="6122664"/>
            <a:ext cx="863249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Alerta:</a:t>
            </a:r>
            <a:r>
              <a:rPr kumimoji="0" lang="es-CO"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a:t>
            </a:r>
            <a:r>
              <a:rPr kumimoji="0" lang="es-ES"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Se recomienda adelantar los procesos contractuales correspondientes para alcanzar la ejecución de la programación de compromisos y giros</a:t>
            </a:r>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9 Gráfico">
            <a:extLst>
              <a:ext uri="{FF2B5EF4-FFF2-40B4-BE49-F238E27FC236}">
                <a16:creationId xmlns:a16="http://schemas.microsoft.com/office/drawing/2014/main" id="{EA2F76DB-CB65-48D0-BB85-0A57069BC6A8}"/>
              </a:ext>
            </a:extLst>
          </p:cNvPr>
          <p:cNvGraphicFramePr>
            <a:graphicFrameLocks/>
          </p:cNvGraphicFramePr>
          <p:nvPr/>
        </p:nvGraphicFramePr>
        <p:xfrm>
          <a:off x="1909754" y="1075045"/>
          <a:ext cx="8372475" cy="38195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a 2">
            <a:extLst>
              <a:ext uri="{FF2B5EF4-FFF2-40B4-BE49-F238E27FC236}">
                <a16:creationId xmlns:a16="http://schemas.microsoft.com/office/drawing/2014/main" id="{F7C20748-4E43-4066-807F-A9B173041650}"/>
              </a:ext>
            </a:extLst>
          </p:cNvPr>
          <p:cNvGraphicFramePr>
            <a:graphicFrameLocks noGrp="1"/>
          </p:cNvGraphicFramePr>
          <p:nvPr/>
        </p:nvGraphicFramePr>
        <p:xfrm>
          <a:off x="1168391" y="4894571"/>
          <a:ext cx="9855200" cy="1211580"/>
        </p:xfrm>
        <a:graphic>
          <a:graphicData uri="http://schemas.openxmlformats.org/drawingml/2006/table">
            <a:tbl>
              <a:tblPr/>
              <a:tblGrid>
                <a:gridCol w="1231900">
                  <a:extLst>
                    <a:ext uri="{9D8B030D-6E8A-4147-A177-3AD203B41FA5}">
                      <a16:colId xmlns:a16="http://schemas.microsoft.com/office/drawing/2014/main" val="919216261"/>
                    </a:ext>
                  </a:extLst>
                </a:gridCol>
                <a:gridCol w="1231900">
                  <a:extLst>
                    <a:ext uri="{9D8B030D-6E8A-4147-A177-3AD203B41FA5}">
                      <a16:colId xmlns:a16="http://schemas.microsoft.com/office/drawing/2014/main" val="2723392564"/>
                    </a:ext>
                  </a:extLst>
                </a:gridCol>
                <a:gridCol w="1231900">
                  <a:extLst>
                    <a:ext uri="{9D8B030D-6E8A-4147-A177-3AD203B41FA5}">
                      <a16:colId xmlns:a16="http://schemas.microsoft.com/office/drawing/2014/main" val="1039004053"/>
                    </a:ext>
                  </a:extLst>
                </a:gridCol>
                <a:gridCol w="1231900">
                  <a:extLst>
                    <a:ext uri="{9D8B030D-6E8A-4147-A177-3AD203B41FA5}">
                      <a16:colId xmlns:a16="http://schemas.microsoft.com/office/drawing/2014/main" val="246943016"/>
                    </a:ext>
                  </a:extLst>
                </a:gridCol>
                <a:gridCol w="1231900">
                  <a:extLst>
                    <a:ext uri="{9D8B030D-6E8A-4147-A177-3AD203B41FA5}">
                      <a16:colId xmlns:a16="http://schemas.microsoft.com/office/drawing/2014/main" val="3375038289"/>
                    </a:ext>
                  </a:extLst>
                </a:gridCol>
                <a:gridCol w="1231900">
                  <a:extLst>
                    <a:ext uri="{9D8B030D-6E8A-4147-A177-3AD203B41FA5}">
                      <a16:colId xmlns:a16="http://schemas.microsoft.com/office/drawing/2014/main" val="2953517127"/>
                    </a:ext>
                  </a:extLst>
                </a:gridCol>
                <a:gridCol w="1231900">
                  <a:extLst>
                    <a:ext uri="{9D8B030D-6E8A-4147-A177-3AD203B41FA5}">
                      <a16:colId xmlns:a16="http://schemas.microsoft.com/office/drawing/2014/main" val="646509737"/>
                    </a:ext>
                  </a:extLst>
                </a:gridCol>
                <a:gridCol w="1231900">
                  <a:extLst>
                    <a:ext uri="{9D8B030D-6E8A-4147-A177-3AD203B41FA5}">
                      <a16:colId xmlns:a16="http://schemas.microsoft.com/office/drawing/2014/main" val="314191993"/>
                    </a:ext>
                  </a:extLst>
                </a:gridCol>
              </a:tblGrid>
              <a:tr h="0">
                <a:tc gridSpan="8">
                  <a:txBody>
                    <a:bodyPr/>
                    <a:lstStyle/>
                    <a:p>
                      <a:pPr algn="r" fontAlgn="ctr"/>
                      <a:r>
                        <a:rPr lang="es-CO" sz="1100" b="0" i="0" u="none" strike="noStrike" dirty="0">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99505331"/>
                  </a:ext>
                </a:extLst>
              </a:tr>
              <a:tr h="0">
                <a:tc>
                  <a:txBody>
                    <a:bodyPr/>
                    <a:lstStyle/>
                    <a:p>
                      <a:pPr algn="ctr" fontAlgn="ctr"/>
                      <a:r>
                        <a:rPr lang="es-CO" sz="1100" b="1" i="0" u="none" strike="noStrike" dirty="0">
                          <a:solidFill>
                            <a:srgbClr val="000000"/>
                          </a:solidFill>
                          <a:effectLst/>
                          <a:latin typeface="Museo Sans Condensed" panose="02000000000000000000" pitchFamily="2" charset="0"/>
                        </a:rPr>
                        <a:t>APROPIACIÓN INICIAL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PRESUPUESTO DISPONIBLE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PROGRAMACIÓN COMPROMISOS ACUMULADOS</a:t>
                      </a:r>
                      <a:br>
                        <a:rPr lang="es-CO" sz="1100" b="1" i="0" u="none" strike="noStrike" dirty="0">
                          <a:solidFill>
                            <a:srgbClr val="000000"/>
                          </a:solidFill>
                          <a:effectLst/>
                          <a:latin typeface="Museo Sans Condensed" panose="02000000000000000000" pitchFamily="2" charset="0"/>
                        </a:rPr>
                      </a:br>
                      <a:r>
                        <a:rPr lang="es-CO" sz="1100" b="1" i="0" u="none" strike="noStrike" dirty="0">
                          <a:solidFill>
                            <a:srgbClr val="000000"/>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COMPROMISOS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PROYECCIÓN REZAGO COMPROMISOS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PROGRAMACIÓN GIROS ACUMULADOS</a:t>
                      </a:r>
                      <a:br>
                        <a:rPr lang="es-CO" sz="1100" b="1" i="0" u="none" strike="noStrike" dirty="0">
                          <a:solidFill>
                            <a:srgbClr val="000000"/>
                          </a:solidFill>
                          <a:effectLst/>
                          <a:latin typeface="Museo Sans Condensed" panose="02000000000000000000" pitchFamily="2" charset="0"/>
                        </a:rPr>
                      </a:br>
                      <a:r>
                        <a:rPr lang="es-CO" sz="1100" b="1" i="0" u="none" strike="noStrike" dirty="0">
                          <a:solidFill>
                            <a:srgbClr val="000000"/>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fontAlgn="ctr"/>
                      <a:r>
                        <a:rPr lang="es-CO" sz="1100" b="1" i="0" u="none" strike="noStrike">
                          <a:solidFill>
                            <a:srgbClr val="000000"/>
                          </a:solidFill>
                          <a:effectLst/>
                          <a:latin typeface="Museo Sans Condensed" panose="02000000000000000000" pitchFamily="2" charset="0"/>
                        </a:rPr>
                        <a:t>PROYECCIÓN REZAGO GIROS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extLst>
                  <a:ext uri="{0D108BD9-81ED-4DB2-BD59-A6C34878D82A}">
                    <a16:rowId xmlns:a16="http://schemas.microsoft.com/office/drawing/2014/main" val="137196717"/>
                  </a:ext>
                </a:extLst>
              </a:tr>
              <a:tr h="0">
                <a:tc rowSpan="2">
                  <a:txBody>
                    <a:bodyPr/>
                    <a:lstStyle/>
                    <a:p>
                      <a:pPr algn="ctr" fontAlgn="ctr"/>
                      <a:r>
                        <a:rPr lang="es-CO" sz="1100" b="0" i="0" u="none" strike="noStrike">
                          <a:solidFill>
                            <a:srgbClr val="000000"/>
                          </a:solidFill>
                          <a:effectLst/>
                          <a:latin typeface="Museo Sans Condensed" panose="02000000000000000000" pitchFamily="2" charset="0"/>
                        </a:rPr>
                        <a:t>$31.446,00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a:solidFill>
                            <a:srgbClr val="000000"/>
                          </a:solidFill>
                          <a:effectLst/>
                          <a:latin typeface="Museo Sans Condensed" panose="02000000000000000000" pitchFamily="2" charset="0"/>
                        </a:rPr>
                        <a:t>$31.402,00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$26.742,00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$23.459,36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dirty="0">
                          <a:solidFill>
                            <a:srgbClr val="833C0C"/>
                          </a:solidFill>
                          <a:effectLst/>
                          <a:latin typeface="Museo Sans Condensed" panose="02000000000000000000" pitchFamily="2" charset="0"/>
                        </a:rPr>
                        <a:t>$3.282,64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$9.325,00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$8.266,57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dirty="0">
                          <a:solidFill>
                            <a:srgbClr val="833C0C"/>
                          </a:solidFill>
                          <a:effectLst/>
                          <a:latin typeface="Museo Sans Condensed" panose="02000000000000000000" pitchFamily="2" charset="0"/>
                        </a:rPr>
                        <a:t>$1.058,43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6171201"/>
                  </a:ext>
                </a:extLst>
              </a:tr>
              <a:tr h="0">
                <a:tc vMerge="1">
                  <a:txBody>
                    <a:bodyPr/>
                    <a:lstStyle/>
                    <a:p>
                      <a:endParaRPr lang="es-CO"/>
                    </a:p>
                  </a:txBody>
                  <a:tcPr/>
                </a:tc>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85,16%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74,71%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dirty="0">
                          <a:solidFill>
                            <a:srgbClr val="000000"/>
                          </a:solidFill>
                          <a:effectLst/>
                          <a:latin typeface="Museo Sans Condensed" panose="02000000000000000000" pitchFamily="2" charset="0"/>
                        </a:rPr>
                        <a:t>29,70%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26,32%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2815568277"/>
                  </a:ext>
                </a:extLst>
              </a:tr>
            </a:tbl>
          </a:graphicData>
        </a:graphic>
      </p:graphicFrame>
    </p:spTree>
    <p:extLst>
      <p:ext uri="{BB962C8B-B14F-4D97-AF65-F5344CB8AC3E}">
        <p14:creationId xmlns:p14="http://schemas.microsoft.com/office/powerpoint/2010/main" val="4098265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Instituto Distrital del Patrimonio Cultural (IDPC)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presupuestal a 23/07/2021</a:t>
            </a:r>
          </a:p>
        </p:txBody>
      </p:sp>
      <p:sp>
        <p:nvSpPr>
          <p:cNvPr id="8" name="CuadroTexto 7">
            <a:extLst>
              <a:ext uri="{FF2B5EF4-FFF2-40B4-BE49-F238E27FC236}">
                <a16:creationId xmlns:a16="http://schemas.microsoft.com/office/drawing/2014/main" id="{A75622B7-126B-484E-A42E-371C46FBDDD7}"/>
              </a:ext>
            </a:extLst>
          </p:cNvPr>
          <p:cNvSpPr txBox="1"/>
          <p:nvPr/>
        </p:nvSpPr>
        <p:spPr>
          <a:xfrm>
            <a:off x="1779753" y="6113611"/>
            <a:ext cx="863249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Alerta:</a:t>
            </a:r>
            <a:r>
              <a:rPr kumimoji="0" lang="es-CO"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a:t>
            </a:r>
            <a:r>
              <a:rPr kumimoji="0" lang="es-ES"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Se recomienda adelantar los procesos contractuales correspondientes para alcanzar la ejecución de la programación de compromisos</a:t>
            </a:r>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9 Gráfico">
            <a:extLst>
              <a:ext uri="{FF2B5EF4-FFF2-40B4-BE49-F238E27FC236}">
                <a16:creationId xmlns:a16="http://schemas.microsoft.com/office/drawing/2014/main" id="{F31646B3-F7DE-4372-B445-F27945D406E5}"/>
              </a:ext>
            </a:extLst>
          </p:cNvPr>
          <p:cNvGraphicFramePr>
            <a:graphicFrameLocks/>
          </p:cNvGraphicFramePr>
          <p:nvPr/>
        </p:nvGraphicFramePr>
        <p:xfrm>
          <a:off x="1900236" y="1080549"/>
          <a:ext cx="8391524" cy="38195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a 2">
            <a:extLst>
              <a:ext uri="{FF2B5EF4-FFF2-40B4-BE49-F238E27FC236}">
                <a16:creationId xmlns:a16="http://schemas.microsoft.com/office/drawing/2014/main" id="{36336D5E-E24E-440D-BACE-7479E5C8210A}"/>
              </a:ext>
            </a:extLst>
          </p:cNvPr>
          <p:cNvGraphicFramePr>
            <a:graphicFrameLocks noGrp="1"/>
          </p:cNvGraphicFramePr>
          <p:nvPr/>
        </p:nvGraphicFramePr>
        <p:xfrm>
          <a:off x="1168398" y="4900075"/>
          <a:ext cx="9855200" cy="1211580"/>
        </p:xfrm>
        <a:graphic>
          <a:graphicData uri="http://schemas.openxmlformats.org/drawingml/2006/table">
            <a:tbl>
              <a:tblPr/>
              <a:tblGrid>
                <a:gridCol w="1231900">
                  <a:extLst>
                    <a:ext uri="{9D8B030D-6E8A-4147-A177-3AD203B41FA5}">
                      <a16:colId xmlns:a16="http://schemas.microsoft.com/office/drawing/2014/main" val="1216524054"/>
                    </a:ext>
                  </a:extLst>
                </a:gridCol>
                <a:gridCol w="1231900">
                  <a:extLst>
                    <a:ext uri="{9D8B030D-6E8A-4147-A177-3AD203B41FA5}">
                      <a16:colId xmlns:a16="http://schemas.microsoft.com/office/drawing/2014/main" val="3792898899"/>
                    </a:ext>
                  </a:extLst>
                </a:gridCol>
                <a:gridCol w="1231900">
                  <a:extLst>
                    <a:ext uri="{9D8B030D-6E8A-4147-A177-3AD203B41FA5}">
                      <a16:colId xmlns:a16="http://schemas.microsoft.com/office/drawing/2014/main" val="2754509317"/>
                    </a:ext>
                  </a:extLst>
                </a:gridCol>
                <a:gridCol w="1231900">
                  <a:extLst>
                    <a:ext uri="{9D8B030D-6E8A-4147-A177-3AD203B41FA5}">
                      <a16:colId xmlns:a16="http://schemas.microsoft.com/office/drawing/2014/main" val="627899483"/>
                    </a:ext>
                  </a:extLst>
                </a:gridCol>
                <a:gridCol w="1231900">
                  <a:extLst>
                    <a:ext uri="{9D8B030D-6E8A-4147-A177-3AD203B41FA5}">
                      <a16:colId xmlns:a16="http://schemas.microsoft.com/office/drawing/2014/main" val="2139481694"/>
                    </a:ext>
                  </a:extLst>
                </a:gridCol>
                <a:gridCol w="1231900">
                  <a:extLst>
                    <a:ext uri="{9D8B030D-6E8A-4147-A177-3AD203B41FA5}">
                      <a16:colId xmlns:a16="http://schemas.microsoft.com/office/drawing/2014/main" val="3268660080"/>
                    </a:ext>
                  </a:extLst>
                </a:gridCol>
                <a:gridCol w="1231900">
                  <a:extLst>
                    <a:ext uri="{9D8B030D-6E8A-4147-A177-3AD203B41FA5}">
                      <a16:colId xmlns:a16="http://schemas.microsoft.com/office/drawing/2014/main" val="3826239312"/>
                    </a:ext>
                  </a:extLst>
                </a:gridCol>
                <a:gridCol w="1231900">
                  <a:extLst>
                    <a:ext uri="{9D8B030D-6E8A-4147-A177-3AD203B41FA5}">
                      <a16:colId xmlns:a16="http://schemas.microsoft.com/office/drawing/2014/main" val="703088850"/>
                    </a:ext>
                  </a:extLst>
                </a:gridCol>
              </a:tblGrid>
              <a:tr h="0">
                <a:tc gridSpan="8">
                  <a:txBody>
                    <a:bodyPr/>
                    <a:lstStyle/>
                    <a:p>
                      <a:pPr algn="r" fontAlgn="ctr"/>
                      <a:r>
                        <a:rPr lang="es-CO" sz="1100" b="0" i="0" u="none" strike="noStrike" dirty="0">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165428037"/>
                  </a:ext>
                </a:extLst>
              </a:tr>
              <a:tr h="0">
                <a:tc>
                  <a:txBody>
                    <a:bodyPr/>
                    <a:lstStyle/>
                    <a:p>
                      <a:pPr algn="ctr" fontAlgn="ctr"/>
                      <a:r>
                        <a:rPr lang="es-CO" sz="1100" b="1" i="0" u="none" strike="noStrike" dirty="0">
                          <a:solidFill>
                            <a:srgbClr val="000000"/>
                          </a:solidFill>
                          <a:effectLst/>
                          <a:latin typeface="Museo Sans Condensed" panose="02000000000000000000" pitchFamily="2" charset="0"/>
                        </a:rPr>
                        <a:t>APROPIACIÓN INICIAL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PRESUPUESTO DISPONIBLE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PROGRAMACIÓN COMPROMISOS ACUMULADOS</a:t>
                      </a:r>
                      <a:br>
                        <a:rPr lang="es-CO" sz="1100" b="1" i="0" u="none" strike="noStrike" dirty="0">
                          <a:solidFill>
                            <a:srgbClr val="000000"/>
                          </a:solidFill>
                          <a:effectLst/>
                          <a:latin typeface="Museo Sans Condensed" panose="02000000000000000000" pitchFamily="2" charset="0"/>
                        </a:rPr>
                      </a:br>
                      <a:r>
                        <a:rPr lang="es-CO" sz="1100" b="1" i="0" u="none" strike="noStrike" dirty="0">
                          <a:solidFill>
                            <a:srgbClr val="000000"/>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COMPROMISOS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PROYECCIÓN REZAGO COMPROMISOS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GIROS ACUMULADOS</a:t>
                      </a:r>
                      <a:br>
                        <a:rPr lang="es-CO" sz="1100" b="1" i="0" u="none" strike="noStrike">
                          <a:solidFill>
                            <a:srgbClr val="000000"/>
                          </a:solidFill>
                          <a:effectLst/>
                          <a:latin typeface="Museo Sans Condensed" panose="02000000000000000000" pitchFamily="2" charset="0"/>
                        </a:rPr>
                      </a:br>
                      <a:r>
                        <a:rPr lang="es-CO" sz="1100" b="1" i="0" u="none" strike="noStrike">
                          <a:solidFill>
                            <a:srgbClr val="000000"/>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fontAlgn="ctr"/>
                      <a:r>
                        <a:rPr lang="es-CO" sz="1100" b="1" i="0" u="none" strike="noStrike">
                          <a:solidFill>
                            <a:srgbClr val="000000"/>
                          </a:solidFill>
                          <a:effectLst/>
                          <a:latin typeface="Museo Sans Condensed" panose="02000000000000000000" pitchFamily="2" charset="0"/>
                        </a:rPr>
                        <a:t>PROYECCIÓN REZAGO GIROS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extLst>
                  <a:ext uri="{0D108BD9-81ED-4DB2-BD59-A6C34878D82A}">
                    <a16:rowId xmlns:a16="http://schemas.microsoft.com/office/drawing/2014/main" val="3846733594"/>
                  </a:ext>
                </a:extLst>
              </a:tr>
              <a:tr h="0">
                <a:tc rowSpan="2">
                  <a:txBody>
                    <a:bodyPr/>
                    <a:lstStyle/>
                    <a:p>
                      <a:pPr algn="ctr" fontAlgn="ctr"/>
                      <a:r>
                        <a:rPr lang="es-CO" sz="1100" b="0" i="0" u="none" strike="noStrike">
                          <a:solidFill>
                            <a:srgbClr val="000000"/>
                          </a:solidFill>
                          <a:effectLst/>
                          <a:latin typeface="Museo Sans Condensed" panose="02000000000000000000" pitchFamily="2" charset="0"/>
                        </a:rPr>
                        <a:t>$24.304,00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a:solidFill>
                            <a:srgbClr val="000000"/>
                          </a:solidFill>
                          <a:effectLst/>
                          <a:latin typeface="Museo Sans Condensed" panose="02000000000000000000" pitchFamily="2" charset="0"/>
                        </a:rPr>
                        <a:t>$24.304,00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$20.095,00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$19.433,71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dirty="0">
                          <a:solidFill>
                            <a:srgbClr val="833C0C"/>
                          </a:solidFill>
                          <a:effectLst/>
                          <a:latin typeface="Museo Sans Condensed" panose="02000000000000000000" pitchFamily="2" charset="0"/>
                        </a:rPr>
                        <a:t>$661,29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$7.604,59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$8.418,86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a:solidFill>
                            <a:srgbClr val="833C0C"/>
                          </a:solidFill>
                          <a:effectLst/>
                          <a:latin typeface="Museo Sans Condensed" panose="02000000000000000000" pitchFamily="2"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9739348"/>
                  </a:ext>
                </a:extLst>
              </a:tr>
              <a:tr h="0">
                <a:tc vMerge="1">
                  <a:txBody>
                    <a:bodyPr/>
                    <a:lstStyle/>
                    <a:p>
                      <a:endParaRPr lang="es-CO"/>
                    </a:p>
                  </a:txBody>
                  <a:tcPr/>
                </a:tc>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82,68%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79,96%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dirty="0">
                          <a:solidFill>
                            <a:srgbClr val="000000"/>
                          </a:solidFill>
                          <a:effectLst/>
                          <a:latin typeface="Museo Sans Condensed" panose="02000000000000000000" pitchFamily="2" charset="0"/>
                        </a:rPr>
                        <a:t>31,29%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34,64%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398154789"/>
                  </a:ext>
                </a:extLst>
              </a:tr>
            </a:tbl>
          </a:graphicData>
        </a:graphic>
      </p:graphicFrame>
    </p:spTree>
    <p:extLst>
      <p:ext uri="{BB962C8B-B14F-4D97-AF65-F5344CB8AC3E}">
        <p14:creationId xmlns:p14="http://schemas.microsoft.com/office/powerpoint/2010/main" val="2318370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lang="es-CO" sz="4000" b="1" dirty="0">
                <a:solidFill>
                  <a:srgbClr val="5D4294"/>
                </a:solidFill>
                <a:latin typeface="Museo Sans Condensed" panose="02000000000000000000" pitchFamily="2" charset="0"/>
                <a:cs typeface="Arial" panose="020B0604020202020204" pitchFamily="34" charset="0"/>
              </a:rPr>
              <a:t>2. Aprobación Acta No. 7 de Junio 28 de 2021, Sesión Ordinaria Virtual</a:t>
            </a:r>
          </a:p>
        </p:txBody>
      </p:sp>
    </p:spTree>
    <p:extLst>
      <p:ext uri="{BB962C8B-B14F-4D97-AF65-F5344CB8AC3E}">
        <p14:creationId xmlns:p14="http://schemas.microsoft.com/office/powerpoint/2010/main" val="3533111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5" y="151609"/>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Fundación Gilberto </a:t>
            </a:r>
            <a:r>
              <a:rPr kumimoji="0" lang="es-ES" sz="3200" b="1" i="0" u="none" strike="noStrike" kern="1200" cap="none" spc="0" normalizeH="0" baseline="0" noProof="0" dirty="0" err="1">
                <a:ln>
                  <a:noFill/>
                </a:ln>
                <a:solidFill>
                  <a:srgbClr val="5D4294"/>
                </a:solidFill>
                <a:effectLst/>
                <a:uLnTx/>
                <a:uFillTx/>
                <a:latin typeface="Museo Sans Condensed" panose="02000000000000000000" pitchFamily="2" charset="0"/>
                <a:ea typeface="+mn-ea"/>
                <a:cs typeface="Arial" panose="020B0604020202020204" pitchFamily="34" charset="0"/>
              </a:rPr>
              <a:t>Alzate</a:t>
            </a: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 Avendaño (FUGA)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presupuestal a 23/07/2021</a:t>
            </a:r>
          </a:p>
        </p:txBody>
      </p:sp>
      <p:sp>
        <p:nvSpPr>
          <p:cNvPr id="8" name="CuadroTexto 7">
            <a:extLst>
              <a:ext uri="{FF2B5EF4-FFF2-40B4-BE49-F238E27FC236}">
                <a16:creationId xmlns:a16="http://schemas.microsoft.com/office/drawing/2014/main" id="{4FF5D7A0-1C76-46D8-A7D8-CA0C260E6D2D}"/>
              </a:ext>
            </a:extLst>
          </p:cNvPr>
          <p:cNvSpPr txBox="1"/>
          <p:nvPr/>
        </p:nvSpPr>
        <p:spPr>
          <a:xfrm>
            <a:off x="1779747" y="6148303"/>
            <a:ext cx="863249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Alerta:</a:t>
            </a:r>
            <a:r>
              <a:rPr kumimoji="0" lang="es-CO"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a:t>
            </a:r>
            <a:r>
              <a:rPr kumimoji="0" lang="es-ES"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Se recomienda adelantar los procesos contractuales correspondientes para alcanzar la ejecución de la programación de giros</a:t>
            </a:r>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9 Gráfico">
            <a:extLst>
              <a:ext uri="{FF2B5EF4-FFF2-40B4-BE49-F238E27FC236}">
                <a16:creationId xmlns:a16="http://schemas.microsoft.com/office/drawing/2014/main" id="{65870000-64A3-48E7-952E-8ABF518C7924}"/>
              </a:ext>
            </a:extLst>
          </p:cNvPr>
          <p:cNvGraphicFramePr>
            <a:graphicFrameLocks/>
          </p:cNvGraphicFramePr>
          <p:nvPr/>
        </p:nvGraphicFramePr>
        <p:xfrm>
          <a:off x="1904991" y="1103759"/>
          <a:ext cx="8382001" cy="38290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a 2">
            <a:extLst>
              <a:ext uri="{FF2B5EF4-FFF2-40B4-BE49-F238E27FC236}">
                <a16:creationId xmlns:a16="http://schemas.microsoft.com/office/drawing/2014/main" id="{E7B519DB-7C1C-4F97-9166-D911421D5448}"/>
              </a:ext>
            </a:extLst>
          </p:cNvPr>
          <p:cNvGraphicFramePr>
            <a:graphicFrameLocks noGrp="1"/>
          </p:cNvGraphicFramePr>
          <p:nvPr/>
        </p:nvGraphicFramePr>
        <p:xfrm>
          <a:off x="1168391" y="4936723"/>
          <a:ext cx="9855200" cy="1211580"/>
        </p:xfrm>
        <a:graphic>
          <a:graphicData uri="http://schemas.openxmlformats.org/drawingml/2006/table">
            <a:tbl>
              <a:tblPr/>
              <a:tblGrid>
                <a:gridCol w="1231900">
                  <a:extLst>
                    <a:ext uri="{9D8B030D-6E8A-4147-A177-3AD203B41FA5}">
                      <a16:colId xmlns:a16="http://schemas.microsoft.com/office/drawing/2014/main" val="3907842714"/>
                    </a:ext>
                  </a:extLst>
                </a:gridCol>
                <a:gridCol w="1231900">
                  <a:extLst>
                    <a:ext uri="{9D8B030D-6E8A-4147-A177-3AD203B41FA5}">
                      <a16:colId xmlns:a16="http://schemas.microsoft.com/office/drawing/2014/main" val="2943737006"/>
                    </a:ext>
                  </a:extLst>
                </a:gridCol>
                <a:gridCol w="1231900">
                  <a:extLst>
                    <a:ext uri="{9D8B030D-6E8A-4147-A177-3AD203B41FA5}">
                      <a16:colId xmlns:a16="http://schemas.microsoft.com/office/drawing/2014/main" val="1472829179"/>
                    </a:ext>
                  </a:extLst>
                </a:gridCol>
                <a:gridCol w="1231900">
                  <a:extLst>
                    <a:ext uri="{9D8B030D-6E8A-4147-A177-3AD203B41FA5}">
                      <a16:colId xmlns:a16="http://schemas.microsoft.com/office/drawing/2014/main" val="298224345"/>
                    </a:ext>
                  </a:extLst>
                </a:gridCol>
                <a:gridCol w="1231900">
                  <a:extLst>
                    <a:ext uri="{9D8B030D-6E8A-4147-A177-3AD203B41FA5}">
                      <a16:colId xmlns:a16="http://schemas.microsoft.com/office/drawing/2014/main" val="284726250"/>
                    </a:ext>
                  </a:extLst>
                </a:gridCol>
                <a:gridCol w="1231900">
                  <a:extLst>
                    <a:ext uri="{9D8B030D-6E8A-4147-A177-3AD203B41FA5}">
                      <a16:colId xmlns:a16="http://schemas.microsoft.com/office/drawing/2014/main" val="552912345"/>
                    </a:ext>
                  </a:extLst>
                </a:gridCol>
                <a:gridCol w="1231900">
                  <a:extLst>
                    <a:ext uri="{9D8B030D-6E8A-4147-A177-3AD203B41FA5}">
                      <a16:colId xmlns:a16="http://schemas.microsoft.com/office/drawing/2014/main" val="3680985750"/>
                    </a:ext>
                  </a:extLst>
                </a:gridCol>
                <a:gridCol w="1231900">
                  <a:extLst>
                    <a:ext uri="{9D8B030D-6E8A-4147-A177-3AD203B41FA5}">
                      <a16:colId xmlns:a16="http://schemas.microsoft.com/office/drawing/2014/main" val="2837915993"/>
                    </a:ext>
                  </a:extLst>
                </a:gridCol>
              </a:tblGrid>
              <a:tr h="0">
                <a:tc gridSpan="8">
                  <a:txBody>
                    <a:bodyPr/>
                    <a:lstStyle/>
                    <a:p>
                      <a:pPr algn="r" fontAlgn="ctr"/>
                      <a:r>
                        <a:rPr lang="es-CO" sz="1100" b="0" i="0" u="none" strike="noStrike" dirty="0">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535571622"/>
                  </a:ext>
                </a:extLst>
              </a:tr>
              <a:tr h="0">
                <a:tc>
                  <a:txBody>
                    <a:bodyPr/>
                    <a:lstStyle/>
                    <a:p>
                      <a:pPr algn="ctr" fontAlgn="ctr"/>
                      <a:r>
                        <a:rPr lang="es-CO" sz="1100" b="1" i="0" u="none" strike="noStrike" dirty="0">
                          <a:solidFill>
                            <a:srgbClr val="000000"/>
                          </a:solidFill>
                          <a:effectLst/>
                          <a:latin typeface="Museo Sans Condensed" panose="02000000000000000000" pitchFamily="2" charset="0"/>
                        </a:rPr>
                        <a:t>APROPIACIÓN INICIAL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PRESUPUESTO DISPONIBLE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PROGRAMACIÓN COMPROMISOS ACUMULADOS</a:t>
                      </a:r>
                      <a:br>
                        <a:rPr lang="es-CO" sz="1100" b="1" i="0" u="none" strike="noStrike" dirty="0">
                          <a:solidFill>
                            <a:srgbClr val="000000"/>
                          </a:solidFill>
                          <a:effectLst/>
                          <a:latin typeface="Museo Sans Condensed" panose="02000000000000000000" pitchFamily="2" charset="0"/>
                        </a:rPr>
                      </a:br>
                      <a:r>
                        <a:rPr lang="es-CO" sz="1100" b="1" i="0" u="none" strike="noStrike" dirty="0">
                          <a:solidFill>
                            <a:srgbClr val="000000"/>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COMPROMISOS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PROYECCIÓN REZAGO COMPROMISOS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GIROS ACUMULADOS</a:t>
                      </a:r>
                      <a:br>
                        <a:rPr lang="es-CO" sz="1100" b="1" i="0" u="none" strike="noStrike">
                          <a:solidFill>
                            <a:srgbClr val="000000"/>
                          </a:solidFill>
                          <a:effectLst/>
                          <a:latin typeface="Museo Sans Condensed" panose="02000000000000000000" pitchFamily="2" charset="0"/>
                        </a:rPr>
                      </a:br>
                      <a:r>
                        <a:rPr lang="es-CO" sz="1100" b="1" i="0" u="none" strike="noStrike">
                          <a:solidFill>
                            <a:srgbClr val="000000"/>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fontAlgn="ctr"/>
                      <a:r>
                        <a:rPr lang="es-CO" sz="1100" b="1" i="0" u="none" strike="noStrike">
                          <a:solidFill>
                            <a:srgbClr val="000000"/>
                          </a:solidFill>
                          <a:effectLst/>
                          <a:latin typeface="Museo Sans Condensed" panose="02000000000000000000" pitchFamily="2" charset="0"/>
                        </a:rPr>
                        <a:t>PROYECCIÓN REZAGO GIROS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extLst>
                  <a:ext uri="{0D108BD9-81ED-4DB2-BD59-A6C34878D82A}">
                    <a16:rowId xmlns:a16="http://schemas.microsoft.com/office/drawing/2014/main" val="3441782966"/>
                  </a:ext>
                </a:extLst>
              </a:tr>
              <a:tr h="0">
                <a:tc rowSpan="2">
                  <a:txBody>
                    <a:bodyPr/>
                    <a:lstStyle/>
                    <a:p>
                      <a:pPr algn="ctr" fontAlgn="ctr"/>
                      <a:r>
                        <a:rPr lang="es-CO" sz="1100" b="0" i="0" u="none" strike="noStrike">
                          <a:solidFill>
                            <a:srgbClr val="000000"/>
                          </a:solidFill>
                          <a:effectLst/>
                          <a:latin typeface="Museo Sans Condensed" panose="02000000000000000000" pitchFamily="2" charset="0"/>
                        </a:rPr>
                        <a:t>$9.640,07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a:solidFill>
                            <a:srgbClr val="000000"/>
                          </a:solidFill>
                          <a:effectLst/>
                          <a:latin typeface="Museo Sans Condensed" panose="02000000000000000000" pitchFamily="2" charset="0"/>
                        </a:rPr>
                        <a:t>$9.640,07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$6.760,53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$6.989,69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dirty="0">
                          <a:solidFill>
                            <a:srgbClr val="833C0C"/>
                          </a:solidFill>
                          <a:effectLst/>
                          <a:latin typeface="Museo Sans Condensed" panose="02000000000000000000" pitchFamily="2" charset="0"/>
                        </a:rPr>
                        <a:t>$0,00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$2.807,74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$2.653,70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a:solidFill>
                            <a:srgbClr val="833C0C"/>
                          </a:solidFill>
                          <a:effectLst/>
                          <a:latin typeface="Museo Sans Condensed" panose="02000000000000000000" pitchFamily="2" charset="0"/>
                        </a:rPr>
                        <a:t>$154,04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6050592"/>
                  </a:ext>
                </a:extLst>
              </a:tr>
              <a:tr h="0">
                <a:tc vMerge="1">
                  <a:txBody>
                    <a:bodyPr/>
                    <a:lstStyle/>
                    <a:p>
                      <a:endParaRPr lang="es-CO"/>
                    </a:p>
                  </a:txBody>
                  <a:tcPr/>
                </a:tc>
                <a:tc vMerge="1">
                  <a:txBody>
                    <a:bodyPr/>
                    <a:lstStyle/>
                    <a:p>
                      <a:endParaRPr lang="es-CO"/>
                    </a:p>
                  </a:txBody>
                  <a:tcPr/>
                </a:tc>
                <a:tc>
                  <a:txBody>
                    <a:bodyPr/>
                    <a:lstStyle/>
                    <a:p>
                      <a:pPr algn="ctr" fontAlgn="ctr"/>
                      <a:r>
                        <a:rPr lang="es-CO" sz="1100" b="0" i="0" u="none" strike="noStrike">
                          <a:solidFill>
                            <a:srgbClr val="000000"/>
                          </a:solidFill>
                          <a:effectLst/>
                          <a:latin typeface="Museo Sans Condensed" panose="02000000000000000000" pitchFamily="2" charset="0"/>
                        </a:rPr>
                        <a:t>70,13%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72,51%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dirty="0">
                          <a:solidFill>
                            <a:srgbClr val="000000"/>
                          </a:solidFill>
                          <a:effectLst/>
                          <a:latin typeface="Museo Sans Condensed" panose="02000000000000000000" pitchFamily="2" charset="0"/>
                        </a:rPr>
                        <a:t>29,13%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27,53%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266094625"/>
                  </a:ext>
                </a:extLst>
              </a:tr>
            </a:tbl>
          </a:graphicData>
        </a:graphic>
      </p:graphicFrame>
    </p:spTree>
    <p:extLst>
      <p:ext uri="{BB962C8B-B14F-4D97-AF65-F5344CB8AC3E}">
        <p14:creationId xmlns:p14="http://schemas.microsoft.com/office/powerpoint/2010/main" val="1196069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5" y="151609"/>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Canal Capital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Ejecución presupuestal a 23/07/2021</a:t>
            </a:r>
          </a:p>
        </p:txBody>
      </p:sp>
      <p:sp>
        <p:nvSpPr>
          <p:cNvPr id="10" name="CuadroTexto 9">
            <a:extLst>
              <a:ext uri="{FF2B5EF4-FFF2-40B4-BE49-F238E27FC236}">
                <a16:creationId xmlns:a16="http://schemas.microsoft.com/office/drawing/2014/main" id="{80AE6138-7710-4E6B-BE1D-664FE1731B1F}"/>
              </a:ext>
            </a:extLst>
          </p:cNvPr>
          <p:cNvSpPr txBox="1"/>
          <p:nvPr/>
        </p:nvSpPr>
        <p:spPr>
          <a:xfrm>
            <a:off x="1779749" y="6137208"/>
            <a:ext cx="863249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Alerta:</a:t>
            </a:r>
            <a:r>
              <a:rPr kumimoji="0" lang="es-CO"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a:t>
            </a:r>
            <a:r>
              <a:rPr kumimoji="0" lang="es-ES"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Se recomienda adelantar los procesos contractuales correspondientes para alcanzar la ejecución de la programación de compromisos y giros</a:t>
            </a:r>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9 Gráfico">
            <a:extLst>
              <a:ext uri="{FF2B5EF4-FFF2-40B4-BE49-F238E27FC236}">
                <a16:creationId xmlns:a16="http://schemas.microsoft.com/office/drawing/2014/main" id="{9A49DFFA-85D8-42E8-B6AF-FAB8F11AE081}"/>
              </a:ext>
            </a:extLst>
          </p:cNvPr>
          <p:cNvGraphicFramePr>
            <a:graphicFrameLocks/>
          </p:cNvGraphicFramePr>
          <p:nvPr/>
        </p:nvGraphicFramePr>
        <p:xfrm>
          <a:off x="1895470" y="1105329"/>
          <a:ext cx="8401050" cy="38195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a 2">
            <a:extLst>
              <a:ext uri="{FF2B5EF4-FFF2-40B4-BE49-F238E27FC236}">
                <a16:creationId xmlns:a16="http://schemas.microsoft.com/office/drawing/2014/main" id="{47600671-D329-491F-A968-5AE450E9F70C}"/>
              </a:ext>
            </a:extLst>
          </p:cNvPr>
          <p:cNvGraphicFramePr>
            <a:graphicFrameLocks noGrp="1"/>
          </p:cNvGraphicFramePr>
          <p:nvPr/>
        </p:nvGraphicFramePr>
        <p:xfrm>
          <a:off x="1168395" y="4924854"/>
          <a:ext cx="9855200" cy="1211580"/>
        </p:xfrm>
        <a:graphic>
          <a:graphicData uri="http://schemas.openxmlformats.org/drawingml/2006/table">
            <a:tbl>
              <a:tblPr/>
              <a:tblGrid>
                <a:gridCol w="1231900">
                  <a:extLst>
                    <a:ext uri="{9D8B030D-6E8A-4147-A177-3AD203B41FA5}">
                      <a16:colId xmlns:a16="http://schemas.microsoft.com/office/drawing/2014/main" val="1730654340"/>
                    </a:ext>
                  </a:extLst>
                </a:gridCol>
                <a:gridCol w="1231900">
                  <a:extLst>
                    <a:ext uri="{9D8B030D-6E8A-4147-A177-3AD203B41FA5}">
                      <a16:colId xmlns:a16="http://schemas.microsoft.com/office/drawing/2014/main" val="3552974018"/>
                    </a:ext>
                  </a:extLst>
                </a:gridCol>
                <a:gridCol w="1231900">
                  <a:extLst>
                    <a:ext uri="{9D8B030D-6E8A-4147-A177-3AD203B41FA5}">
                      <a16:colId xmlns:a16="http://schemas.microsoft.com/office/drawing/2014/main" val="351940751"/>
                    </a:ext>
                  </a:extLst>
                </a:gridCol>
                <a:gridCol w="1231900">
                  <a:extLst>
                    <a:ext uri="{9D8B030D-6E8A-4147-A177-3AD203B41FA5}">
                      <a16:colId xmlns:a16="http://schemas.microsoft.com/office/drawing/2014/main" val="2856485575"/>
                    </a:ext>
                  </a:extLst>
                </a:gridCol>
                <a:gridCol w="1231900">
                  <a:extLst>
                    <a:ext uri="{9D8B030D-6E8A-4147-A177-3AD203B41FA5}">
                      <a16:colId xmlns:a16="http://schemas.microsoft.com/office/drawing/2014/main" val="4186711651"/>
                    </a:ext>
                  </a:extLst>
                </a:gridCol>
                <a:gridCol w="1231900">
                  <a:extLst>
                    <a:ext uri="{9D8B030D-6E8A-4147-A177-3AD203B41FA5}">
                      <a16:colId xmlns:a16="http://schemas.microsoft.com/office/drawing/2014/main" val="944070097"/>
                    </a:ext>
                  </a:extLst>
                </a:gridCol>
                <a:gridCol w="1231900">
                  <a:extLst>
                    <a:ext uri="{9D8B030D-6E8A-4147-A177-3AD203B41FA5}">
                      <a16:colId xmlns:a16="http://schemas.microsoft.com/office/drawing/2014/main" val="3067307946"/>
                    </a:ext>
                  </a:extLst>
                </a:gridCol>
                <a:gridCol w="1231900">
                  <a:extLst>
                    <a:ext uri="{9D8B030D-6E8A-4147-A177-3AD203B41FA5}">
                      <a16:colId xmlns:a16="http://schemas.microsoft.com/office/drawing/2014/main" val="3196643938"/>
                    </a:ext>
                  </a:extLst>
                </a:gridCol>
              </a:tblGrid>
              <a:tr h="0">
                <a:tc gridSpan="8">
                  <a:txBody>
                    <a:bodyPr/>
                    <a:lstStyle/>
                    <a:p>
                      <a:pPr algn="r" fontAlgn="ctr"/>
                      <a:r>
                        <a:rPr lang="es-CO" sz="1100" b="0" i="0" u="none" strike="noStrike" dirty="0">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742973067"/>
                  </a:ext>
                </a:extLst>
              </a:tr>
              <a:tr h="0">
                <a:tc>
                  <a:txBody>
                    <a:bodyPr/>
                    <a:lstStyle/>
                    <a:p>
                      <a:pPr algn="ctr" fontAlgn="ctr"/>
                      <a:r>
                        <a:rPr lang="es-CO" sz="1100" b="1" i="0" u="none" strike="noStrike" dirty="0">
                          <a:solidFill>
                            <a:srgbClr val="000000"/>
                          </a:solidFill>
                          <a:effectLst/>
                          <a:latin typeface="Museo Sans Condensed" panose="02000000000000000000" pitchFamily="2" charset="0"/>
                        </a:rPr>
                        <a:t>APROPIACIÓN INICIAL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PRESUPUESTO DISPONIBLE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COMPROMISOS ACUMULADOS</a:t>
                      </a:r>
                      <a:br>
                        <a:rPr lang="es-CO" sz="1100" b="1" i="0" u="none" strike="noStrike">
                          <a:solidFill>
                            <a:srgbClr val="000000"/>
                          </a:solidFill>
                          <a:effectLst/>
                          <a:latin typeface="Museo Sans Condensed" panose="02000000000000000000" pitchFamily="2" charset="0"/>
                        </a:rPr>
                      </a:br>
                      <a:r>
                        <a:rPr lang="es-CO" sz="1100" b="1" i="0" u="none" strike="noStrike">
                          <a:solidFill>
                            <a:srgbClr val="000000"/>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fontAlgn="ctr"/>
                      <a:r>
                        <a:rPr lang="es-CO" sz="1100" b="1" i="0" u="none" strike="noStrike">
                          <a:solidFill>
                            <a:srgbClr val="000000"/>
                          </a:solidFill>
                          <a:effectLst/>
                          <a:latin typeface="Museo Sans Condensed" panose="02000000000000000000" pitchFamily="2" charset="0"/>
                        </a:rPr>
                        <a:t>COMPROMISOS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s-CO" sz="1100" b="1" i="0" u="none" strike="noStrike">
                          <a:solidFill>
                            <a:srgbClr val="000000"/>
                          </a:solidFill>
                          <a:effectLst/>
                          <a:latin typeface="Museo Sans Condensed" panose="02000000000000000000" pitchFamily="2" charset="0"/>
                        </a:rPr>
                        <a:t>PROYECCIÓN REZAGO COMPROMISOS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tc>
                  <a:txBody>
                    <a:bodyPr/>
                    <a:lstStyle/>
                    <a:p>
                      <a:pPr algn="ctr" fontAlgn="ctr"/>
                      <a:r>
                        <a:rPr lang="es-CO" sz="1100" b="1" i="0" u="none" strike="noStrike">
                          <a:solidFill>
                            <a:srgbClr val="000000"/>
                          </a:solidFill>
                          <a:effectLst/>
                          <a:latin typeface="Museo Sans Condensed" panose="02000000000000000000" pitchFamily="2" charset="0"/>
                        </a:rPr>
                        <a:t>PROGRAMACIÓN GIROS ACUMULADOS</a:t>
                      </a:r>
                      <a:br>
                        <a:rPr lang="es-CO" sz="1100" b="1" i="0" u="none" strike="noStrike">
                          <a:solidFill>
                            <a:srgbClr val="000000"/>
                          </a:solidFill>
                          <a:effectLst/>
                          <a:latin typeface="Museo Sans Condensed" panose="02000000000000000000" pitchFamily="2" charset="0"/>
                        </a:rPr>
                      </a:br>
                      <a:r>
                        <a:rPr lang="es-CO" sz="1100" b="1" i="0" u="none" strike="noStrike">
                          <a:solidFill>
                            <a:srgbClr val="000000"/>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fontAlgn="ctr"/>
                      <a:r>
                        <a:rPr lang="es-CO" sz="1100" b="1" i="0" u="none" strike="noStrike">
                          <a:solidFill>
                            <a:srgbClr val="000000"/>
                          </a:solidFill>
                          <a:effectLst/>
                          <a:latin typeface="Museo Sans Condensed" panose="02000000000000000000" pitchFamily="2" charset="0"/>
                        </a:rPr>
                        <a:t>PROYECCIÓN REZAGO GIROS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extLst>
                  <a:ext uri="{0D108BD9-81ED-4DB2-BD59-A6C34878D82A}">
                    <a16:rowId xmlns:a16="http://schemas.microsoft.com/office/drawing/2014/main" val="672419678"/>
                  </a:ext>
                </a:extLst>
              </a:tr>
              <a:tr h="0">
                <a:tc rowSpan="2">
                  <a:txBody>
                    <a:bodyPr/>
                    <a:lstStyle/>
                    <a:p>
                      <a:pPr algn="ctr" fontAlgn="ctr"/>
                      <a:r>
                        <a:rPr lang="es-CO" sz="1100" b="0" i="0" u="none" strike="noStrike">
                          <a:solidFill>
                            <a:srgbClr val="000000"/>
                          </a:solidFill>
                          <a:effectLst/>
                          <a:latin typeface="Museo Sans Condensed" panose="02000000000000000000" pitchFamily="2" charset="0"/>
                        </a:rPr>
                        <a:t>$11.135,24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dirty="0">
                          <a:solidFill>
                            <a:srgbClr val="000000"/>
                          </a:solidFill>
                          <a:effectLst/>
                          <a:latin typeface="Museo Sans Condensed" panose="02000000000000000000" pitchFamily="2" charset="0"/>
                        </a:rPr>
                        <a:t>$10.892,34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$9.062,59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$6.412,18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a:solidFill>
                            <a:srgbClr val="833C0C"/>
                          </a:solidFill>
                          <a:effectLst/>
                          <a:latin typeface="Museo Sans Condensed" panose="02000000000000000000" pitchFamily="2" charset="0"/>
                        </a:rPr>
                        <a:t>$2.650,41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$4.365,12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Museo Sans Condensed" panose="02000000000000000000" pitchFamily="2" charset="0"/>
                        </a:rPr>
                        <a:t>$2.420,63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a:solidFill>
                            <a:srgbClr val="833C0C"/>
                          </a:solidFill>
                          <a:effectLst/>
                          <a:latin typeface="Museo Sans Condensed" panose="02000000000000000000" pitchFamily="2" charset="0"/>
                        </a:rPr>
                        <a:t>$1.944,49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4514486"/>
                  </a:ext>
                </a:extLst>
              </a:tr>
              <a:tr h="0">
                <a:tc vMerge="1">
                  <a:txBody>
                    <a:bodyPr/>
                    <a:lstStyle/>
                    <a:p>
                      <a:endParaRPr lang="es-CO"/>
                    </a:p>
                  </a:txBody>
                  <a:tcPr/>
                </a:tc>
                <a:tc vMerge="1">
                  <a:txBody>
                    <a:bodyPr/>
                    <a:lstStyle/>
                    <a:p>
                      <a:endParaRPr lang="es-CO"/>
                    </a:p>
                  </a:txBody>
                  <a:tcPr/>
                </a:tc>
                <a:tc>
                  <a:txBody>
                    <a:bodyPr/>
                    <a:lstStyle/>
                    <a:p>
                      <a:pPr algn="ctr" fontAlgn="ctr"/>
                      <a:r>
                        <a:rPr lang="es-CO" sz="1100" b="0" i="0" u="none" strike="noStrike" dirty="0">
                          <a:solidFill>
                            <a:srgbClr val="000000"/>
                          </a:solidFill>
                          <a:effectLst/>
                          <a:latin typeface="Museo Sans Condensed" panose="02000000000000000000" pitchFamily="2" charset="0"/>
                        </a:rPr>
                        <a:t>83,20%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58,87%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tc>
                  <a:txBody>
                    <a:bodyPr/>
                    <a:lstStyle/>
                    <a:p>
                      <a:pPr algn="ctr" fontAlgn="ctr"/>
                      <a:r>
                        <a:rPr lang="es-CO" sz="1100" b="0" i="0" u="none" strike="noStrike" dirty="0">
                          <a:solidFill>
                            <a:srgbClr val="000000"/>
                          </a:solidFill>
                          <a:effectLst/>
                          <a:latin typeface="Museo Sans Condensed" panose="02000000000000000000" pitchFamily="2" charset="0"/>
                        </a:rPr>
                        <a:t>40,08%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22,22%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3362833922"/>
                  </a:ext>
                </a:extLst>
              </a:tr>
            </a:tbl>
          </a:graphicData>
        </a:graphic>
      </p:graphicFrame>
    </p:spTree>
    <p:extLst>
      <p:ext uri="{BB962C8B-B14F-4D97-AF65-F5344CB8AC3E}">
        <p14:creationId xmlns:p14="http://schemas.microsoft.com/office/powerpoint/2010/main" val="1678536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p:cNvSpPr txBox="1">
            <a:spLocks/>
          </p:cNvSpPr>
          <p:nvPr/>
        </p:nvSpPr>
        <p:spPr>
          <a:xfrm>
            <a:off x="1219176" y="2333747"/>
            <a:ext cx="9753648"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Sector Cultura, Recreación y Deporte</a:t>
            </a:r>
          </a:p>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Ejecución de reservas</a:t>
            </a:r>
          </a:p>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Con corte a </a:t>
            </a: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mj-cs"/>
              </a:rPr>
              <a:t>23/07/2021</a:t>
            </a:r>
            <a:endPar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endParaRPr>
          </a:p>
        </p:txBody>
      </p:sp>
    </p:spTree>
    <p:extLst>
      <p:ext uri="{BB962C8B-B14F-4D97-AF65-F5344CB8AC3E}">
        <p14:creationId xmlns:p14="http://schemas.microsoft.com/office/powerpoint/2010/main" val="11717784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Giro de reservas por entidad a 23/07/2021</a:t>
            </a:r>
          </a:p>
        </p:txBody>
      </p:sp>
      <p:sp>
        <p:nvSpPr>
          <p:cNvPr id="8" name="CuadroTexto 7">
            <a:extLst>
              <a:ext uri="{FF2B5EF4-FFF2-40B4-BE49-F238E27FC236}">
                <a16:creationId xmlns:a16="http://schemas.microsoft.com/office/drawing/2014/main" id="{A518A31E-EDFD-4932-B49E-B09A2D7E89EA}"/>
              </a:ext>
            </a:extLst>
          </p:cNvPr>
          <p:cNvSpPr txBox="1"/>
          <p:nvPr/>
        </p:nvSpPr>
        <p:spPr>
          <a:xfrm>
            <a:off x="832800" y="4946399"/>
            <a:ext cx="1052639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Alerta:</a:t>
            </a:r>
            <a:r>
              <a:rPr kumimoji="0" lang="es-CO"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a:t>
            </a:r>
            <a:r>
              <a:rPr kumimoji="0" lang="es-ES" sz="1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Se recomienda a SCRD, IDRD, IDARTES, OFB, IDPC, FUGA y CANAL adelantar las gestiones necesarias para alcanzar la ejecución de la programación de giros de las reservas</a:t>
            </a:r>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a 2">
            <a:extLst>
              <a:ext uri="{FF2B5EF4-FFF2-40B4-BE49-F238E27FC236}">
                <a16:creationId xmlns:a16="http://schemas.microsoft.com/office/drawing/2014/main" id="{1EFEA9A0-43BA-49EB-B7F0-F11A453828E7}"/>
              </a:ext>
            </a:extLst>
          </p:cNvPr>
          <p:cNvGraphicFramePr>
            <a:graphicFrameLocks noGrp="1"/>
          </p:cNvGraphicFramePr>
          <p:nvPr/>
        </p:nvGraphicFramePr>
        <p:xfrm>
          <a:off x="286317" y="1911600"/>
          <a:ext cx="11619366" cy="3034799"/>
        </p:xfrm>
        <a:graphic>
          <a:graphicData uri="http://schemas.openxmlformats.org/drawingml/2006/table">
            <a:tbl>
              <a:tblPr/>
              <a:tblGrid>
                <a:gridCol w="286252">
                  <a:extLst>
                    <a:ext uri="{9D8B030D-6E8A-4147-A177-3AD203B41FA5}">
                      <a16:colId xmlns:a16="http://schemas.microsoft.com/office/drawing/2014/main" val="640591181"/>
                    </a:ext>
                  </a:extLst>
                </a:gridCol>
                <a:gridCol w="3521206">
                  <a:extLst>
                    <a:ext uri="{9D8B030D-6E8A-4147-A177-3AD203B41FA5}">
                      <a16:colId xmlns:a16="http://schemas.microsoft.com/office/drawing/2014/main" val="3623517045"/>
                    </a:ext>
                  </a:extLst>
                </a:gridCol>
                <a:gridCol w="1135774">
                  <a:extLst>
                    <a:ext uri="{9D8B030D-6E8A-4147-A177-3AD203B41FA5}">
                      <a16:colId xmlns:a16="http://schemas.microsoft.com/office/drawing/2014/main" val="1994683029"/>
                    </a:ext>
                  </a:extLst>
                </a:gridCol>
                <a:gridCol w="1135774">
                  <a:extLst>
                    <a:ext uri="{9D8B030D-6E8A-4147-A177-3AD203B41FA5}">
                      <a16:colId xmlns:a16="http://schemas.microsoft.com/office/drawing/2014/main" val="1166620150"/>
                    </a:ext>
                  </a:extLst>
                </a:gridCol>
                <a:gridCol w="1135774">
                  <a:extLst>
                    <a:ext uri="{9D8B030D-6E8A-4147-A177-3AD203B41FA5}">
                      <a16:colId xmlns:a16="http://schemas.microsoft.com/office/drawing/2014/main" val="249399178"/>
                    </a:ext>
                  </a:extLst>
                </a:gridCol>
                <a:gridCol w="498632">
                  <a:extLst>
                    <a:ext uri="{9D8B030D-6E8A-4147-A177-3AD203B41FA5}">
                      <a16:colId xmlns:a16="http://schemas.microsoft.com/office/drawing/2014/main" val="1672618000"/>
                    </a:ext>
                  </a:extLst>
                </a:gridCol>
                <a:gridCol w="1135774">
                  <a:extLst>
                    <a:ext uri="{9D8B030D-6E8A-4147-A177-3AD203B41FA5}">
                      <a16:colId xmlns:a16="http://schemas.microsoft.com/office/drawing/2014/main" val="2783195933"/>
                    </a:ext>
                  </a:extLst>
                </a:gridCol>
                <a:gridCol w="498632">
                  <a:extLst>
                    <a:ext uri="{9D8B030D-6E8A-4147-A177-3AD203B41FA5}">
                      <a16:colId xmlns:a16="http://schemas.microsoft.com/office/drawing/2014/main" val="257291562"/>
                    </a:ext>
                  </a:extLst>
                </a:gridCol>
                <a:gridCol w="1135774">
                  <a:extLst>
                    <a:ext uri="{9D8B030D-6E8A-4147-A177-3AD203B41FA5}">
                      <a16:colId xmlns:a16="http://schemas.microsoft.com/office/drawing/2014/main" val="1367663913"/>
                    </a:ext>
                  </a:extLst>
                </a:gridCol>
                <a:gridCol w="1135774">
                  <a:extLst>
                    <a:ext uri="{9D8B030D-6E8A-4147-A177-3AD203B41FA5}">
                      <a16:colId xmlns:a16="http://schemas.microsoft.com/office/drawing/2014/main" val="1947444490"/>
                    </a:ext>
                  </a:extLst>
                </a:gridCol>
              </a:tblGrid>
              <a:tr h="0">
                <a:tc gridSpan="10">
                  <a:txBody>
                    <a:bodyPr/>
                    <a:lstStyle/>
                    <a:p>
                      <a:pPr algn="r" fontAlgn="b"/>
                      <a:r>
                        <a:rPr lang="es-CO" sz="1200" b="0" i="0" u="none" strike="noStrike" dirty="0">
                          <a:solidFill>
                            <a:srgbClr val="000000"/>
                          </a:solidFill>
                          <a:effectLst/>
                          <a:latin typeface="Museo Sans Condensed" panose="02000000000000000000" pitchFamily="2" charset="0"/>
                        </a:rPr>
                        <a:t>Millones de Pesos</a:t>
                      </a:r>
                    </a:p>
                  </a:txBody>
                  <a:tcPr marL="8363" marR="8363" marT="8363" marB="0" anchor="b">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301792933"/>
                  </a:ext>
                </a:extLst>
              </a:tr>
              <a:tr h="0">
                <a:tc>
                  <a:txBody>
                    <a:bodyPr/>
                    <a:lstStyle/>
                    <a:p>
                      <a:pPr algn="ctr" fontAlgn="ctr"/>
                      <a:r>
                        <a:rPr lang="es-CO" sz="1200" b="1" i="0" u="none" strike="noStrike" dirty="0">
                          <a:solidFill>
                            <a:srgbClr val="FFFFFF"/>
                          </a:solidFill>
                          <a:effectLst/>
                          <a:latin typeface="Museo Sans Condensed" panose="02000000000000000000" pitchFamily="2" charset="0"/>
                        </a:rPr>
                        <a:t>No.</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200" b="1" i="0" u="none" strike="noStrike" dirty="0">
                          <a:solidFill>
                            <a:srgbClr val="FFFFFF"/>
                          </a:solidFill>
                          <a:effectLst/>
                          <a:latin typeface="Museo Sans Condensed" panose="02000000000000000000" pitchFamily="2" charset="0"/>
                        </a:rPr>
                        <a:t>ENTIDAD</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200" b="1" i="0" u="none" strike="noStrike">
                          <a:solidFill>
                            <a:srgbClr val="FFFFFF"/>
                          </a:solidFill>
                          <a:effectLst/>
                          <a:latin typeface="Museo Sans Condensed" panose="02000000000000000000" pitchFamily="2" charset="0"/>
                        </a:rPr>
                        <a:t>RESERVA CONSTITUIDA</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200" b="1" i="0" u="none" strike="noStrike">
                          <a:solidFill>
                            <a:srgbClr val="FFFFFF"/>
                          </a:solidFill>
                          <a:effectLst/>
                          <a:latin typeface="Museo Sans Condensed" panose="02000000000000000000" pitchFamily="2" charset="0"/>
                        </a:rPr>
                        <a:t>RESERVA DEFINITIVA</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gridSpan="2">
                  <a:txBody>
                    <a:bodyPr/>
                    <a:lstStyle/>
                    <a:p>
                      <a:pPr algn="ctr" fontAlgn="ctr"/>
                      <a:r>
                        <a:rPr lang="es-CO" sz="1200" b="1" i="0" u="none" strike="noStrike">
                          <a:solidFill>
                            <a:srgbClr val="FFFFFF"/>
                          </a:solidFill>
                          <a:effectLst/>
                          <a:latin typeface="Museo Sans Condensed" panose="02000000000000000000" pitchFamily="2" charset="0"/>
                        </a:rPr>
                        <a:t>GIRO ACUMULADO DE RESERVAS</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hMerge="1">
                  <a:txBody>
                    <a:bodyPr/>
                    <a:lstStyle/>
                    <a:p>
                      <a:endParaRPr lang="es-CO"/>
                    </a:p>
                  </a:txBody>
                  <a:tcPr/>
                </a:tc>
                <a:tc gridSpan="2">
                  <a:txBody>
                    <a:bodyPr/>
                    <a:lstStyle/>
                    <a:p>
                      <a:pPr algn="ctr" fontAlgn="ctr"/>
                      <a:r>
                        <a:rPr lang="es-CO" sz="1200" b="1" i="0" u="none" strike="noStrike">
                          <a:solidFill>
                            <a:srgbClr val="FFFFFF"/>
                          </a:solidFill>
                          <a:effectLst/>
                          <a:latin typeface="Museo Sans Condensed" panose="02000000000000000000" pitchFamily="2" charset="0"/>
                        </a:rPr>
                        <a:t>RESERVA POR GIRAR</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hMerge="1">
                  <a:txBody>
                    <a:bodyPr/>
                    <a:lstStyle/>
                    <a:p>
                      <a:endParaRPr lang="es-CO"/>
                    </a:p>
                  </a:txBody>
                  <a:tcPr/>
                </a:tc>
                <a:tc>
                  <a:txBody>
                    <a:bodyPr/>
                    <a:lstStyle/>
                    <a:p>
                      <a:pPr algn="ctr" fontAlgn="ctr"/>
                      <a:r>
                        <a:rPr lang="es-CO" sz="1200" b="1" i="0" u="none" strike="noStrike">
                          <a:solidFill>
                            <a:srgbClr val="000000"/>
                          </a:solidFill>
                          <a:effectLst/>
                          <a:latin typeface="Museo Sans Condensed" panose="02000000000000000000" pitchFamily="2" charset="0"/>
                        </a:rPr>
                        <a:t>PROGRAMACIÓN GIROS ACUMULADOS</a:t>
                      </a:r>
                      <a:br>
                        <a:rPr lang="es-CO" sz="1200" b="1" i="0" u="none" strike="noStrike">
                          <a:solidFill>
                            <a:srgbClr val="000000"/>
                          </a:solidFill>
                          <a:effectLst/>
                          <a:latin typeface="Museo Sans Condensed" panose="02000000000000000000" pitchFamily="2" charset="0"/>
                        </a:rPr>
                      </a:br>
                      <a:r>
                        <a:rPr lang="es-CO" sz="1200" b="1" i="0" u="none" strike="noStrike">
                          <a:solidFill>
                            <a:srgbClr val="000000"/>
                          </a:solidFill>
                          <a:effectLst/>
                          <a:latin typeface="Museo Sans Condensed" panose="02000000000000000000" pitchFamily="2" charset="0"/>
                        </a:rPr>
                        <a:t>JULIO</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a:txBody>
                    <a:bodyPr/>
                    <a:lstStyle/>
                    <a:p>
                      <a:pPr algn="ctr" fontAlgn="ctr"/>
                      <a:r>
                        <a:rPr lang="es-CO" sz="1200" b="1" i="0" u="none" strike="noStrike">
                          <a:solidFill>
                            <a:srgbClr val="000000"/>
                          </a:solidFill>
                          <a:effectLst/>
                          <a:latin typeface="Museo Sans Condensed" panose="02000000000000000000" pitchFamily="2" charset="0"/>
                        </a:rPr>
                        <a:t>PROYECCIÓN REZAGO GIROS</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extLst>
                  <a:ext uri="{0D108BD9-81ED-4DB2-BD59-A6C34878D82A}">
                    <a16:rowId xmlns:a16="http://schemas.microsoft.com/office/drawing/2014/main" val="841962215"/>
                  </a:ext>
                </a:extLst>
              </a:tr>
              <a:tr h="0">
                <a:tc>
                  <a:txBody>
                    <a:bodyPr/>
                    <a:lstStyle/>
                    <a:p>
                      <a:pPr algn="ctr" fontAlgn="ctr"/>
                      <a:r>
                        <a:rPr lang="es-CO" sz="1200" b="0" i="0" u="none" strike="noStrike">
                          <a:solidFill>
                            <a:srgbClr val="000000"/>
                          </a:solidFill>
                          <a:effectLst/>
                          <a:latin typeface="Museo Sans Condensed" panose="02000000000000000000" pitchFamily="2" charset="0"/>
                        </a:rPr>
                        <a:t>1</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ES" sz="1200" b="0" i="0" u="none" strike="noStrike" dirty="0">
                          <a:solidFill>
                            <a:srgbClr val="000000"/>
                          </a:solidFill>
                          <a:effectLst/>
                          <a:latin typeface="Museo Sans Condensed" panose="02000000000000000000" pitchFamily="2" charset="0"/>
                        </a:rPr>
                        <a:t>SECRETARIA DE CULTURA, RECREACIÓN Y DEPORTE (SCRD)</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$ 8.036,64</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$ 8.020,62</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$ 6.745,69</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84,10%</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$ 1.274,93</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15,90%</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$ 7.567,57</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833C0C"/>
                          </a:solidFill>
                          <a:effectLst/>
                          <a:latin typeface="Museo Sans Condensed" panose="02000000000000000000" pitchFamily="2" charset="0"/>
                        </a:rPr>
                        <a:t>$ 821,88</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8946510"/>
                  </a:ext>
                </a:extLst>
              </a:tr>
              <a:tr h="0">
                <a:tc>
                  <a:txBody>
                    <a:bodyPr/>
                    <a:lstStyle/>
                    <a:p>
                      <a:pPr algn="ctr" fontAlgn="ctr"/>
                      <a:r>
                        <a:rPr lang="es-CO" sz="1200" b="0" i="0" u="none" strike="noStrike">
                          <a:solidFill>
                            <a:srgbClr val="000000"/>
                          </a:solidFill>
                          <a:effectLst/>
                          <a:latin typeface="Museo Sans Condensed" panose="02000000000000000000" pitchFamily="2" charset="0"/>
                        </a:rPr>
                        <a:t>2</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ES" sz="1200" b="0" i="0" u="none" strike="noStrike" dirty="0">
                          <a:solidFill>
                            <a:srgbClr val="000000"/>
                          </a:solidFill>
                          <a:effectLst/>
                          <a:latin typeface="Museo Sans Condensed" panose="02000000000000000000" pitchFamily="2" charset="0"/>
                        </a:rPr>
                        <a:t>INSTITUTO DISTRITAL DE RECREACIÓN Y DEPORTE (</a:t>
                      </a:r>
                      <a:r>
                        <a:rPr lang="es-ES" sz="1200" b="0" i="0" u="none" strike="noStrike" dirty="0" err="1">
                          <a:solidFill>
                            <a:srgbClr val="000000"/>
                          </a:solidFill>
                          <a:effectLst/>
                          <a:latin typeface="Museo Sans Condensed" panose="02000000000000000000" pitchFamily="2" charset="0"/>
                        </a:rPr>
                        <a:t>lDRD</a:t>
                      </a:r>
                      <a:r>
                        <a:rPr lang="es-ES" sz="1200" b="0" i="0" u="none" strike="noStrike" dirty="0">
                          <a:solidFill>
                            <a:srgbClr val="000000"/>
                          </a:solidFill>
                          <a:effectLst/>
                          <a:latin typeface="Museo Sans Condensed" panose="02000000000000000000" pitchFamily="2" charset="0"/>
                        </a:rPr>
                        <a:t>)</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$ 61.740,36</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$ 61.072,12</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$ 38.769,33</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63,48%</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$ 22.302,79</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36,52%</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$ 50.122,69</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833C0C"/>
                          </a:solidFill>
                          <a:effectLst/>
                          <a:latin typeface="Museo Sans Condensed" panose="02000000000000000000" pitchFamily="2" charset="0"/>
                        </a:rPr>
                        <a:t>$ 11.353,35</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4397361"/>
                  </a:ext>
                </a:extLst>
              </a:tr>
              <a:tr h="0">
                <a:tc>
                  <a:txBody>
                    <a:bodyPr/>
                    <a:lstStyle/>
                    <a:p>
                      <a:pPr algn="ctr" fontAlgn="ctr"/>
                      <a:r>
                        <a:rPr lang="es-CO" sz="1200" b="0" i="0" u="none" strike="noStrike">
                          <a:solidFill>
                            <a:srgbClr val="000000"/>
                          </a:solidFill>
                          <a:effectLst/>
                          <a:latin typeface="Museo Sans Condensed" panose="02000000000000000000" pitchFamily="2" charset="0"/>
                        </a:rPr>
                        <a:t>3</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1200" b="0" i="0" u="none" strike="noStrike">
                          <a:solidFill>
                            <a:srgbClr val="000000"/>
                          </a:solidFill>
                          <a:effectLst/>
                          <a:latin typeface="Museo Sans Condensed" panose="02000000000000000000" pitchFamily="2" charset="0"/>
                        </a:rPr>
                        <a:t>INSTITUTO DISTRITAL DE LAS ARTES (IDARTES)</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$ 35.063,66</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$ 34.841,46</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$ 28.878,45</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82,89%</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$ 5.963,01</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17,11%</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$ 30.407,00</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833C0C"/>
                          </a:solidFill>
                          <a:effectLst/>
                          <a:latin typeface="Museo Sans Condensed" panose="02000000000000000000" pitchFamily="2" charset="0"/>
                        </a:rPr>
                        <a:t>$ 1.528,55</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7750634"/>
                  </a:ext>
                </a:extLst>
              </a:tr>
              <a:tr h="0">
                <a:tc>
                  <a:txBody>
                    <a:bodyPr/>
                    <a:lstStyle/>
                    <a:p>
                      <a:pPr algn="ctr" fontAlgn="ctr"/>
                      <a:r>
                        <a:rPr lang="es-CO" sz="1200" b="0" i="0" u="none" strike="noStrike">
                          <a:solidFill>
                            <a:srgbClr val="000000"/>
                          </a:solidFill>
                          <a:effectLst/>
                          <a:latin typeface="Museo Sans Condensed" panose="02000000000000000000" pitchFamily="2" charset="0"/>
                        </a:rPr>
                        <a:t>4</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pt-BR" sz="1200" b="0" i="0" u="none" strike="noStrike">
                          <a:solidFill>
                            <a:srgbClr val="000000"/>
                          </a:solidFill>
                          <a:effectLst/>
                          <a:latin typeface="Museo Sans Condensed" panose="02000000000000000000" pitchFamily="2" charset="0"/>
                        </a:rPr>
                        <a:t>ORQUESTA FILARMÓNICA DE BOGOTÁ (OFB)</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$ 6.578,87</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$ 6.560,83</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$ 6.214,56</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94,72%</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$ 346,26</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5,28%</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$ 6.460,00</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833C0C"/>
                          </a:solidFill>
                          <a:effectLst/>
                          <a:latin typeface="Museo Sans Condensed" panose="02000000000000000000" pitchFamily="2" charset="0"/>
                        </a:rPr>
                        <a:t>$ 245,44</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7744147"/>
                  </a:ext>
                </a:extLst>
              </a:tr>
              <a:tr h="0">
                <a:tc>
                  <a:txBody>
                    <a:bodyPr/>
                    <a:lstStyle/>
                    <a:p>
                      <a:pPr algn="ctr" fontAlgn="ctr"/>
                      <a:r>
                        <a:rPr lang="es-CO" sz="1200" b="0" i="0" u="none" strike="noStrike">
                          <a:solidFill>
                            <a:srgbClr val="000000"/>
                          </a:solidFill>
                          <a:effectLst/>
                          <a:latin typeface="Museo Sans Condensed" panose="02000000000000000000" pitchFamily="2" charset="0"/>
                        </a:rPr>
                        <a:t>5</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1200" b="0" i="0" u="none" strike="noStrike">
                          <a:solidFill>
                            <a:srgbClr val="000000"/>
                          </a:solidFill>
                          <a:effectLst/>
                          <a:latin typeface="Museo Sans Condensed" panose="02000000000000000000" pitchFamily="2" charset="0"/>
                        </a:rPr>
                        <a:t>INSTITUTO DISTRITAL DEL PATRIMONIO CULTURAL (IDPC)</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$ 4.828,63</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$ 4.817,34</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$ 4.024,55</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83,54%</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$ 792,79</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16,46%</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$ 4.640,27</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833C0C"/>
                          </a:solidFill>
                          <a:effectLst/>
                          <a:latin typeface="Museo Sans Condensed" panose="02000000000000000000" pitchFamily="2" charset="0"/>
                        </a:rPr>
                        <a:t>$ 615,72</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4412660"/>
                  </a:ext>
                </a:extLst>
              </a:tr>
              <a:tr h="0">
                <a:tc>
                  <a:txBody>
                    <a:bodyPr/>
                    <a:lstStyle/>
                    <a:p>
                      <a:pPr algn="ctr" fontAlgn="ctr"/>
                      <a:r>
                        <a:rPr lang="es-CO" sz="1200" b="0" i="0" u="none" strike="noStrike">
                          <a:solidFill>
                            <a:srgbClr val="000000"/>
                          </a:solidFill>
                          <a:effectLst/>
                          <a:latin typeface="Museo Sans Condensed" panose="02000000000000000000" pitchFamily="2" charset="0"/>
                        </a:rPr>
                        <a:t>6</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1200" b="0" i="0" u="none" strike="noStrike">
                          <a:solidFill>
                            <a:srgbClr val="000000"/>
                          </a:solidFill>
                          <a:effectLst/>
                          <a:latin typeface="Museo Sans Condensed" panose="02000000000000000000" pitchFamily="2" charset="0"/>
                        </a:rPr>
                        <a:t>FUNDACIÓN GILBERTO ALZATE AVENDAÑO (FUGA)</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$ 2.273,47</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$ 2.273,46</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$ 1.757,19</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77,29%</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$ 516,27</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22,71%</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$ 2.052,89</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833C0C"/>
                          </a:solidFill>
                          <a:effectLst/>
                          <a:latin typeface="Museo Sans Condensed" panose="02000000000000000000" pitchFamily="2" charset="0"/>
                        </a:rPr>
                        <a:t>$ 295,70</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4259317"/>
                  </a:ext>
                </a:extLst>
              </a:tr>
              <a:tr h="0">
                <a:tc gridSpan="2">
                  <a:txBody>
                    <a:bodyPr/>
                    <a:lstStyle/>
                    <a:p>
                      <a:pPr algn="just" fontAlgn="ctr"/>
                      <a:r>
                        <a:rPr lang="es-CO" sz="1200" b="1" i="0" u="none" strike="noStrike">
                          <a:solidFill>
                            <a:srgbClr val="000000"/>
                          </a:solidFill>
                          <a:effectLst/>
                          <a:latin typeface="Museo Sans Condensed" panose="02000000000000000000" pitchFamily="2" charset="0"/>
                        </a:rPr>
                        <a:t> TOTAL SECTOR </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hMerge="1">
                  <a:txBody>
                    <a:bodyPr/>
                    <a:lstStyle/>
                    <a:p>
                      <a:endParaRPr lang="es-CO"/>
                    </a:p>
                  </a:txBody>
                  <a:tcPr/>
                </a:tc>
                <a:tc>
                  <a:txBody>
                    <a:bodyPr/>
                    <a:lstStyle/>
                    <a:p>
                      <a:pPr algn="r" fontAlgn="ctr"/>
                      <a:r>
                        <a:rPr lang="es-CO" sz="1200" b="1" i="0" u="none" strike="noStrike">
                          <a:solidFill>
                            <a:srgbClr val="000000"/>
                          </a:solidFill>
                          <a:effectLst/>
                          <a:latin typeface="Museo Sans Condensed" panose="02000000000000000000" pitchFamily="2" charset="0"/>
                        </a:rPr>
                        <a:t>$ 118.521,64</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200" b="1" i="0" u="none" strike="noStrike">
                          <a:solidFill>
                            <a:srgbClr val="000000"/>
                          </a:solidFill>
                          <a:effectLst/>
                          <a:latin typeface="Museo Sans Condensed" panose="02000000000000000000" pitchFamily="2" charset="0"/>
                        </a:rPr>
                        <a:t>$ 117.585,83</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200" b="1" i="0" u="none" strike="noStrike">
                          <a:solidFill>
                            <a:srgbClr val="000000"/>
                          </a:solidFill>
                          <a:effectLst/>
                          <a:latin typeface="Museo Sans Condensed" panose="02000000000000000000" pitchFamily="2" charset="0"/>
                        </a:rPr>
                        <a:t>$ 86.389,78</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73,47%</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$ 31.196,05</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26,53%</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$ 101.250,43</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tc>
                  <a:txBody>
                    <a:bodyPr/>
                    <a:lstStyle/>
                    <a:p>
                      <a:pPr algn="r" fontAlgn="ctr"/>
                      <a:r>
                        <a:rPr lang="es-CO" sz="1200" b="1" i="0" u="none" strike="noStrike">
                          <a:solidFill>
                            <a:srgbClr val="833C0C"/>
                          </a:solidFill>
                          <a:effectLst/>
                          <a:latin typeface="Museo Sans Condensed" panose="02000000000000000000" pitchFamily="2" charset="0"/>
                        </a:rPr>
                        <a:t>$ 14.860,64</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BE1"/>
                    </a:solidFill>
                  </a:tcPr>
                </a:tc>
                <a:extLst>
                  <a:ext uri="{0D108BD9-81ED-4DB2-BD59-A6C34878D82A}">
                    <a16:rowId xmlns:a16="http://schemas.microsoft.com/office/drawing/2014/main" val="1588836115"/>
                  </a:ext>
                </a:extLst>
              </a:tr>
              <a:tr h="0">
                <a:tc>
                  <a:txBody>
                    <a:bodyPr/>
                    <a:lstStyle/>
                    <a:p>
                      <a:pPr algn="ctr" fontAlgn="ctr"/>
                      <a:r>
                        <a:rPr lang="es-CO" sz="1200" b="0" i="0" u="none" strike="noStrike">
                          <a:solidFill>
                            <a:srgbClr val="000000"/>
                          </a:solidFill>
                          <a:effectLst/>
                          <a:latin typeface="Museo Sans Condensed" panose="02000000000000000000" pitchFamily="2" charset="0"/>
                        </a:rPr>
                        <a:t>7</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1200" b="0" i="0" u="none" strike="noStrike">
                          <a:solidFill>
                            <a:srgbClr val="000000"/>
                          </a:solidFill>
                          <a:effectLst/>
                          <a:latin typeface="Museo Sans Condensed" panose="02000000000000000000" pitchFamily="2" charset="0"/>
                        </a:rPr>
                        <a:t>CANAL CAPITAL</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$ 1.327,25</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$ 1.327,25</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$ 1.249,96</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94,18%</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$ 77,29</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a:solidFill>
                            <a:srgbClr val="000000"/>
                          </a:solidFill>
                          <a:effectLst/>
                          <a:latin typeface="Museo Sans Condensed" panose="02000000000000000000" pitchFamily="2" charset="0"/>
                        </a:rPr>
                        <a:t>5,82%</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000000"/>
                          </a:solidFill>
                          <a:effectLst/>
                          <a:latin typeface="Museo Sans Condensed" panose="02000000000000000000" pitchFamily="2" charset="0"/>
                        </a:rPr>
                        <a:t>$ 1.302,33</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s-CO" sz="1200" b="0" i="0" u="none" strike="noStrike" dirty="0">
                          <a:solidFill>
                            <a:srgbClr val="833C0C"/>
                          </a:solidFill>
                          <a:effectLst/>
                          <a:latin typeface="Museo Sans Condensed" panose="02000000000000000000" pitchFamily="2" charset="0"/>
                        </a:rPr>
                        <a:t>$ 52,37</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558485"/>
                  </a:ext>
                </a:extLst>
              </a:tr>
              <a:tr h="0">
                <a:tc gridSpan="2">
                  <a:txBody>
                    <a:bodyPr/>
                    <a:lstStyle/>
                    <a:p>
                      <a:pPr algn="just" fontAlgn="ctr"/>
                      <a:r>
                        <a:rPr lang="es-CO" sz="1200" b="1" i="0" u="none" strike="noStrike">
                          <a:solidFill>
                            <a:srgbClr val="000000"/>
                          </a:solidFill>
                          <a:effectLst/>
                          <a:latin typeface="Museo Sans Condensed" panose="02000000000000000000" pitchFamily="2" charset="0"/>
                        </a:rPr>
                        <a:t>TOTAL SECTOR</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hMerge="1">
                  <a:txBody>
                    <a:bodyPr/>
                    <a:lstStyle/>
                    <a:p>
                      <a:endParaRPr lang="es-CO"/>
                    </a:p>
                  </a:txBody>
                  <a:tcPr/>
                </a:tc>
                <a:tc>
                  <a:txBody>
                    <a:bodyPr/>
                    <a:lstStyle/>
                    <a:p>
                      <a:pPr algn="r" fontAlgn="ctr"/>
                      <a:r>
                        <a:rPr lang="es-CO" sz="1200" b="1" i="0" u="none" strike="noStrike">
                          <a:solidFill>
                            <a:srgbClr val="000000"/>
                          </a:solidFill>
                          <a:effectLst/>
                          <a:latin typeface="Museo Sans Condensed" panose="02000000000000000000" pitchFamily="2" charset="0"/>
                        </a:rPr>
                        <a:t>$ 119.848,89</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a:solidFill>
                            <a:srgbClr val="000000"/>
                          </a:solidFill>
                          <a:effectLst/>
                          <a:latin typeface="Museo Sans Condensed" panose="02000000000000000000" pitchFamily="2" charset="0"/>
                        </a:rPr>
                        <a:t>$ 118.913,08</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a:solidFill>
                            <a:srgbClr val="000000"/>
                          </a:solidFill>
                          <a:effectLst/>
                          <a:latin typeface="Museo Sans Condensed" panose="02000000000000000000" pitchFamily="2" charset="0"/>
                        </a:rPr>
                        <a:t>$ 87.639,74</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a:solidFill>
                            <a:srgbClr val="000000"/>
                          </a:solidFill>
                          <a:effectLst/>
                          <a:latin typeface="Museo Sans Condensed" panose="02000000000000000000" pitchFamily="2" charset="0"/>
                        </a:rPr>
                        <a:t>73,70%</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$ 31.273,33</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a:solidFill>
                            <a:srgbClr val="000000"/>
                          </a:solidFill>
                          <a:effectLst/>
                          <a:latin typeface="Museo Sans Condensed" panose="02000000000000000000" pitchFamily="2" charset="0"/>
                        </a:rPr>
                        <a:t>26,30%</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a:solidFill>
                            <a:srgbClr val="000000"/>
                          </a:solidFill>
                          <a:effectLst/>
                          <a:latin typeface="Museo Sans Condensed" panose="02000000000000000000" pitchFamily="2" charset="0"/>
                        </a:rPr>
                        <a:t>$ 102.552,75</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dirty="0">
                          <a:solidFill>
                            <a:srgbClr val="833C0C"/>
                          </a:solidFill>
                          <a:effectLst/>
                          <a:latin typeface="Museo Sans Condensed" panose="02000000000000000000" pitchFamily="2" charset="0"/>
                        </a:rPr>
                        <a:t>$ 14.913,01</a:t>
                      </a:r>
                    </a:p>
                  </a:txBody>
                  <a:tcPr marL="8363" marR="8363" marT="83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extLst>
                  <a:ext uri="{0D108BD9-81ED-4DB2-BD59-A6C34878D82A}">
                    <a16:rowId xmlns:a16="http://schemas.microsoft.com/office/drawing/2014/main" val="265549075"/>
                  </a:ext>
                </a:extLst>
              </a:tr>
              <a:tr h="0">
                <a:tc gridSpan="10">
                  <a:txBody>
                    <a:bodyPr/>
                    <a:lstStyle/>
                    <a:p>
                      <a:pPr algn="l" fontAlgn="ctr"/>
                      <a:r>
                        <a:rPr lang="es-CO" sz="1200" b="0" i="0" u="none" strike="noStrike" dirty="0">
                          <a:solidFill>
                            <a:srgbClr val="000000"/>
                          </a:solidFill>
                          <a:effectLst/>
                          <a:latin typeface="Museo Sans Condensed" panose="02000000000000000000" pitchFamily="2" charset="0"/>
                        </a:rPr>
                        <a:t>Fuente: Entidades</a:t>
                      </a:r>
                    </a:p>
                  </a:txBody>
                  <a:tcPr marL="8363" marR="8363" marT="8363" marB="0" anchor="ctr">
                    <a:lnL>
                      <a:noFill/>
                    </a:lnL>
                    <a:lnR>
                      <a:noFill/>
                    </a:lnR>
                    <a:lnT w="12700" cap="flat" cmpd="sng" algn="ctr">
                      <a:solidFill>
                        <a:schemeClr val="tx1"/>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139608994"/>
                  </a:ext>
                </a:extLst>
              </a:tr>
              <a:tr h="0">
                <a:tc gridSpan="10">
                  <a:txBody>
                    <a:bodyPr/>
                    <a:lstStyle/>
                    <a:p>
                      <a:pPr algn="l" fontAlgn="ctr"/>
                      <a:r>
                        <a:rPr lang="es-CO" sz="1200" b="0" i="0" u="none" strike="noStrike" dirty="0">
                          <a:solidFill>
                            <a:srgbClr val="000000"/>
                          </a:solidFill>
                          <a:effectLst/>
                          <a:latin typeface="Museo Sans Condensed" panose="02000000000000000000" pitchFamily="2" charset="0"/>
                        </a:rPr>
                        <a:t>Cálculos y diseño: SCRD-OAP</a:t>
                      </a:r>
                    </a:p>
                  </a:txBody>
                  <a:tcPr marL="8363" marR="8363" marT="8363" marB="0" anchor="ctr">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783381812"/>
                  </a:ext>
                </a:extLst>
              </a:tr>
            </a:tbl>
          </a:graphicData>
        </a:graphic>
      </p:graphicFrame>
    </p:spTree>
    <p:extLst>
      <p:ext uri="{BB962C8B-B14F-4D97-AF65-F5344CB8AC3E}">
        <p14:creationId xmlns:p14="http://schemas.microsoft.com/office/powerpoint/2010/main" val="1928063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156925" y="162656"/>
            <a:ext cx="1187814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Ranking de entidades por porcentaje de giro de reservas presupuestales de la inversión directa a 23/07/2021</a:t>
            </a:r>
          </a:p>
        </p:txBody>
      </p:sp>
      <p:graphicFrame>
        <p:nvGraphicFramePr>
          <p:cNvPr id="2" name="Tabla 1">
            <a:extLst>
              <a:ext uri="{FF2B5EF4-FFF2-40B4-BE49-F238E27FC236}">
                <a16:creationId xmlns:a16="http://schemas.microsoft.com/office/drawing/2014/main" id="{DD86DFCC-77CB-4E6F-ADA1-4D951A4E8C5F}"/>
              </a:ext>
            </a:extLst>
          </p:cNvPr>
          <p:cNvGraphicFramePr>
            <a:graphicFrameLocks noGrp="1"/>
          </p:cNvGraphicFramePr>
          <p:nvPr/>
        </p:nvGraphicFramePr>
        <p:xfrm>
          <a:off x="2029106" y="2274570"/>
          <a:ext cx="8133784" cy="2308860"/>
        </p:xfrm>
        <a:graphic>
          <a:graphicData uri="http://schemas.openxmlformats.org/drawingml/2006/table">
            <a:tbl>
              <a:tblPr/>
              <a:tblGrid>
                <a:gridCol w="350042">
                  <a:extLst>
                    <a:ext uri="{9D8B030D-6E8A-4147-A177-3AD203B41FA5}">
                      <a16:colId xmlns:a16="http://schemas.microsoft.com/office/drawing/2014/main" val="3256218561"/>
                    </a:ext>
                  </a:extLst>
                </a:gridCol>
                <a:gridCol w="4305899">
                  <a:extLst>
                    <a:ext uri="{9D8B030D-6E8A-4147-A177-3AD203B41FA5}">
                      <a16:colId xmlns:a16="http://schemas.microsoft.com/office/drawing/2014/main" val="147674672"/>
                    </a:ext>
                  </a:extLst>
                </a:gridCol>
                <a:gridCol w="1309837">
                  <a:extLst>
                    <a:ext uri="{9D8B030D-6E8A-4147-A177-3AD203B41FA5}">
                      <a16:colId xmlns:a16="http://schemas.microsoft.com/office/drawing/2014/main" val="653406864"/>
                    </a:ext>
                  </a:extLst>
                </a:gridCol>
                <a:gridCol w="1309837">
                  <a:extLst>
                    <a:ext uri="{9D8B030D-6E8A-4147-A177-3AD203B41FA5}">
                      <a16:colId xmlns:a16="http://schemas.microsoft.com/office/drawing/2014/main" val="725754259"/>
                    </a:ext>
                  </a:extLst>
                </a:gridCol>
                <a:gridCol w="858169">
                  <a:extLst>
                    <a:ext uri="{9D8B030D-6E8A-4147-A177-3AD203B41FA5}">
                      <a16:colId xmlns:a16="http://schemas.microsoft.com/office/drawing/2014/main" val="1176337654"/>
                    </a:ext>
                  </a:extLst>
                </a:gridCol>
              </a:tblGrid>
              <a:tr h="0">
                <a:tc gridSpan="5">
                  <a:txBody>
                    <a:bodyPr/>
                    <a:lstStyle/>
                    <a:p>
                      <a:pPr algn="r" fontAlgn="b"/>
                      <a:r>
                        <a:rPr lang="es-CO" sz="1200" b="0" i="0" u="none" strike="noStrike" dirty="0">
                          <a:solidFill>
                            <a:srgbClr val="000000"/>
                          </a:solidFill>
                          <a:effectLst/>
                          <a:latin typeface="Museo Sans Condensed" panose="02000000000000000000" pitchFamily="2" charset="0"/>
                        </a:rPr>
                        <a:t>Millones de Pesos</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748005081"/>
                  </a:ext>
                </a:extLst>
              </a:tr>
              <a:tr h="0">
                <a:tc>
                  <a:txBody>
                    <a:bodyPr/>
                    <a:lstStyle/>
                    <a:p>
                      <a:pPr algn="ctr" fontAlgn="ctr"/>
                      <a:r>
                        <a:rPr lang="es-CO" sz="1200" b="1" i="0" u="none" strike="noStrike" dirty="0">
                          <a:solidFill>
                            <a:srgbClr val="FFFFFF"/>
                          </a:solidFill>
                          <a:effectLst/>
                          <a:latin typeface="Museo Sans Condensed" panose="02000000000000000000" pitchFamily="2" charset="0"/>
                        </a:rPr>
                        <a:t>No.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200" b="1" i="0" u="none" strike="noStrike" dirty="0">
                          <a:solidFill>
                            <a:srgbClr val="FFFFFF"/>
                          </a:solidFill>
                          <a:effectLst/>
                          <a:latin typeface="Museo Sans Condensed" panose="02000000000000000000" pitchFamily="2" charset="0"/>
                        </a:rPr>
                        <a:t>ENTIDAD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a:txBody>
                    <a:bodyPr/>
                    <a:lstStyle/>
                    <a:p>
                      <a:pPr algn="ctr" fontAlgn="ctr"/>
                      <a:r>
                        <a:rPr lang="es-CO" sz="1200" b="1" i="0" u="none" strike="noStrike">
                          <a:solidFill>
                            <a:srgbClr val="FFFFFF"/>
                          </a:solidFill>
                          <a:effectLst/>
                          <a:latin typeface="Museo Sans Condensed" panose="02000000000000000000" pitchFamily="2" charset="0"/>
                        </a:rPr>
                        <a:t>RESERVA DEFINITIVA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gridSpan="2">
                  <a:txBody>
                    <a:bodyPr/>
                    <a:lstStyle/>
                    <a:p>
                      <a:pPr algn="ctr" fontAlgn="ctr"/>
                      <a:r>
                        <a:rPr lang="es-CO" sz="1200" b="1" i="0" u="none" strike="noStrike">
                          <a:solidFill>
                            <a:srgbClr val="FFFFFF"/>
                          </a:solidFill>
                          <a:effectLst/>
                          <a:latin typeface="Museo Sans Condensed" panose="02000000000000000000" pitchFamily="2" charset="0"/>
                        </a:rPr>
                        <a:t>GIRO ACUMULADO DE RESERVAS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D4294"/>
                    </a:solidFill>
                  </a:tcPr>
                </a:tc>
                <a:tc hMerge="1">
                  <a:txBody>
                    <a:bodyPr/>
                    <a:lstStyle/>
                    <a:p>
                      <a:endParaRPr lang="es-CO"/>
                    </a:p>
                  </a:txBody>
                  <a:tcPr/>
                </a:tc>
                <a:extLst>
                  <a:ext uri="{0D108BD9-81ED-4DB2-BD59-A6C34878D82A}">
                    <a16:rowId xmlns:a16="http://schemas.microsoft.com/office/drawing/2014/main" val="3755131328"/>
                  </a:ext>
                </a:extLst>
              </a:tr>
              <a:tr h="0">
                <a:tc>
                  <a:txBody>
                    <a:bodyPr/>
                    <a:lstStyle/>
                    <a:p>
                      <a:pPr algn="ctr" fontAlgn="ctr"/>
                      <a:r>
                        <a:rPr lang="es-CO" sz="1200" b="0" i="0" u="none" strike="noStrike" dirty="0">
                          <a:solidFill>
                            <a:srgbClr val="000000"/>
                          </a:solidFill>
                          <a:effectLst/>
                          <a:latin typeface="Museo Sans Condensed" panose="02000000000000000000" pitchFamily="2"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fontAlgn="ctr"/>
                      <a:r>
                        <a:rPr lang="pt-BR" sz="1200" b="0" i="0" u="none" strike="noStrike" dirty="0">
                          <a:solidFill>
                            <a:srgbClr val="000000"/>
                          </a:solidFill>
                          <a:effectLst/>
                          <a:latin typeface="Museo Sans Condensed" panose="02000000000000000000" pitchFamily="2" charset="0"/>
                        </a:rPr>
                        <a:t>ORQUESTA FILARMÓNICA DE BOGOTÁ (OFB)</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$ 6.560,83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$ 6.214,56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94,72%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96468488"/>
                  </a:ext>
                </a:extLst>
              </a:tr>
              <a:tr h="0">
                <a:tc>
                  <a:txBody>
                    <a:bodyPr/>
                    <a:lstStyle/>
                    <a:p>
                      <a:pPr algn="ctr" fontAlgn="ctr"/>
                      <a:r>
                        <a:rPr lang="es-CO" sz="1200" b="0" i="0" u="none" strike="noStrike">
                          <a:solidFill>
                            <a:srgbClr val="000000"/>
                          </a:solidFill>
                          <a:effectLst/>
                          <a:latin typeface="Museo Sans Condensed" panose="020000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CANAL CAPITAL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$ 1.327,25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$ 1.249,96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94,18%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403888206"/>
                  </a:ext>
                </a:extLst>
              </a:tr>
              <a:tr h="0">
                <a:tc>
                  <a:txBody>
                    <a:bodyPr/>
                    <a:lstStyle/>
                    <a:p>
                      <a:pPr algn="ctr" fontAlgn="ctr"/>
                      <a:r>
                        <a:rPr lang="es-CO" sz="1200" b="0" i="0" u="none" strike="noStrike" dirty="0">
                          <a:solidFill>
                            <a:srgbClr val="000000"/>
                          </a:solidFill>
                          <a:effectLst/>
                          <a:latin typeface="Museo Sans Condensed" panose="02000000000000000000" pitchFamily="2"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fontAlgn="ctr"/>
                      <a:r>
                        <a:rPr lang="es-ES" sz="1200" b="0" i="0" u="none" strike="noStrike" dirty="0">
                          <a:solidFill>
                            <a:srgbClr val="000000"/>
                          </a:solidFill>
                          <a:effectLst/>
                          <a:latin typeface="Museo Sans Condensed" panose="02000000000000000000" pitchFamily="2" charset="0"/>
                        </a:rPr>
                        <a:t>SECRETARIA DE CULTURA, RECREACIÓN Y DEPORTE (SCRD)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$ 8.020,62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$ 6.745,69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84,10%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53545543"/>
                  </a:ext>
                </a:extLst>
              </a:tr>
              <a:tr h="0">
                <a:tc>
                  <a:txBody>
                    <a:bodyPr/>
                    <a:lstStyle/>
                    <a:p>
                      <a:pPr algn="ctr" fontAlgn="ctr"/>
                      <a:r>
                        <a:rPr lang="es-CO" sz="1200" b="0" i="0" u="none" strike="noStrike">
                          <a:solidFill>
                            <a:srgbClr val="000000"/>
                          </a:solidFill>
                          <a:effectLst/>
                          <a:latin typeface="Museo Sans Condensed" panose="02000000000000000000" pitchFamily="2"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INSTITUTO DISTRITAL DEL PATRIMONIO CULTURAL (IDPC)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$ 4.817,34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$ 4.024,55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83,54%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84613818"/>
                  </a:ext>
                </a:extLst>
              </a:tr>
              <a:tr h="0">
                <a:tc>
                  <a:txBody>
                    <a:bodyPr/>
                    <a:lstStyle/>
                    <a:p>
                      <a:pPr algn="ctr" fontAlgn="ctr"/>
                      <a:r>
                        <a:rPr lang="es-CO" sz="1200" b="0" i="0" u="none" strike="noStrike">
                          <a:solidFill>
                            <a:srgbClr val="000000"/>
                          </a:solidFill>
                          <a:effectLst/>
                          <a:latin typeface="Museo Sans Condensed" panose="02000000000000000000" pitchFamily="2"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INSTITUTO DISTRITAL DE LAS ARTES (IDARTES)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$ 34.841,46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$ 28.878,45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82,89%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42249534"/>
                  </a:ext>
                </a:extLst>
              </a:tr>
              <a:tr h="0">
                <a:tc>
                  <a:txBody>
                    <a:bodyPr/>
                    <a:lstStyle/>
                    <a:p>
                      <a:pPr algn="ctr" fontAlgn="ctr"/>
                      <a:r>
                        <a:rPr lang="es-CO" sz="1200" b="0" i="0" u="none" strike="noStrike" dirty="0">
                          <a:solidFill>
                            <a:srgbClr val="000000"/>
                          </a:solidFill>
                          <a:effectLst/>
                          <a:latin typeface="Museo Sans Condensed" panose="02000000000000000000" pitchFamily="2"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FUNDACIÓN GILBERTO ALZATE AVENDAÑO (FUGA)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$ 2.273,46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$ 1.757,19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77,29%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82975539"/>
                  </a:ext>
                </a:extLst>
              </a:tr>
              <a:tr h="0">
                <a:tc>
                  <a:txBody>
                    <a:bodyPr/>
                    <a:lstStyle/>
                    <a:p>
                      <a:pPr algn="ctr" fontAlgn="ctr"/>
                      <a:r>
                        <a:rPr lang="es-CO" sz="1200" b="0" i="0" u="none" strike="noStrike">
                          <a:solidFill>
                            <a:srgbClr val="000000"/>
                          </a:solidFill>
                          <a:effectLst/>
                          <a:latin typeface="Museo Sans Condensed" panose="02000000000000000000" pitchFamily="2"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fontAlgn="ctr"/>
                      <a:r>
                        <a:rPr lang="es-ES" sz="1200" b="0" i="0" u="none" strike="noStrike" dirty="0">
                          <a:solidFill>
                            <a:srgbClr val="000000"/>
                          </a:solidFill>
                          <a:effectLst/>
                          <a:latin typeface="Museo Sans Condensed" panose="02000000000000000000" pitchFamily="2" charset="0"/>
                        </a:rPr>
                        <a:t>INSTITUTO DISTRITAL DE RECREACIÓN Y DEPORTE (</a:t>
                      </a:r>
                      <a:r>
                        <a:rPr lang="es-ES" sz="1200" b="0" i="0" u="none" strike="noStrike" dirty="0" err="1">
                          <a:solidFill>
                            <a:srgbClr val="000000"/>
                          </a:solidFill>
                          <a:effectLst/>
                          <a:latin typeface="Museo Sans Condensed" panose="02000000000000000000" pitchFamily="2" charset="0"/>
                        </a:rPr>
                        <a:t>lDRD</a:t>
                      </a:r>
                      <a:r>
                        <a:rPr lang="es-ES" sz="1200" b="0" i="0" u="none" strike="noStrike" dirty="0">
                          <a:solidFill>
                            <a:srgbClr val="000000"/>
                          </a:solidFill>
                          <a:effectLst/>
                          <a:latin typeface="Museo Sans Condensed" panose="02000000000000000000" pitchFamily="2"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$ 61.072,12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$ 38.769,33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63,48%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43603395"/>
                  </a:ext>
                </a:extLst>
              </a:tr>
              <a:tr h="0">
                <a:tc gridSpan="2">
                  <a:txBody>
                    <a:bodyPr/>
                    <a:lstStyle/>
                    <a:p>
                      <a:pPr algn="just" fontAlgn="ctr"/>
                      <a:r>
                        <a:rPr lang="es-CO" sz="1200" b="1" i="0" u="none" strike="noStrike" dirty="0">
                          <a:solidFill>
                            <a:srgbClr val="000000"/>
                          </a:solidFill>
                          <a:effectLst/>
                          <a:latin typeface="Museo Sans Condensed" panose="02000000000000000000" pitchFamily="2" charset="0"/>
                        </a:rPr>
                        <a:t>TOTAL SECTOR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hMerge="1">
                  <a:txBody>
                    <a:bodyPr/>
                    <a:lstStyle/>
                    <a:p>
                      <a:endParaRPr lang="es-CO"/>
                    </a:p>
                  </a:txBody>
                  <a:tcPr/>
                </a:tc>
                <a:tc>
                  <a:txBody>
                    <a:bodyPr/>
                    <a:lstStyle/>
                    <a:p>
                      <a:pPr algn="r" fontAlgn="ctr"/>
                      <a:r>
                        <a:rPr lang="es-CO" sz="1200" b="1" i="0" u="none" strike="noStrike">
                          <a:solidFill>
                            <a:srgbClr val="000000"/>
                          </a:solidFill>
                          <a:effectLst/>
                          <a:latin typeface="Museo Sans Condensed" panose="02000000000000000000" pitchFamily="2" charset="0"/>
                        </a:rPr>
                        <a:t>$ 118.913,08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$ 87.639,74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73,70%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extLst>
                  <a:ext uri="{0D108BD9-81ED-4DB2-BD59-A6C34878D82A}">
                    <a16:rowId xmlns:a16="http://schemas.microsoft.com/office/drawing/2014/main" val="2501674391"/>
                  </a:ext>
                </a:extLst>
              </a:tr>
              <a:tr h="0">
                <a:tc gridSpan="5">
                  <a:txBody>
                    <a:bodyPr/>
                    <a:lstStyle/>
                    <a:p>
                      <a:pPr algn="l" fontAlgn="b"/>
                      <a:r>
                        <a:rPr lang="es-CO" sz="1200" b="0" i="0" u="none" strike="noStrike" dirty="0">
                          <a:solidFill>
                            <a:srgbClr val="000000"/>
                          </a:solidFill>
                          <a:effectLst/>
                          <a:latin typeface="Museo Sans Condensed" panose="02000000000000000000" pitchFamily="2" charset="0"/>
                        </a:rPr>
                        <a:t>Fuente: Entidades</a:t>
                      </a:r>
                    </a:p>
                  </a:txBody>
                  <a:tcPr marL="9525" marR="9525" marT="9525" marB="0" anchor="b">
                    <a:lnL>
                      <a:noFill/>
                    </a:lnL>
                    <a:lnR>
                      <a:noFill/>
                    </a:lnR>
                    <a:lnT w="12700" cap="flat" cmpd="sng" algn="ctr">
                      <a:solidFill>
                        <a:schemeClr val="tx1"/>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84166964"/>
                  </a:ext>
                </a:extLst>
              </a:tr>
              <a:tr h="0">
                <a:tc gridSpan="5">
                  <a:txBody>
                    <a:bodyPr/>
                    <a:lstStyle/>
                    <a:p>
                      <a:pPr algn="l" fontAlgn="b"/>
                      <a:r>
                        <a:rPr lang="es-CO" sz="1200" b="0" i="0" u="none" strike="noStrike" dirty="0">
                          <a:solidFill>
                            <a:srgbClr val="000000"/>
                          </a:solidFill>
                          <a:effectLst/>
                          <a:latin typeface="Museo Sans Condensed" panose="02000000000000000000" pitchFamily="2" charset="0"/>
                        </a:rPr>
                        <a:t>Cálculos y diseño: SCRD-OAP</a:t>
                      </a:r>
                    </a:p>
                  </a:txBody>
                  <a:tcPr marL="9525" marR="9525" marT="9525" marB="0" anchor="b">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17596539"/>
                  </a:ext>
                </a:extLst>
              </a:tr>
            </a:tbl>
          </a:graphicData>
        </a:graphic>
      </p:graphicFrame>
    </p:spTree>
    <p:extLst>
      <p:ext uri="{BB962C8B-B14F-4D97-AF65-F5344CB8AC3E}">
        <p14:creationId xmlns:p14="http://schemas.microsoft.com/office/powerpoint/2010/main" val="2031981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156925" y="162656"/>
            <a:ext cx="1187814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Ranking de entidades por rezago en giro de las reservas presupuestales de la inversión directa a 23/07/2021</a:t>
            </a:r>
          </a:p>
        </p:txBody>
      </p:sp>
      <p:graphicFrame>
        <p:nvGraphicFramePr>
          <p:cNvPr id="3" name="Tabla 2">
            <a:extLst>
              <a:ext uri="{FF2B5EF4-FFF2-40B4-BE49-F238E27FC236}">
                <a16:creationId xmlns:a16="http://schemas.microsoft.com/office/drawing/2014/main" id="{40975DA8-9C9E-4831-B2AA-977BE479EBA4}"/>
              </a:ext>
            </a:extLst>
          </p:cNvPr>
          <p:cNvGraphicFramePr>
            <a:graphicFrameLocks noGrp="1"/>
          </p:cNvGraphicFramePr>
          <p:nvPr/>
        </p:nvGraphicFramePr>
        <p:xfrm>
          <a:off x="1565209" y="2000250"/>
          <a:ext cx="9061577" cy="2857500"/>
        </p:xfrm>
        <a:graphic>
          <a:graphicData uri="http://schemas.openxmlformats.org/drawingml/2006/table">
            <a:tbl>
              <a:tblPr/>
              <a:tblGrid>
                <a:gridCol w="314803">
                  <a:extLst>
                    <a:ext uri="{9D8B030D-6E8A-4147-A177-3AD203B41FA5}">
                      <a16:colId xmlns:a16="http://schemas.microsoft.com/office/drawing/2014/main" val="2470728581"/>
                    </a:ext>
                  </a:extLst>
                </a:gridCol>
                <a:gridCol w="3872410">
                  <a:extLst>
                    <a:ext uri="{9D8B030D-6E8A-4147-A177-3AD203B41FA5}">
                      <a16:colId xmlns:a16="http://schemas.microsoft.com/office/drawing/2014/main" val="2004138457"/>
                    </a:ext>
                  </a:extLst>
                </a:gridCol>
                <a:gridCol w="1218591">
                  <a:extLst>
                    <a:ext uri="{9D8B030D-6E8A-4147-A177-3AD203B41FA5}">
                      <a16:colId xmlns:a16="http://schemas.microsoft.com/office/drawing/2014/main" val="2229663727"/>
                    </a:ext>
                  </a:extLst>
                </a:gridCol>
                <a:gridCol w="1218591">
                  <a:extLst>
                    <a:ext uri="{9D8B030D-6E8A-4147-A177-3AD203B41FA5}">
                      <a16:colId xmlns:a16="http://schemas.microsoft.com/office/drawing/2014/main" val="3208617138"/>
                    </a:ext>
                  </a:extLst>
                </a:gridCol>
                <a:gridCol w="1218591">
                  <a:extLst>
                    <a:ext uri="{9D8B030D-6E8A-4147-A177-3AD203B41FA5}">
                      <a16:colId xmlns:a16="http://schemas.microsoft.com/office/drawing/2014/main" val="2326825553"/>
                    </a:ext>
                  </a:extLst>
                </a:gridCol>
                <a:gridCol w="1218591">
                  <a:extLst>
                    <a:ext uri="{9D8B030D-6E8A-4147-A177-3AD203B41FA5}">
                      <a16:colId xmlns:a16="http://schemas.microsoft.com/office/drawing/2014/main" val="3584715789"/>
                    </a:ext>
                  </a:extLst>
                </a:gridCol>
              </a:tblGrid>
              <a:tr h="0">
                <a:tc gridSpan="6">
                  <a:txBody>
                    <a:bodyPr/>
                    <a:lstStyle/>
                    <a:p>
                      <a:pPr algn="r" fontAlgn="b"/>
                      <a:r>
                        <a:rPr lang="es-CO" sz="1200" b="0" i="0" u="none" strike="noStrike" dirty="0">
                          <a:solidFill>
                            <a:srgbClr val="000000"/>
                          </a:solidFill>
                          <a:effectLst/>
                          <a:latin typeface="Museo Sans Condensed" panose="02000000000000000000" pitchFamily="2" charset="0"/>
                        </a:rPr>
                        <a:t>Millones de Pesos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576622751"/>
                  </a:ext>
                </a:extLst>
              </a:tr>
              <a:tr h="0">
                <a:tc>
                  <a:txBody>
                    <a:bodyPr/>
                    <a:lstStyle/>
                    <a:p>
                      <a:pPr algn="ctr" fontAlgn="ctr"/>
                      <a:r>
                        <a:rPr lang="es-CO" sz="1200" b="1" i="0" u="none" strike="noStrike" dirty="0">
                          <a:solidFill>
                            <a:srgbClr val="FFFFFF"/>
                          </a:solidFill>
                          <a:effectLst/>
                          <a:latin typeface="Museo Sans Condensed" panose="02000000000000000000" pitchFamily="2" charset="0"/>
                        </a:rPr>
                        <a:t>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200" b="1" i="0" u="none" strike="noStrike" dirty="0">
                          <a:solidFill>
                            <a:srgbClr val="FFFFFF"/>
                          </a:solidFill>
                          <a:effectLst/>
                          <a:latin typeface="Museo Sans Condensed" panose="02000000000000000000" pitchFamily="2" charset="0"/>
                        </a:rPr>
                        <a:t>ENTIDAD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200" b="1" i="0" u="none" strike="noStrike" dirty="0">
                          <a:solidFill>
                            <a:srgbClr val="FFFFFF"/>
                          </a:solidFill>
                          <a:effectLst/>
                          <a:latin typeface="Museo Sans Condensed" panose="02000000000000000000" pitchFamily="2" charset="0"/>
                        </a:rPr>
                        <a:t>RESERVA DEFINITIVA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200" b="1" i="0" u="none" strike="noStrike">
                          <a:solidFill>
                            <a:srgbClr val="FFFFFF"/>
                          </a:solidFill>
                          <a:effectLst/>
                          <a:latin typeface="Museo Sans Condensed" panose="02000000000000000000" pitchFamily="2" charset="0"/>
                        </a:rPr>
                        <a:t>PROGRAMACIÓN GIROS ACUMULADOS</a:t>
                      </a:r>
                      <a:br>
                        <a:rPr lang="es-CO" sz="1200" b="1" i="0" u="none" strike="noStrike">
                          <a:solidFill>
                            <a:srgbClr val="FFFFFF"/>
                          </a:solidFill>
                          <a:effectLst/>
                          <a:latin typeface="Museo Sans Condensed" panose="02000000000000000000" pitchFamily="2" charset="0"/>
                        </a:rPr>
                      </a:br>
                      <a:r>
                        <a:rPr lang="es-CO" sz="1200" b="1" i="0" u="none" strike="noStrike">
                          <a:solidFill>
                            <a:srgbClr val="FFFFFF"/>
                          </a:solidFill>
                          <a:effectLst/>
                          <a:latin typeface="Museo Sans Condensed" panose="02000000000000000000" pitchFamily="2" charset="0"/>
                        </a:rPr>
                        <a:t>JULIO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200" b="1" i="0" u="none" strike="noStrike">
                          <a:solidFill>
                            <a:srgbClr val="FFFFFF"/>
                          </a:solidFill>
                          <a:effectLst/>
                          <a:latin typeface="Museo Sans Condensed" panose="02000000000000000000" pitchFamily="2" charset="0"/>
                        </a:rPr>
                        <a:t>GIRO ACUMULADO DE RESERVAS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tc>
                  <a:txBody>
                    <a:bodyPr/>
                    <a:lstStyle/>
                    <a:p>
                      <a:pPr algn="ctr" fontAlgn="ctr"/>
                      <a:r>
                        <a:rPr lang="es-CO" sz="1200" b="1" i="0" u="none" strike="noStrike">
                          <a:solidFill>
                            <a:srgbClr val="FFFFFF"/>
                          </a:solidFill>
                          <a:effectLst/>
                          <a:latin typeface="Museo Sans Condensed" panose="02000000000000000000" pitchFamily="2" charset="0"/>
                        </a:rPr>
                        <a:t>PROYECCIÓN REZAGO GIROS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D4294"/>
                    </a:solidFill>
                  </a:tcPr>
                </a:tc>
                <a:extLst>
                  <a:ext uri="{0D108BD9-81ED-4DB2-BD59-A6C34878D82A}">
                    <a16:rowId xmlns:a16="http://schemas.microsoft.com/office/drawing/2014/main" val="3512127822"/>
                  </a:ext>
                </a:extLst>
              </a:tr>
              <a:tr h="0">
                <a:tc>
                  <a:txBody>
                    <a:bodyPr/>
                    <a:lstStyle/>
                    <a:p>
                      <a:pPr algn="ctr" fontAlgn="ctr"/>
                      <a:r>
                        <a:rPr lang="es-CO" sz="1200" b="0" i="0" u="none" strike="noStrike" dirty="0">
                          <a:solidFill>
                            <a:srgbClr val="000000"/>
                          </a:solidFill>
                          <a:effectLst/>
                          <a:latin typeface="Museo Sans Condensed" panose="02000000000000000000" pitchFamily="2"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ctr"/>
                      <a:r>
                        <a:rPr lang="es-ES" sz="1200" b="0" i="0" u="none" strike="noStrike" dirty="0">
                          <a:solidFill>
                            <a:srgbClr val="000000"/>
                          </a:solidFill>
                          <a:effectLst/>
                          <a:latin typeface="Museo Sans Condensed" panose="02000000000000000000" pitchFamily="2" charset="0"/>
                        </a:rPr>
                        <a:t>INSTITUTO DISTRITAL DE RECREACIÓN Y DEPORTE (</a:t>
                      </a:r>
                      <a:r>
                        <a:rPr lang="es-ES" sz="1200" b="0" i="0" u="none" strike="noStrike" dirty="0" err="1">
                          <a:solidFill>
                            <a:srgbClr val="000000"/>
                          </a:solidFill>
                          <a:effectLst/>
                          <a:latin typeface="Museo Sans Condensed" panose="02000000000000000000" pitchFamily="2" charset="0"/>
                        </a:rPr>
                        <a:t>lDRD</a:t>
                      </a:r>
                      <a:r>
                        <a:rPr lang="es-ES" sz="1200" b="0" i="0" u="none" strike="noStrike" dirty="0">
                          <a:solidFill>
                            <a:srgbClr val="000000"/>
                          </a:solidFill>
                          <a:effectLst/>
                          <a:latin typeface="Museo Sans Condensed" panose="02000000000000000000" pitchFamily="2"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$ 61.072,12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$ 50.122,69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$ 38.769,33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$ 11.353,35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19875570"/>
                  </a:ext>
                </a:extLst>
              </a:tr>
              <a:tr h="0">
                <a:tc>
                  <a:txBody>
                    <a:bodyPr/>
                    <a:lstStyle/>
                    <a:p>
                      <a:pPr algn="ctr" fontAlgn="ctr"/>
                      <a:r>
                        <a:rPr lang="es-CO" sz="1200" b="0" i="0" u="none" strike="noStrike" dirty="0">
                          <a:solidFill>
                            <a:srgbClr val="000000"/>
                          </a:solidFill>
                          <a:effectLst/>
                          <a:latin typeface="Museo Sans Condensed" panose="02000000000000000000" pitchFamily="2"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INSTITUTO DISTRITAL DE LAS ARTES (IDARTES)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$ 34.841,46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$ 30.407,00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$ 28.878,45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$ 1.528,55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71104735"/>
                  </a:ext>
                </a:extLst>
              </a:tr>
              <a:tr h="0">
                <a:tc>
                  <a:txBody>
                    <a:bodyPr/>
                    <a:lstStyle/>
                    <a:p>
                      <a:pPr algn="ctr" fontAlgn="ctr"/>
                      <a:r>
                        <a:rPr lang="es-CO" sz="1200" b="0" i="0" u="none" strike="noStrike" dirty="0">
                          <a:solidFill>
                            <a:srgbClr val="000000"/>
                          </a:solidFill>
                          <a:effectLst/>
                          <a:latin typeface="Museo Sans Condensed" panose="02000000000000000000" pitchFamily="2"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fontAlgn="ctr"/>
                      <a:r>
                        <a:rPr lang="es-ES" sz="1200" b="0" i="0" u="none" strike="noStrike" dirty="0">
                          <a:solidFill>
                            <a:srgbClr val="000000"/>
                          </a:solidFill>
                          <a:effectLst/>
                          <a:latin typeface="Museo Sans Condensed" panose="02000000000000000000" pitchFamily="2" charset="0"/>
                        </a:rPr>
                        <a:t>SECRETARIA DE CULTURA, RECREACIÓN Y DEPORTE (SCRD)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$ 8.020,62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$ 7.567,57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$ 6.745,69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$ 821,88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13354693"/>
                  </a:ext>
                </a:extLst>
              </a:tr>
              <a:tr h="0">
                <a:tc>
                  <a:txBody>
                    <a:bodyPr/>
                    <a:lstStyle/>
                    <a:p>
                      <a:pPr algn="ctr" fontAlgn="ctr"/>
                      <a:r>
                        <a:rPr lang="es-CO" sz="1200" b="0" i="0" u="none" strike="noStrike">
                          <a:solidFill>
                            <a:srgbClr val="000000"/>
                          </a:solidFill>
                          <a:effectLst/>
                          <a:latin typeface="Museo Sans Condensed" panose="02000000000000000000" pitchFamily="2"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INSTITUTO DISTRITAL DEL PATRIMONIO CULTURAL (IDPC)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$ 4.817,34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$ 4.640,27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$ 4.024,55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$ 615,72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34468264"/>
                  </a:ext>
                </a:extLst>
              </a:tr>
              <a:tr h="0">
                <a:tc>
                  <a:txBody>
                    <a:bodyPr/>
                    <a:lstStyle/>
                    <a:p>
                      <a:pPr algn="ctr" fontAlgn="ctr"/>
                      <a:r>
                        <a:rPr lang="es-CO" sz="1200" b="0" i="0" u="none" strike="noStrike">
                          <a:solidFill>
                            <a:srgbClr val="000000"/>
                          </a:solidFill>
                          <a:effectLst/>
                          <a:latin typeface="Museo Sans Condensed" panose="02000000000000000000" pitchFamily="2"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FUNDACIÓN GILBERTO ALZATE AVENDAÑO (FUGA)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$ 2.273,46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$ 2.052,89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$ 1.757,19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$ 295,70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55341835"/>
                  </a:ext>
                </a:extLst>
              </a:tr>
              <a:tr h="0">
                <a:tc>
                  <a:txBody>
                    <a:bodyPr/>
                    <a:lstStyle/>
                    <a:p>
                      <a:pPr algn="ctr" fontAlgn="ctr"/>
                      <a:r>
                        <a:rPr lang="es-CO" sz="1200" b="0" i="0" u="none" strike="noStrike">
                          <a:solidFill>
                            <a:srgbClr val="000000"/>
                          </a:solidFill>
                          <a:effectLst/>
                          <a:latin typeface="Museo Sans Condensed" panose="02000000000000000000" pitchFamily="2"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fontAlgn="ctr"/>
                      <a:r>
                        <a:rPr lang="pt-BR" sz="1200" b="0" i="0" u="none" strike="noStrike" dirty="0">
                          <a:solidFill>
                            <a:srgbClr val="000000"/>
                          </a:solidFill>
                          <a:effectLst/>
                          <a:latin typeface="Museo Sans Condensed" panose="02000000000000000000" pitchFamily="2" charset="0"/>
                        </a:rPr>
                        <a:t>ORQUESTA FILARMÓNICA DE BOGOTÁ (OFB)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$ 6.560,83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$ 6.460,00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a:solidFill>
                            <a:srgbClr val="000000"/>
                          </a:solidFill>
                          <a:effectLst/>
                          <a:latin typeface="Museo Sans Condensed" panose="02000000000000000000" pitchFamily="2" charset="0"/>
                        </a:rPr>
                        <a:t>$ 6.214,56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$ 245,44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04720161"/>
                  </a:ext>
                </a:extLst>
              </a:tr>
              <a:tr h="0">
                <a:tc>
                  <a:txBody>
                    <a:bodyPr/>
                    <a:lstStyle/>
                    <a:p>
                      <a:pPr algn="ctr" fontAlgn="ctr"/>
                      <a:r>
                        <a:rPr lang="es-CO" sz="1200" b="0" i="0" u="none" strike="noStrike" dirty="0">
                          <a:solidFill>
                            <a:srgbClr val="000000"/>
                          </a:solidFill>
                          <a:effectLst/>
                          <a:latin typeface="Museo Sans Condensed" panose="02000000000000000000" pitchFamily="2"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fontAlgn="ctr"/>
                      <a:r>
                        <a:rPr lang="es-CO" sz="1200" b="0" i="0" u="none" strike="noStrike" dirty="0">
                          <a:solidFill>
                            <a:srgbClr val="000000"/>
                          </a:solidFill>
                          <a:effectLst/>
                          <a:latin typeface="Museo Sans Condensed" panose="02000000000000000000" pitchFamily="2" charset="0"/>
                        </a:rPr>
                        <a:t>CANAL CAPITAL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$ 1.327,25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$ 1.302,33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$ 1.249,96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ctr"/>
                      <a:r>
                        <a:rPr lang="es-CO" sz="1200" b="0" i="0" u="none" strike="noStrike" dirty="0">
                          <a:solidFill>
                            <a:srgbClr val="000000"/>
                          </a:solidFill>
                          <a:effectLst/>
                          <a:latin typeface="Museo Sans Condensed" panose="02000000000000000000" pitchFamily="2" charset="0"/>
                        </a:rPr>
                        <a:t>$ 52,37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49247122"/>
                  </a:ext>
                </a:extLst>
              </a:tr>
              <a:tr h="0">
                <a:tc gridSpan="2">
                  <a:txBody>
                    <a:bodyPr/>
                    <a:lstStyle/>
                    <a:p>
                      <a:pPr algn="just" fontAlgn="ctr"/>
                      <a:r>
                        <a:rPr lang="es-CO" sz="1200" b="1" i="0" u="none" strike="noStrike" dirty="0">
                          <a:solidFill>
                            <a:srgbClr val="000000"/>
                          </a:solidFill>
                          <a:effectLst/>
                          <a:latin typeface="Museo Sans Condensed" panose="02000000000000000000" pitchFamily="2" charset="0"/>
                        </a:rPr>
                        <a:t>TOTAL SECTOR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hMerge="1">
                  <a:txBody>
                    <a:bodyPr/>
                    <a:lstStyle/>
                    <a:p>
                      <a:endParaRPr lang="es-CO"/>
                    </a:p>
                  </a:txBody>
                  <a:tcPr/>
                </a:tc>
                <a:tc>
                  <a:txBody>
                    <a:bodyPr/>
                    <a:lstStyle/>
                    <a:p>
                      <a:pPr algn="r" fontAlgn="ctr"/>
                      <a:r>
                        <a:rPr lang="es-CO" sz="1200" b="1" i="0" u="none" strike="noStrike">
                          <a:solidFill>
                            <a:srgbClr val="000000"/>
                          </a:solidFill>
                          <a:effectLst/>
                          <a:latin typeface="Museo Sans Condensed" panose="02000000000000000000" pitchFamily="2" charset="0"/>
                        </a:rPr>
                        <a:t>$ 118.913,08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$ 102.552,75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200" b="1" i="0" u="none" strike="noStrike" dirty="0">
                          <a:solidFill>
                            <a:srgbClr val="000000"/>
                          </a:solidFill>
                          <a:effectLst/>
                          <a:latin typeface="Museo Sans Condensed" panose="02000000000000000000" pitchFamily="2" charset="0"/>
                        </a:rPr>
                        <a:t>$ 87.639,74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tc>
                  <a:txBody>
                    <a:bodyPr/>
                    <a:lstStyle/>
                    <a:p>
                      <a:pPr algn="r" fontAlgn="ctr"/>
                      <a:r>
                        <a:rPr lang="es-CO" sz="1200" b="1" i="0" u="none" strike="noStrike">
                          <a:solidFill>
                            <a:srgbClr val="000000"/>
                          </a:solidFill>
                          <a:effectLst/>
                          <a:latin typeface="Museo Sans Condensed" panose="02000000000000000000" pitchFamily="2" charset="0"/>
                        </a:rPr>
                        <a:t>$ 14.913,01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81BC"/>
                    </a:solidFill>
                  </a:tcPr>
                </a:tc>
                <a:extLst>
                  <a:ext uri="{0D108BD9-81ED-4DB2-BD59-A6C34878D82A}">
                    <a16:rowId xmlns:a16="http://schemas.microsoft.com/office/drawing/2014/main" val="2179130024"/>
                  </a:ext>
                </a:extLst>
              </a:tr>
              <a:tr h="0">
                <a:tc gridSpan="6">
                  <a:txBody>
                    <a:bodyPr/>
                    <a:lstStyle/>
                    <a:p>
                      <a:pPr algn="l" fontAlgn="b"/>
                      <a:r>
                        <a:rPr lang="es-CO" sz="1200" b="0" i="0" u="none" strike="noStrike" dirty="0">
                          <a:solidFill>
                            <a:srgbClr val="000000"/>
                          </a:solidFill>
                          <a:effectLst/>
                          <a:latin typeface="Museo Sans Condensed" panose="02000000000000000000" pitchFamily="2" charset="0"/>
                        </a:rPr>
                        <a:t>Fuente: Entidades</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933358018"/>
                  </a:ext>
                </a:extLst>
              </a:tr>
              <a:tr h="0">
                <a:tc gridSpan="6">
                  <a:txBody>
                    <a:bodyPr/>
                    <a:lstStyle/>
                    <a:p>
                      <a:pPr algn="l" fontAlgn="b"/>
                      <a:r>
                        <a:rPr lang="es-CO" sz="1200" b="0" i="0" u="none" strike="noStrike" dirty="0">
                          <a:solidFill>
                            <a:srgbClr val="000000"/>
                          </a:solidFill>
                          <a:effectLst/>
                          <a:latin typeface="Museo Sans Condensed" panose="02000000000000000000" pitchFamily="2" charset="0"/>
                        </a:rPr>
                        <a:t>Cálculos y diseño: SCRD-OAP</a:t>
                      </a:r>
                    </a:p>
                  </a:txBody>
                  <a:tcPr marL="9525" marR="9525" marT="9525" marB="0" anchor="b">
                    <a:lnL>
                      <a:noFill/>
                    </a:lnL>
                    <a:lnR>
                      <a:noFill/>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33829206"/>
                  </a:ext>
                </a:extLst>
              </a:tr>
            </a:tbl>
          </a:graphicData>
        </a:graphic>
      </p:graphicFrame>
    </p:spTree>
    <p:extLst>
      <p:ext uri="{BB962C8B-B14F-4D97-AF65-F5344CB8AC3E}">
        <p14:creationId xmlns:p14="http://schemas.microsoft.com/office/powerpoint/2010/main" val="3666416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Justificación sobre posibles rezagos en el giro de las reservas presupuestales</a:t>
            </a:r>
          </a:p>
        </p:txBody>
      </p:sp>
      <p:graphicFrame>
        <p:nvGraphicFramePr>
          <p:cNvPr id="9" name="Tabla 2">
            <a:extLst>
              <a:ext uri="{FF2B5EF4-FFF2-40B4-BE49-F238E27FC236}">
                <a16:creationId xmlns:a16="http://schemas.microsoft.com/office/drawing/2014/main" id="{D6082B3D-0528-4DE9-BCC4-71C5FA4BD0E9}"/>
              </a:ext>
            </a:extLst>
          </p:cNvPr>
          <p:cNvGraphicFramePr>
            <a:graphicFrameLocks noGrp="1"/>
          </p:cNvGraphicFramePr>
          <p:nvPr/>
        </p:nvGraphicFramePr>
        <p:xfrm>
          <a:off x="374208" y="1236397"/>
          <a:ext cx="11606542" cy="579120"/>
        </p:xfrm>
        <a:graphic>
          <a:graphicData uri="http://schemas.openxmlformats.org/drawingml/2006/table">
            <a:tbl>
              <a:tblPr firstRow="1" bandRow="1">
                <a:tableStyleId>{5940675A-B579-460E-94D1-54222C63F5DA}</a:tableStyleId>
              </a:tblPr>
              <a:tblGrid>
                <a:gridCol w="1136899">
                  <a:extLst>
                    <a:ext uri="{9D8B030D-6E8A-4147-A177-3AD203B41FA5}">
                      <a16:colId xmlns:a16="http://schemas.microsoft.com/office/drawing/2014/main" val="2409728750"/>
                    </a:ext>
                  </a:extLst>
                </a:gridCol>
                <a:gridCol w="10469643">
                  <a:extLst>
                    <a:ext uri="{9D8B030D-6E8A-4147-A177-3AD203B41FA5}">
                      <a16:colId xmlns:a16="http://schemas.microsoft.com/office/drawing/2014/main" val="172293012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5D4294"/>
                          </a:solidFill>
                          <a:latin typeface="Museo Sans Condensed" panose="02000000000000000000" pitchFamily="2" charset="0"/>
                        </a:rPr>
                        <a:t>SCRD:</a:t>
                      </a:r>
                      <a:endParaRPr lang="es-CO" dirty="0">
                        <a:latin typeface="Museo Sans Condensed" panose="02000000000000000000" pitchFamily="2"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dirty="0">
                          <a:latin typeface="Museo Sans Condensed" panose="02000000000000000000" pitchFamily="2" charset="0"/>
                        </a:rPr>
                        <a:t>La mayor parte del rezago proyectado corresponde al pago de compromisos de los proyectos 992 - Patrimonio e Infraestructura (52%), 7879 - Cultura Ciudadana (24%), 1011 - Lectura (18%) y 7650 - Fomento (3%).</a:t>
                      </a:r>
                      <a:endParaRPr lang="es-CO" sz="1600" dirty="0">
                        <a:latin typeface="Museo Sans Condensed" panose="02000000000000000000" pitchFamily="2" charset="0"/>
                      </a:endParaRPr>
                    </a:p>
                  </a:txBody>
                  <a:tcPr/>
                </a:tc>
                <a:extLst>
                  <a:ext uri="{0D108BD9-81ED-4DB2-BD59-A6C34878D82A}">
                    <a16:rowId xmlns:a16="http://schemas.microsoft.com/office/drawing/2014/main" val="809887661"/>
                  </a:ext>
                </a:extLst>
              </a:tr>
            </a:tbl>
          </a:graphicData>
        </a:graphic>
      </p:graphicFrame>
      <p:graphicFrame>
        <p:nvGraphicFramePr>
          <p:cNvPr id="17" name="Tabla 2">
            <a:extLst>
              <a:ext uri="{FF2B5EF4-FFF2-40B4-BE49-F238E27FC236}">
                <a16:creationId xmlns:a16="http://schemas.microsoft.com/office/drawing/2014/main" id="{363075C2-A5E0-4652-ACC4-9849B0ADA553}"/>
              </a:ext>
            </a:extLst>
          </p:cNvPr>
          <p:cNvGraphicFramePr>
            <a:graphicFrameLocks noGrp="1"/>
          </p:cNvGraphicFramePr>
          <p:nvPr/>
        </p:nvGraphicFramePr>
        <p:xfrm>
          <a:off x="374208" y="3720701"/>
          <a:ext cx="11606542" cy="822960"/>
        </p:xfrm>
        <a:graphic>
          <a:graphicData uri="http://schemas.openxmlformats.org/drawingml/2006/table">
            <a:tbl>
              <a:tblPr firstRow="1" bandRow="1">
                <a:tableStyleId>{5940675A-B579-460E-94D1-54222C63F5DA}</a:tableStyleId>
              </a:tblPr>
              <a:tblGrid>
                <a:gridCol w="1136899">
                  <a:extLst>
                    <a:ext uri="{9D8B030D-6E8A-4147-A177-3AD203B41FA5}">
                      <a16:colId xmlns:a16="http://schemas.microsoft.com/office/drawing/2014/main" val="2409728750"/>
                    </a:ext>
                  </a:extLst>
                </a:gridCol>
                <a:gridCol w="10469643">
                  <a:extLst>
                    <a:ext uri="{9D8B030D-6E8A-4147-A177-3AD203B41FA5}">
                      <a16:colId xmlns:a16="http://schemas.microsoft.com/office/drawing/2014/main" val="172293012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5D4294"/>
                          </a:solidFill>
                          <a:latin typeface="Museo Sans Condensed" panose="02000000000000000000" pitchFamily="2" charset="0"/>
                        </a:rPr>
                        <a:t>OFB:</a:t>
                      </a:r>
                      <a:endParaRPr lang="es-CO" dirty="0">
                        <a:latin typeface="Museo Sans Condensed" panose="02000000000000000000" pitchFamily="2" charset="0"/>
                      </a:endParaRPr>
                    </a:p>
                  </a:txBody>
                  <a:tcPr/>
                </a:tc>
                <a:tc>
                  <a:txBody>
                    <a:bodyPr/>
                    <a:lstStyle/>
                    <a:p>
                      <a:pPr algn="just"/>
                      <a:r>
                        <a:rPr lang="es-ES" sz="1600" dirty="0">
                          <a:latin typeface="Museo Sans Condensed" panose="02000000000000000000" pitchFamily="2" charset="0"/>
                        </a:rPr>
                        <a:t>Informa que a la finalización del mes no se esperan rezagos respecto a la programación. Se genera alerta a la entidad, pues pese a informar que para este periodo no se espera rezago, en el mes anterior se pronunció en el mismo sentido, sin embargo, al cierre del mes se generó rezago respecto a la programación.</a:t>
                      </a:r>
                      <a:endParaRPr lang="es-CO" sz="1600" dirty="0">
                        <a:latin typeface="Museo Sans Condensed" panose="02000000000000000000" pitchFamily="2" charset="0"/>
                      </a:endParaRPr>
                    </a:p>
                  </a:txBody>
                  <a:tcPr/>
                </a:tc>
                <a:extLst>
                  <a:ext uri="{0D108BD9-81ED-4DB2-BD59-A6C34878D82A}">
                    <a16:rowId xmlns:a16="http://schemas.microsoft.com/office/drawing/2014/main" val="809887661"/>
                  </a:ext>
                </a:extLst>
              </a:tr>
            </a:tbl>
          </a:graphicData>
        </a:graphic>
      </p:graphicFrame>
      <p:graphicFrame>
        <p:nvGraphicFramePr>
          <p:cNvPr id="8" name="Tabla 2">
            <a:extLst>
              <a:ext uri="{FF2B5EF4-FFF2-40B4-BE49-F238E27FC236}">
                <a16:creationId xmlns:a16="http://schemas.microsoft.com/office/drawing/2014/main" id="{2A18EB7F-1320-45F9-B8AE-0F862D21652C}"/>
              </a:ext>
            </a:extLst>
          </p:cNvPr>
          <p:cNvGraphicFramePr>
            <a:graphicFrameLocks noGrp="1"/>
          </p:cNvGraphicFramePr>
          <p:nvPr/>
        </p:nvGraphicFramePr>
        <p:xfrm>
          <a:off x="374208" y="1971365"/>
          <a:ext cx="11606542" cy="1066800"/>
        </p:xfrm>
        <a:graphic>
          <a:graphicData uri="http://schemas.openxmlformats.org/drawingml/2006/table">
            <a:tbl>
              <a:tblPr firstRow="1" bandRow="1">
                <a:tableStyleId>{5940675A-B579-460E-94D1-54222C63F5DA}</a:tableStyleId>
              </a:tblPr>
              <a:tblGrid>
                <a:gridCol w="1136899">
                  <a:extLst>
                    <a:ext uri="{9D8B030D-6E8A-4147-A177-3AD203B41FA5}">
                      <a16:colId xmlns:a16="http://schemas.microsoft.com/office/drawing/2014/main" val="2409728750"/>
                    </a:ext>
                  </a:extLst>
                </a:gridCol>
                <a:gridCol w="10469643">
                  <a:extLst>
                    <a:ext uri="{9D8B030D-6E8A-4147-A177-3AD203B41FA5}">
                      <a16:colId xmlns:a16="http://schemas.microsoft.com/office/drawing/2014/main" val="172293012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5D4294"/>
                          </a:solidFill>
                          <a:latin typeface="Museo Sans Condensed" panose="02000000000000000000" pitchFamily="2" charset="0"/>
                        </a:rPr>
                        <a:t>IDRD:</a:t>
                      </a:r>
                      <a:endParaRPr lang="es-CO" dirty="0">
                        <a:latin typeface="Museo Sans Condensed" panose="02000000000000000000" pitchFamily="2" charset="0"/>
                      </a:endParaRPr>
                    </a:p>
                  </a:txBody>
                  <a:tcPr/>
                </a:tc>
                <a:tc>
                  <a:txBody>
                    <a:bodyPr/>
                    <a:lstStyle/>
                    <a:p>
                      <a:pPr algn="just"/>
                      <a:r>
                        <a:rPr lang="es-ES" sz="1600" dirty="0">
                          <a:latin typeface="Museo Sans Condensed" panose="02000000000000000000" pitchFamily="2" charset="0"/>
                        </a:rPr>
                        <a:t>El rezago proyectado corresponde en mayor medida al reconocimiento y pago de los pasivos exigibles de contratos de obra pública y de interventoría, las medidas de cierre, cuarentenas y la situación de orden público ha afectado la ejecución de ciertos compromisos (elementos para la divulgación y promoción, uniformes, implementación deportiva) y el correspondiente pago, conforme a la programación del giro de las reservas.</a:t>
                      </a:r>
                      <a:endParaRPr lang="es-CO" sz="1600" dirty="0">
                        <a:latin typeface="Museo Sans Condensed" panose="02000000000000000000" pitchFamily="2" charset="0"/>
                      </a:endParaRPr>
                    </a:p>
                  </a:txBody>
                  <a:tcPr/>
                </a:tc>
                <a:extLst>
                  <a:ext uri="{0D108BD9-81ED-4DB2-BD59-A6C34878D82A}">
                    <a16:rowId xmlns:a16="http://schemas.microsoft.com/office/drawing/2014/main" val="809887661"/>
                  </a:ext>
                </a:extLst>
              </a:tr>
            </a:tbl>
          </a:graphicData>
        </a:graphic>
      </p:graphicFrame>
      <p:graphicFrame>
        <p:nvGraphicFramePr>
          <p:cNvPr id="10" name="Tabla 2">
            <a:extLst>
              <a:ext uri="{FF2B5EF4-FFF2-40B4-BE49-F238E27FC236}">
                <a16:creationId xmlns:a16="http://schemas.microsoft.com/office/drawing/2014/main" id="{69E401D5-828F-4C8B-B11D-4FB641EB9C3E}"/>
              </a:ext>
            </a:extLst>
          </p:cNvPr>
          <p:cNvGraphicFramePr>
            <a:graphicFrameLocks noGrp="1"/>
          </p:cNvGraphicFramePr>
          <p:nvPr/>
        </p:nvGraphicFramePr>
        <p:xfrm>
          <a:off x="374208" y="3194013"/>
          <a:ext cx="11606542" cy="370840"/>
        </p:xfrm>
        <a:graphic>
          <a:graphicData uri="http://schemas.openxmlformats.org/drawingml/2006/table">
            <a:tbl>
              <a:tblPr firstRow="1" bandRow="1">
                <a:tableStyleId>{5940675A-B579-460E-94D1-54222C63F5DA}</a:tableStyleId>
              </a:tblPr>
              <a:tblGrid>
                <a:gridCol w="1136899">
                  <a:extLst>
                    <a:ext uri="{9D8B030D-6E8A-4147-A177-3AD203B41FA5}">
                      <a16:colId xmlns:a16="http://schemas.microsoft.com/office/drawing/2014/main" val="2409728750"/>
                    </a:ext>
                  </a:extLst>
                </a:gridCol>
                <a:gridCol w="10469643">
                  <a:extLst>
                    <a:ext uri="{9D8B030D-6E8A-4147-A177-3AD203B41FA5}">
                      <a16:colId xmlns:a16="http://schemas.microsoft.com/office/drawing/2014/main" val="172293012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5D4294"/>
                          </a:solidFill>
                          <a:latin typeface="Museo Sans Condensed" panose="02000000000000000000" pitchFamily="2" charset="0"/>
                        </a:rPr>
                        <a:t>IDARTES:</a:t>
                      </a:r>
                      <a:endParaRPr lang="es-CO" dirty="0">
                        <a:latin typeface="Museo Sans Condensed" panose="02000000000000000000" pitchFamily="2" charset="0"/>
                      </a:endParaRPr>
                    </a:p>
                  </a:txBody>
                  <a:tcPr/>
                </a:tc>
                <a:tc>
                  <a:txBody>
                    <a:bodyPr/>
                    <a:lstStyle/>
                    <a:p>
                      <a:pPr algn="just"/>
                      <a:r>
                        <a:rPr lang="es-ES" sz="1600" dirty="0">
                          <a:latin typeface="Museo Sans Condensed" panose="02000000000000000000" pitchFamily="2" charset="0"/>
                        </a:rPr>
                        <a:t>Informa que a la finalización del mes no se esperan rezagos respecto a la programación.</a:t>
                      </a:r>
                      <a:endParaRPr lang="es-CO" sz="1600" dirty="0">
                        <a:latin typeface="Museo Sans Condensed" panose="02000000000000000000" pitchFamily="2" charset="0"/>
                      </a:endParaRPr>
                    </a:p>
                  </a:txBody>
                  <a:tcPr/>
                </a:tc>
                <a:extLst>
                  <a:ext uri="{0D108BD9-81ED-4DB2-BD59-A6C34878D82A}">
                    <a16:rowId xmlns:a16="http://schemas.microsoft.com/office/drawing/2014/main" val="809887661"/>
                  </a:ext>
                </a:extLst>
              </a:tr>
            </a:tbl>
          </a:graphicData>
        </a:graphic>
      </p:graphicFrame>
      <p:graphicFrame>
        <p:nvGraphicFramePr>
          <p:cNvPr id="11" name="Tabla 2">
            <a:extLst>
              <a:ext uri="{FF2B5EF4-FFF2-40B4-BE49-F238E27FC236}">
                <a16:creationId xmlns:a16="http://schemas.microsoft.com/office/drawing/2014/main" id="{4D1BB312-6723-4245-86A7-CADB6A2AC15A}"/>
              </a:ext>
            </a:extLst>
          </p:cNvPr>
          <p:cNvGraphicFramePr>
            <a:graphicFrameLocks noGrp="1"/>
          </p:cNvGraphicFramePr>
          <p:nvPr/>
        </p:nvGraphicFramePr>
        <p:xfrm>
          <a:off x="374208" y="4699509"/>
          <a:ext cx="11606542" cy="1066800"/>
        </p:xfrm>
        <a:graphic>
          <a:graphicData uri="http://schemas.openxmlformats.org/drawingml/2006/table">
            <a:tbl>
              <a:tblPr firstRow="1" bandRow="1">
                <a:tableStyleId>{5940675A-B579-460E-94D1-54222C63F5DA}</a:tableStyleId>
              </a:tblPr>
              <a:tblGrid>
                <a:gridCol w="1136899">
                  <a:extLst>
                    <a:ext uri="{9D8B030D-6E8A-4147-A177-3AD203B41FA5}">
                      <a16:colId xmlns:a16="http://schemas.microsoft.com/office/drawing/2014/main" val="2409728750"/>
                    </a:ext>
                  </a:extLst>
                </a:gridCol>
                <a:gridCol w="10469643">
                  <a:extLst>
                    <a:ext uri="{9D8B030D-6E8A-4147-A177-3AD203B41FA5}">
                      <a16:colId xmlns:a16="http://schemas.microsoft.com/office/drawing/2014/main" val="172293012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5D4294"/>
                          </a:solidFill>
                          <a:latin typeface="Museo Sans Condensed" panose="02000000000000000000" pitchFamily="2" charset="0"/>
                        </a:rPr>
                        <a:t>IDPC:</a:t>
                      </a:r>
                      <a:endParaRPr lang="es-CO" dirty="0">
                        <a:latin typeface="Museo Sans Condensed" panose="02000000000000000000" pitchFamily="2" charset="0"/>
                      </a:endParaRPr>
                    </a:p>
                  </a:txBody>
                  <a:tcPr/>
                </a:tc>
                <a:tc>
                  <a:txBody>
                    <a:bodyPr/>
                    <a:lstStyle/>
                    <a:p>
                      <a:pPr algn="just"/>
                      <a:r>
                        <a:rPr lang="es-ES" sz="1600" dirty="0">
                          <a:latin typeface="Museo Sans Condensed" panose="02000000000000000000" pitchFamily="2" charset="0"/>
                        </a:rPr>
                        <a:t>El rezago proyectado corresponde en mayor medida a pagos finales de contratos de obra e interventoría (supeditados a la entrega final a satisfacción de las obras) y reprogramación de fechas de entrega por suspensiones generadas por temas de confinamiento; reprogramación de entregas de los contenidos sonoros, audiovisuales, fotográficos y convergentes promovidos por comunidades y pago </a:t>
                      </a:r>
                      <a:r>
                        <a:rPr lang="es-ES" sz="1600" kern="1200" dirty="0">
                          <a:solidFill>
                            <a:schemeClr val="tx1"/>
                          </a:solidFill>
                          <a:latin typeface="Museo Sans Condensed" panose="02000000000000000000" pitchFamily="2" charset="0"/>
                          <a:ea typeface="+mn-ea"/>
                          <a:cs typeface="+mn-cs"/>
                        </a:rPr>
                        <a:t>pendiente por instalación de </a:t>
                      </a:r>
                      <a:r>
                        <a:rPr lang="es-CO" sz="1600" kern="1200" dirty="0">
                          <a:solidFill>
                            <a:schemeClr val="tx1"/>
                          </a:solidFill>
                          <a:latin typeface="Museo Sans Condensed" panose="02000000000000000000" pitchFamily="2" charset="0"/>
                          <a:ea typeface="+mn-ea"/>
                          <a:cs typeface="+mn-cs"/>
                        </a:rPr>
                        <a:t>infraestructura tecnológica </a:t>
                      </a:r>
                      <a:r>
                        <a:rPr lang="es-ES" sz="1600" kern="1200" dirty="0">
                          <a:solidFill>
                            <a:schemeClr val="tx1"/>
                          </a:solidFill>
                          <a:latin typeface="Museo Sans Condensed" panose="02000000000000000000" pitchFamily="2" charset="0"/>
                          <a:ea typeface="+mn-ea"/>
                          <a:cs typeface="+mn-cs"/>
                        </a:rPr>
                        <a:t>para la operación del Data Center.</a:t>
                      </a:r>
                      <a:endParaRPr lang="es-CO" sz="1600" kern="1200" dirty="0">
                        <a:solidFill>
                          <a:schemeClr val="tx1"/>
                        </a:solidFill>
                        <a:latin typeface="Museo Sans Condensed" panose="02000000000000000000" pitchFamily="2" charset="0"/>
                        <a:ea typeface="+mn-ea"/>
                        <a:cs typeface="+mn-cs"/>
                      </a:endParaRPr>
                    </a:p>
                  </a:txBody>
                  <a:tcPr/>
                </a:tc>
                <a:extLst>
                  <a:ext uri="{0D108BD9-81ED-4DB2-BD59-A6C34878D82A}">
                    <a16:rowId xmlns:a16="http://schemas.microsoft.com/office/drawing/2014/main" val="809887661"/>
                  </a:ext>
                </a:extLst>
              </a:tr>
            </a:tbl>
          </a:graphicData>
        </a:graphic>
      </p:graphicFrame>
    </p:spTree>
    <p:extLst>
      <p:ext uri="{BB962C8B-B14F-4D97-AF65-F5344CB8AC3E}">
        <p14:creationId xmlns:p14="http://schemas.microsoft.com/office/powerpoint/2010/main" val="3851770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Justificación sobre posibles rezagos en el giro de las reservas presupuestales</a:t>
            </a:r>
          </a:p>
        </p:txBody>
      </p:sp>
      <p:graphicFrame>
        <p:nvGraphicFramePr>
          <p:cNvPr id="18" name="Tabla 2">
            <a:extLst>
              <a:ext uri="{FF2B5EF4-FFF2-40B4-BE49-F238E27FC236}">
                <a16:creationId xmlns:a16="http://schemas.microsoft.com/office/drawing/2014/main" id="{CCF5B53E-8E90-44B4-B4E8-ED38153B95FE}"/>
              </a:ext>
            </a:extLst>
          </p:cNvPr>
          <p:cNvGraphicFramePr>
            <a:graphicFrameLocks noGrp="1"/>
          </p:cNvGraphicFramePr>
          <p:nvPr/>
        </p:nvGraphicFramePr>
        <p:xfrm>
          <a:off x="292727" y="1206991"/>
          <a:ext cx="11606542" cy="1066800"/>
        </p:xfrm>
        <a:graphic>
          <a:graphicData uri="http://schemas.openxmlformats.org/drawingml/2006/table">
            <a:tbl>
              <a:tblPr firstRow="1" bandRow="1">
                <a:tableStyleId>{5940675A-B579-460E-94D1-54222C63F5DA}</a:tableStyleId>
              </a:tblPr>
              <a:tblGrid>
                <a:gridCol w="1136899">
                  <a:extLst>
                    <a:ext uri="{9D8B030D-6E8A-4147-A177-3AD203B41FA5}">
                      <a16:colId xmlns:a16="http://schemas.microsoft.com/office/drawing/2014/main" val="2409728750"/>
                    </a:ext>
                  </a:extLst>
                </a:gridCol>
                <a:gridCol w="10469643">
                  <a:extLst>
                    <a:ext uri="{9D8B030D-6E8A-4147-A177-3AD203B41FA5}">
                      <a16:colId xmlns:a16="http://schemas.microsoft.com/office/drawing/2014/main" val="172293012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5D4294"/>
                          </a:solidFill>
                          <a:latin typeface="Museo Sans Condensed" panose="02000000000000000000" pitchFamily="2" charset="0"/>
                        </a:rPr>
                        <a:t>FUGA:</a:t>
                      </a:r>
                      <a:endParaRPr lang="es-CO" dirty="0">
                        <a:latin typeface="Museo Sans Condensed" panose="02000000000000000000" pitchFamily="2" charset="0"/>
                      </a:endParaRPr>
                    </a:p>
                  </a:txBody>
                  <a:tcPr/>
                </a:tc>
                <a:tc>
                  <a:txBody>
                    <a:bodyPr/>
                    <a:lstStyle/>
                    <a:p>
                      <a:pPr algn="just"/>
                      <a:r>
                        <a:rPr lang="es-ES" sz="1600" dirty="0">
                          <a:latin typeface="Museo Sans Condensed" panose="02000000000000000000" pitchFamily="2" charset="0"/>
                        </a:rPr>
                        <a:t>Informa que el rezago se deriva principalmente del retraso en los pagos de las convocatoria Es Cultura Local 2020, sujeta al proceso de formación que debe impartir la SCRD a los ganadores de dicha convocatoria, y a diferencias con el contratista de la obra de reforzamiento estructural del Auditorio de la FUGA, que ha impedido efectuar la liquidación de dicho contrato y en consecuencia afecta en el giro de los compromisos adquiridos.</a:t>
                      </a:r>
                    </a:p>
                  </a:txBody>
                  <a:tcPr/>
                </a:tc>
                <a:extLst>
                  <a:ext uri="{0D108BD9-81ED-4DB2-BD59-A6C34878D82A}">
                    <a16:rowId xmlns:a16="http://schemas.microsoft.com/office/drawing/2014/main" val="809887661"/>
                  </a:ext>
                </a:extLst>
              </a:tr>
            </a:tbl>
          </a:graphicData>
        </a:graphic>
      </p:graphicFrame>
      <p:graphicFrame>
        <p:nvGraphicFramePr>
          <p:cNvPr id="19" name="Tabla 2">
            <a:extLst>
              <a:ext uri="{FF2B5EF4-FFF2-40B4-BE49-F238E27FC236}">
                <a16:creationId xmlns:a16="http://schemas.microsoft.com/office/drawing/2014/main" id="{A8F014BA-462F-4C55-AE03-B9871CB5A60E}"/>
              </a:ext>
            </a:extLst>
          </p:cNvPr>
          <p:cNvGraphicFramePr>
            <a:graphicFrameLocks noGrp="1"/>
          </p:cNvGraphicFramePr>
          <p:nvPr/>
        </p:nvGraphicFramePr>
        <p:xfrm>
          <a:off x="292727" y="2400233"/>
          <a:ext cx="11606542" cy="370840"/>
        </p:xfrm>
        <a:graphic>
          <a:graphicData uri="http://schemas.openxmlformats.org/drawingml/2006/table">
            <a:tbl>
              <a:tblPr firstRow="1" bandRow="1">
                <a:tableStyleId>{5940675A-B579-460E-94D1-54222C63F5DA}</a:tableStyleId>
              </a:tblPr>
              <a:tblGrid>
                <a:gridCol w="1136899">
                  <a:extLst>
                    <a:ext uri="{9D8B030D-6E8A-4147-A177-3AD203B41FA5}">
                      <a16:colId xmlns:a16="http://schemas.microsoft.com/office/drawing/2014/main" val="2409728750"/>
                    </a:ext>
                  </a:extLst>
                </a:gridCol>
                <a:gridCol w="10469643">
                  <a:extLst>
                    <a:ext uri="{9D8B030D-6E8A-4147-A177-3AD203B41FA5}">
                      <a16:colId xmlns:a16="http://schemas.microsoft.com/office/drawing/2014/main" val="172293012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solidFill>
                            <a:srgbClr val="5D4294"/>
                          </a:solidFill>
                          <a:latin typeface="Museo Sans Condensed" panose="02000000000000000000" pitchFamily="2" charset="0"/>
                        </a:rPr>
                        <a:t>CANAL:</a:t>
                      </a:r>
                      <a:endParaRPr lang="es-CO" dirty="0">
                        <a:latin typeface="Museo Sans Condensed" panose="02000000000000000000" pitchFamily="2" charset="0"/>
                      </a:endParaRPr>
                    </a:p>
                  </a:txBody>
                  <a:tcPr/>
                </a:tc>
                <a:tc>
                  <a:txBody>
                    <a:bodyPr/>
                    <a:lstStyle/>
                    <a:p>
                      <a:pPr algn="just"/>
                      <a:r>
                        <a:rPr lang="es-ES" sz="1600" dirty="0">
                          <a:latin typeface="Museo Sans Condensed" panose="02000000000000000000" pitchFamily="2" charset="0"/>
                        </a:rPr>
                        <a:t>Informa que a la finalización del mes no se esperan rezagos respecto a la programación.</a:t>
                      </a:r>
                      <a:endParaRPr lang="es-CO" sz="1600" dirty="0">
                        <a:latin typeface="Museo Sans Condensed" panose="02000000000000000000" pitchFamily="2" charset="0"/>
                      </a:endParaRPr>
                    </a:p>
                  </a:txBody>
                  <a:tcPr/>
                </a:tc>
                <a:extLst>
                  <a:ext uri="{0D108BD9-81ED-4DB2-BD59-A6C34878D82A}">
                    <a16:rowId xmlns:a16="http://schemas.microsoft.com/office/drawing/2014/main" val="809887661"/>
                  </a:ext>
                </a:extLst>
              </a:tr>
            </a:tbl>
          </a:graphicData>
        </a:graphic>
      </p:graphicFrame>
    </p:spTree>
    <p:extLst>
      <p:ext uri="{BB962C8B-B14F-4D97-AF65-F5344CB8AC3E}">
        <p14:creationId xmlns:p14="http://schemas.microsoft.com/office/powerpoint/2010/main" val="3793295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mn-cs"/>
              </a:rPr>
              <a:t>Giro de reservas a 23/07/2021</a:t>
            </a:r>
          </a:p>
        </p:txBody>
      </p:sp>
      <p:graphicFrame>
        <p:nvGraphicFramePr>
          <p:cNvPr id="6" name="9 Gráfico">
            <a:extLst>
              <a:ext uri="{FF2B5EF4-FFF2-40B4-BE49-F238E27FC236}">
                <a16:creationId xmlns:a16="http://schemas.microsoft.com/office/drawing/2014/main" id="{B2626AB4-F50B-4B4A-A60A-3FF395B7C1F3}"/>
              </a:ext>
            </a:extLst>
          </p:cNvPr>
          <p:cNvGraphicFramePr>
            <a:graphicFrameLocks/>
          </p:cNvGraphicFramePr>
          <p:nvPr/>
        </p:nvGraphicFramePr>
        <p:xfrm>
          <a:off x="595308" y="1080549"/>
          <a:ext cx="11001375" cy="38195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Tabla 2">
            <a:extLst>
              <a:ext uri="{FF2B5EF4-FFF2-40B4-BE49-F238E27FC236}">
                <a16:creationId xmlns:a16="http://schemas.microsoft.com/office/drawing/2014/main" id="{72882CDF-779F-403D-B211-F25A568A81B7}"/>
              </a:ext>
            </a:extLst>
          </p:cNvPr>
          <p:cNvGraphicFramePr>
            <a:graphicFrameLocks noGrp="1"/>
          </p:cNvGraphicFramePr>
          <p:nvPr/>
        </p:nvGraphicFramePr>
        <p:xfrm>
          <a:off x="3587745" y="4900074"/>
          <a:ext cx="5016500" cy="1211580"/>
        </p:xfrm>
        <a:graphic>
          <a:graphicData uri="http://schemas.openxmlformats.org/drawingml/2006/table">
            <a:tbl>
              <a:tblPr/>
              <a:tblGrid>
                <a:gridCol w="1003300">
                  <a:extLst>
                    <a:ext uri="{9D8B030D-6E8A-4147-A177-3AD203B41FA5}">
                      <a16:colId xmlns:a16="http://schemas.microsoft.com/office/drawing/2014/main" val="1309545274"/>
                    </a:ext>
                  </a:extLst>
                </a:gridCol>
                <a:gridCol w="1003300">
                  <a:extLst>
                    <a:ext uri="{9D8B030D-6E8A-4147-A177-3AD203B41FA5}">
                      <a16:colId xmlns:a16="http://schemas.microsoft.com/office/drawing/2014/main" val="1150228464"/>
                    </a:ext>
                  </a:extLst>
                </a:gridCol>
                <a:gridCol w="1003300">
                  <a:extLst>
                    <a:ext uri="{9D8B030D-6E8A-4147-A177-3AD203B41FA5}">
                      <a16:colId xmlns:a16="http://schemas.microsoft.com/office/drawing/2014/main" val="176615455"/>
                    </a:ext>
                  </a:extLst>
                </a:gridCol>
                <a:gridCol w="1003300">
                  <a:extLst>
                    <a:ext uri="{9D8B030D-6E8A-4147-A177-3AD203B41FA5}">
                      <a16:colId xmlns:a16="http://schemas.microsoft.com/office/drawing/2014/main" val="4025251673"/>
                    </a:ext>
                  </a:extLst>
                </a:gridCol>
                <a:gridCol w="1003300">
                  <a:extLst>
                    <a:ext uri="{9D8B030D-6E8A-4147-A177-3AD203B41FA5}">
                      <a16:colId xmlns:a16="http://schemas.microsoft.com/office/drawing/2014/main" val="1590758735"/>
                    </a:ext>
                  </a:extLst>
                </a:gridCol>
              </a:tblGrid>
              <a:tr h="0">
                <a:tc gridSpan="5">
                  <a:txBody>
                    <a:bodyPr/>
                    <a:lstStyle/>
                    <a:p>
                      <a:pPr algn="r" fontAlgn="ctr"/>
                      <a:r>
                        <a:rPr lang="es-CO" sz="1100" b="0" i="0" u="none" strike="noStrike" dirty="0">
                          <a:solidFill>
                            <a:srgbClr val="000000"/>
                          </a:solidFill>
                          <a:effectLst/>
                          <a:latin typeface="Museo Sans Condensed" panose="02000000000000000000" pitchFamily="2" charset="0"/>
                        </a:rPr>
                        <a:t>Millones de pesos</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487931501"/>
                  </a:ext>
                </a:extLst>
              </a:tr>
              <a:tr h="0">
                <a:tc>
                  <a:txBody>
                    <a:bodyPr/>
                    <a:lstStyle/>
                    <a:p>
                      <a:pPr algn="ctr" fontAlgn="ctr"/>
                      <a:r>
                        <a:rPr lang="es-CO" sz="1100" b="1" i="0" u="none" strike="noStrike" dirty="0">
                          <a:solidFill>
                            <a:srgbClr val="000000"/>
                          </a:solidFill>
                          <a:effectLst/>
                          <a:latin typeface="Museo Sans Condensed" panose="02000000000000000000" pitchFamily="2" charset="0"/>
                        </a:rPr>
                        <a:t>RESERVA CONSTITUIDA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RESERVA DEFINITIVA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C81BC"/>
                    </a:solidFill>
                  </a:tcPr>
                </a:tc>
                <a:tc>
                  <a:txBody>
                    <a:bodyPr/>
                    <a:lstStyle/>
                    <a:p>
                      <a:pPr algn="ctr" fontAlgn="ctr"/>
                      <a:r>
                        <a:rPr lang="es-CO" sz="1100" b="1" i="0" u="none" strike="noStrike" dirty="0">
                          <a:solidFill>
                            <a:srgbClr val="000000"/>
                          </a:solidFill>
                          <a:effectLst/>
                          <a:latin typeface="Museo Sans Condensed" panose="02000000000000000000" pitchFamily="2" charset="0"/>
                        </a:rPr>
                        <a:t>PROGRAMACIÓN GIROS ACUMULADOS</a:t>
                      </a:r>
                      <a:br>
                        <a:rPr lang="es-CO" sz="1100" b="1" i="0" u="none" strike="noStrike" dirty="0">
                          <a:solidFill>
                            <a:srgbClr val="000000"/>
                          </a:solidFill>
                          <a:effectLst/>
                          <a:latin typeface="Museo Sans Condensed" panose="02000000000000000000" pitchFamily="2" charset="0"/>
                        </a:rPr>
                      </a:br>
                      <a:r>
                        <a:rPr lang="es-CO" sz="1100" b="1" i="0" u="none" strike="noStrike" dirty="0">
                          <a:solidFill>
                            <a:srgbClr val="000000"/>
                          </a:solidFill>
                          <a:effectLst/>
                          <a:latin typeface="Museo Sans Condensed" panose="02000000000000000000" pitchFamily="2" charset="0"/>
                        </a:rPr>
                        <a:t>JULIO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fontAlgn="ctr"/>
                      <a:r>
                        <a:rPr lang="es-CO" sz="1100" b="1" i="0" u="none" strike="noStrike">
                          <a:solidFill>
                            <a:srgbClr val="000000"/>
                          </a:solidFill>
                          <a:effectLst/>
                          <a:latin typeface="Museo Sans Condensed" panose="02000000000000000000" pitchFamily="2" charset="0"/>
                        </a:rPr>
                        <a:t>GIROS ACUMULADOS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7D31"/>
                    </a:solidFill>
                  </a:tcPr>
                </a:tc>
                <a:tc>
                  <a:txBody>
                    <a:bodyPr/>
                    <a:lstStyle/>
                    <a:p>
                      <a:pPr algn="ctr" fontAlgn="ctr"/>
                      <a:r>
                        <a:rPr lang="es-CO" sz="1100" b="1" i="0" u="none" strike="noStrike">
                          <a:solidFill>
                            <a:srgbClr val="000000"/>
                          </a:solidFill>
                          <a:effectLst/>
                          <a:latin typeface="Museo Sans Condensed" panose="02000000000000000000" pitchFamily="2" charset="0"/>
                        </a:rPr>
                        <a:t>REZAGO GIROS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33C0C"/>
                    </a:solidFill>
                  </a:tcPr>
                </a:tc>
                <a:extLst>
                  <a:ext uri="{0D108BD9-81ED-4DB2-BD59-A6C34878D82A}">
                    <a16:rowId xmlns:a16="http://schemas.microsoft.com/office/drawing/2014/main" val="1728887504"/>
                  </a:ext>
                </a:extLst>
              </a:tr>
              <a:tr h="0">
                <a:tc rowSpan="2">
                  <a:txBody>
                    <a:bodyPr/>
                    <a:lstStyle/>
                    <a:p>
                      <a:pPr algn="ctr" fontAlgn="ctr"/>
                      <a:r>
                        <a:rPr lang="es-CO" sz="1100" b="0" i="0" u="none" strike="noStrike">
                          <a:solidFill>
                            <a:srgbClr val="000000"/>
                          </a:solidFill>
                          <a:effectLst/>
                          <a:latin typeface="Museo Sans Condensed" panose="02000000000000000000" pitchFamily="2" charset="0"/>
                        </a:rPr>
                        <a:t>$119.848,89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a:solidFill>
                            <a:srgbClr val="000000"/>
                          </a:solidFill>
                          <a:effectLst/>
                          <a:latin typeface="Museo Sans Condensed" panose="02000000000000000000" pitchFamily="2" charset="0"/>
                        </a:rPr>
                        <a:t>$118.913,08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$102.552,75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$87.639,74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1100" b="0" i="0" u="none" strike="noStrike">
                          <a:solidFill>
                            <a:srgbClr val="833C0C"/>
                          </a:solidFill>
                          <a:effectLst/>
                          <a:latin typeface="Museo Sans Condensed" panose="02000000000000000000" pitchFamily="2" charset="0"/>
                        </a:rPr>
                        <a:t>$14.913,01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0662492"/>
                  </a:ext>
                </a:extLst>
              </a:tr>
              <a:tr h="0">
                <a:tc vMerge="1">
                  <a:txBody>
                    <a:bodyPr/>
                    <a:lstStyle/>
                    <a:p>
                      <a:endParaRPr lang="es-CO"/>
                    </a:p>
                  </a:txBody>
                  <a:tcPr/>
                </a:tc>
                <a:tc vMerge="1">
                  <a:txBody>
                    <a:bodyPr/>
                    <a:lstStyle/>
                    <a:p>
                      <a:endParaRPr lang="es-CO"/>
                    </a:p>
                  </a:txBody>
                  <a:tcPr/>
                </a:tc>
                <a:tc>
                  <a:txBody>
                    <a:bodyPr/>
                    <a:lstStyle/>
                    <a:p>
                      <a:pPr algn="ctr" fontAlgn="ctr"/>
                      <a:r>
                        <a:rPr lang="es-CO" sz="1100" b="0" i="0" u="none" strike="noStrike" dirty="0">
                          <a:solidFill>
                            <a:srgbClr val="000000"/>
                          </a:solidFill>
                          <a:effectLst/>
                          <a:latin typeface="Museo Sans Condensed" panose="02000000000000000000" pitchFamily="2" charset="0"/>
                        </a:rPr>
                        <a:t>85,74%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Museo Sans Condensed" panose="02000000000000000000" pitchFamily="2" charset="0"/>
                        </a:rPr>
                        <a:t>73,70%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3752708065"/>
                  </a:ext>
                </a:extLst>
              </a:tr>
            </a:tbl>
          </a:graphicData>
        </a:graphic>
      </p:graphicFrame>
    </p:spTree>
    <p:extLst>
      <p:ext uri="{BB962C8B-B14F-4D97-AF65-F5344CB8AC3E}">
        <p14:creationId xmlns:p14="http://schemas.microsoft.com/office/powerpoint/2010/main" val="1214286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29B495A-774D-41D4-8686-0D10E255BD1E}"/>
              </a:ext>
            </a:extLst>
          </p:cNvPr>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lang="es-ES" sz="4000" b="1" dirty="0">
                <a:solidFill>
                  <a:srgbClr val="5D4294"/>
                </a:solidFill>
                <a:latin typeface="Museo Sans Condensed" panose="02000000000000000000" pitchFamily="2" charset="0"/>
                <a:cs typeface="Arial" panose="020B0604020202020204" pitchFamily="34" charset="0"/>
              </a:rPr>
              <a:t>5</a:t>
            </a:r>
            <a:r>
              <a:rPr kumimoji="0" lang="es-ES"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 </a:t>
            </a: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Prácticas exitosas y lecciones aprendidas en la implementación de la Política del MIPG de Planeación Institucional - Transparencia y Acceso a la Información Pública.</a:t>
            </a:r>
          </a:p>
        </p:txBody>
      </p:sp>
    </p:spTree>
    <p:extLst>
      <p:ext uri="{BB962C8B-B14F-4D97-AF65-F5344CB8AC3E}">
        <p14:creationId xmlns:p14="http://schemas.microsoft.com/office/powerpoint/2010/main" val="171426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94B626E2-26D0-46D2-AAAC-5599C5B0F0BC}"/>
              </a:ext>
            </a:extLst>
          </p:cNvPr>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lang="es-ES" sz="4000" b="1" dirty="0">
                <a:solidFill>
                  <a:srgbClr val="5D4294"/>
                </a:solidFill>
                <a:latin typeface="Museo Sans Condensed" panose="02000000000000000000" pitchFamily="2" charset="0"/>
                <a:cs typeface="Arial" panose="020B0604020202020204" pitchFamily="34" charset="0"/>
              </a:rPr>
              <a:t>3</a:t>
            </a:r>
            <a:r>
              <a:rPr kumimoji="0" lang="es-ES"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 </a:t>
            </a: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Lineamiento de programación presupuestal, gastos de  inversión 2022 – Normativa Distrital sobre la materia 2021.</a:t>
            </a:r>
          </a:p>
        </p:txBody>
      </p:sp>
    </p:spTree>
    <p:extLst>
      <p:ext uri="{BB962C8B-B14F-4D97-AF65-F5344CB8AC3E}">
        <p14:creationId xmlns:p14="http://schemas.microsoft.com/office/powerpoint/2010/main" val="3292599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9BE1C21B-1E0F-4810-8141-901581961771}"/>
              </a:ext>
            </a:extLst>
          </p:cNvPr>
          <p:cNvSpPr>
            <a:spLocks noGrp="1"/>
          </p:cNvSpPr>
          <p:nvPr>
            <p:ph type="title"/>
          </p:nvPr>
        </p:nvSpPr>
        <p:spPr>
          <a:xfrm>
            <a:off x="843548" y="690822"/>
            <a:ext cx="10504904" cy="782637"/>
          </a:xfrm>
        </p:spPr>
        <p:txBody>
          <a:bodyPr>
            <a:normAutofit fontScale="90000"/>
          </a:bodyPr>
          <a:lstStyle/>
          <a:p>
            <a:pPr algn="ctr"/>
            <a:r>
              <a:rPr lang="es-CO" sz="4400" dirty="0"/>
              <a:t>COMITÉ SECTORIAL DE GESTIÓN Y DESEMPEÑO</a:t>
            </a:r>
          </a:p>
        </p:txBody>
      </p:sp>
      <p:sp>
        <p:nvSpPr>
          <p:cNvPr id="5" name="TextBox 4">
            <a:extLst>
              <a:ext uri="{FF2B5EF4-FFF2-40B4-BE49-F238E27FC236}">
                <a16:creationId xmlns:a16="http://schemas.microsoft.com/office/drawing/2014/main" id="{19103F31-E3F9-4796-B794-C94393A3C8F1}"/>
              </a:ext>
            </a:extLst>
          </p:cNvPr>
          <p:cNvSpPr txBox="1"/>
          <p:nvPr/>
        </p:nvSpPr>
        <p:spPr>
          <a:xfrm>
            <a:off x="1082195" y="2306755"/>
            <a:ext cx="934164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prstClr val="white"/>
                </a:solidFill>
                <a:effectLst/>
                <a:uLnTx/>
                <a:uFillTx/>
                <a:latin typeface="Lucida Grande"/>
                <a:ea typeface="+mn-ea"/>
                <a:cs typeface="+mn-cs"/>
              </a:rPr>
              <a:t>INSTITUTO DISTRITAL DE RECREACIÓN Y DEPORTE IDRD</a:t>
            </a:r>
            <a:endParaRPr kumimoji="0" lang="en-US" sz="2800" b="1" i="0" u="none" strike="noStrike" kern="1200" cap="none" spc="0" normalizeH="0" baseline="0" noProof="0" dirty="0">
              <a:ln>
                <a:noFill/>
              </a:ln>
              <a:solidFill>
                <a:prstClr val="white"/>
              </a:solidFill>
              <a:effectLst/>
              <a:uLnTx/>
              <a:uFillTx/>
              <a:latin typeface="Lucida Grande"/>
              <a:ea typeface="+mn-ea"/>
              <a:cs typeface="+mn-cs"/>
            </a:endParaRPr>
          </a:p>
        </p:txBody>
      </p:sp>
      <p:sp>
        <p:nvSpPr>
          <p:cNvPr id="6" name="Marcador de texto 3">
            <a:extLst>
              <a:ext uri="{FF2B5EF4-FFF2-40B4-BE49-F238E27FC236}">
                <a16:creationId xmlns:a16="http://schemas.microsoft.com/office/drawing/2014/main" id="{5E83A8E3-70CD-41D9-9AEF-351C396E3BA7}"/>
              </a:ext>
            </a:extLst>
          </p:cNvPr>
          <p:cNvSpPr txBox="1">
            <a:spLocks/>
          </p:cNvSpPr>
          <p:nvPr/>
        </p:nvSpPr>
        <p:spPr>
          <a:xfrm>
            <a:off x="707874" y="3813805"/>
            <a:ext cx="10090287" cy="1101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b="0" i="0" u="none" strike="noStrike" kern="1200" cap="none" spc="0" normalizeH="0" baseline="0" noProof="0" dirty="0">
                <a:ln>
                  <a:noFill/>
                </a:ln>
                <a:solidFill>
                  <a:srgbClr val="FFCD00"/>
                </a:solidFill>
                <a:effectLst/>
                <a:uLnTx/>
                <a:uFillTx/>
                <a:latin typeface="Lucida Grande"/>
                <a:ea typeface="+mn-ea"/>
                <a:cs typeface="+mn-cs"/>
              </a:rPr>
              <a:t>Política de Planeación Institucional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400" b="0" i="0" u="none" strike="noStrike" kern="1200" cap="none" spc="0" normalizeH="0" baseline="0" noProof="0" dirty="0">
                <a:ln>
                  <a:noFill/>
                </a:ln>
                <a:solidFill>
                  <a:srgbClr val="FFCD00"/>
                </a:solidFill>
                <a:effectLst/>
                <a:uLnTx/>
                <a:uFillTx/>
                <a:latin typeface="Lucida Grande"/>
                <a:ea typeface="+mn-ea"/>
                <a:cs typeface="+mn-cs"/>
              </a:rPr>
              <a:t>Política de Transparencia y Acceso a la Información Pública</a:t>
            </a:r>
            <a:endParaRPr kumimoji="0" lang="es-CO" sz="2400" b="0" i="0" u="none" strike="noStrike" kern="1200" cap="none" spc="0" normalizeH="0" baseline="0" noProof="0" dirty="0">
              <a:ln>
                <a:noFill/>
              </a:ln>
              <a:solidFill>
                <a:srgbClr val="FFCD00"/>
              </a:solidFill>
              <a:effectLst/>
              <a:uLnTx/>
              <a:uFillTx/>
              <a:latin typeface="Lucida Grande"/>
              <a:ea typeface="+mn-ea"/>
              <a:cs typeface="+mn-cs"/>
            </a:endParaRPr>
          </a:p>
        </p:txBody>
      </p:sp>
      <p:sp>
        <p:nvSpPr>
          <p:cNvPr id="9" name="TextBox 8">
            <a:extLst>
              <a:ext uri="{FF2B5EF4-FFF2-40B4-BE49-F238E27FC236}">
                <a16:creationId xmlns:a16="http://schemas.microsoft.com/office/drawing/2014/main" id="{D39C83F8-005B-47F2-B28D-A83B0AA422DC}"/>
              </a:ext>
            </a:extLst>
          </p:cNvPr>
          <p:cNvSpPr txBox="1"/>
          <p:nvPr/>
        </p:nvSpPr>
        <p:spPr>
          <a:xfrm>
            <a:off x="3032012" y="5468645"/>
            <a:ext cx="54420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prstClr val="white"/>
                </a:solidFill>
                <a:effectLst/>
                <a:uLnTx/>
                <a:uFillTx/>
                <a:latin typeface="Lucida Grande"/>
                <a:ea typeface="+mn-ea"/>
                <a:cs typeface="+mn-cs"/>
              </a:rPr>
              <a:t>Bogotá  D.C.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prstClr val="white"/>
                </a:solidFill>
                <a:effectLst/>
                <a:uLnTx/>
                <a:uFillTx/>
                <a:latin typeface="Lucida Grande"/>
                <a:ea typeface="+mn-ea"/>
                <a:cs typeface="+mn-cs"/>
              </a:rPr>
              <a:t>29 de julio 2021</a:t>
            </a:r>
            <a:endParaRPr kumimoji="0" lang="en-US" sz="2400" b="1" i="0" u="none" strike="noStrike" kern="1200" cap="none" spc="0" normalizeH="0" baseline="0" noProof="0" dirty="0">
              <a:ln>
                <a:noFill/>
              </a:ln>
              <a:solidFill>
                <a:prstClr val="white"/>
              </a:solidFill>
              <a:effectLst/>
              <a:uLnTx/>
              <a:uFillTx/>
              <a:latin typeface="Lucida Grande"/>
              <a:ea typeface="+mn-ea"/>
              <a:cs typeface="+mn-cs"/>
            </a:endParaRPr>
          </a:p>
        </p:txBody>
      </p:sp>
    </p:spTree>
    <p:extLst>
      <p:ext uri="{BB962C8B-B14F-4D97-AF65-F5344CB8AC3E}">
        <p14:creationId xmlns:p14="http://schemas.microsoft.com/office/powerpoint/2010/main" val="4291027760"/>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1">
            <a:extLst>
              <a:ext uri="{FF2B5EF4-FFF2-40B4-BE49-F238E27FC236}">
                <a16:creationId xmlns:a16="http://schemas.microsoft.com/office/drawing/2014/main" id="{9D812B5C-2FBC-481A-8605-A8562F9C4BC9}"/>
              </a:ext>
            </a:extLst>
          </p:cNvPr>
          <p:cNvPicPr/>
          <p:nvPr/>
        </p:nvPicPr>
        <p:blipFill rotWithShape="1">
          <a:blip r:embed="rId2"/>
          <a:srcRect l="11202" t="17810" r="50272" b="38720"/>
          <a:stretch/>
        </p:blipFill>
        <p:spPr bwMode="auto">
          <a:xfrm>
            <a:off x="2505722" y="482217"/>
            <a:ext cx="7180556" cy="4604688"/>
          </a:xfrm>
          <a:prstGeom prst="rect">
            <a:avLst/>
          </a:prstGeom>
          <a:ln>
            <a:noFill/>
          </a:ln>
          <a:extLst>
            <a:ext uri="{53640926-AAD7-44D8-BBD7-CCE9431645EC}">
              <a14:shadowObscured xmlns:a14="http://schemas.microsoft.com/office/drawing/2010/main"/>
            </a:ext>
          </a:extLst>
        </p:spPr>
      </p:pic>
      <p:graphicFrame>
        <p:nvGraphicFramePr>
          <p:cNvPr id="9" name="Table 8">
            <a:extLst>
              <a:ext uri="{FF2B5EF4-FFF2-40B4-BE49-F238E27FC236}">
                <a16:creationId xmlns:a16="http://schemas.microsoft.com/office/drawing/2014/main" id="{6455F1D3-C43A-47A1-A5AF-2418330CE003}"/>
              </a:ext>
            </a:extLst>
          </p:cNvPr>
          <p:cNvGraphicFramePr>
            <a:graphicFrameLocks noGrp="1"/>
          </p:cNvGraphicFramePr>
          <p:nvPr/>
        </p:nvGraphicFramePr>
        <p:xfrm>
          <a:off x="2505722" y="5405027"/>
          <a:ext cx="7180556" cy="962470"/>
        </p:xfrm>
        <a:graphic>
          <a:graphicData uri="http://schemas.openxmlformats.org/drawingml/2006/table">
            <a:tbl>
              <a:tblPr firstRow="1" firstCol="1" bandRow="1">
                <a:tableStyleId>{9DCAF9ED-07DC-4A11-8D7F-57B35C25682E}</a:tableStyleId>
              </a:tblPr>
              <a:tblGrid>
                <a:gridCol w="2301471">
                  <a:extLst>
                    <a:ext uri="{9D8B030D-6E8A-4147-A177-3AD203B41FA5}">
                      <a16:colId xmlns:a16="http://schemas.microsoft.com/office/drawing/2014/main" val="2795342694"/>
                    </a:ext>
                  </a:extLst>
                </a:gridCol>
                <a:gridCol w="1663129">
                  <a:extLst>
                    <a:ext uri="{9D8B030D-6E8A-4147-A177-3AD203B41FA5}">
                      <a16:colId xmlns:a16="http://schemas.microsoft.com/office/drawing/2014/main" val="1460550642"/>
                    </a:ext>
                  </a:extLst>
                </a:gridCol>
                <a:gridCol w="1663129">
                  <a:extLst>
                    <a:ext uri="{9D8B030D-6E8A-4147-A177-3AD203B41FA5}">
                      <a16:colId xmlns:a16="http://schemas.microsoft.com/office/drawing/2014/main" val="1971217273"/>
                    </a:ext>
                  </a:extLst>
                </a:gridCol>
                <a:gridCol w="1552827">
                  <a:extLst>
                    <a:ext uri="{9D8B030D-6E8A-4147-A177-3AD203B41FA5}">
                      <a16:colId xmlns:a16="http://schemas.microsoft.com/office/drawing/2014/main" val="3016690614"/>
                    </a:ext>
                  </a:extLst>
                </a:gridCol>
              </a:tblGrid>
              <a:tr h="468740">
                <a:tc rowSpan="2">
                  <a:txBody>
                    <a:bodyPr/>
                    <a:lstStyle/>
                    <a:p>
                      <a:pPr>
                        <a:lnSpc>
                          <a:spcPct val="107000"/>
                        </a:lnSpc>
                        <a:spcAft>
                          <a:spcPts val="800"/>
                        </a:spcAft>
                      </a:pPr>
                      <a:r>
                        <a:rPr lang="es-CO" sz="1600">
                          <a:effectLst/>
                        </a:rPr>
                        <a:t>RESULTADO IDI IDRD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600">
                          <a:effectLst/>
                        </a:rPr>
                        <a:t>AÑO 2018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600" dirty="0">
                          <a:effectLst/>
                        </a:rPr>
                        <a:t>AÑO 2019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CO" sz="1600" dirty="0">
                          <a:effectLst/>
                        </a:rPr>
                        <a:t>AÑO 2020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8237600"/>
                  </a:ext>
                </a:extLst>
              </a:tr>
              <a:tr h="493730">
                <a:tc vMerge="1">
                  <a:txBody>
                    <a:bodyPr/>
                    <a:lstStyle/>
                    <a:p>
                      <a:endParaRPr lang="en-US"/>
                    </a:p>
                  </a:txBody>
                  <a:tcPr/>
                </a:tc>
                <a:tc>
                  <a:txBody>
                    <a:bodyPr/>
                    <a:lstStyle/>
                    <a:p>
                      <a:pPr algn="ctr">
                        <a:lnSpc>
                          <a:spcPct val="107000"/>
                        </a:lnSpc>
                        <a:spcAft>
                          <a:spcPts val="800"/>
                        </a:spcAft>
                      </a:pPr>
                      <a:r>
                        <a:rPr lang="es-CO" sz="1600" dirty="0">
                          <a:effectLst/>
                        </a:rPr>
                        <a:t>71.4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600">
                          <a:effectLst/>
                        </a:rPr>
                        <a:t>83.2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CO" sz="1600" dirty="0">
                          <a:effectLst/>
                        </a:rPr>
                        <a:t>90.2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8044522"/>
                  </a:ext>
                </a:extLst>
              </a:tr>
            </a:tbl>
          </a:graphicData>
        </a:graphic>
      </p:graphicFrame>
      <p:sp>
        <p:nvSpPr>
          <p:cNvPr id="10" name="TextBox 9">
            <a:extLst>
              <a:ext uri="{FF2B5EF4-FFF2-40B4-BE49-F238E27FC236}">
                <a16:creationId xmlns:a16="http://schemas.microsoft.com/office/drawing/2014/main" id="{F3267E34-F2B5-4DED-AD61-CE5CC6AFD3F9}"/>
              </a:ext>
            </a:extLst>
          </p:cNvPr>
          <p:cNvSpPr txBox="1"/>
          <p:nvPr/>
        </p:nvSpPr>
        <p:spPr>
          <a:xfrm>
            <a:off x="3139736" y="754600"/>
            <a:ext cx="59125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660066"/>
                </a:solidFill>
                <a:effectLst/>
                <a:highlight>
                  <a:srgbClr val="B8D3E8"/>
                </a:highlight>
                <a:uLnTx/>
                <a:uFillTx/>
                <a:latin typeface="Arial" panose="020B0604020202020204" pitchFamily="34" charset="0"/>
                <a:ea typeface="+mn-ea"/>
                <a:cs typeface="Arial" panose="020B0604020202020204" pitchFamily="34" charset="0"/>
              </a:rPr>
              <a:t>INDICE DE DESEMPEÑO INSTITUCIONAL IDRD</a:t>
            </a:r>
            <a:endParaRPr kumimoji="0" lang="en-US" sz="2000" b="1" i="0" u="none" strike="noStrike" kern="1200" cap="none" spc="0" normalizeH="0" baseline="0" noProof="0" dirty="0">
              <a:ln>
                <a:noFill/>
              </a:ln>
              <a:solidFill>
                <a:srgbClr val="660066"/>
              </a:solidFill>
              <a:effectLst/>
              <a:highlight>
                <a:srgbClr val="B8D3E8"/>
              </a:highligh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5F446765-F4D5-4505-B2D2-8100D5ABC30B}"/>
              </a:ext>
            </a:extLst>
          </p:cNvPr>
          <p:cNvSpPr txBox="1"/>
          <p:nvPr/>
        </p:nvSpPr>
        <p:spPr>
          <a:xfrm>
            <a:off x="9052264" y="5086905"/>
            <a:ext cx="23163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white"/>
                </a:solidFill>
                <a:effectLst/>
                <a:uLnTx/>
                <a:uFillTx/>
                <a:latin typeface="Lucida Grande"/>
                <a:ea typeface="+mn-ea"/>
                <a:cs typeface="+mn-cs"/>
              </a:rPr>
              <a:t>Fuente: DAFP-FURAG 2020</a:t>
            </a:r>
            <a:endParaRPr kumimoji="0" lang="en-US" sz="1400" b="0" i="0" u="none" strike="noStrike" kern="1200" cap="none" spc="0" normalizeH="0" baseline="0" noProof="0" dirty="0">
              <a:ln>
                <a:noFill/>
              </a:ln>
              <a:solidFill>
                <a:prstClr val="white"/>
              </a:solidFill>
              <a:effectLst/>
              <a:uLnTx/>
              <a:uFillTx/>
              <a:latin typeface="Lucida Grande"/>
              <a:ea typeface="+mn-ea"/>
              <a:cs typeface="+mn-cs"/>
            </a:endParaRPr>
          </a:p>
        </p:txBody>
      </p:sp>
    </p:spTree>
    <p:extLst>
      <p:ext uri="{BB962C8B-B14F-4D97-AF65-F5344CB8AC3E}">
        <p14:creationId xmlns:p14="http://schemas.microsoft.com/office/powerpoint/2010/main" val="4009783390"/>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road, way, old, highway&#10;&#10;Description automatically generated">
            <a:extLst>
              <a:ext uri="{FF2B5EF4-FFF2-40B4-BE49-F238E27FC236}">
                <a16:creationId xmlns:a16="http://schemas.microsoft.com/office/drawing/2014/main" id="{3556258C-75A8-4438-A445-8142DDE4DACD}"/>
              </a:ext>
            </a:extLst>
          </p:cNvPr>
          <p:cNvPicPr>
            <a:picLocks noGrp="1" noChangeAspect="1"/>
          </p:cNvPicPr>
          <p:nvPr>
            <p:ph type="pic" sz="quarter" idx="16"/>
          </p:nvPr>
        </p:nvPicPr>
        <p:blipFill>
          <a:blip r:embed="rId2">
            <a:duotone>
              <a:prstClr val="black"/>
              <a:schemeClr val="accent2">
                <a:tint val="45000"/>
                <a:satMod val="400000"/>
              </a:schemeClr>
            </a:duotone>
            <a:alphaModFix amt="91000"/>
            <a:extLst>
              <a:ext uri="{BEBA8EAE-BF5A-486C-A8C5-ECC9F3942E4B}">
                <a14:imgProps xmlns:a14="http://schemas.microsoft.com/office/drawing/2010/main">
                  <a14:imgLayer r:embed="rId3">
                    <a14:imgEffect>
                      <a14:colorTemperature colorTemp="6100"/>
                    </a14:imgEffect>
                  </a14:imgLayer>
                </a14:imgProps>
              </a:ext>
            </a:extLst>
          </a:blip>
          <a:srcRect l="27372" r="27372"/>
          <a:stretch>
            <a:fillRect/>
          </a:stretch>
        </p:blipFill>
        <p:spPr>
          <a:xfrm>
            <a:off x="6850158" y="0"/>
            <a:ext cx="5261788" cy="5911814"/>
          </a:xfrm>
        </p:spPr>
      </p:pic>
      <p:sp>
        <p:nvSpPr>
          <p:cNvPr id="13" name="Text Placeholder 3">
            <a:extLst>
              <a:ext uri="{FF2B5EF4-FFF2-40B4-BE49-F238E27FC236}">
                <a16:creationId xmlns:a16="http://schemas.microsoft.com/office/drawing/2014/main" id="{AAAA0895-D6AA-42EE-8C88-02C151565F55}"/>
              </a:ext>
            </a:extLst>
          </p:cNvPr>
          <p:cNvSpPr>
            <a:spLocks noGrp="1"/>
          </p:cNvSpPr>
          <p:nvPr>
            <p:ph type="body" sz="quarter" idx="15"/>
          </p:nvPr>
        </p:nvSpPr>
        <p:spPr>
          <a:xfrm>
            <a:off x="774031" y="2201663"/>
            <a:ext cx="5768811" cy="4270158"/>
          </a:xfrm>
        </p:spPr>
        <p:txBody>
          <a:bodyPr>
            <a:normAutofit/>
          </a:bodyPr>
          <a:lstStyle/>
          <a:p>
            <a:pPr algn="just"/>
            <a:r>
              <a:rPr lang="es-ES" sz="2600" dirty="0">
                <a:solidFill>
                  <a:schemeClr val="bg1"/>
                </a:solidFill>
                <a:latin typeface="Abadi" panose="020B0604020104020204" pitchFamily="34" charset="0"/>
                <a:cs typeface="Aharoni" panose="020B0604020202020204" pitchFamily="2" charset="-79"/>
              </a:rPr>
              <a:t>MIPG tiene como condición que las entidades tengan claro el horizonte a corto y mediano plazo que le permita definir la ruta estratégica que guiará su gestión institucional, con miras a satisfacer las necesidades de sus grupos de valor, así como fortalecer su confianza y legitimidad. En torno a la satisfacción de las necesidades ciudadanas, las entidades focalizan sus procesos y el uso de sus recursos</a:t>
            </a:r>
            <a:r>
              <a:rPr lang="es-ES" sz="1800" i="0" u="none" strike="noStrike" dirty="0">
                <a:solidFill>
                  <a:srgbClr val="000000"/>
                </a:solidFill>
                <a:effectLst/>
                <a:latin typeface="Arial" panose="020B0604020202020204" pitchFamily="34" charset="0"/>
              </a:rPr>
              <a:t>.</a:t>
            </a:r>
            <a:endParaRPr lang="en-US" dirty="0"/>
          </a:p>
        </p:txBody>
      </p:sp>
      <p:sp>
        <p:nvSpPr>
          <p:cNvPr id="15" name="Title 4">
            <a:extLst>
              <a:ext uri="{FF2B5EF4-FFF2-40B4-BE49-F238E27FC236}">
                <a16:creationId xmlns:a16="http://schemas.microsoft.com/office/drawing/2014/main" id="{ABB3AC4F-E585-4F45-A34E-595686BB294B}"/>
              </a:ext>
            </a:extLst>
          </p:cNvPr>
          <p:cNvSpPr>
            <a:spLocks noGrp="1"/>
          </p:cNvSpPr>
          <p:nvPr>
            <p:ph type="title"/>
          </p:nvPr>
        </p:nvSpPr>
        <p:spPr>
          <a:xfrm>
            <a:off x="774032" y="615496"/>
            <a:ext cx="5056083" cy="782638"/>
          </a:xfrm>
        </p:spPr>
        <p:txBody>
          <a:bodyPr>
            <a:noAutofit/>
          </a:bodyPr>
          <a:lstStyle/>
          <a:p>
            <a:r>
              <a:rPr lang="en-US" sz="2800" dirty="0"/>
              <a:t>DIMENSIÓN 2: DIRECCIONAMIENTO ESTRATÉGICO Y PLANEACIÓN</a:t>
            </a:r>
          </a:p>
        </p:txBody>
      </p:sp>
    </p:spTree>
    <p:extLst>
      <p:ext uri="{BB962C8B-B14F-4D97-AF65-F5344CB8AC3E}">
        <p14:creationId xmlns:p14="http://schemas.microsoft.com/office/powerpoint/2010/main" val="2609096773"/>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outdoor, way, road, mountain&#10;&#10;Description automatically generated">
            <a:extLst>
              <a:ext uri="{FF2B5EF4-FFF2-40B4-BE49-F238E27FC236}">
                <a16:creationId xmlns:a16="http://schemas.microsoft.com/office/drawing/2014/main" id="{27ABB412-21E0-4D1C-896D-49FBCEB2F900}"/>
              </a:ext>
            </a:extLst>
          </p:cNvPr>
          <p:cNvPicPr>
            <a:picLocks noGrp="1" noChangeAspect="1"/>
          </p:cNvPicPr>
          <p:nvPr>
            <p:ph type="pic" sz="quarter" idx="14"/>
          </p:nvPr>
        </p:nvPicPr>
        <p:blipFill>
          <a:blip r:embed="rId2">
            <a:duotone>
              <a:prstClr val="black"/>
              <a:schemeClr val="accent2">
                <a:tint val="45000"/>
                <a:satMod val="400000"/>
              </a:schemeClr>
            </a:duotone>
            <a:alphaModFix amt="92000"/>
          </a:blip>
          <a:srcRect t="1852" b="1852"/>
          <a:stretch>
            <a:fillRect/>
          </a:stretch>
        </p:blipFill>
        <p:spPr>
          <a:xfrm>
            <a:off x="3213716" y="1995812"/>
            <a:ext cx="8978283" cy="4862187"/>
          </a:xfrm>
        </p:spPr>
      </p:pic>
      <p:sp>
        <p:nvSpPr>
          <p:cNvPr id="2" name="Title 1">
            <a:extLst>
              <a:ext uri="{FF2B5EF4-FFF2-40B4-BE49-F238E27FC236}">
                <a16:creationId xmlns:a16="http://schemas.microsoft.com/office/drawing/2014/main" id="{CFA21564-E2C8-443F-8E07-E59DFA5BC6DF}"/>
              </a:ext>
            </a:extLst>
          </p:cNvPr>
          <p:cNvSpPr>
            <a:spLocks noGrp="1"/>
          </p:cNvSpPr>
          <p:nvPr>
            <p:ph type="title"/>
          </p:nvPr>
        </p:nvSpPr>
        <p:spPr>
          <a:xfrm>
            <a:off x="774032" y="884185"/>
            <a:ext cx="5056083" cy="782638"/>
          </a:xfrm>
        </p:spPr>
        <p:txBody>
          <a:bodyPr>
            <a:noAutofit/>
          </a:bodyPr>
          <a:lstStyle/>
          <a:p>
            <a:r>
              <a:rPr lang="es-ES" sz="3200" dirty="0"/>
              <a:t>POLÍTICA DE PLANEACIÓN INSTITUCIONAL</a:t>
            </a:r>
            <a:br>
              <a:rPr lang="es-ES" sz="3200" dirty="0"/>
            </a:br>
            <a:endParaRPr lang="ru-RU" sz="3200" dirty="0"/>
          </a:p>
        </p:txBody>
      </p:sp>
      <p:sp>
        <p:nvSpPr>
          <p:cNvPr id="5" name="Text Placeholder 4">
            <a:extLst>
              <a:ext uri="{FF2B5EF4-FFF2-40B4-BE49-F238E27FC236}">
                <a16:creationId xmlns:a16="http://schemas.microsoft.com/office/drawing/2014/main" id="{02A2A374-6D41-4D06-9363-30924664025A}"/>
              </a:ext>
            </a:extLst>
          </p:cNvPr>
          <p:cNvSpPr>
            <a:spLocks noGrp="1"/>
          </p:cNvSpPr>
          <p:nvPr>
            <p:ph type="body" sz="quarter" idx="13"/>
          </p:nvPr>
        </p:nvSpPr>
        <p:spPr>
          <a:xfrm>
            <a:off x="774031" y="2126000"/>
            <a:ext cx="5056083" cy="2312835"/>
          </a:xfrm>
        </p:spPr>
        <p:txBody>
          <a:bodyPr>
            <a:normAutofit fontScale="92500"/>
          </a:bodyPr>
          <a:lstStyle/>
          <a:p>
            <a:pPr algn="just"/>
            <a:r>
              <a:rPr kumimoji="0" lang="es-ES" sz="2800" b="0" i="0" u="none" strike="noStrike" kern="1200" cap="none" spc="0" normalizeH="0" baseline="0" noProof="0" dirty="0">
                <a:ln>
                  <a:noFill/>
                </a:ln>
                <a:solidFill>
                  <a:schemeClr val="bg1"/>
                </a:solidFill>
                <a:effectLst/>
                <a:uLnTx/>
                <a:uFillTx/>
                <a:latin typeface="Abadi" panose="020B0604020104020204" pitchFamily="34" charset="0"/>
                <a:cs typeface="Arial" panose="020B0604020202020204" pitchFamily="34" charset="0"/>
              </a:rPr>
              <a:t>El propósito de esta política es permitir que las entidades definan la ruta estratégica y operativa que guiará la gestión de la entidad, con miras a satisfacer las necesidades de sus grupos de valor.</a:t>
            </a:r>
          </a:p>
          <a:p>
            <a:endParaRPr lang="ru-RU" sz="800" dirty="0"/>
          </a:p>
        </p:txBody>
      </p:sp>
    </p:spTree>
    <p:extLst>
      <p:ext uri="{BB962C8B-B14F-4D97-AF65-F5344CB8AC3E}">
        <p14:creationId xmlns:p14="http://schemas.microsoft.com/office/powerpoint/2010/main" val="1749868933"/>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197D8-8912-423E-8ACE-7084E8455439}"/>
              </a:ext>
            </a:extLst>
          </p:cNvPr>
          <p:cNvSpPr>
            <a:spLocks noGrp="1"/>
          </p:cNvSpPr>
          <p:nvPr>
            <p:ph type="title"/>
          </p:nvPr>
        </p:nvSpPr>
        <p:spPr>
          <a:xfrm>
            <a:off x="0" y="1350043"/>
            <a:ext cx="3471169" cy="1524185"/>
          </a:xfrm>
        </p:spPr>
        <p:txBody>
          <a:bodyPr>
            <a:noAutofit/>
          </a:bodyPr>
          <a:lstStyle/>
          <a:p>
            <a:r>
              <a:rPr lang="es-ES" sz="2800" dirty="0"/>
              <a:t>POLÍTICA DE PLANEACIÓN INSTITUCIONAL</a:t>
            </a:r>
            <a:endParaRPr lang="en-US" sz="2800" dirty="0"/>
          </a:p>
        </p:txBody>
      </p:sp>
      <p:sp>
        <p:nvSpPr>
          <p:cNvPr id="7" name="Rectangle 1">
            <a:extLst>
              <a:ext uri="{FF2B5EF4-FFF2-40B4-BE49-F238E27FC236}">
                <a16:creationId xmlns:a16="http://schemas.microsoft.com/office/drawing/2014/main" id="{44359E9C-DF14-4453-AB5C-C7EE57EEB2B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60066"/>
              </a:solidFill>
              <a:effectLst/>
              <a:uLnTx/>
              <a:uFillTx/>
              <a:latin typeface="Lucida Grande"/>
              <a:ea typeface="+mn-ea"/>
              <a:cs typeface="+mn-cs"/>
            </a:endParaRPr>
          </a:p>
        </p:txBody>
      </p:sp>
      <p:sp>
        <p:nvSpPr>
          <p:cNvPr id="12" name="Rectangle 2">
            <a:extLst>
              <a:ext uri="{FF2B5EF4-FFF2-40B4-BE49-F238E27FC236}">
                <a16:creationId xmlns:a16="http://schemas.microsoft.com/office/drawing/2014/main" id="{226CC0DF-4279-42C3-B8A1-41DA2D85239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60066"/>
              </a:solidFill>
              <a:effectLst/>
              <a:uLnTx/>
              <a:uFillTx/>
              <a:latin typeface="Lucida Grande"/>
              <a:ea typeface="+mn-ea"/>
              <a:cs typeface="+mn-cs"/>
            </a:endParaRPr>
          </a:p>
        </p:txBody>
      </p:sp>
      <p:graphicFrame>
        <p:nvGraphicFramePr>
          <p:cNvPr id="4" name="Tabla 3">
            <a:extLst>
              <a:ext uri="{FF2B5EF4-FFF2-40B4-BE49-F238E27FC236}">
                <a16:creationId xmlns:a16="http://schemas.microsoft.com/office/drawing/2014/main" id="{1E3B0845-D6E8-4057-9080-E70708027F14}"/>
              </a:ext>
            </a:extLst>
          </p:cNvPr>
          <p:cNvGraphicFramePr>
            <a:graphicFrameLocks noGrp="1"/>
          </p:cNvGraphicFramePr>
          <p:nvPr/>
        </p:nvGraphicFramePr>
        <p:xfrm>
          <a:off x="3890424" y="1175395"/>
          <a:ext cx="7996775" cy="4586213"/>
        </p:xfrm>
        <a:graphic>
          <a:graphicData uri="http://schemas.openxmlformats.org/drawingml/2006/table">
            <a:tbl>
              <a:tblPr firstRow="1" firstCol="1" bandRow="1">
                <a:tableStyleId>{72833802-FEF1-4C79-8D5D-14CF1EAF98D9}</a:tableStyleId>
              </a:tblPr>
              <a:tblGrid>
                <a:gridCol w="5275487">
                  <a:extLst>
                    <a:ext uri="{9D8B030D-6E8A-4147-A177-3AD203B41FA5}">
                      <a16:colId xmlns:a16="http://schemas.microsoft.com/office/drawing/2014/main" val="321416368"/>
                    </a:ext>
                  </a:extLst>
                </a:gridCol>
                <a:gridCol w="1508043">
                  <a:extLst>
                    <a:ext uri="{9D8B030D-6E8A-4147-A177-3AD203B41FA5}">
                      <a16:colId xmlns:a16="http://schemas.microsoft.com/office/drawing/2014/main" val="14854702"/>
                    </a:ext>
                  </a:extLst>
                </a:gridCol>
                <a:gridCol w="1213245">
                  <a:extLst>
                    <a:ext uri="{9D8B030D-6E8A-4147-A177-3AD203B41FA5}">
                      <a16:colId xmlns:a16="http://schemas.microsoft.com/office/drawing/2014/main" val="4081631014"/>
                    </a:ext>
                  </a:extLst>
                </a:gridCol>
              </a:tblGrid>
              <a:tr h="486582">
                <a:tc>
                  <a:txBody>
                    <a:bodyPr/>
                    <a:lstStyle/>
                    <a:p>
                      <a:pPr algn="ctr">
                        <a:lnSpc>
                          <a:spcPct val="107000"/>
                        </a:lnSpc>
                        <a:spcAft>
                          <a:spcPts val="800"/>
                        </a:spcAft>
                      </a:pPr>
                      <a:r>
                        <a:rPr lang="es-MX" sz="2000" b="1" dirty="0">
                          <a:solidFill>
                            <a:schemeClr val="bg1"/>
                          </a:solidFill>
                          <a:effectLst/>
                        </a:rPr>
                        <a:t>CATEGORIA</a:t>
                      </a:r>
                      <a:endParaRPr lang="es-CO"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MX" sz="2000" b="1" dirty="0">
                          <a:solidFill>
                            <a:schemeClr val="bg1"/>
                          </a:solidFill>
                          <a:effectLst/>
                        </a:rPr>
                        <a:t>2019</a:t>
                      </a:r>
                      <a:endParaRPr lang="es-CO"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MX" sz="2000" b="1">
                          <a:solidFill>
                            <a:schemeClr val="bg1"/>
                          </a:solidFill>
                          <a:effectLst/>
                        </a:rPr>
                        <a:t>2020</a:t>
                      </a:r>
                      <a:endParaRPr lang="es-CO"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0220960"/>
                  </a:ext>
                </a:extLst>
              </a:tr>
              <a:tr h="486582">
                <a:tc>
                  <a:txBody>
                    <a:bodyPr/>
                    <a:lstStyle/>
                    <a:p>
                      <a:pPr algn="just">
                        <a:lnSpc>
                          <a:spcPct val="107000"/>
                        </a:lnSpc>
                        <a:spcAft>
                          <a:spcPts val="800"/>
                        </a:spcAft>
                      </a:pPr>
                      <a:r>
                        <a:rPr lang="es-MX" sz="2000" dirty="0">
                          <a:solidFill>
                            <a:schemeClr val="bg1"/>
                          </a:solidFill>
                          <a:effectLst/>
                        </a:rPr>
                        <a:t>Planeación basada en evidencias</a:t>
                      </a:r>
                      <a:endParaRPr lang="es-CO"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MX" sz="2000" dirty="0">
                          <a:solidFill>
                            <a:schemeClr val="bg1"/>
                          </a:solidFill>
                          <a:effectLst/>
                        </a:rPr>
                        <a:t>68,2</a:t>
                      </a:r>
                      <a:endParaRPr lang="es-CO"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MX" sz="2000">
                          <a:solidFill>
                            <a:schemeClr val="bg1"/>
                          </a:solidFill>
                          <a:effectLst/>
                        </a:rPr>
                        <a:t>87,1</a:t>
                      </a:r>
                      <a:endParaRPr lang="es-CO"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5988402"/>
                  </a:ext>
                </a:extLst>
              </a:tr>
              <a:tr h="709708">
                <a:tc>
                  <a:txBody>
                    <a:bodyPr/>
                    <a:lstStyle/>
                    <a:p>
                      <a:pPr algn="just">
                        <a:lnSpc>
                          <a:spcPct val="107000"/>
                        </a:lnSpc>
                        <a:spcAft>
                          <a:spcPts val="800"/>
                        </a:spcAft>
                      </a:pPr>
                      <a:r>
                        <a:rPr lang="es-MX" sz="2000" dirty="0">
                          <a:solidFill>
                            <a:schemeClr val="bg1"/>
                          </a:solidFill>
                          <a:effectLst/>
                        </a:rPr>
                        <a:t>Enfoque en la satisfacción ciudadana</a:t>
                      </a:r>
                      <a:endParaRPr lang="es-CO"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MX" sz="2000">
                          <a:solidFill>
                            <a:schemeClr val="bg1"/>
                          </a:solidFill>
                          <a:effectLst/>
                        </a:rPr>
                        <a:t>80,1</a:t>
                      </a:r>
                      <a:endParaRPr lang="es-CO"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MX" sz="2000">
                          <a:solidFill>
                            <a:schemeClr val="bg1"/>
                          </a:solidFill>
                          <a:effectLst/>
                        </a:rPr>
                        <a:t>86,0</a:t>
                      </a:r>
                      <a:endParaRPr lang="es-CO"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0234396"/>
                  </a:ext>
                </a:extLst>
              </a:tr>
              <a:tr h="856437">
                <a:tc>
                  <a:txBody>
                    <a:bodyPr/>
                    <a:lstStyle/>
                    <a:p>
                      <a:pPr algn="just">
                        <a:lnSpc>
                          <a:spcPct val="107000"/>
                        </a:lnSpc>
                        <a:spcAft>
                          <a:spcPts val="800"/>
                        </a:spcAft>
                      </a:pPr>
                      <a:r>
                        <a:rPr lang="es-MX" sz="2000" dirty="0">
                          <a:solidFill>
                            <a:schemeClr val="bg1"/>
                          </a:solidFill>
                          <a:effectLst/>
                        </a:rPr>
                        <a:t>Formulación de la política de administración del riesgo</a:t>
                      </a:r>
                      <a:endParaRPr lang="es-CO"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MX" sz="2000" dirty="0">
                          <a:solidFill>
                            <a:schemeClr val="bg1"/>
                          </a:solidFill>
                          <a:effectLst/>
                        </a:rPr>
                        <a:t>87,7</a:t>
                      </a:r>
                      <a:endParaRPr lang="es-CO"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MX" sz="2000">
                          <a:solidFill>
                            <a:schemeClr val="bg1"/>
                          </a:solidFill>
                          <a:effectLst/>
                        </a:rPr>
                        <a:t>90,6</a:t>
                      </a:r>
                      <a:endParaRPr lang="es-CO"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1262190"/>
                  </a:ext>
                </a:extLst>
              </a:tr>
              <a:tr h="486582">
                <a:tc>
                  <a:txBody>
                    <a:bodyPr/>
                    <a:lstStyle/>
                    <a:p>
                      <a:pPr algn="just">
                        <a:lnSpc>
                          <a:spcPct val="107000"/>
                        </a:lnSpc>
                        <a:spcAft>
                          <a:spcPts val="800"/>
                        </a:spcAft>
                      </a:pPr>
                      <a:r>
                        <a:rPr lang="es-MX" sz="2000">
                          <a:solidFill>
                            <a:schemeClr val="bg1"/>
                          </a:solidFill>
                          <a:effectLst/>
                        </a:rPr>
                        <a:t>Planeación participativa</a:t>
                      </a:r>
                      <a:endParaRPr lang="es-CO"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MX" sz="2000" dirty="0">
                          <a:solidFill>
                            <a:schemeClr val="bg1"/>
                          </a:solidFill>
                          <a:effectLst/>
                        </a:rPr>
                        <a:t>69,5</a:t>
                      </a:r>
                      <a:endParaRPr lang="es-CO"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MX" sz="2000">
                          <a:solidFill>
                            <a:schemeClr val="bg1"/>
                          </a:solidFill>
                          <a:effectLst/>
                        </a:rPr>
                        <a:t>92,5</a:t>
                      </a:r>
                      <a:endParaRPr lang="es-CO"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3401081"/>
                  </a:ext>
                </a:extLst>
              </a:tr>
              <a:tr h="1073740">
                <a:tc>
                  <a:txBody>
                    <a:bodyPr/>
                    <a:lstStyle/>
                    <a:p>
                      <a:pPr algn="just">
                        <a:lnSpc>
                          <a:spcPct val="107000"/>
                        </a:lnSpc>
                        <a:spcAft>
                          <a:spcPts val="800"/>
                        </a:spcAft>
                      </a:pPr>
                      <a:r>
                        <a:rPr lang="es-MX" sz="2000">
                          <a:solidFill>
                            <a:schemeClr val="bg1"/>
                          </a:solidFill>
                          <a:effectLst/>
                        </a:rPr>
                        <a:t>Identificación de mecanismos para el seguimiento, control y evaluación</a:t>
                      </a:r>
                      <a:endParaRPr lang="es-CO"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MX" sz="2000" dirty="0">
                          <a:solidFill>
                            <a:schemeClr val="bg1"/>
                          </a:solidFill>
                          <a:effectLst/>
                        </a:rPr>
                        <a:t>83,8</a:t>
                      </a:r>
                      <a:endParaRPr lang="es-CO"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MX" sz="2000" dirty="0">
                          <a:solidFill>
                            <a:schemeClr val="bg1"/>
                          </a:solidFill>
                          <a:effectLst/>
                        </a:rPr>
                        <a:t>97,0</a:t>
                      </a:r>
                      <a:endParaRPr lang="es-CO"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1002701"/>
                  </a:ext>
                </a:extLst>
              </a:tr>
              <a:tr h="486582">
                <a:tc>
                  <a:txBody>
                    <a:bodyPr/>
                    <a:lstStyle/>
                    <a:p>
                      <a:pPr algn="just">
                        <a:lnSpc>
                          <a:spcPct val="107000"/>
                        </a:lnSpc>
                        <a:spcAft>
                          <a:spcPts val="800"/>
                        </a:spcAft>
                      </a:pPr>
                      <a:r>
                        <a:rPr lang="es-MX" sz="2000">
                          <a:solidFill>
                            <a:schemeClr val="bg1"/>
                          </a:solidFill>
                          <a:effectLst/>
                        </a:rPr>
                        <a:t>CALIFICACION TOTAL</a:t>
                      </a:r>
                      <a:endParaRPr lang="es-CO"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2000" dirty="0">
                          <a:solidFill>
                            <a:schemeClr val="bg1"/>
                          </a:solidFill>
                          <a:effectLst/>
                        </a:rPr>
                        <a:t>85.9</a:t>
                      </a:r>
                      <a:endParaRPr lang="es-CO"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2000" dirty="0">
                          <a:solidFill>
                            <a:schemeClr val="bg1"/>
                          </a:solidFill>
                          <a:effectLst/>
                        </a:rPr>
                        <a:t>97.1</a:t>
                      </a:r>
                      <a:endParaRPr lang="es-CO"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7678569"/>
                  </a:ext>
                </a:extLst>
              </a:tr>
            </a:tbl>
          </a:graphicData>
        </a:graphic>
      </p:graphicFrame>
    </p:spTree>
    <p:extLst>
      <p:ext uri="{BB962C8B-B14F-4D97-AF65-F5344CB8AC3E}">
        <p14:creationId xmlns:p14="http://schemas.microsoft.com/office/powerpoint/2010/main" val="2689320597"/>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road, building, outdoor&#10;&#10;Description automatically generated">
            <a:extLst>
              <a:ext uri="{FF2B5EF4-FFF2-40B4-BE49-F238E27FC236}">
                <a16:creationId xmlns:a16="http://schemas.microsoft.com/office/drawing/2014/main" id="{9AE96D82-36E1-40A4-9FE8-791EB441E616}"/>
              </a:ext>
            </a:extLst>
          </p:cNvPr>
          <p:cNvPicPr>
            <a:picLocks noGrp="1" noChangeAspect="1"/>
          </p:cNvPicPr>
          <p:nvPr>
            <p:ph type="pic" sz="quarter" idx="16"/>
          </p:nvPr>
        </p:nvPicPr>
        <p:blipFill>
          <a:blip r:embed="rId2">
            <a:duotone>
              <a:prstClr val="black"/>
              <a:schemeClr val="accent2">
                <a:tint val="45000"/>
                <a:satMod val="400000"/>
              </a:schemeClr>
            </a:duotone>
            <a:alphaModFix amt="92000"/>
          </a:blip>
          <a:srcRect l="12875" r="12875"/>
          <a:stretch>
            <a:fillRect/>
          </a:stretch>
        </p:blipFill>
        <p:spPr>
          <a:xfrm>
            <a:off x="0" y="1265506"/>
            <a:ext cx="4819032" cy="4326987"/>
          </a:xfrm>
        </p:spPr>
      </p:pic>
      <p:sp>
        <p:nvSpPr>
          <p:cNvPr id="4" name="Text Placeholder 3">
            <a:extLst>
              <a:ext uri="{FF2B5EF4-FFF2-40B4-BE49-F238E27FC236}">
                <a16:creationId xmlns:a16="http://schemas.microsoft.com/office/drawing/2014/main" id="{131639CA-E7D2-4C7C-952B-E7BA7BA7DC07}"/>
              </a:ext>
            </a:extLst>
          </p:cNvPr>
          <p:cNvSpPr>
            <a:spLocks noGrp="1"/>
          </p:cNvSpPr>
          <p:nvPr>
            <p:ph type="body" sz="quarter" idx="15"/>
          </p:nvPr>
        </p:nvSpPr>
        <p:spPr>
          <a:xfrm>
            <a:off x="5310795" y="2102794"/>
            <a:ext cx="6881205" cy="4755206"/>
          </a:xfrm>
        </p:spPr>
        <p:txBody>
          <a:bodyPr>
            <a:normAutofit fontScale="70000" lnSpcReduction="20000"/>
          </a:bodyPr>
          <a:lstStyle/>
          <a:p>
            <a:pPr algn="just">
              <a:lnSpc>
                <a:spcPct val="120000"/>
              </a:lnSpc>
            </a:pPr>
            <a:r>
              <a:rPr lang="es-ES" sz="2300" dirty="0">
                <a:solidFill>
                  <a:schemeClr val="bg1"/>
                </a:solidFill>
                <a:latin typeface="Arial" panose="020B0604020202020204" pitchFamily="34" charset="0"/>
                <a:cs typeface="Arial" panose="020B0604020202020204" pitchFamily="34" charset="0"/>
              </a:rPr>
              <a:t>Acompañamiento metodológico a los procesos, en la formulación, ejecución y seguimiento de las actividades relacionadas con planes, proyectos, implementación del MIPG, documentación del sistema, gestión del riesgos y mecanismos de seguimiento y mejora.</a:t>
            </a:r>
          </a:p>
          <a:p>
            <a:pPr algn="just">
              <a:lnSpc>
                <a:spcPct val="120000"/>
              </a:lnSpc>
            </a:pPr>
            <a:endParaRPr lang="es-ES" sz="2300" dirty="0">
              <a:solidFill>
                <a:schemeClr val="bg1"/>
              </a:solidFill>
              <a:latin typeface="Arial" panose="020B0604020202020204" pitchFamily="34" charset="0"/>
              <a:cs typeface="Arial" panose="020B0604020202020204" pitchFamily="34" charset="0"/>
            </a:endParaRPr>
          </a:p>
          <a:p>
            <a:pPr algn="just">
              <a:lnSpc>
                <a:spcPct val="120000"/>
              </a:lnSpc>
            </a:pPr>
            <a:r>
              <a:rPr lang="es-ES" sz="2300" dirty="0">
                <a:solidFill>
                  <a:schemeClr val="bg1"/>
                </a:solidFill>
                <a:latin typeface="Arial" panose="020B0604020202020204" pitchFamily="34" charset="0"/>
                <a:cs typeface="Arial" panose="020B0604020202020204" pitchFamily="34" charset="0"/>
              </a:rPr>
              <a:t>Conformación de los equipos de trabajo que se constituyen en enlace entre la OAP y los procesos para implementar los temas de Planeación.</a:t>
            </a:r>
          </a:p>
          <a:p>
            <a:pPr algn="just">
              <a:lnSpc>
                <a:spcPct val="120000"/>
              </a:lnSpc>
            </a:pPr>
            <a:endParaRPr lang="es-ES" sz="2300" dirty="0">
              <a:solidFill>
                <a:schemeClr val="bg1"/>
              </a:solidFill>
              <a:latin typeface="Arial" panose="020B0604020202020204" pitchFamily="34" charset="0"/>
              <a:cs typeface="Arial" panose="020B0604020202020204" pitchFamily="34" charset="0"/>
            </a:endParaRPr>
          </a:p>
          <a:p>
            <a:pPr algn="just">
              <a:lnSpc>
                <a:spcPct val="120000"/>
              </a:lnSpc>
            </a:pPr>
            <a:r>
              <a:rPr lang="es-ES" sz="2300" dirty="0">
                <a:solidFill>
                  <a:schemeClr val="bg1"/>
                </a:solidFill>
                <a:latin typeface="Arial" panose="020B0604020202020204" pitchFamily="34" charset="0"/>
                <a:cs typeface="Arial" panose="020B0604020202020204" pitchFamily="34" charset="0"/>
              </a:rPr>
              <a:t>Reuniones semanales del equipo de trabajo de Planeación para identificar avances y posibles limitantes o desviaciones que se presenten.</a:t>
            </a:r>
          </a:p>
          <a:p>
            <a:pPr algn="just">
              <a:lnSpc>
                <a:spcPct val="120000"/>
              </a:lnSpc>
            </a:pPr>
            <a:endParaRPr lang="es-ES" sz="2300" dirty="0">
              <a:solidFill>
                <a:schemeClr val="bg1"/>
              </a:solidFill>
              <a:latin typeface="Arial" panose="020B0604020202020204" pitchFamily="34" charset="0"/>
              <a:cs typeface="Arial" panose="020B0604020202020204" pitchFamily="34" charset="0"/>
            </a:endParaRPr>
          </a:p>
          <a:p>
            <a:pPr algn="just">
              <a:lnSpc>
                <a:spcPct val="120000"/>
              </a:lnSpc>
            </a:pPr>
            <a:r>
              <a:rPr lang="es-ES" sz="2300" dirty="0">
                <a:solidFill>
                  <a:schemeClr val="bg1"/>
                </a:solidFill>
                <a:latin typeface="Arial" panose="020B0604020202020204" pitchFamily="34" charset="0"/>
                <a:cs typeface="Arial" panose="020B0604020202020204" pitchFamily="34" charset="0"/>
              </a:rPr>
              <a:t>Aplicación  oportuna y completa de los lineamientos y guías metodológicas sobre temas de planeación y gestión expedidas por las instancias competentes.</a:t>
            </a:r>
          </a:p>
          <a:p>
            <a:endParaRPr lang="en-US" dirty="0"/>
          </a:p>
        </p:txBody>
      </p:sp>
      <p:sp>
        <p:nvSpPr>
          <p:cNvPr id="5" name="Title 4">
            <a:extLst>
              <a:ext uri="{FF2B5EF4-FFF2-40B4-BE49-F238E27FC236}">
                <a16:creationId xmlns:a16="http://schemas.microsoft.com/office/drawing/2014/main" id="{1C0B6E0C-D821-41D8-ABAF-E9E2EC81A3F4}"/>
              </a:ext>
            </a:extLst>
          </p:cNvPr>
          <p:cNvSpPr>
            <a:spLocks noGrp="1"/>
          </p:cNvSpPr>
          <p:nvPr>
            <p:ph type="title"/>
          </p:nvPr>
        </p:nvSpPr>
        <p:spPr>
          <a:xfrm>
            <a:off x="5310796" y="237607"/>
            <a:ext cx="6387934" cy="782638"/>
          </a:xfrm>
        </p:spPr>
        <p:txBody>
          <a:bodyPr>
            <a:noAutofit/>
          </a:bodyPr>
          <a:lstStyle/>
          <a:p>
            <a:r>
              <a:rPr lang="es-CO" sz="3200" dirty="0"/>
              <a:t>BUENAS PRÁCTICAS EN PLANEACIÓN</a:t>
            </a:r>
            <a:endParaRPr lang="en-US" sz="3200" dirty="0"/>
          </a:p>
        </p:txBody>
      </p:sp>
      <p:sp>
        <p:nvSpPr>
          <p:cNvPr id="6" name="Text Placeholder 5">
            <a:extLst>
              <a:ext uri="{FF2B5EF4-FFF2-40B4-BE49-F238E27FC236}">
                <a16:creationId xmlns:a16="http://schemas.microsoft.com/office/drawing/2014/main" id="{B1848A9C-B08C-4D08-B42A-F6E74BA7B0A8}"/>
              </a:ext>
            </a:extLst>
          </p:cNvPr>
          <p:cNvSpPr>
            <a:spLocks noGrp="1"/>
          </p:cNvSpPr>
          <p:nvPr>
            <p:ph type="body" sz="quarter" idx="13"/>
          </p:nvPr>
        </p:nvSpPr>
        <p:spPr>
          <a:xfrm>
            <a:off x="5310796" y="1353748"/>
            <a:ext cx="4421856" cy="749047"/>
          </a:xfrm>
        </p:spPr>
        <p:txBody>
          <a:bodyPr/>
          <a:lstStyle/>
          <a:p>
            <a:r>
              <a:rPr lang="es-CO" dirty="0"/>
              <a:t>Metodología y responsabilidades</a:t>
            </a:r>
            <a:endParaRPr lang="en-US" dirty="0"/>
          </a:p>
        </p:txBody>
      </p:sp>
    </p:spTree>
    <p:extLst>
      <p:ext uri="{BB962C8B-B14F-4D97-AF65-F5344CB8AC3E}">
        <p14:creationId xmlns:p14="http://schemas.microsoft.com/office/powerpoint/2010/main" val="363737338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31639CA-E7D2-4C7C-952B-E7BA7BA7DC07}"/>
              </a:ext>
            </a:extLst>
          </p:cNvPr>
          <p:cNvSpPr>
            <a:spLocks noGrp="1"/>
          </p:cNvSpPr>
          <p:nvPr>
            <p:ph type="body" sz="quarter" idx="15"/>
          </p:nvPr>
        </p:nvSpPr>
        <p:spPr>
          <a:xfrm>
            <a:off x="5167815" y="2600068"/>
            <a:ext cx="7024185" cy="3498891"/>
          </a:xfrm>
        </p:spPr>
        <p:txBody>
          <a:bodyPr>
            <a:normAutofit/>
          </a:bodyPr>
          <a:lstStyle/>
          <a:p>
            <a:pPr algn="just">
              <a:lnSpc>
                <a:spcPct val="100000"/>
              </a:lnSpc>
            </a:pPr>
            <a:r>
              <a:rPr lang="es-ES" sz="2000" dirty="0">
                <a:solidFill>
                  <a:schemeClr val="bg1"/>
                </a:solidFill>
                <a:latin typeface="Arial" panose="020B0604020202020204" pitchFamily="34" charset="0"/>
                <a:cs typeface="Arial" panose="020B0604020202020204" pitchFamily="34" charset="0"/>
              </a:rPr>
              <a:t>Identificación del contexto interno y externo, aplicable a cada proceso el cual se realiza en conjunto con los responsables de proceso y sus equipos de trabajo para identificar posibles riesgos y oportunidades de mejora.</a:t>
            </a:r>
          </a:p>
          <a:p>
            <a:pPr marL="0" indent="0" algn="just">
              <a:buNone/>
            </a:pPr>
            <a:endParaRPr lang="es-ES" sz="2300" dirty="0">
              <a:solidFill>
                <a:schemeClr val="bg1"/>
              </a:solidFill>
              <a:latin typeface="Tw Cen MT Condensed Extra Bold" panose="020B0803020202020204" pitchFamily="34" charset="0"/>
              <a:cs typeface="Arial" panose="020B0604020202020204"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200" b="0" i="0" u="none" strike="noStrike" kern="1200" cap="none" spc="0" normalizeH="0" baseline="0" noProof="0" dirty="0">
                <a:ln>
                  <a:noFill/>
                </a:ln>
                <a:solidFill>
                  <a:srgbClr val="FFCD00"/>
                </a:solidFill>
                <a:effectLst/>
                <a:uLnTx/>
                <a:uFillTx/>
                <a:latin typeface="Lucida Grande"/>
                <a:ea typeface="+mn-ea"/>
                <a:cs typeface="+mn-cs"/>
              </a:rPr>
              <a:t>Gestión del cambio</a:t>
            </a:r>
            <a:endParaRPr kumimoji="0" lang="en-US" sz="2200" b="0" i="0" u="none" strike="noStrike" kern="1200" cap="none" spc="0" normalizeH="0" baseline="0" noProof="0" dirty="0">
              <a:ln>
                <a:noFill/>
              </a:ln>
              <a:solidFill>
                <a:srgbClr val="FFCD00"/>
              </a:solidFill>
              <a:effectLst/>
              <a:uLnTx/>
              <a:uFillTx/>
              <a:latin typeface="Lucida Grande"/>
              <a:ea typeface="+mn-ea"/>
              <a:cs typeface="+mn-cs"/>
            </a:endParaRPr>
          </a:p>
          <a:p>
            <a:pPr algn="just">
              <a:lnSpc>
                <a:spcPct val="100000"/>
              </a:lnSpc>
            </a:pPr>
            <a:r>
              <a:rPr lang="es-ES" sz="2000" dirty="0">
                <a:solidFill>
                  <a:schemeClr val="bg1"/>
                </a:solidFill>
                <a:latin typeface="Arial" panose="020B0604020202020204" pitchFamily="34" charset="0"/>
                <a:cs typeface="Arial" panose="020B0604020202020204" pitchFamily="34" charset="0"/>
              </a:rPr>
              <a:t>Capacidad de adaptación al cambio mediante el rediseño de actividades y programas frente a las limitantes generados por la pandemia.</a:t>
            </a:r>
          </a:p>
          <a:p>
            <a:pPr marL="0" indent="0">
              <a:buNone/>
            </a:pPr>
            <a:endParaRPr lang="en-US" dirty="0"/>
          </a:p>
        </p:txBody>
      </p:sp>
      <p:sp>
        <p:nvSpPr>
          <p:cNvPr id="5" name="Title 4">
            <a:extLst>
              <a:ext uri="{FF2B5EF4-FFF2-40B4-BE49-F238E27FC236}">
                <a16:creationId xmlns:a16="http://schemas.microsoft.com/office/drawing/2014/main" id="{1C0B6E0C-D821-41D8-ABAF-E9E2EC81A3F4}"/>
              </a:ext>
            </a:extLst>
          </p:cNvPr>
          <p:cNvSpPr>
            <a:spLocks noGrp="1"/>
          </p:cNvSpPr>
          <p:nvPr>
            <p:ph type="title"/>
          </p:nvPr>
        </p:nvSpPr>
        <p:spPr>
          <a:xfrm>
            <a:off x="5096793" y="585241"/>
            <a:ext cx="6905817" cy="835186"/>
          </a:xfrm>
        </p:spPr>
        <p:txBody>
          <a:bodyPr>
            <a:noAutofit/>
          </a:bodyPr>
          <a:lstStyle/>
          <a:p>
            <a:r>
              <a:rPr lang="es-CO" sz="3200" dirty="0"/>
              <a:t>BUENAS PRÁCTICAS EN PLANEACIÓN</a:t>
            </a:r>
            <a:endParaRPr lang="en-US" sz="3200" dirty="0"/>
          </a:p>
        </p:txBody>
      </p:sp>
      <p:sp>
        <p:nvSpPr>
          <p:cNvPr id="6" name="Text Placeholder 5">
            <a:extLst>
              <a:ext uri="{FF2B5EF4-FFF2-40B4-BE49-F238E27FC236}">
                <a16:creationId xmlns:a16="http://schemas.microsoft.com/office/drawing/2014/main" id="{B1848A9C-B08C-4D08-B42A-F6E74BA7B0A8}"/>
              </a:ext>
            </a:extLst>
          </p:cNvPr>
          <p:cNvSpPr>
            <a:spLocks noGrp="1"/>
          </p:cNvSpPr>
          <p:nvPr>
            <p:ph type="body" sz="quarter" idx="13"/>
          </p:nvPr>
        </p:nvSpPr>
        <p:spPr>
          <a:xfrm>
            <a:off x="5096793" y="2126106"/>
            <a:ext cx="4421856" cy="749047"/>
          </a:xfrm>
        </p:spPr>
        <p:txBody>
          <a:bodyPr/>
          <a:lstStyle/>
          <a:p>
            <a:r>
              <a:rPr lang="es-CO" dirty="0"/>
              <a:t>Comprensión de la organización </a:t>
            </a:r>
            <a:endParaRPr lang="en-US" dirty="0"/>
          </a:p>
        </p:txBody>
      </p:sp>
      <p:pic>
        <p:nvPicPr>
          <p:cNvPr id="10" name="Picture Placeholder 9" descr="A picture containing spaghetti junction, highway&#10;&#10;Description automatically generated">
            <a:extLst>
              <a:ext uri="{FF2B5EF4-FFF2-40B4-BE49-F238E27FC236}">
                <a16:creationId xmlns:a16="http://schemas.microsoft.com/office/drawing/2014/main" id="{4B714A1B-E976-4FD2-A89B-2F94A734A6E7}"/>
              </a:ext>
            </a:extLst>
          </p:cNvPr>
          <p:cNvPicPr>
            <a:picLocks noGrp="1" noChangeAspect="1"/>
          </p:cNvPicPr>
          <p:nvPr>
            <p:ph type="pic" sz="quarter" idx="16"/>
          </p:nvPr>
        </p:nvPicPr>
        <p:blipFill>
          <a:blip r:embed="rId2">
            <a:duotone>
              <a:prstClr val="black"/>
              <a:schemeClr val="accent2">
                <a:tint val="45000"/>
                <a:satMod val="400000"/>
              </a:schemeClr>
            </a:duotone>
            <a:alphaModFix amt="92000"/>
          </a:blip>
          <a:srcRect l="8234" r="8234"/>
          <a:stretch>
            <a:fillRect/>
          </a:stretch>
        </p:blipFill>
        <p:spPr>
          <a:xfrm>
            <a:off x="0" y="1201044"/>
            <a:ext cx="4962617" cy="4455911"/>
          </a:xfrm>
        </p:spPr>
      </p:pic>
    </p:spTree>
    <p:extLst>
      <p:ext uri="{BB962C8B-B14F-4D97-AF65-F5344CB8AC3E}">
        <p14:creationId xmlns:p14="http://schemas.microsoft.com/office/powerpoint/2010/main" val="721250142"/>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10EFECA-3C91-4217-8ADE-02D5319C518D}"/>
              </a:ext>
            </a:extLst>
          </p:cNvPr>
          <p:cNvPicPr>
            <a:picLocks noGrp="1" noChangeAspect="1"/>
          </p:cNvPicPr>
          <p:nvPr>
            <p:ph type="pic" sz="quarter" idx="14"/>
          </p:nvPr>
        </p:nvPicPr>
        <p:blipFill rotWithShape="1">
          <a:blip r:embed="rId2">
            <a:duotone>
              <a:prstClr val="black"/>
              <a:schemeClr val="accent2">
                <a:tint val="45000"/>
                <a:satMod val="400000"/>
              </a:schemeClr>
            </a:duotone>
            <a:alphaModFix amt="92000"/>
          </a:blip>
          <a:srcRect l="4835" t="13889" r="5738" b="13889"/>
          <a:stretch/>
        </p:blipFill>
        <p:spPr>
          <a:xfrm>
            <a:off x="3684233" y="1581401"/>
            <a:ext cx="8507767" cy="5152139"/>
          </a:xfrm>
        </p:spPr>
      </p:pic>
      <p:sp>
        <p:nvSpPr>
          <p:cNvPr id="3" name="Title 2">
            <a:extLst>
              <a:ext uri="{FF2B5EF4-FFF2-40B4-BE49-F238E27FC236}">
                <a16:creationId xmlns:a16="http://schemas.microsoft.com/office/drawing/2014/main" id="{FE205440-BC72-4BB7-9096-D976F1BD6B9F}"/>
              </a:ext>
            </a:extLst>
          </p:cNvPr>
          <p:cNvSpPr>
            <a:spLocks noGrp="1"/>
          </p:cNvSpPr>
          <p:nvPr>
            <p:ph type="title"/>
          </p:nvPr>
        </p:nvSpPr>
        <p:spPr>
          <a:xfrm>
            <a:off x="777240" y="1033272"/>
            <a:ext cx="5318760" cy="782638"/>
          </a:xfrm>
        </p:spPr>
        <p:txBody>
          <a:bodyPr>
            <a:noAutofit/>
          </a:bodyPr>
          <a:lstStyle/>
          <a:p>
            <a:r>
              <a:rPr lang="es-CO" sz="2800" dirty="0"/>
              <a:t>BUENAS PRÁCTICAS EN PLANEACIÓN</a:t>
            </a:r>
            <a:br>
              <a:rPr lang="es-ES" sz="2800" dirty="0"/>
            </a:br>
            <a:endParaRPr lang="en-US" sz="2800" dirty="0"/>
          </a:p>
        </p:txBody>
      </p:sp>
      <p:sp>
        <p:nvSpPr>
          <p:cNvPr id="5" name="Text Placeholder 4">
            <a:extLst>
              <a:ext uri="{FF2B5EF4-FFF2-40B4-BE49-F238E27FC236}">
                <a16:creationId xmlns:a16="http://schemas.microsoft.com/office/drawing/2014/main" id="{B53704C2-B7E1-4568-A05E-BF039C2735BB}"/>
              </a:ext>
            </a:extLst>
          </p:cNvPr>
          <p:cNvSpPr>
            <a:spLocks noGrp="1"/>
          </p:cNvSpPr>
          <p:nvPr>
            <p:ph type="body" sz="quarter" idx="13"/>
          </p:nvPr>
        </p:nvSpPr>
        <p:spPr>
          <a:xfrm>
            <a:off x="774032" y="2225393"/>
            <a:ext cx="4421856" cy="492824"/>
          </a:xfrm>
        </p:spPr>
        <p:txBody>
          <a:bodyPr>
            <a:normAutofit/>
          </a:bodyPr>
          <a:lstStyle/>
          <a:p>
            <a:r>
              <a:rPr lang="es-CO" sz="2400" b="1" dirty="0"/>
              <a:t>Gestión de riesgos</a:t>
            </a:r>
            <a:endParaRPr lang="en-US" sz="2400" b="1" dirty="0"/>
          </a:p>
        </p:txBody>
      </p:sp>
      <p:sp>
        <p:nvSpPr>
          <p:cNvPr id="6" name="Text Placeholder 3">
            <a:extLst>
              <a:ext uri="{FF2B5EF4-FFF2-40B4-BE49-F238E27FC236}">
                <a16:creationId xmlns:a16="http://schemas.microsoft.com/office/drawing/2014/main" id="{F6085F0C-2829-459F-8E96-14D7ACA51B90}"/>
              </a:ext>
            </a:extLst>
          </p:cNvPr>
          <p:cNvSpPr txBox="1">
            <a:spLocks/>
          </p:cNvSpPr>
          <p:nvPr/>
        </p:nvSpPr>
        <p:spPr>
          <a:xfrm>
            <a:off x="566130" y="2718216"/>
            <a:ext cx="5310795" cy="37674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s-ES" sz="2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Acompañamiento permanente a los procesos en la actualización y seguimiento de la gestión del riesgo con el fin de mitigar su probabilidad de ocurrencia o su impacto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CD00"/>
              </a:solidFill>
              <a:effectLst/>
              <a:uLnTx/>
              <a:uFillTx/>
              <a:latin typeface="Lucida Grande"/>
              <a:ea typeface="+mn-ea"/>
              <a:cs typeface="+mn-cs"/>
            </a:endParaRPr>
          </a:p>
        </p:txBody>
      </p:sp>
    </p:spTree>
    <p:extLst>
      <p:ext uri="{BB962C8B-B14F-4D97-AF65-F5344CB8AC3E}">
        <p14:creationId xmlns:p14="http://schemas.microsoft.com/office/powerpoint/2010/main" val="1442037738"/>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01CE71-FC76-4B08-B6CF-991940C3CF1D}"/>
              </a:ext>
            </a:extLst>
          </p:cNvPr>
          <p:cNvSpPr>
            <a:spLocks noGrp="1"/>
          </p:cNvSpPr>
          <p:nvPr>
            <p:ph type="title"/>
          </p:nvPr>
        </p:nvSpPr>
        <p:spPr>
          <a:xfrm>
            <a:off x="774032" y="705861"/>
            <a:ext cx="5056083" cy="782638"/>
          </a:xfrm>
        </p:spPr>
        <p:txBody>
          <a:bodyPr>
            <a:noAutofit/>
          </a:bodyPr>
          <a:lstStyle/>
          <a:p>
            <a:r>
              <a:rPr lang="en-US" sz="3200" dirty="0"/>
              <a:t>DIMENSIÓN 5: INFORMACIÓN Y COMUNICACIÓN </a:t>
            </a:r>
            <a:endParaRPr lang="ru-RU" sz="3200" dirty="0"/>
          </a:p>
        </p:txBody>
      </p:sp>
      <p:sp>
        <p:nvSpPr>
          <p:cNvPr id="4" name="Text Placeholder 3">
            <a:extLst>
              <a:ext uri="{FF2B5EF4-FFF2-40B4-BE49-F238E27FC236}">
                <a16:creationId xmlns:a16="http://schemas.microsoft.com/office/drawing/2014/main" id="{A88F02AC-2ACE-4B6E-9181-99EBB08906BB}"/>
              </a:ext>
            </a:extLst>
          </p:cNvPr>
          <p:cNvSpPr>
            <a:spLocks noGrp="1"/>
          </p:cNvSpPr>
          <p:nvPr>
            <p:ph type="body" sz="quarter" idx="15"/>
          </p:nvPr>
        </p:nvSpPr>
        <p:spPr>
          <a:xfrm>
            <a:off x="774032" y="2145709"/>
            <a:ext cx="5671156" cy="4141280"/>
          </a:xfrm>
        </p:spPr>
        <p:txBody>
          <a:bodyPr>
            <a:noAutofit/>
          </a:bodyPr>
          <a:lstStyle/>
          <a:p>
            <a:pPr marL="0" indent="0" algn="just">
              <a:lnSpc>
                <a:spcPct val="100000"/>
              </a:lnSpc>
              <a:buNone/>
            </a:pPr>
            <a:r>
              <a:rPr lang="es-MX" sz="2400" dirty="0">
                <a:solidFill>
                  <a:schemeClr val="bg1"/>
                </a:solidFill>
                <a:latin typeface="Arial" panose="020B0604020202020204" pitchFamily="34" charset="0"/>
                <a:cs typeface="Arial" panose="020B0604020202020204" pitchFamily="34" charset="0"/>
              </a:rPr>
              <a:t>MIPG concibe esta dimensión como articuladora de las demás, puesto que permite a las entidades vincularse con su entorno y facilitar la ejecución de sus operaciones. Tiene como propósito garantizar un adecuado flujo de información interna y externa para lo cual requiere contar con canales de comunicación acordes con las capacidades organizacionales y con lo previsto en la Ley de Transparencia y Acceso a la Información.</a:t>
            </a:r>
          </a:p>
        </p:txBody>
      </p:sp>
      <p:pic>
        <p:nvPicPr>
          <p:cNvPr id="13" name="Picture Placeholder 12" descr="A picture containing sky, outdoor, road, way&#10;&#10;Description automatically generated">
            <a:extLst>
              <a:ext uri="{FF2B5EF4-FFF2-40B4-BE49-F238E27FC236}">
                <a16:creationId xmlns:a16="http://schemas.microsoft.com/office/drawing/2014/main" id="{1020A677-30F7-4E39-81B2-AA27FD75F5BB}"/>
              </a:ext>
            </a:extLst>
          </p:cNvPr>
          <p:cNvPicPr>
            <a:picLocks noGrp="1" noChangeAspect="1"/>
          </p:cNvPicPr>
          <p:nvPr>
            <p:ph type="pic" sz="quarter" idx="16"/>
          </p:nvPr>
        </p:nvPicPr>
        <p:blipFill>
          <a:blip r:embed="rId2">
            <a:duotone>
              <a:prstClr val="black"/>
              <a:schemeClr val="accent2">
                <a:tint val="45000"/>
                <a:satMod val="400000"/>
              </a:schemeClr>
            </a:duotone>
            <a:alphaModFix amt="86000"/>
            <a:extLst>
              <a:ext uri="{BEBA8EAE-BF5A-486C-A8C5-ECC9F3942E4B}">
                <a14:imgProps xmlns:a14="http://schemas.microsoft.com/office/drawing/2010/main">
                  <a14:imgLayer r:embed="rId3">
                    <a14:imgEffect>
                      <a14:colorTemperature colorTemp="6499"/>
                    </a14:imgEffect>
                    <a14:imgEffect>
                      <a14:saturation sat="213000"/>
                    </a14:imgEffect>
                  </a14:imgLayer>
                </a14:imgProps>
              </a:ext>
            </a:extLst>
          </a:blip>
          <a:srcRect l="16401" r="16401"/>
          <a:stretch>
            <a:fillRect/>
          </a:stretch>
        </p:blipFill>
        <p:spPr>
          <a:xfrm>
            <a:off x="6596579" y="0"/>
            <a:ext cx="5595421" cy="6286989"/>
          </a:xfrm>
        </p:spPr>
      </p:pic>
    </p:spTree>
    <p:extLst>
      <p:ext uri="{BB962C8B-B14F-4D97-AF65-F5344CB8AC3E}">
        <p14:creationId xmlns:p14="http://schemas.microsoft.com/office/powerpoint/2010/main" val="2655792894"/>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21564-E2C8-443F-8E07-E59DFA5BC6DF}"/>
              </a:ext>
            </a:extLst>
          </p:cNvPr>
          <p:cNvSpPr>
            <a:spLocks noGrp="1"/>
          </p:cNvSpPr>
          <p:nvPr>
            <p:ph type="title"/>
          </p:nvPr>
        </p:nvSpPr>
        <p:spPr>
          <a:xfrm>
            <a:off x="774032" y="884185"/>
            <a:ext cx="5056083" cy="782638"/>
          </a:xfrm>
        </p:spPr>
        <p:txBody>
          <a:bodyPr>
            <a:noAutofit/>
          </a:bodyPr>
          <a:lstStyle/>
          <a:p>
            <a:r>
              <a:rPr lang="es-ES" sz="2800" dirty="0"/>
              <a:t>POLÍTICA DE TRANSPARENCIA Y ACCESO A LA INFORMACIÓN PÚBLICA</a:t>
            </a:r>
            <a:br>
              <a:rPr lang="es-ES" sz="2800" dirty="0"/>
            </a:br>
            <a:endParaRPr lang="ru-RU" sz="2800" dirty="0"/>
          </a:p>
        </p:txBody>
      </p:sp>
      <p:sp>
        <p:nvSpPr>
          <p:cNvPr id="5" name="Text Placeholder 4">
            <a:extLst>
              <a:ext uri="{FF2B5EF4-FFF2-40B4-BE49-F238E27FC236}">
                <a16:creationId xmlns:a16="http://schemas.microsoft.com/office/drawing/2014/main" id="{02A2A374-6D41-4D06-9363-30924664025A}"/>
              </a:ext>
            </a:extLst>
          </p:cNvPr>
          <p:cNvSpPr>
            <a:spLocks noGrp="1"/>
          </p:cNvSpPr>
          <p:nvPr>
            <p:ph type="body" sz="quarter" idx="13"/>
          </p:nvPr>
        </p:nvSpPr>
        <p:spPr>
          <a:xfrm>
            <a:off x="371361" y="2343186"/>
            <a:ext cx="6748530" cy="2504022"/>
          </a:xfrm>
        </p:spPr>
        <p:txBody>
          <a:bodyPr>
            <a:normAutofit/>
          </a:bodyPr>
          <a:lstStyle/>
          <a:p>
            <a:pPr algn="just"/>
            <a:r>
              <a:rPr kumimoji="0" lang="es-ES"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Esta política le permite entre otros aspectos garantizar el ejercicio del derecho fundamental de acceder a la información pública a los ciudadanos y responderles de buena fe, de manera adecuada, veraz, oportuna y gratuita a sus solicitudes de acceso a la información pública</a:t>
            </a:r>
          </a:p>
          <a:p>
            <a:endParaRPr lang="ru-RU" sz="800" dirty="0"/>
          </a:p>
        </p:txBody>
      </p:sp>
      <p:pic>
        <p:nvPicPr>
          <p:cNvPr id="8" name="Picture Placeholder 7" descr="A picture containing text, person, people&#10;&#10;Description automatically generated">
            <a:extLst>
              <a:ext uri="{FF2B5EF4-FFF2-40B4-BE49-F238E27FC236}">
                <a16:creationId xmlns:a16="http://schemas.microsoft.com/office/drawing/2014/main" id="{229CCEE1-6DC2-4E1E-9A58-355FE339E96D}"/>
              </a:ext>
            </a:extLst>
          </p:cNvPr>
          <p:cNvPicPr>
            <a:picLocks noGrp="1" noChangeAspect="1"/>
          </p:cNvPicPr>
          <p:nvPr>
            <p:ph type="pic" sz="quarter" idx="14"/>
          </p:nvPr>
        </p:nvPicPr>
        <p:blipFill>
          <a:blip r:embed="rId2">
            <a:duotone>
              <a:prstClr val="black"/>
              <a:schemeClr val="accent2">
                <a:tint val="45000"/>
                <a:satMod val="400000"/>
              </a:schemeClr>
            </a:duotone>
            <a:alphaModFix amt="90000"/>
            <a:extLst>
              <a:ext uri="{BEBA8EAE-BF5A-486C-A8C5-ECC9F3942E4B}">
                <a14:imgProps xmlns:a14="http://schemas.microsoft.com/office/drawing/2010/main">
                  <a14:imgLayer r:embed="rId3">
                    <a14:imgEffect>
                      <a14:colorTemperature colorTemp="3926"/>
                    </a14:imgEffect>
                    <a14:imgEffect>
                      <a14:saturation sat="180000"/>
                    </a14:imgEffect>
                  </a14:imgLayer>
                </a14:imgProps>
              </a:ext>
            </a:extLst>
          </a:blip>
          <a:srcRect t="9375" b="9375"/>
          <a:stretch>
            <a:fillRect/>
          </a:stretch>
        </p:blipFill>
        <p:spPr>
          <a:xfrm>
            <a:off x="2821063" y="1783172"/>
            <a:ext cx="9370937" cy="5074828"/>
          </a:xfrm>
        </p:spPr>
      </p:pic>
    </p:spTree>
    <p:extLst>
      <p:ext uri="{BB962C8B-B14F-4D97-AF65-F5344CB8AC3E}">
        <p14:creationId xmlns:p14="http://schemas.microsoft.com/office/powerpoint/2010/main" val="1106630018"/>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Pronunciamiento de la Administración en enfatizar en los servicios que contribuyan a:</a:t>
            </a:r>
          </a:p>
        </p:txBody>
      </p:sp>
      <p:sp>
        <p:nvSpPr>
          <p:cNvPr id="8" name="Rectángulo 7">
            <a:extLst>
              <a:ext uri="{FF2B5EF4-FFF2-40B4-BE49-F238E27FC236}">
                <a16:creationId xmlns:a16="http://schemas.microsoft.com/office/drawing/2014/main" id="{A17B9EC5-DBE1-4D7C-8483-4288FA4B0283}"/>
              </a:ext>
            </a:extLst>
          </p:cNvPr>
          <p:cNvSpPr/>
          <p:nvPr/>
        </p:nvSpPr>
        <p:spPr>
          <a:xfrm>
            <a:off x="1372996" y="1905506"/>
            <a:ext cx="9446004" cy="3046988"/>
          </a:xfrm>
          <a:prstGeom prst="rect">
            <a:avLst/>
          </a:prstGeom>
        </p:spPr>
        <p:txBody>
          <a:bodyPr wrap="square">
            <a:spAutoFit/>
          </a:bodyPr>
          <a:lstStyle/>
          <a:p>
            <a:pPr marL="514350" marR="0" lvl="0" indent="-514350" algn="just" defTabSz="457200" rtl="0" eaLnBrk="1" fontAlgn="auto" latinLnBrk="0" hangingPunct="1">
              <a:lnSpc>
                <a:spcPct val="100000"/>
              </a:lnSpc>
              <a:spcBef>
                <a:spcPts val="0"/>
              </a:spcBef>
              <a:spcAft>
                <a:spcPts val="0"/>
              </a:spcAft>
              <a:buClrTx/>
              <a:buSzTx/>
              <a:buFont typeface="+mj-lt"/>
              <a:buAutoNum type="arabicPeriod"/>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Disminuir el estado de pobreza y vulnerabilidad de la población afectada.</a:t>
            </a:r>
          </a:p>
          <a:p>
            <a:pPr marL="514350" marR="0" lvl="0" indent="-514350" algn="just" defTabSz="457200" rtl="0" eaLnBrk="1" fontAlgn="auto" latinLnBrk="0" hangingPunct="1">
              <a:lnSpc>
                <a:spcPct val="100000"/>
              </a:lnSpc>
              <a:spcBef>
                <a:spcPts val="0"/>
              </a:spcBef>
              <a:spcAft>
                <a:spcPts val="0"/>
              </a:spcAft>
              <a:buClrTx/>
              <a:buSzTx/>
              <a:buFont typeface="+mj-lt"/>
              <a:buAutoNum type="arabicPeriod"/>
              <a:tabLst/>
              <a:defRPr/>
            </a:pPr>
            <a:endPar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endParaRPr>
          </a:p>
          <a:p>
            <a:pPr marL="514350" marR="0" lvl="0" indent="-514350" algn="just" defTabSz="457200" rtl="0" eaLnBrk="1" fontAlgn="auto" latinLnBrk="0" hangingPunct="1">
              <a:lnSpc>
                <a:spcPct val="100000"/>
              </a:lnSpc>
              <a:spcBef>
                <a:spcPts val="0"/>
              </a:spcBef>
              <a:spcAft>
                <a:spcPts val="0"/>
              </a:spcAft>
              <a:buClrTx/>
              <a:buSzTx/>
              <a:buFont typeface="+mj-lt"/>
              <a:buAutoNum type="arabicPeriod"/>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Incentivar la reactivación económica.</a:t>
            </a:r>
          </a:p>
          <a:p>
            <a:pPr marL="514350" marR="0" lvl="0" indent="-514350" algn="just" defTabSz="457200" rtl="0" eaLnBrk="1" fontAlgn="auto" latinLnBrk="0" hangingPunct="1">
              <a:lnSpc>
                <a:spcPct val="100000"/>
              </a:lnSpc>
              <a:spcBef>
                <a:spcPts val="0"/>
              </a:spcBef>
              <a:spcAft>
                <a:spcPts val="0"/>
              </a:spcAft>
              <a:buClrTx/>
              <a:buSzTx/>
              <a:buFont typeface="+mj-lt"/>
              <a:buAutoNum type="arabicPeriod"/>
              <a:tabLst/>
              <a:defRPr/>
            </a:pPr>
            <a:endPar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endParaRPr>
          </a:p>
          <a:p>
            <a:pPr marL="514350" marR="0" lvl="0" indent="-514350" algn="just" defTabSz="457200" rtl="0" eaLnBrk="1" fontAlgn="auto" latinLnBrk="0" hangingPunct="1">
              <a:lnSpc>
                <a:spcPct val="100000"/>
              </a:lnSpc>
              <a:spcBef>
                <a:spcPts val="0"/>
              </a:spcBef>
              <a:spcAft>
                <a:spcPts val="0"/>
              </a:spcAft>
              <a:buClrTx/>
              <a:buSzTx/>
              <a:buFont typeface="+mj-lt"/>
              <a:buAutoNum type="arabicPeriod"/>
              <a:tabLst/>
              <a:defRPr/>
            </a:pPr>
            <a:r>
              <a:rPr kumimoji="0" lang="es-CO"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El mejoramiento del empleo. </a:t>
            </a:r>
            <a:endParaRPr kumimoji="0" lang="es-CO" sz="3200" b="1" i="0" u="none" strike="noStrike" kern="1200" cap="none" spc="0" normalizeH="0" baseline="0" noProof="0" dirty="0">
              <a:ln>
                <a:noFill/>
              </a:ln>
              <a:solidFill>
                <a:srgbClr val="FF0000"/>
              </a:solidFill>
              <a:effectLst/>
              <a:uLnTx/>
              <a:uFillTx/>
              <a:latin typeface="Museo Sans Condensed" panose="02000000000000000000" pitchFamily="2" charset="0"/>
              <a:ea typeface="+mn-ea"/>
              <a:cs typeface="+mn-cs"/>
            </a:endParaRPr>
          </a:p>
        </p:txBody>
      </p:sp>
    </p:spTree>
    <p:extLst>
      <p:ext uri="{BB962C8B-B14F-4D97-AF65-F5344CB8AC3E}">
        <p14:creationId xmlns:p14="http://schemas.microsoft.com/office/powerpoint/2010/main" val="504172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B3ECF6-7298-4C53-9F10-04C908B8A06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ru-RU" sz="1400" b="0" i="0" u="none" strike="noStrike" kern="1200" cap="none" spc="0" normalizeH="0" baseline="0" noProof="0" smtClean="0">
                <a:ln>
                  <a:noFill/>
                </a:ln>
                <a:solidFill>
                  <a:srgbClr val="FFCD00"/>
                </a:solidFill>
                <a:effectLst/>
                <a:uLnTx/>
                <a:uFillTx/>
                <a:latin typeface="Lucida Gran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ru-RU" sz="1400" b="0" i="0" u="none" strike="noStrike" kern="1200" cap="none" spc="0" normalizeH="0" baseline="0" noProof="0" dirty="0">
              <a:ln>
                <a:noFill/>
              </a:ln>
              <a:solidFill>
                <a:srgbClr val="FFCD00"/>
              </a:solidFill>
              <a:effectLst/>
              <a:uLnTx/>
              <a:uFillTx/>
              <a:latin typeface="Lucida Grande"/>
              <a:ea typeface="+mn-ea"/>
              <a:cs typeface="+mn-cs"/>
            </a:endParaRPr>
          </a:p>
        </p:txBody>
      </p:sp>
      <p:sp>
        <p:nvSpPr>
          <p:cNvPr id="3" name="Title 2">
            <a:extLst>
              <a:ext uri="{FF2B5EF4-FFF2-40B4-BE49-F238E27FC236}">
                <a16:creationId xmlns:a16="http://schemas.microsoft.com/office/drawing/2014/main" id="{A8A0EB29-9F37-482E-A143-B754773A8A44}"/>
              </a:ext>
            </a:extLst>
          </p:cNvPr>
          <p:cNvSpPr>
            <a:spLocks noGrp="1"/>
          </p:cNvSpPr>
          <p:nvPr>
            <p:ph type="title"/>
          </p:nvPr>
        </p:nvSpPr>
        <p:spPr>
          <a:xfrm>
            <a:off x="0" y="3569436"/>
            <a:ext cx="2627790" cy="450908"/>
          </a:xfrm>
        </p:spPr>
        <p:txBody>
          <a:bodyPr>
            <a:noAutofit/>
          </a:bodyPr>
          <a:lstStyle/>
          <a:p>
            <a:r>
              <a:rPr lang="es-ES" sz="1800" dirty="0"/>
              <a:t>TRANSPARENCIA Y ACCESO A LA INFORMACIÓN PÚBLICA</a:t>
            </a:r>
            <a:br>
              <a:rPr lang="es-ES" sz="1800" dirty="0"/>
            </a:br>
            <a:endParaRPr lang="en-US" sz="1800" dirty="0"/>
          </a:p>
        </p:txBody>
      </p:sp>
      <p:sp>
        <p:nvSpPr>
          <p:cNvPr id="7" name="Rectangle 1">
            <a:extLst>
              <a:ext uri="{FF2B5EF4-FFF2-40B4-BE49-F238E27FC236}">
                <a16:creationId xmlns:a16="http://schemas.microsoft.com/office/drawing/2014/main" id="{C46D6596-2E56-4F8A-87BA-DD2E0A57EAD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Grande"/>
              <a:ea typeface="+mn-ea"/>
              <a:cs typeface="+mn-cs"/>
            </a:endParaRPr>
          </a:p>
        </p:txBody>
      </p:sp>
      <p:graphicFrame>
        <p:nvGraphicFramePr>
          <p:cNvPr id="8" name="Tabla 7">
            <a:extLst>
              <a:ext uri="{FF2B5EF4-FFF2-40B4-BE49-F238E27FC236}">
                <a16:creationId xmlns:a16="http://schemas.microsoft.com/office/drawing/2014/main" id="{DF47D4A1-6F59-4B57-9BD8-027BA36BC23B}"/>
              </a:ext>
            </a:extLst>
          </p:cNvPr>
          <p:cNvGraphicFramePr>
            <a:graphicFrameLocks noGrp="1"/>
          </p:cNvGraphicFramePr>
          <p:nvPr/>
        </p:nvGraphicFramePr>
        <p:xfrm>
          <a:off x="2396972" y="43933"/>
          <a:ext cx="9552371" cy="6710843"/>
        </p:xfrm>
        <a:graphic>
          <a:graphicData uri="http://schemas.openxmlformats.org/drawingml/2006/table">
            <a:tbl>
              <a:tblPr firstRow="1" firstCol="1" bandRow="1">
                <a:tableStyleId>{0660B408-B3CF-4A94-85FC-2B1E0A45F4A2}</a:tableStyleId>
              </a:tblPr>
              <a:tblGrid>
                <a:gridCol w="6650579">
                  <a:extLst>
                    <a:ext uri="{9D8B030D-6E8A-4147-A177-3AD203B41FA5}">
                      <a16:colId xmlns:a16="http://schemas.microsoft.com/office/drawing/2014/main" val="626445822"/>
                    </a:ext>
                  </a:extLst>
                </a:gridCol>
                <a:gridCol w="1335557">
                  <a:extLst>
                    <a:ext uri="{9D8B030D-6E8A-4147-A177-3AD203B41FA5}">
                      <a16:colId xmlns:a16="http://schemas.microsoft.com/office/drawing/2014/main" val="3982924217"/>
                    </a:ext>
                  </a:extLst>
                </a:gridCol>
                <a:gridCol w="1566235">
                  <a:extLst>
                    <a:ext uri="{9D8B030D-6E8A-4147-A177-3AD203B41FA5}">
                      <a16:colId xmlns:a16="http://schemas.microsoft.com/office/drawing/2014/main" val="550733794"/>
                    </a:ext>
                  </a:extLst>
                </a:gridCol>
              </a:tblGrid>
              <a:tr h="313638">
                <a:tc>
                  <a:txBody>
                    <a:bodyPr/>
                    <a:lstStyle/>
                    <a:p>
                      <a:pPr algn="ctr">
                        <a:lnSpc>
                          <a:spcPct val="107000"/>
                        </a:lnSpc>
                        <a:spcAft>
                          <a:spcPts val="800"/>
                        </a:spcAft>
                      </a:pPr>
                      <a:r>
                        <a:rPr lang="es-MX" sz="1600" b="1" dirty="0">
                          <a:solidFill>
                            <a:schemeClr val="bg1"/>
                          </a:solidFill>
                          <a:effectLst/>
                          <a:latin typeface="Arial" panose="020B0604020202020204" pitchFamily="34" charset="0"/>
                          <a:cs typeface="Arial" panose="020B0604020202020204" pitchFamily="34" charset="0"/>
                        </a:rPr>
                        <a:t>CATEGORIA</a:t>
                      </a:r>
                      <a:endParaRPr lang="es-CO"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b="1">
                          <a:solidFill>
                            <a:schemeClr val="bg1"/>
                          </a:solidFill>
                          <a:effectLst/>
                          <a:latin typeface="Arial" panose="020B0604020202020204" pitchFamily="34" charset="0"/>
                          <a:cs typeface="Arial" panose="020B0604020202020204" pitchFamily="34" charset="0"/>
                        </a:rPr>
                        <a:t>2019</a:t>
                      </a:r>
                      <a:endParaRPr lang="es-CO"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b="1" dirty="0">
                          <a:solidFill>
                            <a:schemeClr val="bg1"/>
                          </a:solidFill>
                          <a:effectLst/>
                          <a:latin typeface="Arial" panose="020B0604020202020204" pitchFamily="34" charset="0"/>
                          <a:cs typeface="Arial" panose="020B0604020202020204" pitchFamily="34" charset="0"/>
                        </a:rPr>
                        <a:t>2020</a:t>
                      </a:r>
                      <a:endParaRPr lang="es-CO"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6310609"/>
                  </a:ext>
                </a:extLst>
              </a:tr>
              <a:tr h="313638">
                <a:tc>
                  <a:txBody>
                    <a:bodyPr/>
                    <a:lstStyle/>
                    <a:p>
                      <a:pPr algn="just">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Formulación y Seguimiento al Plan Anticorrupción</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74,9</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78,8</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3545976"/>
                  </a:ext>
                </a:extLst>
              </a:tr>
              <a:tr h="350061">
                <a:tc>
                  <a:txBody>
                    <a:bodyPr/>
                    <a:lstStyle/>
                    <a:p>
                      <a:pPr algn="just">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Promoción de la Transparencia, la Integridad y la Lucha Contra la Corrupción</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66,7</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73,3</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1088247"/>
                  </a:ext>
                </a:extLst>
              </a:tr>
              <a:tr h="313638">
                <a:tc>
                  <a:txBody>
                    <a:bodyPr/>
                    <a:lstStyle/>
                    <a:p>
                      <a:pPr algn="just">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Gestión de Riesgos de Corrupción</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66,4</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82,3</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3798122"/>
                  </a:ext>
                </a:extLst>
              </a:tr>
              <a:tr h="313638">
                <a:tc>
                  <a:txBody>
                    <a:bodyPr/>
                    <a:lstStyle/>
                    <a:p>
                      <a:pPr algn="just">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Línea estratégica de riesgos de corrupción</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67,8</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85,1</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6080837"/>
                  </a:ext>
                </a:extLst>
              </a:tr>
              <a:tr h="313638">
                <a:tc>
                  <a:txBody>
                    <a:bodyPr/>
                    <a:lstStyle/>
                    <a:p>
                      <a:pPr algn="just">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Monitoreo y Seguimiento a los riesgos</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89,7</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85,0</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0495509"/>
                  </a:ext>
                </a:extLst>
              </a:tr>
              <a:tr h="313638">
                <a:tc>
                  <a:txBody>
                    <a:bodyPr/>
                    <a:lstStyle/>
                    <a:p>
                      <a:pPr algn="just">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Índice de Transparencia y Acceso a la Información Pública</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83,0</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94,5</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0969782"/>
                  </a:ext>
                </a:extLst>
              </a:tr>
              <a:tr h="313638">
                <a:tc>
                  <a:txBody>
                    <a:bodyPr/>
                    <a:lstStyle/>
                    <a:p>
                      <a:pPr algn="just">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Divulgación proactiva de la información</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80,5</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90,7</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3697243"/>
                  </a:ext>
                </a:extLst>
              </a:tr>
              <a:tr h="618897">
                <a:tc>
                  <a:txBody>
                    <a:bodyPr/>
                    <a:lstStyle/>
                    <a:p>
                      <a:pPr algn="just">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Atención apropiada a trámites, peticiones, quejas, reclamos, solicitudes y denuncias de la ciudadanía</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70,4</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78,6</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109489"/>
                  </a:ext>
                </a:extLst>
              </a:tr>
              <a:tr h="618897">
                <a:tc>
                  <a:txBody>
                    <a:bodyPr/>
                    <a:lstStyle/>
                    <a:p>
                      <a:pPr algn="just">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Sistema de seguimiento al acceso a la información pública en funcionamiento</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96,0</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75,9</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7708324"/>
                  </a:ext>
                </a:extLst>
              </a:tr>
              <a:tr h="618897">
                <a:tc>
                  <a:txBody>
                    <a:bodyPr/>
                    <a:lstStyle/>
                    <a:p>
                      <a:pPr algn="just">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Lineamientos para el manejo y la seguridad de la información pública implementados</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91,4</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97,5</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6114510"/>
                  </a:ext>
                </a:extLst>
              </a:tr>
              <a:tr h="633277">
                <a:tc>
                  <a:txBody>
                    <a:bodyPr/>
                    <a:lstStyle/>
                    <a:p>
                      <a:pPr algn="just">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Institucionalización efectiva de la Política de Transparencia y acceso a la información pública	</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89,3</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96,0</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2427873"/>
                  </a:ext>
                </a:extLst>
              </a:tr>
              <a:tr h="601520">
                <a:tc>
                  <a:txBody>
                    <a:bodyPr/>
                    <a:lstStyle/>
                    <a:p>
                      <a:pPr algn="just">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Gestión documental para el acceso a la información pública implementada</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55,9</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95,6</a:t>
                      </a:r>
                      <a:endParaRPr lang="es-CO" sz="1600">
                        <a:solidFill>
                          <a:schemeClr val="tx1"/>
                        </a:solidFill>
                        <a:effectLst/>
                        <a:latin typeface="Arial" panose="020B0604020202020204" pitchFamily="34" charset="0"/>
                        <a:cs typeface="Arial" panose="020B0604020202020204" pitchFamily="34" charset="0"/>
                      </a:endParaRPr>
                    </a:p>
                    <a:p>
                      <a:pPr algn="ctr">
                        <a:lnSpc>
                          <a:spcPct val="107000"/>
                        </a:lnSpc>
                        <a:spcAft>
                          <a:spcPts val="800"/>
                        </a:spcAft>
                      </a:pPr>
                      <a:r>
                        <a:rPr lang="es-MX" sz="1600">
                          <a:solidFill>
                            <a:schemeClr val="tx1"/>
                          </a:solidFill>
                          <a:effectLst/>
                          <a:latin typeface="Arial" panose="020B0604020202020204" pitchFamily="34" charset="0"/>
                          <a:cs typeface="Arial" panose="020B0604020202020204" pitchFamily="34" charset="0"/>
                        </a:rPr>
                        <a:t> </a:t>
                      </a:r>
                      <a:endParaRPr lang="es-CO" sz="1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0929860"/>
                  </a:ext>
                </a:extLst>
              </a:tr>
              <a:tr h="601520">
                <a:tc>
                  <a:txBody>
                    <a:bodyPr/>
                    <a:lstStyle/>
                    <a:p>
                      <a:pPr algn="just">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Criterios diferenciales de accesibilidad a la información pública aplicados</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81,5</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58,6</a:t>
                      </a:r>
                      <a:endParaRPr lang="es-CO" sz="1600" dirty="0">
                        <a:solidFill>
                          <a:schemeClr val="tx1"/>
                        </a:solidFill>
                        <a:effectLst/>
                        <a:latin typeface="Arial" panose="020B0604020202020204" pitchFamily="34" charset="0"/>
                        <a:cs typeface="Arial" panose="020B0604020202020204" pitchFamily="34" charset="0"/>
                      </a:endParaRPr>
                    </a:p>
                    <a:p>
                      <a:pPr algn="ctr">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 </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5204021"/>
                  </a:ext>
                </a:extLst>
              </a:tr>
              <a:tr h="313638">
                <a:tc>
                  <a:txBody>
                    <a:bodyPr/>
                    <a:lstStyle/>
                    <a:p>
                      <a:pPr algn="just">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CALIFICACION TOTAL</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86.9</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MX" sz="1600" dirty="0">
                          <a:solidFill>
                            <a:schemeClr val="tx1"/>
                          </a:solidFill>
                          <a:effectLst/>
                          <a:latin typeface="Arial" panose="020B0604020202020204" pitchFamily="34" charset="0"/>
                          <a:cs typeface="Arial" panose="020B0604020202020204" pitchFamily="34" charset="0"/>
                        </a:rPr>
                        <a:t>93.8</a:t>
                      </a:r>
                      <a:endParaRPr lang="es-CO"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5602" marR="65602" marT="0" marB="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3216929"/>
                  </a:ext>
                </a:extLst>
              </a:tr>
            </a:tbl>
          </a:graphicData>
        </a:graphic>
      </p:graphicFrame>
    </p:spTree>
    <p:extLst>
      <p:ext uri="{BB962C8B-B14F-4D97-AF65-F5344CB8AC3E}">
        <p14:creationId xmlns:p14="http://schemas.microsoft.com/office/powerpoint/2010/main" val="792176237"/>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B93806-769F-4C20-A684-CA4CB5BB858C}"/>
              </a:ext>
            </a:extLst>
          </p:cNvPr>
          <p:cNvSpPr>
            <a:spLocks noGrp="1"/>
          </p:cNvSpPr>
          <p:nvPr>
            <p:ph type="title"/>
          </p:nvPr>
        </p:nvSpPr>
        <p:spPr>
          <a:xfrm>
            <a:off x="4893677" y="464309"/>
            <a:ext cx="7100055" cy="782638"/>
          </a:xfrm>
        </p:spPr>
        <p:txBody>
          <a:bodyPr>
            <a:noAutofit/>
          </a:bodyPr>
          <a:lstStyle/>
          <a:p>
            <a:r>
              <a:rPr lang="es-ES" sz="2400" dirty="0"/>
              <a:t>POLÍTICA DE TRANSPARENCIA Y ACCESO A LA INFORMACIÓN PÚBLICA</a:t>
            </a:r>
            <a:endParaRPr lang="ru-RU" sz="2400" dirty="0"/>
          </a:p>
        </p:txBody>
      </p:sp>
      <p:sp>
        <p:nvSpPr>
          <p:cNvPr id="6" name="Text Placeholder 5">
            <a:extLst>
              <a:ext uri="{FF2B5EF4-FFF2-40B4-BE49-F238E27FC236}">
                <a16:creationId xmlns:a16="http://schemas.microsoft.com/office/drawing/2014/main" id="{E7292DFE-EBA3-4DB2-A2C7-1810115565E7}"/>
              </a:ext>
            </a:extLst>
          </p:cNvPr>
          <p:cNvSpPr>
            <a:spLocks noGrp="1"/>
          </p:cNvSpPr>
          <p:nvPr>
            <p:ph type="body" sz="quarter" idx="13"/>
          </p:nvPr>
        </p:nvSpPr>
        <p:spPr>
          <a:xfrm>
            <a:off x="4990261" y="1253402"/>
            <a:ext cx="5476511" cy="525894"/>
          </a:xfrm>
        </p:spPr>
        <p:txBody>
          <a:bodyPr>
            <a:normAutofit fontScale="92500" lnSpcReduction="20000"/>
          </a:bodyPr>
          <a:lstStyle/>
          <a:p>
            <a:r>
              <a:rPr lang="es-ES" dirty="0"/>
              <a:t>Conformación equipo de trabajo específico para:</a:t>
            </a:r>
          </a:p>
        </p:txBody>
      </p:sp>
      <p:sp>
        <p:nvSpPr>
          <p:cNvPr id="4" name="Text Placeholder 3">
            <a:extLst>
              <a:ext uri="{FF2B5EF4-FFF2-40B4-BE49-F238E27FC236}">
                <a16:creationId xmlns:a16="http://schemas.microsoft.com/office/drawing/2014/main" id="{7E209D92-7413-44EE-BC90-ECE50DA3158D}"/>
              </a:ext>
            </a:extLst>
          </p:cNvPr>
          <p:cNvSpPr>
            <a:spLocks noGrp="1"/>
          </p:cNvSpPr>
          <p:nvPr>
            <p:ph type="body" sz="quarter" idx="15"/>
          </p:nvPr>
        </p:nvSpPr>
        <p:spPr>
          <a:xfrm>
            <a:off x="5060273" y="2095130"/>
            <a:ext cx="7015124" cy="3907242"/>
          </a:xfrm>
        </p:spPr>
        <p:txBody>
          <a:bodyPr>
            <a:normAutofit fontScale="92500" lnSpcReduction="10000"/>
          </a:bodyPr>
          <a:lstStyle/>
          <a:p>
            <a:pPr algn="just">
              <a:lnSpc>
                <a:spcPct val="150000"/>
              </a:lnSpc>
              <a:buFont typeface="Wingdings" panose="05000000000000000000" pitchFamily="2" charset="2"/>
              <a:buChar char="ü"/>
            </a:pPr>
            <a:r>
              <a:rPr lang="es-MX" sz="1800" dirty="0">
                <a:solidFill>
                  <a:schemeClr val="bg1"/>
                </a:solidFill>
                <a:latin typeface="Arial" panose="020B0604020202020204" pitchFamily="34" charset="0"/>
                <a:cs typeface="Arial" panose="020B0604020202020204" pitchFamily="34" charset="0"/>
              </a:rPr>
              <a:t>Evaluar respuestas emitidas a grupos de valor y grupos de interés bajo los criterios de coherencia, claridad, solución de fondo, calidez, oportunidad y manejo de sistemas.</a:t>
            </a:r>
          </a:p>
          <a:p>
            <a:pPr algn="just">
              <a:lnSpc>
                <a:spcPct val="150000"/>
              </a:lnSpc>
              <a:buFont typeface="Wingdings" panose="05000000000000000000" pitchFamily="2" charset="2"/>
              <a:buChar char="ü"/>
            </a:pPr>
            <a:r>
              <a:rPr lang="es-MX" sz="1800" dirty="0">
                <a:solidFill>
                  <a:schemeClr val="bg1"/>
                </a:solidFill>
                <a:latin typeface="Arial" panose="020B0604020202020204" pitchFamily="34" charset="0"/>
                <a:cs typeface="Arial" panose="020B0604020202020204" pitchFamily="34" charset="0"/>
              </a:rPr>
              <a:t>Solicitud a las dependencias de ampliación para las respuestas que no cumplen con los criterios de coherencia, claridad y solución de fondo</a:t>
            </a:r>
          </a:p>
          <a:p>
            <a:pPr algn="just">
              <a:lnSpc>
                <a:spcPct val="150000"/>
              </a:lnSpc>
              <a:buFont typeface="Wingdings" panose="05000000000000000000" pitchFamily="2" charset="2"/>
              <a:buChar char="ü"/>
            </a:pPr>
            <a:r>
              <a:rPr lang="es-MX" sz="1800" dirty="0">
                <a:solidFill>
                  <a:schemeClr val="bg1"/>
                </a:solidFill>
                <a:latin typeface="Arial" panose="020B0604020202020204" pitchFamily="34" charset="0"/>
                <a:cs typeface="Arial" panose="020B0604020202020204" pitchFamily="34" charset="0"/>
              </a:rPr>
              <a:t>Emisión de alertas diarias a las dependencias que tienen requerimientos de grupos de interés y grupos de valor sin respuesta</a:t>
            </a:r>
          </a:p>
          <a:p>
            <a:pPr algn="just">
              <a:lnSpc>
                <a:spcPct val="150000"/>
              </a:lnSpc>
              <a:buFont typeface="Wingdings" panose="05000000000000000000" pitchFamily="2" charset="2"/>
              <a:buChar char="ü"/>
            </a:pPr>
            <a:r>
              <a:rPr lang="es-MX" sz="1800" dirty="0">
                <a:solidFill>
                  <a:schemeClr val="bg1"/>
                </a:solidFill>
                <a:latin typeface="Arial" panose="020B0604020202020204" pitchFamily="34" charset="0"/>
                <a:cs typeface="Arial" panose="020B0604020202020204" pitchFamily="34" charset="0"/>
              </a:rPr>
              <a:t>Elaboración de informes mensuales a todas las dependencias informando la gestión de los requerimientos en el periodo.</a:t>
            </a:r>
          </a:p>
        </p:txBody>
      </p:sp>
      <p:pic>
        <p:nvPicPr>
          <p:cNvPr id="9" name="Picture Placeholder 8" descr="A group of people in costume&#10;&#10;Description automatically generated with low confidence">
            <a:extLst>
              <a:ext uri="{FF2B5EF4-FFF2-40B4-BE49-F238E27FC236}">
                <a16:creationId xmlns:a16="http://schemas.microsoft.com/office/drawing/2014/main" id="{D61F64D3-1141-4398-842E-190627654490}"/>
              </a:ext>
            </a:extLst>
          </p:cNvPr>
          <p:cNvPicPr>
            <a:picLocks noGrp="1" noChangeAspect="1"/>
          </p:cNvPicPr>
          <p:nvPr>
            <p:ph type="pic" sz="quarter" idx="16"/>
          </p:nvPr>
        </p:nvPicPr>
        <p:blipFill>
          <a:blip r:embed="rId2">
            <a:alphaModFix amt="92000"/>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4783"/>
                    </a14:imgEffect>
                    <a14:imgEffect>
                      <a14:saturation sat="131000"/>
                    </a14:imgEffect>
                  </a14:imgLayer>
                </a14:imgProps>
              </a:ext>
            </a:extLst>
          </a:blip>
          <a:srcRect l="12803" r="12803"/>
          <a:stretch>
            <a:fillRect/>
          </a:stretch>
        </p:blipFill>
        <p:spPr>
          <a:xfrm>
            <a:off x="1" y="1154535"/>
            <a:ext cx="4893676" cy="4394009"/>
          </a:xfrm>
        </p:spPr>
      </p:pic>
    </p:spTree>
    <p:extLst>
      <p:ext uri="{BB962C8B-B14F-4D97-AF65-F5344CB8AC3E}">
        <p14:creationId xmlns:p14="http://schemas.microsoft.com/office/powerpoint/2010/main" val="2987149822"/>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01CE71-FC76-4B08-B6CF-991940C3CF1D}"/>
              </a:ext>
            </a:extLst>
          </p:cNvPr>
          <p:cNvSpPr>
            <a:spLocks noGrp="1"/>
          </p:cNvSpPr>
          <p:nvPr>
            <p:ph type="title"/>
          </p:nvPr>
        </p:nvSpPr>
        <p:spPr>
          <a:xfrm>
            <a:off x="259127" y="344247"/>
            <a:ext cx="6336981" cy="782638"/>
          </a:xfrm>
        </p:spPr>
        <p:txBody>
          <a:bodyPr>
            <a:noAutofit/>
          </a:bodyPr>
          <a:lstStyle/>
          <a:p>
            <a:r>
              <a:rPr lang="es-ES" sz="2400" dirty="0"/>
              <a:t>POLÍTICA DE TRANSPARENCIA Y ACCESO A LA INFORMACIÓN PÚBLICA</a:t>
            </a:r>
          </a:p>
        </p:txBody>
      </p:sp>
      <p:sp>
        <p:nvSpPr>
          <p:cNvPr id="4" name="Text Placeholder 3">
            <a:extLst>
              <a:ext uri="{FF2B5EF4-FFF2-40B4-BE49-F238E27FC236}">
                <a16:creationId xmlns:a16="http://schemas.microsoft.com/office/drawing/2014/main" id="{A88F02AC-2ACE-4B6E-9181-99EBB08906BB}"/>
              </a:ext>
            </a:extLst>
          </p:cNvPr>
          <p:cNvSpPr>
            <a:spLocks noGrp="1"/>
          </p:cNvSpPr>
          <p:nvPr>
            <p:ph type="body" sz="quarter" idx="15"/>
          </p:nvPr>
        </p:nvSpPr>
        <p:spPr>
          <a:xfrm>
            <a:off x="115392" y="2292358"/>
            <a:ext cx="6480717" cy="4152829"/>
          </a:xfrm>
        </p:spPr>
        <p:txBody>
          <a:bodyPr>
            <a:noAutofit/>
          </a:bodyPr>
          <a:lstStyle/>
          <a:p>
            <a:pPr algn="just">
              <a:lnSpc>
                <a:spcPct val="150000"/>
              </a:lnSpc>
            </a:pPr>
            <a:r>
              <a:rPr lang="es-MX" sz="1800" dirty="0">
                <a:solidFill>
                  <a:schemeClr val="bg1"/>
                </a:solidFill>
                <a:latin typeface="Arial" panose="020B0604020202020204" pitchFamily="34" charset="0"/>
                <a:cs typeface="Arial" panose="020B0604020202020204" pitchFamily="34" charset="0"/>
              </a:rPr>
              <a:t>Talleres sobre lenguaje claro y manual de servicio a la ciudadanía</a:t>
            </a:r>
          </a:p>
          <a:p>
            <a:pPr algn="just">
              <a:lnSpc>
                <a:spcPct val="150000"/>
              </a:lnSpc>
            </a:pPr>
            <a:r>
              <a:rPr lang="es-MX" sz="1800" dirty="0">
                <a:solidFill>
                  <a:schemeClr val="bg1"/>
                </a:solidFill>
                <a:latin typeface="Arial" panose="020B0604020202020204" pitchFamily="34" charset="0"/>
                <a:cs typeface="Arial" panose="020B0604020202020204" pitchFamily="34" charset="0"/>
              </a:rPr>
              <a:t>Realización de talleres sobre los criterios y trámite de requerimientos a los colaboradores del IDRD</a:t>
            </a:r>
          </a:p>
          <a:p>
            <a:pPr algn="just">
              <a:lnSpc>
                <a:spcPct val="150000"/>
              </a:lnSpc>
            </a:pPr>
            <a:r>
              <a:rPr lang="es-MX" sz="1800" dirty="0">
                <a:solidFill>
                  <a:schemeClr val="bg1"/>
                </a:solidFill>
                <a:latin typeface="Arial" panose="020B0604020202020204" pitchFamily="34" charset="0"/>
                <a:cs typeface="Arial" panose="020B0604020202020204" pitchFamily="34" charset="0"/>
              </a:rPr>
              <a:t>Socializaciones sobre temas de transparencia y acceso a la información para funcionarios del IDRD</a:t>
            </a:r>
          </a:p>
          <a:p>
            <a:pPr algn="just">
              <a:lnSpc>
                <a:spcPct val="150000"/>
              </a:lnSpc>
            </a:pPr>
            <a:r>
              <a:rPr lang="es-MX" sz="1800" dirty="0">
                <a:solidFill>
                  <a:schemeClr val="bg1"/>
                </a:solidFill>
                <a:latin typeface="Arial" panose="020B0604020202020204" pitchFamily="34" charset="0"/>
                <a:cs typeface="Arial" panose="020B0604020202020204" pitchFamily="34" charset="0"/>
              </a:rPr>
              <a:t>Curso de lengua de señas para el personal de Atención al Ciudadano</a:t>
            </a:r>
          </a:p>
          <a:p>
            <a:pPr marL="0" indent="0" algn="just">
              <a:lnSpc>
                <a:spcPct val="120000"/>
              </a:lnSpc>
              <a:buNone/>
            </a:pPr>
            <a:endParaRPr lang="es-MX" sz="2100" dirty="0">
              <a:latin typeface="Tw Cen MT Condensed Extra Bold" panose="020B0803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50178EF-8DB4-4940-A89C-3DB25AF509E8}"/>
              </a:ext>
            </a:extLst>
          </p:cNvPr>
          <p:cNvSpPr txBox="1"/>
          <p:nvPr/>
        </p:nvSpPr>
        <p:spPr>
          <a:xfrm>
            <a:off x="259127" y="1233417"/>
            <a:ext cx="464279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FFCD00"/>
                </a:solidFill>
                <a:effectLst/>
                <a:uLnTx/>
                <a:uFillTx/>
                <a:latin typeface="Lucida Grande"/>
                <a:ea typeface="+mn-ea"/>
                <a:cs typeface="+mn-cs"/>
              </a:rPr>
              <a:t>Fortalecimiento de competencias del Talento Humano</a:t>
            </a:r>
          </a:p>
        </p:txBody>
      </p:sp>
      <p:pic>
        <p:nvPicPr>
          <p:cNvPr id="10" name="Picture Placeholder 9" descr="A group of people sitting in a room with a projector screen&#10;&#10;Description automatically generated with low confidence">
            <a:extLst>
              <a:ext uri="{FF2B5EF4-FFF2-40B4-BE49-F238E27FC236}">
                <a16:creationId xmlns:a16="http://schemas.microsoft.com/office/drawing/2014/main" id="{AC4967FA-3FA2-4A1C-B83C-F63C0D090E83}"/>
              </a:ext>
            </a:extLst>
          </p:cNvPr>
          <p:cNvPicPr>
            <a:picLocks noGrp="1" noChangeAspect="1"/>
          </p:cNvPicPr>
          <p:nvPr>
            <p:ph type="pic" sz="quarter" idx="16"/>
          </p:nvPr>
        </p:nvPicPr>
        <p:blipFill>
          <a:blip r:embed="rId2">
            <a:duotone>
              <a:prstClr val="black"/>
              <a:schemeClr val="accent2">
                <a:tint val="45000"/>
                <a:satMod val="400000"/>
              </a:schemeClr>
            </a:duotone>
            <a:alphaModFix amt="92000"/>
          </a:blip>
          <a:srcRect l="16623" r="16623"/>
          <a:stretch>
            <a:fillRect/>
          </a:stretch>
        </p:blipFill>
        <p:spPr>
          <a:xfrm>
            <a:off x="6747499" y="19975"/>
            <a:ext cx="5444501" cy="6117416"/>
          </a:xfrm>
        </p:spPr>
      </p:pic>
    </p:spTree>
    <p:extLst>
      <p:ext uri="{BB962C8B-B14F-4D97-AF65-F5344CB8AC3E}">
        <p14:creationId xmlns:p14="http://schemas.microsoft.com/office/powerpoint/2010/main" val="3624617055"/>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B93806-769F-4C20-A684-CA4CB5BB858C}"/>
              </a:ext>
            </a:extLst>
          </p:cNvPr>
          <p:cNvSpPr>
            <a:spLocks noGrp="1"/>
          </p:cNvSpPr>
          <p:nvPr>
            <p:ph type="title"/>
          </p:nvPr>
        </p:nvSpPr>
        <p:spPr>
          <a:xfrm>
            <a:off x="4894363" y="896381"/>
            <a:ext cx="6992837" cy="782638"/>
          </a:xfrm>
        </p:spPr>
        <p:txBody>
          <a:bodyPr>
            <a:noAutofit/>
          </a:bodyPr>
          <a:lstStyle/>
          <a:p>
            <a:r>
              <a:rPr lang="es-ES" sz="2800" dirty="0"/>
              <a:t>POLÍTICA DE TRANSPARENCIA Y ACCESO A LA INFORMACIÓN PÚBLICA</a:t>
            </a:r>
            <a:endParaRPr lang="ru-RU" sz="2800" dirty="0"/>
          </a:p>
        </p:txBody>
      </p:sp>
      <p:sp>
        <p:nvSpPr>
          <p:cNvPr id="4" name="Text Placeholder 3">
            <a:extLst>
              <a:ext uri="{FF2B5EF4-FFF2-40B4-BE49-F238E27FC236}">
                <a16:creationId xmlns:a16="http://schemas.microsoft.com/office/drawing/2014/main" id="{7E209D92-7413-44EE-BC90-ECE50DA3158D}"/>
              </a:ext>
            </a:extLst>
          </p:cNvPr>
          <p:cNvSpPr>
            <a:spLocks noGrp="1"/>
          </p:cNvSpPr>
          <p:nvPr>
            <p:ph type="body" sz="quarter" idx="15"/>
          </p:nvPr>
        </p:nvSpPr>
        <p:spPr>
          <a:xfrm>
            <a:off x="4894363" y="2148396"/>
            <a:ext cx="7181034" cy="4219101"/>
          </a:xfrm>
        </p:spPr>
        <p:txBody>
          <a:bodyPr>
            <a:normAutofit fontScale="92500" lnSpcReduction="10000"/>
          </a:bodyPr>
          <a:lstStyle/>
          <a:p>
            <a:pPr marL="0" indent="0" algn="just">
              <a:lnSpc>
                <a:spcPct val="150000"/>
              </a:lnSpc>
              <a:buNone/>
            </a:pPr>
            <a:r>
              <a:rPr lang="es-ES" sz="1600" b="1" dirty="0">
                <a:solidFill>
                  <a:schemeClr val="bg1"/>
                </a:solidFill>
                <a:latin typeface="Arial" panose="020B0604020202020204" pitchFamily="34" charset="0"/>
                <a:cs typeface="Arial" panose="020B0604020202020204" pitchFamily="34" charset="0"/>
              </a:rPr>
              <a:t>Tecnológicos:</a:t>
            </a:r>
          </a:p>
          <a:p>
            <a:pPr algn="just">
              <a:lnSpc>
                <a:spcPct val="150000"/>
              </a:lnSpc>
              <a:buFont typeface="Wingdings" panose="05000000000000000000" pitchFamily="2" charset="2"/>
              <a:buChar char="ü"/>
            </a:pPr>
            <a:r>
              <a:rPr lang="es-ES" sz="1600" dirty="0">
                <a:solidFill>
                  <a:schemeClr val="bg1"/>
                </a:solidFill>
                <a:latin typeface="Arial" panose="020B0604020202020204" pitchFamily="34" charset="0"/>
                <a:cs typeface="Arial" panose="020B0604020202020204" pitchFamily="34" charset="0"/>
              </a:rPr>
              <a:t> Semaforización de PQRS en el sistema de gestión documental Orfeo, lo cual permite visualizar el tiempo atender el requerimiento.</a:t>
            </a:r>
          </a:p>
          <a:p>
            <a:pPr algn="just">
              <a:lnSpc>
                <a:spcPct val="150000"/>
              </a:lnSpc>
              <a:buFont typeface="Wingdings" panose="05000000000000000000" pitchFamily="2" charset="2"/>
              <a:buChar char="ü"/>
            </a:pPr>
            <a:r>
              <a:rPr lang="es-ES" sz="1600" dirty="0">
                <a:solidFill>
                  <a:schemeClr val="bg1"/>
                </a:solidFill>
                <a:latin typeface="Arial" panose="020B0604020202020204" pitchFamily="34" charset="0"/>
                <a:cs typeface="Arial" panose="020B0604020202020204" pitchFamily="34" charset="0"/>
              </a:rPr>
              <a:t>Aplicación “Agenda IDRD”  móvil por medio de los cuales los grupos de interés y valor pueden radicar el PQRS y realizar su seguimiento</a:t>
            </a:r>
          </a:p>
          <a:p>
            <a:pPr algn="just">
              <a:lnSpc>
                <a:spcPct val="150000"/>
              </a:lnSpc>
              <a:buFont typeface="Wingdings" panose="05000000000000000000" pitchFamily="2" charset="2"/>
              <a:buChar char="ü"/>
            </a:pPr>
            <a:r>
              <a:rPr lang="es-ES" sz="1600" dirty="0">
                <a:solidFill>
                  <a:schemeClr val="bg1"/>
                </a:solidFill>
                <a:latin typeface="Arial" panose="020B0604020202020204" pitchFamily="34" charset="0"/>
                <a:cs typeface="Arial" panose="020B0604020202020204" pitchFamily="34" charset="0"/>
              </a:rPr>
              <a:t>La Agenda IDRD permite a los grupos de interés conocer la oferta de servicios, trámites, eventos y programas que  presta el IDRD </a:t>
            </a:r>
          </a:p>
          <a:p>
            <a:pPr algn="just">
              <a:lnSpc>
                <a:spcPct val="150000"/>
              </a:lnSpc>
              <a:buFont typeface="Wingdings" panose="05000000000000000000" pitchFamily="2" charset="2"/>
              <a:buChar char="ü"/>
            </a:pPr>
            <a:endParaRPr lang="es-ES" sz="1600" dirty="0">
              <a:solidFill>
                <a:schemeClr val="bg1"/>
              </a:solidFill>
              <a:latin typeface="Arial" panose="020B0604020202020204" pitchFamily="34" charset="0"/>
              <a:cs typeface="Arial" panose="020B0604020202020204" pitchFamily="34" charset="0"/>
            </a:endParaRPr>
          </a:p>
          <a:p>
            <a:pPr marL="0" indent="0" algn="just">
              <a:lnSpc>
                <a:spcPct val="150000"/>
              </a:lnSpc>
              <a:buNone/>
            </a:pPr>
            <a:r>
              <a:rPr lang="es-ES" sz="1600" b="1" dirty="0">
                <a:solidFill>
                  <a:schemeClr val="bg1"/>
                </a:solidFill>
                <a:latin typeface="Arial" panose="020B0604020202020204" pitchFamily="34" charset="0"/>
                <a:cs typeface="Arial" panose="020B0604020202020204" pitchFamily="34" charset="0"/>
              </a:rPr>
              <a:t>Infraestructura:</a:t>
            </a:r>
          </a:p>
          <a:p>
            <a:pPr algn="just">
              <a:lnSpc>
                <a:spcPct val="150000"/>
              </a:lnSpc>
              <a:buFont typeface="Wingdings" panose="05000000000000000000" pitchFamily="2" charset="2"/>
              <a:buChar char="ü"/>
            </a:pPr>
            <a:r>
              <a:rPr lang="es-ES" sz="1600" dirty="0">
                <a:solidFill>
                  <a:schemeClr val="bg1"/>
                </a:solidFill>
                <a:latin typeface="Arial" panose="020B0604020202020204" pitchFamily="34" charset="0"/>
                <a:cs typeface="Arial" panose="020B0604020202020204" pitchFamily="34" charset="0"/>
              </a:rPr>
              <a:t>Atención al ciudadano descentralizada a través de los </a:t>
            </a:r>
            <a:r>
              <a:rPr lang="es-ES" sz="1600" dirty="0" err="1">
                <a:solidFill>
                  <a:schemeClr val="bg1"/>
                </a:solidFill>
                <a:latin typeface="Arial" panose="020B0604020202020204" pitchFamily="34" charset="0"/>
                <a:cs typeface="Arial" panose="020B0604020202020204" pitchFamily="34" charset="0"/>
              </a:rPr>
              <a:t>SuperCADE</a:t>
            </a:r>
            <a:r>
              <a:rPr lang="es-ES" sz="1600" dirty="0">
                <a:solidFill>
                  <a:schemeClr val="bg1"/>
                </a:solidFill>
                <a:latin typeface="Arial" panose="020B0604020202020204" pitchFamily="34" charset="0"/>
                <a:cs typeface="Arial" panose="020B0604020202020204" pitchFamily="34" charset="0"/>
              </a:rPr>
              <a:t> llevando la información a los ciudadanos directamente a las localidades.</a:t>
            </a:r>
          </a:p>
        </p:txBody>
      </p:sp>
      <p:pic>
        <p:nvPicPr>
          <p:cNvPr id="14" name="Picture Placeholder 13" descr="A person standing in a store&#10;&#10;Description automatically generated with low confidence">
            <a:extLst>
              <a:ext uri="{FF2B5EF4-FFF2-40B4-BE49-F238E27FC236}">
                <a16:creationId xmlns:a16="http://schemas.microsoft.com/office/drawing/2014/main" id="{6BB7A8FB-1A62-490B-B3FE-E18A44402BE2}"/>
              </a:ext>
            </a:extLst>
          </p:cNvPr>
          <p:cNvPicPr>
            <a:picLocks noGrp="1" noChangeAspect="1"/>
          </p:cNvPicPr>
          <p:nvPr>
            <p:ph type="pic" sz="quarter" idx="16"/>
          </p:nvPr>
        </p:nvPicPr>
        <p:blipFill>
          <a:blip r:embed="rId2">
            <a:duotone>
              <a:prstClr val="black"/>
              <a:schemeClr val="accent2">
                <a:tint val="45000"/>
                <a:satMod val="400000"/>
              </a:schemeClr>
            </a:duotone>
            <a:alphaModFix amt="92000"/>
            <a:extLst>
              <a:ext uri="{BEBA8EAE-BF5A-486C-A8C5-ECC9F3942E4B}">
                <a14:imgProps xmlns:a14="http://schemas.microsoft.com/office/drawing/2010/main">
                  <a14:imgLayer r:embed="rId3">
                    <a14:imgEffect>
                      <a14:colorTemperature colorTemp="3069"/>
                    </a14:imgEffect>
                    <a14:imgEffect>
                      <a14:saturation sat="59000"/>
                    </a14:imgEffect>
                  </a14:imgLayer>
                </a14:imgProps>
              </a:ext>
            </a:extLst>
          </a:blip>
          <a:srcRect l="18719" r="18719"/>
          <a:stretch>
            <a:fillRect/>
          </a:stretch>
        </p:blipFill>
        <p:spPr>
          <a:xfrm>
            <a:off x="0" y="1388000"/>
            <a:ext cx="4587173" cy="4118801"/>
          </a:xfrm>
        </p:spPr>
      </p:pic>
    </p:spTree>
    <p:extLst>
      <p:ext uri="{BB962C8B-B14F-4D97-AF65-F5344CB8AC3E}">
        <p14:creationId xmlns:p14="http://schemas.microsoft.com/office/powerpoint/2010/main" val="521136892"/>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city at night&#10;&#10;Description automatically generated with medium confidence">
            <a:extLst>
              <a:ext uri="{FF2B5EF4-FFF2-40B4-BE49-F238E27FC236}">
                <a16:creationId xmlns:a16="http://schemas.microsoft.com/office/drawing/2014/main" id="{39BBAC1D-EA52-4F01-B7CB-798F19A72171}"/>
              </a:ext>
            </a:extLst>
          </p:cNvPr>
          <p:cNvPicPr>
            <a:picLocks noGrp="1" noChangeAspect="1"/>
          </p:cNvPicPr>
          <p:nvPr>
            <p:ph type="pic" sz="quarter" idx="14"/>
          </p:nvPr>
        </p:nvPicPr>
        <p:blipFill>
          <a:blip r:embed="rId2">
            <a:duotone>
              <a:prstClr val="black"/>
              <a:schemeClr val="accent2">
                <a:tint val="45000"/>
                <a:satMod val="400000"/>
              </a:schemeClr>
            </a:duotone>
            <a:alphaModFix amt="92000"/>
            <a:extLst>
              <a:ext uri="{BEBA8EAE-BF5A-486C-A8C5-ECC9F3942E4B}">
                <a14:imgProps xmlns:a14="http://schemas.microsoft.com/office/drawing/2010/main">
                  <a14:imgLayer r:embed="rId3">
                    <a14:imgEffect>
                      <a14:colorTemperature colorTemp="5356"/>
                    </a14:imgEffect>
                    <a14:imgEffect>
                      <a14:saturation sat="151000"/>
                    </a14:imgEffect>
                  </a14:imgLayer>
                </a14:imgProps>
              </a:ext>
            </a:extLst>
          </a:blip>
          <a:srcRect l="10192" r="10192"/>
          <a:stretch>
            <a:fillRect/>
          </a:stretch>
        </p:blipFill>
        <p:spPr>
          <a:xfrm>
            <a:off x="4012707" y="2354379"/>
            <a:ext cx="8179293" cy="4429494"/>
          </a:xfrm>
        </p:spPr>
      </p:pic>
      <p:sp>
        <p:nvSpPr>
          <p:cNvPr id="2" name="Title 1">
            <a:extLst>
              <a:ext uri="{FF2B5EF4-FFF2-40B4-BE49-F238E27FC236}">
                <a16:creationId xmlns:a16="http://schemas.microsoft.com/office/drawing/2014/main" id="{CFA21564-E2C8-443F-8E07-E59DFA5BC6DF}"/>
              </a:ext>
            </a:extLst>
          </p:cNvPr>
          <p:cNvSpPr>
            <a:spLocks noGrp="1"/>
          </p:cNvSpPr>
          <p:nvPr>
            <p:ph type="title"/>
          </p:nvPr>
        </p:nvSpPr>
        <p:spPr>
          <a:xfrm>
            <a:off x="774032" y="884185"/>
            <a:ext cx="7251382" cy="782638"/>
          </a:xfrm>
        </p:spPr>
        <p:txBody>
          <a:bodyPr>
            <a:noAutofit/>
          </a:bodyPr>
          <a:lstStyle/>
          <a:p>
            <a:r>
              <a:rPr lang="es-ES" sz="2800" dirty="0"/>
              <a:t>POLÍTICA DE TRANSPARENCIA Y ACCESO A LA INFORMACIÓN PÚBLICA</a:t>
            </a:r>
            <a:endParaRPr lang="ru-RU" sz="2000" dirty="0"/>
          </a:p>
        </p:txBody>
      </p:sp>
      <p:sp>
        <p:nvSpPr>
          <p:cNvPr id="5" name="Text Placeholder 4">
            <a:extLst>
              <a:ext uri="{FF2B5EF4-FFF2-40B4-BE49-F238E27FC236}">
                <a16:creationId xmlns:a16="http://schemas.microsoft.com/office/drawing/2014/main" id="{02A2A374-6D41-4D06-9363-30924664025A}"/>
              </a:ext>
            </a:extLst>
          </p:cNvPr>
          <p:cNvSpPr>
            <a:spLocks noGrp="1"/>
          </p:cNvSpPr>
          <p:nvPr>
            <p:ph type="body" sz="quarter" idx="13"/>
          </p:nvPr>
        </p:nvSpPr>
        <p:spPr>
          <a:xfrm>
            <a:off x="774031" y="2086243"/>
            <a:ext cx="4303995" cy="4429493"/>
          </a:xfrm>
        </p:spPr>
        <p:txBody>
          <a:bodyPr>
            <a:normAutofit fontScale="92500"/>
          </a:bodyPr>
          <a:lstStyle/>
          <a:p>
            <a:pPr algn="just">
              <a:lnSpc>
                <a:spcPct val="140000"/>
              </a:lnSpc>
              <a:spcBef>
                <a:spcPts val="600"/>
              </a:spcBef>
              <a:buClr>
                <a:schemeClr val="bg2"/>
              </a:buClr>
            </a:pPr>
            <a:r>
              <a:rPr lang="es-MX" sz="2800" b="1" dirty="0">
                <a:solidFill>
                  <a:schemeClr val="bg1"/>
                </a:solidFill>
                <a:latin typeface="Arial" panose="020B0604020202020204" pitchFamily="34" charset="0"/>
                <a:cs typeface="Arial" panose="020B0604020202020204" pitchFamily="34" charset="0"/>
              </a:rPr>
              <a:t>Canales de atención:</a:t>
            </a:r>
            <a:r>
              <a:rPr lang="es-MX" sz="2800" dirty="0">
                <a:solidFill>
                  <a:schemeClr val="bg1"/>
                </a:solidFill>
                <a:latin typeface="Arial" panose="020B0604020202020204" pitchFamily="34" charset="0"/>
                <a:cs typeface="Arial" panose="020B0604020202020204" pitchFamily="34" charset="0"/>
              </a:rPr>
              <a:t>  </a:t>
            </a:r>
          </a:p>
          <a:p>
            <a:pPr marL="180000" indent="-180000" algn="just">
              <a:lnSpc>
                <a:spcPct val="140000"/>
              </a:lnSpc>
              <a:spcBef>
                <a:spcPts val="600"/>
              </a:spcBef>
              <a:buClr>
                <a:schemeClr val="bg2"/>
              </a:buClr>
              <a:buFont typeface="Wingdings" panose="05000000000000000000" pitchFamily="2" charset="2"/>
              <a:buChar char="§"/>
            </a:pPr>
            <a:r>
              <a:rPr lang="es-MX" sz="2400" dirty="0">
                <a:solidFill>
                  <a:schemeClr val="bg1"/>
                </a:solidFill>
                <a:latin typeface="Arial" panose="020B0604020202020204" pitchFamily="34" charset="0"/>
                <a:cs typeface="Arial" panose="020B0604020202020204" pitchFamily="34" charset="0"/>
              </a:rPr>
              <a:t>Ventanilla de radicación externa                    </a:t>
            </a:r>
          </a:p>
          <a:p>
            <a:pPr marL="180000" indent="-180000" algn="just">
              <a:lnSpc>
                <a:spcPct val="140000"/>
              </a:lnSpc>
              <a:spcBef>
                <a:spcPts val="600"/>
              </a:spcBef>
              <a:buClr>
                <a:schemeClr val="bg2"/>
              </a:buClr>
              <a:buFont typeface="Wingdings" panose="05000000000000000000" pitchFamily="2" charset="2"/>
              <a:buChar char="§"/>
            </a:pPr>
            <a:r>
              <a:rPr lang="es-MX" sz="2400" dirty="0">
                <a:solidFill>
                  <a:schemeClr val="bg1"/>
                </a:solidFill>
                <a:latin typeface="Arial" panose="020B0604020202020204" pitchFamily="34" charset="0"/>
                <a:cs typeface="Arial" panose="020B0604020202020204" pitchFamily="34" charset="0"/>
              </a:rPr>
              <a:t>Correo electrónico</a:t>
            </a:r>
          </a:p>
          <a:p>
            <a:pPr marL="180000" indent="-180000" algn="just">
              <a:lnSpc>
                <a:spcPct val="140000"/>
              </a:lnSpc>
              <a:spcBef>
                <a:spcPts val="600"/>
              </a:spcBef>
              <a:buClr>
                <a:schemeClr val="bg2"/>
              </a:buClr>
              <a:buFont typeface="Wingdings" panose="05000000000000000000" pitchFamily="2" charset="2"/>
              <a:buChar char="§"/>
            </a:pPr>
            <a:r>
              <a:rPr lang="es-MX" sz="2400" dirty="0">
                <a:solidFill>
                  <a:schemeClr val="bg1"/>
                </a:solidFill>
                <a:latin typeface="Arial" panose="020B0604020202020204" pitchFamily="34" charset="0"/>
                <a:cs typeface="Arial" panose="020B0604020202020204" pitchFamily="34" charset="0"/>
              </a:rPr>
              <a:t>Presencial                     </a:t>
            </a:r>
          </a:p>
          <a:p>
            <a:pPr marL="180000" indent="-180000" algn="just">
              <a:lnSpc>
                <a:spcPct val="140000"/>
              </a:lnSpc>
              <a:spcBef>
                <a:spcPts val="600"/>
              </a:spcBef>
              <a:buClr>
                <a:schemeClr val="bg2"/>
              </a:buClr>
              <a:buFont typeface="Wingdings" panose="05000000000000000000" pitchFamily="2" charset="2"/>
              <a:buChar char="§"/>
            </a:pPr>
            <a:r>
              <a:rPr lang="es-MX" sz="2400" dirty="0">
                <a:solidFill>
                  <a:schemeClr val="bg1"/>
                </a:solidFill>
                <a:latin typeface="Arial" panose="020B0604020202020204" pitchFamily="34" charset="0"/>
                <a:cs typeface="Arial" panose="020B0604020202020204" pitchFamily="34" charset="0"/>
              </a:rPr>
              <a:t>Bogotá te Escucha</a:t>
            </a:r>
          </a:p>
          <a:p>
            <a:pPr marL="180000" indent="-180000" algn="just">
              <a:lnSpc>
                <a:spcPct val="140000"/>
              </a:lnSpc>
              <a:spcBef>
                <a:spcPts val="600"/>
              </a:spcBef>
              <a:buClr>
                <a:schemeClr val="bg2"/>
              </a:buClr>
              <a:buFont typeface="Wingdings" panose="05000000000000000000" pitchFamily="2" charset="2"/>
              <a:buChar char="§"/>
            </a:pPr>
            <a:r>
              <a:rPr lang="es-MX" sz="2400" dirty="0">
                <a:solidFill>
                  <a:schemeClr val="bg1"/>
                </a:solidFill>
                <a:latin typeface="Arial" panose="020B0604020202020204" pitchFamily="34" charset="0"/>
                <a:cs typeface="Arial" panose="020B0604020202020204" pitchFamily="34" charset="0"/>
              </a:rPr>
              <a:t>Redes Sociales 	 </a:t>
            </a:r>
          </a:p>
          <a:p>
            <a:pPr marL="180000" indent="-180000" algn="just">
              <a:lnSpc>
                <a:spcPct val="140000"/>
              </a:lnSpc>
              <a:spcBef>
                <a:spcPts val="600"/>
              </a:spcBef>
              <a:buClr>
                <a:schemeClr val="bg2"/>
              </a:buClr>
              <a:buFont typeface="Wingdings" panose="05000000000000000000" pitchFamily="2" charset="2"/>
              <a:buChar char="§"/>
            </a:pPr>
            <a:r>
              <a:rPr lang="es-MX" sz="2400" dirty="0">
                <a:solidFill>
                  <a:schemeClr val="bg1"/>
                </a:solidFill>
                <a:latin typeface="Arial" panose="020B0604020202020204" pitchFamily="34" charset="0"/>
                <a:cs typeface="Arial" panose="020B0604020202020204" pitchFamily="34" charset="0"/>
              </a:rPr>
              <a:t>Telefónico</a:t>
            </a:r>
          </a:p>
          <a:p>
            <a:endParaRPr lang="ru-RU" sz="1050" dirty="0"/>
          </a:p>
        </p:txBody>
      </p:sp>
    </p:spTree>
    <p:extLst>
      <p:ext uri="{BB962C8B-B14F-4D97-AF65-F5344CB8AC3E}">
        <p14:creationId xmlns:p14="http://schemas.microsoft.com/office/powerpoint/2010/main" val="3555255815"/>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01CE71-FC76-4B08-B6CF-991940C3CF1D}"/>
              </a:ext>
            </a:extLst>
          </p:cNvPr>
          <p:cNvSpPr>
            <a:spLocks noGrp="1"/>
          </p:cNvSpPr>
          <p:nvPr>
            <p:ph type="title"/>
          </p:nvPr>
        </p:nvSpPr>
        <p:spPr>
          <a:xfrm>
            <a:off x="774032" y="705861"/>
            <a:ext cx="6328104" cy="782638"/>
          </a:xfrm>
        </p:spPr>
        <p:txBody>
          <a:bodyPr>
            <a:noAutofit/>
          </a:bodyPr>
          <a:lstStyle/>
          <a:p>
            <a:r>
              <a:rPr lang="es-ES" sz="2800" dirty="0"/>
              <a:t>POLÍTICA DE TRANSPARENCIA Y ACCESO A LA INFORMACIÓN PÚBLICA</a:t>
            </a:r>
          </a:p>
        </p:txBody>
      </p:sp>
      <p:sp>
        <p:nvSpPr>
          <p:cNvPr id="4" name="Text Placeholder 3">
            <a:extLst>
              <a:ext uri="{FF2B5EF4-FFF2-40B4-BE49-F238E27FC236}">
                <a16:creationId xmlns:a16="http://schemas.microsoft.com/office/drawing/2014/main" id="{A88F02AC-2ACE-4B6E-9181-99EBB08906BB}"/>
              </a:ext>
            </a:extLst>
          </p:cNvPr>
          <p:cNvSpPr>
            <a:spLocks noGrp="1"/>
          </p:cNvSpPr>
          <p:nvPr>
            <p:ph type="body" sz="quarter" idx="15"/>
          </p:nvPr>
        </p:nvSpPr>
        <p:spPr>
          <a:xfrm>
            <a:off x="825799" y="2756424"/>
            <a:ext cx="5270201" cy="1882690"/>
          </a:xfrm>
        </p:spPr>
        <p:txBody>
          <a:bodyPr>
            <a:noAutofit/>
          </a:bodyPr>
          <a:lstStyle/>
          <a:p>
            <a:pPr marL="0" indent="0" algn="just">
              <a:lnSpc>
                <a:spcPct val="150000"/>
              </a:lnSpc>
              <a:buNone/>
            </a:pPr>
            <a:r>
              <a:rPr lang="es-MX" sz="2400" b="1" dirty="0">
                <a:solidFill>
                  <a:schemeClr val="bg1"/>
                </a:solidFill>
                <a:latin typeface="Arial" panose="020B0604020202020204" pitchFamily="34" charset="0"/>
                <a:cs typeface="Arial" panose="020B0604020202020204" pitchFamily="34" charset="0"/>
              </a:rPr>
              <a:t>Documentación</a:t>
            </a:r>
            <a:r>
              <a:rPr lang="es-MX" sz="2000" b="1" dirty="0">
                <a:solidFill>
                  <a:schemeClr val="bg1"/>
                </a:solidFill>
                <a:latin typeface="Arial" panose="020B0604020202020204" pitchFamily="34" charset="0"/>
                <a:cs typeface="Arial" panose="020B0604020202020204" pitchFamily="34" charset="0"/>
              </a:rPr>
              <a:t>: </a:t>
            </a:r>
          </a:p>
          <a:p>
            <a:pPr algn="just">
              <a:lnSpc>
                <a:spcPct val="150000"/>
              </a:lnSpc>
              <a:buFont typeface="Wingdings" panose="05000000000000000000" pitchFamily="2" charset="2"/>
              <a:buChar char="ü"/>
            </a:pPr>
            <a:r>
              <a:rPr lang="es-MX" sz="2000" dirty="0">
                <a:solidFill>
                  <a:schemeClr val="bg1"/>
                </a:solidFill>
                <a:latin typeface="Arial" panose="020B0604020202020204" pitchFamily="34" charset="0"/>
                <a:cs typeface="Arial" panose="020B0604020202020204" pitchFamily="34" charset="0"/>
              </a:rPr>
              <a:t> Se revisan y actualizan los documentos del proceso de manera periódica, facilitando la transferencia de conocimiento</a:t>
            </a:r>
          </a:p>
          <a:p>
            <a:pPr marL="0" indent="0" algn="just">
              <a:lnSpc>
                <a:spcPct val="120000"/>
              </a:lnSpc>
              <a:buNone/>
            </a:pPr>
            <a:endParaRPr lang="es-MX" sz="2100" dirty="0">
              <a:latin typeface="Tw Cen MT Condensed Extra Bold" panose="020B0803020202020204" pitchFamily="34" charset="0"/>
              <a:cs typeface="Arial" panose="020B0604020202020204" pitchFamily="34" charset="0"/>
            </a:endParaRPr>
          </a:p>
        </p:txBody>
      </p:sp>
      <p:pic>
        <p:nvPicPr>
          <p:cNvPr id="16" name="Picture Placeholder 15" descr="A picture containing person, outdoor, tree&#10;&#10;Description automatically generated">
            <a:extLst>
              <a:ext uri="{FF2B5EF4-FFF2-40B4-BE49-F238E27FC236}">
                <a16:creationId xmlns:a16="http://schemas.microsoft.com/office/drawing/2014/main" id="{2BE8ECDF-657E-43C8-A17B-6699B6F4D7E0}"/>
              </a:ext>
            </a:extLst>
          </p:cNvPr>
          <p:cNvPicPr>
            <a:picLocks noGrp="1" noChangeAspect="1"/>
          </p:cNvPicPr>
          <p:nvPr>
            <p:ph type="pic" sz="quarter" idx="16"/>
          </p:nvPr>
        </p:nvPicPr>
        <p:blipFill>
          <a:blip r:embed="rId2">
            <a:duotone>
              <a:prstClr val="black"/>
              <a:schemeClr val="accent2">
                <a:tint val="45000"/>
                <a:satMod val="400000"/>
              </a:schemeClr>
            </a:duotone>
            <a:alphaModFix amt="92000"/>
            <a:extLst>
              <a:ext uri="{BEBA8EAE-BF5A-486C-A8C5-ECC9F3942E4B}">
                <a14:imgProps xmlns:a14="http://schemas.microsoft.com/office/drawing/2010/main">
                  <a14:imgLayer r:embed="rId3">
                    <a14:imgEffect>
                      <a14:colorTemperature colorTemp="6000"/>
                    </a14:imgEffect>
                    <a14:imgEffect>
                      <a14:saturation sat="174000"/>
                    </a14:imgEffect>
                  </a14:imgLayer>
                </a14:imgProps>
              </a:ext>
            </a:extLst>
          </a:blip>
          <a:srcRect l="20343" r="20343"/>
          <a:stretch>
            <a:fillRect/>
          </a:stretch>
        </p:blipFill>
        <p:spPr>
          <a:xfrm>
            <a:off x="6716363" y="411695"/>
            <a:ext cx="5475637" cy="6152400"/>
          </a:xfrm>
        </p:spPr>
      </p:pic>
    </p:spTree>
    <p:extLst>
      <p:ext uri="{BB962C8B-B14F-4D97-AF65-F5344CB8AC3E}">
        <p14:creationId xmlns:p14="http://schemas.microsoft.com/office/powerpoint/2010/main" val="216378231"/>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29B495A-774D-41D4-8686-0D10E255BD1E}"/>
              </a:ext>
            </a:extLst>
          </p:cNvPr>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lang="es-ES" sz="4000" b="1" dirty="0">
                <a:solidFill>
                  <a:srgbClr val="5D4294"/>
                </a:solidFill>
                <a:latin typeface="Museo Sans Condensed" panose="02000000000000000000" pitchFamily="2" charset="0"/>
                <a:cs typeface="Arial" panose="020B0604020202020204" pitchFamily="34" charset="0"/>
              </a:rPr>
              <a:t>6</a:t>
            </a:r>
            <a:r>
              <a:rPr kumimoji="0" lang="es-ES"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 </a:t>
            </a: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Prácticas exitosas y lecciones aprendidas en la implementación de la Política del MIPG de Control Interno - Seguimiento y Evaluación.</a:t>
            </a:r>
          </a:p>
        </p:txBody>
      </p:sp>
    </p:spTree>
    <p:extLst>
      <p:ext uri="{BB962C8B-B14F-4D97-AF65-F5344CB8AC3E}">
        <p14:creationId xmlns:p14="http://schemas.microsoft.com/office/powerpoint/2010/main" val="19452212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29B495A-774D-41D4-8686-0D10E255BD1E}"/>
              </a:ext>
            </a:extLst>
          </p:cNvPr>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rPr>
              <a:t> </a:t>
            </a:r>
            <a:r>
              <a:rPr lang="es-ES" sz="4000" b="1" dirty="0">
                <a:solidFill>
                  <a:srgbClr val="5D4294"/>
                </a:solidFill>
                <a:latin typeface="Museo Sans Condensed" panose="02000000000000000000" pitchFamily="2" charset="0"/>
                <a:cs typeface="Arial" panose="020B0604020202020204" pitchFamily="34" charset="0"/>
              </a:rPr>
              <a:t>7</a:t>
            </a:r>
            <a:r>
              <a:rPr kumimoji="0" lang="es-ES"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 </a:t>
            </a: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Avance metas Plan de Desarrollo Sector a 30 de junio de 2021.</a:t>
            </a:r>
          </a:p>
        </p:txBody>
      </p:sp>
    </p:spTree>
    <p:extLst>
      <p:ext uri="{BB962C8B-B14F-4D97-AF65-F5344CB8AC3E}">
        <p14:creationId xmlns:p14="http://schemas.microsoft.com/office/powerpoint/2010/main" val="41322573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grpSp>
        <p:nvGrpSpPr>
          <p:cNvPr id="73" name="Google Shape;73;p2"/>
          <p:cNvGrpSpPr/>
          <p:nvPr/>
        </p:nvGrpSpPr>
        <p:grpSpPr>
          <a:xfrm>
            <a:off x="1523521" y="1715568"/>
            <a:ext cx="9057765" cy="5309989"/>
            <a:chOff x="0" y="1357696"/>
            <a:chExt cx="9984509" cy="5853280"/>
          </a:xfrm>
        </p:grpSpPr>
        <p:sp>
          <p:nvSpPr>
            <p:cNvPr id="74" name="Google Shape;74;p2"/>
            <p:cNvSpPr/>
            <p:nvPr/>
          </p:nvSpPr>
          <p:spPr>
            <a:xfrm>
              <a:off x="3814047" y="3349416"/>
              <a:ext cx="2484270" cy="2190708"/>
            </a:xfrm>
            <a:prstGeom prst="hexagon">
              <a:avLst>
                <a:gd name="adj" fmla="val 25000"/>
                <a:gd name="vf" fmla="val 115470"/>
              </a:avLst>
            </a:prstGeom>
            <a:solidFill>
              <a:srgbClr val="B4A7D6"/>
            </a:solidFill>
            <a:ln>
              <a:noFill/>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75" name="Google Shape;75;p2"/>
            <p:cNvSpPr txBox="1"/>
            <p:nvPr/>
          </p:nvSpPr>
          <p:spPr>
            <a:xfrm>
              <a:off x="4203629" y="3692961"/>
              <a:ext cx="1705107" cy="1503618"/>
            </a:xfrm>
            <a:prstGeom prst="rect">
              <a:avLst/>
            </a:prstGeom>
            <a:noFill/>
            <a:ln>
              <a:noFill/>
            </a:ln>
          </p:spPr>
          <p:txBody>
            <a:bodyPr spcFirstLastPara="1" wrap="square" lIns="0" tIns="13812" rIns="0" bIns="13812" anchor="ctr" anchorCtr="0">
              <a:noAutofit/>
            </a:bodyPr>
            <a:lstStyle/>
            <a:p>
              <a:pPr algn="ctr" defTabSz="829544">
                <a:lnSpc>
                  <a:spcPct val="90000"/>
                </a:lnSpc>
                <a:buClr>
                  <a:srgbClr val="000000"/>
                </a:buClr>
                <a:buSzPts val="1200"/>
              </a:pPr>
              <a:r>
                <a:rPr lang="es-CO" sz="1996" b="1" kern="0">
                  <a:solidFill>
                    <a:srgbClr val="000000"/>
                  </a:solidFill>
                  <a:latin typeface="Calibri"/>
                  <a:ea typeface="Calibri"/>
                  <a:cs typeface="Calibri"/>
                  <a:sym typeface="Calibri"/>
                </a:rPr>
                <a:t>Propósito 2</a:t>
              </a:r>
              <a:endParaRPr sz="1996" b="1"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315" kern="0">
                  <a:solidFill>
                    <a:srgbClr val="000000"/>
                  </a:solidFill>
                  <a:latin typeface="Calibri"/>
                  <a:ea typeface="Calibri"/>
                  <a:cs typeface="Calibri"/>
                  <a:sym typeface="Calibri"/>
                </a:rPr>
                <a:t>IDPC: 4</a:t>
              </a:r>
              <a:endParaRPr sz="1633"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315" kern="0">
                  <a:solidFill>
                    <a:srgbClr val="000000"/>
                  </a:solidFill>
                  <a:latin typeface="Calibri"/>
                  <a:ea typeface="Calibri"/>
                  <a:cs typeface="Calibri"/>
                  <a:sym typeface="Calibri"/>
                </a:rPr>
                <a:t>IDRD: 1</a:t>
              </a:r>
              <a:endParaRPr sz="1452" kern="0">
                <a:solidFill>
                  <a:srgbClr val="000000"/>
                </a:solidFill>
                <a:latin typeface="Calibri"/>
                <a:ea typeface="Calibri"/>
                <a:cs typeface="Calibri"/>
                <a:sym typeface="Calibri"/>
              </a:endParaRPr>
            </a:p>
          </p:txBody>
        </p:sp>
        <p:sp>
          <p:nvSpPr>
            <p:cNvPr id="76" name="Google Shape;76;p2"/>
            <p:cNvSpPr/>
            <p:nvPr/>
          </p:nvSpPr>
          <p:spPr>
            <a:xfrm>
              <a:off x="9719920" y="6982816"/>
              <a:ext cx="264589" cy="228158"/>
            </a:xfrm>
            <a:prstGeom prst="hexagon">
              <a:avLst>
                <a:gd name="adj" fmla="val 25000"/>
                <a:gd name="vf" fmla="val 115470"/>
              </a:avLst>
            </a:prstGeom>
            <a:solidFill>
              <a:schemeClr val="lt1"/>
            </a:solidFill>
            <a:ln w="9525" cap="flat" cmpd="sng">
              <a:solidFill>
                <a:schemeClr val="accent3"/>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77" name="Google Shape;77;p2"/>
            <p:cNvSpPr/>
            <p:nvPr/>
          </p:nvSpPr>
          <p:spPr>
            <a:xfrm>
              <a:off x="2022836" y="2482715"/>
              <a:ext cx="2266483" cy="1945514"/>
            </a:xfrm>
            <a:prstGeom prst="hexagon">
              <a:avLst>
                <a:gd name="adj" fmla="val 25000"/>
                <a:gd name="vf" fmla="val 115470"/>
              </a:avLst>
            </a:prstGeom>
            <a:blipFill rotWithShape="1">
              <a:blip r:embed="rId3">
                <a:alphaModFix/>
              </a:blip>
              <a:stretch>
                <a:fillRect l="-8998" r="-8997"/>
              </a:stretch>
            </a:blipFill>
            <a:ln w="9525" cap="flat" cmpd="sng">
              <a:solidFill>
                <a:schemeClr val="accent3">
                  <a:alpha val="89411"/>
                </a:schemeClr>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78" name="Google Shape;78;p2"/>
            <p:cNvSpPr/>
            <p:nvPr/>
          </p:nvSpPr>
          <p:spPr>
            <a:xfrm>
              <a:off x="9719920" y="6982816"/>
              <a:ext cx="264589" cy="228158"/>
            </a:xfrm>
            <a:prstGeom prst="hexagon">
              <a:avLst>
                <a:gd name="adj" fmla="val 25000"/>
                <a:gd name="vf" fmla="val 115470"/>
              </a:avLst>
            </a:prstGeom>
            <a:solidFill>
              <a:schemeClr val="lt1"/>
            </a:solidFill>
            <a:ln w="9525" cap="flat" cmpd="sng">
              <a:solidFill>
                <a:schemeClr val="accent3"/>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79" name="Google Shape;79;p2"/>
            <p:cNvSpPr/>
            <p:nvPr/>
          </p:nvSpPr>
          <p:spPr>
            <a:xfrm>
              <a:off x="5761076" y="2308865"/>
              <a:ext cx="2501400" cy="2175900"/>
            </a:xfrm>
            <a:prstGeom prst="hexagon">
              <a:avLst>
                <a:gd name="adj" fmla="val 25000"/>
                <a:gd name="vf" fmla="val 115470"/>
              </a:avLst>
            </a:prstGeom>
            <a:solidFill>
              <a:srgbClr val="B4A7D6"/>
            </a:solidFill>
            <a:ln>
              <a:noFill/>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80" name="Google Shape;80;p2"/>
            <p:cNvSpPr txBox="1"/>
            <p:nvPr/>
          </p:nvSpPr>
          <p:spPr>
            <a:xfrm>
              <a:off x="6150854" y="2647907"/>
              <a:ext cx="1721916" cy="1497779"/>
            </a:xfrm>
            <a:prstGeom prst="rect">
              <a:avLst/>
            </a:prstGeom>
            <a:noFill/>
            <a:ln>
              <a:noFill/>
            </a:ln>
          </p:spPr>
          <p:txBody>
            <a:bodyPr spcFirstLastPara="1" wrap="square" lIns="0" tIns="20729" rIns="0" bIns="20729" anchor="ctr" anchorCtr="0">
              <a:noAutofit/>
            </a:bodyPr>
            <a:lstStyle/>
            <a:p>
              <a:pPr algn="ctr" defTabSz="829544">
                <a:lnSpc>
                  <a:spcPct val="90000"/>
                </a:lnSpc>
                <a:buClr>
                  <a:srgbClr val="000000"/>
                </a:buClr>
                <a:buSzPts val="1800"/>
              </a:pPr>
              <a:r>
                <a:rPr lang="es-CO" sz="1996" b="1" kern="0">
                  <a:solidFill>
                    <a:srgbClr val="000000"/>
                  </a:solidFill>
                  <a:latin typeface="Calibri"/>
                  <a:ea typeface="Calibri"/>
                  <a:cs typeface="Calibri"/>
                  <a:sym typeface="Calibri"/>
                </a:rPr>
                <a:t>  Propósito 3</a:t>
              </a:r>
              <a:endParaRPr sz="1996" b="1" kern="0">
                <a:solidFill>
                  <a:srgbClr val="000000"/>
                </a:solidFill>
                <a:latin typeface="Calibri"/>
                <a:ea typeface="Calibri"/>
                <a:cs typeface="Calibri"/>
                <a:sym typeface="Calibri"/>
              </a:endParaRPr>
            </a:p>
            <a:p>
              <a:pPr algn="ctr" defTabSz="829544">
                <a:lnSpc>
                  <a:spcPct val="90000"/>
                </a:lnSpc>
                <a:spcBef>
                  <a:spcPts val="572"/>
                </a:spcBef>
                <a:buClr>
                  <a:srgbClr val="000000"/>
                </a:buClr>
                <a:buSzPts val="1100"/>
              </a:pPr>
              <a:r>
                <a:rPr lang="es-CO" sz="1361" kern="0">
                  <a:solidFill>
                    <a:srgbClr val="000000"/>
                  </a:solidFill>
                  <a:latin typeface="Calibri"/>
                  <a:ea typeface="Calibri"/>
                  <a:cs typeface="Calibri"/>
                  <a:sym typeface="Calibri"/>
                </a:rPr>
                <a:t>FUGA: 1</a:t>
              </a:r>
              <a:endParaRPr sz="1633" kern="0">
                <a:solidFill>
                  <a:srgbClr val="000000"/>
                </a:solidFill>
                <a:latin typeface="Arial"/>
                <a:ea typeface="Arial"/>
                <a:cs typeface="Arial"/>
                <a:sym typeface="Arial"/>
              </a:endParaRPr>
            </a:p>
            <a:p>
              <a:pPr algn="ctr" defTabSz="829544">
                <a:lnSpc>
                  <a:spcPct val="90000"/>
                </a:lnSpc>
                <a:spcBef>
                  <a:spcPts val="349"/>
                </a:spcBef>
                <a:buClr>
                  <a:srgbClr val="000000"/>
                </a:buClr>
                <a:buSzPts val="1100"/>
              </a:pPr>
              <a:r>
                <a:rPr lang="es-CO" sz="1361" kern="0">
                  <a:solidFill>
                    <a:srgbClr val="000000"/>
                  </a:solidFill>
                  <a:latin typeface="Calibri"/>
                  <a:ea typeface="Calibri"/>
                  <a:cs typeface="Calibri"/>
                  <a:sym typeface="Calibri"/>
                </a:rPr>
                <a:t>IDARTES: 1</a:t>
              </a:r>
              <a:endParaRPr sz="1633" kern="0">
                <a:solidFill>
                  <a:srgbClr val="000000"/>
                </a:solidFill>
                <a:latin typeface="Arial"/>
                <a:ea typeface="Arial"/>
                <a:cs typeface="Arial"/>
                <a:sym typeface="Arial"/>
              </a:endParaRPr>
            </a:p>
            <a:p>
              <a:pPr algn="ctr" defTabSz="829544">
                <a:lnSpc>
                  <a:spcPct val="90000"/>
                </a:lnSpc>
                <a:spcBef>
                  <a:spcPts val="349"/>
                </a:spcBef>
                <a:buClr>
                  <a:srgbClr val="000000"/>
                </a:buClr>
                <a:buSzPts val="1100"/>
              </a:pPr>
              <a:r>
                <a:rPr lang="es-CO" sz="1361" kern="0">
                  <a:solidFill>
                    <a:srgbClr val="000000"/>
                  </a:solidFill>
                  <a:latin typeface="Calibri"/>
                  <a:ea typeface="Calibri"/>
                  <a:cs typeface="Calibri"/>
                  <a:sym typeface="Calibri"/>
                </a:rPr>
                <a:t>IDPC: 1</a:t>
              </a:r>
              <a:endParaRPr sz="1633" kern="0">
                <a:solidFill>
                  <a:srgbClr val="000000"/>
                </a:solidFill>
                <a:latin typeface="Arial"/>
                <a:ea typeface="Arial"/>
                <a:cs typeface="Arial"/>
                <a:sym typeface="Arial"/>
              </a:endParaRPr>
            </a:p>
            <a:p>
              <a:pPr algn="ctr" defTabSz="829544">
                <a:lnSpc>
                  <a:spcPct val="90000"/>
                </a:lnSpc>
                <a:spcBef>
                  <a:spcPts val="349"/>
                </a:spcBef>
                <a:buClr>
                  <a:srgbClr val="000000"/>
                </a:buClr>
                <a:buSzPts val="1100"/>
              </a:pPr>
              <a:r>
                <a:rPr lang="es-CO" sz="1361" kern="0">
                  <a:solidFill>
                    <a:srgbClr val="000000"/>
                  </a:solidFill>
                  <a:latin typeface="Calibri"/>
                  <a:ea typeface="Calibri"/>
                  <a:cs typeface="Calibri"/>
                  <a:sym typeface="Calibri"/>
                </a:rPr>
                <a:t>SCRD:1</a:t>
              </a:r>
              <a:endParaRPr sz="1996" kern="0">
                <a:solidFill>
                  <a:srgbClr val="000000"/>
                </a:solidFill>
                <a:latin typeface="Calibri"/>
                <a:ea typeface="Calibri"/>
                <a:cs typeface="Calibri"/>
                <a:sym typeface="Calibri"/>
              </a:endParaRPr>
            </a:p>
          </p:txBody>
        </p:sp>
        <p:sp>
          <p:nvSpPr>
            <p:cNvPr id="81" name="Google Shape;81;p2"/>
            <p:cNvSpPr/>
            <p:nvPr/>
          </p:nvSpPr>
          <p:spPr>
            <a:xfrm>
              <a:off x="9719920" y="6982818"/>
              <a:ext cx="264589" cy="228158"/>
            </a:xfrm>
            <a:prstGeom prst="hexagon">
              <a:avLst>
                <a:gd name="adj" fmla="val 25000"/>
                <a:gd name="vf" fmla="val 115470"/>
              </a:avLst>
            </a:prstGeom>
            <a:solidFill>
              <a:schemeClr val="lt1"/>
            </a:solidFill>
            <a:ln w="9525" cap="flat" cmpd="sng">
              <a:solidFill>
                <a:schemeClr val="accent3"/>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82" name="Google Shape;82;p2"/>
            <p:cNvSpPr/>
            <p:nvPr/>
          </p:nvSpPr>
          <p:spPr>
            <a:xfrm>
              <a:off x="3816790" y="1357696"/>
              <a:ext cx="2391389" cy="1945514"/>
            </a:xfrm>
            <a:prstGeom prst="hexagon">
              <a:avLst>
                <a:gd name="adj" fmla="val 25000"/>
                <a:gd name="vf" fmla="val 115470"/>
              </a:avLst>
            </a:prstGeom>
            <a:blipFill rotWithShape="1">
              <a:blip r:embed="rId4">
                <a:alphaModFix/>
              </a:blip>
              <a:stretch>
                <a:fillRect l="-30994" r="-30993"/>
              </a:stretch>
            </a:blipFill>
            <a:ln w="9525" cap="flat" cmpd="sng">
              <a:solidFill>
                <a:schemeClr val="accent3">
                  <a:alpha val="76470"/>
                </a:schemeClr>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83" name="Google Shape;83;p2"/>
            <p:cNvSpPr/>
            <p:nvPr/>
          </p:nvSpPr>
          <p:spPr>
            <a:xfrm>
              <a:off x="9719920" y="6982818"/>
              <a:ext cx="264589" cy="228158"/>
            </a:xfrm>
            <a:prstGeom prst="hexagon">
              <a:avLst>
                <a:gd name="adj" fmla="val 25000"/>
                <a:gd name="vf" fmla="val 115470"/>
              </a:avLst>
            </a:prstGeom>
            <a:solidFill>
              <a:schemeClr val="lt1"/>
            </a:solidFill>
            <a:ln w="9525" cap="flat" cmpd="sng">
              <a:solidFill>
                <a:schemeClr val="accent3"/>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84" name="Google Shape;84;p2"/>
            <p:cNvSpPr/>
            <p:nvPr/>
          </p:nvSpPr>
          <p:spPr>
            <a:xfrm>
              <a:off x="0" y="3317123"/>
              <a:ext cx="2510357" cy="2222225"/>
            </a:xfrm>
            <a:prstGeom prst="hexagon">
              <a:avLst>
                <a:gd name="adj" fmla="val 25000"/>
                <a:gd name="vf" fmla="val 115470"/>
              </a:avLst>
            </a:prstGeom>
            <a:solidFill>
              <a:srgbClr val="B4A7D6"/>
            </a:solidFill>
            <a:ln>
              <a:noFill/>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85" name="Google Shape;85;p2"/>
            <p:cNvSpPr txBox="1"/>
            <p:nvPr/>
          </p:nvSpPr>
          <p:spPr>
            <a:xfrm>
              <a:off x="394382" y="3666239"/>
              <a:ext cx="1721593" cy="1523993"/>
            </a:xfrm>
            <a:prstGeom prst="rect">
              <a:avLst/>
            </a:prstGeom>
            <a:noFill/>
            <a:ln>
              <a:noFill/>
            </a:ln>
          </p:spPr>
          <p:txBody>
            <a:bodyPr spcFirstLastPara="1" wrap="square" lIns="0" tIns="13812" rIns="0" bIns="13812" anchor="t" anchorCtr="0">
              <a:noAutofit/>
            </a:bodyPr>
            <a:lstStyle/>
            <a:p>
              <a:pPr algn="ctr" defTabSz="829544">
                <a:lnSpc>
                  <a:spcPct val="90000"/>
                </a:lnSpc>
                <a:buClr>
                  <a:srgbClr val="000000"/>
                </a:buClr>
                <a:buSzPts val="1200"/>
              </a:pPr>
              <a:r>
                <a:rPr lang="es-CO" sz="1996" b="1" kern="0">
                  <a:solidFill>
                    <a:srgbClr val="000000"/>
                  </a:solidFill>
                  <a:latin typeface="Calibri"/>
                  <a:ea typeface="Calibri"/>
                  <a:cs typeface="Calibri"/>
                  <a:sym typeface="Calibri"/>
                </a:rPr>
                <a:t>Propósito 1</a:t>
              </a:r>
              <a:endParaRPr sz="1996" b="1" kern="0">
                <a:solidFill>
                  <a:srgbClr val="000000"/>
                </a:solidFill>
                <a:latin typeface="Arial"/>
                <a:ea typeface="Arial"/>
                <a:cs typeface="Arial"/>
                <a:sym typeface="Arial"/>
              </a:endParaRPr>
            </a:p>
            <a:p>
              <a:pPr algn="ctr" defTabSz="829544">
                <a:lnSpc>
                  <a:spcPct val="90000"/>
                </a:lnSpc>
                <a:spcBef>
                  <a:spcPts val="381"/>
                </a:spcBef>
                <a:buClr>
                  <a:srgbClr val="000000"/>
                </a:buClr>
                <a:buSzPts val="1000"/>
              </a:pPr>
              <a:r>
                <a:rPr lang="es-CO" sz="1270" kern="0">
                  <a:solidFill>
                    <a:srgbClr val="000000"/>
                  </a:solidFill>
                  <a:latin typeface="Calibri"/>
                  <a:ea typeface="Calibri"/>
                  <a:cs typeface="Calibri"/>
                  <a:sym typeface="Calibri"/>
                </a:rPr>
                <a:t>FUGA: 8</a:t>
              </a:r>
              <a:endParaRPr sz="1633" kern="0">
                <a:solidFill>
                  <a:srgbClr val="000000"/>
                </a:solidFill>
                <a:latin typeface="Arial"/>
                <a:ea typeface="Arial"/>
                <a:cs typeface="Arial"/>
                <a:sym typeface="Arial"/>
              </a:endParaRPr>
            </a:p>
            <a:p>
              <a:pPr algn="ctr" defTabSz="829544">
                <a:lnSpc>
                  <a:spcPct val="90000"/>
                </a:lnSpc>
                <a:spcBef>
                  <a:spcPts val="318"/>
                </a:spcBef>
                <a:buClr>
                  <a:srgbClr val="000000"/>
                </a:buClr>
                <a:buSzPts val="1000"/>
              </a:pPr>
              <a:r>
                <a:rPr lang="es-CO" sz="1270" kern="0">
                  <a:solidFill>
                    <a:srgbClr val="000000"/>
                  </a:solidFill>
                  <a:latin typeface="Calibri"/>
                  <a:ea typeface="Calibri"/>
                  <a:cs typeface="Calibri"/>
                  <a:sym typeface="Calibri"/>
                </a:rPr>
                <a:t>IDARTES: 10</a:t>
              </a:r>
              <a:endParaRPr sz="1633" kern="0">
                <a:solidFill>
                  <a:srgbClr val="000000"/>
                </a:solidFill>
                <a:latin typeface="Arial"/>
                <a:ea typeface="Arial"/>
                <a:cs typeface="Arial"/>
                <a:sym typeface="Arial"/>
              </a:endParaRPr>
            </a:p>
            <a:p>
              <a:pPr algn="ctr" defTabSz="829544">
                <a:lnSpc>
                  <a:spcPct val="90000"/>
                </a:lnSpc>
                <a:spcBef>
                  <a:spcPts val="318"/>
                </a:spcBef>
                <a:buClr>
                  <a:srgbClr val="000000"/>
                </a:buClr>
                <a:buSzPts val="1000"/>
              </a:pPr>
              <a:r>
                <a:rPr lang="es-CO" sz="1270" kern="0">
                  <a:solidFill>
                    <a:srgbClr val="000000"/>
                  </a:solidFill>
                  <a:latin typeface="Calibri"/>
                  <a:ea typeface="Calibri"/>
                  <a:cs typeface="Calibri"/>
                  <a:sym typeface="Calibri"/>
                </a:rPr>
                <a:t>IDPC: 6</a:t>
              </a:r>
              <a:endParaRPr sz="1633" kern="0">
                <a:solidFill>
                  <a:srgbClr val="000000"/>
                </a:solidFill>
                <a:latin typeface="Arial"/>
                <a:ea typeface="Arial"/>
                <a:cs typeface="Arial"/>
                <a:sym typeface="Arial"/>
              </a:endParaRPr>
            </a:p>
            <a:p>
              <a:pPr algn="ctr" defTabSz="829544">
                <a:lnSpc>
                  <a:spcPct val="90000"/>
                </a:lnSpc>
                <a:spcBef>
                  <a:spcPts val="318"/>
                </a:spcBef>
                <a:buClr>
                  <a:srgbClr val="000000"/>
                </a:buClr>
                <a:buSzPts val="1000"/>
              </a:pPr>
              <a:r>
                <a:rPr lang="es-CO" sz="1270" kern="0">
                  <a:solidFill>
                    <a:srgbClr val="000000"/>
                  </a:solidFill>
                  <a:latin typeface="Calibri"/>
                  <a:ea typeface="Calibri"/>
                  <a:cs typeface="Calibri"/>
                  <a:sym typeface="Calibri"/>
                </a:rPr>
                <a:t>IDRD: 9</a:t>
              </a:r>
              <a:endParaRPr sz="1361" kern="0">
                <a:solidFill>
                  <a:srgbClr val="000000"/>
                </a:solidFill>
                <a:latin typeface="Calibri"/>
                <a:ea typeface="Calibri"/>
                <a:cs typeface="Calibri"/>
                <a:sym typeface="Calibri"/>
              </a:endParaRPr>
            </a:p>
            <a:p>
              <a:pPr marL="51846" lvl="1" indent="-51846" algn="ctr" defTabSz="829544">
                <a:lnSpc>
                  <a:spcPct val="90000"/>
                </a:lnSpc>
                <a:spcBef>
                  <a:spcPts val="318"/>
                </a:spcBef>
                <a:buClr>
                  <a:srgbClr val="000000"/>
                </a:buClr>
                <a:buSzPts val="1000"/>
              </a:pPr>
              <a:r>
                <a:rPr lang="es-CO" sz="1270" kern="0">
                  <a:solidFill>
                    <a:srgbClr val="000000"/>
                  </a:solidFill>
                  <a:latin typeface="Calibri"/>
                  <a:ea typeface="Calibri"/>
                  <a:cs typeface="Calibri"/>
                  <a:sym typeface="Calibri"/>
                </a:rPr>
                <a:t>OFB: 5</a:t>
              </a:r>
              <a:endParaRPr sz="1633" kern="0">
                <a:solidFill>
                  <a:srgbClr val="000000"/>
                </a:solidFill>
                <a:latin typeface="Arial"/>
                <a:ea typeface="Arial"/>
                <a:cs typeface="Arial"/>
                <a:sym typeface="Arial"/>
              </a:endParaRPr>
            </a:p>
            <a:p>
              <a:pPr marL="51846" lvl="1" indent="-51846" algn="ctr" defTabSz="829544">
                <a:lnSpc>
                  <a:spcPct val="90000"/>
                </a:lnSpc>
                <a:spcBef>
                  <a:spcPts val="136"/>
                </a:spcBef>
                <a:buClr>
                  <a:srgbClr val="000000"/>
                </a:buClr>
                <a:buSzPts val="1000"/>
              </a:pPr>
              <a:r>
                <a:rPr lang="es-CO" sz="1270" kern="0">
                  <a:solidFill>
                    <a:srgbClr val="000000"/>
                  </a:solidFill>
                  <a:latin typeface="Calibri"/>
                  <a:ea typeface="Calibri"/>
                  <a:cs typeface="Calibri"/>
                  <a:sym typeface="Calibri"/>
                </a:rPr>
                <a:t>SCRD:16</a:t>
              </a:r>
              <a:endParaRPr sz="1270" kern="0">
                <a:solidFill>
                  <a:srgbClr val="000000"/>
                </a:solidFill>
                <a:latin typeface="Calibri"/>
                <a:ea typeface="Calibri"/>
                <a:cs typeface="Calibri"/>
                <a:sym typeface="Calibri"/>
              </a:endParaRPr>
            </a:p>
          </p:txBody>
        </p:sp>
        <p:sp>
          <p:nvSpPr>
            <p:cNvPr id="86" name="Google Shape;86;p2"/>
            <p:cNvSpPr/>
            <p:nvPr/>
          </p:nvSpPr>
          <p:spPr>
            <a:xfrm>
              <a:off x="9719920" y="6982817"/>
              <a:ext cx="264589" cy="228158"/>
            </a:xfrm>
            <a:prstGeom prst="hexagon">
              <a:avLst>
                <a:gd name="adj" fmla="val 25000"/>
                <a:gd name="vf" fmla="val 115470"/>
              </a:avLst>
            </a:prstGeom>
            <a:solidFill>
              <a:schemeClr val="lt1"/>
            </a:solidFill>
            <a:ln w="9525" cap="flat" cmpd="sng">
              <a:solidFill>
                <a:schemeClr val="accent3"/>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87" name="Google Shape;87;p2"/>
            <p:cNvSpPr/>
            <p:nvPr/>
          </p:nvSpPr>
          <p:spPr>
            <a:xfrm>
              <a:off x="2004277" y="4461346"/>
              <a:ext cx="2301636" cy="2145124"/>
            </a:xfrm>
            <a:prstGeom prst="hexagon">
              <a:avLst>
                <a:gd name="adj" fmla="val 25000"/>
                <a:gd name="vf" fmla="val 115470"/>
              </a:avLst>
            </a:prstGeom>
            <a:blipFill rotWithShape="1">
              <a:blip r:embed="rId5">
                <a:alphaModFix/>
              </a:blip>
              <a:stretch>
                <a:fillRect l="-32995" r="-32995"/>
              </a:stretch>
            </a:blipFill>
            <a:ln w="9525" cap="flat" cmpd="sng">
              <a:solidFill>
                <a:schemeClr val="accent3">
                  <a:alpha val="62745"/>
                </a:schemeClr>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88" name="Google Shape;88;p2"/>
            <p:cNvSpPr/>
            <p:nvPr/>
          </p:nvSpPr>
          <p:spPr>
            <a:xfrm>
              <a:off x="9719920" y="6982817"/>
              <a:ext cx="264589" cy="228158"/>
            </a:xfrm>
            <a:prstGeom prst="hexagon">
              <a:avLst>
                <a:gd name="adj" fmla="val 25000"/>
                <a:gd name="vf" fmla="val 115470"/>
              </a:avLst>
            </a:prstGeom>
            <a:solidFill>
              <a:schemeClr val="lt1"/>
            </a:solidFill>
            <a:ln w="9525" cap="flat" cmpd="sng">
              <a:solidFill>
                <a:schemeClr val="accent3"/>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89" name="Google Shape;89;p2"/>
            <p:cNvSpPr/>
            <p:nvPr/>
          </p:nvSpPr>
          <p:spPr>
            <a:xfrm>
              <a:off x="7718026" y="3627589"/>
              <a:ext cx="2266483" cy="1945514"/>
            </a:xfrm>
            <a:prstGeom prst="hexagon">
              <a:avLst>
                <a:gd name="adj" fmla="val 25000"/>
                <a:gd name="vf" fmla="val 115470"/>
              </a:avLst>
            </a:prstGeom>
            <a:solidFill>
              <a:srgbClr val="B4A7D6"/>
            </a:solidFill>
            <a:ln>
              <a:noFill/>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90" name="Google Shape;90;p2"/>
            <p:cNvSpPr txBox="1"/>
            <p:nvPr/>
          </p:nvSpPr>
          <p:spPr>
            <a:xfrm>
              <a:off x="8069026" y="3928882"/>
              <a:ext cx="1564483" cy="1342928"/>
            </a:xfrm>
            <a:prstGeom prst="rect">
              <a:avLst/>
            </a:prstGeom>
            <a:noFill/>
            <a:ln>
              <a:noFill/>
            </a:ln>
          </p:spPr>
          <p:txBody>
            <a:bodyPr spcFirstLastPara="1" wrap="square" lIns="0" tIns="12655" rIns="0" bIns="12655" anchor="ctr" anchorCtr="0">
              <a:noAutofit/>
            </a:bodyPr>
            <a:lstStyle/>
            <a:p>
              <a:pPr algn="ctr" defTabSz="829544">
                <a:lnSpc>
                  <a:spcPct val="90000"/>
                </a:lnSpc>
                <a:buClr>
                  <a:srgbClr val="000000"/>
                </a:buClr>
                <a:buSzPts val="1050"/>
              </a:pPr>
              <a:r>
                <a:rPr lang="es-CO" sz="1905" b="1" kern="0">
                  <a:solidFill>
                    <a:srgbClr val="000000"/>
                  </a:solidFill>
                  <a:latin typeface="Calibri"/>
                  <a:ea typeface="Calibri"/>
                  <a:cs typeface="Calibri"/>
                  <a:sym typeface="Calibri"/>
                </a:rPr>
                <a:t>Propósito 5</a:t>
              </a:r>
              <a:endParaRPr sz="1905" b="1"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225" kern="0">
                  <a:solidFill>
                    <a:srgbClr val="000000"/>
                  </a:solidFill>
                  <a:latin typeface="Calibri"/>
                  <a:ea typeface="Calibri"/>
                  <a:cs typeface="Calibri"/>
                  <a:sym typeface="Calibri"/>
                </a:rPr>
                <a:t>FUGA: 2</a:t>
              </a:r>
              <a:endParaRPr sz="1542"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225" kern="0">
                  <a:solidFill>
                    <a:srgbClr val="000000"/>
                  </a:solidFill>
                  <a:latin typeface="Calibri"/>
                  <a:ea typeface="Calibri"/>
                  <a:cs typeface="Calibri"/>
                  <a:sym typeface="Calibri"/>
                </a:rPr>
                <a:t>IDARTES: 2</a:t>
              </a:r>
              <a:endParaRPr sz="1542"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225" kern="0">
                  <a:solidFill>
                    <a:srgbClr val="000000"/>
                  </a:solidFill>
                  <a:latin typeface="Calibri"/>
                  <a:ea typeface="Calibri"/>
                  <a:cs typeface="Calibri"/>
                  <a:sym typeface="Calibri"/>
                </a:rPr>
                <a:t>IDPC: 2</a:t>
              </a:r>
              <a:endParaRPr sz="1542"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225" kern="0">
                  <a:solidFill>
                    <a:srgbClr val="000000"/>
                  </a:solidFill>
                  <a:latin typeface="Calibri"/>
                  <a:ea typeface="Calibri"/>
                  <a:cs typeface="Calibri"/>
                  <a:sym typeface="Calibri"/>
                </a:rPr>
                <a:t>IDRD: 1</a:t>
              </a:r>
              <a:endParaRPr sz="1542"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225" kern="0">
                  <a:solidFill>
                    <a:srgbClr val="000000"/>
                  </a:solidFill>
                  <a:latin typeface="Calibri"/>
                  <a:ea typeface="Calibri"/>
                  <a:cs typeface="Calibri"/>
                  <a:sym typeface="Calibri"/>
                </a:rPr>
                <a:t>OFB: 2</a:t>
              </a:r>
              <a:endParaRPr sz="1542"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225" kern="0">
                  <a:solidFill>
                    <a:srgbClr val="000000"/>
                  </a:solidFill>
                  <a:latin typeface="Calibri"/>
                  <a:ea typeface="Calibri"/>
                  <a:cs typeface="Calibri"/>
                  <a:sym typeface="Calibri"/>
                </a:rPr>
                <a:t>SCRD: 5</a:t>
              </a:r>
              <a:endParaRPr sz="1542" kern="0">
                <a:solidFill>
                  <a:srgbClr val="000000"/>
                </a:solidFill>
                <a:latin typeface="Arial"/>
                <a:ea typeface="Arial"/>
                <a:cs typeface="Arial"/>
                <a:sym typeface="Arial"/>
              </a:endParaRPr>
            </a:p>
            <a:p>
              <a:pPr algn="ctr" defTabSz="829544">
                <a:lnSpc>
                  <a:spcPct val="90000"/>
                </a:lnSpc>
                <a:spcBef>
                  <a:spcPts val="334"/>
                </a:spcBef>
                <a:buClr>
                  <a:srgbClr val="000000"/>
                </a:buClr>
                <a:buSzPts val="1050"/>
              </a:pPr>
              <a:r>
                <a:rPr lang="es-CO" sz="1225" kern="0">
                  <a:solidFill>
                    <a:srgbClr val="000000"/>
                  </a:solidFill>
                  <a:latin typeface="Calibri"/>
                  <a:ea typeface="Calibri"/>
                  <a:cs typeface="Calibri"/>
                  <a:sym typeface="Calibri"/>
                </a:rPr>
                <a:t>CANAL: 2</a:t>
              </a:r>
              <a:endParaRPr sz="1225" kern="0">
                <a:solidFill>
                  <a:srgbClr val="000000"/>
                </a:solidFill>
                <a:latin typeface="Calibri"/>
                <a:ea typeface="Calibri"/>
                <a:cs typeface="Calibri"/>
                <a:sym typeface="Calibri"/>
              </a:endParaRPr>
            </a:p>
          </p:txBody>
        </p:sp>
        <p:sp>
          <p:nvSpPr>
            <p:cNvPr id="91" name="Google Shape;91;p2"/>
            <p:cNvSpPr/>
            <p:nvPr/>
          </p:nvSpPr>
          <p:spPr>
            <a:xfrm>
              <a:off x="9719920" y="6982818"/>
              <a:ext cx="264589" cy="228158"/>
            </a:xfrm>
            <a:prstGeom prst="hexagon">
              <a:avLst>
                <a:gd name="adj" fmla="val 25000"/>
                <a:gd name="vf" fmla="val 115470"/>
              </a:avLst>
            </a:prstGeom>
            <a:noFill/>
            <a:ln>
              <a:noFill/>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92" name="Google Shape;92;p2"/>
            <p:cNvSpPr/>
            <p:nvPr/>
          </p:nvSpPr>
          <p:spPr>
            <a:xfrm>
              <a:off x="5834691" y="4548336"/>
              <a:ext cx="2266483" cy="1945514"/>
            </a:xfrm>
            <a:prstGeom prst="hexagon">
              <a:avLst>
                <a:gd name="adj" fmla="val 25000"/>
                <a:gd name="vf" fmla="val 115470"/>
              </a:avLst>
            </a:prstGeom>
            <a:blipFill rotWithShape="1">
              <a:blip r:embed="rId6">
                <a:alphaModFix/>
              </a:blip>
              <a:stretch>
                <a:fillRect l="-6996" r="-6996"/>
              </a:stretch>
            </a:blipFill>
            <a:ln w="9525" cap="flat" cmpd="sng">
              <a:solidFill>
                <a:schemeClr val="accent3">
                  <a:alpha val="49411"/>
                </a:schemeClr>
              </a:solidFill>
              <a:prstDash val="solid"/>
              <a:miter lim="800000"/>
              <a:headEnd type="none" w="sm" len="sm"/>
              <a:tailEnd type="none" w="sm" len="sm"/>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sp>
          <p:nvSpPr>
            <p:cNvPr id="93" name="Google Shape;93;p2"/>
            <p:cNvSpPr/>
            <p:nvPr/>
          </p:nvSpPr>
          <p:spPr>
            <a:xfrm>
              <a:off x="8981497" y="6948912"/>
              <a:ext cx="264589" cy="228158"/>
            </a:xfrm>
            <a:prstGeom prst="hexagon">
              <a:avLst>
                <a:gd name="adj" fmla="val 25000"/>
                <a:gd name="vf" fmla="val 115470"/>
              </a:avLst>
            </a:prstGeom>
            <a:noFill/>
            <a:ln>
              <a:noFill/>
            </a:ln>
          </p:spPr>
          <p:txBody>
            <a:bodyPr spcFirstLastPara="1" wrap="square" lIns="82939" tIns="82939" rIns="82939" bIns="82939" anchor="ctr" anchorCtr="0">
              <a:noAutofit/>
            </a:bodyPr>
            <a:lstStyle/>
            <a:p>
              <a:pPr defTabSz="829544">
                <a:buClr>
                  <a:srgbClr val="000000"/>
                </a:buClr>
                <a:buSzPts val="1400"/>
              </a:pPr>
              <a:endParaRPr sz="1270" kern="0">
                <a:solidFill>
                  <a:srgbClr val="000000"/>
                </a:solidFill>
                <a:latin typeface="Arial"/>
                <a:ea typeface="Arial"/>
                <a:cs typeface="Arial"/>
                <a:sym typeface="Arial"/>
              </a:endParaRPr>
            </a:p>
          </p:txBody>
        </p:sp>
      </p:grpSp>
      <p:sp>
        <p:nvSpPr>
          <p:cNvPr id="94" name="Google Shape;94;p2"/>
          <p:cNvSpPr/>
          <p:nvPr/>
        </p:nvSpPr>
        <p:spPr>
          <a:xfrm>
            <a:off x="9931123" y="6208885"/>
            <a:ext cx="737357" cy="485985"/>
          </a:xfrm>
          <a:prstGeom prst="rect">
            <a:avLst/>
          </a:prstGeom>
          <a:solidFill>
            <a:schemeClr val="lt1"/>
          </a:solidFill>
          <a:ln>
            <a:noFill/>
          </a:ln>
        </p:spPr>
        <p:txBody>
          <a:bodyPr spcFirstLastPara="1" wrap="square" lIns="82939" tIns="41458" rIns="82939" bIns="41458" anchor="ctr" anchorCtr="0">
            <a:noAutofit/>
          </a:bodyPr>
          <a:lstStyle/>
          <a:p>
            <a:pPr algn="ctr" defTabSz="829544">
              <a:buClr>
                <a:srgbClr val="000000"/>
              </a:buClr>
              <a:buSzPts val="1800"/>
            </a:pPr>
            <a:endParaRPr sz="1633" kern="0">
              <a:solidFill>
                <a:srgbClr val="FFFFFF"/>
              </a:solidFill>
              <a:latin typeface="Calibri"/>
              <a:ea typeface="Calibri"/>
              <a:cs typeface="Calibri"/>
              <a:sym typeface="Calibri"/>
            </a:endParaRPr>
          </a:p>
        </p:txBody>
      </p:sp>
      <p:sp>
        <p:nvSpPr>
          <p:cNvPr id="95" name="Google Shape;95;p2"/>
          <p:cNvSpPr txBox="1"/>
          <p:nvPr/>
        </p:nvSpPr>
        <p:spPr>
          <a:xfrm>
            <a:off x="946456" y="966240"/>
            <a:ext cx="3977267" cy="1150397"/>
          </a:xfrm>
          <a:prstGeom prst="rect">
            <a:avLst/>
          </a:prstGeom>
          <a:noFill/>
          <a:ln>
            <a:noFill/>
          </a:ln>
        </p:spPr>
        <p:txBody>
          <a:bodyPr spcFirstLastPara="1" wrap="square" lIns="82939" tIns="41458" rIns="82939" bIns="41458" anchor="t" anchorCtr="0">
            <a:noAutofit/>
          </a:bodyPr>
          <a:lstStyle/>
          <a:p>
            <a:pPr algn="ctr" defTabSz="829544">
              <a:buClr>
                <a:srgbClr val="000000"/>
              </a:buClr>
              <a:buSzPts val="4018"/>
            </a:pPr>
            <a:r>
              <a:rPr lang="es-CO" sz="3645" b="1" kern="0" dirty="0">
                <a:solidFill>
                  <a:srgbClr val="674EA7"/>
                </a:solidFill>
                <a:latin typeface="Calibri"/>
                <a:ea typeface="Calibri"/>
                <a:cs typeface="Calibri"/>
                <a:sym typeface="Calibri"/>
              </a:rPr>
              <a:t>50</a:t>
            </a:r>
            <a:r>
              <a:rPr lang="es-CO" sz="3373" b="1" kern="0" dirty="0">
                <a:solidFill>
                  <a:srgbClr val="674EA7"/>
                </a:solidFill>
                <a:latin typeface="Calibri"/>
                <a:ea typeface="Calibri"/>
                <a:cs typeface="Calibri"/>
                <a:sym typeface="Calibri"/>
              </a:rPr>
              <a:t> </a:t>
            </a:r>
            <a:endParaRPr sz="3373" b="1" kern="0" dirty="0">
              <a:solidFill>
                <a:srgbClr val="674EA7"/>
              </a:solidFill>
              <a:latin typeface="Calibri"/>
              <a:ea typeface="Calibri"/>
              <a:cs typeface="Calibri"/>
              <a:sym typeface="Calibri"/>
            </a:endParaRPr>
          </a:p>
          <a:p>
            <a:pPr algn="ctr" defTabSz="829544">
              <a:buClr>
                <a:srgbClr val="000000"/>
              </a:buClr>
              <a:buSzPts val="2018"/>
            </a:pPr>
            <a:r>
              <a:rPr lang="es-CO" sz="1831" b="1" kern="0" dirty="0">
                <a:solidFill>
                  <a:srgbClr val="674EA7"/>
                </a:solidFill>
                <a:latin typeface="Calibri"/>
                <a:ea typeface="Calibri"/>
                <a:cs typeface="Calibri"/>
                <a:sym typeface="Calibri"/>
              </a:rPr>
              <a:t>METAS DE PRODUCTO </a:t>
            </a:r>
            <a:endParaRPr sz="1831" b="1" kern="0" dirty="0">
              <a:solidFill>
                <a:srgbClr val="674EA7"/>
              </a:solidFill>
              <a:latin typeface="Calibri"/>
              <a:ea typeface="Calibri"/>
              <a:cs typeface="Calibri"/>
              <a:sym typeface="Calibri"/>
            </a:endParaRPr>
          </a:p>
          <a:p>
            <a:pPr algn="ctr" defTabSz="829544">
              <a:buClr>
                <a:srgbClr val="000000"/>
              </a:buClr>
              <a:buSzPts val="2018"/>
            </a:pPr>
            <a:r>
              <a:rPr lang="es-CO" sz="1831" b="1" kern="0" dirty="0">
                <a:solidFill>
                  <a:srgbClr val="674EA7"/>
                </a:solidFill>
                <a:latin typeface="Calibri"/>
                <a:ea typeface="Calibri"/>
                <a:cs typeface="Calibri"/>
                <a:sym typeface="Calibri"/>
              </a:rPr>
              <a:t>A CARGO DEL SECTOR</a:t>
            </a:r>
            <a:endParaRPr sz="1179" kern="0" dirty="0">
              <a:solidFill>
                <a:srgbClr val="674EA7"/>
              </a:solidFill>
              <a:latin typeface="Arial"/>
              <a:ea typeface="Arial"/>
              <a:cs typeface="Arial"/>
              <a:sym typeface="Arial"/>
            </a:endParaRPr>
          </a:p>
        </p:txBody>
      </p:sp>
      <p:grpSp>
        <p:nvGrpSpPr>
          <p:cNvPr id="96" name="Google Shape;96;p2"/>
          <p:cNvGrpSpPr/>
          <p:nvPr/>
        </p:nvGrpSpPr>
        <p:grpSpPr>
          <a:xfrm>
            <a:off x="1523520" y="130935"/>
            <a:ext cx="9144745" cy="653632"/>
            <a:chOff x="0" y="817901"/>
            <a:chExt cx="5550569" cy="592523"/>
          </a:xfrm>
        </p:grpSpPr>
        <p:pic>
          <p:nvPicPr>
            <p:cNvPr id="97" name="Google Shape;97;p2"/>
            <p:cNvPicPr preferRelativeResize="0"/>
            <p:nvPr/>
          </p:nvPicPr>
          <p:blipFill rotWithShape="1">
            <a:blip r:embed="rId7">
              <a:alphaModFix/>
            </a:blip>
            <a:srcRect l="69215" r="6154"/>
            <a:stretch/>
          </p:blipFill>
          <p:spPr>
            <a:xfrm>
              <a:off x="0" y="934848"/>
              <a:ext cx="5550569" cy="391797"/>
            </a:xfrm>
            <a:prstGeom prst="rect">
              <a:avLst/>
            </a:prstGeom>
            <a:noFill/>
            <a:ln>
              <a:noFill/>
            </a:ln>
          </p:spPr>
        </p:pic>
        <p:pic>
          <p:nvPicPr>
            <p:cNvPr id="98" name="Google Shape;98;p2"/>
            <p:cNvPicPr preferRelativeResize="0"/>
            <p:nvPr/>
          </p:nvPicPr>
          <p:blipFill rotWithShape="1">
            <a:blip r:embed="rId7">
              <a:alphaModFix/>
            </a:blip>
            <a:srcRect l="72914" r="1136"/>
            <a:stretch/>
          </p:blipFill>
          <p:spPr>
            <a:xfrm>
              <a:off x="0" y="817901"/>
              <a:ext cx="3738038" cy="391797"/>
            </a:xfrm>
            <a:prstGeom prst="rect">
              <a:avLst/>
            </a:prstGeom>
            <a:noFill/>
            <a:ln>
              <a:noFill/>
            </a:ln>
          </p:spPr>
        </p:pic>
        <p:pic>
          <p:nvPicPr>
            <p:cNvPr id="99" name="Google Shape;99;p2"/>
            <p:cNvPicPr preferRelativeResize="0"/>
            <p:nvPr/>
          </p:nvPicPr>
          <p:blipFill rotWithShape="1">
            <a:blip r:embed="rId7">
              <a:alphaModFix/>
            </a:blip>
            <a:srcRect l="72914" r="1136"/>
            <a:stretch/>
          </p:blipFill>
          <p:spPr>
            <a:xfrm>
              <a:off x="0" y="1018624"/>
              <a:ext cx="1851650" cy="391800"/>
            </a:xfrm>
            <a:prstGeom prst="rect">
              <a:avLst/>
            </a:prstGeom>
            <a:noFill/>
            <a:ln>
              <a:noFill/>
            </a:ln>
          </p:spPr>
        </p:pic>
      </p:grpSp>
      <p:sp>
        <p:nvSpPr>
          <p:cNvPr id="100" name="Google Shape;100;p2"/>
          <p:cNvSpPr txBox="1"/>
          <p:nvPr/>
        </p:nvSpPr>
        <p:spPr>
          <a:xfrm>
            <a:off x="1870107" y="174262"/>
            <a:ext cx="7925685" cy="791970"/>
          </a:xfrm>
          <a:prstGeom prst="rect">
            <a:avLst/>
          </a:prstGeom>
          <a:noFill/>
          <a:ln>
            <a:noFill/>
          </a:ln>
        </p:spPr>
        <p:txBody>
          <a:bodyPr spcFirstLastPara="1" wrap="square" lIns="82939" tIns="82939" rIns="82939" bIns="82939" anchor="t" anchorCtr="0">
            <a:noAutofit/>
          </a:bodyPr>
          <a:lstStyle/>
          <a:p>
            <a:pPr defTabSz="829544">
              <a:buClr>
                <a:srgbClr val="000000"/>
              </a:buClr>
              <a:buSzPts val="2400"/>
            </a:pPr>
            <a:r>
              <a:rPr lang="es-CO" sz="2177" b="1" kern="0">
                <a:solidFill>
                  <a:srgbClr val="FFFFFF"/>
                </a:solidFill>
                <a:latin typeface="Calibri"/>
                <a:ea typeface="Calibri"/>
                <a:cs typeface="Calibri"/>
                <a:sym typeface="Calibri"/>
              </a:rPr>
              <a:t>Balance Participación Sectorial PDD UNCSA 2020-2024</a:t>
            </a:r>
            <a:endParaRPr sz="2359" b="1" kern="0">
              <a:solidFill>
                <a:srgbClr val="FFFFFF"/>
              </a:solidFill>
              <a:latin typeface="Arial"/>
              <a:ea typeface="Arial"/>
              <a:cs typeface="Arial"/>
              <a:sym typeface="Arial"/>
            </a:endParaRPr>
          </a:p>
        </p:txBody>
      </p:sp>
      <p:pic>
        <p:nvPicPr>
          <p:cNvPr id="101" name="Google Shape;101;p2"/>
          <p:cNvPicPr preferRelativeResize="0"/>
          <p:nvPr/>
        </p:nvPicPr>
        <p:blipFill rotWithShape="1">
          <a:blip r:embed="rId8">
            <a:alphaModFix/>
          </a:blip>
          <a:srcRect/>
          <a:stretch/>
        </p:blipFill>
        <p:spPr>
          <a:xfrm>
            <a:off x="9273147" y="5948937"/>
            <a:ext cx="1133769" cy="704063"/>
          </a:xfrm>
          <a:prstGeom prst="rect">
            <a:avLst/>
          </a:prstGeom>
          <a:noFill/>
          <a:ln>
            <a:noFill/>
          </a:ln>
        </p:spPr>
      </p:pic>
      <p:sp>
        <p:nvSpPr>
          <p:cNvPr id="102" name="Google Shape;102;p2"/>
          <p:cNvSpPr txBox="1"/>
          <p:nvPr/>
        </p:nvSpPr>
        <p:spPr>
          <a:xfrm>
            <a:off x="7972778" y="704199"/>
            <a:ext cx="3020099" cy="653715"/>
          </a:xfrm>
          <a:prstGeom prst="rect">
            <a:avLst/>
          </a:prstGeom>
          <a:noFill/>
          <a:ln>
            <a:noFill/>
          </a:ln>
        </p:spPr>
        <p:txBody>
          <a:bodyPr spcFirstLastPara="1" wrap="square" lIns="82939" tIns="41458" rIns="82939" bIns="41458" anchor="t" anchorCtr="0">
            <a:noAutofit/>
          </a:bodyPr>
          <a:lstStyle/>
          <a:p>
            <a:pPr algn="ctr" defTabSz="829544">
              <a:buClr>
                <a:srgbClr val="000000"/>
              </a:buClr>
              <a:buSzPts val="4018"/>
            </a:pPr>
            <a:r>
              <a:rPr lang="es-CO" sz="3645" b="1" kern="0" dirty="0">
                <a:solidFill>
                  <a:srgbClr val="674EA7"/>
                </a:solidFill>
                <a:latin typeface="Calibri"/>
                <a:ea typeface="Calibri"/>
                <a:cs typeface="Calibri"/>
                <a:sym typeface="Calibri"/>
              </a:rPr>
              <a:t>79</a:t>
            </a:r>
            <a:endParaRPr sz="3645" b="1" kern="0" dirty="0">
              <a:solidFill>
                <a:srgbClr val="674EA7"/>
              </a:solidFill>
              <a:latin typeface="Calibri"/>
              <a:ea typeface="Calibri"/>
              <a:cs typeface="Calibri"/>
              <a:sym typeface="Calibri"/>
            </a:endParaRPr>
          </a:p>
          <a:p>
            <a:pPr algn="ctr" defTabSz="829544">
              <a:buClr>
                <a:srgbClr val="000000"/>
              </a:buClr>
              <a:buSzPts val="2018"/>
            </a:pPr>
            <a:r>
              <a:rPr lang="es-CO" sz="1831" b="1" kern="0" dirty="0">
                <a:solidFill>
                  <a:srgbClr val="674EA7"/>
                </a:solidFill>
                <a:latin typeface="Calibri"/>
                <a:ea typeface="Calibri"/>
                <a:cs typeface="Calibri"/>
                <a:sym typeface="Calibri"/>
              </a:rPr>
              <a:t>METAS INDIVIDUALES</a:t>
            </a:r>
            <a:endParaRPr sz="1179" kern="0" dirty="0">
              <a:solidFill>
                <a:srgbClr val="674EA7"/>
              </a:solidFill>
              <a:latin typeface="Arial"/>
              <a:ea typeface="Arial"/>
              <a:cs typeface="Arial"/>
              <a:sym typeface="Arial"/>
            </a:endParaRPr>
          </a:p>
        </p:txBody>
      </p:sp>
      <p:sp>
        <p:nvSpPr>
          <p:cNvPr id="103" name="Google Shape;103;p2"/>
          <p:cNvSpPr txBox="1"/>
          <p:nvPr/>
        </p:nvSpPr>
        <p:spPr>
          <a:xfrm>
            <a:off x="5562294" y="5529864"/>
            <a:ext cx="1076643" cy="257458"/>
          </a:xfrm>
          <a:prstGeom prst="rect">
            <a:avLst/>
          </a:prstGeom>
          <a:noFill/>
          <a:ln>
            <a:noFill/>
          </a:ln>
        </p:spPr>
        <p:txBody>
          <a:bodyPr spcFirstLastPara="1" wrap="square" lIns="82939" tIns="82939" rIns="82939" bIns="82939" anchor="ctr" anchorCtr="0">
            <a:noAutofit/>
          </a:bodyPr>
          <a:lstStyle/>
          <a:p>
            <a:pPr algn="ctr" defTabSz="829544">
              <a:buClr>
                <a:srgbClr val="000000"/>
              </a:buClr>
              <a:buSzPts val="1400"/>
            </a:pPr>
            <a:r>
              <a:rPr lang="es-CO" sz="1814" b="1" kern="0">
                <a:solidFill>
                  <a:srgbClr val="674EA7"/>
                </a:solidFill>
                <a:latin typeface="Calibri" panose="020F0502020204030204" pitchFamily="34" charset="0"/>
                <a:cs typeface="Calibri" panose="020F0502020204030204" pitchFamily="34" charset="0"/>
                <a:sym typeface="Arial"/>
              </a:rPr>
              <a:t>5 Metas</a:t>
            </a:r>
            <a:endParaRPr sz="1814" b="1" kern="0">
              <a:solidFill>
                <a:srgbClr val="674EA7"/>
              </a:solidFill>
              <a:latin typeface="Calibri" panose="020F0502020204030204" pitchFamily="34" charset="0"/>
              <a:cs typeface="Calibri" panose="020F0502020204030204" pitchFamily="34" charset="0"/>
              <a:sym typeface="Arial"/>
            </a:endParaRPr>
          </a:p>
        </p:txBody>
      </p:sp>
      <p:sp>
        <p:nvSpPr>
          <p:cNvPr id="104" name="Google Shape;104;p2"/>
          <p:cNvSpPr txBox="1"/>
          <p:nvPr/>
        </p:nvSpPr>
        <p:spPr>
          <a:xfrm>
            <a:off x="2175059" y="5529864"/>
            <a:ext cx="1076643" cy="257458"/>
          </a:xfrm>
          <a:prstGeom prst="rect">
            <a:avLst/>
          </a:prstGeom>
          <a:noFill/>
          <a:ln>
            <a:noFill/>
          </a:ln>
        </p:spPr>
        <p:txBody>
          <a:bodyPr spcFirstLastPara="1" wrap="square" lIns="82939" tIns="82939" rIns="82939" bIns="82939" anchor="ctr" anchorCtr="0">
            <a:noAutofit/>
          </a:bodyPr>
          <a:lstStyle/>
          <a:p>
            <a:pPr algn="ctr" defTabSz="829544">
              <a:buClr>
                <a:srgbClr val="000000"/>
              </a:buClr>
              <a:buSzPts val="1400"/>
            </a:pPr>
            <a:r>
              <a:rPr lang="es-CO" sz="1814" b="1" kern="0">
                <a:solidFill>
                  <a:srgbClr val="674EA7"/>
                </a:solidFill>
                <a:latin typeface="Calibri" panose="020F0502020204030204" pitchFamily="34" charset="0"/>
                <a:cs typeface="Calibri" panose="020F0502020204030204" pitchFamily="34" charset="0"/>
                <a:sym typeface="Arial"/>
              </a:rPr>
              <a:t>54 Metas</a:t>
            </a:r>
            <a:endParaRPr sz="1814" b="1" kern="0">
              <a:solidFill>
                <a:srgbClr val="674EA7"/>
              </a:solidFill>
              <a:latin typeface="Calibri" panose="020F0502020204030204" pitchFamily="34" charset="0"/>
              <a:cs typeface="Calibri" panose="020F0502020204030204" pitchFamily="34" charset="0"/>
              <a:sym typeface="Arial"/>
            </a:endParaRPr>
          </a:p>
        </p:txBody>
      </p:sp>
      <p:sp>
        <p:nvSpPr>
          <p:cNvPr id="105" name="Google Shape;105;p2"/>
          <p:cNvSpPr txBox="1"/>
          <p:nvPr/>
        </p:nvSpPr>
        <p:spPr>
          <a:xfrm>
            <a:off x="7303879" y="2298300"/>
            <a:ext cx="1076643" cy="257458"/>
          </a:xfrm>
          <a:prstGeom prst="rect">
            <a:avLst/>
          </a:prstGeom>
          <a:noFill/>
          <a:ln>
            <a:noFill/>
          </a:ln>
        </p:spPr>
        <p:txBody>
          <a:bodyPr spcFirstLastPara="1" wrap="square" lIns="82939" tIns="82939" rIns="82939" bIns="82939" anchor="ctr" anchorCtr="0">
            <a:noAutofit/>
          </a:bodyPr>
          <a:lstStyle/>
          <a:p>
            <a:pPr algn="ctr" defTabSz="829544">
              <a:buClr>
                <a:srgbClr val="000000"/>
              </a:buClr>
              <a:buSzPts val="1400"/>
            </a:pPr>
            <a:r>
              <a:rPr lang="es-CO" sz="1814" b="1" kern="0">
                <a:solidFill>
                  <a:srgbClr val="674EA7"/>
                </a:solidFill>
                <a:latin typeface="Calibri" panose="020F0502020204030204" pitchFamily="34" charset="0"/>
                <a:cs typeface="Calibri" panose="020F0502020204030204" pitchFamily="34" charset="0"/>
                <a:sym typeface="Arial"/>
              </a:rPr>
              <a:t>4 Metas</a:t>
            </a:r>
            <a:endParaRPr sz="1814" b="1" kern="0">
              <a:solidFill>
                <a:srgbClr val="674EA7"/>
              </a:solidFill>
              <a:latin typeface="Calibri" panose="020F0502020204030204" pitchFamily="34" charset="0"/>
              <a:cs typeface="Calibri" panose="020F0502020204030204" pitchFamily="34" charset="0"/>
              <a:sym typeface="Arial"/>
            </a:endParaRPr>
          </a:p>
        </p:txBody>
      </p:sp>
      <p:sp>
        <p:nvSpPr>
          <p:cNvPr id="106" name="Google Shape;106;p2"/>
          <p:cNvSpPr txBox="1"/>
          <p:nvPr/>
        </p:nvSpPr>
        <p:spPr>
          <a:xfrm>
            <a:off x="9054967" y="5529864"/>
            <a:ext cx="1076643" cy="257458"/>
          </a:xfrm>
          <a:prstGeom prst="rect">
            <a:avLst/>
          </a:prstGeom>
          <a:noFill/>
          <a:ln>
            <a:noFill/>
          </a:ln>
        </p:spPr>
        <p:txBody>
          <a:bodyPr spcFirstLastPara="1" wrap="square" lIns="82939" tIns="82939" rIns="82939" bIns="82939" anchor="ctr" anchorCtr="0">
            <a:noAutofit/>
          </a:bodyPr>
          <a:lstStyle/>
          <a:p>
            <a:pPr algn="ctr" defTabSz="829544">
              <a:buClr>
                <a:srgbClr val="000000"/>
              </a:buClr>
              <a:buSzPts val="1400"/>
            </a:pPr>
            <a:r>
              <a:rPr lang="es-CO" sz="1814" b="1" kern="0">
                <a:solidFill>
                  <a:srgbClr val="674EA7"/>
                </a:solidFill>
                <a:latin typeface="Calibri" panose="020F0502020204030204" pitchFamily="34" charset="0"/>
                <a:cs typeface="Calibri" panose="020F0502020204030204" pitchFamily="34" charset="0"/>
                <a:sym typeface="Arial"/>
              </a:rPr>
              <a:t>16 Metas</a:t>
            </a:r>
            <a:endParaRPr sz="1814" b="1" kern="0">
              <a:solidFill>
                <a:srgbClr val="674EA7"/>
              </a:solidFill>
              <a:latin typeface="Calibri" panose="020F0502020204030204" pitchFamily="34" charset="0"/>
              <a:cs typeface="Calibri" panose="020F0502020204030204" pitchFamily="34" charset="0"/>
              <a:sym typeface="Arial"/>
            </a:endParaRPr>
          </a:p>
        </p:txBody>
      </p:sp>
      <p:sp>
        <p:nvSpPr>
          <p:cNvPr id="36" name="Google Shape;102;p2">
            <a:extLst>
              <a:ext uri="{FF2B5EF4-FFF2-40B4-BE49-F238E27FC236}">
                <a16:creationId xmlns:a16="http://schemas.microsoft.com/office/drawing/2014/main" id="{486DAA76-639C-7C46-9F77-FC888D772DFA}"/>
              </a:ext>
            </a:extLst>
          </p:cNvPr>
          <p:cNvSpPr txBox="1"/>
          <p:nvPr/>
        </p:nvSpPr>
        <p:spPr>
          <a:xfrm>
            <a:off x="8026875" y="1840286"/>
            <a:ext cx="3020099" cy="653715"/>
          </a:xfrm>
          <a:prstGeom prst="rect">
            <a:avLst/>
          </a:prstGeom>
          <a:noFill/>
          <a:ln>
            <a:noFill/>
          </a:ln>
        </p:spPr>
        <p:txBody>
          <a:bodyPr spcFirstLastPara="1" wrap="square" lIns="82939" tIns="41458" rIns="82939" bIns="41458" anchor="t" anchorCtr="0">
            <a:noAutofit/>
          </a:bodyPr>
          <a:lstStyle/>
          <a:p>
            <a:pPr algn="ctr" defTabSz="829544">
              <a:buClr>
                <a:srgbClr val="000000"/>
              </a:buClr>
              <a:buSzPts val="4018"/>
            </a:pPr>
            <a:r>
              <a:rPr lang="es-CO" sz="3645" b="1" kern="0" dirty="0">
                <a:solidFill>
                  <a:srgbClr val="674EA7"/>
                </a:solidFill>
                <a:latin typeface="Calibri"/>
                <a:ea typeface="Calibri"/>
                <a:cs typeface="Calibri"/>
                <a:sym typeface="Calibri"/>
              </a:rPr>
              <a:t>82</a:t>
            </a:r>
            <a:endParaRPr sz="3645" b="1" kern="0" dirty="0">
              <a:solidFill>
                <a:srgbClr val="674EA7"/>
              </a:solidFill>
              <a:latin typeface="Calibri"/>
              <a:ea typeface="Calibri"/>
              <a:cs typeface="Calibri"/>
              <a:sym typeface="Calibri"/>
            </a:endParaRPr>
          </a:p>
          <a:p>
            <a:pPr algn="ctr" defTabSz="829544">
              <a:buClr>
                <a:srgbClr val="000000"/>
              </a:buClr>
              <a:buSzPts val="2018"/>
            </a:pPr>
            <a:r>
              <a:rPr lang="es-CO" sz="1831" b="1" kern="0" dirty="0">
                <a:solidFill>
                  <a:srgbClr val="674EA7"/>
                </a:solidFill>
                <a:latin typeface="Calibri"/>
                <a:ea typeface="Calibri"/>
                <a:cs typeface="Calibri"/>
                <a:sym typeface="Calibri"/>
              </a:rPr>
              <a:t>INDICADORES</a:t>
            </a:r>
            <a:r>
              <a:rPr lang="es-CO" sz="1831" b="1" kern="0" dirty="0">
                <a:solidFill>
                  <a:srgbClr val="000000"/>
                </a:solidFill>
                <a:latin typeface="Calibri"/>
                <a:ea typeface="Calibri"/>
                <a:cs typeface="Calibri"/>
                <a:sym typeface="Calibri"/>
              </a:rPr>
              <a:t> </a:t>
            </a:r>
            <a:endParaRPr sz="1179" kern="0" dirty="0">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txBox="1"/>
          <p:nvPr/>
        </p:nvSpPr>
        <p:spPr>
          <a:xfrm>
            <a:off x="1916693" y="2679450"/>
            <a:ext cx="8358411" cy="1735257"/>
          </a:xfrm>
          <a:prstGeom prst="rect">
            <a:avLst/>
          </a:prstGeom>
          <a:noFill/>
          <a:ln>
            <a:noFill/>
          </a:ln>
        </p:spPr>
        <p:txBody>
          <a:bodyPr spcFirstLastPara="1" wrap="square" lIns="82939" tIns="41458" rIns="82939" bIns="41458" anchor="t" anchorCtr="0">
            <a:noAutofit/>
          </a:bodyPr>
          <a:lstStyle/>
          <a:p>
            <a:pPr algn="ctr" defTabSz="829544">
              <a:buClr>
                <a:srgbClr val="000000"/>
              </a:buClr>
              <a:buSzPts val="4000"/>
            </a:pPr>
            <a:r>
              <a:rPr lang="es-CO" sz="3629" b="1" kern="0" dirty="0">
                <a:solidFill>
                  <a:srgbClr val="351C75"/>
                </a:solidFill>
                <a:latin typeface="Calibri"/>
                <a:ea typeface="Calibri"/>
                <a:cs typeface="Calibri"/>
                <a:sym typeface="Calibri"/>
              </a:rPr>
              <a:t>BALANCE GENERAL DE AVANCE DE CUMPLIMIENTO DE METAS</a:t>
            </a:r>
            <a:endParaRPr sz="3629" b="1" kern="0" dirty="0">
              <a:solidFill>
                <a:srgbClr val="351C75"/>
              </a:solidFill>
              <a:latin typeface="Calibri"/>
              <a:ea typeface="Calibri"/>
              <a:cs typeface="Calibri"/>
              <a:sym typeface="Calibri"/>
            </a:endParaRPr>
          </a:p>
          <a:p>
            <a:pPr algn="ctr" defTabSz="829544">
              <a:buClr>
                <a:srgbClr val="000000"/>
              </a:buClr>
              <a:buSzPts val="4000"/>
            </a:pPr>
            <a:r>
              <a:rPr lang="es-CO" sz="3629" b="1" kern="0" dirty="0">
                <a:solidFill>
                  <a:srgbClr val="351C75"/>
                </a:solidFill>
                <a:latin typeface="Calibri"/>
                <a:ea typeface="Calibri"/>
                <a:cs typeface="Calibri"/>
                <a:sym typeface="Calibri"/>
              </a:rPr>
              <a:t>JUNIO 30 DE 2021</a:t>
            </a:r>
            <a:endParaRPr sz="3629" b="1" kern="0" dirty="0">
              <a:solidFill>
                <a:srgbClr val="351C75"/>
              </a:solidFill>
              <a:latin typeface="Calibri"/>
              <a:ea typeface="Calibri"/>
              <a:cs typeface="Calibri"/>
              <a:sym typeface="Calibri"/>
            </a:endParaRPr>
          </a:p>
        </p:txBody>
      </p:sp>
      <p:grpSp>
        <p:nvGrpSpPr>
          <p:cNvPr id="113" name="Google Shape;113;p3"/>
          <p:cNvGrpSpPr/>
          <p:nvPr/>
        </p:nvGrpSpPr>
        <p:grpSpPr>
          <a:xfrm>
            <a:off x="1523520" y="130972"/>
            <a:ext cx="9144745" cy="718565"/>
            <a:chOff x="0" y="817901"/>
            <a:chExt cx="5550569" cy="592523"/>
          </a:xfrm>
        </p:grpSpPr>
        <p:pic>
          <p:nvPicPr>
            <p:cNvPr id="114" name="Google Shape;114;p3"/>
            <p:cNvPicPr preferRelativeResize="0"/>
            <p:nvPr/>
          </p:nvPicPr>
          <p:blipFill rotWithShape="1">
            <a:blip r:embed="rId3">
              <a:alphaModFix/>
            </a:blip>
            <a:srcRect l="69215" r="6154"/>
            <a:stretch/>
          </p:blipFill>
          <p:spPr>
            <a:xfrm>
              <a:off x="0" y="934848"/>
              <a:ext cx="5550569" cy="391797"/>
            </a:xfrm>
            <a:prstGeom prst="rect">
              <a:avLst/>
            </a:prstGeom>
            <a:noFill/>
            <a:ln>
              <a:noFill/>
            </a:ln>
          </p:spPr>
        </p:pic>
        <p:pic>
          <p:nvPicPr>
            <p:cNvPr id="115" name="Google Shape;115;p3"/>
            <p:cNvPicPr preferRelativeResize="0"/>
            <p:nvPr/>
          </p:nvPicPr>
          <p:blipFill rotWithShape="1">
            <a:blip r:embed="rId3">
              <a:alphaModFix/>
            </a:blip>
            <a:srcRect l="72914" r="1136"/>
            <a:stretch/>
          </p:blipFill>
          <p:spPr>
            <a:xfrm>
              <a:off x="0" y="817901"/>
              <a:ext cx="3738038" cy="391797"/>
            </a:xfrm>
            <a:prstGeom prst="rect">
              <a:avLst/>
            </a:prstGeom>
            <a:noFill/>
            <a:ln>
              <a:noFill/>
            </a:ln>
          </p:spPr>
        </p:pic>
        <p:pic>
          <p:nvPicPr>
            <p:cNvPr id="116" name="Google Shape;116;p3"/>
            <p:cNvPicPr preferRelativeResize="0"/>
            <p:nvPr/>
          </p:nvPicPr>
          <p:blipFill rotWithShape="1">
            <a:blip r:embed="rId3">
              <a:alphaModFix/>
            </a:blip>
            <a:srcRect l="72914" r="1136"/>
            <a:stretch/>
          </p:blipFill>
          <p:spPr>
            <a:xfrm>
              <a:off x="0" y="1018624"/>
              <a:ext cx="1851650" cy="391800"/>
            </a:xfrm>
            <a:prstGeom prst="rect">
              <a:avLst/>
            </a:prstGeom>
            <a:noFill/>
            <a:ln>
              <a:noFill/>
            </a:ln>
          </p:spPr>
        </p:pic>
      </p:grpSp>
      <p:sp>
        <p:nvSpPr>
          <p:cNvPr id="117" name="Google Shape;117;p3"/>
          <p:cNvSpPr txBox="1"/>
          <p:nvPr/>
        </p:nvSpPr>
        <p:spPr>
          <a:xfrm>
            <a:off x="1870107" y="178562"/>
            <a:ext cx="7925685" cy="870622"/>
          </a:xfrm>
          <a:prstGeom prst="rect">
            <a:avLst/>
          </a:prstGeom>
          <a:noFill/>
          <a:ln>
            <a:noFill/>
          </a:ln>
        </p:spPr>
        <p:txBody>
          <a:bodyPr spcFirstLastPara="1" wrap="square" lIns="82939" tIns="82939" rIns="82939" bIns="82939" anchor="t" anchorCtr="0">
            <a:noAutofit/>
          </a:bodyPr>
          <a:lstStyle/>
          <a:p>
            <a:pPr defTabSz="829544">
              <a:buClr>
                <a:srgbClr val="000000"/>
              </a:buClr>
              <a:buSzPts val="2400"/>
            </a:pPr>
            <a:r>
              <a:rPr lang="es-CO" sz="2177" b="1" kern="0">
                <a:solidFill>
                  <a:srgbClr val="FFFFFF"/>
                </a:solidFill>
                <a:latin typeface="Calibri"/>
                <a:ea typeface="Calibri"/>
                <a:cs typeface="Calibri"/>
                <a:sym typeface="Calibri"/>
              </a:rPr>
              <a:t>Plan de Desarrollo UNCSA 2020-2024</a:t>
            </a:r>
            <a:endParaRPr sz="2359" b="1" kern="0">
              <a:solidFill>
                <a:srgbClr val="FFFFFF"/>
              </a:solidFill>
              <a:latin typeface="Arial"/>
              <a:ea typeface="Arial"/>
              <a:cs typeface="Arial"/>
              <a:sym typeface="Arial"/>
            </a:endParaRPr>
          </a:p>
        </p:txBody>
      </p:sp>
      <p:pic>
        <p:nvPicPr>
          <p:cNvPr id="118" name="Google Shape;118;p3"/>
          <p:cNvPicPr preferRelativeResize="0"/>
          <p:nvPr/>
        </p:nvPicPr>
        <p:blipFill rotWithShape="1">
          <a:blip r:embed="rId4">
            <a:alphaModFix/>
          </a:blip>
          <a:srcRect/>
          <a:stretch/>
        </p:blipFill>
        <p:spPr>
          <a:xfrm>
            <a:off x="9273147" y="5948937"/>
            <a:ext cx="1133769" cy="7040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Pronunciamiento de la Administración del deber de orientar los recursos a:</a:t>
            </a:r>
          </a:p>
        </p:txBody>
      </p:sp>
      <p:sp>
        <p:nvSpPr>
          <p:cNvPr id="8" name="Rectángulo 7">
            <a:extLst>
              <a:ext uri="{FF2B5EF4-FFF2-40B4-BE49-F238E27FC236}">
                <a16:creationId xmlns:a16="http://schemas.microsoft.com/office/drawing/2014/main" id="{A17B9EC5-DBE1-4D7C-8483-4288FA4B0283}"/>
              </a:ext>
            </a:extLst>
          </p:cNvPr>
          <p:cNvSpPr/>
          <p:nvPr/>
        </p:nvSpPr>
        <p:spPr>
          <a:xfrm>
            <a:off x="1372996" y="1905506"/>
            <a:ext cx="9446004" cy="3046988"/>
          </a:xfrm>
          <a:prstGeom prst="rect">
            <a:avLst/>
          </a:prstGeom>
        </p:spPr>
        <p:txBody>
          <a:bodyPr wrap="square">
            <a:spAutoFit/>
          </a:bodyPr>
          <a:lstStyle/>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La reactivación de la economía</a:t>
            </a:r>
          </a:p>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endParaRPr>
          </a:p>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La atención de los sectores sociales y productivos mas afectados por la consecuencias de la pandemia y </a:t>
            </a:r>
          </a:p>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endParaRPr>
          </a:p>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Al cumplimiento de las metas establecidas en el PDD. </a:t>
            </a:r>
          </a:p>
        </p:txBody>
      </p:sp>
    </p:spTree>
    <p:extLst>
      <p:ext uri="{BB962C8B-B14F-4D97-AF65-F5344CB8AC3E}">
        <p14:creationId xmlns:p14="http://schemas.microsoft.com/office/powerpoint/2010/main" val="10950628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grpSp>
        <p:nvGrpSpPr>
          <p:cNvPr id="124" name="Google Shape;124;p4"/>
          <p:cNvGrpSpPr/>
          <p:nvPr/>
        </p:nvGrpSpPr>
        <p:grpSpPr>
          <a:xfrm>
            <a:off x="1523520" y="130935"/>
            <a:ext cx="9144745" cy="770382"/>
            <a:chOff x="0" y="817901"/>
            <a:chExt cx="5550569" cy="592523"/>
          </a:xfrm>
        </p:grpSpPr>
        <p:pic>
          <p:nvPicPr>
            <p:cNvPr id="125" name="Google Shape;125;p4"/>
            <p:cNvPicPr preferRelativeResize="0"/>
            <p:nvPr/>
          </p:nvPicPr>
          <p:blipFill rotWithShape="1">
            <a:blip r:embed="rId3">
              <a:alphaModFix/>
            </a:blip>
            <a:srcRect l="69215" r="6154"/>
            <a:stretch/>
          </p:blipFill>
          <p:spPr>
            <a:xfrm>
              <a:off x="0" y="934848"/>
              <a:ext cx="5550569" cy="391797"/>
            </a:xfrm>
            <a:prstGeom prst="rect">
              <a:avLst/>
            </a:prstGeom>
            <a:noFill/>
            <a:ln>
              <a:noFill/>
            </a:ln>
          </p:spPr>
        </p:pic>
        <p:pic>
          <p:nvPicPr>
            <p:cNvPr id="126" name="Google Shape;126;p4"/>
            <p:cNvPicPr preferRelativeResize="0"/>
            <p:nvPr/>
          </p:nvPicPr>
          <p:blipFill rotWithShape="1">
            <a:blip r:embed="rId3">
              <a:alphaModFix/>
            </a:blip>
            <a:srcRect l="72914" r="1136"/>
            <a:stretch/>
          </p:blipFill>
          <p:spPr>
            <a:xfrm>
              <a:off x="0" y="817901"/>
              <a:ext cx="3738038" cy="391797"/>
            </a:xfrm>
            <a:prstGeom prst="rect">
              <a:avLst/>
            </a:prstGeom>
            <a:noFill/>
            <a:ln>
              <a:noFill/>
            </a:ln>
          </p:spPr>
        </p:pic>
        <p:pic>
          <p:nvPicPr>
            <p:cNvPr id="127" name="Google Shape;127;p4"/>
            <p:cNvPicPr preferRelativeResize="0"/>
            <p:nvPr/>
          </p:nvPicPr>
          <p:blipFill rotWithShape="1">
            <a:blip r:embed="rId3">
              <a:alphaModFix/>
            </a:blip>
            <a:srcRect l="72914" r="1136"/>
            <a:stretch/>
          </p:blipFill>
          <p:spPr>
            <a:xfrm>
              <a:off x="0" y="1018624"/>
              <a:ext cx="1851650" cy="391800"/>
            </a:xfrm>
            <a:prstGeom prst="rect">
              <a:avLst/>
            </a:prstGeom>
            <a:noFill/>
            <a:ln>
              <a:noFill/>
            </a:ln>
          </p:spPr>
        </p:pic>
      </p:grpSp>
      <p:sp>
        <p:nvSpPr>
          <p:cNvPr id="128" name="Google Shape;128;p4"/>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dirty="0">
                <a:solidFill>
                  <a:srgbClr val="FFFFFF"/>
                </a:solidFill>
                <a:latin typeface="Calibri"/>
                <a:ea typeface="Calibri"/>
                <a:cs typeface="Calibri"/>
                <a:sym typeface="Calibri"/>
              </a:rPr>
              <a:t>Balance Cumplimiento de Metas por Entidades del Sector</a:t>
            </a:r>
            <a:endParaRPr sz="2449" b="1" kern="0" dirty="0">
              <a:solidFill>
                <a:srgbClr val="FFFFFF"/>
              </a:solidFill>
              <a:latin typeface="Arial"/>
              <a:ea typeface="Arial"/>
              <a:cs typeface="Arial"/>
              <a:sym typeface="Arial"/>
            </a:endParaRPr>
          </a:p>
        </p:txBody>
      </p:sp>
      <p:pic>
        <p:nvPicPr>
          <p:cNvPr id="129" name="Google Shape;129;p4"/>
          <p:cNvPicPr preferRelativeResize="0"/>
          <p:nvPr/>
        </p:nvPicPr>
        <p:blipFill rotWithShape="1">
          <a:blip r:embed="rId4">
            <a:alphaModFix/>
          </a:blip>
          <a:srcRect/>
          <a:stretch/>
        </p:blipFill>
        <p:spPr>
          <a:xfrm>
            <a:off x="9273147" y="5948937"/>
            <a:ext cx="1133769" cy="704063"/>
          </a:xfrm>
          <a:prstGeom prst="rect">
            <a:avLst/>
          </a:prstGeom>
          <a:noFill/>
          <a:ln>
            <a:noFill/>
          </a:ln>
        </p:spPr>
      </p:pic>
      <p:sp>
        <p:nvSpPr>
          <p:cNvPr id="130" name="Google Shape;130;p4"/>
          <p:cNvSpPr txBox="1"/>
          <p:nvPr/>
        </p:nvSpPr>
        <p:spPr>
          <a:xfrm>
            <a:off x="1515359" y="5488158"/>
            <a:ext cx="5552769" cy="376118"/>
          </a:xfrm>
          <a:prstGeom prst="rect">
            <a:avLst/>
          </a:prstGeom>
          <a:noFill/>
          <a:ln>
            <a:noFill/>
          </a:ln>
        </p:spPr>
        <p:txBody>
          <a:bodyPr spcFirstLastPara="1" wrap="square" lIns="82939" tIns="82939" rIns="82939" bIns="82939" anchor="t" anchorCtr="0">
            <a:noAutofit/>
          </a:bodyPr>
          <a:lstStyle/>
          <a:p>
            <a:pPr defTabSz="829544">
              <a:buClr>
                <a:srgbClr val="000000"/>
              </a:buClr>
              <a:buSzPts val="1100"/>
            </a:pPr>
            <a:r>
              <a:rPr lang="es-CO" sz="953" kern="0" dirty="0">
                <a:solidFill>
                  <a:srgbClr val="FFFFFF">
                    <a:lumMod val="65000"/>
                  </a:srgbClr>
                </a:solidFill>
                <a:latin typeface="Calibri" panose="020F0502020204030204" pitchFamily="34" charset="0"/>
                <a:cs typeface="Calibri" panose="020F0502020204030204" pitchFamily="34" charset="0"/>
                <a:sym typeface="Arial"/>
              </a:rPr>
              <a:t>Fuente: Plan de Acción componentes de inversión y gestión – SEGPLAN. 30 de junio de 2021</a:t>
            </a:r>
            <a:endParaRPr sz="953" kern="0" dirty="0">
              <a:solidFill>
                <a:srgbClr val="FFFFFF">
                  <a:lumMod val="65000"/>
                </a:srgbClr>
              </a:solidFill>
              <a:latin typeface="Calibri" panose="020F0502020204030204" pitchFamily="34" charset="0"/>
              <a:cs typeface="Calibri" panose="020F0502020204030204" pitchFamily="34" charset="0"/>
              <a:sym typeface="Arial"/>
            </a:endParaRPr>
          </a:p>
        </p:txBody>
      </p:sp>
      <p:graphicFrame>
        <p:nvGraphicFramePr>
          <p:cNvPr id="131" name="Google Shape;131;p4"/>
          <p:cNvGraphicFramePr/>
          <p:nvPr/>
        </p:nvGraphicFramePr>
        <p:xfrm>
          <a:off x="1582681" y="1262152"/>
          <a:ext cx="9026414" cy="4255715"/>
        </p:xfrm>
        <a:graphic>
          <a:graphicData uri="http://schemas.openxmlformats.org/drawingml/2006/table">
            <a:tbl>
              <a:tblPr>
                <a:noFill/>
              </a:tblPr>
              <a:tblGrid>
                <a:gridCol w="581912">
                  <a:extLst>
                    <a:ext uri="{9D8B030D-6E8A-4147-A177-3AD203B41FA5}">
                      <a16:colId xmlns:a16="http://schemas.microsoft.com/office/drawing/2014/main" val="20000"/>
                    </a:ext>
                  </a:extLst>
                </a:gridCol>
                <a:gridCol w="1505808">
                  <a:extLst>
                    <a:ext uri="{9D8B030D-6E8A-4147-A177-3AD203B41FA5}">
                      <a16:colId xmlns:a16="http://schemas.microsoft.com/office/drawing/2014/main" val="20001"/>
                    </a:ext>
                  </a:extLst>
                </a:gridCol>
                <a:gridCol w="721232">
                  <a:extLst>
                    <a:ext uri="{9D8B030D-6E8A-4147-A177-3AD203B41FA5}">
                      <a16:colId xmlns:a16="http://schemas.microsoft.com/office/drawing/2014/main" val="20002"/>
                    </a:ext>
                  </a:extLst>
                </a:gridCol>
                <a:gridCol w="729420">
                  <a:extLst>
                    <a:ext uri="{9D8B030D-6E8A-4147-A177-3AD203B41FA5}">
                      <a16:colId xmlns:a16="http://schemas.microsoft.com/office/drawing/2014/main" val="20003"/>
                    </a:ext>
                  </a:extLst>
                </a:gridCol>
                <a:gridCol w="919633">
                  <a:extLst>
                    <a:ext uri="{9D8B030D-6E8A-4147-A177-3AD203B41FA5}">
                      <a16:colId xmlns:a16="http://schemas.microsoft.com/office/drawing/2014/main" val="20004"/>
                    </a:ext>
                  </a:extLst>
                </a:gridCol>
                <a:gridCol w="655462">
                  <a:extLst>
                    <a:ext uri="{9D8B030D-6E8A-4147-A177-3AD203B41FA5}">
                      <a16:colId xmlns:a16="http://schemas.microsoft.com/office/drawing/2014/main" val="20005"/>
                    </a:ext>
                  </a:extLst>
                </a:gridCol>
                <a:gridCol w="722865">
                  <a:extLst>
                    <a:ext uri="{9D8B030D-6E8A-4147-A177-3AD203B41FA5}">
                      <a16:colId xmlns:a16="http://schemas.microsoft.com/office/drawing/2014/main" val="20006"/>
                    </a:ext>
                  </a:extLst>
                </a:gridCol>
                <a:gridCol w="710890">
                  <a:extLst>
                    <a:ext uri="{9D8B030D-6E8A-4147-A177-3AD203B41FA5}">
                      <a16:colId xmlns:a16="http://schemas.microsoft.com/office/drawing/2014/main" val="20007"/>
                    </a:ext>
                  </a:extLst>
                </a:gridCol>
                <a:gridCol w="961159">
                  <a:extLst>
                    <a:ext uri="{9D8B030D-6E8A-4147-A177-3AD203B41FA5}">
                      <a16:colId xmlns:a16="http://schemas.microsoft.com/office/drawing/2014/main" val="20008"/>
                    </a:ext>
                  </a:extLst>
                </a:gridCol>
                <a:gridCol w="781560">
                  <a:extLst>
                    <a:ext uri="{9D8B030D-6E8A-4147-A177-3AD203B41FA5}">
                      <a16:colId xmlns:a16="http://schemas.microsoft.com/office/drawing/2014/main" val="20009"/>
                    </a:ext>
                  </a:extLst>
                </a:gridCol>
                <a:gridCol w="736473">
                  <a:extLst>
                    <a:ext uri="{9D8B030D-6E8A-4147-A177-3AD203B41FA5}">
                      <a16:colId xmlns:a16="http://schemas.microsoft.com/office/drawing/2014/main" val="20010"/>
                    </a:ext>
                  </a:extLst>
                </a:gridCol>
              </a:tblGrid>
              <a:tr h="658380">
                <a:tc gridSpan="2">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dirty="0">
                          <a:solidFill>
                            <a:srgbClr val="FFFFFF"/>
                          </a:solidFill>
                          <a:latin typeface="Calibri"/>
                          <a:ea typeface="Calibri"/>
                          <a:cs typeface="Calibri"/>
                          <a:sym typeface="Calibri"/>
                        </a:rPr>
                        <a:t>RANGOS</a:t>
                      </a:r>
                      <a:endParaRPr sz="1500" b="1" u="none" strike="noStrike" cap="none" dirty="0">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674EA7"/>
                    </a:solidFill>
                  </a:tcPr>
                </a:tc>
                <a:tc hMerge="1">
                  <a:txBody>
                    <a:bodyPr/>
                    <a:lstStyle/>
                    <a:p>
                      <a:endParaRPr lang="es-CO"/>
                    </a:p>
                  </a:txBody>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dirty="0">
                          <a:solidFill>
                            <a:srgbClr val="FFFFFF"/>
                          </a:solidFill>
                          <a:latin typeface="Calibri"/>
                          <a:ea typeface="Calibri"/>
                          <a:cs typeface="Calibri"/>
                          <a:sym typeface="Calibri"/>
                        </a:rPr>
                        <a:t>SCRD</a:t>
                      </a:r>
                      <a:endParaRPr sz="1500" b="1" u="none" strike="noStrike" cap="none" dirty="0">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dirty="0">
                          <a:solidFill>
                            <a:srgbClr val="FFFFFF"/>
                          </a:solidFill>
                          <a:latin typeface="Calibri"/>
                          <a:ea typeface="Calibri"/>
                          <a:cs typeface="Calibri"/>
                          <a:sym typeface="Calibri"/>
                        </a:rPr>
                        <a:t>IDRD</a:t>
                      </a:r>
                      <a:endParaRPr sz="1500" b="1" u="none" strike="noStrike" cap="none" dirty="0">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dirty="0">
                          <a:solidFill>
                            <a:srgbClr val="FFFFFF"/>
                          </a:solidFill>
                          <a:latin typeface="Calibri"/>
                          <a:ea typeface="Calibri"/>
                          <a:cs typeface="Calibri"/>
                          <a:sym typeface="Calibri"/>
                        </a:rPr>
                        <a:t>IDARTES</a:t>
                      </a:r>
                      <a:endParaRPr sz="1500" b="1" u="none" strike="noStrike" cap="none" dirty="0">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a:solidFill>
                            <a:srgbClr val="FFFFFF"/>
                          </a:solidFill>
                          <a:latin typeface="Calibri"/>
                          <a:ea typeface="Calibri"/>
                          <a:cs typeface="Calibri"/>
                          <a:sym typeface="Calibri"/>
                        </a:rPr>
                        <a:t>IDPC</a:t>
                      </a:r>
                      <a:endParaRPr sz="1500" b="1" u="none" strike="noStrike" cap="none">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dirty="0">
                          <a:solidFill>
                            <a:srgbClr val="FFFFFF"/>
                          </a:solidFill>
                          <a:latin typeface="Calibri"/>
                          <a:ea typeface="Calibri"/>
                          <a:cs typeface="Calibri"/>
                          <a:sym typeface="Calibri"/>
                        </a:rPr>
                        <a:t>OFB</a:t>
                      </a:r>
                      <a:endParaRPr sz="1500" b="1" u="none" strike="noStrike" cap="none" dirty="0">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dirty="0">
                          <a:solidFill>
                            <a:srgbClr val="FFFFFF"/>
                          </a:solidFill>
                          <a:latin typeface="Calibri"/>
                          <a:ea typeface="Calibri"/>
                          <a:cs typeface="Calibri"/>
                          <a:sym typeface="Calibri"/>
                        </a:rPr>
                        <a:t>FUGA</a:t>
                      </a:r>
                      <a:endParaRPr sz="1500" b="1" u="none" strike="noStrike" cap="none" dirty="0">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dirty="0">
                          <a:solidFill>
                            <a:srgbClr val="FFFFFF"/>
                          </a:solidFill>
                          <a:latin typeface="Calibri"/>
                          <a:ea typeface="Calibri"/>
                          <a:cs typeface="Calibri"/>
                          <a:sym typeface="Calibri"/>
                        </a:rPr>
                        <a:t>CANAL CAPITAL</a:t>
                      </a:r>
                      <a:endParaRPr sz="1500" b="1" u="none" strike="noStrike" cap="none" dirty="0">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dirty="0">
                          <a:solidFill>
                            <a:srgbClr val="FFFFFF"/>
                          </a:solidFill>
                          <a:latin typeface="Calibri"/>
                          <a:ea typeface="Calibri"/>
                          <a:cs typeface="Calibri"/>
                          <a:sym typeface="Calibri"/>
                        </a:rPr>
                        <a:t>TOTAL</a:t>
                      </a:r>
                      <a:endParaRPr sz="1500" b="1" u="none" strike="noStrike" cap="none" dirty="0">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dirty="0">
                          <a:solidFill>
                            <a:srgbClr val="FFFFFF"/>
                          </a:solidFill>
                          <a:latin typeface="Calibri"/>
                          <a:ea typeface="Calibri"/>
                          <a:cs typeface="Calibri"/>
                          <a:sym typeface="Calibri"/>
                        </a:rPr>
                        <a:t>%</a:t>
                      </a:r>
                      <a:endParaRPr sz="1500" b="1" u="none" strike="noStrike" cap="none" dirty="0">
                        <a:solidFill>
                          <a:srgbClr val="FFFFFF"/>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674EA7"/>
                    </a:solidFill>
                  </a:tcPr>
                </a:tc>
                <a:extLst>
                  <a:ext uri="{0D108BD9-81ED-4DB2-BD59-A6C34878D82A}">
                    <a16:rowId xmlns:a16="http://schemas.microsoft.com/office/drawing/2014/main" val="10000"/>
                  </a:ext>
                </a:extLst>
              </a:tr>
              <a:tr h="623903">
                <a:tc>
                  <a:txBody>
                    <a:bodyPr/>
                    <a:lstStyle/>
                    <a:p>
                      <a:pPr marL="0" marR="0" lvl="0" indent="0" algn="l" rtl="0">
                        <a:lnSpc>
                          <a:spcPct val="100000"/>
                        </a:lnSpc>
                        <a:spcBef>
                          <a:spcPts val="0"/>
                        </a:spcBef>
                        <a:spcAft>
                          <a:spcPts val="0"/>
                        </a:spcAft>
                        <a:buClr>
                          <a:srgbClr val="000000"/>
                        </a:buClr>
                        <a:buSzPts val="1700"/>
                        <a:buFont typeface="Arial"/>
                        <a:buNone/>
                      </a:pPr>
                      <a:endParaRPr sz="1500" u="none" strike="noStrike" cap="none">
                        <a:latin typeface="Calibri"/>
                        <a:ea typeface="Calibri"/>
                        <a:cs typeface="Calibri"/>
                        <a:sym typeface="Calibri"/>
                      </a:endParaRPr>
                    </a:p>
                  </a:txBody>
                  <a:tcPr marL="82939" marR="82939" marT="82939" marB="82939">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u="none" strike="noStrike" cap="none" dirty="0">
                          <a:solidFill>
                            <a:schemeClr val="dk1"/>
                          </a:solidFill>
                          <a:latin typeface="Calibri"/>
                          <a:ea typeface="Calibri"/>
                          <a:cs typeface="Calibri"/>
                          <a:sym typeface="Calibri"/>
                        </a:rPr>
                        <a:t>&lt; = 40%</a:t>
                      </a:r>
                      <a:endParaRPr sz="1500" u="none" strike="noStrike" cap="none" dirty="0">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dirty="0">
                          <a:latin typeface="Calibri"/>
                          <a:ea typeface="Calibri"/>
                          <a:cs typeface="Calibri"/>
                          <a:sym typeface="Calibri"/>
                        </a:rPr>
                        <a:t>11</a:t>
                      </a:r>
                      <a:endParaRPr sz="1500"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dirty="0">
                          <a:latin typeface="Calibri"/>
                          <a:ea typeface="Calibri"/>
                          <a:cs typeface="Calibri"/>
                          <a:sym typeface="Calibri"/>
                        </a:rPr>
                        <a:t>3</a:t>
                      </a:r>
                      <a:endParaRPr sz="1500"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dirty="0">
                          <a:latin typeface="Calibri"/>
                          <a:ea typeface="Calibri"/>
                          <a:cs typeface="Calibri"/>
                          <a:sym typeface="Calibri"/>
                        </a:rPr>
                        <a:t>4</a:t>
                      </a:r>
                      <a:endParaRPr sz="1500"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s-ES" sz="1200" dirty="0"/>
                        <a:t>7</a:t>
                      </a:r>
                      <a:endParaRPr sz="1200" dirty="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s-ES" sz="1200" dirty="0"/>
                        <a:t>1</a:t>
                      </a:r>
                      <a:endParaRPr sz="1200" dirty="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s-ES" sz="1200" dirty="0"/>
                        <a:t>4</a:t>
                      </a:r>
                      <a:endParaRPr sz="1200" dirty="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s-ES" sz="1200" dirty="0"/>
                        <a:t>1</a:t>
                      </a:r>
                      <a:endParaRPr sz="1200" dirty="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b="1" dirty="0">
                          <a:latin typeface="Calibri"/>
                          <a:ea typeface="Calibri"/>
                          <a:cs typeface="Calibri"/>
                          <a:sym typeface="Calibri"/>
                        </a:rPr>
                        <a:t>31</a:t>
                      </a:r>
                      <a:endParaRPr sz="1500" b="1"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dirty="0">
                          <a:latin typeface="Calibri"/>
                          <a:ea typeface="Calibri"/>
                          <a:cs typeface="Calibri"/>
                          <a:sym typeface="Calibri"/>
                        </a:rPr>
                        <a:t>39,2%</a:t>
                      </a:r>
                      <a:endParaRPr sz="1500" b="1"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597015">
                <a:tc>
                  <a:txBody>
                    <a:bodyPr/>
                    <a:lstStyle/>
                    <a:p>
                      <a:pPr marL="0" marR="0" lvl="0" indent="0" algn="l" rtl="0">
                        <a:lnSpc>
                          <a:spcPct val="100000"/>
                        </a:lnSpc>
                        <a:spcBef>
                          <a:spcPts val="0"/>
                        </a:spcBef>
                        <a:spcAft>
                          <a:spcPts val="0"/>
                        </a:spcAft>
                        <a:buClr>
                          <a:srgbClr val="000000"/>
                        </a:buClr>
                        <a:buSzPts val="1700"/>
                        <a:buFont typeface="Arial"/>
                        <a:buNone/>
                      </a:pPr>
                      <a:endParaRPr sz="1500" u="none" strike="noStrike" cap="none">
                        <a:latin typeface="Calibri"/>
                        <a:ea typeface="Calibri"/>
                        <a:cs typeface="Calibri"/>
                        <a:sym typeface="Calibri"/>
                      </a:endParaRPr>
                    </a:p>
                  </a:txBody>
                  <a:tcPr marL="82939" marR="82939" marT="82939" marB="82939">
                    <a:lnR w="9525" cap="flat" cmpd="sng">
                      <a:solidFill>
                        <a:srgbClr val="999999"/>
                      </a:solidFill>
                      <a:prstDash val="solid"/>
                      <a:round/>
                      <a:headEnd type="none" w="sm" len="sm"/>
                      <a:tailEnd type="none" w="sm" len="sm"/>
                    </a:lnR>
                  </a:tcPr>
                </a:tc>
                <a:tc>
                  <a:txBody>
                    <a:bodyPr/>
                    <a:lstStyle/>
                    <a:p>
                      <a:pPr marL="0" marR="0" lvl="0" indent="0" algn="ctr" rtl="0">
                        <a:lnSpc>
                          <a:spcPct val="115000"/>
                        </a:lnSpc>
                        <a:spcBef>
                          <a:spcPts val="0"/>
                        </a:spcBef>
                        <a:spcAft>
                          <a:spcPts val="0"/>
                        </a:spcAft>
                        <a:buClr>
                          <a:schemeClr val="dk1"/>
                        </a:buClr>
                        <a:buSzPts val="1100"/>
                        <a:buFont typeface="Arial"/>
                        <a:buNone/>
                      </a:pPr>
                      <a:r>
                        <a:rPr lang="es-CO" sz="1500" b="1" u="none" strike="noStrike" cap="none">
                          <a:solidFill>
                            <a:schemeClr val="dk1"/>
                          </a:solidFill>
                          <a:latin typeface="Calibri"/>
                          <a:ea typeface="Calibri"/>
                          <a:cs typeface="Calibri"/>
                          <a:sym typeface="Calibri"/>
                        </a:rPr>
                        <a:t>&gt; 40% Y &lt; = 70%</a:t>
                      </a:r>
                      <a:endParaRPr sz="1500" u="none" strike="noStrike" cap="none">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s-ES" sz="1200"/>
                        <a:t>10</a:t>
                      </a:r>
                      <a:endParaRPr sz="1200" dirty="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s-ES" sz="1200" dirty="0"/>
                        <a:t>5</a:t>
                      </a:r>
                      <a:endParaRPr sz="1200" dirty="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s-ES" sz="1200" dirty="0"/>
                        <a:t>6</a:t>
                      </a:r>
                      <a:endParaRPr sz="1200" dirty="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ES" sz="1500" dirty="0">
                          <a:latin typeface="Calibri"/>
                          <a:ea typeface="Calibri"/>
                          <a:cs typeface="Calibri"/>
                          <a:sym typeface="Calibri"/>
                        </a:rPr>
                        <a:t>6</a:t>
                      </a:r>
                      <a:endParaRPr sz="1500"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dirty="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dirty="0">
                          <a:latin typeface="Calibri"/>
                          <a:ea typeface="Calibri"/>
                          <a:cs typeface="Calibri"/>
                          <a:sym typeface="Calibri"/>
                        </a:rPr>
                        <a:t>6</a:t>
                      </a:r>
                      <a:endParaRPr sz="1500"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s-ES" sz="1200" dirty="0"/>
                        <a:t>1</a:t>
                      </a:r>
                      <a:endParaRPr sz="1200" dirty="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b="1" dirty="0">
                          <a:latin typeface="Calibri"/>
                          <a:ea typeface="Calibri"/>
                          <a:cs typeface="Calibri"/>
                          <a:sym typeface="Calibri"/>
                        </a:rPr>
                        <a:t>34</a:t>
                      </a:r>
                      <a:endParaRPr sz="1500" b="1"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dirty="0">
                          <a:latin typeface="Calibri"/>
                          <a:ea typeface="Calibri"/>
                          <a:cs typeface="Calibri"/>
                          <a:sym typeface="Calibri"/>
                        </a:rPr>
                        <a:t>43,0%</a:t>
                      </a:r>
                      <a:endParaRPr sz="1500" b="1"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586108">
                <a:tc>
                  <a:txBody>
                    <a:bodyPr/>
                    <a:lstStyle/>
                    <a:p>
                      <a:pPr marL="0" marR="0" lvl="0" indent="0" algn="l" rtl="0">
                        <a:lnSpc>
                          <a:spcPct val="100000"/>
                        </a:lnSpc>
                        <a:spcBef>
                          <a:spcPts val="0"/>
                        </a:spcBef>
                        <a:spcAft>
                          <a:spcPts val="0"/>
                        </a:spcAft>
                        <a:buClr>
                          <a:srgbClr val="000000"/>
                        </a:buClr>
                        <a:buSzPts val="1700"/>
                        <a:buFont typeface="Arial"/>
                        <a:buNone/>
                      </a:pPr>
                      <a:endParaRPr sz="1500" u="none" strike="noStrike" cap="none">
                        <a:latin typeface="Calibri"/>
                        <a:ea typeface="Calibri"/>
                        <a:cs typeface="Calibri"/>
                        <a:sym typeface="Calibri"/>
                      </a:endParaRPr>
                    </a:p>
                  </a:txBody>
                  <a:tcPr marL="82939" marR="82939" marT="82939" marB="82939">
                    <a:lnR w="9525" cap="flat" cmpd="sng">
                      <a:solidFill>
                        <a:srgbClr val="999999"/>
                      </a:solidFill>
                      <a:prstDash val="solid"/>
                      <a:round/>
                      <a:headEnd type="none" w="sm" len="sm"/>
                      <a:tailEnd type="none" w="sm" len="sm"/>
                    </a:lnR>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u="none" strike="noStrike" cap="none">
                          <a:solidFill>
                            <a:schemeClr val="dk1"/>
                          </a:solidFill>
                          <a:latin typeface="Calibri"/>
                          <a:ea typeface="Calibri"/>
                          <a:cs typeface="Calibri"/>
                          <a:sym typeface="Calibri"/>
                        </a:rPr>
                        <a:t>&gt; 70% Y &lt; = 90%</a:t>
                      </a:r>
                      <a:endParaRPr sz="1500" u="none" strike="noStrike" cap="none">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s-ES" sz="1200" dirty="0"/>
                        <a:t>1</a:t>
                      </a:r>
                      <a:endParaRPr sz="1200" dirty="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500"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50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s-ES" sz="1200" dirty="0"/>
                        <a:t>1</a:t>
                      </a:r>
                      <a:endParaRPr sz="1200" dirty="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r>
                        <a:rPr lang="es-ES" sz="1200" dirty="0"/>
                        <a:t>1</a:t>
                      </a:r>
                      <a:endParaRPr sz="1200" dirty="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500"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b="1" dirty="0">
                          <a:latin typeface="Calibri"/>
                          <a:ea typeface="Calibri"/>
                          <a:cs typeface="Calibri"/>
                          <a:sym typeface="Calibri"/>
                        </a:rPr>
                        <a:t>3</a:t>
                      </a:r>
                      <a:endParaRPr sz="1500" b="1"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dirty="0">
                          <a:latin typeface="Calibri"/>
                          <a:ea typeface="Calibri"/>
                          <a:cs typeface="Calibri"/>
                          <a:sym typeface="Calibri"/>
                        </a:rPr>
                        <a:t>3,8%</a:t>
                      </a:r>
                      <a:endParaRPr sz="1500" b="1"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509956">
                <a:tc>
                  <a:txBody>
                    <a:bodyPr/>
                    <a:lstStyle/>
                    <a:p>
                      <a:pPr marL="0" marR="0" lvl="0" indent="0" algn="l" rtl="0">
                        <a:lnSpc>
                          <a:spcPct val="100000"/>
                        </a:lnSpc>
                        <a:spcBef>
                          <a:spcPts val="0"/>
                        </a:spcBef>
                        <a:spcAft>
                          <a:spcPts val="0"/>
                        </a:spcAft>
                        <a:buClr>
                          <a:srgbClr val="000000"/>
                        </a:buClr>
                        <a:buSzPts val="1700"/>
                        <a:buFont typeface="Arial"/>
                        <a:buNone/>
                      </a:pPr>
                      <a:endParaRPr sz="1500" u="none" strike="noStrike" cap="none">
                        <a:latin typeface="Calibri"/>
                        <a:ea typeface="Calibri"/>
                        <a:cs typeface="Calibri"/>
                        <a:sym typeface="Calibri"/>
                      </a:endParaRPr>
                    </a:p>
                  </a:txBody>
                  <a:tcPr marL="82939" marR="82939" marT="82939" marB="82939">
                    <a:lnR w="9525" cap="flat" cmpd="sng">
                      <a:solidFill>
                        <a:srgbClr val="999999"/>
                      </a:solidFill>
                      <a:prstDash val="solid"/>
                      <a:round/>
                      <a:headEnd type="none" w="sm" len="sm"/>
                      <a:tailEnd type="none" w="sm" len="sm"/>
                    </a:lnR>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u="none" strike="noStrike" cap="none">
                          <a:solidFill>
                            <a:schemeClr val="dk1"/>
                          </a:solidFill>
                          <a:latin typeface="Calibri"/>
                          <a:ea typeface="Calibri"/>
                          <a:cs typeface="Calibri"/>
                          <a:sym typeface="Calibri"/>
                        </a:rPr>
                        <a:t>&gt;90%</a:t>
                      </a:r>
                      <a:endParaRPr sz="1500" u="none" strike="noStrike" cap="none">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500"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dirty="0">
                          <a:latin typeface="Calibri"/>
                          <a:ea typeface="Calibri"/>
                          <a:cs typeface="Calibri"/>
                          <a:sym typeface="Calibri"/>
                        </a:rPr>
                        <a:t>3</a:t>
                      </a:r>
                      <a:endParaRPr sz="1500"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dirty="0">
                          <a:latin typeface="Calibri"/>
                          <a:ea typeface="Calibri"/>
                          <a:cs typeface="Calibri"/>
                          <a:sym typeface="Calibri"/>
                        </a:rPr>
                        <a:t>3</a:t>
                      </a:r>
                      <a:endParaRPr sz="1500"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500"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ES" sz="1500" dirty="0">
                          <a:latin typeface="Calibri"/>
                          <a:ea typeface="Calibri"/>
                          <a:cs typeface="Calibri"/>
                          <a:sym typeface="Calibri"/>
                        </a:rPr>
                        <a:t>5</a:t>
                      </a:r>
                      <a:endParaRPr sz="1500"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500"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500"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b="1" dirty="0">
                          <a:latin typeface="Calibri"/>
                          <a:ea typeface="Calibri"/>
                          <a:cs typeface="Calibri"/>
                          <a:sym typeface="Calibri"/>
                        </a:rPr>
                        <a:t>11</a:t>
                      </a:r>
                      <a:endParaRPr sz="1500" b="1"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dirty="0">
                          <a:latin typeface="Calibri"/>
                          <a:ea typeface="Calibri"/>
                          <a:cs typeface="Calibri"/>
                          <a:sym typeface="Calibri"/>
                        </a:rPr>
                        <a:t>13,9%</a:t>
                      </a:r>
                      <a:endParaRPr sz="1500" b="1"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694873">
                <a:tc>
                  <a:txBody>
                    <a:bodyPr/>
                    <a:lstStyle/>
                    <a:p>
                      <a:pPr marL="0" marR="0" lvl="0" indent="0" algn="l" rtl="0">
                        <a:lnSpc>
                          <a:spcPct val="100000"/>
                        </a:lnSpc>
                        <a:spcBef>
                          <a:spcPts val="0"/>
                        </a:spcBef>
                        <a:spcAft>
                          <a:spcPts val="0"/>
                        </a:spcAft>
                        <a:buClr>
                          <a:srgbClr val="000000"/>
                        </a:buClr>
                        <a:buSzPts val="1700"/>
                        <a:buFont typeface="Arial"/>
                        <a:buNone/>
                      </a:pPr>
                      <a:endParaRPr sz="1500" u="none" strike="noStrike" cap="none">
                        <a:latin typeface="Calibri"/>
                        <a:ea typeface="Calibri"/>
                        <a:cs typeface="Calibri"/>
                        <a:sym typeface="Calibri"/>
                      </a:endParaRPr>
                    </a:p>
                  </a:txBody>
                  <a:tcPr marL="82939" marR="82939" marT="82939" marB="82939">
                    <a:lnR w="9525" cap="flat" cmpd="sng">
                      <a:solidFill>
                        <a:srgbClr val="999999"/>
                      </a:solidFill>
                      <a:prstDash val="solid"/>
                      <a:round/>
                      <a:headEnd type="none" w="sm" len="sm"/>
                      <a:tailEnd type="none" w="sm" len="sm"/>
                    </a:lnR>
                    <a:lnB w="9525" cap="flat" cmpd="sng">
                      <a:solidFill>
                        <a:srgbClr val="999999"/>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700"/>
                        <a:buFont typeface="Arial"/>
                        <a:buNone/>
                      </a:pPr>
                      <a:r>
                        <a:rPr lang="es-CO" sz="1500" b="1" u="none" strike="noStrike" cap="none">
                          <a:solidFill>
                            <a:schemeClr val="dk1"/>
                          </a:solidFill>
                          <a:latin typeface="Calibri"/>
                          <a:ea typeface="Calibri"/>
                          <a:cs typeface="Calibri"/>
                          <a:sym typeface="Calibri"/>
                        </a:rPr>
                        <a:t>Sin programación</a:t>
                      </a:r>
                      <a:endParaRPr sz="1500" b="1" u="none" strike="noStrike" cap="none">
                        <a:solidFill>
                          <a:schemeClr val="dk1"/>
                        </a:solidFill>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500"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500"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dirty="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500"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spcBef>
                          <a:spcPts val="0"/>
                        </a:spcBef>
                        <a:spcAft>
                          <a:spcPts val="0"/>
                        </a:spcAft>
                        <a:buNone/>
                      </a:pPr>
                      <a:endParaRPr sz="1200" dirty="0"/>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s-CO" sz="1500" b="1" dirty="0">
                          <a:latin typeface="Calibri"/>
                          <a:ea typeface="Calibri"/>
                          <a:cs typeface="Calibri"/>
                          <a:sym typeface="Calibri"/>
                        </a:rPr>
                        <a:t>0</a:t>
                      </a:r>
                      <a:endParaRPr sz="1500" b="1"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dirty="0">
                          <a:latin typeface="Calibri"/>
                          <a:ea typeface="Calibri"/>
                          <a:cs typeface="Calibri"/>
                          <a:sym typeface="Calibri"/>
                        </a:rPr>
                        <a:t>0,0%</a:t>
                      </a:r>
                      <a:endParaRPr sz="1500" b="1"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585480">
                <a:tc gridSpan="2">
                  <a:txBody>
                    <a:bodyPr/>
                    <a:lstStyle/>
                    <a:p>
                      <a:pPr marL="0" marR="0" lvl="0" indent="0" algn="ctr" rtl="0">
                        <a:lnSpc>
                          <a:spcPct val="100000"/>
                        </a:lnSpc>
                        <a:spcBef>
                          <a:spcPts val="0"/>
                        </a:spcBef>
                        <a:spcAft>
                          <a:spcPts val="0"/>
                        </a:spcAft>
                        <a:buClr>
                          <a:srgbClr val="000000"/>
                        </a:buClr>
                        <a:buSzPts val="1700"/>
                        <a:buFont typeface="Arial"/>
                        <a:buNone/>
                      </a:pPr>
                      <a:r>
                        <a:rPr lang="es-CO" sz="1500" b="1" u="none" strike="noStrike" cap="none" dirty="0">
                          <a:latin typeface="Calibri"/>
                          <a:ea typeface="Calibri"/>
                          <a:cs typeface="Calibri"/>
                          <a:sym typeface="Calibri"/>
                        </a:rPr>
                        <a:t>TOTAL METAS</a:t>
                      </a:r>
                      <a:endParaRPr sz="1500" b="1" u="none" strike="noStrike" cap="none" dirty="0">
                        <a:latin typeface="Calibri"/>
                        <a:ea typeface="Calibri"/>
                        <a:cs typeface="Calibri"/>
                        <a:sym typeface="Calibri"/>
                      </a:endParaRPr>
                    </a:p>
                  </a:txBody>
                  <a:tcPr marL="82939" marR="82939" marT="82939" marB="82939" anchor="ctr">
                    <a:lnL w="952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D9D9D9"/>
                    </a:solidFill>
                  </a:tcPr>
                </a:tc>
                <a:tc hMerge="1">
                  <a:txBody>
                    <a:bodyPr/>
                    <a:lstStyle/>
                    <a:p>
                      <a:endParaRPr lang="es-CO"/>
                    </a:p>
                  </a:txBody>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22</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11</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dirty="0">
                          <a:latin typeface="Calibri"/>
                          <a:ea typeface="Calibri"/>
                          <a:cs typeface="Calibri"/>
                          <a:sym typeface="Calibri"/>
                        </a:rPr>
                        <a:t>13</a:t>
                      </a:r>
                      <a:endParaRPr sz="1500" b="1"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13</a:t>
                      </a:r>
                      <a:endParaRPr sz="1500" b="1"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7</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11</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2</a:t>
                      </a:r>
                      <a:endParaRPr sz="1500" b="1">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a:latin typeface="Calibri"/>
                          <a:ea typeface="Calibri"/>
                          <a:cs typeface="Calibri"/>
                          <a:sym typeface="Calibri"/>
                        </a:rPr>
                        <a:t>79</a:t>
                      </a:r>
                      <a:endParaRPr sz="1500" b="1"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B7B7B7"/>
                    </a:solidFill>
                  </a:tcPr>
                </a:tc>
                <a:tc>
                  <a:txBody>
                    <a:bodyPr/>
                    <a:lstStyle/>
                    <a:p>
                      <a:pPr marL="0" lvl="0" indent="0" algn="ctr" rtl="0">
                        <a:lnSpc>
                          <a:spcPct val="115000"/>
                        </a:lnSpc>
                        <a:spcBef>
                          <a:spcPts val="0"/>
                        </a:spcBef>
                        <a:spcAft>
                          <a:spcPts val="0"/>
                        </a:spcAft>
                        <a:buNone/>
                      </a:pPr>
                      <a:r>
                        <a:rPr lang="es-CO" sz="1500" b="1" dirty="0">
                          <a:latin typeface="Calibri"/>
                          <a:ea typeface="Calibri"/>
                          <a:cs typeface="Calibri"/>
                          <a:sym typeface="Calibri"/>
                        </a:rPr>
                        <a:t>100,0%</a:t>
                      </a:r>
                      <a:endParaRPr sz="1500" b="1" dirty="0">
                        <a:latin typeface="Calibri"/>
                        <a:ea typeface="Calibri"/>
                        <a:cs typeface="Calibri"/>
                        <a:sym typeface="Calibri"/>
                      </a:endParaRPr>
                    </a:p>
                  </a:txBody>
                  <a:tcPr marL="25923" marR="25923" marT="82939" marB="82939" anchor="ctr">
                    <a:lnL w="10575" cap="flat" cmpd="sng">
                      <a:solidFill>
                        <a:srgbClr val="999999"/>
                      </a:solidFill>
                      <a:prstDash val="solid"/>
                      <a:round/>
                      <a:headEnd type="none" w="sm" len="sm"/>
                      <a:tailEnd type="none" w="sm" len="sm"/>
                    </a:lnL>
                    <a:lnR w="10575" cap="flat" cmpd="sng">
                      <a:solidFill>
                        <a:srgbClr val="999999"/>
                      </a:solidFill>
                      <a:prstDash val="solid"/>
                      <a:round/>
                      <a:headEnd type="none" w="sm" len="sm"/>
                      <a:tailEnd type="none" w="sm" len="sm"/>
                    </a:lnR>
                    <a:lnT w="10575" cap="flat" cmpd="sng">
                      <a:solidFill>
                        <a:srgbClr val="999999"/>
                      </a:solidFill>
                      <a:prstDash val="solid"/>
                      <a:round/>
                      <a:headEnd type="none" w="sm" len="sm"/>
                      <a:tailEnd type="none" w="sm" len="sm"/>
                    </a:lnT>
                    <a:lnB w="10575" cap="flat" cmpd="sng">
                      <a:solidFill>
                        <a:srgbClr val="999999"/>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pic>
        <p:nvPicPr>
          <p:cNvPr id="132" name="Google Shape;132;p4"/>
          <p:cNvPicPr preferRelativeResize="0"/>
          <p:nvPr/>
        </p:nvPicPr>
        <p:blipFill rotWithShape="1">
          <a:blip r:embed="rId5">
            <a:alphaModFix/>
          </a:blip>
          <a:srcRect/>
          <a:stretch/>
        </p:blipFill>
        <p:spPr>
          <a:xfrm>
            <a:off x="1688674" y="2081732"/>
            <a:ext cx="336995" cy="336995"/>
          </a:xfrm>
          <a:prstGeom prst="rect">
            <a:avLst/>
          </a:prstGeom>
          <a:noFill/>
          <a:ln>
            <a:noFill/>
          </a:ln>
        </p:spPr>
      </p:pic>
      <p:pic>
        <p:nvPicPr>
          <p:cNvPr id="133" name="Google Shape;133;p4"/>
          <p:cNvPicPr preferRelativeResize="0"/>
          <p:nvPr/>
        </p:nvPicPr>
        <p:blipFill rotWithShape="1">
          <a:blip r:embed="rId6">
            <a:alphaModFix/>
          </a:blip>
          <a:srcRect/>
          <a:stretch/>
        </p:blipFill>
        <p:spPr>
          <a:xfrm>
            <a:off x="1662751" y="2704341"/>
            <a:ext cx="388841" cy="345636"/>
          </a:xfrm>
          <a:prstGeom prst="rect">
            <a:avLst/>
          </a:prstGeom>
          <a:noFill/>
          <a:ln>
            <a:noFill/>
          </a:ln>
        </p:spPr>
      </p:pic>
      <p:pic>
        <p:nvPicPr>
          <p:cNvPr id="134" name="Google Shape;134;p4"/>
          <p:cNvPicPr preferRelativeResize="0"/>
          <p:nvPr/>
        </p:nvPicPr>
        <p:blipFill rotWithShape="1">
          <a:blip r:embed="rId7">
            <a:alphaModFix/>
          </a:blip>
          <a:srcRect/>
          <a:stretch/>
        </p:blipFill>
        <p:spPr>
          <a:xfrm>
            <a:off x="1697303" y="3301447"/>
            <a:ext cx="319714" cy="319714"/>
          </a:xfrm>
          <a:prstGeom prst="rect">
            <a:avLst/>
          </a:prstGeom>
          <a:noFill/>
          <a:ln>
            <a:noFill/>
          </a:ln>
        </p:spPr>
      </p:pic>
      <p:pic>
        <p:nvPicPr>
          <p:cNvPr id="135" name="Google Shape;135;p4"/>
          <p:cNvPicPr preferRelativeResize="0"/>
          <p:nvPr/>
        </p:nvPicPr>
        <p:blipFill rotWithShape="1">
          <a:blip r:embed="rId8">
            <a:alphaModFix/>
          </a:blip>
          <a:srcRect/>
          <a:stretch/>
        </p:blipFill>
        <p:spPr>
          <a:xfrm>
            <a:off x="1641137" y="3780132"/>
            <a:ext cx="432045" cy="380200"/>
          </a:xfrm>
          <a:prstGeom prst="rect">
            <a:avLst/>
          </a:prstGeom>
          <a:noFill/>
          <a:ln>
            <a:noFill/>
          </a:ln>
        </p:spPr>
      </p:pic>
      <p:sp>
        <p:nvSpPr>
          <p:cNvPr id="3" name="CuadroTexto 2">
            <a:extLst>
              <a:ext uri="{FF2B5EF4-FFF2-40B4-BE49-F238E27FC236}">
                <a16:creationId xmlns:a16="http://schemas.microsoft.com/office/drawing/2014/main" id="{556AE10B-92DA-334C-A8FF-E20EAF956989}"/>
              </a:ext>
            </a:extLst>
          </p:cNvPr>
          <p:cNvSpPr txBox="1"/>
          <p:nvPr/>
        </p:nvSpPr>
        <p:spPr>
          <a:xfrm>
            <a:off x="1515359" y="5818369"/>
            <a:ext cx="7749626" cy="874085"/>
          </a:xfrm>
          <a:prstGeom prst="rect">
            <a:avLst/>
          </a:prstGeom>
          <a:noFill/>
        </p:spPr>
        <p:txBody>
          <a:bodyPr wrap="square" rtlCol="0" anchor="ctr" anchorCtr="0">
            <a:spAutoFit/>
          </a:bodyPr>
          <a:lstStyle/>
          <a:p>
            <a:pPr defTabSz="829544">
              <a:buClr>
                <a:srgbClr val="000000"/>
              </a:buClr>
            </a:pPr>
            <a:r>
              <a:rPr lang="es-CO" sz="2540" b="1" kern="0" dirty="0">
                <a:solidFill>
                  <a:srgbClr val="351C75"/>
                </a:solidFill>
                <a:latin typeface="Calibri"/>
                <a:cs typeface="Calibri"/>
                <a:sym typeface="Arial"/>
              </a:rPr>
              <a:t>48%  </a:t>
            </a:r>
            <a:r>
              <a:rPr lang="es-CO" sz="1633" kern="0" dirty="0">
                <a:solidFill>
                  <a:srgbClr val="000000"/>
                </a:solidFill>
                <a:latin typeface="Calibri" panose="020F0502020204030204" pitchFamily="34" charset="0"/>
                <a:cs typeface="Calibri" panose="020F0502020204030204" pitchFamily="34" charset="0"/>
                <a:sym typeface="Arial"/>
              </a:rPr>
              <a:t>Porcentaje Promedio Total de Cumplimiento Metas Producto Sector       </a:t>
            </a:r>
          </a:p>
          <a:p>
            <a:pPr defTabSz="829544">
              <a:buClr>
                <a:srgbClr val="000000"/>
              </a:buClr>
            </a:pPr>
            <a:r>
              <a:rPr lang="es-CO" sz="2540" b="1" kern="0" dirty="0">
                <a:solidFill>
                  <a:srgbClr val="351C75"/>
                </a:solidFill>
                <a:latin typeface="Calibri"/>
                <a:cs typeface="Calibri"/>
                <a:sym typeface="Arial"/>
              </a:rPr>
              <a:t>22%  </a:t>
            </a:r>
            <a:r>
              <a:rPr lang="es-CO" sz="1633" kern="0" dirty="0">
                <a:solidFill>
                  <a:srgbClr val="000000"/>
                </a:solidFill>
                <a:latin typeface="Calibri" panose="020F0502020204030204" pitchFamily="34" charset="0"/>
                <a:cs typeface="Calibri" panose="020F0502020204030204" pitchFamily="34" charset="0"/>
                <a:sym typeface="Arial"/>
              </a:rPr>
              <a:t>Porcentaje Promedio de Cumplimiento Metas de Rango Inferior al </a:t>
            </a:r>
            <a:r>
              <a:rPr lang="es-CO" sz="1633" kern="0" dirty="0">
                <a:solidFill>
                  <a:srgbClr val="FF0000"/>
                </a:solidFill>
                <a:latin typeface="Calibri" panose="020F0502020204030204" pitchFamily="34" charset="0"/>
                <a:cs typeface="Calibri" panose="020F0502020204030204" pitchFamily="34" charset="0"/>
                <a:sym typeface="Arial"/>
              </a:rPr>
              <a:t>40%</a:t>
            </a:r>
            <a:endParaRPr lang="es-CO" sz="3629" b="1" kern="0" dirty="0">
              <a:solidFill>
                <a:srgbClr val="351C75"/>
              </a:solidFill>
              <a:latin typeface="Calibri"/>
              <a:cs typeface="Calibri"/>
              <a:sym typeface="Arial"/>
            </a:endParaRPr>
          </a:p>
        </p:txBody>
      </p:sp>
      <p:sp>
        <p:nvSpPr>
          <p:cNvPr id="16" name="Google Shape;130;p4">
            <a:extLst>
              <a:ext uri="{FF2B5EF4-FFF2-40B4-BE49-F238E27FC236}">
                <a16:creationId xmlns:a16="http://schemas.microsoft.com/office/drawing/2014/main" id="{22C10050-E57A-7D43-BB94-D681434BE7FC}"/>
              </a:ext>
            </a:extLst>
          </p:cNvPr>
          <p:cNvSpPr txBox="1"/>
          <p:nvPr/>
        </p:nvSpPr>
        <p:spPr>
          <a:xfrm>
            <a:off x="7682061" y="956269"/>
            <a:ext cx="2927033" cy="376118"/>
          </a:xfrm>
          <a:prstGeom prst="rect">
            <a:avLst/>
          </a:prstGeom>
          <a:noFill/>
          <a:ln>
            <a:noFill/>
          </a:ln>
        </p:spPr>
        <p:txBody>
          <a:bodyPr spcFirstLastPara="1" wrap="square" lIns="82939" tIns="82939" rIns="82939" bIns="82939" anchor="t" anchorCtr="0">
            <a:noAutofit/>
          </a:bodyPr>
          <a:lstStyle/>
          <a:p>
            <a:pPr algn="r" defTabSz="829544">
              <a:buClr>
                <a:srgbClr val="000000"/>
              </a:buClr>
              <a:buSzPts val="1100"/>
            </a:pPr>
            <a:r>
              <a:rPr lang="es-CO" sz="1270" b="1" kern="0" dirty="0">
                <a:solidFill>
                  <a:srgbClr val="000000"/>
                </a:solidFill>
                <a:latin typeface="Calibri" panose="020F0502020204030204" pitchFamily="34" charset="0"/>
                <a:cs typeface="Calibri" panose="020F0502020204030204" pitchFamily="34" charset="0"/>
                <a:sym typeface="Arial"/>
              </a:rPr>
              <a:t>Rangos en concordancia con SEGPLAN</a:t>
            </a:r>
            <a:endParaRPr sz="1270" b="1" kern="0" dirty="0">
              <a:solidFill>
                <a:srgbClr val="000000"/>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p:cNvSpPr txBox="1"/>
          <p:nvPr/>
        </p:nvSpPr>
        <p:spPr>
          <a:xfrm>
            <a:off x="2346924" y="2145964"/>
            <a:ext cx="7448870" cy="1667219"/>
          </a:xfrm>
          <a:prstGeom prst="rect">
            <a:avLst/>
          </a:prstGeom>
          <a:noFill/>
          <a:ln>
            <a:noFill/>
          </a:ln>
        </p:spPr>
        <p:txBody>
          <a:bodyPr spcFirstLastPara="1" wrap="square" lIns="82939" tIns="41458" rIns="82939" bIns="41458" anchor="t" anchorCtr="0">
            <a:noAutofit/>
          </a:bodyPr>
          <a:lstStyle/>
          <a:p>
            <a:pPr algn="ctr" defTabSz="829544">
              <a:buClr>
                <a:srgbClr val="000000"/>
              </a:buClr>
              <a:buSzPts val="4600"/>
            </a:pPr>
            <a:r>
              <a:rPr lang="es-CO" sz="4173" b="1" kern="0" dirty="0">
                <a:solidFill>
                  <a:srgbClr val="351C75"/>
                </a:solidFill>
                <a:latin typeface="Calibri"/>
                <a:ea typeface="Calibri"/>
                <a:cs typeface="Calibri"/>
                <a:sym typeface="Calibri"/>
              </a:rPr>
              <a:t>DETALLE DE LAS 6 METAS CON CUMPLIMIENTO = 0%</a:t>
            </a:r>
            <a:endParaRPr sz="1814" kern="0" dirty="0">
              <a:solidFill>
                <a:srgbClr val="351C75"/>
              </a:solidFill>
              <a:latin typeface="Arial"/>
              <a:ea typeface="Arial"/>
              <a:cs typeface="Arial"/>
              <a:sym typeface="Arial"/>
            </a:endParaRPr>
          </a:p>
          <a:p>
            <a:pPr algn="ctr" defTabSz="829544">
              <a:buClr>
                <a:srgbClr val="000000"/>
              </a:buClr>
              <a:buSzPts val="4000"/>
            </a:pPr>
            <a:endParaRPr sz="3629" b="1" kern="0" dirty="0">
              <a:solidFill>
                <a:srgbClr val="351C75"/>
              </a:solidFill>
              <a:latin typeface="Calibri"/>
              <a:ea typeface="Calibri"/>
              <a:cs typeface="Calibri"/>
              <a:sym typeface="Calibri"/>
            </a:endParaRPr>
          </a:p>
        </p:txBody>
      </p:sp>
      <p:grpSp>
        <p:nvGrpSpPr>
          <p:cNvPr id="142" name="Google Shape;142;p5"/>
          <p:cNvGrpSpPr/>
          <p:nvPr/>
        </p:nvGrpSpPr>
        <p:grpSpPr>
          <a:xfrm>
            <a:off x="1523520" y="130935"/>
            <a:ext cx="9144745" cy="770382"/>
            <a:chOff x="0" y="817901"/>
            <a:chExt cx="5550569" cy="592523"/>
          </a:xfrm>
        </p:grpSpPr>
        <p:pic>
          <p:nvPicPr>
            <p:cNvPr id="143" name="Google Shape;143;p5"/>
            <p:cNvPicPr preferRelativeResize="0"/>
            <p:nvPr/>
          </p:nvPicPr>
          <p:blipFill rotWithShape="1">
            <a:blip r:embed="rId3">
              <a:alphaModFix/>
            </a:blip>
            <a:srcRect l="69215" r="6154"/>
            <a:stretch/>
          </p:blipFill>
          <p:spPr>
            <a:xfrm>
              <a:off x="0" y="934848"/>
              <a:ext cx="5550569" cy="391797"/>
            </a:xfrm>
            <a:prstGeom prst="rect">
              <a:avLst/>
            </a:prstGeom>
            <a:noFill/>
            <a:ln>
              <a:noFill/>
            </a:ln>
          </p:spPr>
        </p:pic>
        <p:pic>
          <p:nvPicPr>
            <p:cNvPr id="144" name="Google Shape;144;p5"/>
            <p:cNvPicPr preferRelativeResize="0"/>
            <p:nvPr/>
          </p:nvPicPr>
          <p:blipFill rotWithShape="1">
            <a:blip r:embed="rId3">
              <a:alphaModFix/>
            </a:blip>
            <a:srcRect l="72914" r="1136"/>
            <a:stretch/>
          </p:blipFill>
          <p:spPr>
            <a:xfrm>
              <a:off x="0" y="817901"/>
              <a:ext cx="3738038" cy="391797"/>
            </a:xfrm>
            <a:prstGeom prst="rect">
              <a:avLst/>
            </a:prstGeom>
            <a:noFill/>
            <a:ln>
              <a:noFill/>
            </a:ln>
          </p:spPr>
        </p:pic>
        <p:pic>
          <p:nvPicPr>
            <p:cNvPr id="145" name="Google Shape;145;p5"/>
            <p:cNvPicPr preferRelativeResize="0"/>
            <p:nvPr/>
          </p:nvPicPr>
          <p:blipFill rotWithShape="1">
            <a:blip r:embed="rId3">
              <a:alphaModFix/>
            </a:blip>
            <a:srcRect l="72914" r="1136"/>
            <a:stretch/>
          </p:blipFill>
          <p:spPr>
            <a:xfrm>
              <a:off x="0" y="1018624"/>
              <a:ext cx="1851650" cy="391800"/>
            </a:xfrm>
            <a:prstGeom prst="rect">
              <a:avLst/>
            </a:prstGeom>
            <a:noFill/>
            <a:ln>
              <a:noFill/>
            </a:ln>
          </p:spPr>
        </p:pic>
      </p:grpSp>
      <p:sp>
        <p:nvSpPr>
          <p:cNvPr id="146" name="Google Shape;146;p5"/>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pic>
        <p:nvPicPr>
          <p:cNvPr id="147" name="Google Shape;147;p5"/>
          <p:cNvPicPr preferRelativeResize="0"/>
          <p:nvPr/>
        </p:nvPicPr>
        <p:blipFill rotWithShape="1">
          <a:blip r:embed="rId4">
            <a:alphaModFix/>
          </a:blip>
          <a:srcRect/>
          <a:stretch/>
        </p:blipFill>
        <p:spPr>
          <a:xfrm>
            <a:off x="9273147" y="5948937"/>
            <a:ext cx="1133769" cy="704063"/>
          </a:xfrm>
          <a:prstGeom prst="rect">
            <a:avLst/>
          </a:prstGeom>
          <a:noFill/>
          <a:ln>
            <a:noFill/>
          </a:ln>
        </p:spPr>
      </p:pic>
      <p:pic>
        <p:nvPicPr>
          <p:cNvPr id="148" name="Google Shape;148;p5"/>
          <p:cNvPicPr preferRelativeResize="0"/>
          <p:nvPr/>
        </p:nvPicPr>
        <p:blipFill rotWithShape="1">
          <a:blip r:embed="rId5">
            <a:alphaModFix/>
          </a:blip>
          <a:srcRect/>
          <a:stretch/>
        </p:blipFill>
        <p:spPr>
          <a:xfrm>
            <a:off x="5604445" y="4045061"/>
            <a:ext cx="982909" cy="98290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descr="Alcaldia_blanco.png"/>
          <p:cNvPicPr preferRelativeResize="0"/>
          <p:nvPr/>
        </p:nvPicPr>
        <p:blipFill rotWithShape="1">
          <a:blip r:embed="rId3">
            <a:alphaModFix/>
          </a:blip>
          <a:srcRect l="6613" t="12985" r="7599" b="14791"/>
          <a:stretch/>
        </p:blipFill>
        <p:spPr>
          <a:xfrm>
            <a:off x="9504208" y="249767"/>
            <a:ext cx="1030649" cy="380268"/>
          </a:xfrm>
          <a:prstGeom prst="rect">
            <a:avLst/>
          </a:prstGeom>
          <a:noFill/>
          <a:ln>
            <a:noFill/>
          </a:ln>
        </p:spPr>
      </p:pic>
      <p:grpSp>
        <p:nvGrpSpPr>
          <p:cNvPr id="155" name="Google Shape;155;p6"/>
          <p:cNvGrpSpPr/>
          <p:nvPr/>
        </p:nvGrpSpPr>
        <p:grpSpPr>
          <a:xfrm>
            <a:off x="1523520" y="130935"/>
            <a:ext cx="9144745" cy="770382"/>
            <a:chOff x="0" y="817901"/>
            <a:chExt cx="5550569" cy="592523"/>
          </a:xfrm>
        </p:grpSpPr>
        <p:pic>
          <p:nvPicPr>
            <p:cNvPr id="156" name="Google Shape;156;p6"/>
            <p:cNvPicPr preferRelativeResize="0"/>
            <p:nvPr/>
          </p:nvPicPr>
          <p:blipFill rotWithShape="1">
            <a:blip r:embed="rId4">
              <a:alphaModFix/>
            </a:blip>
            <a:srcRect l="69215" r="6154"/>
            <a:stretch/>
          </p:blipFill>
          <p:spPr>
            <a:xfrm>
              <a:off x="0" y="934848"/>
              <a:ext cx="5550569" cy="391797"/>
            </a:xfrm>
            <a:prstGeom prst="rect">
              <a:avLst/>
            </a:prstGeom>
            <a:noFill/>
            <a:ln>
              <a:noFill/>
            </a:ln>
          </p:spPr>
        </p:pic>
        <p:pic>
          <p:nvPicPr>
            <p:cNvPr id="157" name="Google Shape;157;p6"/>
            <p:cNvPicPr preferRelativeResize="0"/>
            <p:nvPr/>
          </p:nvPicPr>
          <p:blipFill rotWithShape="1">
            <a:blip r:embed="rId4">
              <a:alphaModFix/>
            </a:blip>
            <a:srcRect l="72914" r="1136"/>
            <a:stretch/>
          </p:blipFill>
          <p:spPr>
            <a:xfrm>
              <a:off x="0" y="817901"/>
              <a:ext cx="3738038" cy="391797"/>
            </a:xfrm>
            <a:prstGeom prst="rect">
              <a:avLst/>
            </a:prstGeom>
            <a:noFill/>
            <a:ln>
              <a:noFill/>
            </a:ln>
          </p:spPr>
        </p:pic>
        <p:pic>
          <p:nvPicPr>
            <p:cNvPr id="158" name="Google Shape;158;p6"/>
            <p:cNvPicPr preferRelativeResize="0"/>
            <p:nvPr/>
          </p:nvPicPr>
          <p:blipFill rotWithShape="1">
            <a:blip r:embed="rId4">
              <a:alphaModFix/>
            </a:blip>
            <a:srcRect l="72914" r="1136"/>
            <a:stretch/>
          </p:blipFill>
          <p:spPr>
            <a:xfrm>
              <a:off x="0" y="1018624"/>
              <a:ext cx="1851650" cy="391800"/>
            </a:xfrm>
            <a:prstGeom prst="rect">
              <a:avLst/>
            </a:prstGeom>
            <a:noFill/>
            <a:ln>
              <a:noFill/>
            </a:ln>
          </p:spPr>
        </p:pic>
      </p:grpSp>
      <p:sp>
        <p:nvSpPr>
          <p:cNvPr id="159" name="Google Shape;159;p6"/>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sp>
        <p:nvSpPr>
          <p:cNvPr id="160" name="Google Shape;160;p6"/>
          <p:cNvSpPr/>
          <p:nvPr/>
        </p:nvSpPr>
        <p:spPr>
          <a:xfrm>
            <a:off x="1724892" y="1121073"/>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a:solidFill>
                  <a:srgbClr val="FFFFFF"/>
                </a:solidFill>
                <a:latin typeface="Arial"/>
                <a:ea typeface="Arial"/>
                <a:cs typeface="Arial"/>
                <a:sym typeface="Arial"/>
              </a:rPr>
              <a:t>SCRD</a:t>
            </a:r>
            <a:endParaRPr sz="2631" b="1" kern="0">
              <a:solidFill>
                <a:srgbClr val="FFFFFF"/>
              </a:solidFill>
              <a:latin typeface="Arial"/>
              <a:ea typeface="Arial"/>
              <a:cs typeface="Arial"/>
              <a:sym typeface="Arial"/>
            </a:endParaRPr>
          </a:p>
        </p:txBody>
      </p:sp>
      <p:pic>
        <p:nvPicPr>
          <p:cNvPr id="161" name="Google Shape;161;p6"/>
          <p:cNvPicPr preferRelativeResize="0"/>
          <p:nvPr/>
        </p:nvPicPr>
        <p:blipFill rotWithShape="1">
          <a:blip r:embed="rId5">
            <a:alphaModFix/>
          </a:blip>
          <a:srcRect/>
          <a:stretch/>
        </p:blipFill>
        <p:spPr>
          <a:xfrm>
            <a:off x="9667496" y="834993"/>
            <a:ext cx="770379" cy="770379"/>
          </a:xfrm>
          <a:prstGeom prst="rect">
            <a:avLst/>
          </a:prstGeom>
          <a:noFill/>
          <a:ln>
            <a:noFill/>
          </a:ln>
        </p:spPr>
      </p:pic>
      <p:cxnSp>
        <p:nvCxnSpPr>
          <p:cNvPr id="162" name="Google Shape;162;p6"/>
          <p:cNvCxnSpPr/>
          <p:nvPr/>
        </p:nvCxnSpPr>
        <p:spPr>
          <a:xfrm>
            <a:off x="5202324" y="1384224"/>
            <a:ext cx="1964412" cy="0"/>
          </a:xfrm>
          <a:prstGeom prst="straightConnector1">
            <a:avLst/>
          </a:prstGeom>
          <a:noFill/>
          <a:ln w="38100" cap="flat" cmpd="sng">
            <a:solidFill>
              <a:srgbClr val="351C75"/>
            </a:solidFill>
            <a:prstDash val="solid"/>
            <a:round/>
            <a:headEnd type="none" w="sm" len="sm"/>
            <a:tailEnd type="triangle" w="med" len="med"/>
          </a:ln>
        </p:spPr>
      </p:cxnSp>
      <p:sp>
        <p:nvSpPr>
          <p:cNvPr id="163" name="Google Shape;163;p6"/>
          <p:cNvSpPr txBox="1"/>
          <p:nvPr/>
        </p:nvSpPr>
        <p:spPr>
          <a:xfrm>
            <a:off x="7416370" y="1031239"/>
            <a:ext cx="1826157"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452" b="1" kern="0" dirty="0">
                <a:solidFill>
                  <a:srgbClr val="000000"/>
                </a:solidFill>
                <a:latin typeface="Calibri" panose="020F0502020204030204" pitchFamily="34" charset="0"/>
                <a:cs typeface="Calibri" panose="020F0502020204030204" pitchFamily="34" charset="0"/>
                <a:sym typeface="Arial"/>
              </a:rPr>
              <a:t>3 / 22 METAS</a:t>
            </a:r>
            <a:endParaRPr sz="1452" b="1" kern="0" dirty="0">
              <a:solidFill>
                <a:srgbClr val="000000"/>
              </a:solidFill>
              <a:latin typeface="Calibri" panose="020F0502020204030204" pitchFamily="34" charset="0"/>
              <a:cs typeface="Calibri" panose="020F0502020204030204" pitchFamily="34" charset="0"/>
              <a:sym typeface="Arial"/>
            </a:endParaRPr>
          </a:p>
          <a:p>
            <a:pPr algn="ctr" defTabSz="829544">
              <a:buClr>
                <a:srgbClr val="000000"/>
              </a:buClr>
              <a:buSzPts val="1800"/>
            </a:pPr>
            <a:r>
              <a:rPr lang="es-CO" sz="1814" b="1" kern="0" dirty="0">
                <a:solidFill>
                  <a:srgbClr val="000000"/>
                </a:solidFill>
                <a:latin typeface="Calibri" panose="020F0502020204030204" pitchFamily="34" charset="0"/>
                <a:cs typeface="Calibri" panose="020F0502020204030204" pitchFamily="34" charset="0"/>
                <a:sym typeface="Arial"/>
              </a:rPr>
              <a:t>13,6% </a:t>
            </a:r>
            <a:endParaRPr sz="1814" b="1" kern="0" dirty="0">
              <a:solidFill>
                <a:srgbClr val="000000"/>
              </a:solidFill>
              <a:latin typeface="Calibri" panose="020F0502020204030204" pitchFamily="34" charset="0"/>
              <a:cs typeface="Calibri" panose="020F0502020204030204" pitchFamily="34" charset="0"/>
              <a:sym typeface="Arial"/>
            </a:endParaRPr>
          </a:p>
        </p:txBody>
      </p:sp>
      <p:pic>
        <p:nvPicPr>
          <p:cNvPr id="175" name="Google Shape;175;p6"/>
          <p:cNvPicPr preferRelativeResize="0"/>
          <p:nvPr/>
        </p:nvPicPr>
        <p:blipFill rotWithShape="1">
          <a:blip r:embed="rId6">
            <a:alphaModFix/>
          </a:blip>
          <a:srcRect/>
          <a:stretch/>
        </p:blipFill>
        <p:spPr>
          <a:xfrm>
            <a:off x="9273147" y="5948937"/>
            <a:ext cx="1133769" cy="704063"/>
          </a:xfrm>
          <a:prstGeom prst="rect">
            <a:avLst/>
          </a:prstGeom>
          <a:noFill/>
          <a:ln>
            <a:noFill/>
          </a:ln>
        </p:spPr>
      </p:pic>
      <p:graphicFrame>
        <p:nvGraphicFramePr>
          <p:cNvPr id="7" name="Tabla 6">
            <a:extLst>
              <a:ext uri="{FF2B5EF4-FFF2-40B4-BE49-F238E27FC236}">
                <a16:creationId xmlns:a16="http://schemas.microsoft.com/office/drawing/2014/main" id="{A44106F5-3D58-5546-BDF5-01092E4DF802}"/>
              </a:ext>
            </a:extLst>
          </p:cNvPr>
          <p:cNvGraphicFramePr>
            <a:graphicFrameLocks noGrp="1"/>
          </p:cNvGraphicFramePr>
          <p:nvPr/>
        </p:nvGraphicFramePr>
        <p:xfrm>
          <a:off x="1724891" y="1896758"/>
          <a:ext cx="8682024" cy="2130900"/>
        </p:xfrm>
        <a:graphic>
          <a:graphicData uri="http://schemas.openxmlformats.org/drawingml/2006/table">
            <a:tbl>
              <a:tblPr/>
              <a:tblGrid>
                <a:gridCol w="1058784">
                  <a:extLst>
                    <a:ext uri="{9D8B030D-6E8A-4147-A177-3AD203B41FA5}">
                      <a16:colId xmlns:a16="http://schemas.microsoft.com/office/drawing/2014/main" val="3817321929"/>
                    </a:ext>
                  </a:extLst>
                </a:gridCol>
                <a:gridCol w="6395051">
                  <a:extLst>
                    <a:ext uri="{9D8B030D-6E8A-4147-A177-3AD203B41FA5}">
                      <a16:colId xmlns:a16="http://schemas.microsoft.com/office/drawing/2014/main" val="2748585744"/>
                    </a:ext>
                  </a:extLst>
                </a:gridCol>
                <a:gridCol w="1228189">
                  <a:extLst>
                    <a:ext uri="{9D8B030D-6E8A-4147-A177-3AD203B41FA5}">
                      <a16:colId xmlns:a16="http://schemas.microsoft.com/office/drawing/2014/main" val="2547686007"/>
                    </a:ext>
                  </a:extLst>
                </a:gridCol>
              </a:tblGrid>
              <a:tr h="532725">
                <a:tc>
                  <a:txBody>
                    <a:bodyPr/>
                    <a:lstStyle/>
                    <a:p>
                      <a:pPr algn="ctr" fontAlgn="ctr"/>
                      <a:r>
                        <a:rPr lang="es-CO" sz="1500" b="1" i="0" u="none" strike="noStrike" dirty="0">
                          <a:solidFill>
                            <a:srgbClr val="FFFFFF"/>
                          </a:solidFill>
                          <a:effectLst/>
                          <a:latin typeface="Calibri" panose="020F0502020204030204" pitchFamily="34" charset="0"/>
                        </a:rPr>
                        <a:t>No.</a:t>
                      </a:r>
                    </a:p>
                  </a:txBody>
                  <a:tcPr marL="8641" marR="8641" marT="8641"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META PLAN DE DESARROLLO</a:t>
                      </a:r>
                    </a:p>
                  </a:txBody>
                  <a:tcPr marL="8641" marR="8641" marT="8641"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Programación 2021</a:t>
                      </a:r>
                    </a:p>
                  </a:txBody>
                  <a:tcPr marL="8641" marR="8641" marT="8641"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extLst>
                  <a:ext uri="{0D108BD9-81ED-4DB2-BD59-A6C34878D82A}">
                    <a16:rowId xmlns:a16="http://schemas.microsoft.com/office/drawing/2014/main" val="965437184"/>
                  </a:ext>
                </a:extLst>
              </a:tr>
              <a:tr h="532725">
                <a:tc>
                  <a:txBody>
                    <a:bodyPr/>
                    <a:lstStyle/>
                    <a:p>
                      <a:pPr algn="ctr" fontAlgn="ctr"/>
                      <a:r>
                        <a:rPr lang="es-CO" sz="1600" b="1" i="0" u="none" strike="noStrike" dirty="0">
                          <a:solidFill>
                            <a:srgbClr val="674EA7"/>
                          </a:solidFill>
                          <a:effectLst/>
                          <a:latin typeface="Calibri" panose="020F0502020204030204" pitchFamily="34" charset="0"/>
                        </a:rPr>
                        <a:t>3</a:t>
                      </a:r>
                    </a:p>
                  </a:txBody>
                  <a:tcPr marL="8641"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Entregar el 100% de los recursos previstos para Beneficios Económicos Periódicos (BEPS)</a:t>
                      </a:r>
                    </a:p>
                  </a:txBody>
                  <a:tcPr marL="77768"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100%</a:t>
                      </a:r>
                    </a:p>
                  </a:txBody>
                  <a:tcPr marL="8641"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1400212362"/>
                  </a:ext>
                </a:extLst>
              </a:tr>
              <a:tr h="532725">
                <a:tc>
                  <a:txBody>
                    <a:bodyPr/>
                    <a:lstStyle/>
                    <a:p>
                      <a:pPr algn="ctr" fontAlgn="ctr"/>
                      <a:r>
                        <a:rPr lang="es-CO" sz="1600" b="1" i="0" u="none" strike="noStrike" dirty="0">
                          <a:solidFill>
                            <a:srgbClr val="674EA7"/>
                          </a:solidFill>
                          <a:effectLst/>
                          <a:latin typeface="Calibri" panose="020F0502020204030204" pitchFamily="34" charset="0"/>
                        </a:rPr>
                        <a:t>151</a:t>
                      </a:r>
                    </a:p>
                  </a:txBody>
                  <a:tcPr marL="8641"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Fortalecer 10 equipamientos artísticos y culturales en diferentes localidades de la ciudad.</a:t>
                      </a:r>
                    </a:p>
                  </a:txBody>
                  <a:tcPr marL="77768"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              2,9 </a:t>
                      </a:r>
                    </a:p>
                  </a:txBody>
                  <a:tcPr marL="8641"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2750669783"/>
                  </a:ext>
                </a:extLst>
              </a:tr>
              <a:tr h="532725">
                <a:tc>
                  <a:txBody>
                    <a:bodyPr/>
                    <a:lstStyle/>
                    <a:p>
                      <a:pPr algn="ctr" fontAlgn="ctr"/>
                      <a:r>
                        <a:rPr lang="es-CO" sz="1600" b="1" i="0" u="none" strike="noStrike" dirty="0">
                          <a:solidFill>
                            <a:srgbClr val="674EA7"/>
                          </a:solidFill>
                          <a:effectLst/>
                          <a:latin typeface="Calibri" panose="020F0502020204030204" pitchFamily="34" charset="0"/>
                        </a:rPr>
                        <a:t>475</a:t>
                      </a:r>
                    </a:p>
                  </a:txBody>
                  <a:tcPr marL="8641"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a:solidFill>
                            <a:srgbClr val="000000"/>
                          </a:solidFill>
                          <a:effectLst/>
                          <a:latin typeface="Calibri" panose="020F0502020204030204" pitchFamily="34" charset="0"/>
                        </a:rPr>
                        <a:t>Diseñar y acompañar la implementación de </a:t>
                      </a:r>
                      <a:r>
                        <a:rPr lang="es-CO" sz="1500" b="1" i="0" u="none" strike="noStrike">
                          <a:solidFill>
                            <a:srgbClr val="000000"/>
                          </a:solidFill>
                          <a:effectLst/>
                          <a:latin typeface="Calibri" panose="020F0502020204030204" pitchFamily="34" charset="0"/>
                        </a:rPr>
                        <a:t>13</a:t>
                      </a:r>
                      <a:r>
                        <a:rPr lang="es-CO" sz="1500" b="0" i="0" u="none" strike="noStrike">
                          <a:solidFill>
                            <a:srgbClr val="000000"/>
                          </a:solidFill>
                          <a:effectLst/>
                          <a:latin typeface="Calibri" panose="020F0502020204030204" pitchFamily="34" charset="0"/>
                        </a:rPr>
                        <a:t> estrategias de cultura ciudadana en torno a los temas priorizados por la administración distrital.</a:t>
                      </a:r>
                    </a:p>
                  </a:txBody>
                  <a:tcPr marL="77768"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              4,0 </a:t>
                      </a:r>
                    </a:p>
                  </a:txBody>
                  <a:tcPr marL="8641"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3187796351"/>
                  </a:ext>
                </a:extLst>
              </a:tr>
            </a:tbl>
          </a:graphicData>
        </a:graphic>
      </p:graphicFrame>
      <p:sp>
        <p:nvSpPr>
          <p:cNvPr id="30" name="Google Shape;130;p4">
            <a:extLst>
              <a:ext uri="{FF2B5EF4-FFF2-40B4-BE49-F238E27FC236}">
                <a16:creationId xmlns:a16="http://schemas.microsoft.com/office/drawing/2014/main" id="{5CDD0F46-B9A2-1645-B2EC-4D9EB40D78E8}"/>
              </a:ext>
            </a:extLst>
          </p:cNvPr>
          <p:cNvSpPr txBox="1"/>
          <p:nvPr/>
        </p:nvSpPr>
        <p:spPr>
          <a:xfrm>
            <a:off x="1724891" y="6300967"/>
            <a:ext cx="5552769" cy="376118"/>
          </a:xfrm>
          <a:prstGeom prst="rect">
            <a:avLst/>
          </a:prstGeom>
          <a:noFill/>
          <a:ln>
            <a:noFill/>
          </a:ln>
        </p:spPr>
        <p:txBody>
          <a:bodyPr spcFirstLastPara="1" wrap="square" lIns="82939" tIns="82939" rIns="82939" bIns="82939" anchor="t" anchorCtr="0">
            <a:noAutofit/>
          </a:bodyPr>
          <a:lstStyle/>
          <a:p>
            <a:pPr defTabSz="829544">
              <a:buClr>
                <a:srgbClr val="000000"/>
              </a:buClr>
              <a:buSzPts val="1100"/>
            </a:pPr>
            <a:r>
              <a:rPr lang="es-CO" sz="953" kern="0" dirty="0">
                <a:solidFill>
                  <a:srgbClr val="FFFFFF">
                    <a:lumMod val="65000"/>
                  </a:srgbClr>
                </a:solidFill>
                <a:latin typeface="Calibri" panose="020F0502020204030204" pitchFamily="34" charset="0"/>
                <a:cs typeface="Calibri" panose="020F0502020204030204" pitchFamily="34" charset="0"/>
                <a:sym typeface="Arial"/>
              </a:rPr>
              <a:t>Fuente: Plan de Acción componentes de inversión y gestión – SEGPLAN. 30 de junio de 2021</a:t>
            </a:r>
            <a:endParaRPr sz="953" kern="0" dirty="0">
              <a:solidFill>
                <a:srgbClr val="FFFFFF">
                  <a:lumMod val="65000"/>
                </a:srgbClr>
              </a:solidFill>
              <a:latin typeface="Calibri" panose="020F0502020204030204" pitchFamily="34" charset="0"/>
              <a:cs typeface="Calibri" panose="020F0502020204030204" pitchFamily="34" charset="0"/>
              <a:sym typeface="Arial"/>
            </a:endParaRPr>
          </a:p>
        </p:txBody>
      </p:sp>
      <p:sp>
        <p:nvSpPr>
          <p:cNvPr id="15" name="Google Shape;165;p6">
            <a:extLst>
              <a:ext uri="{FF2B5EF4-FFF2-40B4-BE49-F238E27FC236}">
                <a16:creationId xmlns:a16="http://schemas.microsoft.com/office/drawing/2014/main" id="{149200DB-F3EE-5A44-A7DC-804EA07196CE}"/>
              </a:ext>
            </a:extLst>
          </p:cNvPr>
          <p:cNvSpPr/>
          <p:nvPr/>
        </p:nvSpPr>
        <p:spPr>
          <a:xfrm>
            <a:off x="1724892" y="4328583"/>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a:solidFill>
                  <a:srgbClr val="FFFFFF"/>
                </a:solidFill>
                <a:latin typeface="Arial"/>
                <a:ea typeface="Arial"/>
                <a:cs typeface="Arial"/>
                <a:sym typeface="Arial"/>
              </a:rPr>
              <a:t>IDRD</a:t>
            </a:r>
            <a:endParaRPr sz="2631" b="1" kern="0">
              <a:solidFill>
                <a:srgbClr val="FFFFFF"/>
              </a:solidFill>
              <a:latin typeface="Arial"/>
              <a:ea typeface="Arial"/>
              <a:cs typeface="Arial"/>
              <a:sym typeface="Arial"/>
            </a:endParaRPr>
          </a:p>
        </p:txBody>
      </p:sp>
      <p:cxnSp>
        <p:nvCxnSpPr>
          <p:cNvPr id="16" name="Google Shape;166;p6">
            <a:extLst>
              <a:ext uri="{FF2B5EF4-FFF2-40B4-BE49-F238E27FC236}">
                <a16:creationId xmlns:a16="http://schemas.microsoft.com/office/drawing/2014/main" id="{1CE3BABA-CEEA-8944-8BA0-45F821869F0A}"/>
              </a:ext>
            </a:extLst>
          </p:cNvPr>
          <p:cNvCxnSpPr/>
          <p:nvPr/>
        </p:nvCxnSpPr>
        <p:spPr>
          <a:xfrm>
            <a:off x="5202324" y="4591734"/>
            <a:ext cx="1964412" cy="0"/>
          </a:xfrm>
          <a:prstGeom prst="straightConnector1">
            <a:avLst/>
          </a:prstGeom>
          <a:noFill/>
          <a:ln w="38100" cap="flat" cmpd="sng">
            <a:solidFill>
              <a:srgbClr val="351C75"/>
            </a:solidFill>
            <a:prstDash val="solid"/>
            <a:round/>
            <a:headEnd type="none" w="sm" len="sm"/>
            <a:tailEnd type="triangle" w="med" len="med"/>
          </a:ln>
        </p:spPr>
      </p:cxnSp>
      <p:sp>
        <p:nvSpPr>
          <p:cNvPr id="17" name="Google Shape;167;p6">
            <a:extLst>
              <a:ext uri="{FF2B5EF4-FFF2-40B4-BE49-F238E27FC236}">
                <a16:creationId xmlns:a16="http://schemas.microsoft.com/office/drawing/2014/main" id="{C0104FDE-E76E-144E-86AD-63834163288B}"/>
              </a:ext>
            </a:extLst>
          </p:cNvPr>
          <p:cNvSpPr txBox="1"/>
          <p:nvPr/>
        </p:nvSpPr>
        <p:spPr>
          <a:xfrm>
            <a:off x="7416415" y="4238750"/>
            <a:ext cx="1826157"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452" b="1" kern="0" dirty="0">
                <a:solidFill>
                  <a:srgbClr val="000000"/>
                </a:solidFill>
                <a:latin typeface="Calibri" panose="020F0502020204030204" pitchFamily="34" charset="0"/>
                <a:cs typeface="Calibri" panose="020F0502020204030204" pitchFamily="34" charset="0"/>
                <a:sym typeface="Arial"/>
              </a:rPr>
              <a:t>1 / 11 METAS</a:t>
            </a:r>
            <a:endParaRPr sz="1452" b="1" kern="0" dirty="0">
              <a:solidFill>
                <a:srgbClr val="000000"/>
              </a:solidFill>
              <a:latin typeface="Calibri" panose="020F0502020204030204" pitchFamily="34" charset="0"/>
              <a:cs typeface="Calibri" panose="020F0502020204030204" pitchFamily="34" charset="0"/>
              <a:sym typeface="Arial"/>
            </a:endParaRPr>
          </a:p>
          <a:p>
            <a:pPr algn="ctr" defTabSz="829544">
              <a:buClr>
                <a:srgbClr val="000000"/>
              </a:buClr>
              <a:buSzPts val="1800"/>
            </a:pPr>
            <a:r>
              <a:rPr lang="es-CO" sz="1814" b="1" kern="0" dirty="0">
                <a:solidFill>
                  <a:srgbClr val="000000"/>
                </a:solidFill>
                <a:latin typeface="Calibri" panose="020F0502020204030204" pitchFamily="34" charset="0"/>
                <a:cs typeface="Calibri" panose="020F0502020204030204" pitchFamily="34" charset="0"/>
                <a:sym typeface="Arial"/>
              </a:rPr>
              <a:t>9,1%</a:t>
            </a:r>
            <a:endParaRPr sz="1814" b="1" kern="0" dirty="0">
              <a:solidFill>
                <a:srgbClr val="000000"/>
              </a:solidFill>
              <a:latin typeface="Calibri" panose="020F0502020204030204" pitchFamily="34" charset="0"/>
              <a:cs typeface="Calibri" panose="020F0502020204030204" pitchFamily="34" charset="0"/>
              <a:sym typeface="Arial"/>
            </a:endParaRPr>
          </a:p>
        </p:txBody>
      </p:sp>
      <p:graphicFrame>
        <p:nvGraphicFramePr>
          <p:cNvPr id="18" name="Tabla 17">
            <a:extLst>
              <a:ext uri="{FF2B5EF4-FFF2-40B4-BE49-F238E27FC236}">
                <a16:creationId xmlns:a16="http://schemas.microsoft.com/office/drawing/2014/main" id="{755CDB88-974C-D843-B6E1-1CA0FDA3C70D}"/>
              </a:ext>
            </a:extLst>
          </p:cNvPr>
          <p:cNvGraphicFramePr>
            <a:graphicFrameLocks noGrp="1"/>
          </p:cNvGraphicFramePr>
          <p:nvPr/>
        </p:nvGraphicFramePr>
        <p:xfrm>
          <a:off x="1724891" y="5068308"/>
          <a:ext cx="8682024" cy="1092676"/>
        </p:xfrm>
        <a:graphic>
          <a:graphicData uri="http://schemas.openxmlformats.org/drawingml/2006/table">
            <a:tbl>
              <a:tblPr/>
              <a:tblGrid>
                <a:gridCol w="1058784">
                  <a:extLst>
                    <a:ext uri="{9D8B030D-6E8A-4147-A177-3AD203B41FA5}">
                      <a16:colId xmlns:a16="http://schemas.microsoft.com/office/drawing/2014/main" val="4245412763"/>
                    </a:ext>
                  </a:extLst>
                </a:gridCol>
                <a:gridCol w="6395051">
                  <a:extLst>
                    <a:ext uri="{9D8B030D-6E8A-4147-A177-3AD203B41FA5}">
                      <a16:colId xmlns:a16="http://schemas.microsoft.com/office/drawing/2014/main" val="2441880071"/>
                    </a:ext>
                  </a:extLst>
                </a:gridCol>
                <a:gridCol w="1228189">
                  <a:extLst>
                    <a:ext uri="{9D8B030D-6E8A-4147-A177-3AD203B41FA5}">
                      <a16:colId xmlns:a16="http://schemas.microsoft.com/office/drawing/2014/main" val="1633197891"/>
                    </a:ext>
                  </a:extLst>
                </a:gridCol>
              </a:tblGrid>
              <a:tr h="546338">
                <a:tc>
                  <a:txBody>
                    <a:bodyPr/>
                    <a:lstStyle/>
                    <a:p>
                      <a:pPr algn="ctr" fontAlgn="ctr"/>
                      <a:r>
                        <a:rPr lang="es-CO" sz="1500" b="1" i="0" u="none" strike="noStrike" dirty="0">
                          <a:solidFill>
                            <a:srgbClr val="FFFFFF"/>
                          </a:solidFill>
                          <a:effectLst/>
                          <a:latin typeface="Calibri" panose="020F0502020204030204" pitchFamily="34" charset="0"/>
                        </a:rPr>
                        <a:t>No.</a:t>
                      </a:r>
                    </a:p>
                  </a:txBody>
                  <a:tcPr marL="8641" marR="8641" marT="8641"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META PLAN DE DESARROLLO</a:t>
                      </a:r>
                    </a:p>
                  </a:txBody>
                  <a:tcPr marL="8641" marR="8641" marT="8641"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Programación 2021</a:t>
                      </a:r>
                    </a:p>
                  </a:txBody>
                  <a:tcPr marL="8641" marR="8641" marT="8641"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extLst>
                  <a:ext uri="{0D108BD9-81ED-4DB2-BD59-A6C34878D82A}">
                    <a16:rowId xmlns:a16="http://schemas.microsoft.com/office/drawing/2014/main" val="1158087127"/>
                  </a:ext>
                </a:extLst>
              </a:tr>
              <a:tr h="546338">
                <a:tc>
                  <a:txBody>
                    <a:bodyPr/>
                    <a:lstStyle/>
                    <a:p>
                      <a:pPr algn="ctr" fontAlgn="ctr"/>
                      <a:r>
                        <a:rPr lang="es-CO" sz="1600" b="1" i="0" u="none" strike="noStrike" dirty="0">
                          <a:solidFill>
                            <a:srgbClr val="674EA7"/>
                          </a:solidFill>
                          <a:effectLst/>
                          <a:latin typeface="Calibri" panose="020F0502020204030204" pitchFamily="34" charset="0"/>
                        </a:rPr>
                        <a:t>144</a:t>
                      </a:r>
                    </a:p>
                  </a:txBody>
                  <a:tcPr marL="8641"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Fortalecer 20 Consejos Locales de Deporte, Recreación, Actividad Física, Parques, Escenarios y Equipamientos Recreativos y Deportivos - DRAFE</a:t>
                      </a:r>
                    </a:p>
                  </a:txBody>
                  <a:tcPr marL="77768"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            20,0 </a:t>
                      </a:r>
                    </a:p>
                  </a:txBody>
                  <a:tcPr marL="8641"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3231602150"/>
                  </a:ext>
                </a:extLst>
              </a:tr>
            </a:tbl>
          </a:graphicData>
        </a:graphic>
      </p:graphicFrame>
    </p:spTree>
    <p:extLst>
      <p:ext uri="{BB962C8B-B14F-4D97-AF65-F5344CB8AC3E}">
        <p14:creationId xmlns:p14="http://schemas.microsoft.com/office/powerpoint/2010/main" val="23041874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descr="Alcaldia_blanco.png"/>
          <p:cNvPicPr preferRelativeResize="0"/>
          <p:nvPr/>
        </p:nvPicPr>
        <p:blipFill rotWithShape="1">
          <a:blip r:embed="rId3">
            <a:alphaModFix/>
          </a:blip>
          <a:srcRect l="6613" t="12985" r="7599" b="14791"/>
          <a:stretch/>
        </p:blipFill>
        <p:spPr>
          <a:xfrm>
            <a:off x="9504208" y="249767"/>
            <a:ext cx="1030649" cy="380268"/>
          </a:xfrm>
          <a:prstGeom prst="rect">
            <a:avLst/>
          </a:prstGeom>
          <a:noFill/>
          <a:ln>
            <a:noFill/>
          </a:ln>
        </p:spPr>
      </p:pic>
      <p:grpSp>
        <p:nvGrpSpPr>
          <p:cNvPr id="155" name="Google Shape;155;p6"/>
          <p:cNvGrpSpPr/>
          <p:nvPr/>
        </p:nvGrpSpPr>
        <p:grpSpPr>
          <a:xfrm>
            <a:off x="1523520" y="130935"/>
            <a:ext cx="9144745" cy="770382"/>
            <a:chOff x="0" y="817901"/>
            <a:chExt cx="5550569" cy="592523"/>
          </a:xfrm>
        </p:grpSpPr>
        <p:pic>
          <p:nvPicPr>
            <p:cNvPr id="156" name="Google Shape;156;p6"/>
            <p:cNvPicPr preferRelativeResize="0"/>
            <p:nvPr/>
          </p:nvPicPr>
          <p:blipFill rotWithShape="1">
            <a:blip r:embed="rId4">
              <a:alphaModFix/>
            </a:blip>
            <a:srcRect l="69215" r="6154"/>
            <a:stretch/>
          </p:blipFill>
          <p:spPr>
            <a:xfrm>
              <a:off x="0" y="934848"/>
              <a:ext cx="5550569" cy="391797"/>
            </a:xfrm>
            <a:prstGeom prst="rect">
              <a:avLst/>
            </a:prstGeom>
            <a:noFill/>
            <a:ln>
              <a:noFill/>
            </a:ln>
          </p:spPr>
        </p:pic>
        <p:pic>
          <p:nvPicPr>
            <p:cNvPr id="157" name="Google Shape;157;p6"/>
            <p:cNvPicPr preferRelativeResize="0"/>
            <p:nvPr/>
          </p:nvPicPr>
          <p:blipFill rotWithShape="1">
            <a:blip r:embed="rId4">
              <a:alphaModFix/>
            </a:blip>
            <a:srcRect l="72914" r="1136"/>
            <a:stretch/>
          </p:blipFill>
          <p:spPr>
            <a:xfrm>
              <a:off x="0" y="817901"/>
              <a:ext cx="3738038" cy="391797"/>
            </a:xfrm>
            <a:prstGeom prst="rect">
              <a:avLst/>
            </a:prstGeom>
            <a:noFill/>
            <a:ln>
              <a:noFill/>
            </a:ln>
          </p:spPr>
        </p:pic>
        <p:pic>
          <p:nvPicPr>
            <p:cNvPr id="158" name="Google Shape;158;p6"/>
            <p:cNvPicPr preferRelativeResize="0"/>
            <p:nvPr/>
          </p:nvPicPr>
          <p:blipFill rotWithShape="1">
            <a:blip r:embed="rId4">
              <a:alphaModFix/>
            </a:blip>
            <a:srcRect l="72914" r="1136"/>
            <a:stretch/>
          </p:blipFill>
          <p:spPr>
            <a:xfrm>
              <a:off x="0" y="1018624"/>
              <a:ext cx="1851650" cy="391800"/>
            </a:xfrm>
            <a:prstGeom prst="rect">
              <a:avLst/>
            </a:prstGeom>
            <a:noFill/>
            <a:ln>
              <a:noFill/>
            </a:ln>
          </p:spPr>
        </p:pic>
      </p:grpSp>
      <p:sp>
        <p:nvSpPr>
          <p:cNvPr id="159" name="Google Shape;159;p6"/>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pic>
        <p:nvPicPr>
          <p:cNvPr id="161" name="Google Shape;161;p6"/>
          <p:cNvPicPr preferRelativeResize="0"/>
          <p:nvPr/>
        </p:nvPicPr>
        <p:blipFill rotWithShape="1">
          <a:blip r:embed="rId5">
            <a:alphaModFix/>
          </a:blip>
          <a:srcRect/>
          <a:stretch/>
        </p:blipFill>
        <p:spPr>
          <a:xfrm>
            <a:off x="9667496" y="834993"/>
            <a:ext cx="770379" cy="770379"/>
          </a:xfrm>
          <a:prstGeom prst="rect">
            <a:avLst/>
          </a:prstGeom>
          <a:noFill/>
          <a:ln>
            <a:noFill/>
          </a:ln>
        </p:spPr>
      </p:pic>
      <p:sp>
        <p:nvSpPr>
          <p:cNvPr id="169" name="Google Shape;169;p6"/>
          <p:cNvSpPr/>
          <p:nvPr/>
        </p:nvSpPr>
        <p:spPr>
          <a:xfrm>
            <a:off x="1724892" y="1470655"/>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dirty="0">
                <a:solidFill>
                  <a:srgbClr val="FFFFFF"/>
                </a:solidFill>
                <a:latin typeface="Arial"/>
                <a:cs typeface="Arial"/>
                <a:sym typeface="Arial"/>
              </a:rPr>
              <a:t>OFB</a:t>
            </a:r>
            <a:endParaRPr sz="2631" b="1" kern="0" dirty="0">
              <a:solidFill>
                <a:srgbClr val="FFFFFF"/>
              </a:solidFill>
              <a:latin typeface="Arial"/>
              <a:ea typeface="Arial"/>
              <a:cs typeface="Arial"/>
              <a:sym typeface="Arial"/>
            </a:endParaRPr>
          </a:p>
        </p:txBody>
      </p:sp>
      <p:cxnSp>
        <p:nvCxnSpPr>
          <p:cNvPr id="170" name="Google Shape;170;p6"/>
          <p:cNvCxnSpPr/>
          <p:nvPr/>
        </p:nvCxnSpPr>
        <p:spPr>
          <a:xfrm>
            <a:off x="5202324" y="1595551"/>
            <a:ext cx="1964412" cy="0"/>
          </a:xfrm>
          <a:prstGeom prst="straightConnector1">
            <a:avLst/>
          </a:prstGeom>
          <a:noFill/>
          <a:ln w="38100" cap="flat" cmpd="sng">
            <a:solidFill>
              <a:srgbClr val="351C75"/>
            </a:solidFill>
            <a:prstDash val="solid"/>
            <a:round/>
            <a:headEnd type="none" w="sm" len="sm"/>
            <a:tailEnd type="triangle" w="med" len="med"/>
          </a:ln>
        </p:spPr>
      </p:cxnSp>
      <p:sp>
        <p:nvSpPr>
          <p:cNvPr id="171" name="Google Shape;171;p6"/>
          <p:cNvSpPr txBox="1"/>
          <p:nvPr/>
        </p:nvSpPr>
        <p:spPr>
          <a:xfrm>
            <a:off x="7416415" y="1311694"/>
            <a:ext cx="1856638"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452" b="1" kern="0" dirty="0">
                <a:solidFill>
                  <a:srgbClr val="000000"/>
                </a:solidFill>
                <a:latin typeface="Calibri" panose="020F0502020204030204" pitchFamily="34" charset="0"/>
                <a:cs typeface="Calibri" panose="020F0502020204030204" pitchFamily="34" charset="0"/>
                <a:sym typeface="Arial"/>
              </a:rPr>
              <a:t>1 / 7 METAS</a:t>
            </a:r>
            <a:endParaRPr sz="1452" b="1" kern="0" dirty="0">
              <a:solidFill>
                <a:srgbClr val="000000"/>
              </a:solidFill>
              <a:latin typeface="Calibri" panose="020F0502020204030204" pitchFamily="34" charset="0"/>
              <a:cs typeface="Calibri" panose="020F0502020204030204" pitchFamily="34" charset="0"/>
              <a:sym typeface="Arial"/>
            </a:endParaRPr>
          </a:p>
          <a:p>
            <a:pPr algn="ctr" defTabSz="829544">
              <a:buClr>
                <a:srgbClr val="000000"/>
              </a:buClr>
              <a:buSzPts val="1800"/>
            </a:pPr>
            <a:r>
              <a:rPr lang="es-CO" sz="1814" b="1" kern="0" dirty="0">
                <a:solidFill>
                  <a:srgbClr val="000000"/>
                </a:solidFill>
                <a:latin typeface="Calibri" panose="020F0502020204030204" pitchFamily="34" charset="0"/>
                <a:cs typeface="Calibri" panose="020F0502020204030204" pitchFamily="34" charset="0"/>
                <a:sym typeface="Arial"/>
              </a:rPr>
              <a:t>14,3%</a:t>
            </a:r>
            <a:endParaRPr sz="1814" b="1" kern="0" dirty="0">
              <a:solidFill>
                <a:srgbClr val="000000"/>
              </a:solidFill>
              <a:latin typeface="Calibri" panose="020F0502020204030204" pitchFamily="34" charset="0"/>
              <a:cs typeface="Calibri" panose="020F0502020204030204" pitchFamily="34" charset="0"/>
              <a:sym typeface="Arial"/>
            </a:endParaRPr>
          </a:p>
        </p:txBody>
      </p:sp>
      <p:pic>
        <p:nvPicPr>
          <p:cNvPr id="175" name="Google Shape;175;p6"/>
          <p:cNvPicPr preferRelativeResize="0"/>
          <p:nvPr/>
        </p:nvPicPr>
        <p:blipFill rotWithShape="1">
          <a:blip r:embed="rId6">
            <a:alphaModFix/>
          </a:blip>
          <a:srcRect/>
          <a:stretch/>
        </p:blipFill>
        <p:spPr>
          <a:xfrm>
            <a:off x="9273147" y="5948937"/>
            <a:ext cx="1133769" cy="704063"/>
          </a:xfrm>
          <a:prstGeom prst="rect">
            <a:avLst/>
          </a:prstGeom>
          <a:noFill/>
          <a:ln>
            <a:noFill/>
          </a:ln>
        </p:spPr>
      </p:pic>
      <p:graphicFrame>
        <p:nvGraphicFramePr>
          <p:cNvPr id="4" name="Tabla 3">
            <a:extLst>
              <a:ext uri="{FF2B5EF4-FFF2-40B4-BE49-F238E27FC236}">
                <a16:creationId xmlns:a16="http://schemas.microsoft.com/office/drawing/2014/main" id="{72E8D1FA-B71E-2F4A-BBF6-4441B7D71136}"/>
              </a:ext>
            </a:extLst>
          </p:cNvPr>
          <p:cNvGraphicFramePr>
            <a:graphicFrameLocks noGrp="1"/>
          </p:cNvGraphicFramePr>
          <p:nvPr/>
        </p:nvGraphicFramePr>
        <p:xfrm>
          <a:off x="1724891" y="2200733"/>
          <a:ext cx="8682024" cy="1224031"/>
        </p:xfrm>
        <a:graphic>
          <a:graphicData uri="http://schemas.openxmlformats.org/drawingml/2006/table">
            <a:tbl>
              <a:tblPr/>
              <a:tblGrid>
                <a:gridCol w="1058784">
                  <a:extLst>
                    <a:ext uri="{9D8B030D-6E8A-4147-A177-3AD203B41FA5}">
                      <a16:colId xmlns:a16="http://schemas.microsoft.com/office/drawing/2014/main" val="1251664423"/>
                    </a:ext>
                  </a:extLst>
                </a:gridCol>
                <a:gridCol w="6395051">
                  <a:extLst>
                    <a:ext uri="{9D8B030D-6E8A-4147-A177-3AD203B41FA5}">
                      <a16:colId xmlns:a16="http://schemas.microsoft.com/office/drawing/2014/main" val="2363750050"/>
                    </a:ext>
                  </a:extLst>
                </a:gridCol>
                <a:gridCol w="1228189">
                  <a:extLst>
                    <a:ext uri="{9D8B030D-6E8A-4147-A177-3AD203B41FA5}">
                      <a16:colId xmlns:a16="http://schemas.microsoft.com/office/drawing/2014/main" val="792435436"/>
                    </a:ext>
                  </a:extLst>
                </a:gridCol>
              </a:tblGrid>
              <a:tr h="490648">
                <a:tc>
                  <a:txBody>
                    <a:bodyPr/>
                    <a:lstStyle/>
                    <a:p>
                      <a:pPr algn="ctr" fontAlgn="ctr"/>
                      <a:r>
                        <a:rPr lang="es-CO" sz="1500" b="1" i="0" u="none" strike="noStrike" dirty="0">
                          <a:solidFill>
                            <a:srgbClr val="FFFFFF"/>
                          </a:solidFill>
                          <a:effectLst/>
                          <a:latin typeface="Calibri" panose="020F0502020204030204" pitchFamily="34" charset="0"/>
                        </a:rPr>
                        <a:t>No.</a:t>
                      </a:r>
                    </a:p>
                  </a:txBody>
                  <a:tcPr marL="8641" marR="8641" marT="8641"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META PLAN DE DESARROLLO</a:t>
                      </a:r>
                    </a:p>
                  </a:txBody>
                  <a:tcPr marL="8641" marR="8641" marT="8641"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Programación 2021</a:t>
                      </a:r>
                    </a:p>
                  </a:txBody>
                  <a:tcPr marL="8641" marR="8641" marT="8641"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extLst>
                  <a:ext uri="{0D108BD9-81ED-4DB2-BD59-A6C34878D82A}">
                    <a16:rowId xmlns:a16="http://schemas.microsoft.com/office/drawing/2014/main" val="2824923058"/>
                  </a:ext>
                </a:extLst>
              </a:tr>
              <a:tr h="733383">
                <a:tc>
                  <a:txBody>
                    <a:bodyPr/>
                    <a:lstStyle/>
                    <a:p>
                      <a:pPr algn="ctr" fontAlgn="ctr"/>
                      <a:r>
                        <a:rPr lang="es-CO" sz="1600" b="1" i="0" u="none" strike="noStrike" dirty="0">
                          <a:solidFill>
                            <a:srgbClr val="674EA7"/>
                          </a:solidFill>
                          <a:effectLst/>
                          <a:latin typeface="Calibri" panose="020F0502020204030204" pitchFamily="34" charset="0"/>
                        </a:rPr>
                        <a:t>140</a:t>
                      </a:r>
                    </a:p>
                  </a:txBody>
                  <a:tcPr marL="8641"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Gestionar el 100% de las Alianzas Público Privadas de proyectos de infraestructura para la Cultura, la Recreación y el Deporte, priorizando la sede de la Orquesta Filarmónica y la Unidad Deportiva el </a:t>
                      </a:r>
                      <a:r>
                        <a:rPr lang="es-CO" sz="1500" b="0" i="0" u="none" strike="noStrike" dirty="0" err="1">
                          <a:solidFill>
                            <a:srgbClr val="000000"/>
                          </a:solidFill>
                          <a:effectLst/>
                          <a:latin typeface="Calibri" panose="020F0502020204030204" pitchFamily="34" charset="0"/>
                        </a:rPr>
                        <a:t>Campín</a:t>
                      </a:r>
                      <a:endParaRPr lang="es-CO" sz="1500" b="0" i="0" u="none" strike="noStrike" dirty="0">
                        <a:solidFill>
                          <a:srgbClr val="000000"/>
                        </a:solidFill>
                        <a:effectLst/>
                        <a:latin typeface="Calibri" panose="020F0502020204030204" pitchFamily="34" charset="0"/>
                      </a:endParaRPr>
                    </a:p>
                  </a:txBody>
                  <a:tcPr marL="77768"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30%</a:t>
                      </a:r>
                    </a:p>
                  </a:txBody>
                  <a:tcPr marL="8641"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1361553561"/>
                  </a:ext>
                </a:extLst>
              </a:tr>
            </a:tbl>
          </a:graphicData>
        </a:graphic>
      </p:graphicFrame>
      <p:sp>
        <p:nvSpPr>
          <p:cNvPr id="14" name="Google Shape;169;p6">
            <a:extLst>
              <a:ext uri="{FF2B5EF4-FFF2-40B4-BE49-F238E27FC236}">
                <a16:creationId xmlns:a16="http://schemas.microsoft.com/office/drawing/2014/main" id="{86ADE64E-8632-EC45-A320-CCA38B94E519}"/>
              </a:ext>
            </a:extLst>
          </p:cNvPr>
          <p:cNvSpPr/>
          <p:nvPr/>
        </p:nvSpPr>
        <p:spPr>
          <a:xfrm>
            <a:off x="1724892" y="3852589"/>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dirty="0">
                <a:solidFill>
                  <a:srgbClr val="FFFFFF"/>
                </a:solidFill>
                <a:latin typeface="Arial"/>
                <a:cs typeface="Arial"/>
                <a:sym typeface="Arial"/>
              </a:rPr>
              <a:t>FUGA</a:t>
            </a:r>
            <a:endParaRPr sz="2631" b="1" kern="0" dirty="0">
              <a:solidFill>
                <a:srgbClr val="FFFFFF"/>
              </a:solidFill>
              <a:latin typeface="Arial"/>
              <a:ea typeface="Arial"/>
              <a:cs typeface="Arial"/>
              <a:sym typeface="Arial"/>
            </a:endParaRPr>
          </a:p>
        </p:txBody>
      </p:sp>
      <p:cxnSp>
        <p:nvCxnSpPr>
          <p:cNvPr id="15" name="Google Shape;170;p6">
            <a:extLst>
              <a:ext uri="{FF2B5EF4-FFF2-40B4-BE49-F238E27FC236}">
                <a16:creationId xmlns:a16="http://schemas.microsoft.com/office/drawing/2014/main" id="{F96BFD7C-09CF-984D-A066-E522BEDB3667}"/>
              </a:ext>
            </a:extLst>
          </p:cNvPr>
          <p:cNvCxnSpPr/>
          <p:nvPr/>
        </p:nvCxnSpPr>
        <p:spPr>
          <a:xfrm>
            <a:off x="5202324" y="3977485"/>
            <a:ext cx="1964412" cy="0"/>
          </a:xfrm>
          <a:prstGeom prst="straightConnector1">
            <a:avLst/>
          </a:prstGeom>
          <a:noFill/>
          <a:ln w="38100" cap="flat" cmpd="sng">
            <a:solidFill>
              <a:srgbClr val="351C75"/>
            </a:solidFill>
            <a:prstDash val="solid"/>
            <a:round/>
            <a:headEnd type="none" w="sm" len="sm"/>
            <a:tailEnd type="triangle" w="med" len="med"/>
          </a:ln>
        </p:spPr>
      </p:cxnSp>
      <p:sp>
        <p:nvSpPr>
          <p:cNvPr id="16" name="Google Shape;171;p6">
            <a:extLst>
              <a:ext uri="{FF2B5EF4-FFF2-40B4-BE49-F238E27FC236}">
                <a16:creationId xmlns:a16="http://schemas.microsoft.com/office/drawing/2014/main" id="{3EFE15DB-4EA0-3C4B-A654-DEEFF6919827}"/>
              </a:ext>
            </a:extLst>
          </p:cNvPr>
          <p:cNvSpPr txBox="1"/>
          <p:nvPr/>
        </p:nvSpPr>
        <p:spPr>
          <a:xfrm>
            <a:off x="7416415" y="3693628"/>
            <a:ext cx="1856638"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452" b="1" kern="0" dirty="0">
                <a:solidFill>
                  <a:srgbClr val="000000"/>
                </a:solidFill>
                <a:latin typeface="Calibri" panose="020F0502020204030204" pitchFamily="34" charset="0"/>
                <a:cs typeface="Calibri" panose="020F0502020204030204" pitchFamily="34" charset="0"/>
                <a:sym typeface="Arial"/>
              </a:rPr>
              <a:t>1 / 11 METAS</a:t>
            </a:r>
            <a:endParaRPr sz="1452" b="1" kern="0" dirty="0">
              <a:solidFill>
                <a:srgbClr val="000000"/>
              </a:solidFill>
              <a:latin typeface="Calibri" panose="020F0502020204030204" pitchFamily="34" charset="0"/>
              <a:cs typeface="Calibri" panose="020F0502020204030204" pitchFamily="34" charset="0"/>
              <a:sym typeface="Arial"/>
            </a:endParaRPr>
          </a:p>
          <a:p>
            <a:pPr algn="ctr" defTabSz="829544">
              <a:buClr>
                <a:srgbClr val="000000"/>
              </a:buClr>
              <a:buSzPts val="1800"/>
            </a:pPr>
            <a:r>
              <a:rPr lang="es-CO" sz="1814" b="1" kern="0" dirty="0">
                <a:solidFill>
                  <a:srgbClr val="000000"/>
                </a:solidFill>
                <a:latin typeface="Calibri" panose="020F0502020204030204" pitchFamily="34" charset="0"/>
                <a:cs typeface="Calibri" panose="020F0502020204030204" pitchFamily="34" charset="0"/>
                <a:sym typeface="Arial"/>
              </a:rPr>
              <a:t>9,1%</a:t>
            </a:r>
            <a:endParaRPr sz="1814" b="1" kern="0" dirty="0">
              <a:solidFill>
                <a:srgbClr val="000000"/>
              </a:solidFill>
              <a:latin typeface="Calibri" panose="020F0502020204030204" pitchFamily="34" charset="0"/>
              <a:cs typeface="Calibri" panose="020F0502020204030204" pitchFamily="34" charset="0"/>
              <a:sym typeface="Arial"/>
            </a:endParaRPr>
          </a:p>
        </p:txBody>
      </p:sp>
      <p:graphicFrame>
        <p:nvGraphicFramePr>
          <p:cNvPr id="17" name="Tabla 16">
            <a:extLst>
              <a:ext uri="{FF2B5EF4-FFF2-40B4-BE49-F238E27FC236}">
                <a16:creationId xmlns:a16="http://schemas.microsoft.com/office/drawing/2014/main" id="{BE7CFA30-E614-3E4C-84BD-65C820D515E0}"/>
              </a:ext>
            </a:extLst>
          </p:cNvPr>
          <p:cNvGraphicFramePr>
            <a:graphicFrameLocks noGrp="1"/>
          </p:cNvGraphicFramePr>
          <p:nvPr/>
        </p:nvGraphicFramePr>
        <p:xfrm>
          <a:off x="1724891" y="4701783"/>
          <a:ext cx="8682024" cy="1122180"/>
        </p:xfrm>
        <a:graphic>
          <a:graphicData uri="http://schemas.openxmlformats.org/drawingml/2006/table">
            <a:tbl>
              <a:tblPr/>
              <a:tblGrid>
                <a:gridCol w="1058784">
                  <a:extLst>
                    <a:ext uri="{9D8B030D-6E8A-4147-A177-3AD203B41FA5}">
                      <a16:colId xmlns:a16="http://schemas.microsoft.com/office/drawing/2014/main" val="2356155851"/>
                    </a:ext>
                  </a:extLst>
                </a:gridCol>
                <a:gridCol w="6395051">
                  <a:extLst>
                    <a:ext uri="{9D8B030D-6E8A-4147-A177-3AD203B41FA5}">
                      <a16:colId xmlns:a16="http://schemas.microsoft.com/office/drawing/2014/main" val="751093863"/>
                    </a:ext>
                  </a:extLst>
                </a:gridCol>
                <a:gridCol w="1228189">
                  <a:extLst>
                    <a:ext uri="{9D8B030D-6E8A-4147-A177-3AD203B41FA5}">
                      <a16:colId xmlns:a16="http://schemas.microsoft.com/office/drawing/2014/main" val="2623943876"/>
                    </a:ext>
                  </a:extLst>
                </a:gridCol>
              </a:tblGrid>
              <a:tr h="561090">
                <a:tc>
                  <a:txBody>
                    <a:bodyPr/>
                    <a:lstStyle/>
                    <a:p>
                      <a:pPr algn="ctr" fontAlgn="ctr"/>
                      <a:r>
                        <a:rPr lang="es-CO" sz="1500" b="1" i="0" u="none" strike="noStrike" dirty="0">
                          <a:solidFill>
                            <a:srgbClr val="FFFFFF"/>
                          </a:solidFill>
                          <a:effectLst/>
                          <a:latin typeface="Calibri" panose="020F0502020204030204" pitchFamily="34" charset="0"/>
                        </a:rPr>
                        <a:t>No.</a:t>
                      </a:r>
                    </a:p>
                  </a:txBody>
                  <a:tcPr marL="8641" marR="8641" marT="8641"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META PLAN DE DESARROLLO</a:t>
                      </a:r>
                    </a:p>
                  </a:txBody>
                  <a:tcPr marL="8641" marR="8641" marT="8641"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Programación 2021</a:t>
                      </a:r>
                    </a:p>
                  </a:txBody>
                  <a:tcPr marL="8641" marR="8641" marT="8641"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extLst>
                  <a:ext uri="{0D108BD9-81ED-4DB2-BD59-A6C34878D82A}">
                    <a16:rowId xmlns:a16="http://schemas.microsoft.com/office/drawing/2014/main" val="3447428096"/>
                  </a:ext>
                </a:extLst>
              </a:tr>
              <a:tr h="561090">
                <a:tc>
                  <a:txBody>
                    <a:bodyPr/>
                    <a:lstStyle/>
                    <a:p>
                      <a:pPr algn="ctr" fontAlgn="ctr"/>
                      <a:r>
                        <a:rPr lang="es-CO" sz="1600" b="1" i="0" u="none" strike="noStrike" dirty="0">
                          <a:solidFill>
                            <a:srgbClr val="674EA7"/>
                          </a:solidFill>
                          <a:effectLst/>
                          <a:latin typeface="Calibri" panose="020F0502020204030204" pitchFamily="34" charset="0"/>
                        </a:rPr>
                        <a:t>539</a:t>
                      </a:r>
                    </a:p>
                  </a:txBody>
                  <a:tcPr marL="8641"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Realizar el 100% de las acciones para el fortalecimiento de la comunicación pública</a:t>
                      </a:r>
                    </a:p>
                  </a:txBody>
                  <a:tcPr marL="77768"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100%</a:t>
                      </a:r>
                    </a:p>
                  </a:txBody>
                  <a:tcPr marL="8641" marR="8641" marT="864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3939090029"/>
                  </a:ext>
                </a:extLst>
              </a:tr>
            </a:tbl>
          </a:graphicData>
        </a:graphic>
      </p:graphicFrame>
      <p:sp>
        <p:nvSpPr>
          <p:cNvPr id="18" name="Google Shape;130;p4">
            <a:extLst>
              <a:ext uri="{FF2B5EF4-FFF2-40B4-BE49-F238E27FC236}">
                <a16:creationId xmlns:a16="http://schemas.microsoft.com/office/drawing/2014/main" id="{538C4D39-B105-8A46-B447-F06E6F8EA90F}"/>
              </a:ext>
            </a:extLst>
          </p:cNvPr>
          <p:cNvSpPr txBox="1"/>
          <p:nvPr/>
        </p:nvSpPr>
        <p:spPr>
          <a:xfrm>
            <a:off x="1724891" y="6300967"/>
            <a:ext cx="5552769" cy="376118"/>
          </a:xfrm>
          <a:prstGeom prst="rect">
            <a:avLst/>
          </a:prstGeom>
          <a:noFill/>
          <a:ln>
            <a:noFill/>
          </a:ln>
        </p:spPr>
        <p:txBody>
          <a:bodyPr spcFirstLastPara="1" wrap="square" lIns="82939" tIns="82939" rIns="82939" bIns="82939" anchor="t" anchorCtr="0">
            <a:noAutofit/>
          </a:bodyPr>
          <a:lstStyle/>
          <a:p>
            <a:pPr defTabSz="829544">
              <a:buClr>
                <a:srgbClr val="000000"/>
              </a:buClr>
              <a:buSzPts val="1100"/>
            </a:pPr>
            <a:r>
              <a:rPr lang="es-CO" sz="953" kern="0" dirty="0">
                <a:solidFill>
                  <a:srgbClr val="FFFFFF">
                    <a:lumMod val="65000"/>
                  </a:srgbClr>
                </a:solidFill>
                <a:latin typeface="Calibri" panose="020F0502020204030204" pitchFamily="34" charset="0"/>
                <a:cs typeface="Calibri" panose="020F0502020204030204" pitchFamily="34" charset="0"/>
                <a:sym typeface="Arial"/>
              </a:rPr>
              <a:t>Fuente: Plan de Acción componentes de inversión y gestión – SEGPLAN. 30 de junio de 2021</a:t>
            </a:r>
            <a:endParaRPr sz="953" kern="0" dirty="0">
              <a:solidFill>
                <a:srgbClr val="FFFFFF">
                  <a:lumMod val="65000"/>
                </a:srgbClr>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6213898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p:cNvSpPr txBox="1"/>
          <p:nvPr/>
        </p:nvSpPr>
        <p:spPr>
          <a:xfrm>
            <a:off x="2346924" y="1869455"/>
            <a:ext cx="7448870" cy="1667219"/>
          </a:xfrm>
          <a:prstGeom prst="rect">
            <a:avLst/>
          </a:prstGeom>
          <a:noFill/>
          <a:ln>
            <a:noFill/>
          </a:ln>
        </p:spPr>
        <p:txBody>
          <a:bodyPr spcFirstLastPara="1" wrap="square" lIns="82939" tIns="41458" rIns="82939" bIns="41458" anchor="t" anchorCtr="0">
            <a:noAutofit/>
          </a:bodyPr>
          <a:lstStyle/>
          <a:p>
            <a:pPr algn="ctr" defTabSz="829544">
              <a:buClr>
                <a:srgbClr val="000000"/>
              </a:buClr>
              <a:buSzPts val="4600"/>
            </a:pPr>
            <a:r>
              <a:rPr lang="es-CO" sz="4173" b="1" kern="0" dirty="0">
                <a:solidFill>
                  <a:srgbClr val="351C75"/>
                </a:solidFill>
                <a:latin typeface="Calibri"/>
                <a:ea typeface="Calibri"/>
                <a:cs typeface="Calibri"/>
                <a:sym typeface="Calibri"/>
              </a:rPr>
              <a:t>DETALLE DE LAS 25 METAS CON CUMPLIMIENTO </a:t>
            </a:r>
          </a:p>
          <a:p>
            <a:pPr algn="ctr" defTabSz="829544">
              <a:buClr>
                <a:srgbClr val="000000"/>
              </a:buClr>
              <a:buSzPts val="4600"/>
            </a:pPr>
            <a:r>
              <a:rPr lang="es-CO" sz="4173" b="1" kern="0" dirty="0">
                <a:solidFill>
                  <a:srgbClr val="351C75"/>
                </a:solidFill>
                <a:latin typeface="Calibri"/>
                <a:ea typeface="Calibri"/>
                <a:cs typeface="Calibri"/>
                <a:sym typeface="Calibri"/>
              </a:rPr>
              <a:t>0% &lt; X &lt; = 40%</a:t>
            </a:r>
          </a:p>
          <a:p>
            <a:pPr algn="ctr" defTabSz="829544">
              <a:buClr>
                <a:srgbClr val="000000"/>
              </a:buClr>
              <a:buSzPts val="4600"/>
            </a:pPr>
            <a:endParaRPr sz="1814" kern="0" dirty="0">
              <a:solidFill>
                <a:srgbClr val="351C75"/>
              </a:solidFill>
              <a:latin typeface="Arial"/>
              <a:ea typeface="Arial"/>
              <a:cs typeface="Arial"/>
              <a:sym typeface="Arial"/>
            </a:endParaRPr>
          </a:p>
          <a:p>
            <a:pPr algn="ctr" defTabSz="829544">
              <a:buClr>
                <a:srgbClr val="000000"/>
              </a:buClr>
              <a:buSzPts val="4000"/>
            </a:pPr>
            <a:endParaRPr sz="3629" b="1" kern="0" dirty="0">
              <a:solidFill>
                <a:srgbClr val="351C75"/>
              </a:solidFill>
              <a:latin typeface="Calibri"/>
              <a:ea typeface="Calibri"/>
              <a:cs typeface="Calibri"/>
              <a:sym typeface="Calibri"/>
            </a:endParaRPr>
          </a:p>
        </p:txBody>
      </p:sp>
      <p:grpSp>
        <p:nvGrpSpPr>
          <p:cNvPr id="142" name="Google Shape;142;p5"/>
          <p:cNvGrpSpPr/>
          <p:nvPr/>
        </p:nvGrpSpPr>
        <p:grpSpPr>
          <a:xfrm>
            <a:off x="1523520" y="130935"/>
            <a:ext cx="9144745" cy="770382"/>
            <a:chOff x="0" y="817901"/>
            <a:chExt cx="5550569" cy="592523"/>
          </a:xfrm>
        </p:grpSpPr>
        <p:pic>
          <p:nvPicPr>
            <p:cNvPr id="143" name="Google Shape;143;p5"/>
            <p:cNvPicPr preferRelativeResize="0"/>
            <p:nvPr/>
          </p:nvPicPr>
          <p:blipFill rotWithShape="1">
            <a:blip r:embed="rId3">
              <a:alphaModFix/>
            </a:blip>
            <a:srcRect l="69215" r="6154"/>
            <a:stretch/>
          </p:blipFill>
          <p:spPr>
            <a:xfrm>
              <a:off x="0" y="934848"/>
              <a:ext cx="5550569" cy="391797"/>
            </a:xfrm>
            <a:prstGeom prst="rect">
              <a:avLst/>
            </a:prstGeom>
            <a:noFill/>
            <a:ln>
              <a:noFill/>
            </a:ln>
          </p:spPr>
        </p:pic>
        <p:pic>
          <p:nvPicPr>
            <p:cNvPr id="144" name="Google Shape;144;p5"/>
            <p:cNvPicPr preferRelativeResize="0"/>
            <p:nvPr/>
          </p:nvPicPr>
          <p:blipFill rotWithShape="1">
            <a:blip r:embed="rId3">
              <a:alphaModFix/>
            </a:blip>
            <a:srcRect l="72914" r="1136"/>
            <a:stretch/>
          </p:blipFill>
          <p:spPr>
            <a:xfrm>
              <a:off x="0" y="817901"/>
              <a:ext cx="3738038" cy="391797"/>
            </a:xfrm>
            <a:prstGeom prst="rect">
              <a:avLst/>
            </a:prstGeom>
            <a:noFill/>
            <a:ln>
              <a:noFill/>
            </a:ln>
          </p:spPr>
        </p:pic>
        <p:pic>
          <p:nvPicPr>
            <p:cNvPr id="145" name="Google Shape;145;p5"/>
            <p:cNvPicPr preferRelativeResize="0"/>
            <p:nvPr/>
          </p:nvPicPr>
          <p:blipFill rotWithShape="1">
            <a:blip r:embed="rId3">
              <a:alphaModFix/>
            </a:blip>
            <a:srcRect l="72914" r="1136"/>
            <a:stretch/>
          </p:blipFill>
          <p:spPr>
            <a:xfrm>
              <a:off x="0" y="1018624"/>
              <a:ext cx="1851650" cy="391800"/>
            </a:xfrm>
            <a:prstGeom prst="rect">
              <a:avLst/>
            </a:prstGeom>
            <a:noFill/>
            <a:ln>
              <a:noFill/>
            </a:ln>
          </p:spPr>
        </p:pic>
      </p:grpSp>
      <p:sp>
        <p:nvSpPr>
          <p:cNvPr id="146" name="Google Shape;146;p5"/>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pic>
        <p:nvPicPr>
          <p:cNvPr id="147" name="Google Shape;147;p5"/>
          <p:cNvPicPr preferRelativeResize="0"/>
          <p:nvPr/>
        </p:nvPicPr>
        <p:blipFill rotWithShape="1">
          <a:blip r:embed="rId4">
            <a:alphaModFix/>
          </a:blip>
          <a:srcRect/>
          <a:stretch/>
        </p:blipFill>
        <p:spPr>
          <a:xfrm>
            <a:off x="9273147" y="5948937"/>
            <a:ext cx="1133769" cy="704063"/>
          </a:xfrm>
          <a:prstGeom prst="rect">
            <a:avLst/>
          </a:prstGeom>
          <a:noFill/>
          <a:ln>
            <a:noFill/>
          </a:ln>
        </p:spPr>
      </p:pic>
      <p:pic>
        <p:nvPicPr>
          <p:cNvPr id="148" name="Google Shape;148;p5"/>
          <p:cNvPicPr preferRelativeResize="0"/>
          <p:nvPr/>
        </p:nvPicPr>
        <p:blipFill rotWithShape="1">
          <a:blip r:embed="rId5">
            <a:alphaModFix/>
          </a:blip>
          <a:srcRect/>
          <a:stretch/>
        </p:blipFill>
        <p:spPr>
          <a:xfrm>
            <a:off x="5604445" y="4045061"/>
            <a:ext cx="982909" cy="982909"/>
          </a:xfrm>
          <a:prstGeom prst="rect">
            <a:avLst/>
          </a:prstGeom>
          <a:noFill/>
          <a:ln>
            <a:noFill/>
          </a:ln>
        </p:spPr>
      </p:pic>
    </p:spTree>
    <p:extLst>
      <p:ext uri="{BB962C8B-B14F-4D97-AF65-F5344CB8AC3E}">
        <p14:creationId xmlns:p14="http://schemas.microsoft.com/office/powerpoint/2010/main" val="40940646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descr="Alcaldia_blanco.png"/>
          <p:cNvPicPr preferRelativeResize="0"/>
          <p:nvPr/>
        </p:nvPicPr>
        <p:blipFill rotWithShape="1">
          <a:blip r:embed="rId3">
            <a:alphaModFix/>
          </a:blip>
          <a:srcRect l="6613" t="12985" r="7599" b="14791"/>
          <a:stretch/>
        </p:blipFill>
        <p:spPr>
          <a:xfrm>
            <a:off x="9504208" y="249767"/>
            <a:ext cx="1030649" cy="380268"/>
          </a:xfrm>
          <a:prstGeom prst="rect">
            <a:avLst/>
          </a:prstGeom>
          <a:noFill/>
          <a:ln>
            <a:noFill/>
          </a:ln>
        </p:spPr>
      </p:pic>
      <p:grpSp>
        <p:nvGrpSpPr>
          <p:cNvPr id="155" name="Google Shape;155;p6"/>
          <p:cNvGrpSpPr/>
          <p:nvPr/>
        </p:nvGrpSpPr>
        <p:grpSpPr>
          <a:xfrm>
            <a:off x="1523520" y="130935"/>
            <a:ext cx="9144745" cy="770382"/>
            <a:chOff x="0" y="817901"/>
            <a:chExt cx="5550569" cy="592523"/>
          </a:xfrm>
        </p:grpSpPr>
        <p:pic>
          <p:nvPicPr>
            <p:cNvPr id="156" name="Google Shape;156;p6"/>
            <p:cNvPicPr preferRelativeResize="0"/>
            <p:nvPr/>
          </p:nvPicPr>
          <p:blipFill rotWithShape="1">
            <a:blip r:embed="rId4">
              <a:alphaModFix/>
            </a:blip>
            <a:srcRect l="69215" r="6154"/>
            <a:stretch/>
          </p:blipFill>
          <p:spPr>
            <a:xfrm>
              <a:off x="0" y="934848"/>
              <a:ext cx="5550569" cy="391797"/>
            </a:xfrm>
            <a:prstGeom prst="rect">
              <a:avLst/>
            </a:prstGeom>
            <a:noFill/>
            <a:ln>
              <a:noFill/>
            </a:ln>
          </p:spPr>
        </p:pic>
        <p:pic>
          <p:nvPicPr>
            <p:cNvPr id="157" name="Google Shape;157;p6"/>
            <p:cNvPicPr preferRelativeResize="0"/>
            <p:nvPr/>
          </p:nvPicPr>
          <p:blipFill rotWithShape="1">
            <a:blip r:embed="rId4">
              <a:alphaModFix/>
            </a:blip>
            <a:srcRect l="72914" r="1136"/>
            <a:stretch/>
          </p:blipFill>
          <p:spPr>
            <a:xfrm>
              <a:off x="0" y="817901"/>
              <a:ext cx="3738038" cy="391797"/>
            </a:xfrm>
            <a:prstGeom prst="rect">
              <a:avLst/>
            </a:prstGeom>
            <a:noFill/>
            <a:ln>
              <a:noFill/>
            </a:ln>
          </p:spPr>
        </p:pic>
        <p:pic>
          <p:nvPicPr>
            <p:cNvPr id="158" name="Google Shape;158;p6"/>
            <p:cNvPicPr preferRelativeResize="0"/>
            <p:nvPr/>
          </p:nvPicPr>
          <p:blipFill rotWithShape="1">
            <a:blip r:embed="rId4">
              <a:alphaModFix/>
            </a:blip>
            <a:srcRect l="72914" r="1136"/>
            <a:stretch/>
          </p:blipFill>
          <p:spPr>
            <a:xfrm>
              <a:off x="0" y="1018624"/>
              <a:ext cx="1851650" cy="391800"/>
            </a:xfrm>
            <a:prstGeom prst="rect">
              <a:avLst/>
            </a:prstGeom>
            <a:noFill/>
            <a:ln>
              <a:noFill/>
            </a:ln>
          </p:spPr>
        </p:pic>
      </p:grpSp>
      <p:sp>
        <p:nvSpPr>
          <p:cNvPr id="159" name="Google Shape;159;p6"/>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sp>
        <p:nvSpPr>
          <p:cNvPr id="160" name="Google Shape;160;p6"/>
          <p:cNvSpPr/>
          <p:nvPr/>
        </p:nvSpPr>
        <p:spPr>
          <a:xfrm>
            <a:off x="1724892" y="1121073"/>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a:solidFill>
                  <a:srgbClr val="FFFFFF"/>
                </a:solidFill>
                <a:latin typeface="Arial"/>
                <a:ea typeface="Arial"/>
                <a:cs typeface="Arial"/>
                <a:sym typeface="Arial"/>
              </a:rPr>
              <a:t>SCRD</a:t>
            </a:r>
            <a:endParaRPr sz="2631" b="1" kern="0">
              <a:solidFill>
                <a:srgbClr val="FFFFFF"/>
              </a:solidFill>
              <a:latin typeface="Arial"/>
              <a:ea typeface="Arial"/>
              <a:cs typeface="Arial"/>
              <a:sym typeface="Arial"/>
            </a:endParaRPr>
          </a:p>
        </p:txBody>
      </p:sp>
      <p:pic>
        <p:nvPicPr>
          <p:cNvPr id="161" name="Google Shape;161;p6"/>
          <p:cNvPicPr preferRelativeResize="0"/>
          <p:nvPr/>
        </p:nvPicPr>
        <p:blipFill rotWithShape="1">
          <a:blip r:embed="rId5">
            <a:alphaModFix/>
          </a:blip>
          <a:srcRect/>
          <a:stretch/>
        </p:blipFill>
        <p:spPr>
          <a:xfrm>
            <a:off x="9667496" y="834993"/>
            <a:ext cx="770379" cy="770379"/>
          </a:xfrm>
          <a:prstGeom prst="rect">
            <a:avLst/>
          </a:prstGeom>
          <a:noFill/>
          <a:ln>
            <a:noFill/>
          </a:ln>
        </p:spPr>
      </p:pic>
      <p:cxnSp>
        <p:nvCxnSpPr>
          <p:cNvPr id="162" name="Google Shape;162;p6"/>
          <p:cNvCxnSpPr/>
          <p:nvPr/>
        </p:nvCxnSpPr>
        <p:spPr>
          <a:xfrm>
            <a:off x="5202324" y="1384224"/>
            <a:ext cx="1964412" cy="0"/>
          </a:xfrm>
          <a:prstGeom prst="straightConnector1">
            <a:avLst/>
          </a:prstGeom>
          <a:noFill/>
          <a:ln w="38100" cap="flat" cmpd="sng">
            <a:solidFill>
              <a:srgbClr val="351C75"/>
            </a:solidFill>
            <a:prstDash val="solid"/>
            <a:round/>
            <a:headEnd type="none" w="sm" len="sm"/>
            <a:tailEnd type="triangle" w="med" len="med"/>
          </a:ln>
        </p:spPr>
      </p:cxnSp>
      <p:sp>
        <p:nvSpPr>
          <p:cNvPr id="163" name="Google Shape;163;p6"/>
          <p:cNvSpPr txBox="1"/>
          <p:nvPr/>
        </p:nvSpPr>
        <p:spPr>
          <a:xfrm>
            <a:off x="7416370" y="1031239"/>
            <a:ext cx="1826157"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452" b="1" kern="0" dirty="0">
                <a:solidFill>
                  <a:srgbClr val="000000"/>
                </a:solidFill>
                <a:latin typeface="Calibri" panose="020F0502020204030204" pitchFamily="34" charset="0"/>
                <a:cs typeface="Calibri" panose="020F0502020204030204" pitchFamily="34" charset="0"/>
                <a:sym typeface="Arial"/>
              </a:rPr>
              <a:t>8 / 22 METAS</a:t>
            </a:r>
            <a:endParaRPr sz="1452" b="1" kern="0" dirty="0">
              <a:solidFill>
                <a:srgbClr val="000000"/>
              </a:solidFill>
              <a:latin typeface="Calibri" panose="020F0502020204030204" pitchFamily="34" charset="0"/>
              <a:cs typeface="Calibri" panose="020F0502020204030204" pitchFamily="34" charset="0"/>
              <a:sym typeface="Arial"/>
            </a:endParaRPr>
          </a:p>
          <a:p>
            <a:pPr algn="ctr" defTabSz="829544">
              <a:buClr>
                <a:srgbClr val="000000"/>
              </a:buClr>
              <a:buSzPts val="1800"/>
            </a:pPr>
            <a:r>
              <a:rPr lang="es-CO" sz="1814" b="1" kern="0" dirty="0">
                <a:solidFill>
                  <a:srgbClr val="000000"/>
                </a:solidFill>
                <a:latin typeface="Calibri" panose="020F0502020204030204" pitchFamily="34" charset="0"/>
                <a:cs typeface="Calibri" panose="020F0502020204030204" pitchFamily="34" charset="0"/>
                <a:sym typeface="Arial"/>
              </a:rPr>
              <a:t>36,4% </a:t>
            </a:r>
            <a:endParaRPr sz="1814" b="1" kern="0" dirty="0">
              <a:solidFill>
                <a:srgbClr val="000000"/>
              </a:solidFill>
              <a:latin typeface="Calibri" panose="020F0502020204030204" pitchFamily="34" charset="0"/>
              <a:cs typeface="Calibri" panose="020F0502020204030204" pitchFamily="34" charset="0"/>
              <a:sym typeface="Arial"/>
            </a:endParaRPr>
          </a:p>
        </p:txBody>
      </p:sp>
      <p:pic>
        <p:nvPicPr>
          <p:cNvPr id="175" name="Google Shape;175;p6"/>
          <p:cNvPicPr preferRelativeResize="0"/>
          <p:nvPr/>
        </p:nvPicPr>
        <p:blipFill rotWithShape="1">
          <a:blip r:embed="rId6">
            <a:alphaModFix/>
          </a:blip>
          <a:srcRect/>
          <a:stretch/>
        </p:blipFill>
        <p:spPr>
          <a:xfrm>
            <a:off x="9273147" y="5948937"/>
            <a:ext cx="1133769" cy="704063"/>
          </a:xfrm>
          <a:prstGeom prst="rect">
            <a:avLst/>
          </a:prstGeom>
          <a:noFill/>
          <a:ln>
            <a:noFill/>
          </a:ln>
        </p:spPr>
      </p:pic>
      <p:sp>
        <p:nvSpPr>
          <p:cNvPr id="30" name="Google Shape;130;p4">
            <a:extLst>
              <a:ext uri="{FF2B5EF4-FFF2-40B4-BE49-F238E27FC236}">
                <a16:creationId xmlns:a16="http://schemas.microsoft.com/office/drawing/2014/main" id="{5CDD0F46-B9A2-1645-B2EC-4D9EB40D78E8}"/>
              </a:ext>
            </a:extLst>
          </p:cNvPr>
          <p:cNvSpPr txBox="1"/>
          <p:nvPr/>
        </p:nvSpPr>
        <p:spPr>
          <a:xfrm>
            <a:off x="1724891" y="6300967"/>
            <a:ext cx="5552769" cy="376118"/>
          </a:xfrm>
          <a:prstGeom prst="rect">
            <a:avLst/>
          </a:prstGeom>
          <a:noFill/>
          <a:ln>
            <a:noFill/>
          </a:ln>
        </p:spPr>
        <p:txBody>
          <a:bodyPr spcFirstLastPara="1" wrap="square" lIns="82939" tIns="82939" rIns="82939" bIns="82939" anchor="t" anchorCtr="0">
            <a:noAutofit/>
          </a:bodyPr>
          <a:lstStyle/>
          <a:p>
            <a:pPr defTabSz="829544">
              <a:buClr>
                <a:srgbClr val="000000"/>
              </a:buClr>
              <a:buSzPts val="1100"/>
            </a:pPr>
            <a:r>
              <a:rPr lang="es-CO" sz="953" kern="0" dirty="0">
                <a:solidFill>
                  <a:srgbClr val="FFFFFF">
                    <a:lumMod val="65000"/>
                  </a:srgbClr>
                </a:solidFill>
                <a:latin typeface="Calibri" panose="020F0502020204030204" pitchFamily="34" charset="0"/>
                <a:cs typeface="Calibri" panose="020F0502020204030204" pitchFamily="34" charset="0"/>
                <a:sym typeface="Arial"/>
              </a:rPr>
              <a:t>Fuente: Plan de Acción componentes de inversión y gestión – SEGPLAN. 30 de junio de 2021</a:t>
            </a:r>
            <a:endParaRPr sz="953" kern="0" dirty="0">
              <a:solidFill>
                <a:srgbClr val="FFFFFF">
                  <a:lumMod val="65000"/>
                </a:srgbClr>
              </a:solidFill>
              <a:latin typeface="Calibri" panose="020F0502020204030204" pitchFamily="34" charset="0"/>
              <a:cs typeface="Calibri" panose="020F0502020204030204" pitchFamily="34" charset="0"/>
              <a:sym typeface="Arial"/>
            </a:endParaRPr>
          </a:p>
        </p:txBody>
      </p:sp>
      <p:graphicFrame>
        <p:nvGraphicFramePr>
          <p:cNvPr id="5" name="Tabla 4">
            <a:extLst>
              <a:ext uri="{FF2B5EF4-FFF2-40B4-BE49-F238E27FC236}">
                <a16:creationId xmlns:a16="http://schemas.microsoft.com/office/drawing/2014/main" id="{B7A03661-1CD8-F44D-9036-971496C9B682}"/>
              </a:ext>
            </a:extLst>
          </p:cNvPr>
          <p:cNvGraphicFramePr>
            <a:graphicFrameLocks noGrp="1"/>
          </p:cNvGraphicFramePr>
          <p:nvPr/>
        </p:nvGraphicFramePr>
        <p:xfrm>
          <a:off x="1724891" y="1863079"/>
          <a:ext cx="8682024" cy="4177831"/>
        </p:xfrm>
        <a:graphic>
          <a:graphicData uri="http://schemas.openxmlformats.org/drawingml/2006/table">
            <a:tbl>
              <a:tblPr/>
              <a:tblGrid>
                <a:gridCol w="851783">
                  <a:extLst>
                    <a:ext uri="{9D8B030D-6E8A-4147-A177-3AD203B41FA5}">
                      <a16:colId xmlns:a16="http://schemas.microsoft.com/office/drawing/2014/main" val="1975883059"/>
                    </a:ext>
                  </a:extLst>
                </a:gridCol>
                <a:gridCol w="6567960">
                  <a:extLst>
                    <a:ext uri="{9D8B030D-6E8A-4147-A177-3AD203B41FA5}">
                      <a16:colId xmlns:a16="http://schemas.microsoft.com/office/drawing/2014/main" val="3347360393"/>
                    </a:ext>
                  </a:extLst>
                </a:gridCol>
                <a:gridCol w="1262281">
                  <a:extLst>
                    <a:ext uri="{9D8B030D-6E8A-4147-A177-3AD203B41FA5}">
                      <a16:colId xmlns:a16="http://schemas.microsoft.com/office/drawing/2014/main" val="3632676108"/>
                    </a:ext>
                  </a:extLst>
                </a:gridCol>
              </a:tblGrid>
              <a:tr h="466204">
                <a:tc>
                  <a:txBody>
                    <a:bodyPr/>
                    <a:lstStyle/>
                    <a:p>
                      <a:pPr algn="ctr" fontAlgn="ctr"/>
                      <a:r>
                        <a:rPr lang="es-CO" sz="1500" b="1" i="0" u="none" strike="noStrike" dirty="0">
                          <a:solidFill>
                            <a:srgbClr val="FFFFFF"/>
                          </a:solidFill>
                          <a:effectLst/>
                          <a:latin typeface="Calibri" panose="020F0502020204030204" pitchFamily="34" charset="0"/>
                        </a:rPr>
                        <a:t>No.</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META PLAN DE DESARROLLO</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 Ejecución 2021</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extLst>
                  <a:ext uri="{0D108BD9-81ED-4DB2-BD59-A6C34878D82A}">
                    <a16:rowId xmlns:a16="http://schemas.microsoft.com/office/drawing/2014/main" val="1861128603"/>
                  </a:ext>
                </a:extLst>
              </a:tr>
              <a:tr h="932409">
                <a:tc>
                  <a:txBody>
                    <a:bodyPr/>
                    <a:lstStyle/>
                    <a:p>
                      <a:pPr algn="ctr" fontAlgn="ctr"/>
                      <a:r>
                        <a:rPr lang="es-CO" sz="1600" b="1" i="0" u="none" strike="noStrike" dirty="0">
                          <a:solidFill>
                            <a:srgbClr val="7030A0"/>
                          </a:solidFill>
                          <a:effectLst/>
                          <a:latin typeface="Calibri" panose="020F0502020204030204" pitchFamily="34" charset="0"/>
                        </a:rPr>
                        <a:t>158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a:solidFill>
                            <a:srgbClr val="000000"/>
                          </a:solidFill>
                          <a:effectLst/>
                          <a:latin typeface="Calibri" panose="020F0502020204030204" pitchFamily="34" charset="0"/>
                        </a:rPr>
                        <a:t>Realizar el 100% de las acciones para el fortalecimiento de los estímulos, apoyos concertados y alianzas estratégicas para dinamizar la estrategia sectorial dirigida a fomentar los procesos culturales, artísticos, patrimoniales.</a:t>
                      </a:r>
                      <a:br>
                        <a:rPr lang="es-CO" sz="1500" b="0" i="0" u="none" strike="noStrike">
                          <a:solidFill>
                            <a:srgbClr val="000000"/>
                          </a:solidFill>
                          <a:effectLst/>
                          <a:latin typeface="Calibri" panose="020F0502020204030204" pitchFamily="34" charset="0"/>
                        </a:rPr>
                      </a:br>
                      <a:r>
                        <a:rPr lang="es-CO" sz="1500" b="0" i="0" u="none" strike="noStrike">
                          <a:solidFill>
                            <a:srgbClr val="A6A6A6"/>
                          </a:solidFill>
                          <a:effectLst/>
                          <a:latin typeface="Calibri" panose="020F0502020204030204" pitchFamily="34" charset="0"/>
                        </a:rPr>
                        <a:t>(Programado 100% / Ejecutado 7,19%)</a:t>
                      </a:r>
                      <a:endParaRPr lang="es-CO" sz="1500" b="0" i="0" u="none" strike="noStrike">
                        <a:solidFill>
                          <a:srgbClr val="000000"/>
                        </a:solidFill>
                        <a:effectLst/>
                        <a:latin typeface="Calibri" panose="020F0502020204030204" pitchFamily="34" charset="0"/>
                      </a:endParaRPr>
                    </a:p>
                  </a:txBody>
                  <a:tcPr marL="45217"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7,19%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3171136087"/>
                  </a:ext>
                </a:extLst>
              </a:tr>
              <a:tr h="932409">
                <a:tc>
                  <a:txBody>
                    <a:bodyPr/>
                    <a:lstStyle/>
                    <a:p>
                      <a:pPr algn="ctr" fontAlgn="ctr"/>
                      <a:r>
                        <a:rPr lang="es-CO" sz="1600" b="1" i="0" u="none" strike="noStrike" dirty="0">
                          <a:solidFill>
                            <a:srgbClr val="7030A0"/>
                          </a:solidFill>
                          <a:effectLst/>
                          <a:latin typeface="Calibri" panose="020F0502020204030204" pitchFamily="34" charset="0"/>
                        </a:rPr>
                        <a:t>101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Creación de un (1) Sistema Distrital de bibliotecas y espacios no convencionales de lectura que fortalezca y articule bibliotecas públicas, escolares, comunitarias, universitarias, especializadas, y otros espacios de circulación del libro en la ciudad </a:t>
                      </a:r>
                      <a:r>
                        <a:rPr lang="es-CO" sz="1500" b="0" i="0" u="none" strike="noStrike" dirty="0">
                          <a:solidFill>
                            <a:srgbClr val="A6A6A6"/>
                          </a:solidFill>
                          <a:effectLst/>
                          <a:latin typeface="Calibri" panose="020F0502020204030204" pitchFamily="34" charset="0"/>
                        </a:rPr>
                        <a:t>(Programado 1 / Ejecutado 0,27)</a:t>
                      </a:r>
                      <a:endParaRPr lang="es-CO" sz="1500" b="0" i="0" u="none" strike="noStrike" dirty="0">
                        <a:solidFill>
                          <a:srgbClr val="000000"/>
                        </a:solidFill>
                        <a:effectLst/>
                        <a:latin typeface="Calibri" panose="020F0502020204030204" pitchFamily="34" charset="0"/>
                      </a:endParaRPr>
                    </a:p>
                  </a:txBody>
                  <a:tcPr marL="45217"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27%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1598585086"/>
                  </a:ext>
                </a:extLst>
              </a:tr>
              <a:tr h="699307">
                <a:tc>
                  <a:txBody>
                    <a:bodyPr/>
                    <a:lstStyle/>
                    <a:p>
                      <a:pPr algn="ctr" fontAlgn="ctr"/>
                      <a:r>
                        <a:rPr lang="es-CO" sz="1600" b="1" i="0" u="none" strike="noStrike" dirty="0">
                          <a:solidFill>
                            <a:srgbClr val="7030A0"/>
                          </a:solidFill>
                          <a:effectLst/>
                          <a:latin typeface="Calibri" panose="020F0502020204030204" pitchFamily="34" charset="0"/>
                        </a:rPr>
                        <a:t>154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a:solidFill>
                            <a:srgbClr val="000000"/>
                          </a:solidFill>
                          <a:effectLst/>
                          <a:latin typeface="Calibri" panose="020F0502020204030204" pitchFamily="34" charset="0"/>
                        </a:rPr>
                        <a:t> implementar una (1) estrategia que permita reconocer y difundir manifestaciones de patrimonio cultural material e inmaterial, para generar conocimiento en la ciudadanía.</a:t>
                      </a:r>
                      <a:br>
                        <a:rPr lang="es-CO" sz="1500" b="0" i="0" u="none" strike="noStrike">
                          <a:solidFill>
                            <a:srgbClr val="000000"/>
                          </a:solidFill>
                          <a:effectLst/>
                          <a:latin typeface="Calibri" panose="020F0502020204030204" pitchFamily="34" charset="0"/>
                        </a:rPr>
                      </a:br>
                      <a:r>
                        <a:rPr lang="es-CO" sz="1500" b="0" i="0" u="none" strike="noStrike">
                          <a:solidFill>
                            <a:srgbClr val="A6A6A6"/>
                          </a:solidFill>
                          <a:effectLst/>
                          <a:latin typeface="Calibri" panose="020F0502020204030204" pitchFamily="34" charset="0"/>
                        </a:rPr>
                        <a:t>(Programado 0,3 / Ejecutado 0,09)</a:t>
                      </a:r>
                      <a:endParaRPr lang="es-CO" sz="1500" b="0" i="0" u="none" strike="noStrike">
                        <a:solidFill>
                          <a:srgbClr val="000000"/>
                        </a:solidFill>
                        <a:effectLst/>
                        <a:latin typeface="Calibri" panose="020F0502020204030204" pitchFamily="34" charset="0"/>
                      </a:endParaRPr>
                    </a:p>
                  </a:txBody>
                  <a:tcPr marL="45217"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30%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2384432900"/>
                  </a:ext>
                </a:extLst>
              </a:tr>
              <a:tr h="932409">
                <a:tc>
                  <a:txBody>
                    <a:bodyPr/>
                    <a:lstStyle/>
                    <a:p>
                      <a:pPr algn="ctr" fontAlgn="ctr"/>
                      <a:r>
                        <a:rPr lang="es-CO" sz="1600" b="1" i="0" u="none" strike="noStrike" dirty="0">
                          <a:solidFill>
                            <a:srgbClr val="7030A0"/>
                          </a:solidFill>
                          <a:effectLst/>
                          <a:latin typeface="Calibri" panose="020F0502020204030204" pitchFamily="34" charset="0"/>
                        </a:rPr>
                        <a:t>139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a:solidFill>
                            <a:srgbClr val="000000"/>
                          </a:solidFill>
                          <a:effectLst/>
                          <a:latin typeface="Calibri" panose="020F0502020204030204" pitchFamily="34" charset="0"/>
                        </a:rPr>
                        <a:t>Generar 1 estrategia de internacionalización que promueva el posicionamiento de Bogotá como referente en temas culturales y deportivos y permita la movilizaciòn dinàmica de recursos técnicos, humanos y financieros</a:t>
                      </a:r>
                      <a:br>
                        <a:rPr lang="es-CO" sz="1500" b="0" i="0" u="none" strike="noStrike">
                          <a:solidFill>
                            <a:srgbClr val="000000"/>
                          </a:solidFill>
                          <a:effectLst/>
                          <a:latin typeface="Calibri" panose="020F0502020204030204" pitchFamily="34" charset="0"/>
                        </a:rPr>
                      </a:br>
                      <a:r>
                        <a:rPr lang="es-CO" sz="1500" b="0" i="0" u="none" strike="noStrike">
                          <a:solidFill>
                            <a:srgbClr val="A6A6A6"/>
                          </a:solidFill>
                          <a:effectLst/>
                          <a:latin typeface="Calibri" panose="020F0502020204030204" pitchFamily="34" charset="0"/>
                        </a:rPr>
                        <a:t>(Programado 0,2 / Ejecutado 0,08)</a:t>
                      </a:r>
                      <a:endParaRPr lang="es-CO" sz="1500" b="0" i="0" u="none" strike="noStrike">
                        <a:solidFill>
                          <a:srgbClr val="000000"/>
                        </a:solidFill>
                        <a:effectLst/>
                        <a:latin typeface="Calibri" panose="020F0502020204030204" pitchFamily="34" charset="0"/>
                      </a:endParaRPr>
                    </a:p>
                  </a:txBody>
                  <a:tcPr marL="45217"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40%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4189790536"/>
                  </a:ext>
                </a:extLst>
              </a:tr>
            </a:tbl>
          </a:graphicData>
        </a:graphic>
      </p:graphicFrame>
    </p:spTree>
    <p:extLst>
      <p:ext uri="{BB962C8B-B14F-4D97-AF65-F5344CB8AC3E}">
        <p14:creationId xmlns:p14="http://schemas.microsoft.com/office/powerpoint/2010/main" val="14311090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descr="Alcaldia_blanco.png"/>
          <p:cNvPicPr preferRelativeResize="0"/>
          <p:nvPr/>
        </p:nvPicPr>
        <p:blipFill rotWithShape="1">
          <a:blip r:embed="rId3">
            <a:alphaModFix/>
          </a:blip>
          <a:srcRect l="6613" t="12985" r="7599" b="14791"/>
          <a:stretch/>
        </p:blipFill>
        <p:spPr>
          <a:xfrm>
            <a:off x="9504208" y="249767"/>
            <a:ext cx="1030649" cy="380268"/>
          </a:xfrm>
          <a:prstGeom prst="rect">
            <a:avLst/>
          </a:prstGeom>
          <a:noFill/>
          <a:ln>
            <a:noFill/>
          </a:ln>
        </p:spPr>
      </p:pic>
      <p:grpSp>
        <p:nvGrpSpPr>
          <p:cNvPr id="155" name="Google Shape;155;p6"/>
          <p:cNvGrpSpPr/>
          <p:nvPr/>
        </p:nvGrpSpPr>
        <p:grpSpPr>
          <a:xfrm>
            <a:off x="1523520" y="130935"/>
            <a:ext cx="9144745" cy="770382"/>
            <a:chOff x="0" y="817901"/>
            <a:chExt cx="5550569" cy="592523"/>
          </a:xfrm>
        </p:grpSpPr>
        <p:pic>
          <p:nvPicPr>
            <p:cNvPr id="156" name="Google Shape;156;p6"/>
            <p:cNvPicPr preferRelativeResize="0"/>
            <p:nvPr/>
          </p:nvPicPr>
          <p:blipFill rotWithShape="1">
            <a:blip r:embed="rId4">
              <a:alphaModFix/>
            </a:blip>
            <a:srcRect l="69215" r="6154"/>
            <a:stretch/>
          </p:blipFill>
          <p:spPr>
            <a:xfrm>
              <a:off x="0" y="934848"/>
              <a:ext cx="5550569" cy="391797"/>
            </a:xfrm>
            <a:prstGeom prst="rect">
              <a:avLst/>
            </a:prstGeom>
            <a:noFill/>
            <a:ln>
              <a:noFill/>
            </a:ln>
          </p:spPr>
        </p:pic>
        <p:pic>
          <p:nvPicPr>
            <p:cNvPr id="157" name="Google Shape;157;p6"/>
            <p:cNvPicPr preferRelativeResize="0"/>
            <p:nvPr/>
          </p:nvPicPr>
          <p:blipFill rotWithShape="1">
            <a:blip r:embed="rId4">
              <a:alphaModFix/>
            </a:blip>
            <a:srcRect l="72914" r="1136"/>
            <a:stretch/>
          </p:blipFill>
          <p:spPr>
            <a:xfrm>
              <a:off x="0" y="817901"/>
              <a:ext cx="3738038" cy="391797"/>
            </a:xfrm>
            <a:prstGeom prst="rect">
              <a:avLst/>
            </a:prstGeom>
            <a:noFill/>
            <a:ln>
              <a:noFill/>
            </a:ln>
          </p:spPr>
        </p:pic>
        <p:pic>
          <p:nvPicPr>
            <p:cNvPr id="158" name="Google Shape;158;p6"/>
            <p:cNvPicPr preferRelativeResize="0"/>
            <p:nvPr/>
          </p:nvPicPr>
          <p:blipFill rotWithShape="1">
            <a:blip r:embed="rId4">
              <a:alphaModFix/>
            </a:blip>
            <a:srcRect l="72914" r="1136"/>
            <a:stretch/>
          </p:blipFill>
          <p:spPr>
            <a:xfrm>
              <a:off x="0" y="1018624"/>
              <a:ext cx="1851650" cy="391800"/>
            </a:xfrm>
            <a:prstGeom prst="rect">
              <a:avLst/>
            </a:prstGeom>
            <a:noFill/>
            <a:ln>
              <a:noFill/>
            </a:ln>
          </p:spPr>
        </p:pic>
      </p:grpSp>
      <p:sp>
        <p:nvSpPr>
          <p:cNvPr id="159" name="Google Shape;159;p6"/>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sp>
        <p:nvSpPr>
          <p:cNvPr id="160" name="Google Shape;160;p6"/>
          <p:cNvSpPr/>
          <p:nvPr/>
        </p:nvSpPr>
        <p:spPr>
          <a:xfrm>
            <a:off x="1724892" y="1121073"/>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a:solidFill>
                  <a:srgbClr val="FFFFFF"/>
                </a:solidFill>
                <a:latin typeface="Arial"/>
                <a:ea typeface="Arial"/>
                <a:cs typeface="Arial"/>
                <a:sym typeface="Arial"/>
              </a:rPr>
              <a:t>SCRD</a:t>
            </a:r>
            <a:endParaRPr sz="2631" b="1" kern="0">
              <a:solidFill>
                <a:srgbClr val="FFFFFF"/>
              </a:solidFill>
              <a:latin typeface="Arial"/>
              <a:ea typeface="Arial"/>
              <a:cs typeface="Arial"/>
              <a:sym typeface="Arial"/>
            </a:endParaRPr>
          </a:p>
        </p:txBody>
      </p:sp>
      <p:pic>
        <p:nvPicPr>
          <p:cNvPr id="161" name="Google Shape;161;p6"/>
          <p:cNvPicPr preferRelativeResize="0"/>
          <p:nvPr/>
        </p:nvPicPr>
        <p:blipFill rotWithShape="1">
          <a:blip r:embed="rId5">
            <a:alphaModFix/>
          </a:blip>
          <a:srcRect/>
          <a:stretch/>
        </p:blipFill>
        <p:spPr>
          <a:xfrm>
            <a:off x="9667496" y="834993"/>
            <a:ext cx="770379" cy="770379"/>
          </a:xfrm>
          <a:prstGeom prst="rect">
            <a:avLst/>
          </a:prstGeom>
          <a:noFill/>
          <a:ln>
            <a:noFill/>
          </a:ln>
        </p:spPr>
      </p:pic>
      <p:pic>
        <p:nvPicPr>
          <p:cNvPr id="175" name="Google Shape;175;p6"/>
          <p:cNvPicPr preferRelativeResize="0"/>
          <p:nvPr/>
        </p:nvPicPr>
        <p:blipFill rotWithShape="1">
          <a:blip r:embed="rId6">
            <a:alphaModFix/>
          </a:blip>
          <a:srcRect/>
          <a:stretch/>
        </p:blipFill>
        <p:spPr>
          <a:xfrm>
            <a:off x="9273147" y="5948937"/>
            <a:ext cx="1133769" cy="704063"/>
          </a:xfrm>
          <a:prstGeom prst="rect">
            <a:avLst/>
          </a:prstGeom>
          <a:noFill/>
          <a:ln>
            <a:noFill/>
          </a:ln>
        </p:spPr>
      </p:pic>
      <p:sp>
        <p:nvSpPr>
          <p:cNvPr id="30" name="Google Shape;130;p4">
            <a:extLst>
              <a:ext uri="{FF2B5EF4-FFF2-40B4-BE49-F238E27FC236}">
                <a16:creationId xmlns:a16="http://schemas.microsoft.com/office/drawing/2014/main" id="{5CDD0F46-B9A2-1645-B2EC-4D9EB40D78E8}"/>
              </a:ext>
            </a:extLst>
          </p:cNvPr>
          <p:cNvSpPr txBox="1"/>
          <p:nvPr/>
        </p:nvSpPr>
        <p:spPr>
          <a:xfrm>
            <a:off x="1724891" y="6300967"/>
            <a:ext cx="5552769" cy="376118"/>
          </a:xfrm>
          <a:prstGeom prst="rect">
            <a:avLst/>
          </a:prstGeom>
          <a:noFill/>
          <a:ln>
            <a:noFill/>
          </a:ln>
        </p:spPr>
        <p:txBody>
          <a:bodyPr spcFirstLastPara="1" wrap="square" lIns="82939" tIns="82939" rIns="82939" bIns="82939" anchor="t" anchorCtr="0">
            <a:noAutofit/>
          </a:bodyPr>
          <a:lstStyle/>
          <a:p>
            <a:pPr defTabSz="829544">
              <a:buClr>
                <a:srgbClr val="000000"/>
              </a:buClr>
              <a:buSzPts val="1100"/>
            </a:pPr>
            <a:r>
              <a:rPr lang="es-CO" sz="953" kern="0" dirty="0">
                <a:solidFill>
                  <a:srgbClr val="FFFFFF">
                    <a:lumMod val="65000"/>
                  </a:srgbClr>
                </a:solidFill>
                <a:latin typeface="Calibri" panose="020F0502020204030204" pitchFamily="34" charset="0"/>
                <a:cs typeface="Calibri" panose="020F0502020204030204" pitchFamily="34" charset="0"/>
                <a:sym typeface="Arial"/>
              </a:rPr>
              <a:t>Fuente: Plan de Acción componentes de inversión y gestión – SEGPLAN. 30 de junio de 2021</a:t>
            </a:r>
            <a:endParaRPr sz="953" kern="0" dirty="0">
              <a:solidFill>
                <a:srgbClr val="FFFFFF">
                  <a:lumMod val="65000"/>
                </a:srgbClr>
              </a:solidFill>
              <a:latin typeface="Calibri" panose="020F0502020204030204" pitchFamily="34" charset="0"/>
              <a:cs typeface="Calibri" panose="020F0502020204030204" pitchFamily="34" charset="0"/>
              <a:sym typeface="Arial"/>
            </a:endParaRPr>
          </a:p>
        </p:txBody>
      </p:sp>
      <p:graphicFrame>
        <p:nvGraphicFramePr>
          <p:cNvPr id="5" name="Tabla 4">
            <a:extLst>
              <a:ext uri="{FF2B5EF4-FFF2-40B4-BE49-F238E27FC236}">
                <a16:creationId xmlns:a16="http://schemas.microsoft.com/office/drawing/2014/main" id="{B7A03661-1CD8-F44D-9036-971496C9B682}"/>
              </a:ext>
            </a:extLst>
          </p:cNvPr>
          <p:cNvGraphicFramePr>
            <a:graphicFrameLocks noGrp="1"/>
          </p:cNvGraphicFramePr>
          <p:nvPr/>
        </p:nvGraphicFramePr>
        <p:xfrm>
          <a:off x="1724891" y="1863079"/>
          <a:ext cx="8682024" cy="3962734"/>
        </p:xfrm>
        <a:graphic>
          <a:graphicData uri="http://schemas.openxmlformats.org/drawingml/2006/table">
            <a:tbl>
              <a:tblPr/>
              <a:tblGrid>
                <a:gridCol w="851783">
                  <a:extLst>
                    <a:ext uri="{9D8B030D-6E8A-4147-A177-3AD203B41FA5}">
                      <a16:colId xmlns:a16="http://schemas.microsoft.com/office/drawing/2014/main" val="1975883059"/>
                    </a:ext>
                  </a:extLst>
                </a:gridCol>
                <a:gridCol w="6567960">
                  <a:extLst>
                    <a:ext uri="{9D8B030D-6E8A-4147-A177-3AD203B41FA5}">
                      <a16:colId xmlns:a16="http://schemas.microsoft.com/office/drawing/2014/main" val="3347360393"/>
                    </a:ext>
                  </a:extLst>
                </a:gridCol>
                <a:gridCol w="1262281">
                  <a:extLst>
                    <a:ext uri="{9D8B030D-6E8A-4147-A177-3AD203B41FA5}">
                      <a16:colId xmlns:a16="http://schemas.microsoft.com/office/drawing/2014/main" val="3632676108"/>
                    </a:ext>
                  </a:extLst>
                </a:gridCol>
              </a:tblGrid>
              <a:tr h="466204">
                <a:tc>
                  <a:txBody>
                    <a:bodyPr/>
                    <a:lstStyle/>
                    <a:p>
                      <a:pPr algn="ctr" fontAlgn="ctr"/>
                      <a:r>
                        <a:rPr lang="es-CO" sz="1500" b="1" i="0" u="none" strike="noStrike" dirty="0">
                          <a:solidFill>
                            <a:srgbClr val="FFFFFF"/>
                          </a:solidFill>
                          <a:effectLst/>
                          <a:latin typeface="Calibri" panose="020F0502020204030204" pitchFamily="34" charset="0"/>
                        </a:rPr>
                        <a:t>No.</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META PLAN DE DESARROLLO</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 Ejecución 2021</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extLst>
                  <a:ext uri="{0D108BD9-81ED-4DB2-BD59-A6C34878D82A}">
                    <a16:rowId xmlns:a16="http://schemas.microsoft.com/office/drawing/2014/main" val="1861128603"/>
                  </a:ext>
                </a:extLst>
              </a:tr>
              <a:tr h="932408">
                <a:tc>
                  <a:txBody>
                    <a:bodyPr/>
                    <a:lstStyle/>
                    <a:p>
                      <a:pPr algn="ctr" fontAlgn="ctr"/>
                      <a:r>
                        <a:rPr lang="es-CO" sz="1600" b="1" i="0" u="none" strike="noStrike" dirty="0">
                          <a:solidFill>
                            <a:srgbClr val="674EA7"/>
                          </a:solidFill>
                          <a:effectLst/>
                          <a:latin typeface="Calibri" panose="020F0502020204030204" pitchFamily="34" charset="0"/>
                        </a:rPr>
                        <a:t>148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Desarrollar una (1) estrategia para promover y fortalecer la gestión cultural territorial y los espacios de participación ciudadana del sector cultura, y su incidencia en los presupuestos participativos.</a:t>
                      </a:r>
                      <a:br>
                        <a:rPr lang="es-CO" sz="1500" b="0" i="0" u="none" strike="noStrike" dirty="0">
                          <a:solidFill>
                            <a:srgbClr val="000000"/>
                          </a:solidFill>
                          <a:effectLst/>
                          <a:latin typeface="Calibri" panose="020F0502020204030204" pitchFamily="34" charset="0"/>
                        </a:rPr>
                      </a:br>
                      <a:r>
                        <a:rPr lang="es-CO" sz="1500" b="0" i="0" u="none" strike="noStrike" dirty="0">
                          <a:solidFill>
                            <a:srgbClr val="A6A6A6"/>
                          </a:solidFill>
                          <a:effectLst/>
                          <a:latin typeface="Calibri" panose="020F0502020204030204" pitchFamily="34" charset="0"/>
                        </a:rPr>
                        <a:t>(Programado 1 / Ejecutado 0,4)</a:t>
                      </a:r>
                      <a:endParaRPr lang="es-CO" sz="1500" b="0" i="0" u="none" strike="noStrike" dirty="0">
                        <a:solidFill>
                          <a:srgbClr val="000000"/>
                        </a:solidFill>
                        <a:effectLst/>
                        <a:latin typeface="Calibri" panose="020F0502020204030204" pitchFamily="34" charset="0"/>
                      </a:endParaRPr>
                    </a:p>
                  </a:txBody>
                  <a:tcPr marL="45217"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40%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1050365364"/>
                  </a:ext>
                </a:extLst>
              </a:tr>
              <a:tr h="1398612">
                <a:tc>
                  <a:txBody>
                    <a:bodyPr/>
                    <a:lstStyle/>
                    <a:p>
                      <a:pPr algn="ctr" fontAlgn="ctr"/>
                      <a:r>
                        <a:rPr lang="es-CO" sz="1600" b="1" i="0" u="none" strike="noStrike" dirty="0">
                          <a:solidFill>
                            <a:srgbClr val="674EA7"/>
                          </a:solidFill>
                          <a:effectLst/>
                          <a:latin typeface="Calibri" panose="020F0502020204030204" pitchFamily="34" charset="0"/>
                        </a:rPr>
                        <a:t>474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Creación de un (1) centro de diseño de políticas públicas de cambio cultural para fortalecer la institucionalidad de Cultura Ciudadana en el distrito, la gestión del conocimiento y la toma de decisiones institucionales que promuevan las transformaciones culturales a partir de mejores comprensiones de las dinámicas sociales y culturales</a:t>
                      </a:r>
                      <a:br>
                        <a:rPr lang="es-CO" sz="1500" b="0" i="0" u="none" strike="noStrike" dirty="0">
                          <a:solidFill>
                            <a:srgbClr val="000000"/>
                          </a:solidFill>
                          <a:effectLst/>
                          <a:latin typeface="Calibri" panose="020F0502020204030204" pitchFamily="34" charset="0"/>
                        </a:rPr>
                      </a:br>
                      <a:r>
                        <a:rPr lang="es-CO" sz="1500" b="0" i="0" u="none" strike="noStrike" dirty="0">
                          <a:solidFill>
                            <a:srgbClr val="A6A6A6"/>
                          </a:solidFill>
                          <a:effectLst/>
                          <a:latin typeface="Calibri" panose="020F0502020204030204" pitchFamily="34" charset="0"/>
                        </a:rPr>
                        <a:t>(Programado 1 / Ejecutado 0,4)</a:t>
                      </a:r>
                      <a:endParaRPr lang="es-CO" sz="1500" b="0" i="0" u="none" strike="noStrike" dirty="0">
                        <a:solidFill>
                          <a:srgbClr val="000000"/>
                        </a:solidFill>
                        <a:effectLst/>
                        <a:latin typeface="Calibri" panose="020F0502020204030204" pitchFamily="34" charset="0"/>
                      </a:endParaRPr>
                    </a:p>
                  </a:txBody>
                  <a:tcPr marL="45217"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40%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3826478157"/>
                  </a:ext>
                </a:extLst>
              </a:tr>
              <a:tr h="699306">
                <a:tc>
                  <a:txBody>
                    <a:bodyPr/>
                    <a:lstStyle/>
                    <a:p>
                      <a:pPr algn="ctr" fontAlgn="ctr"/>
                      <a:r>
                        <a:rPr lang="es-CO" sz="1600" b="1" i="0" u="none" strike="noStrike" dirty="0">
                          <a:solidFill>
                            <a:srgbClr val="674EA7"/>
                          </a:solidFill>
                          <a:effectLst/>
                          <a:latin typeface="Calibri" panose="020F0502020204030204" pitchFamily="34" charset="0"/>
                        </a:rPr>
                        <a:t>476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a:solidFill>
                            <a:srgbClr val="000000"/>
                          </a:solidFill>
                          <a:effectLst/>
                          <a:latin typeface="Calibri" panose="020F0502020204030204" pitchFamily="34" charset="0"/>
                        </a:rPr>
                        <a:t>Implementar un (1) sistema de gestión de la información para el levantamiento y monitoreo de las estrategias de cambio cultural</a:t>
                      </a:r>
                      <a:br>
                        <a:rPr lang="es-CO" sz="1500" b="0" i="0" u="none" strike="noStrike">
                          <a:solidFill>
                            <a:srgbClr val="000000"/>
                          </a:solidFill>
                          <a:effectLst/>
                          <a:latin typeface="Calibri" panose="020F0502020204030204" pitchFamily="34" charset="0"/>
                        </a:rPr>
                      </a:br>
                      <a:r>
                        <a:rPr lang="es-CO" sz="1500" b="0" i="0" u="none" strike="noStrike">
                          <a:solidFill>
                            <a:srgbClr val="A6A6A6"/>
                          </a:solidFill>
                          <a:effectLst/>
                          <a:latin typeface="Calibri" panose="020F0502020204030204" pitchFamily="34" charset="0"/>
                        </a:rPr>
                        <a:t>(Programado 1 / Ejecutado 0,4)</a:t>
                      </a:r>
                      <a:endParaRPr lang="es-CO" sz="1500" b="0" i="0" u="none" strike="noStrike">
                        <a:solidFill>
                          <a:srgbClr val="000000"/>
                        </a:solidFill>
                        <a:effectLst/>
                        <a:latin typeface="Calibri" panose="020F0502020204030204" pitchFamily="34" charset="0"/>
                      </a:endParaRPr>
                    </a:p>
                  </a:txBody>
                  <a:tcPr marL="45217"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40%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1026523004"/>
                  </a:ext>
                </a:extLst>
              </a:tr>
              <a:tr h="466204">
                <a:tc>
                  <a:txBody>
                    <a:bodyPr/>
                    <a:lstStyle/>
                    <a:p>
                      <a:pPr algn="ctr" fontAlgn="ctr"/>
                      <a:r>
                        <a:rPr lang="es-CO" sz="1600" b="1" i="0" u="none" strike="noStrike" dirty="0">
                          <a:solidFill>
                            <a:srgbClr val="674EA7"/>
                          </a:solidFill>
                          <a:effectLst/>
                          <a:latin typeface="Calibri" panose="020F0502020204030204" pitchFamily="34" charset="0"/>
                        </a:rPr>
                        <a:t>539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Realizar el 100% de las acciones para el fortalecimiento de la comunicación pública</a:t>
                      </a:r>
                      <a:br>
                        <a:rPr lang="es-CO" sz="1500" b="0" i="0" u="none" strike="noStrike" dirty="0">
                          <a:solidFill>
                            <a:srgbClr val="000000"/>
                          </a:solidFill>
                          <a:effectLst/>
                          <a:latin typeface="Calibri" panose="020F0502020204030204" pitchFamily="34" charset="0"/>
                        </a:rPr>
                      </a:br>
                      <a:r>
                        <a:rPr lang="es-CO" sz="1500" b="0" i="0" u="none" strike="noStrike" dirty="0">
                          <a:solidFill>
                            <a:srgbClr val="A6A6A6"/>
                          </a:solidFill>
                          <a:effectLst/>
                          <a:latin typeface="Calibri" panose="020F0502020204030204" pitchFamily="34" charset="0"/>
                        </a:rPr>
                        <a:t>(Programado 100% / Ejecutado 40%)</a:t>
                      </a:r>
                      <a:endParaRPr lang="es-CO" sz="1500" b="0" i="0" u="none" strike="noStrike" dirty="0">
                        <a:solidFill>
                          <a:srgbClr val="000000"/>
                        </a:solidFill>
                        <a:effectLst/>
                        <a:latin typeface="Calibri" panose="020F0502020204030204" pitchFamily="34" charset="0"/>
                      </a:endParaRPr>
                    </a:p>
                  </a:txBody>
                  <a:tcPr marL="45217"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40%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1603103665"/>
                  </a:ext>
                </a:extLst>
              </a:tr>
            </a:tbl>
          </a:graphicData>
        </a:graphic>
      </p:graphicFrame>
    </p:spTree>
    <p:extLst>
      <p:ext uri="{BB962C8B-B14F-4D97-AF65-F5344CB8AC3E}">
        <p14:creationId xmlns:p14="http://schemas.microsoft.com/office/powerpoint/2010/main" val="7176733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descr="Alcaldia_blanco.png"/>
          <p:cNvPicPr preferRelativeResize="0"/>
          <p:nvPr/>
        </p:nvPicPr>
        <p:blipFill rotWithShape="1">
          <a:blip r:embed="rId3">
            <a:alphaModFix/>
          </a:blip>
          <a:srcRect l="6613" t="12985" r="7599" b="14791"/>
          <a:stretch/>
        </p:blipFill>
        <p:spPr>
          <a:xfrm>
            <a:off x="9504208" y="249767"/>
            <a:ext cx="1030649" cy="380268"/>
          </a:xfrm>
          <a:prstGeom prst="rect">
            <a:avLst/>
          </a:prstGeom>
          <a:noFill/>
          <a:ln>
            <a:noFill/>
          </a:ln>
        </p:spPr>
      </p:pic>
      <p:grpSp>
        <p:nvGrpSpPr>
          <p:cNvPr id="155" name="Google Shape;155;p6"/>
          <p:cNvGrpSpPr/>
          <p:nvPr/>
        </p:nvGrpSpPr>
        <p:grpSpPr>
          <a:xfrm>
            <a:off x="1523520" y="130935"/>
            <a:ext cx="9144745" cy="770382"/>
            <a:chOff x="0" y="817901"/>
            <a:chExt cx="5550569" cy="592523"/>
          </a:xfrm>
        </p:grpSpPr>
        <p:pic>
          <p:nvPicPr>
            <p:cNvPr id="156" name="Google Shape;156;p6"/>
            <p:cNvPicPr preferRelativeResize="0"/>
            <p:nvPr/>
          </p:nvPicPr>
          <p:blipFill rotWithShape="1">
            <a:blip r:embed="rId4">
              <a:alphaModFix/>
            </a:blip>
            <a:srcRect l="69215" r="6154"/>
            <a:stretch/>
          </p:blipFill>
          <p:spPr>
            <a:xfrm>
              <a:off x="0" y="934848"/>
              <a:ext cx="5550569" cy="391797"/>
            </a:xfrm>
            <a:prstGeom prst="rect">
              <a:avLst/>
            </a:prstGeom>
            <a:noFill/>
            <a:ln>
              <a:noFill/>
            </a:ln>
          </p:spPr>
        </p:pic>
        <p:pic>
          <p:nvPicPr>
            <p:cNvPr id="157" name="Google Shape;157;p6"/>
            <p:cNvPicPr preferRelativeResize="0"/>
            <p:nvPr/>
          </p:nvPicPr>
          <p:blipFill rotWithShape="1">
            <a:blip r:embed="rId4">
              <a:alphaModFix/>
            </a:blip>
            <a:srcRect l="72914" r="1136"/>
            <a:stretch/>
          </p:blipFill>
          <p:spPr>
            <a:xfrm>
              <a:off x="0" y="817901"/>
              <a:ext cx="3738038" cy="391797"/>
            </a:xfrm>
            <a:prstGeom prst="rect">
              <a:avLst/>
            </a:prstGeom>
            <a:noFill/>
            <a:ln>
              <a:noFill/>
            </a:ln>
          </p:spPr>
        </p:pic>
        <p:pic>
          <p:nvPicPr>
            <p:cNvPr id="158" name="Google Shape;158;p6"/>
            <p:cNvPicPr preferRelativeResize="0"/>
            <p:nvPr/>
          </p:nvPicPr>
          <p:blipFill rotWithShape="1">
            <a:blip r:embed="rId4">
              <a:alphaModFix/>
            </a:blip>
            <a:srcRect l="72914" r="1136"/>
            <a:stretch/>
          </p:blipFill>
          <p:spPr>
            <a:xfrm>
              <a:off x="0" y="1018624"/>
              <a:ext cx="1851650" cy="391800"/>
            </a:xfrm>
            <a:prstGeom prst="rect">
              <a:avLst/>
            </a:prstGeom>
            <a:noFill/>
            <a:ln>
              <a:noFill/>
            </a:ln>
          </p:spPr>
        </p:pic>
      </p:grpSp>
      <p:sp>
        <p:nvSpPr>
          <p:cNvPr id="159" name="Google Shape;159;p6"/>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pic>
        <p:nvPicPr>
          <p:cNvPr id="161" name="Google Shape;161;p6"/>
          <p:cNvPicPr preferRelativeResize="0"/>
          <p:nvPr/>
        </p:nvPicPr>
        <p:blipFill rotWithShape="1">
          <a:blip r:embed="rId5">
            <a:alphaModFix/>
          </a:blip>
          <a:srcRect/>
          <a:stretch/>
        </p:blipFill>
        <p:spPr>
          <a:xfrm>
            <a:off x="9667496" y="834993"/>
            <a:ext cx="770379" cy="770379"/>
          </a:xfrm>
          <a:prstGeom prst="rect">
            <a:avLst/>
          </a:prstGeom>
          <a:noFill/>
          <a:ln>
            <a:noFill/>
          </a:ln>
        </p:spPr>
      </p:pic>
      <p:pic>
        <p:nvPicPr>
          <p:cNvPr id="175" name="Google Shape;175;p6"/>
          <p:cNvPicPr preferRelativeResize="0"/>
          <p:nvPr/>
        </p:nvPicPr>
        <p:blipFill rotWithShape="1">
          <a:blip r:embed="rId6">
            <a:alphaModFix/>
          </a:blip>
          <a:srcRect/>
          <a:stretch/>
        </p:blipFill>
        <p:spPr>
          <a:xfrm>
            <a:off x="9273147" y="5948937"/>
            <a:ext cx="1133769" cy="704063"/>
          </a:xfrm>
          <a:prstGeom prst="rect">
            <a:avLst/>
          </a:prstGeom>
          <a:noFill/>
          <a:ln>
            <a:noFill/>
          </a:ln>
        </p:spPr>
      </p:pic>
      <p:sp>
        <p:nvSpPr>
          <p:cNvPr id="30" name="Google Shape;130;p4">
            <a:extLst>
              <a:ext uri="{FF2B5EF4-FFF2-40B4-BE49-F238E27FC236}">
                <a16:creationId xmlns:a16="http://schemas.microsoft.com/office/drawing/2014/main" id="{5CDD0F46-B9A2-1645-B2EC-4D9EB40D78E8}"/>
              </a:ext>
            </a:extLst>
          </p:cNvPr>
          <p:cNvSpPr txBox="1"/>
          <p:nvPr/>
        </p:nvSpPr>
        <p:spPr>
          <a:xfrm>
            <a:off x="1724891" y="6300967"/>
            <a:ext cx="5552769" cy="376118"/>
          </a:xfrm>
          <a:prstGeom prst="rect">
            <a:avLst/>
          </a:prstGeom>
          <a:noFill/>
          <a:ln>
            <a:noFill/>
          </a:ln>
        </p:spPr>
        <p:txBody>
          <a:bodyPr spcFirstLastPara="1" wrap="square" lIns="82939" tIns="82939" rIns="82939" bIns="82939" anchor="t" anchorCtr="0">
            <a:noAutofit/>
          </a:bodyPr>
          <a:lstStyle/>
          <a:p>
            <a:pPr defTabSz="829544">
              <a:buClr>
                <a:srgbClr val="000000"/>
              </a:buClr>
              <a:buSzPts val="1100"/>
            </a:pPr>
            <a:r>
              <a:rPr lang="es-CO" sz="953" kern="0" dirty="0">
                <a:solidFill>
                  <a:srgbClr val="FFFFFF">
                    <a:lumMod val="65000"/>
                  </a:srgbClr>
                </a:solidFill>
                <a:latin typeface="Calibri" panose="020F0502020204030204" pitchFamily="34" charset="0"/>
                <a:cs typeface="Calibri" panose="020F0502020204030204" pitchFamily="34" charset="0"/>
                <a:sym typeface="Arial"/>
              </a:rPr>
              <a:t>Fuente: Plan de Acción componentes de inversión y gestión – SEGPLAN. 30 de junio de 2021</a:t>
            </a:r>
            <a:endParaRPr sz="953" kern="0" dirty="0">
              <a:solidFill>
                <a:srgbClr val="FFFFFF">
                  <a:lumMod val="65000"/>
                </a:srgbClr>
              </a:solidFill>
              <a:latin typeface="Calibri" panose="020F0502020204030204" pitchFamily="34" charset="0"/>
              <a:cs typeface="Calibri" panose="020F0502020204030204" pitchFamily="34" charset="0"/>
              <a:sym typeface="Arial"/>
            </a:endParaRPr>
          </a:p>
        </p:txBody>
      </p:sp>
      <p:sp>
        <p:nvSpPr>
          <p:cNvPr id="15" name="Google Shape;165;p6">
            <a:extLst>
              <a:ext uri="{FF2B5EF4-FFF2-40B4-BE49-F238E27FC236}">
                <a16:creationId xmlns:a16="http://schemas.microsoft.com/office/drawing/2014/main" id="{149200DB-F3EE-5A44-A7DC-804EA07196CE}"/>
              </a:ext>
            </a:extLst>
          </p:cNvPr>
          <p:cNvSpPr/>
          <p:nvPr/>
        </p:nvSpPr>
        <p:spPr>
          <a:xfrm>
            <a:off x="1724892" y="1118671"/>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a:solidFill>
                  <a:srgbClr val="FFFFFF"/>
                </a:solidFill>
                <a:latin typeface="Arial"/>
                <a:ea typeface="Arial"/>
                <a:cs typeface="Arial"/>
                <a:sym typeface="Arial"/>
              </a:rPr>
              <a:t>IDRD</a:t>
            </a:r>
            <a:endParaRPr sz="2631" b="1" kern="0">
              <a:solidFill>
                <a:srgbClr val="FFFFFF"/>
              </a:solidFill>
              <a:latin typeface="Arial"/>
              <a:ea typeface="Arial"/>
              <a:cs typeface="Arial"/>
              <a:sym typeface="Arial"/>
            </a:endParaRPr>
          </a:p>
        </p:txBody>
      </p:sp>
      <p:cxnSp>
        <p:nvCxnSpPr>
          <p:cNvPr id="16" name="Google Shape;166;p6">
            <a:extLst>
              <a:ext uri="{FF2B5EF4-FFF2-40B4-BE49-F238E27FC236}">
                <a16:creationId xmlns:a16="http://schemas.microsoft.com/office/drawing/2014/main" id="{1CE3BABA-CEEA-8944-8BA0-45F821869F0A}"/>
              </a:ext>
            </a:extLst>
          </p:cNvPr>
          <p:cNvCxnSpPr/>
          <p:nvPr/>
        </p:nvCxnSpPr>
        <p:spPr>
          <a:xfrm>
            <a:off x="5202324" y="1381822"/>
            <a:ext cx="1964412" cy="0"/>
          </a:xfrm>
          <a:prstGeom prst="straightConnector1">
            <a:avLst/>
          </a:prstGeom>
          <a:noFill/>
          <a:ln w="38100" cap="flat" cmpd="sng">
            <a:solidFill>
              <a:srgbClr val="351C75"/>
            </a:solidFill>
            <a:prstDash val="solid"/>
            <a:round/>
            <a:headEnd type="none" w="sm" len="sm"/>
            <a:tailEnd type="triangle" w="med" len="med"/>
          </a:ln>
        </p:spPr>
      </p:cxnSp>
      <p:sp>
        <p:nvSpPr>
          <p:cNvPr id="17" name="Google Shape;167;p6">
            <a:extLst>
              <a:ext uri="{FF2B5EF4-FFF2-40B4-BE49-F238E27FC236}">
                <a16:creationId xmlns:a16="http://schemas.microsoft.com/office/drawing/2014/main" id="{C0104FDE-E76E-144E-86AD-63834163288B}"/>
              </a:ext>
            </a:extLst>
          </p:cNvPr>
          <p:cNvSpPr txBox="1"/>
          <p:nvPr/>
        </p:nvSpPr>
        <p:spPr>
          <a:xfrm>
            <a:off x="7416415" y="1028837"/>
            <a:ext cx="1826157"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452" b="1" kern="0" dirty="0">
                <a:solidFill>
                  <a:srgbClr val="000000"/>
                </a:solidFill>
                <a:latin typeface="Calibri" panose="020F0502020204030204" pitchFamily="34" charset="0"/>
                <a:cs typeface="Calibri" panose="020F0502020204030204" pitchFamily="34" charset="0"/>
                <a:sym typeface="Arial"/>
              </a:rPr>
              <a:t>2 / 11 METAS</a:t>
            </a:r>
            <a:endParaRPr sz="1452" b="1" kern="0" dirty="0">
              <a:solidFill>
                <a:srgbClr val="000000"/>
              </a:solidFill>
              <a:latin typeface="Calibri" panose="020F0502020204030204" pitchFamily="34" charset="0"/>
              <a:cs typeface="Calibri" panose="020F0502020204030204" pitchFamily="34" charset="0"/>
              <a:sym typeface="Arial"/>
            </a:endParaRPr>
          </a:p>
          <a:p>
            <a:pPr algn="ctr" defTabSz="829544">
              <a:buClr>
                <a:srgbClr val="000000"/>
              </a:buClr>
              <a:buSzPts val="1800"/>
            </a:pPr>
            <a:r>
              <a:rPr lang="es-CO" sz="1814" b="1" kern="0" dirty="0">
                <a:solidFill>
                  <a:srgbClr val="000000"/>
                </a:solidFill>
                <a:latin typeface="Calibri" panose="020F0502020204030204" pitchFamily="34" charset="0"/>
                <a:cs typeface="Calibri" panose="020F0502020204030204" pitchFamily="34" charset="0"/>
                <a:sym typeface="Arial"/>
              </a:rPr>
              <a:t>18,2%</a:t>
            </a:r>
            <a:endParaRPr sz="1814" b="1" kern="0" dirty="0">
              <a:solidFill>
                <a:srgbClr val="000000"/>
              </a:solidFill>
              <a:latin typeface="Calibri" panose="020F0502020204030204" pitchFamily="34" charset="0"/>
              <a:cs typeface="Calibri" panose="020F0502020204030204" pitchFamily="34" charset="0"/>
              <a:sym typeface="Arial"/>
            </a:endParaRPr>
          </a:p>
        </p:txBody>
      </p:sp>
      <p:graphicFrame>
        <p:nvGraphicFramePr>
          <p:cNvPr id="8" name="Tabla 7">
            <a:extLst>
              <a:ext uri="{FF2B5EF4-FFF2-40B4-BE49-F238E27FC236}">
                <a16:creationId xmlns:a16="http://schemas.microsoft.com/office/drawing/2014/main" id="{BBB36EDE-29B7-2C44-9C2A-BE18F3B11C75}"/>
              </a:ext>
            </a:extLst>
          </p:cNvPr>
          <p:cNvGraphicFramePr>
            <a:graphicFrameLocks noGrp="1"/>
          </p:cNvGraphicFramePr>
          <p:nvPr/>
        </p:nvGraphicFramePr>
        <p:xfrm>
          <a:off x="1724891" y="1898224"/>
          <a:ext cx="8682024" cy="2549964"/>
        </p:xfrm>
        <a:graphic>
          <a:graphicData uri="http://schemas.openxmlformats.org/drawingml/2006/table">
            <a:tbl>
              <a:tblPr/>
              <a:tblGrid>
                <a:gridCol w="851782">
                  <a:extLst>
                    <a:ext uri="{9D8B030D-6E8A-4147-A177-3AD203B41FA5}">
                      <a16:colId xmlns:a16="http://schemas.microsoft.com/office/drawing/2014/main" val="713937310"/>
                    </a:ext>
                  </a:extLst>
                </a:gridCol>
                <a:gridCol w="6567962">
                  <a:extLst>
                    <a:ext uri="{9D8B030D-6E8A-4147-A177-3AD203B41FA5}">
                      <a16:colId xmlns:a16="http://schemas.microsoft.com/office/drawing/2014/main" val="2173590883"/>
                    </a:ext>
                  </a:extLst>
                </a:gridCol>
                <a:gridCol w="1262280">
                  <a:extLst>
                    <a:ext uri="{9D8B030D-6E8A-4147-A177-3AD203B41FA5}">
                      <a16:colId xmlns:a16="http://schemas.microsoft.com/office/drawing/2014/main" val="4072555237"/>
                    </a:ext>
                  </a:extLst>
                </a:gridCol>
              </a:tblGrid>
              <a:tr h="566658">
                <a:tc>
                  <a:txBody>
                    <a:bodyPr/>
                    <a:lstStyle/>
                    <a:p>
                      <a:pPr algn="ctr" fontAlgn="ctr"/>
                      <a:r>
                        <a:rPr lang="es-CO" sz="1500" b="1" i="0" u="none" strike="noStrike" dirty="0">
                          <a:solidFill>
                            <a:srgbClr val="FFFFFF"/>
                          </a:solidFill>
                          <a:effectLst/>
                          <a:latin typeface="Calibri" panose="020F0502020204030204" pitchFamily="34" charset="0"/>
                        </a:rPr>
                        <a:t>No.</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META PLAN DE DESARROLLO</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 Ejecución 2021</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extLst>
                  <a:ext uri="{0D108BD9-81ED-4DB2-BD59-A6C34878D82A}">
                    <a16:rowId xmlns:a16="http://schemas.microsoft.com/office/drawing/2014/main" val="1610331104"/>
                  </a:ext>
                </a:extLst>
              </a:tr>
              <a:tr h="1133318">
                <a:tc>
                  <a:txBody>
                    <a:bodyPr/>
                    <a:lstStyle/>
                    <a:p>
                      <a:pPr algn="ctr" fontAlgn="ctr"/>
                      <a:r>
                        <a:rPr lang="es-CO" sz="1600" b="1" i="0" u="none" strike="noStrike" dirty="0">
                          <a:solidFill>
                            <a:srgbClr val="674EA7"/>
                          </a:solidFill>
                          <a:effectLst/>
                          <a:latin typeface="Calibri" panose="020F0502020204030204" pitchFamily="34" charset="0"/>
                        </a:rPr>
                        <a:t>142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Incrementar en 15% la vinculación del sector privado, ONG y organismos internacionales a la sostenibilidad de parques y programas de recreación y deporte.</a:t>
                      </a:r>
                      <a:br>
                        <a:rPr lang="es-CO" sz="1500" b="0" i="0" u="none" strike="noStrike" dirty="0">
                          <a:solidFill>
                            <a:srgbClr val="000000"/>
                          </a:solidFill>
                          <a:effectLst/>
                          <a:latin typeface="Calibri" panose="020F0502020204030204" pitchFamily="34" charset="0"/>
                        </a:rPr>
                      </a:br>
                      <a:r>
                        <a:rPr lang="es-CO" sz="1500" b="0" i="0" u="none" strike="noStrike" dirty="0">
                          <a:solidFill>
                            <a:srgbClr val="A6A6A6"/>
                          </a:solidFill>
                          <a:effectLst/>
                          <a:latin typeface="Calibri" panose="020F0502020204030204" pitchFamily="34" charset="0"/>
                        </a:rPr>
                        <a:t>(Programado 4 / Ejecutado 0,51) </a:t>
                      </a:r>
                      <a:endParaRPr lang="es-CO" sz="1500" b="0" i="0" u="none" strike="noStrike" dirty="0">
                        <a:solidFill>
                          <a:srgbClr val="000000"/>
                        </a:solidFill>
                        <a:effectLst/>
                        <a:latin typeface="Calibri" panose="020F0502020204030204" pitchFamily="34" charset="0"/>
                      </a:endParaRPr>
                    </a:p>
                  </a:txBody>
                  <a:tcPr marL="77768"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13%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742187960"/>
                  </a:ext>
                </a:extLst>
              </a:tr>
              <a:tr h="849988">
                <a:tc>
                  <a:txBody>
                    <a:bodyPr/>
                    <a:lstStyle/>
                    <a:p>
                      <a:pPr algn="ctr" fontAlgn="ctr"/>
                      <a:r>
                        <a:rPr lang="es-CO" sz="1600" b="1" i="0" u="none" strike="noStrike" dirty="0">
                          <a:solidFill>
                            <a:srgbClr val="674EA7"/>
                          </a:solidFill>
                          <a:effectLst/>
                          <a:latin typeface="Calibri" panose="020F0502020204030204" pitchFamily="34" charset="0"/>
                        </a:rPr>
                        <a:t>137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Desarrollar el 100% de los componentes para la creación de un clúster de la economía del deporte, la recreación y la actividad física </a:t>
                      </a:r>
                      <a:br>
                        <a:rPr lang="es-CO" sz="1500" b="0" i="0" u="none" strike="noStrike" dirty="0">
                          <a:solidFill>
                            <a:srgbClr val="000000"/>
                          </a:solidFill>
                          <a:effectLst/>
                          <a:latin typeface="Calibri" panose="020F0502020204030204" pitchFamily="34" charset="0"/>
                        </a:rPr>
                      </a:br>
                      <a:r>
                        <a:rPr lang="es-CO" sz="1500" b="0" i="0" u="none" strike="noStrike" dirty="0">
                          <a:solidFill>
                            <a:srgbClr val="A6A6A6"/>
                          </a:solidFill>
                          <a:effectLst/>
                          <a:latin typeface="Calibri" panose="020F0502020204030204" pitchFamily="34" charset="0"/>
                        </a:rPr>
                        <a:t>(Programado 25% / Ejecutado 6%)</a:t>
                      </a:r>
                      <a:endParaRPr lang="es-CO" sz="1500" b="0" i="0" u="none" strike="noStrike" dirty="0">
                        <a:solidFill>
                          <a:srgbClr val="000000"/>
                        </a:solidFill>
                        <a:effectLst/>
                        <a:latin typeface="Calibri" panose="020F0502020204030204" pitchFamily="34" charset="0"/>
                      </a:endParaRPr>
                    </a:p>
                  </a:txBody>
                  <a:tcPr marL="77768"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24%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2322700180"/>
                  </a:ext>
                </a:extLst>
              </a:tr>
            </a:tbl>
          </a:graphicData>
        </a:graphic>
      </p:graphicFrame>
    </p:spTree>
    <p:extLst>
      <p:ext uri="{BB962C8B-B14F-4D97-AF65-F5344CB8AC3E}">
        <p14:creationId xmlns:p14="http://schemas.microsoft.com/office/powerpoint/2010/main" val="14113850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descr="Alcaldia_blanco.png"/>
          <p:cNvPicPr preferRelativeResize="0"/>
          <p:nvPr/>
        </p:nvPicPr>
        <p:blipFill rotWithShape="1">
          <a:blip r:embed="rId3">
            <a:alphaModFix/>
          </a:blip>
          <a:srcRect l="6613" t="12985" r="7599" b="14791"/>
          <a:stretch/>
        </p:blipFill>
        <p:spPr>
          <a:xfrm>
            <a:off x="9504208" y="249767"/>
            <a:ext cx="1030649" cy="380268"/>
          </a:xfrm>
          <a:prstGeom prst="rect">
            <a:avLst/>
          </a:prstGeom>
          <a:noFill/>
          <a:ln>
            <a:noFill/>
          </a:ln>
        </p:spPr>
      </p:pic>
      <p:grpSp>
        <p:nvGrpSpPr>
          <p:cNvPr id="155" name="Google Shape;155;p6"/>
          <p:cNvGrpSpPr/>
          <p:nvPr/>
        </p:nvGrpSpPr>
        <p:grpSpPr>
          <a:xfrm>
            <a:off x="1523520" y="130935"/>
            <a:ext cx="9144745" cy="770382"/>
            <a:chOff x="0" y="817901"/>
            <a:chExt cx="5550569" cy="592523"/>
          </a:xfrm>
        </p:grpSpPr>
        <p:pic>
          <p:nvPicPr>
            <p:cNvPr id="156" name="Google Shape;156;p6"/>
            <p:cNvPicPr preferRelativeResize="0"/>
            <p:nvPr/>
          </p:nvPicPr>
          <p:blipFill rotWithShape="1">
            <a:blip r:embed="rId4">
              <a:alphaModFix/>
            </a:blip>
            <a:srcRect l="69215" r="6154"/>
            <a:stretch/>
          </p:blipFill>
          <p:spPr>
            <a:xfrm>
              <a:off x="0" y="934848"/>
              <a:ext cx="5550569" cy="391797"/>
            </a:xfrm>
            <a:prstGeom prst="rect">
              <a:avLst/>
            </a:prstGeom>
            <a:noFill/>
            <a:ln>
              <a:noFill/>
            </a:ln>
          </p:spPr>
        </p:pic>
        <p:pic>
          <p:nvPicPr>
            <p:cNvPr id="157" name="Google Shape;157;p6"/>
            <p:cNvPicPr preferRelativeResize="0"/>
            <p:nvPr/>
          </p:nvPicPr>
          <p:blipFill rotWithShape="1">
            <a:blip r:embed="rId4">
              <a:alphaModFix/>
            </a:blip>
            <a:srcRect l="72914" r="1136"/>
            <a:stretch/>
          </p:blipFill>
          <p:spPr>
            <a:xfrm>
              <a:off x="0" y="817901"/>
              <a:ext cx="3738038" cy="391797"/>
            </a:xfrm>
            <a:prstGeom prst="rect">
              <a:avLst/>
            </a:prstGeom>
            <a:noFill/>
            <a:ln>
              <a:noFill/>
            </a:ln>
          </p:spPr>
        </p:pic>
        <p:pic>
          <p:nvPicPr>
            <p:cNvPr id="158" name="Google Shape;158;p6"/>
            <p:cNvPicPr preferRelativeResize="0"/>
            <p:nvPr/>
          </p:nvPicPr>
          <p:blipFill rotWithShape="1">
            <a:blip r:embed="rId4">
              <a:alphaModFix/>
            </a:blip>
            <a:srcRect l="72914" r="1136"/>
            <a:stretch/>
          </p:blipFill>
          <p:spPr>
            <a:xfrm>
              <a:off x="0" y="1018624"/>
              <a:ext cx="1851650" cy="391800"/>
            </a:xfrm>
            <a:prstGeom prst="rect">
              <a:avLst/>
            </a:prstGeom>
            <a:noFill/>
            <a:ln>
              <a:noFill/>
            </a:ln>
          </p:spPr>
        </p:pic>
      </p:grpSp>
      <p:sp>
        <p:nvSpPr>
          <p:cNvPr id="159" name="Google Shape;159;p6"/>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pic>
        <p:nvPicPr>
          <p:cNvPr id="161" name="Google Shape;161;p6"/>
          <p:cNvPicPr preferRelativeResize="0"/>
          <p:nvPr/>
        </p:nvPicPr>
        <p:blipFill rotWithShape="1">
          <a:blip r:embed="rId5">
            <a:alphaModFix/>
          </a:blip>
          <a:srcRect/>
          <a:stretch/>
        </p:blipFill>
        <p:spPr>
          <a:xfrm>
            <a:off x="9667496" y="834993"/>
            <a:ext cx="770379" cy="770379"/>
          </a:xfrm>
          <a:prstGeom prst="rect">
            <a:avLst/>
          </a:prstGeom>
          <a:noFill/>
          <a:ln>
            <a:noFill/>
          </a:ln>
        </p:spPr>
      </p:pic>
      <p:pic>
        <p:nvPicPr>
          <p:cNvPr id="175" name="Google Shape;175;p6"/>
          <p:cNvPicPr preferRelativeResize="0"/>
          <p:nvPr/>
        </p:nvPicPr>
        <p:blipFill rotWithShape="1">
          <a:blip r:embed="rId6">
            <a:alphaModFix/>
          </a:blip>
          <a:srcRect/>
          <a:stretch/>
        </p:blipFill>
        <p:spPr>
          <a:xfrm>
            <a:off x="9273147" y="5948937"/>
            <a:ext cx="1133769" cy="704063"/>
          </a:xfrm>
          <a:prstGeom prst="rect">
            <a:avLst/>
          </a:prstGeom>
          <a:noFill/>
          <a:ln>
            <a:noFill/>
          </a:ln>
        </p:spPr>
      </p:pic>
      <p:sp>
        <p:nvSpPr>
          <p:cNvPr id="30" name="Google Shape;130;p4">
            <a:extLst>
              <a:ext uri="{FF2B5EF4-FFF2-40B4-BE49-F238E27FC236}">
                <a16:creationId xmlns:a16="http://schemas.microsoft.com/office/drawing/2014/main" id="{5CDD0F46-B9A2-1645-B2EC-4D9EB40D78E8}"/>
              </a:ext>
            </a:extLst>
          </p:cNvPr>
          <p:cNvSpPr txBox="1"/>
          <p:nvPr/>
        </p:nvSpPr>
        <p:spPr>
          <a:xfrm>
            <a:off x="1724891" y="6300967"/>
            <a:ext cx="5552769" cy="376118"/>
          </a:xfrm>
          <a:prstGeom prst="rect">
            <a:avLst/>
          </a:prstGeom>
          <a:noFill/>
          <a:ln>
            <a:noFill/>
          </a:ln>
        </p:spPr>
        <p:txBody>
          <a:bodyPr spcFirstLastPara="1" wrap="square" lIns="82939" tIns="82939" rIns="82939" bIns="82939" anchor="t" anchorCtr="0">
            <a:noAutofit/>
          </a:bodyPr>
          <a:lstStyle/>
          <a:p>
            <a:pPr defTabSz="829544">
              <a:buClr>
                <a:srgbClr val="000000"/>
              </a:buClr>
              <a:buSzPts val="1100"/>
            </a:pPr>
            <a:r>
              <a:rPr lang="es-CO" sz="953" kern="0" dirty="0">
                <a:solidFill>
                  <a:srgbClr val="FFFFFF">
                    <a:lumMod val="65000"/>
                  </a:srgbClr>
                </a:solidFill>
                <a:latin typeface="Calibri" panose="020F0502020204030204" pitchFamily="34" charset="0"/>
                <a:cs typeface="Calibri" panose="020F0502020204030204" pitchFamily="34" charset="0"/>
                <a:sym typeface="Arial"/>
              </a:rPr>
              <a:t>Fuente: Plan de Acción componentes de inversión y gestión – SEGPLAN. 30 de junio de 2021</a:t>
            </a:r>
            <a:endParaRPr sz="953" kern="0" dirty="0">
              <a:solidFill>
                <a:srgbClr val="FFFFFF">
                  <a:lumMod val="65000"/>
                </a:srgbClr>
              </a:solidFill>
              <a:latin typeface="Calibri" panose="020F0502020204030204" pitchFamily="34" charset="0"/>
              <a:cs typeface="Calibri" panose="020F0502020204030204" pitchFamily="34" charset="0"/>
              <a:sym typeface="Arial"/>
            </a:endParaRPr>
          </a:p>
        </p:txBody>
      </p:sp>
      <p:sp>
        <p:nvSpPr>
          <p:cNvPr id="15" name="Google Shape;165;p6">
            <a:extLst>
              <a:ext uri="{FF2B5EF4-FFF2-40B4-BE49-F238E27FC236}">
                <a16:creationId xmlns:a16="http://schemas.microsoft.com/office/drawing/2014/main" id="{149200DB-F3EE-5A44-A7DC-804EA07196CE}"/>
              </a:ext>
            </a:extLst>
          </p:cNvPr>
          <p:cNvSpPr/>
          <p:nvPr/>
        </p:nvSpPr>
        <p:spPr>
          <a:xfrm>
            <a:off x="1724892" y="1118671"/>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dirty="0">
                <a:solidFill>
                  <a:srgbClr val="FFFFFF"/>
                </a:solidFill>
                <a:latin typeface="Arial"/>
                <a:ea typeface="Arial"/>
                <a:cs typeface="Arial"/>
                <a:sym typeface="Arial"/>
              </a:rPr>
              <a:t>IDPC</a:t>
            </a:r>
            <a:endParaRPr sz="2631" b="1" kern="0" dirty="0">
              <a:solidFill>
                <a:srgbClr val="FFFFFF"/>
              </a:solidFill>
              <a:latin typeface="Arial"/>
              <a:ea typeface="Arial"/>
              <a:cs typeface="Arial"/>
              <a:sym typeface="Arial"/>
            </a:endParaRPr>
          </a:p>
        </p:txBody>
      </p:sp>
      <p:cxnSp>
        <p:nvCxnSpPr>
          <p:cNvPr id="16" name="Google Shape;166;p6">
            <a:extLst>
              <a:ext uri="{FF2B5EF4-FFF2-40B4-BE49-F238E27FC236}">
                <a16:creationId xmlns:a16="http://schemas.microsoft.com/office/drawing/2014/main" id="{1CE3BABA-CEEA-8944-8BA0-45F821869F0A}"/>
              </a:ext>
            </a:extLst>
          </p:cNvPr>
          <p:cNvCxnSpPr/>
          <p:nvPr/>
        </p:nvCxnSpPr>
        <p:spPr>
          <a:xfrm>
            <a:off x="5202324" y="1381822"/>
            <a:ext cx="1964412" cy="0"/>
          </a:xfrm>
          <a:prstGeom prst="straightConnector1">
            <a:avLst/>
          </a:prstGeom>
          <a:noFill/>
          <a:ln w="38100" cap="flat" cmpd="sng">
            <a:solidFill>
              <a:srgbClr val="351C75"/>
            </a:solidFill>
            <a:prstDash val="solid"/>
            <a:round/>
            <a:headEnd type="none" w="sm" len="sm"/>
            <a:tailEnd type="triangle" w="med" len="med"/>
          </a:ln>
        </p:spPr>
      </p:cxnSp>
      <p:sp>
        <p:nvSpPr>
          <p:cNvPr id="17" name="Google Shape;167;p6">
            <a:extLst>
              <a:ext uri="{FF2B5EF4-FFF2-40B4-BE49-F238E27FC236}">
                <a16:creationId xmlns:a16="http://schemas.microsoft.com/office/drawing/2014/main" id="{C0104FDE-E76E-144E-86AD-63834163288B}"/>
              </a:ext>
            </a:extLst>
          </p:cNvPr>
          <p:cNvSpPr txBox="1"/>
          <p:nvPr/>
        </p:nvSpPr>
        <p:spPr>
          <a:xfrm>
            <a:off x="7416415" y="1028837"/>
            <a:ext cx="1826157"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452" b="1" kern="0" dirty="0">
                <a:solidFill>
                  <a:srgbClr val="000000"/>
                </a:solidFill>
                <a:latin typeface="Calibri" panose="020F0502020204030204" pitchFamily="34" charset="0"/>
                <a:cs typeface="Calibri" panose="020F0502020204030204" pitchFamily="34" charset="0"/>
                <a:sym typeface="Arial"/>
              </a:rPr>
              <a:t>7 / 13 METAS</a:t>
            </a:r>
            <a:endParaRPr sz="1452" b="1" kern="0" dirty="0">
              <a:solidFill>
                <a:srgbClr val="000000"/>
              </a:solidFill>
              <a:latin typeface="Calibri" panose="020F0502020204030204" pitchFamily="34" charset="0"/>
              <a:cs typeface="Calibri" panose="020F0502020204030204" pitchFamily="34" charset="0"/>
              <a:sym typeface="Arial"/>
            </a:endParaRPr>
          </a:p>
          <a:p>
            <a:pPr algn="ctr" defTabSz="829544">
              <a:buClr>
                <a:srgbClr val="000000"/>
              </a:buClr>
              <a:buSzPts val="1800"/>
            </a:pPr>
            <a:r>
              <a:rPr lang="es-CO" sz="1814" b="1" kern="0" dirty="0">
                <a:solidFill>
                  <a:srgbClr val="000000"/>
                </a:solidFill>
                <a:latin typeface="Calibri" panose="020F0502020204030204" pitchFamily="34" charset="0"/>
                <a:cs typeface="Calibri" panose="020F0502020204030204" pitchFamily="34" charset="0"/>
                <a:sym typeface="Arial"/>
              </a:rPr>
              <a:t>53,8%</a:t>
            </a:r>
            <a:endParaRPr sz="1814" b="1" kern="0" dirty="0">
              <a:solidFill>
                <a:srgbClr val="000000"/>
              </a:solidFill>
              <a:latin typeface="Calibri" panose="020F0502020204030204" pitchFamily="34" charset="0"/>
              <a:cs typeface="Calibri" panose="020F0502020204030204" pitchFamily="34" charset="0"/>
              <a:sym typeface="Arial"/>
            </a:endParaRPr>
          </a:p>
        </p:txBody>
      </p:sp>
      <p:graphicFrame>
        <p:nvGraphicFramePr>
          <p:cNvPr id="3" name="Tabla 2">
            <a:extLst>
              <a:ext uri="{FF2B5EF4-FFF2-40B4-BE49-F238E27FC236}">
                <a16:creationId xmlns:a16="http://schemas.microsoft.com/office/drawing/2014/main" id="{9A82D9F9-9ABD-744C-9363-6813A18939C5}"/>
              </a:ext>
            </a:extLst>
          </p:cNvPr>
          <p:cNvGraphicFramePr>
            <a:graphicFrameLocks noGrp="1"/>
          </p:cNvGraphicFramePr>
          <p:nvPr/>
        </p:nvGraphicFramePr>
        <p:xfrm>
          <a:off x="1724891" y="1975986"/>
          <a:ext cx="8682024" cy="4124668"/>
        </p:xfrm>
        <a:graphic>
          <a:graphicData uri="http://schemas.openxmlformats.org/drawingml/2006/table">
            <a:tbl>
              <a:tblPr/>
              <a:tblGrid>
                <a:gridCol w="851782">
                  <a:extLst>
                    <a:ext uri="{9D8B030D-6E8A-4147-A177-3AD203B41FA5}">
                      <a16:colId xmlns:a16="http://schemas.microsoft.com/office/drawing/2014/main" val="2319789579"/>
                    </a:ext>
                  </a:extLst>
                </a:gridCol>
                <a:gridCol w="6567961">
                  <a:extLst>
                    <a:ext uri="{9D8B030D-6E8A-4147-A177-3AD203B41FA5}">
                      <a16:colId xmlns:a16="http://schemas.microsoft.com/office/drawing/2014/main" val="2935008910"/>
                    </a:ext>
                  </a:extLst>
                </a:gridCol>
                <a:gridCol w="1262281">
                  <a:extLst>
                    <a:ext uri="{9D8B030D-6E8A-4147-A177-3AD203B41FA5}">
                      <a16:colId xmlns:a16="http://schemas.microsoft.com/office/drawing/2014/main" val="3854536871"/>
                    </a:ext>
                  </a:extLst>
                </a:gridCol>
              </a:tblGrid>
              <a:tr h="484132">
                <a:tc>
                  <a:txBody>
                    <a:bodyPr/>
                    <a:lstStyle/>
                    <a:p>
                      <a:pPr algn="ctr" fontAlgn="ctr"/>
                      <a:r>
                        <a:rPr lang="es-CO" sz="1500" b="1" i="0" u="none" strike="noStrike" dirty="0">
                          <a:solidFill>
                            <a:srgbClr val="FFFFFF"/>
                          </a:solidFill>
                          <a:effectLst/>
                          <a:latin typeface="Calibri" panose="020F0502020204030204" pitchFamily="34" charset="0"/>
                        </a:rPr>
                        <a:t>No.</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META PLAN DE DESARROLLO</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 Ejecución 2021</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extLst>
                  <a:ext uri="{0D108BD9-81ED-4DB2-BD59-A6C34878D82A}">
                    <a16:rowId xmlns:a16="http://schemas.microsoft.com/office/drawing/2014/main" val="868369682"/>
                  </a:ext>
                </a:extLst>
              </a:tr>
              <a:tr h="534078">
                <a:tc>
                  <a:txBody>
                    <a:bodyPr/>
                    <a:lstStyle/>
                    <a:p>
                      <a:pPr algn="ctr" fontAlgn="ctr"/>
                      <a:r>
                        <a:rPr lang="es-CO" sz="1800" b="1" i="0" u="none" strike="noStrike" dirty="0">
                          <a:solidFill>
                            <a:srgbClr val="674EA7"/>
                          </a:solidFill>
                          <a:effectLst/>
                          <a:latin typeface="Calibri" panose="020F0502020204030204" pitchFamily="34" charset="0"/>
                        </a:rPr>
                        <a:t>312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a:solidFill>
                            <a:srgbClr val="000000"/>
                          </a:solidFill>
                          <a:effectLst/>
                          <a:latin typeface="Calibri" panose="020F0502020204030204" pitchFamily="34" charset="0"/>
                        </a:rPr>
                        <a:t>Crear 1 espacios que integren dimensiones patrimoniales y de memoria en la ciudad</a:t>
                      </a:r>
                      <a:br>
                        <a:rPr lang="es-CO" sz="1500" b="0" i="0" u="none" strike="noStrike">
                          <a:solidFill>
                            <a:srgbClr val="000000"/>
                          </a:solidFill>
                          <a:effectLst/>
                          <a:latin typeface="Calibri" panose="020F0502020204030204" pitchFamily="34" charset="0"/>
                        </a:rPr>
                      </a:br>
                      <a:r>
                        <a:rPr lang="es-CO" sz="1500" b="0" i="0" u="none" strike="noStrike">
                          <a:solidFill>
                            <a:srgbClr val="A6A6A6"/>
                          </a:solidFill>
                          <a:effectLst/>
                          <a:latin typeface="Calibri" panose="020F0502020204030204" pitchFamily="34" charset="0"/>
                        </a:rPr>
                        <a:t>(Programado 0,29 / Ejecutado 0,02) </a:t>
                      </a:r>
                      <a:endParaRPr lang="es-CO" sz="1500" b="0" i="0" u="none" strike="noStrike">
                        <a:solidFill>
                          <a:srgbClr val="000000"/>
                        </a:solidFill>
                        <a:effectLst/>
                        <a:latin typeface="Calibri" panose="020F0502020204030204" pitchFamily="34" charset="0"/>
                      </a:endParaRPr>
                    </a:p>
                  </a:txBody>
                  <a:tcPr marL="54906"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800" b="1" i="0" u="none" strike="noStrike" dirty="0">
                          <a:solidFill>
                            <a:srgbClr val="674EA7"/>
                          </a:solidFill>
                          <a:effectLst/>
                          <a:latin typeface="Calibri" panose="020F0502020204030204" pitchFamily="34" charset="0"/>
                        </a:rPr>
                        <a:t>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1688447709"/>
                  </a:ext>
                </a:extLst>
              </a:tr>
              <a:tr h="1694461">
                <a:tc>
                  <a:txBody>
                    <a:bodyPr/>
                    <a:lstStyle/>
                    <a:p>
                      <a:pPr algn="ctr" fontAlgn="ctr"/>
                      <a:r>
                        <a:rPr lang="es-CO" sz="1800" b="1" i="0" u="none" strike="noStrike" dirty="0">
                          <a:solidFill>
                            <a:srgbClr val="674EA7"/>
                          </a:solidFill>
                          <a:effectLst/>
                          <a:latin typeface="Calibri" panose="020F0502020204030204" pitchFamily="34" charset="0"/>
                        </a:rPr>
                        <a:t>153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Implementar una (1) estrategia de territorialización de la presencia del Museo de Bogotá y de la promoción y difusión de las iniciativas de memoria y patrimonio en 15 localidades de la ciudad, así como construir un espacio generador de contenidos en torno a la historia saberes y </a:t>
                      </a:r>
                      <a:r>
                        <a:rPr lang="es-CO" sz="1500" b="0" i="0" u="none" strike="noStrike" dirty="0" err="1">
                          <a:solidFill>
                            <a:srgbClr val="000000"/>
                          </a:solidFill>
                          <a:effectLst/>
                          <a:latin typeface="Calibri" panose="020F0502020204030204" pitchFamily="34" charset="0"/>
                        </a:rPr>
                        <a:t>haceres</a:t>
                      </a:r>
                      <a:r>
                        <a:rPr lang="es-CO" sz="1500" b="0" i="0" u="none" strike="noStrike" dirty="0">
                          <a:solidFill>
                            <a:srgbClr val="000000"/>
                          </a:solidFill>
                          <a:effectLst/>
                          <a:latin typeface="Calibri" panose="020F0502020204030204" pitchFamily="34" charset="0"/>
                        </a:rPr>
                        <a:t> que forman parte de patrimonio inmaterial de Bogotá, difundiendo con respeto y claridad a todos los ciudadanos de una forma dinámica e integradora en la que todos sean protagonistas.</a:t>
                      </a:r>
                      <a:br>
                        <a:rPr lang="es-CO" sz="1500" b="0" i="0" u="none" strike="noStrike" dirty="0">
                          <a:solidFill>
                            <a:srgbClr val="000000"/>
                          </a:solidFill>
                          <a:effectLst/>
                          <a:latin typeface="Calibri" panose="020F0502020204030204" pitchFamily="34" charset="0"/>
                        </a:rPr>
                      </a:br>
                      <a:r>
                        <a:rPr lang="es-CO" sz="1500" b="0" i="0" u="none" strike="noStrike" dirty="0">
                          <a:solidFill>
                            <a:srgbClr val="A6A6A6"/>
                          </a:solidFill>
                          <a:effectLst/>
                          <a:latin typeface="Calibri" panose="020F0502020204030204" pitchFamily="34" charset="0"/>
                        </a:rPr>
                        <a:t>(Programado 0,2 / Ejecutado 0,03) </a:t>
                      </a:r>
                      <a:endParaRPr lang="es-CO" sz="1500" b="0" i="0" u="none" strike="noStrike" dirty="0">
                        <a:solidFill>
                          <a:srgbClr val="000000"/>
                        </a:solidFill>
                        <a:effectLst/>
                        <a:latin typeface="Calibri" panose="020F0502020204030204" pitchFamily="34" charset="0"/>
                      </a:endParaRPr>
                    </a:p>
                  </a:txBody>
                  <a:tcPr marL="54906"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800" b="1" i="0" u="none" strike="noStrike" dirty="0">
                          <a:solidFill>
                            <a:srgbClr val="674EA7"/>
                          </a:solidFill>
                          <a:effectLst/>
                          <a:latin typeface="Calibri" panose="020F0502020204030204" pitchFamily="34" charset="0"/>
                        </a:rPr>
                        <a:t>15%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3601365052"/>
                  </a:ext>
                </a:extLst>
              </a:tr>
              <a:tr h="534078">
                <a:tc>
                  <a:txBody>
                    <a:bodyPr/>
                    <a:lstStyle/>
                    <a:p>
                      <a:pPr algn="ctr" fontAlgn="ctr"/>
                      <a:r>
                        <a:rPr lang="es-CO" sz="1800" b="1" i="0" u="none" strike="noStrike" dirty="0">
                          <a:solidFill>
                            <a:srgbClr val="674EA7"/>
                          </a:solidFill>
                          <a:effectLst/>
                          <a:latin typeface="Calibri" panose="020F0502020204030204" pitchFamily="34" charset="0"/>
                        </a:rPr>
                        <a:t>539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a:solidFill>
                            <a:srgbClr val="000000"/>
                          </a:solidFill>
                          <a:effectLst/>
                          <a:latin typeface="Calibri" panose="020F0502020204030204" pitchFamily="34" charset="0"/>
                        </a:rPr>
                        <a:t>Realizar el 100% de las acciones para el fortalecimiento de la comunicación pública</a:t>
                      </a:r>
                      <a:br>
                        <a:rPr lang="es-CO" sz="1500" b="0" i="0" u="none" strike="noStrike">
                          <a:solidFill>
                            <a:srgbClr val="000000"/>
                          </a:solidFill>
                          <a:effectLst/>
                          <a:latin typeface="Calibri" panose="020F0502020204030204" pitchFamily="34" charset="0"/>
                        </a:rPr>
                      </a:br>
                      <a:r>
                        <a:rPr lang="es-CO" sz="1500" b="0" i="0" u="none" strike="noStrike">
                          <a:solidFill>
                            <a:srgbClr val="A6A6A6"/>
                          </a:solidFill>
                          <a:effectLst/>
                          <a:latin typeface="Calibri" panose="020F0502020204030204" pitchFamily="34" charset="0"/>
                        </a:rPr>
                        <a:t>(Programado 100% / Ejecutado 20%) </a:t>
                      </a:r>
                      <a:endParaRPr lang="es-CO" sz="1500" b="0" i="0" u="none" strike="noStrike">
                        <a:solidFill>
                          <a:srgbClr val="000000"/>
                        </a:solidFill>
                        <a:effectLst/>
                        <a:latin typeface="Calibri" panose="020F0502020204030204" pitchFamily="34" charset="0"/>
                      </a:endParaRPr>
                    </a:p>
                  </a:txBody>
                  <a:tcPr marL="54906"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800" b="1" i="0" u="none" strike="noStrike" dirty="0">
                          <a:solidFill>
                            <a:srgbClr val="674EA7"/>
                          </a:solidFill>
                          <a:effectLst/>
                          <a:latin typeface="Calibri" panose="020F0502020204030204" pitchFamily="34" charset="0"/>
                        </a:rPr>
                        <a:t>20%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695017540"/>
                  </a:ext>
                </a:extLst>
              </a:tr>
              <a:tr h="726197">
                <a:tc>
                  <a:txBody>
                    <a:bodyPr/>
                    <a:lstStyle/>
                    <a:p>
                      <a:pPr algn="ctr" fontAlgn="ctr"/>
                      <a:r>
                        <a:rPr lang="es-CO" sz="1800" b="1" i="0" u="none" strike="noStrike" dirty="0">
                          <a:solidFill>
                            <a:srgbClr val="674EA7"/>
                          </a:solidFill>
                          <a:effectLst/>
                          <a:latin typeface="Calibri" panose="020F0502020204030204" pitchFamily="34" charset="0"/>
                        </a:rPr>
                        <a:t>228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Formular cuatro (4) instrumentos de planeación territorial en entornos patrimoniales como determinante del ordenamiento territorial de Bogotá.</a:t>
                      </a:r>
                      <a:br>
                        <a:rPr lang="es-CO" sz="1500" b="0" i="0" u="none" strike="noStrike" dirty="0">
                          <a:solidFill>
                            <a:srgbClr val="000000"/>
                          </a:solidFill>
                          <a:effectLst/>
                          <a:latin typeface="Calibri" panose="020F0502020204030204" pitchFamily="34" charset="0"/>
                        </a:rPr>
                      </a:br>
                      <a:r>
                        <a:rPr lang="es-CO" sz="1500" b="0" i="0" u="none" strike="noStrike" dirty="0">
                          <a:solidFill>
                            <a:srgbClr val="A6A6A6"/>
                          </a:solidFill>
                          <a:effectLst/>
                          <a:latin typeface="Calibri" panose="020F0502020204030204" pitchFamily="34" charset="0"/>
                        </a:rPr>
                        <a:t>(Programado 0,65 / Ejecutado 0,21) </a:t>
                      </a:r>
                      <a:endParaRPr lang="es-CO" sz="1500" b="0" i="0" u="none" strike="noStrike" dirty="0">
                        <a:solidFill>
                          <a:srgbClr val="000000"/>
                        </a:solidFill>
                        <a:effectLst/>
                        <a:latin typeface="Calibri" panose="020F0502020204030204" pitchFamily="34" charset="0"/>
                      </a:endParaRPr>
                    </a:p>
                  </a:txBody>
                  <a:tcPr marL="54906"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800" b="1" i="0" u="none" strike="noStrike" dirty="0">
                          <a:solidFill>
                            <a:srgbClr val="674EA7"/>
                          </a:solidFill>
                          <a:effectLst/>
                          <a:latin typeface="Calibri" panose="020F0502020204030204" pitchFamily="34" charset="0"/>
                        </a:rPr>
                        <a:t>32%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1300542094"/>
                  </a:ext>
                </a:extLst>
              </a:tr>
            </a:tbl>
          </a:graphicData>
        </a:graphic>
      </p:graphicFrame>
    </p:spTree>
    <p:extLst>
      <p:ext uri="{BB962C8B-B14F-4D97-AF65-F5344CB8AC3E}">
        <p14:creationId xmlns:p14="http://schemas.microsoft.com/office/powerpoint/2010/main" val="32696946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descr="Alcaldia_blanco.png"/>
          <p:cNvPicPr preferRelativeResize="0"/>
          <p:nvPr/>
        </p:nvPicPr>
        <p:blipFill rotWithShape="1">
          <a:blip r:embed="rId3">
            <a:alphaModFix/>
          </a:blip>
          <a:srcRect l="6613" t="12985" r="7599" b="14791"/>
          <a:stretch/>
        </p:blipFill>
        <p:spPr>
          <a:xfrm>
            <a:off x="9504208" y="249767"/>
            <a:ext cx="1030649" cy="380268"/>
          </a:xfrm>
          <a:prstGeom prst="rect">
            <a:avLst/>
          </a:prstGeom>
          <a:noFill/>
          <a:ln>
            <a:noFill/>
          </a:ln>
        </p:spPr>
      </p:pic>
      <p:grpSp>
        <p:nvGrpSpPr>
          <p:cNvPr id="155" name="Google Shape;155;p6"/>
          <p:cNvGrpSpPr/>
          <p:nvPr/>
        </p:nvGrpSpPr>
        <p:grpSpPr>
          <a:xfrm>
            <a:off x="1523520" y="130935"/>
            <a:ext cx="9144745" cy="770382"/>
            <a:chOff x="0" y="817901"/>
            <a:chExt cx="5550569" cy="592523"/>
          </a:xfrm>
        </p:grpSpPr>
        <p:pic>
          <p:nvPicPr>
            <p:cNvPr id="156" name="Google Shape;156;p6"/>
            <p:cNvPicPr preferRelativeResize="0"/>
            <p:nvPr/>
          </p:nvPicPr>
          <p:blipFill rotWithShape="1">
            <a:blip r:embed="rId4">
              <a:alphaModFix/>
            </a:blip>
            <a:srcRect l="69215" r="6154"/>
            <a:stretch/>
          </p:blipFill>
          <p:spPr>
            <a:xfrm>
              <a:off x="0" y="934848"/>
              <a:ext cx="5550569" cy="391797"/>
            </a:xfrm>
            <a:prstGeom prst="rect">
              <a:avLst/>
            </a:prstGeom>
            <a:noFill/>
            <a:ln>
              <a:noFill/>
            </a:ln>
          </p:spPr>
        </p:pic>
        <p:pic>
          <p:nvPicPr>
            <p:cNvPr id="157" name="Google Shape;157;p6"/>
            <p:cNvPicPr preferRelativeResize="0"/>
            <p:nvPr/>
          </p:nvPicPr>
          <p:blipFill rotWithShape="1">
            <a:blip r:embed="rId4">
              <a:alphaModFix/>
            </a:blip>
            <a:srcRect l="72914" r="1136"/>
            <a:stretch/>
          </p:blipFill>
          <p:spPr>
            <a:xfrm>
              <a:off x="0" y="817901"/>
              <a:ext cx="3738038" cy="391797"/>
            </a:xfrm>
            <a:prstGeom prst="rect">
              <a:avLst/>
            </a:prstGeom>
            <a:noFill/>
            <a:ln>
              <a:noFill/>
            </a:ln>
          </p:spPr>
        </p:pic>
        <p:pic>
          <p:nvPicPr>
            <p:cNvPr id="158" name="Google Shape;158;p6"/>
            <p:cNvPicPr preferRelativeResize="0"/>
            <p:nvPr/>
          </p:nvPicPr>
          <p:blipFill rotWithShape="1">
            <a:blip r:embed="rId4">
              <a:alphaModFix/>
            </a:blip>
            <a:srcRect l="72914" r="1136"/>
            <a:stretch/>
          </p:blipFill>
          <p:spPr>
            <a:xfrm>
              <a:off x="0" y="1018624"/>
              <a:ext cx="1851650" cy="391800"/>
            </a:xfrm>
            <a:prstGeom prst="rect">
              <a:avLst/>
            </a:prstGeom>
            <a:noFill/>
            <a:ln>
              <a:noFill/>
            </a:ln>
          </p:spPr>
        </p:pic>
      </p:grpSp>
      <p:sp>
        <p:nvSpPr>
          <p:cNvPr id="159" name="Google Shape;159;p6"/>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pic>
        <p:nvPicPr>
          <p:cNvPr id="161" name="Google Shape;161;p6"/>
          <p:cNvPicPr preferRelativeResize="0"/>
          <p:nvPr/>
        </p:nvPicPr>
        <p:blipFill rotWithShape="1">
          <a:blip r:embed="rId5">
            <a:alphaModFix/>
          </a:blip>
          <a:srcRect/>
          <a:stretch/>
        </p:blipFill>
        <p:spPr>
          <a:xfrm>
            <a:off x="9667496" y="834993"/>
            <a:ext cx="770379" cy="770379"/>
          </a:xfrm>
          <a:prstGeom prst="rect">
            <a:avLst/>
          </a:prstGeom>
          <a:noFill/>
          <a:ln>
            <a:noFill/>
          </a:ln>
        </p:spPr>
      </p:pic>
      <p:pic>
        <p:nvPicPr>
          <p:cNvPr id="175" name="Google Shape;175;p6"/>
          <p:cNvPicPr preferRelativeResize="0"/>
          <p:nvPr/>
        </p:nvPicPr>
        <p:blipFill rotWithShape="1">
          <a:blip r:embed="rId6">
            <a:alphaModFix/>
          </a:blip>
          <a:srcRect/>
          <a:stretch/>
        </p:blipFill>
        <p:spPr>
          <a:xfrm>
            <a:off x="9273147" y="5948937"/>
            <a:ext cx="1133769" cy="704063"/>
          </a:xfrm>
          <a:prstGeom prst="rect">
            <a:avLst/>
          </a:prstGeom>
          <a:noFill/>
          <a:ln>
            <a:noFill/>
          </a:ln>
        </p:spPr>
      </p:pic>
      <p:sp>
        <p:nvSpPr>
          <p:cNvPr id="30" name="Google Shape;130;p4">
            <a:extLst>
              <a:ext uri="{FF2B5EF4-FFF2-40B4-BE49-F238E27FC236}">
                <a16:creationId xmlns:a16="http://schemas.microsoft.com/office/drawing/2014/main" id="{5CDD0F46-B9A2-1645-B2EC-4D9EB40D78E8}"/>
              </a:ext>
            </a:extLst>
          </p:cNvPr>
          <p:cNvSpPr txBox="1"/>
          <p:nvPr/>
        </p:nvSpPr>
        <p:spPr>
          <a:xfrm>
            <a:off x="1724891" y="6300967"/>
            <a:ext cx="5552769" cy="376118"/>
          </a:xfrm>
          <a:prstGeom prst="rect">
            <a:avLst/>
          </a:prstGeom>
          <a:noFill/>
          <a:ln>
            <a:noFill/>
          </a:ln>
        </p:spPr>
        <p:txBody>
          <a:bodyPr spcFirstLastPara="1" wrap="square" lIns="82939" tIns="82939" rIns="82939" bIns="82939" anchor="t" anchorCtr="0">
            <a:noAutofit/>
          </a:bodyPr>
          <a:lstStyle/>
          <a:p>
            <a:pPr defTabSz="829544">
              <a:buClr>
                <a:srgbClr val="000000"/>
              </a:buClr>
              <a:buSzPts val="1100"/>
            </a:pPr>
            <a:r>
              <a:rPr lang="es-CO" sz="953" kern="0" dirty="0">
                <a:solidFill>
                  <a:srgbClr val="FFFFFF">
                    <a:lumMod val="65000"/>
                  </a:srgbClr>
                </a:solidFill>
                <a:latin typeface="Calibri" panose="020F0502020204030204" pitchFamily="34" charset="0"/>
                <a:cs typeface="Calibri" panose="020F0502020204030204" pitchFamily="34" charset="0"/>
                <a:sym typeface="Arial"/>
              </a:rPr>
              <a:t>Fuente: Plan de Acción componentes de inversión y gestión – SEGPLAN. 30 de junio de 2021</a:t>
            </a:r>
            <a:endParaRPr sz="953" kern="0" dirty="0">
              <a:solidFill>
                <a:srgbClr val="FFFFFF">
                  <a:lumMod val="65000"/>
                </a:srgbClr>
              </a:solidFill>
              <a:latin typeface="Calibri" panose="020F0502020204030204" pitchFamily="34" charset="0"/>
              <a:cs typeface="Calibri" panose="020F0502020204030204" pitchFamily="34" charset="0"/>
              <a:sym typeface="Arial"/>
            </a:endParaRPr>
          </a:p>
        </p:txBody>
      </p:sp>
      <p:sp>
        <p:nvSpPr>
          <p:cNvPr id="15" name="Google Shape;165;p6">
            <a:extLst>
              <a:ext uri="{FF2B5EF4-FFF2-40B4-BE49-F238E27FC236}">
                <a16:creationId xmlns:a16="http://schemas.microsoft.com/office/drawing/2014/main" id="{149200DB-F3EE-5A44-A7DC-804EA07196CE}"/>
              </a:ext>
            </a:extLst>
          </p:cNvPr>
          <p:cNvSpPr/>
          <p:nvPr/>
        </p:nvSpPr>
        <p:spPr>
          <a:xfrm>
            <a:off x="1724892" y="1118671"/>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dirty="0">
                <a:solidFill>
                  <a:srgbClr val="FFFFFF"/>
                </a:solidFill>
                <a:latin typeface="Arial"/>
                <a:ea typeface="Arial"/>
                <a:cs typeface="Arial"/>
                <a:sym typeface="Arial"/>
              </a:rPr>
              <a:t>IDPC</a:t>
            </a:r>
            <a:endParaRPr sz="2631" b="1" kern="0" dirty="0">
              <a:solidFill>
                <a:srgbClr val="FFFFFF"/>
              </a:solidFill>
              <a:latin typeface="Arial"/>
              <a:ea typeface="Arial"/>
              <a:cs typeface="Arial"/>
              <a:sym typeface="Arial"/>
            </a:endParaRPr>
          </a:p>
        </p:txBody>
      </p:sp>
      <p:graphicFrame>
        <p:nvGraphicFramePr>
          <p:cNvPr id="3" name="Tabla 2">
            <a:extLst>
              <a:ext uri="{FF2B5EF4-FFF2-40B4-BE49-F238E27FC236}">
                <a16:creationId xmlns:a16="http://schemas.microsoft.com/office/drawing/2014/main" id="{9A82D9F9-9ABD-744C-9363-6813A18939C5}"/>
              </a:ext>
            </a:extLst>
          </p:cNvPr>
          <p:cNvGraphicFramePr>
            <a:graphicFrameLocks noGrp="1"/>
          </p:cNvGraphicFramePr>
          <p:nvPr/>
        </p:nvGraphicFramePr>
        <p:xfrm>
          <a:off x="1724891" y="1975986"/>
          <a:ext cx="8682024" cy="2687013"/>
        </p:xfrm>
        <a:graphic>
          <a:graphicData uri="http://schemas.openxmlformats.org/drawingml/2006/table">
            <a:tbl>
              <a:tblPr/>
              <a:tblGrid>
                <a:gridCol w="851782">
                  <a:extLst>
                    <a:ext uri="{9D8B030D-6E8A-4147-A177-3AD203B41FA5}">
                      <a16:colId xmlns:a16="http://schemas.microsoft.com/office/drawing/2014/main" val="2319789579"/>
                    </a:ext>
                  </a:extLst>
                </a:gridCol>
                <a:gridCol w="6567961">
                  <a:extLst>
                    <a:ext uri="{9D8B030D-6E8A-4147-A177-3AD203B41FA5}">
                      <a16:colId xmlns:a16="http://schemas.microsoft.com/office/drawing/2014/main" val="2935008910"/>
                    </a:ext>
                  </a:extLst>
                </a:gridCol>
                <a:gridCol w="1262281">
                  <a:extLst>
                    <a:ext uri="{9D8B030D-6E8A-4147-A177-3AD203B41FA5}">
                      <a16:colId xmlns:a16="http://schemas.microsoft.com/office/drawing/2014/main" val="3854536871"/>
                    </a:ext>
                  </a:extLst>
                </a:gridCol>
              </a:tblGrid>
              <a:tr h="506461">
                <a:tc>
                  <a:txBody>
                    <a:bodyPr/>
                    <a:lstStyle/>
                    <a:p>
                      <a:pPr algn="ctr" fontAlgn="ctr"/>
                      <a:r>
                        <a:rPr lang="es-CO" sz="1500" b="1" i="0" u="none" strike="noStrike" dirty="0">
                          <a:solidFill>
                            <a:srgbClr val="FFFFFF"/>
                          </a:solidFill>
                          <a:effectLst/>
                          <a:latin typeface="Calibri" panose="020F0502020204030204" pitchFamily="34" charset="0"/>
                        </a:rPr>
                        <a:t>No.</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META PLAN DE DESARROLLO</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 Ejecución 2021</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extLst>
                  <a:ext uri="{0D108BD9-81ED-4DB2-BD59-A6C34878D82A}">
                    <a16:rowId xmlns:a16="http://schemas.microsoft.com/office/drawing/2014/main" val="868369682"/>
                  </a:ext>
                </a:extLst>
              </a:tr>
              <a:tr h="506461">
                <a:tc>
                  <a:txBody>
                    <a:bodyPr/>
                    <a:lstStyle/>
                    <a:p>
                      <a:pPr algn="ctr" fontAlgn="ctr"/>
                      <a:r>
                        <a:rPr lang="es-CO" sz="1800" b="1" i="0" u="none" strike="noStrike" dirty="0">
                          <a:solidFill>
                            <a:srgbClr val="674EA7"/>
                          </a:solidFill>
                          <a:effectLst/>
                          <a:latin typeface="Calibri" panose="020F0502020204030204" pitchFamily="34" charset="0"/>
                        </a:rPr>
                        <a:t>152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a:solidFill>
                            <a:srgbClr val="000000"/>
                          </a:solidFill>
                          <a:effectLst/>
                          <a:latin typeface="Calibri" panose="020F0502020204030204" pitchFamily="34" charset="0"/>
                        </a:rPr>
                        <a:t>Gestionar 3 declaratorias de patrimonio cultural inmaterial del orden distrital</a:t>
                      </a:r>
                      <a:br>
                        <a:rPr lang="es-CO" sz="1500" b="0" i="0" u="none" strike="noStrike">
                          <a:solidFill>
                            <a:srgbClr val="000000"/>
                          </a:solidFill>
                          <a:effectLst/>
                          <a:latin typeface="Calibri" panose="020F0502020204030204" pitchFamily="34" charset="0"/>
                        </a:rPr>
                      </a:br>
                      <a:r>
                        <a:rPr lang="es-CO" sz="1500" b="0" i="0" u="none" strike="noStrike">
                          <a:solidFill>
                            <a:srgbClr val="A6A6A6"/>
                          </a:solidFill>
                          <a:effectLst/>
                          <a:latin typeface="Calibri" panose="020F0502020204030204" pitchFamily="34" charset="0"/>
                        </a:rPr>
                        <a:t>(Programado 0,6 / Ejecutado 0,21) </a:t>
                      </a:r>
                      <a:endParaRPr lang="es-CO" sz="1500" b="0" i="0" u="none" strike="noStrike">
                        <a:solidFill>
                          <a:srgbClr val="000000"/>
                        </a:solidFill>
                        <a:effectLst/>
                        <a:latin typeface="Calibri" panose="020F0502020204030204" pitchFamily="34" charset="0"/>
                      </a:endParaRPr>
                    </a:p>
                  </a:txBody>
                  <a:tcPr marL="54906"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800" b="1" i="0" u="none" strike="noStrike" dirty="0">
                          <a:solidFill>
                            <a:srgbClr val="674EA7"/>
                          </a:solidFill>
                          <a:effectLst/>
                          <a:latin typeface="Calibri" panose="020F0502020204030204" pitchFamily="34" charset="0"/>
                        </a:rPr>
                        <a:t>35%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1722645390"/>
                  </a:ext>
                </a:extLst>
              </a:tr>
              <a:tr h="759691">
                <a:tc>
                  <a:txBody>
                    <a:bodyPr/>
                    <a:lstStyle/>
                    <a:p>
                      <a:pPr algn="ctr" fontAlgn="ctr"/>
                      <a:r>
                        <a:rPr lang="es-CO" sz="1800" b="1" i="0" u="none" strike="noStrike" dirty="0">
                          <a:solidFill>
                            <a:srgbClr val="674EA7"/>
                          </a:solidFill>
                          <a:effectLst/>
                          <a:latin typeface="Calibri" panose="020F0502020204030204" pitchFamily="34" charset="0"/>
                        </a:rPr>
                        <a:t>229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Generar la activación de un (1) parque arqueológico de la Hacienda El Carmen (Usme) integrando borde urbano y rural de Bogotá.</a:t>
                      </a:r>
                      <a:br>
                        <a:rPr lang="es-CO" sz="1500" b="0" i="0" u="none" strike="noStrike" dirty="0">
                          <a:solidFill>
                            <a:srgbClr val="000000"/>
                          </a:solidFill>
                          <a:effectLst/>
                          <a:latin typeface="Calibri" panose="020F0502020204030204" pitchFamily="34" charset="0"/>
                        </a:rPr>
                      </a:br>
                      <a:r>
                        <a:rPr lang="es-CO" sz="1500" b="0" i="0" u="none" strike="noStrike" dirty="0">
                          <a:solidFill>
                            <a:srgbClr val="A6A6A6"/>
                          </a:solidFill>
                          <a:effectLst/>
                          <a:latin typeface="Calibri" panose="020F0502020204030204" pitchFamily="34" charset="0"/>
                        </a:rPr>
                        <a:t>(Programado 0,21 / Ejecutado 0,08) </a:t>
                      </a:r>
                      <a:endParaRPr lang="es-CO" sz="1500" b="0" i="0" u="none" strike="noStrike" dirty="0">
                        <a:solidFill>
                          <a:srgbClr val="000000"/>
                        </a:solidFill>
                        <a:effectLst/>
                        <a:latin typeface="Calibri" panose="020F0502020204030204" pitchFamily="34" charset="0"/>
                      </a:endParaRPr>
                    </a:p>
                  </a:txBody>
                  <a:tcPr marL="54906"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800" b="1" i="0" u="none" strike="noStrike" dirty="0">
                          <a:solidFill>
                            <a:srgbClr val="674EA7"/>
                          </a:solidFill>
                          <a:effectLst/>
                          <a:latin typeface="Calibri" panose="020F0502020204030204" pitchFamily="34" charset="0"/>
                        </a:rPr>
                        <a:t>38%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504206986"/>
                  </a:ext>
                </a:extLst>
              </a:tr>
              <a:tr h="759691">
                <a:tc>
                  <a:txBody>
                    <a:bodyPr/>
                    <a:lstStyle/>
                    <a:p>
                      <a:pPr algn="ctr" fontAlgn="ctr"/>
                      <a:r>
                        <a:rPr lang="es-CO" sz="1800" b="1" i="0" u="none" strike="noStrike" dirty="0">
                          <a:solidFill>
                            <a:srgbClr val="674EA7"/>
                          </a:solidFill>
                          <a:effectLst/>
                          <a:latin typeface="Calibri" panose="020F0502020204030204" pitchFamily="34" charset="0"/>
                        </a:rPr>
                        <a:t>154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 implementar una (1) estrategia que permita reconocer y difundir manifestaciones de patrimonio cultural material e inmaterial, para generar conocimiento en la ciudadanía.</a:t>
                      </a:r>
                      <a:br>
                        <a:rPr lang="es-CO" sz="1500" b="0" i="0" u="none" strike="noStrike" dirty="0">
                          <a:solidFill>
                            <a:srgbClr val="000000"/>
                          </a:solidFill>
                          <a:effectLst/>
                          <a:latin typeface="Calibri" panose="020F0502020204030204" pitchFamily="34" charset="0"/>
                        </a:rPr>
                      </a:br>
                      <a:r>
                        <a:rPr lang="es-CO" sz="1500" b="0" i="0" u="none" strike="noStrike" dirty="0">
                          <a:solidFill>
                            <a:srgbClr val="A6A6A6"/>
                          </a:solidFill>
                          <a:effectLst/>
                          <a:latin typeface="Calibri" panose="020F0502020204030204" pitchFamily="34" charset="0"/>
                        </a:rPr>
                        <a:t>(Programado 0,2 / Ejecutado 0,08) </a:t>
                      </a:r>
                      <a:endParaRPr lang="es-CO" sz="1500" b="0" i="0" u="none" strike="noStrike" dirty="0">
                        <a:solidFill>
                          <a:srgbClr val="000000"/>
                        </a:solidFill>
                        <a:effectLst/>
                        <a:latin typeface="Calibri" panose="020F0502020204030204" pitchFamily="34" charset="0"/>
                      </a:endParaRPr>
                    </a:p>
                  </a:txBody>
                  <a:tcPr marL="54906"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800" b="1" i="0" u="none" strike="noStrike" dirty="0">
                          <a:solidFill>
                            <a:srgbClr val="674EA7"/>
                          </a:solidFill>
                          <a:effectLst/>
                          <a:latin typeface="Calibri" panose="020F0502020204030204" pitchFamily="34" charset="0"/>
                        </a:rPr>
                        <a:t>40%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3468466603"/>
                  </a:ext>
                </a:extLst>
              </a:tr>
            </a:tbl>
          </a:graphicData>
        </a:graphic>
      </p:graphicFrame>
    </p:spTree>
    <p:extLst>
      <p:ext uri="{BB962C8B-B14F-4D97-AF65-F5344CB8AC3E}">
        <p14:creationId xmlns:p14="http://schemas.microsoft.com/office/powerpoint/2010/main" val="129152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Priorizaciones establecidas:</a:t>
            </a:r>
          </a:p>
        </p:txBody>
      </p:sp>
      <p:sp>
        <p:nvSpPr>
          <p:cNvPr id="8" name="Rectángulo 7">
            <a:extLst>
              <a:ext uri="{FF2B5EF4-FFF2-40B4-BE49-F238E27FC236}">
                <a16:creationId xmlns:a16="http://schemas.microsoft.com/office/drawing/2014/main" id="{A17B9EC5-DBE1-4D7C-8483-4288FA4B0283}"/>
              </a:ext>
            </a:extLst>
          </p:cNvPr>
          <p:cNvSpPr/>
          <p:nvPr/>
        </p:nvSpPr>
        <p:spPr>
          <a:xfrm>
            <a:off x="1372996" y="2151727"/>
            <a:ext cx="9446004" cy="2554545"/>
          </a:xfrm>
          <a:prstGeom prst="rect">
            <a:avLst/>
          </a:prstGeom>
        </p:spPr>
        <p:txBody>
          <a:bodyPr wrap="square">
            <a:spAutoFit/>
          </a:bodyPr>
          <a:lstStyle/>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La inversión debe repensarse en el contexto de la crisis que está viviendo</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enfatizando en la provisión de bienes y servicios que demanda la población </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y restringiendo la inversión en proyectos que se conocen como fortalecimiento institucional. </a:t>
            </a:r>
          </a:p>
        </p:txBody>
      </p:sp>
    </p:spTree>
    <p:extLst>
      <p:ext uri="{BB962C8B-B14F-4D97-AF65-F5344CB8AC3E}">
        <p14:creationId xmlns:p14="http://schemas.microsoft.com/office/powerpoint/2010/main" val="15641602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descr="Alcaldia_blanco.png"/>
          <p:cNvPicPr preferRelativeResize="0"/>
          <p:nvPr/>
        </p:nvPicPr>
        <p:blipFill rotWithShape="1">
          <a:blip r:embed="rId3">
            <a:alphaModFix/>
          </a:blip>
          <a:srcRect l="6613" t="12985" r="7599" b="14791"/>
          <a:stretch/>
        </p:blipFill>
        <p:spPr>
          <a:xfrm>
            <a:off x="9504208" y="249767"/>
            <a:ext cx="1030649" cy="380268"/>
          </a:xfrm>
          <a:prstGeom prst="rect">
            <a:avLst/>
          </a:prstGeom>
          <a:noFill/>
          <a:ln>
            <a:noFill/>
          </a:ln>
        </p:spPr>
      </p:pic>
      <p:grpSp>
        <p:nvGrpSpPr>
          <p:cNvPr id="155" name="Google Shape;155;p6"/>
          <p:cNvGrpSpPr/>
          <p:nvPr/>
        </p:nvGrpSpPr>
        <p:grpSpPr>
          <a:xfrm>
            <a:off x="1523520" y="130935"/>
            <a:ext cx="9144745" cy="770382"/>
            <a:chOff x="0" y="817901"/>
            <a:chExt cx="5550569" cy="592523"/>
          </a:xfrm>
        </p:grpSpPr>
        <p:pic>
          <p:nvPicPr>
            <p:cNvPr id="156" name="Google Shape;156;p6"/>
            <p:cNvPicPr preferRelativeResize="0"/>
            <p:nvPr/>
          </p:nvPicPr>
          <p:blipFill rotWithShape="1">
            <a:blip r:embed="rId4">
              <a:alphaModFix/>
            </a:blip>
            <a:srcRect l="69215" r="6154"/>
            <a:stretch/>
          </p:blipFill>
          <p:spPr>
            <a:xfrm>
              <a:off x="0" y="934848"/>
              <a:ext cx="5550569" cy="391797"/>
            </a:xfrm>
            <a:prstGeom prst="rect">
              <a:avLst/>
            </a:prstGeom>
            <a:noFill/>
            <a:ln>
              <a:noFill/>
            </a:ln>
          </p:spPr>
        </p:pic>
        <p:pic>
          <p:nvPicPr>
            <p:cNvPr id="157" name="Google Shape;157;p6"/>
            <p:cNvPicPr preferRelativeResize="0"/>
            <p:nvPr/>
          </p:nvPicPr>
          <p:blipFill rotWithShape="1">
            <a:blip r:embed="rId4">
              <a:alphaModFix/>
            </a:blip>
            <a:srcRect l="72914" r="1136"/>
            <a:stretch/>
          </p:blipFill>
          <p:spPr>
            <a:xfrm>
              <a:off x="0" y="817901"/>
              <a:ext cx="3738038" cy="391797"/>
            </a:xfrm>
            <a:prstGeom prst="rect">
              <a:avLst/>
            </a:prstGeom>
            <a:noFill/>
            <a:ln>
              <a:noFill/>
            </a:ln>
          </p:spPr>
        </p:pic>
        <p:pic>
          <p:nvPicPr>
            <p:cNvPr id="158" name="Google Shape;158;p6"/>
            <p:cNvPicPr preferRelativeResize="0"/>
            <p:nvPr/>
          </p:nvPicPr>
          <p:blipFill rotWithShape="1">
            <a:blip r:embed="rId4">
              <a:alphaModFix/>
            </a:blip>
            <a:srcRect l="72914" r="1136"/>
            <a:stretch/>
          </p:blipFill>
          <p:spPr>
            <a:xfrm>
              <a:off x="0" y="1018624"/>
              <a:ext cx="1851650" cy="391800"/>
            </a:xfrm>
            <a:prstGeom prst="rect">
              <a:avLst/>
            </a:prstGeom>
            <a:noFill/>
            <a:ln>
              <a:noFill/>
            </a:ln>
          </p:spPr>
        </p:pic>
      </p:grpSp>
      <p:sp>
        <p:nvSpPr>
          <p:cNvPr id="159" name="Google Shape;159;p6"/>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pic>
        <p:nvPicPr>
          <p:cNvPr id="161" name="Google Shape;161;p6"/>
          <p:cNvPicPr preferRelativeResize="0"/>
          <p:nvPr/>
        </p:nvPicPr>
        <p:blipFill rotWithShape="1">
          <a:blip r:embed="rId5">
            <a:alphaModFix/>
          </a:blip>
          <a:srcRect/>
          <a:stretch/>
        </p:blipFill>
        <p:spPr>
          <a:xfrm>
            <a:off x="9667496" y="834993"/>
            <a:ext cx="770379" cy="770379"/>
          </a:xfrm>
          <a:prstGeom prst="rect">
            <a:avLst/>
          </a:prstGeom>
          <a:noFill/>
          <a:ln>
            <a:noFill/>
          </a:ln>
        </p:spPr>
      </p:pic>
      <p:pic>
        <p:nvPicPr>
          <p:cNvPr id="175" name="Google Shape;175;p6"/>
          <p:cNvPicPr preferRelativeResize="0"/>
          <p:nvPr/>
        </p:nvPicPr>
        <p:blipFill rotWithShape="1">
          <a:blip r:embed="rId6">
            <a:alphaModFix/>
          </a:blip>
          <a:srcRect/>
          <a:stretch/>
        </p:blipFill>
        <p:spPr>
          <a:xfrm>
            <a:off x="9273147" y="5948937"/>
            <a:ext cx="1133769" cy="704063"/>
          </a:xfrm>
          <a:prstGeom prst="rect">
            <a:avLst/>
          </a:prstGeom>
          <a:noFill/>
          <a:ln>
            <a:noFill/>
          </a:ln>
        </p:spPr>
      </p:pic>
      <p:sp>
        <p:nvSpPr>
          <p:cNvPr id="30" name="Google Shape;130;p4">
            <a:extLst>
              <a:ext uri="{FF2B5EF4-FFF2-40B4-BE49-F238E27FC236}">
                <a16:creationId xmlns:a16="http://schemas.microsoft.com/office/drawing/2014/main" id="{5CDD0F46-B9A2-1645-B2EC-4D9EB40D78E8}"/>
              </a:ext>
            </a:extLst>
          </p:cNvPr>
          <p:cNvSpPr txBox="1"/>
          <p:nvPr/>
        </p:nvSpPr>
        <p:spPr>
          <a:xfrm>
            <a:off x="1724891" y="6300967"/>
            <a:ext cx="5552769" cy="376118"/>
          </a:xfrm>
          <a:prstGeom prst="rect">
            <a:avLst/>
          </a:prstGeom>
          <a:noFill/>
          <a:ln>
            <a:noFill/>
          </a:ln>
        </p:spPr>
        <p:txBody>
          <a:bodyPr spcFirstLastPara="1" wrap="square" lIns="82939" tIns="82939" rIns="82939" bIns="82939" anchor="t" anchorCtr="0">
            <a:noAutofit/>
          </a:bodyPr>
          <a:lstStyle/>
          <a:p>
            <a:pPr defTabSz="829544">
              <a:buClr>
                <a:srgbClr val="000000"/>
              </a:buClr>
              <a:buSzPts val="1100"/>
            </a:pPr>
            <a:r>
              <a:rPr lang="es-CO" sz="953" kern="0" dirty="0">
                <a:solidFill>
                  <a:srgbClr val="FFFFFF">
                    <a:lumMod val="65000"/>
                  </a:srgbClr>
                </a:solidFill>
                <a:latin typeface="Calibri" panose="020F0502020204030204" pitchFamily="34" charset="0"/>
                <a:cs typeface="Calibri" panose="020F0502020204030204" pitchFamily="34" charset="0"/>
                <a:sym typeface="Arial"/>
              </a:rPr>
              <a:t>Fuente: Plan de Acción componentes de inversión y gestión – SEGPLAN. 30 de junio de 2021</a:t>
            </a:r>
            <a:endParaRPr sz="953" kern="0" dirty="0">
              <a:solidFill>
                <a:srgbClr val="FFFFFF">
                  <a:lumMod val="65000"/>
                </a:srgbClr>
              </a:solidFill>
              <a:latin typeface="Calibri" panose="020F0502020204030204" pitchFamily="34" charset="0"/>
              <a:cs typeface="Calibri" panose="020F0502020204030204" pitchFamily="34" charset="0"/>
              <a:sym typeface="Arial"/>
            </a:endParaRPr>
          </a:p>
        </p:txBody>
      </p:sp>
      <p:sp>
        <p:nvSpPr>
          <p:cNvPr id="15" name="Google Shape;165;p6">
            <a:extLst>
              <a:ext uri="{FF2B5EF4-FFF2-40B4-BE49-F238E27FC236}">
                <a16:creationId xmlns:a16="http://schemas.microsoft.com/office/drawing/2014/main" id="{149200DB-F3EE-5A44-A7DC-804EA07196CE}"/>
              </a:ext>
            </a:extLst>
          </p:cNvPr>
          <p:cNvSpPr/>
          <p:nvPr/>
        </p:nvSpPr>
        <p:spPr>
          <a:xfrm>
            <a:off x="1724892" y="1118671"/>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dirty="0">
                <a:solidFill>
                  <a:srgbClr val="FFFFFF"/>
                </a:solidFill>
                <a:latin typeface="Arial"/>
                <a:cs typeface="Arial"/>
                <a:sym typeface="Arial"/>
              </a:rPr>
              <a:t>IDARTES</a:t>
            </a:r>
            <a:endParaRPr sz="2631" b="1" kern="0" dirty="0">
              <a:solidFill>
                <a:srgbClr val="FFFFFF"/>
              </a:solidFill>
              <a:latin typeface="Arial"/>
              <a:ea typeface="Arial"/>
              <a:cs typeface="Arial"/>
              <a:sym typeface="Arial"/>
            </a:endParaRPr>
          </a:p>
        </p:txBody>
      </p:sp>
      <p:cxnSp>
        <p:nvCxnSpPr>
          <p:cNvPr id="16" name="Google Shape;166;p6">
            <a:extLst>
              <a:ext uri="{FF2B5EF4-FFF2-40B4-BE49-F238E27FC236}">
                <a16:creationId xmlns:a16="http://schemas.microsoft.com/office/drawing/2014/main" id="{1CE3BABA-CEEA-8944-8BA0-45F821869F0A}"/>
              </a:ext>
            </a:extLst>
          </p:cNvPr>
          <p:cNvCxnSpPr/>
          <p:nvPr/>
        </p:nvCxnSpPr>
        <p:spPr>
          <a:xfrm>
            <a:off x="5202324" y="1381822"/>
            <a:ext cx="1964412" cy="0"/>
          </a:xfrm>
          <a:prstGeom prst="straightConnector1">
            <a:avLst/>
          </a:prstGeom>
          <a:noFill/>
          <a:ln w="38100" cap="flat" cmpd="sng">
            <a:solidFill>
              <a:srgbClr val="351C75"/>
            </a:solidFill>
            <a:prstDash val="solid"/>
            <a:round/>
            <a:headEnd type="none" w="sm" len="sm"/>
            <a:tailEnd type="triangle" w="med" len="med"/>
          </a:ln>
        </p:spPr>
      </p:cxnSp>
      <p:sp>
        <p:nvSpPr>
          <p:cNvPr id="17" name="Google Shape;167;p6">
            <a:extLst>
              <a:ext uri="{FF2B5EF4-FFF2-40B4-BE49-F238E27FC236}">
                <a16:creationId xmlns:a16="http://schemas.microsoft.com/office/drawing/2014/main" id="{C0104FDE-E76E-144E-86AD-63834163288B}"/>
              </a:ext>
            </a:extLst>
          </p:cNvPr>
          <p:cNvSpPr txBox="1"/>
          <p:nvPr/>
        </p:nvSpPr>
        <p:spPr>
          <a:xfrm>
            <a:off x="7416415" y="1028837"/>
            <a:ext cx="1826157"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452" b="1" kern="0" dirty="0">
                <a:solidFill>
                  <a:srgbClr val="000000"/>
                </a:solidFill>
                <a:latin typeface="Calibri" panose="020F0502020204030204" pitchFamily="34" charset="0"/>
                <a:cs typeface="Calibri" panose="020F0502020204030204" pitchFamily="34" charset="0"/>
                <a:sym typeface="Arial"/>
              </a:rPr>
              <a:t>4 / 13 METAS</a:t>
            </a:r>
            <a:endParaRPr sz="1452" b="1" kern="0" dirty="0">
              <a:solidFill>
                <a:srgbClr val="000000"/>
              </a:solidFill>
              <a:latin typeface="Calibri" panose="020F0502020204030204" pitchFamily="34" charset="0"/>
              <a:cs typeface="Calibri" panose="020F0502020204030204" pitchFamily="34" charset="0"/>
              <a:sym typeface="Arial"/>
            </a:endParaRPr>
          </a:p>
          <a:p>
            <a:pPr algn="ctr" defTabSz="829544">
              <a:buClr>
                <a:srgbClr val="000000"/>
              </a:buClr>
              <a:buSzPts val="1800"/>
            </a:pPr>
            <a:r>
              <a:rPr lang="es-CO" sz="1814" b="1" kern="0" dirty="0">
                <a:solidFill>
                  <a:srgbClr val="000000"/>
                </a:solidFill>
                <a:latin typeface="Calibri" panose="020F0502020204030204" pitchFamily="34" charset="0"/>
                <a:cs typeface="Calibri" panose="020F0502020204030204" pitchFamily="34" charset="0"/>
                <a:sym typeface="Arial"/>
              </a:rPr>
              <a:t>30,8%</a:t>
            </a:r>
            <a:endParaRPr sz="1814" b="1" kern="0" dirty="0">
              <a:solidFill>
                <a:srgbClr val="000000"/>
              </a:solidFill>
              <a:latin typeface="Calibri" panose="020F0502020204030204" pitchFamily="34" charset="0"/>
              <a:cs typeface="Calibri" panose="020F0502020204030204" pitchFamily="34" charset="0"/>
              <a:sym typeface="Arial"/>
            </a:endParaRPr>
          </a:p>
        </p:txBody>
      </p:sp>
      <p:graphicFrame>
        <p:nvGraphicFramePr>
          <p:cNvPr id="4" name="Tabla 3">
            <a:extLst>
              <a:ext uri="{FF2B5EF4-FFF2-40B4-BE49-F238E27FC236}">
                <a16:creationId xmlns:a16="http://schemas.microsoft.com/office/drawing/2014/main" id="{A5D08D40-E822-9145-8E50-F975DC2D0BFE}"/>
              </a:ext>
            </a:extLst>
          </p:cNvPr>
          <p:cNvGraphicFramePr>
            <a:graphicFrameLocks noGrp="1"/>
          </p:cNvGraphicFramePr>
          <p:nvPr/>
        </p:nvGraphicFramePr>
        <p:xfrm>
          <a:off x="1724891" y="1872960"/>
          <a:ext cx="8712983" cy="4075941"/>
        </p:xfrm>
        <a:graphic>
          <a:graphicData uri="http://schemas.openxmlformats.org/drawingml/2006/table">
            <a:tbl>
              <a:tblPr/>
              <a:tblGrid>
                <a:gridCol w="854820">
                  <a:extLst>
                    <a:ext uri="{9D8B030D-6E8A-4147-A177-3AD203B41FA5}">
                      <a16:colId xmlns:a16="http://schemas.microsoft.com/office/drawing/2014/main" val="1818859433"/>
                    </a:ext>
                  </a:extLst>
                </a:gridCol>
                <a:gridCol w="6591382">
                  <a:extLst>
                    <a:ext uri="{9D8B030D-6E8A-4147-A177-3AD203B41FA5}">
                      <a16:colId xmlns:a16="http://schemas.microsoft.com/office/drawing/2014/main" val="1571044255"/>
                    </a:ext>
                  </a:extLst>
                </a:gridCol>
                <a:gridCol w="1266781">
                  <a:extLst>
                    <a:ext uri="{9D8B030D-6E8A-4147-A177-3AD203B41FA5}">
                      <a16:colId xmlns:a16="http://schemas.microsoft.com/office/drawing/2014/main" val="2465902975"/>
                    </a:ext>
                  </a:extLst>
                </a:gridCol>
              </a:tblGrid>
              <a:tr h="543459">
                <a:tc>
                  <a:txBody>
                    <a:bodyPr/>
                    <a:lstStyle/>
                    <a:p>
                      <a:pPr algn="ctr" fontAlgn="ctr"/>
                      <a:r>
                        <a:rPr lang="es-CO" sz="1500" b="1" i="0" u="none" strike="noStrike" dirty="0">
                          <a:solidFill>
                            <a:srgbClr val="FFFFFF"/>
                          </a:solidFill>
                          <a:effectLst/>
                          <a:latin typeface="Calibri" panose="020F0502020204030204" pitchFamily="34" charset="0"/>
                        </a:rPr>
                        <a:t>No.</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META PLAN DE DESARROLLO</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 Ejecución 2021</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extLst>
                  <a:ext uri="{0D108BD9-81ED-4DB2-BD59-A6C34878D82A}">
                    <a16:rowId xmlns:a16="http://schemas.microsoft.com/office/drawing/2014/main" val="762483203"/>
                  </a:ext>
                </a:extLst>
              </a:tr>
              <a:tr h="815188">
                <a:tc>
                  <a:txBody>
                    <a:bodyPr/>
                    <a:lstStyle/>
                    <a:p>
                      <a:pPr algn="ctr" fontAlgn="ctr"/>
                      <a:r>
                        <a:rPr lang="es-CO" sz="1600" b="1" i="0" u="none" strike="noStrike" dirty="0">
                          <a:solidFill>
                            <a:srgbClr val="674EA7"/>
                          </a:solidFill>
                          <a:effectLst/>
                          <a:latin typeface="Calibri" panose="020F0502020204030204" pitchFamily="34" charset="0"/>
                        </a:rPr>
                        <a:t>103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Promover 16 espacios y/o eventos de valoración social del libro, la lectura y la literatura en la ciudad.</a:t>
                      </a:r>
                      <a:br>
                        <a:rPr lang="es-CO" sz="1500" b="0" i="0" u="none" strike="noStrike" dirty="0">
                          <a:solidFill>
                            <a:srgbClr val="000000"/>
                          </a:solidFill>
                          <a:effectLst/>
                          <a:latin typeface="Calibri" panose="020F0502020204030204" pitchFamily="34" charset="0"/>
                        </a:rPr>
                      </a:br>
                      <a:r>
                        <a:rPr lang="es-CO" sz="1500" b="0" i="0" u="none" strike="noStrike" dirty="0">
                          <a:solidFill>
                            <a:srgbClr val="A6A6A6"/>
                          </a:solidFill>
                          <a:effectLst/>
                          <a:latin typeface="Calibri" panose="020F0502020204030204" pitchFamily="34" charset="0"/>
                        </a:rPr>
                        <a:t>(Programado 12 / Ejecutado 0,4) </a:t>
                      </a:r>
                      <a:endParaRPr lang="es-CO" sz="1500" b="0" i="0" u="none" strike="noStrike" dirty="0">
                        <a:solidFill>
                          <a:srgbClr val="000000"/>
                        </a:solidFill>
                        <a:effectLst/>
                        <a:latin typeface="Calibri" panose="020F0502020204030204" pitchFamily="34" charset="0"/>
                      </a:endParaRPr>
                    </a:p>
                  </a:txBody>
                  <a:tcPr marL="77768"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3727094373"/>
                  </a:ext>
                </a:extLst>
              </a:tr>
              <a:tr h="815188">
                <a:tc>
                  <a:txBody>
                    <a:bodyPr/>
                    <a:lstStyle/>
                    <a:p>
                      <a:pPr algn="ctr" fontAlgn="ctr"/>
                      <a:r>
                        <a:rPr lang="es-CO" sz="1600" b="1" i="0" u="none" strike="noStrike" dirty="0">
                          <a:solidFill>
                            <a:srgbClr val="674EA7"/>
                          </a:solidFill>
                          <a:effectLst/>
                          <a:latin typeface="Calibri" panose="020F0502020204030204" pitchFamily="34" charset="0"/>
                        </a:rPr>
                        <a:t>168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a:solidFill>
                            <a:srgbClr val="000000"/>
                          </a:solidFill>
                          <a:effectLst/>
                          <a:latin typeface="Calibri" panose="020F0502020204030204" pitchFamily="34" charset="0"/>
                        </a:rPr>
                        <a:t>Diseñar y promover tres (3) programas para el fortalecimiento de la cadena de valor de la economía cultural y creativa. </a:t>
                      </a:r>
                      <a:br>
                        <a:rPr lang="es-CO" sz="1500" b="0" i="0" u="none" strike="noStrike">
                          <a:solidFill>
                            <a:srgbClr val="000000"/>
                          </a:solidFill>
                          <a:effectLst/>
                          <a:latin typeface="Calibri" panose="020F0502020204030204" pitchFamily="34" charset="0"/>
                        </a:rPr>
                      </a:br>
                      <a:r>
                        <a:rPr lang="es-CO" sz="1500" b="0" i="0" u="none" strike="noStrike">
                          <a:solidFill>
                            <a:srgbClr val="A6A6A6"/>
                          </a:solidFill>
                          <a:effectLst/>
                          <a:latin typeface="Calibri" panose="020F0502020204030204" pitchFamily="34" charset="0"/>
                        </a:rPr>
                        <a:t>(Programado 1 / Ejecutado 0,3) </a:t>
                      </a:r>
                      <a:endParaRPr lang="es-CO" sz="1500" b="0" i="0" u="none" strike="noStrike">
                        <a:solidFill>
                          <a:srgbClr val="000000"/>
                        </a:solidFill>
                        <a:effectLst/>
                        <a:latin typeface="Calibri" panose="020F0502020204030204" pitchFamily="34" charset="0"/>
                      </a:endParaRPr>
                    </a:p>
                  </a:txBody>
                  <a:tcPr marL="77768"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30%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1317432935"/>
                  </a:ext>
                </a:extLst>
              </a:tr>
              <a:tr h="1086918">
                <a:tc>
                  <a:txBody>
                    <a:bodyPr/>
                    <a:lstStyle/>
                    <a:p>
                      <a:pPr algn="ctr" fontAlgn="ctr"/>
                      <a:r>
                        <a:rPr lang="es-CO" sz="1600" b="1" i="0" u="none" strike="noStrike" dirty="0">
                          <a:solidFill>
                            <a:srgbClr val="674EA7"/>
                          </a:solidFill>
                          <a:effectLst/>
                          <a:latin typeface="Calibri" panose="020F0502020204030204" pitchFamily="34" charset="0"/>
                        </a:rPr>
                        <a:t>156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a:solidFill>
                            <a:srgbClr val="000000"/>
                          </a:solidFill>
                          <a:effectLst/>
                          <a:latin typeface="Calibri" panose="020F0502020204030204" pitchFamily="34" charset="0"/>
                        </a:rPr>
                        <a:t>Promover 21.250 acciones para el fortalecimiento y la participación en prácticas artísticas, culturales y patrimoniales en los territorios, generando espacios de encuentro y reconocimiento del otro.</a:t>
                      </a:r>
                      <a:br>
                        <a:rPr lang="es-CO" sz="1500" b="0" i="0" u="none" strike="noStrike">
                          <a:solidFill>
                            <a:srgbClr val="000000"/>
                          </a:solidFill>
                          <a:effectLst/>
                          <a:latin typeface="Calibri" panose="020F0502020204030204" pitchFamily="34" charset="0"/>
                        </a:rPr>
                      </a:br>
                      <a:r>
                        <a:rPr lang="es-CO" sz="1500" b="0" i="0" u="none" strike="noStrike">
                          <a:solidFill>
                            <a:srgbClr val="A6A6A6"/>
                          </a:solidFill>
                          <a:effectLst/>
                          <a:latin typeface="Calibri" panose="020F0502020204030204" pitchFamily="34" charset="0"/>
                        </a:rPr>
                        <a:t>(Programado 12.820 / Ejecutado 4.688) </a:t>
                      </a:r>
                      <a:endParaRPr lang="es-CO" sz="1500" b="0" i="0" u="none" strike="noStrike">
                        <a:solidFill>
                          <a:srgbClr val="000000"/>
                        </a:solidFill>
                        <a:effectLst/>
                        <a:latin typeface="Calibri" panose="020F0502020204030204" pitchFamily="34" charset="0"/>
                      </a:endParaRPr>
                    </a:p>
                  </a:txBody>
                  <a:tcPr marL="77768"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37%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1081413406"/>
                  </a:ext>
                </a:extLst>
              </a:tr>
              <a:tr h="815188">
                <a:tc>
                  <a:txBody>
                    <a:bodyPr/>
                    <a:lstStyle/>
                    <a:p>
                      <a:pPr algn="ctr" fontAlgn="ctr"/>
                      <a:r>
                        <a:rPr lang="es-CO" sz="1600" b="1" i="0" u="none" strike="noStrike" dirty="0">
                          <a:solidFill>
                            <a:srgbClr val="674EA7"/>
                          </a:solidFill>
                          <a:effectLst/>
                          <a:latin typeface="Calibri" panose="020F0502020204030204" pitchFamily="34" charset="0"/>
                        </a:rPr>
                        <a:t>86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a:solidFill>
                            <a:srgbClr val="000000"/>
                          </a:solidFill>
                          <a:effectLst/>
                          <a:latin typeface="Calibri" panose="020F0502020204030204" pitchFamily="34" charset="0"/>
                        </a:rPr>
                        <a:t>Promover la atención de 93.000 beneficiarios de primera infancia a través la realización de experiencias artísticas a favor de los derechos culturales.</a:t>
                      </a:r>
                      <a:br>
                        <a:rPr lang="es-CO" sz="1500" b="0" i="0" u="none" strike="noStrike">
                          <a:solidFill>
                            <a:srgbClr val="000000"/>
                          </a:solidFill>
                          <a:effectLst/>
                          <a:latin typeface="Calibri" panose="020F0502020204030204" pitchFamily="34" charset="0"/>
                        </a:rPr>
                      </a:br>
                      <a:r>
                        <a:rPr lang="es-CO" sz="1500" b="0" i="0" u="none" strike="noStrike">
                          <a:solidFill>
                            <a:srgbClr val="A6A6A6"/>
                          </a:solidFill>
                          <a:effectLst/>
                          <a:latin typeface="Calibri" panose="020F0502020204030204" pitchFamily="34" charset="0"/>
                        </a:rPr>
                        <a:t>(Programado 84.500/ Ejecutado 31.577) </a:t>
                      </a:r>
                      <a:endParaRPr lang="es-CO" sz="1500" b="0" i="0" u="none" strike="noStrike">
                        <a:solidFill>
                          <a:srgbClr val="000000"/>
                        </a:solidFill>
                        <a:effectLst/>
                        <a:latin typeface="Calibri" panose="020F0502020204030204" pitchFamily="34" charset="0"/>
                      </a:endParaRPr>
                    </a:p>
                  </a:txBody>
                  <a:tcPr marL="77768"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37%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406954535"/>
                  </a:ext>
                </a:extLst>
              </a:tr>
            </a:tbl>
          </a:graphicData>
        </a:graphic>
      </p:graphicFrame>
    </p:spTree>
    <p:extLst>
      <p:ext uri="{BB962C8B-B14F-4D97-AF65-F5344CB8AC3E}">
        <p14:creationId xmlns:p14="http://schemas.microsoft.com/office/powerpoint/2010/main" val="5536929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descr="Alcaldia_blanco.png"/>
          <p:cNvPicPr preferRelativeResize="0"/>
          <p:nvPr/>
        </p:nvPicPr>
        <p:blipFill rotWithShape="1">
          <a:blip r:embed="rId3">
            <a:alphaModFix/>
          </a:blip>
          <a:srcRect l="6613" t="12985" r="7599" b="14791"/>
          <a:stretch/>
        </p:blipFill>
        <p:spPr>
          <a:xfrm>
            <a:off x="9504208" y="249767"/>
            <a:ext cx="1030649" cy="380268"/>
          </a:xfrm>
          <a:prstGeom prst="rect">
            <a:avLst/>
          </a:prstGeom>
          <a:noFill/>
          <a:ln>
            <a:noFill/>
          </a:ln>
        </p:spPr>
      </p:pic>
      <p:grpSp>
        <p:nvGrpSpPr>
          <p:cNvPr id="155" name="Google Shape;155;p6"/>
          <p:cNvGrpSpPr/>
          <p:nvPr/>
        </p:nvGrpSpPr>
        <p:grpSpPr>
          <a:xfrm>
            <a:off x="1523520" y="130935"/>
            <a:ext cx="9144745" cy="770382"/>
            <a:chOff x="0" y="817901"/>
            <a:chExt cx="5550569" cy="592523"/>
          </a:xfrm>
        </p:grpSpPr>
        <p:pic>
          <p:nvPicPr>
            <p:cNvPr id="156" name="Google Shape;156;p6"/>
            <p:cNvPicPr preferRelativeResize="0"/>
            <p:nvPr/>
          </p:nvPicPr>
          <p:blipFill rotWithShape="1">
            <a:blip r:embed="rId4">
              <a:alphaModFix/>
            </a:blip>
            <a:srcRect l="69215" r="6154"/>
            <a:stretch/>
          </p:blipFill>
          <p:spPr>
            <a:xfrm>
              <a:off x="0" y="934848"/>
              <a:ext cx="5550569" cy="391797"/>
            </a:xfrm>
            <a:prstGeom prst="rect">
              <a:avLst/>
            </a:prstGeom>
            <a:noFill/>
            <a:ln>
              <a:noFill/>
            </a:ln>
          </p:spPr>
        </p:pic>
        <p:pic>
          <p:nvPicPr>
            <p:cNvPr id="157" name="Google Shape;157;p6"/>
            <p:cNvPicPr preferRelativeResize="0"/>
            <p:nvPr/>
          </p:nvPicPr>
          <p:blipFill rotWithShape="1">
            <a:blip r:embed="rId4">
              <a:alphaModFix/>
            </a:blip>
            <a:srcRect l="72914" r="1136"/>
            <a:stretch/>
          </p:blipFill>
          <p:spPr>
            <a:xfrm>
              <a:off x="0" y="817901"/>
              <a:ext cx="3738038" cy="391797"/>
            </a:xfrm>
            <a:prstGeom prst="rect">
              <a:avLst/>
            </a:prstGeom>
            <a:noFill/>
            <a:ln>
              <a:noFill/>
            </a:ln>
          </p:spPr>
        </p:pic>
        <p:pic>
          <p:nvPicPr>
            <p:cNvPr id="158" name="Google Shape;158;p6"/>
            <p:cNvPicPr preferRelativeResize="0"/>
            <p:nvPr/>
          </p:nvPicPr>
          <p:blipFill rotWithShape="1">
            <a:blip r:embed="rId4">
              <a:alphaModFix/>
            </a:blip>
            <a:srcRect l="72914" r="1136"/>
            <a:stretch/>
          </p:blipFill>
          <p:spPr>
            <a:xfrm>
              <a:off x="0" y="1018624"/>
              <a:ext cx="1851650" cy="391800"/>
            </a:xfrm>
            <a:prstGeom prst="rect">
              <a:avLst/>
            </a:prstGeom>
            <a:noFill/>
            <a:ln>
              <a:noFill/>
            </a:ln>
          </p:spPr>
        </p:pic>
      </p:grpSp>
      <p:sp>
        <p:nvSpPr>
          <p:cNvPr id="159" name="Google Shape;159;p6"/>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pic>
        <p:nvPicPr>
          <p:cNvPr id="161" name="Google Shape;161;p6"/>
          <p:cNvPicPr preferRelativeResize="0"/>
          <p:nvPr/>
        </p:nvPicPr>
        <p:blipFill rotWithShape="1">
          <a:blip r:embed="rId5">
            <a:alphaModFix/>
          </a:blip>
          <a:srcRect/>
          <a:stretch/>
        </p:blipFill>
        <p:spPr>
          <a:xfrm>
            <a:off x="9667496" y="834993"/>
            <a:ext cx="770379" cy="770379"/>
          </a:xfrm>
          <a:prstGeom prst="rect">
            <a:avLst/>
          </a:prstGeom>
          <a:noFill/>
          <a:ln>
            <a:noFill/>
          </a:ln>
        </p:spPr>
      </p:pic>
      <p:pic>
        <p:nvPicPr>
          <p:cNvPr id="175" name="Google Shape;175;p6"/>
          <p:cNvPicPr preferRelativeResize="0"/>
          <p:nvPr/>
        </p:nvPicPr>
        <p:blipFill rotWithShape="1">
          <a:blip r:embed="rId6">
            <a:alphaModFix/>
          </a:blip>
          <a:srcRect/>
          <a:stretch/>
        </p:blipFill>
        <p:spPr>
          <a:xfrm>
            <a:off x="9273147" y="5948937"/>
            <a:ext cx="1133769" cy="704063"/>
          </a:xfrm>
          <a:prstGeom prst="rect">
            <a:avLst/>
          </a:prstGeom>
          <a:noFill/>
          <a:ln>
            <a:noFill/>
          </a:ln>
        </p:spPr>
      </p:pic>
      <p:sp>
        <p:nvSpPr>
          <p:cNvPr id="30" name="Google Shape;130;p4">
            <a:extLst>
              <a:ext uri="{FF2B5EF4-FFF2-40B4-BE49-F238E27FC236}">
                <a16:creationId xmlns:a16="http://schemas.microsoft.com/office/drawing/2014/main" id="{5CDD0F46-B9A2-1645-B2EC-4D9EB40D78E8}"/>
              </a:ext>
            </a:extLst>
          </p:cNvPr>
          <p:cNvSpPr txBox="1"/>
          <p:nvPr/>
        </p:nvSpPr>
        <p:spPr>
          <a:xfrm>
            <a:off x="1724891" y="6300967"/>
            <a:ext cx="5552769" cy="376118"/>
          </a:xfrm>
          <a:prstGeom prst="rect">
            <a:avLst/>
          </a:prstGeom>
          <a:noFill/>
          <a:ln>
            <a:noFill/>
          </a:ln>
        </p:spPr>
        <p:txBody>
          <a:bodyPr spcFirstLastPara="1" wrap="square" lIns="82939" tIns="82939" rIns="82939" bIns="82939" anchor="t" anchorCtr="0">
            <a:noAutofit/>
          </a:bodyPr>
          <a:lstStyle/>
          <a:p>
            <a:pPr defTabSz="829544">
              <a:buClr>
                <a:srgbClr val="000000"/>
              </a:buClr>
              <a:buSzPts val="1100"/>
            </a:pPr>
            <a:r>
              <a:rPr lang="es-CO" sz="953" kern="0" dirty="0">
                <a:solidFill>
                  <a:srgbClr val="FFFFFF">
                    <a:lumMod val="65000"/>
                  </a:srgbClr>
                </a:solidFill>
                <a:latin typeface="Calibri" panose="020F0502020204030204" pitchFamily="34" charset="0"/>
                <a:cs typeface="Calibri" panose="020F0502020204030204" pitchFamily="34" charset="0"/>
                <a:sym typeface="Arial"/>
              </a:rPr>
              <a:t>Fuente: Plan de Acción componentes de inversión y gestión – SEGPLAN. 30 de junio de 2021</a:t>
            </a:r>
            <a:endParaRPr sz="953" kern="0" dirty="0">
              <a:solidFill>
                <a:srgbClr val="FFFFFF">
                  <a:lumMod val="65000"/>
                </a:srgbClr>
              </a:solidFill>
              <a:latin typeface="Calibri" panose="020F0502020204030204" pitchFamily="34" charset="0"/>
              <a:cs typeface="Calibri" panose="020F0502020204030204" pitchFamily="34" charset="0"/>
              <a:sym typeface="Arial"/>
            </a:endParaRPr>
          </a:p>
        </p:txBody>
      </p:sp>
      <p:sp>
        <p:nvSpPr>
          <p:cNvPr id="15" name="Google Shape;165;p6">
            <a:extLst>
              <a:ext uri="{FF2B5EF4-FFF2-40B4-BE49-F238E27FC236}">
                <a16:creationId xmlns:a16="http://schemas.microsoft.com/office/drawing/2014/main" id="{149200DB-F3EE-5A44-A7DC-804EA07196CE}"/>
              </a:ext>
            </a:extLst>
          </p:cNvPr>
          <p:cNvSpPr/>
          <p:nvPr/>
        </p:nvSpPr>
        <p:spPr>
          <a:xfrm>
            <a:off x="1724892" y="1118671"/>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dirty="0">
                <a:solidFill>
                  <a:srgbClr val="FFFFFF"/>
                </a:solidFill>
                <a:latin typeface="Arial"/>
                <a:ea typeface="Arial"/>
                <a:cs typeface="Arial"/>
                <a:sym typeface="Arial"/>
              </a:rPr>
              <a:t>FUGA</a:t>
            </a:r>
            <a:endParaRPr sz="2631" b="1" kern="0" dirty="0">
              <a:solidFill>
                <a:srgbClr val="FFFFFF"/>
              </a:solidFill>
              <a:latin typeface="Arial"/>
              <a:ea typeface="Arial"/>
              <a:cs typeface="Arial"/>
              <a:sym typeface="Arial"/>
            </a:endParaRPr>
          </a:p>
        </p:txBody>
      </p:sp>
      <p:cxnSp>
        <p:nvCxnSpPr>
          <p:cNvPr id="16" name="Google Shape;166;p6">
            <a:extLst>
              <a:ext uri="{FF2B5EF4-FFF2-40B4-BE49-F238E27FC236}">
                <a16:creationId xmlns:a16="http://schemas.microsoft.com/office/drawing/2014/main" id="{1CE3BABA-CEEA-8944-8BA0-45F821869F0A}"/>
              </a:ext>
            </a:extLst>
          </p:cNvPr>
          <p:cNvCxnSpPr/>
          <p:nvPr/>
        </p:nvCxnSpPr>
        <p:spPr>
          <a:xfrm>
            <a:off x="5202324" y="1381822"/>
            <a:ext cx="1964412" cy="0"/>
          </a:xfrm>
          <a:prstGeom prst="straightConnector1">
            <a:avLst/>
          </a:prstGeom>
          <a:noFill/>
          <a:ln w="38100" cap="flat" cmpd="sng">
            <a:solidFill>
              <a:srgbClr val="351C75"/>
            </a:solidFill>
            <a:prstDash val="solid"/>
            <a:round/>
            <a:headEnd type="none" w="sm" len="sm"/>
            <a:tailEnd type="triangle" w="med" len="med"/>
          </a:ln>
        </p:spPr>
      </p:cxnSp>
      <p:sp>
        <p:nvSpPr>
          <p:cNvPr id="17" name="Google Shape;167;p6">
            <a:extLst>
              <a:ext uri="{FF2B5EF4-FFF2-40B4-BE49-F238E27FC236}">
                <a16:creationId xmlns:a16="http://schemas.microsoft.com/office/drawing/2014/main" id="{C0104FDE-E76E-144E-86AD-63834163288B}"/>
              </a:ext>
            </a:extLst>
          </p:cNvPr>
          <p:cNvSpPr txBox="1"/>
          <p:nvPr/>
        </p:nvSpPr>
        <p:spPr>
          <a:xfrm>
            <a:off x="7416415" y="1028837"/>
            <a:ext cx="1826157"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452" b="1" kern="0" dirty="0">
                <a:solidFill>
                  <a:srgbClr val="000000"/>
                </a:solidFill>
                <a:latin typeface="Calibri" panose="020F0502020204030204" pitchFamily="34" charset="0"/>
                <a:cs typeface="Calibri" panose="020F0502020204030204" pitchFamily="34" charset="0"/>
                <a:sym typeface="Arial"/>
              </a:rPr>
              <a:t>3 / 11 METAS</a:t>
            </a:r>
            <a:endParaRPr sz="1452" b="1" kern="0" dirty="0">
              <a:solidFill>
                <a:srgbClr val="000000"/>
              </a:solidFill>
              <a:latin typeface="Calibri" panose="020F0502020204030204" pitchFamily="34" charset="0"/>
              <a:cs typeface="Calibri" panose="020F0502020204030204" pitchFamily="34" charset="0"/>
              <a:sym typeface="Arial"/>
            </a:endParaRPr>
          </a:p>
          <a:p>
            <a:pPr algn="ctr" defTabSz="829544">
              <a:buClr>
                <a:srgbClr val="000000"/>
              </a:buClr>
              <a:buSzPts val="1800"/>
            </a:pPr>
            <a:r>
              <a:rPr lang="es-CO" sz="1814" b="1" kern="0" dirty="0">
                <a:solidFill>
                  <a:srgbClr val="000000"/>
                </a:solidFill>
                <a:latin typeface="Calibri" panose="020F0502020204030204" pitchFamily="34" charset="0"/>
                <a:cs typeface="Calibri" panose="020F0502020204030204" pitchFamily="34" charset="0"/>
                <a:sym typeface="Arial"/>
              </a:rPr>
              <a:t>27,3%</a:t>
            </a:r>
            <a:endParaRPr sz="1814" b="1" kern="0" dirty="0">
              <a:solidFill>
                <a:srgbClr val="000000"/>
              </a:solidFill>
              <a:latin typeface="Calibri" panose="020F0502020204030204" pitchFamily="34" charset="0"/>
              <a:cs typeface="Calibri" panose="020F0502020204030204" pitchFamily="34" charset="0"/>
              <a:sym typeface="Arial"/>
            </a:endParaRPr>
          </a:p>
        </p:txBody>
      </p:sp>
      <p:graphicFrame>
        <p:nvGraphicFramePr>
          <p:cNvPr id="3" name="Tabla 2">
            <a:extLst>
              <a:ext uri="{FF2B5EF4-FFF2-40B4-BE49-F238E27FC236}">
                <a16:creationId xmlns:a16="http://schemas.microsoft.com/office/drawing/2014/main" id="{FB9BF3C2-BEA0-A748-9F19-24874758897C}"/>
              </a:ext>
            </a:extLst>
          </p:cNvPr>
          <p:cNvGraphicFramePr>
            <a:graphicFrameLocks noGrp="1"/>
          </p:cNvGraphicFramePr>
          <p:nvPr/>
        </p:nvGraphicFramePr>
        <p:xfrm>
          <a:off x="1724892" y="1999236"/>
          <a:ext cx="8682023" cy="3712296"/>
        </p:xfrm>
        <a:graphic>
          <a:graphicData uri="http://schemas.openxmlformats.org/drawingml/2006/table">
            <a:tbl>
              <a:tblPr/>
              <a:tblGrid>
                <a:gridCol w="851782">
                  <a:extLst>
                    <a:ext uri="{9D8B030D-6E8A-4147-A177-3AD203B41FA5}">
                      <a16:colId xmlns:a16="http://schemas.microsoft.com/office/drawing/2014/main" val="3857276399"/>
                    </a:ext>
                  </a:extLst>
                </a:gridCol>
                <a:gridCol w="6567961">
                  <a:extLst>
                    <a:ext uri="{9D8B030D-6E8A-4147-A177-3AD203B41FA5}">
                      <a16:colId xmlns:a16="http://schemas.microsoft.com/office/drawing/2014/main" val="2572959378"/>
                    </a:ext>
                  </a:extLst>
                </a:gridCol>
                <a:gridCol w="1262280">
                  <a:extLst>
                    <a:ext uri="{9D8B030D-6E8A-4147-A177-3AD203B41FA5}">
                      <a16:colId xmlns:a16="http://schemas.microsoft.com/office/drawing/2014/main" val="2465155856"/>
                    </a:ext>
                  </a:extLst>
                </a:gridCol>
              </a:tblGrid>
              <a:tr h="530328">
                <a:tc>
                  <a:txBody>
                    <a:bodyPr/>
                    <a:lstStyle/>
                    <a:p>
                      <a:pPr algn="ctr" fontAlgn="ctr"/>
                      <a:r>
                        <a:rPr lang="es-CO" sz="1500" b="1" i="0" u="none" strike="noStrike" dirty="0">
                          <a:solidFill>
                            <a:srgbClr val="FFFFFF"/>
                          </a:solidFill>
                          <a:effectLst/>
                          <a:latin typeface="Calibri" panose="020F0502020204030204" pitchFamily="34" charset="0"/>
                        </a:rPr>
                        <a:t>No.</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META PLAN DE DESARROLLO</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 Ejecución 2021</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extLst>
                  <a:ext uri="{0D108BD9-81ED-4DB2-BD59-A6C34878D82A}">
                    <a16:rowId xmlns:a16="http://schemas.microsoft.com/office/drawing/2014/main" val="1059338362"/>
                  </a:ext>
                </a:extLst>
              </a:tr>
              <a:tr h="1325820">
                <a:tc>
                  <a:txBody>
                    <a:bodyPr/>
                    <a:lstStyle/>
                    <a:p>
                      <a:pPr algn="ctr" fontAlgn="ctr"/>
                      <a:r>
                        <a:rPr lang="es-CO" sz="1600" b="1" i="0" u="none" strike="noStrike" dirty="0">
                          <a:solidFill>
                            <a:srgbClr val="674EA7"/>
                          </a:solidFill>
                          <a:effectLst/>
                          <a:latin typeface="Calibri" panose="020F0502020204030204" pitchFamily="34" charset="0"/>
                        </a:rPr>
                        <a:t>173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Implementar una (1) estrategia de uso creativo de la tecnología, las comunicaciones y de las nuevas herramientas digitales para empoderar a las comunidades, promover la diversidad, la inclusión, la confianza y el respeto por el otro, así como la sostenibilidad del sector cultural y artístico.</a:t>
                      </a:r>
                      <a:br>
                        <a:rPr lang="es-CO" sz="1500" b="0" i="0" u="none" strike="noStrike" dirty="0">
                          <a:solidFill>
                            <a:srgbClr val="000000"/>
                          </a:solidFill>
                          <a:effectLst/>
                          <a:latin typeface="Calibri" panose="020F0502020204030204" pitchFamily="34" charset="0"/>
                        </a:rPr>
                      </a:br>
                      <a:r>
                        <a:rPr lang="es-CO" sz="1500" b="0" i="0" u="none" strike="noStrike" dirty="0">
                          <a:solidFill>
                            <a:srgbClr val="A6A6A6"/>
                          </a:solidFill>
                          <a:effectLst/>
                          <a:latin typeface="Calibri" panose="020F0502020204030204" pitchFamily="34" charset="0"/>
                        </a:rPr>
                        <a:t>(Programado 1/ Ejecutado 0,05) </a:t>
                      </a:r>
                      <a:endParaRPr lang="es-CO" sz="1500" b="0" i="0" u="none" strike="noStrike" dirty="0">
                        <a:solidFill>
                          <a:srgbClr val="000000"/>
                        </a:solidFill>
                        <a:effectLst/>
                        <a:latin typeface="Calibri" panose="020F0502020204030204" pitchFamily="34" charset="0"/>
                      </a:endParaRPr>
                    </a:p>
                  </a:txBody>
                  <a:tcPr marL="77768"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87074122"/>
                  </a:ext>
                </a:extLst>
              </a:tr>
              <a:tr h="795492">
                <a:tc>
                  <a:txBody>
                    <a:bodyPr/>
                    <a:lstStyle/>
                    <a:p>
                      <a:pPr algn="ctr" fontAlgn="ctr"/>
                      <a:r>
                        <a:rPr lang="es-CO" sz="1600" b="1" i="0" u="none" strike="noStrike" dirty="0">
                          <a:solidFill>
                            <a:srgbClr val="674EA7"/>
                          </a:solidFill>
                          <a:effectLst/>
                          <a:latin typeface="Calibri" panose="020F0502020204030204" pitchFamily="34" charset="0"/>
                        </a:rPr>
                        <a:t>168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Diseñar y promover tres (3) programas para el fortalecimiento de la cadena de valor de la economía cultural y creativa. </a:t>
                      </a:r>
                      <a:br>
                        <a:rPr lang="es-CO" sz="1500" b="0" i="0" u="none" strike="noStrike" dirty="0">
                          <a:solidFill>
                            <a:srgbClr val="000000"/>
                          </a:solidFill>
                          <a:effectLst/>
                          <a:latin typeface="Calibri" panose="020F0502020204030204" pitchFamily="34" charset="0"/>
                        </a:rPr>
                      </a:br>
                      <a:r>
                        <a:rPr lang="es-CO" sz="1500" b="0" i="0" u="none" strike="noStrike" dirty="0">
                          <a:solidFill>
                            <a:srgbClr val="A6A6A6"/>
                          </a:solidFill>
                          <a:effectLst/>
                          <a:latin typeface="Calibri" panose="020F0502020204030204" pitchFamily="34" charset="0"/>
                        </a:rPr>
                        <a:t>(Programado 1/ Ejecutado 0,2)</a:t>
                      </a:r>
                      <a:r>
                        <a:rPr lang="es-CO" sz="1500" b="0" i="0" u="none" strike="noStrike" dirty="0">
                          <a:solidFill>
                            <a:srgbClr val="000000"/>
                          </a:solidFill>
                          <a:effectLst/>
                          <a:latin typeface="Calibri" panose="020F0502020204030204" pitchFamily="34" charset="0"/>
                        </a:rPr>
                        <a:t> </a:t>
                      </a:r>
                    </a:p>
                  </a:txBody>
                  <a:tcPr marL="77768"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20%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2414172322"/>
                  </a:ext>
                </a:extLst>
              </a:tr>
              <a:tr h="1060656">
                <a:tc>
                  <a:txBody>
                    <a:bodyPr/>
                    <a:lstStyle/>
                    <a:p>
                      <a:pPr algn="ctr" fontAlgn="ctr"/>
                      <a:r>
                        <a:rPr lang="es-CO" sz="1600" b="1" i="0" u="none" strike="noStrike" dirty="0">
                          <a:solidFill>
                            <a:srgbClr val="674EA7"/>
                          </a:solidFill>
                          <a:effectLst/>
                          <a:latin typeface="Calibri" panose="020F0502020204030204" pitchFamily="34" charset="0"/>
                        </a:rPr>
                        <a:t>156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a:solidFill>
                            <a:srgbClr val="000000"/>
                          </a:solidFill>
                          <a:effectLst/>
                          <a:latin typeface="Calibri" panose="020F0502020204030204" pitchFamily="34" charset="0"/>
                        </a:rPr>
                        <a:t>Promover 21.250 acciones para el fortalecimiento y la participación en prácticas artísticas, culturales y patrimoniales en los territorios, generando espacios de encuentro y reconocimiento del otro.</a:t>
                      </a:r>
                      <a:br>
                        <a:rPr lang="es-CO" sz="1500" b="0" i="0" u="none" strike="noStrike">
                          <a:solidFill>
                            <a:srgbClr val="000000"/>
                          </a:solidFill>
                          <a:effectLst/>
                          <a:latin typeface="Calibri" panose="020F0502020204030204" pitchFamily="34" charset="0"/>
                        </a:rPr>
                      </a:br>
                      <a:r>
                        <a:rPr lang="es-CO" sz="1500" b="0" i="0" u="none" strike="noStrike">
                          <a:solidFill>
                            <a:srgbClr val="A6A6A6"/>
                          </a:solidFill>
                          <a:effectLst/>
                          <a:latin typeface="Calibri" panose="020F0502020204030204" pitchFamily="34" charset="0"/>
                        </a:rPr>
                        <a:t>(Programado 330/ Ejecutado 104) </a:t>
                      </a:r>
                      <a:endParaRPr lang="es-CO" sz="1500" b="0" i="0" u="none" strike="noStrike">
                        <a:solidFill>
                          <a:srgbClr val="000000"/>
                        </a:solidFill>
                        <a:effectLst/>
                        <a:latin typeface="Calibri" panose="020F0502020204030204" pitchFamily="34" charset="0"/>
                      </a:endParaRPr>
                    </a:p>
                  </a:txBody>
                  <a:tcPr marL="77768"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32%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2316506690"/>
                  </a:ext>
                </a:extLst>
              </a:tr>
            </a:tbl>
          </a:graphicData>
        </a:graphic>
      </p:graphicFrame>
    </p:spTree>
    <p:extLst>
      <p:ext uri="{BB962C8B-B14F-4D97-AF65-F5344CB8AC3E}">
        <p14:creationId xmlns:p14="http://schemas.microsoft.com/office/powerpoint/2010/main" val="12526190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descr="Alcaldia_blanco.png"/>
          <p:cNvPicPr preferRelativeResize="0"/>
          <p:nvPr/>
        </p:nvPicPr>
        <p:blipFill rotWithShape="1">
          <a:blip r:embed="rId3">
            <a:alphaModFix/>
          </a:blip>
          <a:srcRect l="6613" t="12985" r="7599" b="14791"/>
          <a:stretch/>
        </p:blipFill>
        <p:spPr>
          <a:xfrm>
            <a:off x="9504208" y="249767"/>
            <a:ext cx="1030649" cy="380268"/>
          </a:xfrm>
          <a:prstGeom prst="rect">
            <a:avLst/>
          </a:prstGeom>
          <a:noFill/>
          <a:ln>
            <a:noFill/>
          </a:ln>
        </p:spPr>
      </p:pic>
      <p:grpSp>
        <p:nvGrpSpPr>
          <p:cNvPr id="155" name="Google Shape;155;p6"/>
          <p:cNvGrpSpPr/>
          <p:nvPr/>
        </p:nvGrpSpPr>
        <p:grpSpPr>
          <a:xfrm>
            <a:off x="1523520" y="130935"/>
            <a:ext cx="9144745" cy="770382"/>
            <a:chOff x="0" y="817901"/>
            <a:chExt cx="5550569" cy="592523"/>
          </a:xfrm>
        </p:grpSpPr>
        <p:pic>
          <p:nvPicPr>
            <p:cNvPr id="156" name="Google Shape;156;p6"/>
            <p:cNvPicPr preferRelativeResize="0"/>
            <p:nvPr/>
          </p:nvPicPr>
          <p:blipFill rotWithShape="1">
            <a:blip r:embed="rId4">
              <a:alphaModFix/>
            </a:blip>
            <a:srcRect l="69215" r="6154"/>
            <a:stretch/>
          </p:blipFill>
          <p:spPr>
            <a:xfrm>
              <a:off x="0" y="934848"/>
              <a:ext cx="5550569" cy="391797"/>
            </a:xfrm>
            <a:prstGeom prst="rect">
              <a:avLst/>
            </a:prstGeom>
            <a:noFill/>
            <a:ln>
              <a:noFill/>
            </a:ln>
          </p:spPr>
        </p:pic>
        <p:pic>
          <p:nvPicPr>
            <p:cNvPr id="157" name="Google Shape;157;p6"/>
            <p:cNvPicPr preferRelativeResize="0"/>
            <p:nvPr/>
          </p:nvPicPr>
          <p:blipFill rotWithShape="1">
            <a:blip r:embed="rId4">
              <a:alphaModFix/>
            </a:blip>
            <a:srcRect l="72914" r="1136"/>
            <a:stretch/>
          </p:blipFill>
          <p:spPr>
            <a:xfrm>
              <a:off x="0" y="817901"/>
              <a:ext cx="3738038" cy="391797"/>
            </a:xfrm>
            <a:prstGeom prst="rect">
              <a:avLst/>
            </a:prstGeom>
            <a:noFill/>
            <a:ln>
              <a:noFill/>
            </a:ln>
          </p:spPr>
        </p:pic>
        <p:pic>
          <p:nvPicPr>
            <p:cNvPr id="158" name="Google Shape;158;p6"/>
            <p:cNvPicPr preferRelativeResize="0"/>
            <p:nvPr/>
          </p:nvPicPr>
          <p:blipFill rotWithShape="1">
            <a:blip r:embed="rId4">
              <a:alphaModFix/>
            </a:blip>
            <a:srcRect l="72914" r="1136"/>
            <a:stretch/>
          </p:blipFill>
          <p:spPr>
            <a:xfrm>
              <a:off x="0" y="1018624"/>
              <a:ext cx="1851650" cy="391800"/>
            </a:xfrm>
            <a:prstGeom prst="rect">
              <a:avLst/>
            </a:prstGeom>
            <a:noFill/>
            <a:ln>
              <a:noFill/>
            </a:ln>
          </p:spPr>
        </p:pic>
      </p:grpSp>
      <p:sp>
        <p:nvSpPr>
          <p:cNvPr id="159" name="Google Shape;159;p6"/>
          <p:cNvSpPr txBox="1"/>
          <p:nvPr/>
        </p:nvSpPr>
        <p:spPr>
          <a:xfrm>
            <a:off x="1870107" y="181997"/>
            <a:ext cx="7925685"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a:solidFill>
                  <a:srgbClr val="FFFFFF"/>
                </a:solidFill>
                <a:latin typeface="Calibri"/>
                <a:ea typeface="Calibri"/>
                <a:cs typeface="Calibri"/>
                <a:sym typeface="Calibri"/>
              </a:rPr>
              <a:t>Balance Cumplimiento de Metas por Entidades del Sector</a:t>
            </a:r>
            <a:endParaRPr sz="2449" b="1" kern="0">
              <a:solidFill>
                <a:srgbClr val="FFFFFF"/>
              </a:solidFill>
              <a:latin typeface="Arial"/>
              <a:ea typeface="Arial"/>
              <a:cs typeface="Arial"/>
              <a:sym typeface="Arial"/>
            </a:endParaRPr>
          </a:p>
        </p:txBody>
      </p:sp>
      <p:pic>
        <p:nvPicPr>
          <p:cNvPr id="161" name="Google Shape;161;p6"/>
          <p:cNvPicPr preferRelativeResize="0"/>
          <p:nvPr/>
        </p:nvPicPr>
        <p:blipFill rotWithShape="1">
          <a:blip r:embed="rId5">
            <a:alphaModFix/>
          </a:blip>
          <a:srcRect/>
          <a:stretch/>
        </p:blipFill>
        <p:spPr>
          <a:xfrm>
            <a:off x="9667496" y="834993"/>
            <a:ext cx="770379" cy="770379"/>
          </a:xfrm>
          <a:prstGeom prst="rect">
            <a:avLst/>
          </a:prstGeom>
          <a:noFill/>
          <a:ln>
            <a:noFill/>
          </a:ln>
        </p:spPr>
      </p:pic>
      <p:pic>
        <p:nvPicPr>
          <p:cNvPr id="175" name="Google Shape;175;p6"/>
          <p:cNvPicPr preferRelativeResize="0"/>
          <p:nvPr/>
        </p:nvPicPr>
        <p:blipFill rotWithShape="1">
          <a:blip r:embed="rId6">
            <a:alphaModFix/>
          </a:blip>
          <a:srcRect/>
          <a:stretch/>
        </p:blipFill>
        <p:spPr>
          <a:xfrm>
            <a:off x="9273147" y="5948937"/>
            <a:ext cx="1133769" cy="704063"/>
          </a:xfrm>
          <a:prstGeom prst="rect">
            <a:avLst/>
          </a:prstGeom>
          <a:noFill/>
          <a:ln>
            <a:noFill/>
          </a:ln>
        </p:spPr>
      </p:pic>
      <p:sp>
        <p:nvSpPr>
          <p:cNvPr id="30" name="Google Shape;130;p4">
            <a:extLst>
              <a:ext uri="{FF2B5EF4-FFF2-40B4-BE49-F238E27FC236}">
                <a16:creationId xmlns:a16="http://schemas.microsoft.com/office/drawing/2014/main" id="{5CDD0F46-B9A2-1645-B2EC-4D9EB40D78E8}"/>
              </a:ext>
            </a:extLst>
          </p:cNvPr>
          <p:cNvSpPr txBox="1"/>
          <p:nvPr/>
        </p:nvSpPr>
        <p:spPr>
          <a:xfrm>
            <a:off x="1724891" y="6300967"/>
            <a:ext cx="5552769" cy="376118"/>
          </a:xfrm>
          <a:prstGeom prst="rect">
            <a:avLst/>
          </a:prstGeom>
          <a:noFill/>
          <a:ln>
            <a:noFill/>
          </a:ln>
        </p:spPr>
        <p:txBody>
          <a:bodyPr spcFirstLastPara="1" wrap="square" lIns="82939" tIns="82939" rIns="82939" bIns="82939" anchor="t" anchorCtr="0">
            <a:noAutofit/>
          </a:bodyPr>
          <a:lstStyle/>
          <a:p>
            <a:pPr defTabSz="829544">
              <a:buClr>
                <a:srgbClr val="000000"/>
              </a:buClr>
              <a:buSzPts val="1100"/>
            </a:pPr>
            <a:r>
              <a:rPr lang="es-CO" sz="953" kern="0" dirty="0">
                <a:solidFill>
                  <a:srgbClr val="FFFFFF">
                    <a:lumMod val="65000"/>
                  </a:srgbClr>
                </a:solidFill>
                <a:latin typeface="Calibri" panose="020F0502020204030204" pitchFamily="34" charset="0"/>
                <a:cs typeface="Calibri" panose="020F0502020204030204" pitchFamily="34" charset="0"/>
                <a:sym typeface="Arial"/>
              </a:rPr>
              <a:t>Fuente: Plan de Acción componentes de inversión y gestión – SEGPLAN. 30 de junio de 2021</a:t>
            </a:r>
            <a:endParaRPr sz="953" kern="0" dirty="0">
              <a:solidFill>
                <a:srgbClr val="FFFFFF">
                  <a:lumMod val="65000"/>
                </a:srgbClr>
              </a:solidFill>
              <a:latin typeface="Calibri" panose="020F0502020204030204" pitchFamily="34" charset="0"/>
              <a:cs typeface="Calibri" panose="020F0502020204030204" pitchFamily="34" charset="0"/>
              <a:sym typeface="Arial"/>
            </a:endParaRPr>
          </a:p>
        </p:txBody>
      </p:sp>
      <p:sp>
        <p:nvSpPr>
          <p:cNvPr id="15" name="Google Shape;165;p6">
            <a:extLst>
              <a:ext uri="{FF2B5EF4-FFF2-40B4-BE49-F238E27FC236}">
                <a16:creationId xmlns:a16="http://schemas.microsoft.com/office/drawing/2014/main" id="{149200DB-F3EE-5A44-A7DC-804EA07196CE}"/>
              </a:ext>
            </a:extLst>
          </p:cNvPr>
          <p:cNvSpPr/>
          <p:nvPr/>
        </p:nvSpPr>
        <p:spPr>
          <a:xfrm>
            <a:off x="1724892" y="1118671"/>
            <a:ext cx="3258779" cy="524442"/>
          </a:xfrm>
          <a:prstGeom prst="roundRect">
            <a:avLst>
              <a:gd name="adj" fmla="val 16667"/>
            </a:avLst>
          </a:prstGeom>
          <a:solidFill>
            <a:srgbClr val="674EA7"/>
          </a:solidFill>
          <a:ln w="9525" cap="flat" cmpd="sng">
            <a:solidFill>
              <a:schemeClr val="dk2"/>
            </a:solidFill>
            <a:prstDash val="solid"/>
            <a:round/>
            <a:headEnd type="none" w="sm" len="sm"/>
            <a:tailEnd type="none" w="sm" len="sm"/>
          </a:ln>
        </p:spPr>
        <p:txBody>
          <a:bodyPr spcFirstLastPara="1" wrap="square" lIns="82939" tIns="82939" rIns="82939" bIns="82939" anchor="ctr" anchorCtr="0">
            <a:noAutofit/>
          </a:bodyPr>
          <a:lstStyle/>
          <a:p>
            <a:pPr algn="ctr" defTabSz="829544">
              <a:buClr>
                <a:srgbClr val="000000"/>
              </a:buClr>
              <a:buSzPts val="2900"/>
            </a:pPr>
            <a:r>
              <a:rPr lang="es-CO" sz="2631" b="1" kern="0" dirty="0">
                <a:solidFill>
                  <a:srgbClr val="FFFFFF"/>
                </a:solidFill>
                <a:latin typeface="Arial"/>
                <a:ea typeface="Arial"/>
                <a:cs typeface="Arial"/>
                <a:sym typeface="Arial"/>
              </a:rPr>
              <a:t>CANAL</a:t>
            </a:r>
            <a:endParaRPr sz="2631" b="1" kern="0" dirty="0">
              <a:solidFill>
                <a:srgbClr val="FFFFFF"/>
              </a:solidFill>
              <a:latin typeface="Arial"/>
              <a:ea typeface="Arial"/>
              <a:cs typeface="Arial"/>
              <a:sym typeface="Arial"/>
            </a:endParaRPr>
          </a:p>
        </p:txBody>
      </p:sp>
      <p:cxnSp>
        <p:nvCxnSpPr>
          <p:cNvPr id="16" name="Google Shape;166;p6">
            <a:extLst>
              <a:ext uri="{FF2B5EF4-FFF2-40B4-BE49-F238E27FC236}">
                <a16:creationId xmlns:a16="http://schemas.microsoft.com/office/drawing/2014/main" id="{1CE3BABA-CEEA-8944-8BA0-45F821869F0A}"/>
              </a:ext>
            </a:extLst>
          </p:cNvPr>
          <p:cNvCxnSpPr/>
          <p:nvPr/>
        </p:nvCxnSpPr>
        <p:spPr>
          <a:xfrm>
            <a:off x="5202324" y="1381822"/>
            <a:ext cx="1964412" cy="0"/>
          </a:xfrm>
          <a:prstGeom prst="straightConnector1">
            <a:avLst/>
          </a:prstGeom>
          <a:noFill/>
          <a:ln w="38100" cap="flat" cmpd="sng">
            <a:solidFill>
              <a:srgbClr val="351C75"/>
            </a:solidFill>
            <a:prstDash val="solid"/>
            <a:round/>
            <a:headEnd type="none" w="sm" len="sm"/>
            <a:tailEnd type="triangle" w="med" len="med"/>
          </a:ln>
        </p:spPr>
      </p:cxnSp>
      <p:sp>
        <p:nvSpPr>
          <p:cNvPr id="17" name="Google Shape;167;p6">
            <a:extLst>
              <a:ext uri="{FF2B5EF4-FFF2-40B4-BE49-F238E27FC236}">
                <a16:creationId xmlns:a16="http://schemas.microsoft.com/office/drawing/2014/main" id="{C0104FDE-E76E-144E-86AD-63834163288B}"/>
              </a:ext>
            </a:extLst>
          </p:cNvPr>
          <p:cNvSpPr txBox="1"/>
          <p:nvPr/>
        </p:nvSpPr>
        <p:spPr>
          <a:xfrm>
            <a:off x="7416415" y="1028837"/>
            <a:ext cx="1826157" cy="704064"/>
          </a:xfrm>
          <a:prstGeom prst="rect">
            <a:avLst/>
          </a:prstGeom>
          <a:solidFill>
            <a:srgbClr val="D9D2E9"/>
          </a:solidFill>
          <a:ln>
            <a:noFill/>
          </a:ln>
        </p:spPr>
        <p:txBody>
          <a:bodyPr spcFirstLastPara="1" wrap="square" lIns="82939" tIns="82939" rIns="82939" bIns="82939" anchor="ctr" anchorCtr="0">
            <a:noAutofit/>
          </a:bodyPr>
          <a:lstStyle/>
          <a:p>
            <a:pPr algn="ctr" defTabSz="829544">
              <a:buClr>
                <a:srgbClr val="000000"/>
              </a:buClr>
              <a:buSzPts val="1400"/>
            </a:pPr>
            <a:r>
              <a:rPr lang="es-CO" sz="1452" b="1" kern="0" dirty="0">
                <a:solidFill>
                  <a:srgbClr val="000000"/>
                </a:solidFill>
                <a:latin typeface="Calibri" panose="020F0502020204030204" pitchFamily="34" charset="0"/>
                <a:cs typeface="Calibri" panose="020F0502020204030204" pitchFamily="34" charset="0"/>
                <a:sym typeface="Arial"/>
              </a:rPr>
              <a:t>1 / 2 METAS</a:t>
            </a:r>
            <a:endParaRPr sz="1452" b="1" kern="0" dirty="0">
              <a:solidFill>
                <a:srgbClr val="000000"/>
              </a:solidFill>
              <a:latin typeface="Calibri" panose="020F0502020204030204" pitchFamily="34" charset="0"/>
              <a:cs typeface="Calibri" panose="020F0502020204030204" pitchFamily="34" charset="0"/>
              <a:sym typeface="Arial"/>
            </a:endParaRPr>
          </a:p>
          <a:p>
            <a:pPr algn="ctr" defTabSz="829544">
              <a:buClr>
                <a:srgbClr val="000000"/>
              </a:buClr>
              <a:buSzPts val="1800"/>
            </a:pPr>
            <a:r>
              <a:rPr lang="es-CO" sz="1814" b="1" kern="0" dirty="0">
                <a:solidFill>
                  <a:srgbClr val="000000"/>
                </a:solidFill>
                <a:latin typeface="Calibri" panose="020F0502020204030204" pitchFamily="34" charset="0"/>
                <a:cs typeface="Calibri" panose="020F0502020204030204" pitchFamily="34" charset="0"/>
                <a:sym typeface="Arial"/>
              </a:rPr>
              <a:t>50%</a:t>
            </a:r>
            <a:endParaRPr sz="1814" b="1" kern="0" dirty="0">
              <a:solidFill>
                <a:srgbClr val="000000"/>
              </a:solidFill>
              <a:latin typeface="Calibri" panose="020F0502020204030204" pitchFamily="34" charset="0"/>
              <a:cs typeface="Calibri" panose="020F0502020204030204" pitchFamily="34" charset="0"/>
              <a:sym typeface="Arial"/>
            </a:endParaRPr>
          </a:p>
        </p:txBody>
      </p:sp>
      <p:graphicFrame>
        <p:nvGraphicFramePr>
          <p:cNvPr id="4" name="Tabla 3">
            <a:extLst>
              <a:ext uri="{FF2B5EF4-FFF2-40B4-BE49-F238E27FC236}">
                <a16:creationId xmlns:a16="http://schemas.microsoft.com/office/drawing/2014/main" id="{B1BC3CD9-B945-154E-ACB4-CD77FE46920D}"/>
              </a:ext>
            </a:extLst>
          </p:cNvPr>
          <p:cNvGraphicFramePr>
            <a:graphicFrameLocks noGrp="1"/>
          </p:cNvGraphicFramePr>
          <p:nvPr/>
        </p:nvGraphicFramePr>
        <p:xfrm>
          <a:off x="1724892" y="2113213"/>
          <a:ext cx="8682023" cy="1661680"/>
        </p:xfrm>
        <a:graphic>
          <a:graphicData uri="http://schemas.openxmlformats.org/drawingml/2006/table">
            <a:tbl>
              <a:tblPr/>
              <a:tblGrid>
                <a:gridCol w="851782">
                  <a:extLst>
                    <a:ext uri="{9D8B030D-6E8A-4147-A177-3AD203B41FA5}">
                      <a16:colId xmlns:a16="http://schemas.microsoft.com/office/drawing/2014/main" val="2418921137"/>
                    </a:ext>
                  </a:extLst>
                </a:gridCol>
                <a:gridCol w="6567961">
                  <a:extLst>
                    <a:ext uri="{9D8B030D-6E8A-4147-A177-3AD203B41FA5}">
                      <a16:colId xmlns:a16="http://schemas.microsoft.com/office/drawing/2014/main" val="1481783232"/>
                    </a:ext>
                  </a:extLst>
                </a:gridCol>
                <a:gridCol w="1262280">
                  <a:extLst>
                    <a:ext uri="{9D8B030D-6E8A-4147-A177-3AD203B41FA5}">
                      <a16:colId xmlns:a16="http://schemas.microsoft.com/office/drawing/2014/main" val="3971161254"/>
                    </a:ext>
                  </a:extLst>
                </a:gridCol>
              </a:tblGrid>
              <a:tr h="664672">
                <a:tc>
                  <a:txBody>
                    <a:bodyPr/>
                    <a:lstStyle/>
                    <a:p>
                      <a:pPr algn="ctr" fontAlgn="ctr"/>
                      <a:r>
                        <a:rPr lang="es-CO" sz="1500" b="1" i="0" u="none" strike="noStrike" dirty="0">
                          <a:solidFill>
                            <a:srgbClr val="FFFFFF"/>
                          </a:solidFill>
                          <a:effectLst/>
                          <a:latin typeface="Calibri" panose="020F0502020204030204" pitchFamily="34" charset="0"/>
                        </a:rPr>
                        <a:t>No.</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META PLAN DE DESARROLLO</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tc>
                  <a:txBody>
                    <a:bodyPr/>
                    <a:lstStyle/>
                    <a:p>
                      <a:pPr algn="ctr" fontAlgn="ctr"/>
                      <a:r>
                        <a:rPr lang="es-CO" sz="1500" b="1" i="0" u="none" strike="noStrike" dirty="0">
                          <a:solidFill>
                            <a:srgbClr val="FFFFFF"/>
                          </a:solidFill>
                          <a:effectLst/>
                          <a:latin typeface="Calibri" panose="020F0502020204030204" pitchFamily="34" charset="0"/>
                        </a:rPr>
                        <a:t>% Ejecución 2021</a:t>
                      </a:r>
                    </a:p>
                  </a:txBody>
                  <a:tcPr marL="0" marR="0" marT="0" marB="0" anchor="ctr">
                    <a:lnL>
                      <a:noFill/>
                    </a:lnL>
                    <a:lnR>
                      <a:noFill/>
                    </a:lnR>
                    <a:lnT>
                      <a:noFill/>
                    </a:lnT>
                    <a:lnB w="6350" cap="flat" cmpd="sng" algn="ctr">
                      <a:solidFill>
                        <a:srgbClr val="000000"/>
                      </a:solidFill>
                      <a:prstDash val="dot"/>
                      <a:round/>
                      <a:headEnd type="none" w="med" len="med"/>
                      <a:tailEnd type="none" w="med" len="med"/>
                    </a:lnB>
                    <a:solidFill>
                      <a:srgbClr val="674EA7"/>
                    </a:solidFill>
                  </a:tcPr>
                </a:tc>
                <a:extLst>
                  <a:ext uri="{0D108BD9-81ED-4DB2-BD59-A6C34878D82A}">
                    <a16:rowId xmlns:a16="http://schemas.microsoft.com/office/drawing/2014/main" val="1261826987"/>
                  </a:ext>
                </a:extLst>
              </a:tr>
              <a:tr h="997008">
                <a:tc>
                  <a:txBody>
                    <a:bodyPr/>
                    <a:lstStyle/>
                    <a:p>
                      <a:pPr algn="ctr" fontAlgn="ctr"/>
                      <a:r>
                        <a:rPr lang="es-CO" sz="1600" b="1" i="0" u="none" strike="noStrike" dirty="0">
                          <a:solidFill>
                            <a:srgbClr val="674EA7"/>
                          </a:solidFill>
                          <a:effectLst/>
                          <a:latin typeface="Calibri" panose="020F0502020204030204" pitchFamily="34" charset="0"/>
                        </a:rPr>
                        <a:t>539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ctr"/>
                      <a:r>
                        <a:rPr lang="es-CO" sz="1500" b="0" i="0" u="none" strike="noStrike" dirty="0">
                          <a:solidFill>
                            <a:srgbClr val="000000"/>
                          </a:solidFill>
                          <a:effectLst/>
                          <a:latin typeface="Calibri" panose="020F0502020204030204" pitchFamily="34" charset="0"/>
                        </a:rPr>
                        <a:t>Realizar el 100% de las acciones para el fortalecimiento de la comunicación pública.</a:t>
                      </a:r>
                      <a:br>
                        <a:rPr lang="es-CO" sz="1500" b="0" i="0" u="none" strike="noStrike" dirty="0">
                          <a:solidFill>
                            <a:srgbClr val="000000"/>
                          </a:solidFill>
                          <a:effectLst/>
                          <a:latin typeface="Calibri" panose="020F0502020204030204" pitchFamily="34" charset="0"/>
                        </a:rPr>
                      </a:br>
                      <a:r>
                        <a:rPr lang="es-CO" sz="1500" b="0" i="0" u="none" strike="noStrike" dirty="0">
                          <a:solidFill>
                            <a:srgbClr val="A6A6A6"/>
                          </a:solidFill>
                          <a:effectLst/>
                          <a:latin typeface="Calibri" panose="020F0502020204030204" pitchFamily="34" charset="0"/>
                        </a:rPr>
                        <a:t>(Programado 100%/ Ejecutado 26,74%) </a:t>
                      </a:r>
                      <a:endParaRPr lang="es-CO" sz="1500" b="0" i="0" u="none" strike="noStrike" dirty="0">
                        <a:solidFill>
                          <a:srgbClr val="000000"/>
                        </a:solidFill>
                        <a:effectLst/>
                        <a:latin typeface="Calibri" panose="020F0502020204030204" pitchFamily="34" charset="0"/>
                      </a:endParaRPr>
                    </a:p>
                  </a:txBody>
                  <a:tcPr marL="77768"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s-CO" sz="1600" b="1" i="0" u="none" strike="noStrike" dirty="0">
                          <a:solidFill>
                            <a:srgbClr val="674EA7"/>
                          </a:solidFill>
                          <a:effectLst/>
                          <a:latin typeface="Calibri" panose="020F0502020204030204" pitchFamily="34" charset="0"/>
                        </a:rPr>
                        <a:t>26,7%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3430294415"/>
                  </a:ext>
                </a:extLst>
              </a:tr>
            </a:tbl>
          </a:graphicData>
        </a:graphic>
      </p:graphicFrame>
    </p:spTree>
    <p:extLst>
      <p:ext uri="{BB962C8B-B14F-4D97-AF65-F5344CB8AC3E}">
        <p14:creationId xmlns:p14="http://schemas.microsoft.com/office/powerpoint/2010/main" val="33462549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gbd449629fa_3_12" descr="Alcaldia_blanco.png"/>
          <p:cNvPicPr preferRelativeResize="0"/>
          <p:nvPr/>
        </p:nvPicPr>
        <p:blipFill rotWithShape="1">
          <a:blip r:embed="rId3">
            <a:alphaModFix/>
          </a:blip>
          <a:srcRect l="6614" t="12985" r="7600" b="14791"/>
          <a:stretch/>
        </p:blipFill>
        <p:spPr>
          <a:xfrm>
            <a:off x="9504208" y="249767"/>
            <a:ext cx="1030649" cy="380268"/>
          </a:xfrm>
          <a:prstGeom prst="rect">
            <a:avLst/>
          </a:prstGeom>
          <a:noFill/>
          <a:ln>
            <a:noFill/>
          </a:ln>
        </p:spPr>
      </p:pic>
      <p:grpSp>
        <p:nvGrpSpPr>
          <p:cNvPr id="266" name="Google Shape;266;gbd449629fa_3_12"/>
          <p:cNvGrpSpPr/>
          <p:nvPr/>
        </p:nvGrpSpPr>
        <p:grpSpPr>
          <a:xfrm>
            <a:off x="1523520" y="130935"/>
            <a:ext cx="9144745" cy="770382"/>
            <a:chOff x="0" y="817901"/>
            <a:chExt cx="5550569" cy="592523"/>
          </a:xfrm>
        </p:grpSpPr>
        <p:pic>
          <p:nvPicPr>
            <p:cNvPr id="267" name="Google Shape;267;gbd449629fa_3_12"/>
            <p:cNvPicPr preferRelativeResize="0"/>
            <p:nvPr/>
          </p:nvPicPr>
          <p:blipFill rotWithShape="1">
            <a:blip r:embed="rId4">
              <a:alphaModFix/>
            </a:blip>
            <a:srcRect l="69215" r="6155"/>
            <a:stretch/>
          </p:blipFill>
          <p:spPr>
            <a:xfrm>
              <a:off x="0" y="934848"/>
              <a:ext cx="5550569" cy="391797"/>
            </a:xfrm>
            <a:prstGeom prst="rect">
              <a:avLst/>
            </a:prstGeom>
            <a:noFill/>
            <a:ln>
              <a:noFill/>
            </a:ln>
          </p:spPr>
        </p:pic>
        <p:pic>
          <p:nvPicPr>
            <p:cNvPr id="268" name="Google Shape;268;gbd449629fa_3_12"/>
            <p:cNvPicPr preferRelativeResize="0"/>
            <p:nvPr/>
          </p:nvPicPr>
          <p:blipFill rotWithShape="1">
            <a:blip r:embed="rId4">
              <a:alphaModFix/>
            </a:blip>
            <a:srcRect l="72913" r="1136"/>
            <a:stretch/>
          </p:blipFill>
          <p:spPr>
            <a:xfrm>
              <a:off x="0" y="817901"/>
              <a:ext cx="3738038" cy="391797"/>
            </a:xfrm>
            <a:prstGeom prst="rect">
              <a:avLst/>
            </a:prstGeom>
            <a:noFill/>
            <a:ln>
              <a:noFill/>
            </a:ln>
          </p:spPr>
        </p:pic>
        <p:pic>
          <p:nvPicPr>
            <p:cNvPr id="269" name="Google Shape;269;gbd449629fa_3_12"/>
            <p:cNvPicPr preferRelativeResize="0"/>
            <p:nvPr/>
          </p:nvPicPr>
          <p:blipFill rotWithShape="1">
            <a:blip r:embed="rId4">
              <a:alphaModFix/>
            </a:blip>
            <a:srcRect l="72913" r="1136"/>
            <a:stretch/>
          </p:blipFill>
          <p:spPr>
            <a:xfrm>
              <a:off x="0" y="1018624"/>
              <a:ext cx="1851650" cy="391800"/>
            </a:xfrm>
            <a:prstGeom prst="rect">
              <a:avLst/>
            </a:prstGeom>
            <a:noFill/>
            <a:ln>
              <a:noFill/>
            </a:ln>
          </p:spPr>
        </p:pic>
      </p:grpSp>
      <p:sp>
        <p:nvSpPr>
          <p:cNvPr id="270" name="Google Shape;270;gbd449629fa_3_12"/>
          <p:cNvSpPr txBox="1"/>
          <p:nvPr/>
        </p:nvSpPr>
        <p:spPr>
          <a:xfrm>
            <a:off x="1870107" y="181997"/>
            <a:ext cx="8798158" cy="933490"/>
          </a:xfrm>
          <a:prstGeom prst="rect">
            <a:avLst/>
          </a:prstGeom>
          <a:noFill/>
          <a:ln>
            <a:noFill/>
          </a:ln>
        </p:spPr>
        <p:txBody>
          <a:bodyPr spcFirstLastPara="1" wrap="square" lIns="82939" tIns="82939" rIns="82939" bIns="82939" anchor="t" anchorCtr="0">
            <a:noAutofit/>
          </a:bodyPr>
          <a:lstStyle/>
          <a:p>
            <a:pPr defTabSz="829544">
              <a:buClr>
                <a:srgbClr val="000000"/>
              </a:buClr>
              <a:buSzPts val="2500"/>
            </a:pPr>
            <a:r>
              <a:rPr lang="es-CO" sz="2268" b="1" kern="0" dirty="0">
                <a:solidFill>
                  <a:srgbClr val="FFFFFF"/>
                </a:solidFill>
                <a:latin typeface="Calibri"/>
                <a:ea typeface="Calibri"/>
                <a:cs typeface="Calibri"/>
                <a:sym typeface="Calibri"/>
              </a:rPr>
              <a:t>Alertas y Observaciones para el cumplimiento de Metas del Sector</a:t>
            </a:r>
            <a:endParaRPr sz="2449" b="1" kern="0" dirty="0">
              <a:solidFill>
                <a:srgbClr val="FFFFFF"/>
              </a:solidFill>
              <a:latin typeface="Arial"/>
              <a:ea typeface="Arial"/>
              <a:cs typeface="Arial"/>
              <a:sym typeface="Arial"/>
            </a:endParaRPr>
          </a:p>
        </p:txBody>
      </p:sp>
      <p:pic>
        <p:nvPicPr>
          <p:cNvPr id="271" name="Google Shape;271;gbd449629fa_3_12"/>
          <p:cNvPicPr preferRelativeResize="0"/>
          <p:nvPr/>
        </p:nvPicPr>
        <p:blipFill rotWithShape="1">
          <a:blip r:embed="rId5">
            <a:alphaModFix/>
          </a:blip>
          <a:srcRect/>
          <a:stretch/>
        </p:blipFill>
        <p:spPr>
          <a:xfrm>
            <a:off x="9273147" y="5948937"/>
            <a:ext cx="1133769" cy="704063"/>
          </a:xfrm>
          <a:prstGeom prst="rect">
            <a:avLst/>
          </a:prstGeom>
          <a:noFill/>
          <a:ln>
            <a:noFill/>
          </a:ln>
        </p:spPr>
      </p:pic>
      <p:graphicFrame>
        <p:nvGraphicFramePr>
          <p:cNvPr id="13" name="Diagrama 12">
            <a:extLst>
              <a:ext uri="{FF2B5EF4-FFF2-40B4-BE49-F238E27FC236}">
                <a16:creationId xmlns:a16="http://schemas.microsoft.com/office/drawing/2014/main" id="{35806911-BF3E-8E43-84E7-802DD42E176C}"/>
              </a:ext>
            </a:extLst>
          </p:cNvPr>
          <p:cNvGraphicFramePr/>
          <p:nvPr/>
        </p:nvGraphicFramePr>
        <p:xfrm>
          <a:off x="2187182" y="1166548"/>
          <a:ext cx="8219733" cy="51497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326836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29B495A-774D-41D4-8686-0D10E255BD1E}"/>
              </a:ext>
            </a:extLst>
          </p:cNvPr>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8. </a:t>
            </a:r>
            <a:r>
              <a:rPr lang="es-CO" sz="4000" b="1" dirty="0">
                <a:solidFill>
                  <a:srgbClr val="5D4294"/>
                </a:solidFill>
                <a:latin typeface="Museo Sans Condensed" panose="02000000000000000000" pitchFamily="2" charset="0"/>
                <a:cs typeface="Arial" panose="020B0604020202020204" pitchFamily="34" charset="0"/>
              </a:rPr>
              <a:t>Resultados Estrategia Rendición de Cuentas Sectorial 2020 y Presentación  Estrategia de Rendición de Cuentas Sectorial 2021.</a:t>
            </a:r>
          </a:p>
        </p:txBody>
      </p:sp>
    </p:spTree>
    <p:extLst>
      <p:ext uri="{BB962C8B-B14F-4D97-AF65-F5344CB8AC3E}">
        <p14:creationId xmlns:p14="http://schemas.microsoft.com/office/powerpoint/2010/main" val="20911613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64E452B-A436-4FC1-9028-64C3C1C78AB4}"/>
              </a:ext>
            </a:extLst>
          </p:cNvPr>
          <p:cNvSpPr txBox="1"/>
          <p:nvPr/>
        </p:nvSpPr>
        <p:spPr>
          <a:xfrm>
            <a:off x="1405774" y="1307410"/>
            <a:ext cx="9214192" cy="424731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Sector Cultura, Recreación y Deporte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ESTRATEGIA DE RENDICIÓN DE CUENTAS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 </a:t>
            </a:r>
          </a:p>
          <a:p>
            <a:pPr marL="1787525" marR="0" lvl="0" indent="-623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3600" b="1"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Resultados 2020</a:t>
            </a:r>
          </a:p>
          <a:p>
            <a:pPr marL="1787525" marR="0" lvl="0" indent="-623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3600" b="1"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Programación y cronograma 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Oficina Asesora de Planeación – SCRD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Bogotá D.C., julio 29 de 2021</a:t>
            </a:r>
          </a:p>
        </p:txBody>
      </p:sp>
    </p:spTree>
    <p:extLst>
      <p:ext uri="{BB962C8B-B14F-4D97-AF65-F5344CB8AC3E}">
        <p14:creationId xmlns:p14="http://schemas.microsoft.com/office/powerpoint/2010/main" val="35009925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2189394" y="360949"/>
            <a:ext cx="78934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prstClr val="black"/>
                </a:solidFill>
                <a:effectLst/>
                <a:uLnTx/>
                <a:uFillTx/>
                <a:latin typeface="Calibri" panose="020F0502020204030204"/>
                <a:ea typeface="+mn-ea"/>
                <a:cs typeface="+mn-cs"/>
              </a:rPr>
              <a:t>RESULTADOS FASE DE ALISTAMIENTO</a:t>
            </a:r>
          </a:p>
        </p:txBody>
      </p:sp>
      <p:sp>
        <p:nvSpPr>
          <p:cNvPr id="2" name="CuadroTexto 1">
            <a:extLst>
              <a:ext uri="{FF2B5EF4-FFF2-40B4-BE49-F238E27FC236}">
                <a16:creationId xmlns:a16="http://schemas.microsoft.com/office/drawing/2014/main" id="{57837AAF-52C4-B64C-98FB-33155A8EFF24}"/>
              </a:ext>
            </a:extLst>
          </p:cNvPr>
          <p:cNvSpPr txBox="1"/>
          <p:nvPr/>
        </p:nvSpPr>
        <p:spPr>
          <a:xfrm>
            <a:off x="204538" y="1041975"/>
            <a:ext cx="11863136" cy="5632311"/>
          </a:xfrm>
          <a:prstGeom prst="rect">
            <a:avLst/>
          </a:prstGeom>
          <a:solidFill>
            <a:schemeClr val="bg1"/>
          </a:solid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CAPACITACIÓN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Participación en el Reto “</a:t>
            </a:r>
            <a:r>
              <a:rPr kumimoji="0" lang="es-CO"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Senda de Integridad</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 DIÁLOGOS CIUDADANOS</a:t>
            </a:r>
          </a:p>
          <a:p>
            <a:pPr marL="995363" marR="0" lvl="2" indent="2524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Sistema Distrital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de Arte, Cultura y Patrimonio -SDACP-.</a:t>
            </a:r>
          </a:p>
          <a:p>
            <a:pPr marL="995363" marR="0" lvl="1" indent="2524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Jornadas informativas, convocatorias Públicas del </a:t>
            </a:r>
            <a:r>
              <a:rPr kumimoji="0" lang="es-CO" sz="1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Programa Distrital de Estímulos</a:t>
            </a:r>
          </a:p>
          <a:p>
            <a:pPr marL="995363" marR="0" lvl="1" indent="2524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Secretaria Técnica del </a:t>
            </a: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Consejo de Infraestructura Cultural</a:t>
            </a:r>
          </a:p>
          <a:p>
            <a:pPr marL="995363" marR="0" lvl="1" indent="2524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Jornadas informativas, convocatorias a cargo de la </a:t>
            </a: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Dirección de Arte, cultura y Patrimonio</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995363" marR="0" lvl="1" indent="2524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Diálogo Construcción colectiva del PDD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"Dialoguemos para enriquecer el Plan Distrital de Desarrollo 2020-2024: Un Nuevo Contrato Social y Ambiental para la Bogotá del siglo XXI”</a:t>
            </a:r>
          </a:p>
          <a:p>
            <a:pPr marL="995363" marR="0" lvl="1"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1688" marR="0" lvl="0" indent="-263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PUBLICACIÓN DE LA INFORMACIÓN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Elaboración de los </a:t>
            </a: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Informes de Gestión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correspondiente al periodo 1 de enero al 30 de septiembre del 2020 por parte de las Entidades Adscritas y Vinculadas al Sector Cultura, Recreación y Deporte, publicados en las respectivas páginas web – link de transparencia el </a:t>
            </a: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día 3 de noviembre del 2020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para consulta de la ciudanía y grupos de interés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1688" marR="0" lvl="0" indent="-263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AUDIENCIA PÚBLICA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Se replanteó el formato de presentación de la jornada, en una </a:t>
            </a: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modalidad virtual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para acceso a todo el público, en la que se resaltaran aspectos asociados a los proyectos estratégicos de cada Entidad e incluyendo las acciones de atención y reactivación del sector en el marco de la Pandemia.</a:t>
            </a:r>
          </a:p>
        </p:txBody>
      </p:sp>
      <p:sp>
        <p:nvSpPr>
          <p:cNvPr id="5" name="CuadroTexto 4">
            <a:extLst>
              <a:ext uri="{FF2B5EF4-FFF2-40B4-BE49-F238E27FC236}">
                <a16:creationId xmlns:a16="http://schemas.microsoft.com/office/drawing/2014/main" id="{42465FCD-529F-4F3C-A509-1A50593029FA}"/>
              </a:ext>
            </a:extLst>
          </p:cNvPr>
          <p:cNvSpPr txBox="1"/>
          <p:nvPr/>
        </p:nvSpPr>
        <p:spPr>
          <a:xfrm>
            <a:off x="24424" y="103889"/>
            <a:ext cx="17628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Rendición Cuentas Sectorial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Resultados 2020</a:t>
            </a:r>
          </a:p>
        </p:txBody>
      </p:sp>
    </p:spTree>
    <p:extLst>
      <p:ext uri="{BB962C8B-B14F-4D97-AF65-F5344CB8AC3E}">
        <p14:creationId xmlns:p14="http://schemas.microsoft.com/office/powerpoint/2010/main" val="41973027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2189394" y="360949"/>
            <a:ext cx="78934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prstClr val="black"/>
                </a:solidFill>
                <a:effectLst/>
                <a:uLnTx/>
                <a:uFillTx/>
                <a:latin typeface="Calibri" panose="020F0502020204030204"/>
                <a:ea typeface="+mn-ea"/>
                <a:cs typeface="+mn-cs"/>
              </a:rPr>
              <a:t>RESULTADOS FASE DE IMPLEMENTACIÓN</a:t>
            </a:r>
          </a:p>
        </p:txBody>
      </p:sp>
      <p:sp>
        <p:nvSpPr>
          <p:cNvPr id="2" name="CuadroTexto 1">
            <a:extLst>
              <a:ext uri="{FF2B5EF4-FFF2-40B4-BE49-F238E27FC236}">
                <a16:creationId xmlns:a16="http://schemas.microsoft.com/office/drawing/2014/main" id="{57837AAF-52C4-B64C-98FB-33155A8EFF24}"/>
              </a:ext>
            </a:extLst>
          </p:cNvPr>
          <p:cNvSpPr txBox="1"/>
          <p:nvPr/>
        </p:nvSpPr>
        <p:spPr>
          <a:xfrm>
            <a:off x="1305427" y="1582552"/>
            <a:ext cx="9661358"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Transmisión vía </a:t>
            </a: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Facebook Live de la Audiencia realizada el día 04 de diciembre de 2020</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 una transmisión </a:t>
            </a: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diferida vía Canal Capital el día 05 de diciembre de 2020</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 y un ejercicio de divulgación de piezas de comunicación por los diferentes medios que maneja el sector. Información publicada en páginas web, redes sociales y envío masivo de información vía correo electrónico.</a:t>
            </a:r>
          </a:p>
        </p:txBody>
      </p:sp>
      <p:graphicFrame>
        <p:nvGraphicFramePr>
          <p:cNvPr id="4" name="Tabla 4">
            <a:extLst>
              <a:ext uri="{FF2B5EF4-FFF2-40B4-BE49-F238E27FC236}">
                <a16:creationId xmlns:a16="http://schemas.microsoft.com/office/drawing/2014/main" id="{8EF60246-8E5F-CA48-98C0-8486EB9F622D}"/>
              </a:ext>
            </a:extLst>
          </p:cNvPr>
          <p:cNvGraphicFramePr>
            <a:graphicFrameLocks noGrp="1"/>
          </p:cNvGraphicFramePr>
          <p:nvPr/>
        </p:nvGraphicFramePr>
        <p:xfrm>
          <a:off x="2072106" y="3421248"/>
          <a:ext cx="8128000" cy="1854200"/>
        </p:xfrm>
        <a:graphic>
          <a:graphicData uri="http://schemas.openxmlformats.org/drawingml/2006/table">
            <a:tbl>
              <a:tblPr firstRow="1" bandRow="1">
                <a:tableStyleId>{5C22544A-7EE6-4342-B048-85BDC9FD1C3A}</a:tableStyleId>
              </a:tblPr>
              <a:tblGrid>
                <a:gridCol w="3486483">
                  <a:extLst>
                    <a:ext uri="{9D8B030D-6E8A-4147-A177-3AD203B41FA5}">
                      <a16:colId xmlns:a16="http://schemas.microsoft.com/office/drawing/2014/main" val="4054623649"/>
                    </a:ext>
                  </a:extLst>
                </a:gridCol>
                <a:gridCol w="4641517">
                  <a:extLst>
                    <a:ext uri="{9D8B030D-6E8A-4147-A177-3AD203B41FA5}">
                      <a16:colId xmlns:a16="http://schemas.microsoft.com/office/drawing/2014/main" val="474142826"/>
                    </a:ext>
                  </a:extLst>
                </a:gridCol>
              </a:tblGrid>
              <a:tr h="370840">
                <a:tc>
                  <a:txBody>
                    <a:bodyPr/>
                    <a:lstStyle/>
                    <a:p>
                      <a:pPr algn="ctr"/>
                      <a:r>
                        <a:rPr lang="es-CO" dirty="0"/>
                        <a:t>TRANSMISIÓN DEL EVENTO</a:t>
                      </a:r>
                    </a:p>
                  </a:txBody>
                  <a:tcPr/>
                </a:tc>
                <a:tc>
                  <a:txBody>
                    <a:bodyPr/>
                    <a:lstStyle/>
                    <a:p>
                      <a:pPr algn="ctr"/>
                      <a:r>
                        <a:rPr lang="es-CO" dirty="0"/>
                        <a:t>PERSONAS ALCANZADAS / INTERACCIONES</a:t>
                      </a:r>
                    </a:p>
                  </a:txBody>
                  <a:tcPr/>
                </a:tc>
                <a:extLst>
                  <a:ext uri="{0D108BD9-81ED-4DB2-BD59-A6C34878D82A}">
                    <a16:rowId xmlns:a16="http://schemas.microsoft.com/office/drawing/2014/main" val="2922304123"/>
                  </a:ext>
                </a:extLst>
              </a:tr>
              <a:tr h="370840">
                <a:tc>
                  <a:txBody>
                    <a:bodyPr/>
                    <a:lstStyle/>
                    <a:p>
                      <a:r>
                        <a:rPr lang="es-CO" dirty="0"/>
                        <a:t>Facebook Live</a:t>
                      </a:r>
                    </a:p>
                  </a:txBody>
                  <a:tcPr/>
                </a:tc>
                <a:tc>
                  <a:txBody>
                    <a:bodyPr/>
                    <a:lstStyle/>
                    <a:p>
                      <a:r>
                        <a:rPr lang="es-CO" dirty="0"/>
                        <a:t>6.834 personas</a:t>
                      </a:r>
                    </a:p>
                  </a:txBody>
                  <a:tcPr/>
                </a:tc>
                <a:extLst>
                  <a:ext uri="{0D108BD9-81ED-4DB2-BD59-A6C34878D82A}">
                    <a16:rowId xmlns:a16="http://schemas.microsoft.com/office/drawing/2014/main" val="2331538903"/>
                  </a:ext>
                </a:extLst>
              </a:tr>
              <a:tr h="370840">
                <a:tc>
                  <a:txBody>
                    <a:bodyPr/>
                    <a:lstStyle/>
                    <a:p>
                      <a:r>
                        <a:rPr lang="es-CO" dirty="0"/>
                        <a:t>Twitter</a:t>
                      </a:r>
                    </a:p>
                  </a:txBody>
                  <a:tcPr/>
                </a:tc>
                <a:tc>
                  <a:txBody>
                    <a:bodyPr/>
                    <a:lstStyle/>
                    <a:p>
                      <a:r>
                        <a:rPr lang="es-CO" dirty="0"/>
                        <a:t>3.559 personas</a:t>
                      </a:r>
                    </a:p>
                  </a:txBody>
                  <a:tcPr/>
                </a:tc>
                <a:extLst>
                  <a:ext uri="{0D108BD9-81ED-4DB2-BD59-A6C34878D82A}">
                    <a16:rowId xmlns:a16="http://schemas.microsoft.com/office/drawing/2014/main" val="4270291519"/>
                  </a:ext>
                </a:extLst>
              </a:tr>
              <a:tr h="370840">
                <a:tc>
                  <a:txBody>
                    <a:bodyPr/>
                    <a:lstStyle/>
                    <a:p>
                      <a:r>
                        <a:rPr lang="es-CO" dirty="0"/>
                        <a:t>YouTube</a:t>
                      </a:r>
                    </a:p>
                  </a:txBody>
                  <a:tcPr/>
                </a:tc>
                <a:tc>
                  <a:txBody>
                    <a:bodyPr/>
                    <a:lstStyle/>
                    <a:p>
                      <a:r>
                        <a:rPr lang="es-CO" dirty="0"/>
                        <a:t>154 usuarios únicos</a:t>
                      </a:r>
                    </a:p>
                  </a:txBody>
                  <a:tcPr/>
                </a:tc>
                <a:extLst>
                  <a:ext uri="{0D108BD9-81ED-4DB2-BD59-A6C34878D82A}">
                    <a16:rowId xmlns:a16="http://schemas.microsoft.com/office/drawing/2014/main" val="1376464539"/>
                  </a:ext>
                </a:extLst>
              </a:tr>
              <a:tr h="370840">
                <a:tc>
                  <a:txBody>
                    <a:bodyPr/>
                    <a:lstStyle/>
                    <a:p>
                      <a:r>
                        <a:rPr lang="es-CO" dirty="0"/>
                        <a:t>Canal Capital</a:t>
                      </a:r>
                    </a:p>
                  </a:txBody>
                  <a:tcPr/>
                </a:tc>
                <a:tc>
                  <a:txBody>
                    <a:bodyPr/>
                    <a:lstStyle/>
                    <a:p>
                      <a:r>
                        <a:rPr lang="es-CO" dirty="0"/>
                        <a:t>2.170 personas</a:t>
                      </a:r>
                    </a:p>
                  </a:txBody>
                  <a:tcPr/>
                </a:tc>
                <a:extLst>
                  <a:ext uri="{0D108BD9-81ED-4DB2-BD59-A6C34878D82A}">
                    <a16:rowId xmlns:a16="http://schemas.microsoft.com/office/drawing/2014/main" val="921761155"/>
                  </a:ext>
                </a:extLst>
              </a:tr>
            </a:tbl>
          </a:graphicData>
        </a:graphic>
      </p:graphicFrame>
      <p:sp>
        <p:nvSpPr>
          <p:cNvPr id="5" name="CuadroTexto 4">
            <a:extLst>
              <a:ext uri="{FF2B5EF4-FFF2-40B4-BE49-F238E27FC236}">
                <a16:creationId xmlns:a16="http://schemas.microsoft.com/office/drawing/2014/main" id="{75FEF0E2-2A6A-4850-97DF-35D54871921C}"/>
              </a:ext>
            </a:extLst>
          </p:cNvPr>
          <p:cNvSpPr txBox="1"/>
          <p:nvPr/>
        </p:nvSpPr>
        <p:spPr>
          <a:xfrm>
            <a:off x="24424" y="103889"/>
            <a:ext cx="17628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Rendición Cuentas Sectorial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Resultados 2020</a:t>
            </a:r>
          </a:p>
        </p:txBody>
      </p:sp>
    </p:spTree>
    <p:extLst>
      <p:ext uri="{BB962C8B-B14F-4D97-AF65-F5344CB8AC3E}">
        <p14:creationId xmlns:p14="http://schemas.microsoft.com/office/powerpoint/2010/main" val="6996896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2189394" y="360949"/>
            <a:ext cx="78934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prstClr val="black"/>
                </a:solidFill>
                <a:effectLst/>
                <a:uLnTx/>
                <a:uFillTx/>
                <a:latin typeface="Calibri" panose="020F0502020204030204"/>
                <a:ea typeface="+mn-ea"/>
                <a:cs typeface="+mn-cs"/>
              </a:rPr>
              <a:t>RESULTADOS FASE DE EVALUACIÓN</a:t>
            </a:r>
          </a:p>
        </p:txBody>
      </p:sp>
      <p:sp>
        <p:nvSpPr>
          <p:cNvPr id="5" name="CuadroTexto 4">
            <a:extLst>
              <a:ext uri="{FF2B5EF4-FFF2-40B4-BE49-F238E27FC236}">
                <a16:creationId xmlns:a16="http://schemas.microsoft.com/office/drawing/2014/main" id="{84415C82-12B4-FF41-A17C-84B8E937717D}"/>
              </a:ext>
            </a:extLst>
          </p:cNvPr>
          <p:cNvSpPr txBox="1"/>
          <p:nvPr/>
        </p:nvSpPr>
        <p:spPr>
          <a:xfrm>
            <a:off x="1275347" y="1125685"/>
            <a:ext cx="9657348" cy="5632311"/>
          </a:xfrm>
          <a:prstGeom prst="rect">
            <a:avLst/>
          </a:prstGeom>
          <a:solidFill>
            <a:schemeClr val="bg1"/>
          </a:solid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ATENCIÓN DE INQUIETUDES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En total, </a:t>
            </a: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se identificaron 22 preguntas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(Incluidas las preguntas previas presentadas por las personas que diligenciaron la encuesta sobre temas de interés)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 RESULTADOS APLICACIÓN DE LOS INSTRUMENTOS DE RECOLECCIÓN DE INFORMACIÓN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Dada las limitantes de participación presencia por parte de la ciudadanía; se elaboró formulario en </a:t>
            </a: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Google </a:t>
            </a:r>
            <a:r>
              <a:rPr kumimoji="0" lang="es-CO" sz="1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Forms</a:t>
            </a: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para facilitar la evaluación de la Audiencia de Rendición de Cuentas Sectorial 2020. Sólo 11 personas diligenciaron la encuesta.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panose="020F0502020204030204"/>
                <a:ea typeface="+mn-ea"/>
                <a:cs typeface="+mn-cs"/>
              </a:rPr>
              <a:t>PREGUNTA 5: Según su opinión, ¿En qué aspectos cree que el sector debería mejorar?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 En comunicación y promoción de los eventos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 Educación.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 Cifras de inversión por localidad.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 Que lleguen más a los barrios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 IDRD dar a conocer la oferta institucional de manera constantemente.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 La información brindada debe ser mas digerible para las personas del común.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 Podrían fortalecer la divulgación de sus resultados y espacios de discusión específicos y más frecuentes, donde sea posible tratar temas puntuales como Fomento, formación, participación, equipamientos; buenas prácticas.</a:t>
            </a:r>
          </a:p>
        </p:txBody>
      </p:sp>
      <p:sp>
        <p:nvSpPr>
          <p:cNvPr id="4" name="CuadroTexto 3">
            <a:extLst>
              <a:ext uri="{FF2B5EF4-FFF2-40B4-BE49-F238E27FC236}">
                <a16:creationId xmlns:a16="http://schemas.microsoft.com/office/drawing/2014/main" id="{91CACAC3-52CA-4A2F-AE13-E05C4EAE3C43}"/>
              </a:ext>
            </a:extLst>
          </p:cNvPr>
          <p:cNvSpPr txBox="1"/>
          <p:nvPr/>
        </p:nvSpPr>
        <p:spPr>
          <a:xfrm>
            <a:off x="24424" y="103889"/>
            <a:ext cx="17628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Rendición Cuentas Sectorial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Resultados 2020</a:t>
            </a:r>
          </a:p>
        </p:txBody>
      </p:sp>
    </p:spTree>
    <p:extLst>
      <p:ext uri="{BB962C8B-B14F-4D97-AF65-F5344CB8AC3E}">
        <p14:creationId xmlns:p14="http://schemas.microsoft.com/office/powerpoint/2010/main" val="11532431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2189394" y="360949"/>
            <a:ext cx="78934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prstClr val="black"/>
                </a:solidFill>
                <a:effectLst/>
                <a:uLnTx/>
                <a:uFillTx/>
                <a:latin typeface="Calibri" panose="020F0502020204030204"/>
                <a:ea typeface="+mn-ea"/>
                <a:cs typeface="+mn-cs"/>
              </a:rPr>
              <a:t>RECOMENDACIONES</a:t>
            </a:r>
          </a:p>
        </p:txBody>
      </p:sp>
      <p:sp>
        <p:nvSpPr>
          <p:cNvPr id="5" name="CuadroTexto 4">
            <a:extLst>
              <a:ext uri="{FF2B5EF4-FFF2-40B4-BE49-F238E27FC236}">
                <a16:creationId xmlns:a16="http://schemas.microsoft.com/office/drawing/2014/main" id="{84415C82-12B4-FF41-A17C-84B8E937717D}"/>
              </a:ext>
            </a:extLst>
          </p:cNvPr>
          <p:cNvSpPr txBox="1"/>
          <p:nvPr/>
        </p:nvSpPr>
        <p:spPr>
          <a:xfrm>
            <a:off x="1259304" y="1462570"/>
            <a:ext cx="9673391" cy="4524315"/>
          </a:xfrm>
          <a:prstGeom prst="rect">
            <a:avLst/>
          </a:prstGeom>
          <a:solidFill>
            <a:schemeClr val="bg1"/>
          </a:solid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Generar un espacio de diálogo ciudadano previo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a la Audiencia Pública de Rendición de Cuentas, en la que la comunidad exponga los principales temas de interés que quiera sean profundizados por las Entidades del Sector.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Implementar una </a:t>
            </a: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estrategia comunicacional sectorial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con la que se convoque a los grupos de valor del sector y aumente la participación ciudadana, tanto en </a:t>
            </a: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diálogo ciudadano,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como en la </a:t>
            </a: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audiencia publica</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Mantener y fortalecer la </a:t>
            </a: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sinergia</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 con la Veeduría Distrital y las Alcaldías Locales para desarrollo de la estrategia de rendición de cuentas del sector CRD.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Continuar y ampliar el ejercicio de </a:t>
            </a: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simplificación del lenguaje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utilizado en las piezas de comunicación para facilitar su comprensión por parte de la ciudadanía.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Seguir </a:t>
            </a:r>
            <a:r>
              <a:rPr kumimoji="0" lang="es-CO"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generando contenidos </a:t>
            </a: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dónde se muestre los logros obtenidos por el sector y sus avances para su visibilización.</a:t>
            </a:r>
          </a:p>
        </p:txBody>
      </p:sp>
      <p:sp>
        <p:nvSpPr>
          <p:cNvPr id="4" name="CuadroTexto 3">
            <a:extLst>
              <a:ext uri="{FF2B5EF4-FFF2-40B4-BE49-F238E27FC236}">
                <a16:creationId xmlns:a16="http://schemas.microsoft.com/office/drawing/2014/main" id="{E82E7ADA-7634-42DE-8D67-3DFD41301AB9}"/>
              </a:ext>
            </a:extLst>
          </p:cNvPr>
          <p:cNvSpPr txBox="1"/>
          <p:nvPr/>
        </p:nvSpPr>
        <p:spPr>
          <a:xfrm>
            <a:off x="24424" y="103889"/>
            <a:ext cx="17628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Rendición Cuentas Sectorial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Resultados 2020</a:t>
            </a:r>
          </a:p>
        </p:txBody>
      </p:sp>
    </p:spTree>
    <p:extLst>
      <p:ext uri="{BB962C8B-B14F-4D97-AF65-F5344CB8AC3E}">
        <p14:creationId xmlns:p14="http://schemas.microsoft.com/office/powerpoint/2010/main" val="2253592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FD08E2-097A-4462-950A-13AC98898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 y="0"/>
            <a:ext cx="12188389" cy="6858000"/>
          </a:xfrm>
          <a:prstGeom prst="rect">
            <a:avLst/>
          </a:prstGeom>
        </p:spPr>
      </p:pic>
      <p:sp>
        <p:nvSpPr>
          <p:cNvPr id="4" name="CuadroTexto 3">
            <a:extLst>
              <a:ext uri="{FF2B5EF4-FFF2-40B4-BE49-F238E27FC236}">
                <a16:creationId xmlns:a16="http://schemas.microsoft.com/office/drawing/2014/main" id="{758DB6E3-F5C1-4A88-AD8F-9A2A5B0C3730}"/>
              </a:ext>
            </a:extLst>
          </p:cNvPr>
          <p:cNvSpPr txBox="1"/>
          <p:nvPr/>
        </p:nvSpPr>
        <p:spPr>
          <a:xfrm>
            <a:off x="643154" y="126442"/>
            <a:ext cx="109056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5D4294"/>
                </a:solidFill>
                <a:effectLst/>
                <a:uLnTx/>
                <a:uFillTx/>
                <a:latin typeface="Museo Sans Condensed" panose="02000000000000000000" pitchFamily="2" charset="0"/>
                <a:ea typeface="+mn-ea"/>
                <a:cs typeface="Arial" panose="020B0604020202020204" pitchFamily="34" charset="0"/>
              </a:rPr>
              <a:t>Priorizaciones establecidas:</a:t>
            </a:r>
          </a:p>
        </p:txBody>
      </p:sp>
      <p:sp>
        <p:nvSpPr>
          <p:cNvPr id="8" name="Rectángulo 7">
            <a:extLst>
              <a:ext uri="{FF2B5EF4-FFF2-40B4-BE49-F238E27FC236}">
                <a16:creationId xmlns:a16="http://schemas.microsoft.com/office/drawing/2014/main" id="{A17B9EC5-DBE1-4D7C-8483-4288FA4B0283}"/>
              </a:ext>
            </a:extLst>
          </p:cNvPr>
          <p:cNvSpPr/>
          <p:nvPr/>
        </p:nvSpPr>
        <p:spPr>
          <a:xfrm>
            <a:off x="1372996" y="1659285"/>
            <a:ext cx="9446004" cy="3539430"/>
          </a:xfrm>
          <a:prstGeom prst="rect">
            <a:avLst/>
          </a:prstGeom>
        </p:spPr>
        <p:txBody>
          <a:bodyPr wrap="square">
            <a:spAutoFit/>
          </a:bodyPr>
          <a:lstStyle/>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Priorizar los recursos necesarios para la atención, asistencia y reparación integral a las </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víctimas del conflicto armado interno</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artículo 174 de la Ley 1448 de 2011.</a:t>
            </a:r>
          </a:p>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endParaRPr>
          </a:p>
          <a:p>
            <a:pPr marL="457200" marR="0" lvl="0" indent="-4572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Programar y garantizar los recursos suficientes y con carácter diferenciado, de los proyectos con temáticas de </a:t>
            </a:r>
            <a:r>
              <a:rPr kumimoji="0" lang="es-ES" sz="3200" b="1"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juventudes en la ciudad</a:t>
            </a:r>
            <a:r>
              <a:rPr kumimoji="0" lang="es-ES" sz="3200" b="0" i="0" u="none" strike="noStrike" kern="1200" cap="none" spc="0" normalizeH="0" baseline="0" noProof="0" dirty="0">
                <a:ln>
                  <a:noFill/>
                </a:ln>
                <a:solidFill>
                  <a:prstClr val="black"/>
                </a:solidFill>
                <a:effectLst/>
                <a:uLnTx/>
                <a:uFillTx/>
                <a:latin typeface="Museo Sans Condensed" panose="02000000000000000000" pitchFamily="2" charset="0"/>
                <a:ea typeface="+mn-ea"/>
                <a:cs typeface="+mn-cs"/>
              </a:rPr>
              <a:t>. </a:t>
            </a:r>
          </a:p>
        </p:txBody>
      </p:sp>
    </p:spTree>
    <p:extLst>
      <p:ext uri="{BB962C8B-B14F-4D97-AF65-F5344CB8AC3E}">
        <p14:creationId xmlns:p14="http://schemas.microsoft.com/office/powerpoint/2010/main" val="26098706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64E452B-A436-4FC1-9028-64C3C1C78AB4}"/>
              </a:ext>
            </a:extLst>
          </p:cNvPr>
          <p:cNvSpPr txBox="1"/>
          <p:nvPr/>
        </p:nvSpPr>
        <p:spPr>
          <a:xfrm>
            <a:off x="1488901" y="966566"/>
            <a:ext cx="9214192"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Calibri" panose="020F0502020204030204"/>
                <a:ea typeface="+mn-ea"/>
                <a:cs typeface="+mn-cs"/>
              </a:rPr>
              <a:t>Programación y cronograma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ESTRATEGIA DE RENDICIÓN DE CUENTAS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Sector Cultura, Recreación y Deporte - 2021</a:t>
            </a:r>
          </a:p>
        </p:txBody>
      </p:sp>
      <p:grpSp>
        <p:nvGrpSpPr>
          <p:cNvPr id="2" name="Grupo 1">
            <a:extLst>
              <a:ext uri="{FF2B5EF4-FFF2-40B4-BE49-F238E27FC236}">
                <a16:creationId xmlns:a16="http://schemas.microsoft.com/office/drawing/2014/main" id="{AAF3637B-2FAC-4055-BE87-1947A990F352}"/>
              </a:ext>
            </a:extLst>
          </p:cNvPr>
          <p:cNvGrpSpPr/>
          <p:nvPr/>
        </p:nvGrpSpPr>
        <p:grpSpPr>
          <a:xfrm>
            <a:off x="554189" y="1681761"/>
            <a:ext cx="4835237" cy="3380870"/>
            <a:chOff x="741214" y="2554622"/>
            <a:chExt cx="5077696" cy="3380870"/>
          </a:xfrm>
        </p:grpSpPr>
        <p:sp>
          <p:nvSpPr>
            <p:cNvPr id="4" name="Rectángulo 3">
              <a:extLst>
                <a:ext uri="{FF2B5EF4-FFF2-40B4-BE49-F238E27FC236}">
                  <a16:creationId xmlns:a16="http://schemas.microsoft.com/office/drawing/2014/main" id="{EEBCFC60-0DF0-47A7-AFDA-352B9464A8A1}"/>
                </a:ext>
              </a:extLst>
            </p:cNvPr>
            <p:cNvSpPr/>
            <p:nvPr/>
          </p:nvSpPr>
          <p:spPr>
            <a:xfrm>
              <a:off x="741214" y="3480999"/>
              <a:ext cx="5077696" cy="1200329"/>
            </a:xfrm>
            <a:prstGeom prst="rect">
              <a:avLst/>
            </a:prstGeom>
            <a:solidFill>
              <a:schemeClr val="bg1"/>
            </a:solidFill>
          </p:spPr>
          <p:txBody>
            <a:bodyPr wrap="square">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Arial" panose="020B0604020202020204" pitchFamily="34" charset="0"/>
                </a:rPr>
                <a:t>Ley 1757 de 2015 Participación democrática</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altLang="es-CO"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Arial" panose="020B0604020202020204" pitchFamily="34" charset="0"/>
                </a:rPr>
                <a:t>Ley 1712 de 2014 Transparencia y derecho de acceso a la información pública</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altLang="es-CO"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Arial" panose="020B0604020202020204" pitchFamily="34" charset="0"/>
                </a:rPr>
                <a:t>Ley 1474 de 2011 Estatuto anticorrupción</a:t>
              </a:r>
            </a:p>
          </p:txBody>
        </p:sp>
        <p:pic>
          <p:nvPicPr>
            <p:cNvPr id="6" name="Gráfico 5" descr="Cancha">
              <a:extLst>
                <a:ext uri="{FF2B5EF4-FFF2-40B4-BE49-F238E27FC236}">
                  <a16:creationId xmlns:a16="http://schemas.microsoft.com/office/drawing/2014/main" id="{15011A1C-DCDB-4655-ACF0-541D65110F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3200" y="2554622"/>
              <a:ext cx="803567" cy="803567"/>
            </a:xfrm>
            <a:prstGeom prst="rect">
              <a:avLst/>
            </a:prstGeom>
          </p:spPr>
        </p:pic>
        <p:sp>
          <p:nvSpPr>
            <p:cNvPr id="7" name="Rectángulo 6">
              <a:extLst>
                <a:ext uri="{FF2B5EF4-FFF2-40B4-BE49-F238E27FC236}">
                  <a16:creationId xmlns:a16="http://schemas.microsoft.com/office/drawing/2014/main" id="{E52DCC93-D49E-430C-93B8-C72E1E5EAA7A}"/>
                </a:ext>
              </a:extLst>
            </p:cNvPr>
            <p:cNvSpPr/>
            <p:nvPr/>
          </p:nvSpPr>
          <p:spPr>
            <a:xfrm>
              <a:off x="741214" y="4735163"/>
              <a:ext cx="5077696" cy="1200329"/>
            </a:xfrm>
            <a:prstGeom prst="rect">
              <a:avLst/>
            </a:prstGeom>
            <a:solidFill>
              <a:schemeClr val="bg1"/>
            </a:solidFill>
          </p:spPr>
          <p:txBody>
            <a:bodyPr wrap="square">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altLang="es-CO"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Arial" panose="020B0604020202020204" pitchFamily="34" charset="0"/>
                </a:rPr>
                <a:t>Ley 850 de 2003 Veedurías ciudadanas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Arial" panose="020B0604020202020204" pitchFamily="34" charset="0"/>
                </a:rPr>
                <a:t>Ley 1909 de 2018 Estatuto de Oposición</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Arial" panose="020B0604020202020204" pitchFamily="34" charset="0"/>
                </a:rPr>
                <a:t>Acuerdo 380 de 2018 Rendición de Cuentas de la Admón. Distrital.</a:t>
              </a:r>
            </a:p>
          </p:txBody>
        </p:sp>
      </p:grpSp>
      <p:grpSp>
        <p:nvGrpSpPr>
          <p:cNvPr id="10" name="Grupo 9">
            <a:extLst>
              <a:ext uri="{FF2B5EF4-FFF2-40B4-BE49-F238E27FC236}">
                <a16:creationId xmlns:a16="http://schemas.microsoft.com/office/drawing/2014/main" id="{78AE52F4-02D3-48C7-9AE5-8B3487E96B9C}"/>
              </a:ext>
            </a:extLst>
          </p:cNvPr>
          <p:cNvGrpSpPr/>
          <p:nvPr/>
        </p:nvGrpSpPr>
        <p:grpSpPr>
          <a:xfrm>
            <a:off x="6802576" y="1821322"/>
            <a:ext cx="5181605" cy="2861239"/>
            <a:chOff x="6878260" y="2694183"/>
            <a:chExt cx="4357777" cy="2861239"/>
          </a:xfrm>
        </p:grpSpPr>
        <p:sp>
          <p:nvSpPr>
            <p:cNvPr id="3" name="Rectángulo 2">
              <a:extLst>
                <a:ext uri="{FF2B5EF4-FFF2-40B4-BE49-F238E27FC236}">
                  <a16:creationId xmlns:a16="http://schemas.microsoft.com/office/drawing/2014/main" id="{98A086E8-7355-4A35-8D2F-70D07416FB7D}"/>
                </a:ext>
              </a:extLst>
            </p:cNvPr>
            <p:cNvSpPr/>
            <p:nvPr/>
          </p:nvSpPr>
          <p:spPr>
            <a:xfrm>
              <a:off x="6878260" y="3539837"/>
              <a:ext cx="4357777" cy="923330"/>
            </a:xfrm>
            <a:prstGeom prst="rect">
              <a:avLst/>
            </a:prstGeom>
            <a:solidFill>
              <a:schemeClr val="bg1"/>
            </a:solidFill>
          </p:spPr>
          <p:txBody>
            <a:bodyPr wrap="square">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Arial" panose="020B0604020202020204" pitchFamily="34" charset="0"/>
                </a:rPr>
                <a:t>Manual Único Rendición de Cuentas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Arial" panose="020B0604020202020204" pitchFamily="34" charset="0"/>
                </a:rPr>
                <a:t>Lineamientos Veeduría Distrital</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Arial" panose="020B0604020202020204" pitchFamily="34" charset="0"/>
                </a:rPr>
                <a:t>Estrategia de Gobierno Abierto</a:t>
              </a:r>
            </a:p>
          </p:txBody>
        </p:sp>
        <p:pic>
          <p:nvPicPr>
            <p:cNvPr id="8" name="Gráfico 7" descr="Documento">
              <a:extLst>
                <a:ext uri="{FF2B5EF4-FFF2-40B4-BE49-F238E27FC236}">
                  <a16:creationId xmlns:a16="http://schemas.microsoft.com/office/drawing/2014/main" id="{DAB90899-F1A3-4079-A783-D4AA3AE230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24820" y="2694183"/>
              <a:ext cx="803566" cy="803566"/>
            </a:xfrm>
            <a:prstGeom prst="rect">
              <a:avLst/>
            </a:prstGeom>
          </p:spPr>
        </p:pic>
        <p:sp>
          <p:nvSpPr>
            <p:cNvPr id="9" name="Rectángulo 8">
              <a:extLst>
                <a:ext uri="{FF2B5EF4-FFF2-40B4-BE49-F238E27FC236}">
                  <a16:creationId xmlns:a16="http://schemas.microsoft.com/office/drawing/2014/main" id="{3518AC1F-3486-4472-A2EA-71DE655CDE60}"/>
                </a:ext>
              </a:extLst>
            </p:cNvPr>
            <p:cNvSpPr/>
            <p:nvPr/>
          </p:nvSpPr>
          <p:spPr>
            <a:xfrm>
              <a:off x="6878260" y="4478204"/>
              <a:ext cx="4357777" cy="1077218"/>
            </a:xfrm>
            <a:prstGeom prst="rect">
              <a:avLst/>
            </a:prstGeom>
            <a:solidFill>
              <a:schemeClr val="bg1"/>
            </a:solidFill>
          </p:spPr>
          <p:txBody>
            <a:bodyPr wrap="square">
              <a:spAutoFit/>
            </a:bodyPr>
            <a:lstStyle/>
            <a:p>
              <a:pPr marL="179388" marR="0" lvl="0" indent="-1793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Arial" panose="020B0604020202020204" pitchFamily="34" charset="0"/>
                </a:rPr>
                <a:t>Directiva 005 Alcaldesa Mayor: </a:t>
              </a:r>
              <a:r>
                <a:rPr kumimoji="0" lang="es-E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Directrices sobre gobierno abierto de Bogotá D.C. (</a:t>
              </a:r>
              <a:r>
                <a:rPr kumimoji="0" lang="es-CO" sz="1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demanda ciudadana, huella de gestión y balance ciudadano)</a:t>
              </a:r>
              <a:endParaRPr kumimoji="0" lang="es-ES" sz="14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endParaRPr>
            </a:p>
            <a:p>
              <a:pPr marL="179388" marR="0" lvl="0" indent="-1793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Arial" panose="020B0604020202020204" pitchFamily="34" charset="0"/>
                </a:rPr>
                <a:t>Protocolo de Rendición de Cuentas Sec. General</a:t>
              </a:r>
            </a:p>
          </p:txBody>
        </p:sp>
      </p:grpSp>
      <p:sp>
        <p:nvSpPr>
          <p:cNvPr id="11" name="Flecha: hacia arriba 10">
            <a:extLst>
              <a:ext uri="{FF2B5EF4-FFF2-40B4-BE49-F238E27FC236}">
                <a16:creationId xmlns:a16="http://schemas.microsoft.com/office/drawing/2014/main" id="{51FCEBDC-6A6F-4E34-8C04-1C4E4767F499}"/>
              </a:ext>
            </a:extLst>
          </p:cNvPr>
          <p:cNvSpPr/>
          <p:nvPr/>
        </p:nvSpPr>
        <p:spPr>
          <a:xfrm>
            <a:off x="1814938" y="5062630"/>
            <a:ext cx="8562118" cy="1698387"/>
          </a:xfrm>
          <a:prstGeom prst="upArrow">
            <a:avLst>
              <a:gd name="adj1" fmla="val 90287"/>
              <a:gd name="adj2" fmla="val 50000"/>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Dimensiones y Políticas MIPG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Plan Anticorrupción y Atención al Ciudadano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Política Pública Distrital de Transparencia, Integridad y no Tolerancia con la Corrupción en Bogotá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Instrumentos de medición: FURAG, IDI, ITB, </a:t>
            </a:r>
            <a:r>
              <a:rPr kumimoji="0" lang="es-ES" sz="1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E.Percepción</a:t>
            </a:r>
            <a:r>
              <a:rPr kumimoji="0" lang="es-E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 </a:t>
            </a:r>
            <a:endParaRPr kumimoji="0" lang="es-CO"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80756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87DC72F0-2C9E-43AB-BD62-9D46CB80AE65}"/>
              </a:ext>
            </a:extLst>
          </p:cNvPr>
          <p:cNvGrpSpPr/>
          <p:nvPr/>
        </p:nvGrpSpPr>
        <p:grpSpPr>
          <a:xfrm>
            <a:off x="5967420" y="4422877"/>
            <a:ext cx="5527973" cy="1143940"/>
            <a:chOff x="5967420" y="4422877"/>
            <a:chExt cx="5527973" cy="1143940"/>
          </a:xfrm>
        </p:grpSpPr>
        <p:sp>
          <p:nvSpPr>
            <p:cNvPr id="44" name="Rectángulo: esquinas redondeadas 43">
              <a:extLst>
                <a:ext uri="{FF2B5EF4-FFF2-40B4-BE49-F238E27FC236}">
                  <a16:creationId xmlns:a16="http://schemas.microsoft.com/office/drawing/2014/main" id="{BDFA56A8-959E-4115-9170-848CE9C2DC90}"/>
                </a:ext>
              </a:extLst>
            </p:cNvPr>
            <p:cNvSpPr/>
            <p:nvPr/>
          </p:nvSpPr>
          <p:spPr>
            <a:xfrm>
              <a:off x="5967420" y="4454259"/>
              <a:ext cx="1703852" cy="1112558"/>
            </a:xfrm>
            <a:prstGeom prst="roundRect">
              <a:avLst/>
            </a:prstGeom>
            <a:solidFill>
              <a:schemeClr val="accent6">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Reunión de articulación sectorial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icrosoft Sans Serif" panose="020B0604020202020204" pitchFamily="34" charset="0"/>
                  <a:cs typeface="Microsoft Sans Serif" panose="020B0604020202020204" pitchFamily="34" charset="0"/>
                </a:rPr>
                <a:t>Oficinas Planeación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icrosoft Sans Serif" panose="020B0604020202020204" pitchFamily="34" charset="0"/>
                  <a:cs typeface="Microsoft Sans Serif" panose="020B0604020202020204" pitchFamily="34" charset="0"/>
                </a:rPr>
                <a:t>Oficinas comunicaciones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icrosoft Sans Serif" panose="020B0604020202020204" pitchFamily="34" charset="0"/>
                  <a:cs typeface="Microsoft Sans Serif" panose="020B0604020202020204" pitchFamily="34" charset="0"/>
                </a:rPr>
                <a:t>Oficinas de Participació</a:t>
              </a:r>
              <a:r>
                <a:rPr kumimoji="0" lang="es-E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icrosoft Sans Serif" panose="020B0604020202020204" pitchFamily="34" charset="0"/>
                  <a:cs typeface="Microsoft Sans Serif" panose="020B0604020202020204" pitchFamily="34" charset="0"/>
                </a:rPr>
                <a:t>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20/oct./2021</a:t>
              </a:r>
              <a:endParaRPr kumimoji="0" lang="es-CO" sz="1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icrosoft Sans Serif" panose="020B0604020202020204" pitchFamily="34" charset="0"/>
                <a:cs typeface="Microsoft Sans Serif" panose="020B0604020202020204" pitchFamily="34" charset="0"/>
              </a:endParaRPr>
            </a:p>
          </p:txBody>
        </p:sp>
        <p:sp>
          <p:nvSpPr>
            <p:cNvPr id="45" name="Rectángulo: esquinas redondeadas 44">
              <a:extLst>
                <a:ext uri="{FF2B5EF4-FFF2-40B4-BE49-F238E27FC236}">
                  <a16:creationId xmlns:a16="http://schemas.microsoft.com/office/drawing/2014/main" id="{21FA517E-C068-46E7-A6AA-F203C55D6840}"/>
                </a:ext>
              </a:extLst>
            </p:cNvPr>
            <p:cNvSpPr/>
            <p:nvPr/>
          </p:nvSpPr>
          <p:spPr>
            <a:xfrm>
              <a:off x="9737082" y="4493053"/>
              <a:ext cx="1758311" cy="874586"/>
            </a:xfrm>
            <a:prstGeom prst="roundRect">
              <a:avLst/>
            </a:prstGeom>
            <a:solidFill>
              <a:schemeClr val="accent6">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Audiencia pública Sectorial. </a:t>
              </a:r>
              <a:endPar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3/dic./2021</a:t>
              </a:r>
              <a:endParaRPr kumimoji="0" lang="es-CO"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3" name="Rectángulo: esquinas redondeadas 42">
              <a:extLst>
                <a:ext uri="{FF2B5EF4-FFF2-40B4-BE49-F238E27FC236}">
                  <a16:creationId xmlns:a16="http://schemas.microsoft.com/office/drawing/2014/main" id="{5612D94F-B09A-4BA6-B535-EDBB7D041DAA}"/>
                </a:ext>
              </a:extLst>
            </p:cNvPr>
            <p:cNvSpPr/>
            <p:nvPr/>
          </p:nvSpPr>
          <p:spPr>
            <a:xfrm>
              <a:off x="7676591" y="5036002"/>
              <a:ext cx="2046090" cy="514472"/>
            </a:xfrm>
            <a:prstGeom prst="roundRect">
              <a:avLst/>
            </a:prstGeom>
            <a:solidFill>
              <a:schemeClr val="accent6">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Agenda y libreto Audiencia Publica Libreto </a:t>
              </a:r>
              <a:r>
                <a:rPr kumimoji="0" lang="es-ES"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02/nov./2021</a:t>
              </a:r>
              <a:endParaRPr kumimoji="0" lang="es-CO"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6" name="Rectángulo: esquinas redondeadas 45">
              <a:extLst>
                <a:ext uri="{FF2B5EF4-FFF2-40B4-BE49-F238E27FC236}">
                  <a16:creationId xmlns:a16="http://schemas.microsoft.com/office/drawing/2014/main" id="{FC046138-D723-4522-8142-C2791C133E3C}"/>
                </a:ext>
              </a:extLst>
            </p:cNvPr>
            <p:cNvSpPr/>
            <p:nvPr/>
          </p:nvSpPr>
          <p:spPr>
            <a:xfrm>
              <a:off x="7676592" y="4422877"/>
              <a:ext cx="2046089" cy="616364"/>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Convocatoria y publicación informe gestión de </a:t>
              </a:r>
              <a:r>
                <a:rPr kumimoji="0" lang="es-ES" sz="1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Rctas</a:t>
              </a: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/21 </a:t>
              </a:r>
              <a:r>
                <a:rPr kumimoji="0" lang="es-ES"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02/nov./2021</a:t>
              </a:r>
              <a:endParaRPr kumimoji="0" lang="es-CO"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grpSp>
        <p:nvGrpSpPr>
          <p:cNvPr id="3" name="Grupo 2">
            <a:extLst>
              <a:ext uri="{FF2B5EF4-FFF2-40B4-BE49-F238E27FC236}">
                <a16:creationId xmlns:a16="http://schemas.microsoft.com/office/drawing/2014/main" id="{BCAF6F57-383D-4CE6-B828-F51102DFDE1D}"/>
              </a:ext>
            </a:extLst>
          </p:cNvPr>
          <p:cNvGrpSpPr/>
          <p:nvPr/>
        </p:nvGrpSpPr>
        <p:grpSpPr>
          <a:xfrm>
            <a:off x="2326687" y="1989857"/>
            <a:ext cx="3645282" cy="1298019"/>
            <a:chOff x="2326687" y="1989857"/>
            <a:chExt cx="3645282" cy="1298019"/>
          </a:xfrm>
        </p:grpSpPr>
        <p:sp>
          <p:nvSpPr>
            <p:cNvPr id="38" name="Rectángulo: esquinas redondeadas 37">
              <a:extLst>
                <a:ext uri="{FF2B5EF4-FFF2-40B4-BE49-F238E27FC236}">
                  <a16:creationId xmlns:a16="http://schemas.microsoft.com/office/drawing/2014/main" id="{4D7082B7-FD26-4F66-8BB7-D57EBCFC6A76}"/>
                </a:ext>
              </a:extLst>
            </p:cNvPr>
            <p:cNvSpPr/>
            <p:nvPr/>
          </p:nvSpPr>
          <p:spPr>
            <a:xfrm>
              <a:off x="2351226" y="2413685"/>
              <a:ext cx="3586391" cy="394701"/>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 Jornadas de socialización con los grupos de valor - información de las entidades. </a:t>
              </a:r>
              <a:r>
                <a:rPr kumimoji="0" lang="es-ES"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15-30/sep./2021</a:t>
              </a:r>
              <a:endParaRPr kumimoji="0" lang="es-CO"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9" name="Rectángulo: esquinas redondeadas 38">
              <a:extLst>
                <a:ext uri="{FF2B5EF4-FFF2-40B4-BE49-F238E27FC236}">
                  <a16:creationId xmlns:a16="http://schemas.microsoft.com/office/drawing/2014/main" id="{91E4E1E2-3D13-4159-AA5D-339EBB484D30}"/>
                </a:ext>
              </a:extLst>
            </p:cNvPr>
            <p:cNvSpPr/>
            <p:nvPr/>
          </p:nvSpPr>
          <p:spPr>
            <a:xfrm>
              <a:off x="2326687" y="1989857"/>
              <a:ext cx="2102093" cy="384556"/>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Estrategia comunicacional </a:t>
              </a:r>
              <a:r>
                <a:rPr kumimoji="0" lang="es-ES"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18/ago./2021</a:t>
              </a:r>
              <a:endParaRPr kumimoji="0" lang="es-CO"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9" name="Rectángulo: esquinas redondeadas 58">
              <a:extLst>
                <a:ext uri="{FF2B5EF4-FFF2-40B4-BE49-F238E27FC236}">
                  <a16:creationId xmlns:a16="http://schemas.microsoft.com/office/drawing/2014/main" id="{64ACE94E-5B00-46B2-B559-3D35DFFD8C22}"/>
                </a:ext>
              </a:extLst>
            </p:cNvPr>
            <p:cNvSpPr/>
            <p:nvPr/>
          </p:nvSpPr>
          <p:spPr>
            <a:xfrm>
              <a:off x="2349317" y="2855914"/>
              <a:ext cx="3622652" cy="431962"/>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Tablero de control ciudadano, Plataforma Colibrí y Encuestas de percepción. </a:t>
              </a:r>
              <a:r>
                <a:rPr kumimoji="0" lang="es-ES"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Por definir</a:t>
              </a:r>
              <a:endParaRPr kumimoji="0" lang="es-CO"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grpSp>
        <p:nvGrpSpPr>
          <p:cNvPr id="66" name="Grupo 65">
            <a:extLst>
              <a:ext uri="{FF2B5EF4-FFF2-40B4-BE49-F238E27FC236}">
                <a16:creationId xmlns:a16="http://schemas.microsoft.com/office/drawing/2014/main" id="{468E2FFC-EC1B-477B-B9BB-E22675F41A7B}"/>
              </a:ext>
            </a:extLst>
          </p:cNvPr>
          <p:cNvGrpSpPr/>
          <p:nvPr/>
        </p:nvGrpSpPr>
        <p:grpSpPr>
          <a:xfrm>
            <a:off x="568022" y="180902"/>
            <a:ext cx="11152923" cy="6510184"/>
            <a:chOff x="568022" y="180902"/>
            <a:chExt cx="11152923" cy="6510184"/>
          </a:xfrm>
        </p:grpSpPr>
        <p:grpSp>
          <p:nvGrpSpPr>
            <p:cNvPr id="36" name="Grupo 35">
              <a:extLst>
                <a:ext uri="{FF2B5EF4-FFF2-40B4-BE49-F238E27FC236}">
                  <a16:creationId xmlns:a16="http://schemas.microsoft.com/office/drawing/2014/main" id="{60F4A058-05D1-4DE2-81A0-F05653304446}"/>
                </a:ext>
              </a:extLst>
            </p:cNvPr>
            <p:cNvGrpSpPr/>
            <p:nvPr/>
          </p:nvGrpSpPr>
          <p:grpSpPr>
            <a:xfrm>
              <a:off x="568022" y="180902"/>
              <a:ext cx="11000570" cy="6510184"/>
              <a:chOff x="568022" y="180902"/>
              <a:chExt cx="11000570" cy="6510184"/>
            </a:xfrm>
          </p:grpSpPr>
          <p:grpSp>
            <p:nvGrpSpPr>
              <p:cNvPr id="34" name="Grupo 33">
                <a:extLst>
                  <a:ext uri="{FF2B5EF4-FFF2-40B4-BE49-F238E27FC236}">
                    <a16:creationId xmlns:a16="http://schemas.microsoft.com/office/drawing/2014/main" id="{238C8E95-3700-47B0-8890-E9D7DA91E43A}"/>
                  </a:ext>
                </a:extLst>
              </p:cNvPr>
              <p:cNvGrpSpPr/>
              <p:nvPr/>
            </p:nvGrpSpPr>
            <p:grpSpPr>
              <a:xfrm>
                <a:off x="568022" y="180902"/>
                <a:ext cx="11000570" cy="415636"/>
                <a:chOff x="568022" y="180902"/>
                <a:chExt cx="11000570" cy="415636"/>
              </a:xfrm>
            </p:grpSpPr>
            <p:sp>
              <p:nvSpPr>
                <p:cNvPr id="17" name="Flecha: cheurón 16">
                  <a:extLst>
                    <a:ext uri="{FF2B5EF4-FFF2-40B4-BE49-F238E27FC236}">
                      <a16:creationId xmlns:a16="http://schemas.microsoft.com/office/drawing/2014/main" id="{E25BED7E-25E7-4B21-8A60-30621D002E37}"/>
                    </a:ext>
                  </a:extLst>
                </p:cNvPr>
                <p:cNvSpPr/>
                <p:nvPr/>
              </p:nvSpPr>
              <p:spPr>
                <a:xfrm>
                  <a:off x="568022" y="180902"/>
                  <a:ext cx="1759527" cy="415636"/>
                </a:xfrm>
                <a:prstGeom prst="chevron">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Julio</a:t>
                  </a:r>
                  <a:endParaRPr kumimoji="0" lang="es-CO"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8" name="Flecha: cheurón 17">
                  <a:extLst>
                    <a:ext uri="{FF2B5EF4-FFF2-40B4-BE49-F238E27FC236}">
                      <a16:creationId xmlns:a16="http://schemas.microsoft.com/office/drawing/2014/main" id="{7F91B653-3E66-42F1-BE82-144D966DDA53}"/>
                    </a:ext>
                  </a:extLst>
                </p:cNvPr>
                <p:cNvSpPr/>
                <p:nvPr/>
              </p:nvSpPr>
              <p:spPr>
                <a:xfrm>
                  <a:off x="2327549" y="180902"/>
                  <a:ext cx="1759527" cy="415636"/>
                </a:xfrm>
                <a:prstGeom prst="chevron">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Agosto</a:t>
                  </a:r>
                  <a:endParaRPr kumimoji="0" lang="es-CO"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9" name="Flecha: cheurón 18">
                  <a:extLst>
                    <a:ext uri="{FF2B5EF4-FFF2-40B4-BE49-F238E27FC236}">
                      <a16:creationId xmlns:a16="http://schemas.microsoft.com/office/drawing/2014/main" id="{377C7318-719A-4F8B-A290-45D579E03BC2}"/>
                    </a:ext>
                  </a:extLst>
                </p:cNvPr>
                <p:cNvSpPr/>
                <p:nvPr/>
              </p:nvSpPr>
              <p:spPr>
                <a:xfrm>
                  <a:off x="4087076" y="180902"/>
                  <a:ext cx="1870379" cy="415636"/>
                </a:xfrm>
                <a:prstGeom prst="chevron">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Septiembre</a:t>
                  </a:r>
                  <a:endParaRPr kumimoji="0" lang="es-CO"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0" name="Flecha: cheurón 19">
                  <a:extLst>
                    <a:ext uri="{FF2B5EF4-FFF2-40B4-BE49-F238E27FC236}">
                      <a16:creationId xmlns:a16="http://schemas.microsoft.com/office/drawing/2014/main" id="{B741B8B8-29A2-4AFE-9B89-E4F44E554BC9}"/>
                    </a:ext>
                  </a:extLst>
                </p:cNvPr>
                <p:cNvSpPr/>
                <p:nvPr/>
              </p:nvSpPr>
              <p:spPr>
                <a:xfrm>
                  <a:off x="5957455" y="180902"/>
                  <a:ext cx="1870379" cy="415636"/>
                </a:xfrm>
                <a:prstGeom prst="chevron">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Octubre</a:t>
                  </a:r>
                  <a:endParaRPr kumimoji="0" lang="es-CO"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1" name="Flecha: cheurón 20">
                  <a:extLst>
                    <a:ext uri="{FF2B5EF4-FFF2-40B4-BE49-F238E27FC236}">
                      <a16:creationId xmlns:a16="http://schemas.microsoft.com/office/drawing/2014/main" id="{1279B906-897D-4613-A6A9-F3DE1CF777FA}"/>
                    </a:ext>
                  </a:extLst>
                </p:cNvPr>
                <p:cNvSpPr/>
                <p:nvPr/>
              </p:nvSpPr>
              <p:spPr>
                <a:xfrm>
                  <a:off x="7827834" y="180902"/>
                  <a:ext cx="1870379" cy="415636"/>
                </a:xfrm>
                <a:prstGeom prst="chevron">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Noviembre</a:t>
                  </a:r>
                  <a:endParaRPr kumimoji="0" lang="es-CO"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2" name="Flecha: cheurón 21">
                  <a:extLst>
                    <a:ext uri="{FF2B5EF4-FFF2-40B4-BE49-F238E27FC236}">
                      <a16:creationId xmlns:a16="http://schemas.microsoft.com/office/drawing/2014/main" id="{543A9A95-2690-4F1A-A787-6D90202AB81B}"/>
                    </a:ext>
                  </a:extLst>
                </p:cNvPr>
                <p:cNvSpPr/>
                <p:nvPr/>
              </p:nvSpPr>
              <p:spPr>
                <a:xfrm>
                  <a:off x="9698213" y="180902"/>
                  <a:ext cx="1870379" cy="415636"/>
                </a:xfrm>
                <a:prstGeom prst="chevron">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Diciembre</a:t>
                  </a:r>
                  <a:endParaRPr kumimoji="0" lang="es-CO"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grpSp>
            <p:nvGrpSpPr>
              <p:cNvPr id="35" name="Grupo 34">
                <a:extLst>
                  <a:ext uri="{FF2B5EF4-FFF2-40B4-BE49-F238E27FC236}">
                    <a16:creationId xmlns:a16="http://schemas.microsoft.com/office/drawing/2014/main" id="{2CE94E67-0A0C-416B-AAD1-1288040B924C}"/>
                  </a:ext>
                </a:extLst>
              </p:cNvPr>
              <p:cNvGrpSpPr/>
              <p:nvPr/>
            </p:nvGrpSpPr>
            <p:grpSpPr>
              <a:xfrm>
                <a:off x="2327549" y="180902"/>
                <a:ext cx="9241043" cy="6510184"/>
                <a:chOff x="2327549" y="180902"/>
                <a:chExt cx="9241043" cy="6510184"/>
              </a:xfrm>
            </p:grpSpPr>
            <p:cxnSp>
              <p:nvCxnSpPr>
                <p:cNvPr id="27" name="Conector recto 26">
                  <a:extLst>
                    <a:ext uri="{FF2B5EF4-FFF2-40B4-BE49-F238E27FC236}">
                      <a16:creationId xmlns:a16="http://schemas.microsoft.com/office/drawing/2014/main" id="{46FAAA2E-8661-48BD-B1BD-867EC0A85FA3}"/>
                    </a:ext>
                  </a:extLst>
                </p:cNvPr>
                <p:cNvCxnSpPr>
                  <a:cxnSpLocks/>
                </p:cNvCxnSpPr>
                <p:nvPr/>
              </p:nvCxnSpPr>
              <p:spPr>
                <a:xfrm>
                  <a:off x="2327549" y="180902"/>
                  <a:ext cx="0" cy="651018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Conector recto 28">
                  <a:extLst>
                    <a:ext uri="{FF2B5EF4-FFF2-40B4-BE49-F238E27FC236}">
                      <a16:creationId xmlns:a16="http://schemas.microsoft.com/office/drawing/2014/main" id="{7BEFF4B6-8863-4ECC-A558-613701AE375E}"/>
                    </a:ext>
                  </a:extLst>
                </p:cNvPr>
                <p:cNvCxnSpPr>
                  <a:cxnSpLocks/>
                </p:cNvCxnSpPr>
                <p:nvPr/>
              </p:nvCxnSpPr>
              <p:spPr>
                <a:xfrm>
                  <a:off x="4092339" y="180902"/>
                  <a:ext cx="0" cy="651018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Conector recto 29">
                  <a:extLst>
                    <a:ext uri="{FF2B5EF4-FFF2-40B4-BE49-F238E27FC236}">
                      <a16:creationId xmlns:a16="http://schemas.microsoft.com/office/drawing/2014/main" id="{B3AA40FF-649D-430A-BCA9-70E36C5187AD}"/>
                    </a:ext>
                  </a:extLst>
                </p:cNvPr>
                <p:cNvCxnSpPr>
                  <a:cxnSpLocks/>
                </p:cNvCxnSpPr>
                <p:nvPr/>
              </p:nvCxnSpPr>
              <p:spPr>
                <a:xfrm>
                  <a:off x="5956765" y="180902"/>
                  <a:ext cx="0" cy="651018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Conector recto 30">
                  <a:extLst>
                    <a:ext uri="{FF2B5EF4-FFF2-40B4-BE49-F238E27FC236}">
                      <a16:creationId xmlns:a16="http://schemas.microsoft.com/office/drawing/2014/main" id="{9587ED4E-4D42-41B3-8EEF-1167C5A49A49}"/>
                    </a:ext>
                  </a:extLst>
                </p:cNvPr>
                <p:cNvCxnSpPr>
                  <a:cxnSpLocks/>
                </p:cNvCxnSpPr>
                <p:nvPr/>
              </p:nvCxnSpPr>
              <p:spPr>
                <a:xfrm>
                  <a:off x="7827834" y="180902"/>
                  <a:ext cx="0" cy="651018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Conector recto 31">
                  <a:extLst>
                    <a:ext uri="{FF2B5EF4-FFF2-40B4-BE49-F238E27FC236}">
                      <a16:creationId xmlns:a16="http://schemas.microsoft.com/office/drawing/2014/main" id="{33FB141E-5C59-43F2-8A76-BFD1C9233C10}"/>
                    </a:ext>
                  </a:extLst>
                </p:cNvPr>
                <p:cNvCxnSpPr>
                  <a:cxnSpLocks/>
                </p:cNvCxnSpPr>
                <p:nvPr/>
              </p:nvCxnSpPr>
              <p:spPr>
                <a:xfrm>
                  <a:off x="9717361" y="180902"/>
                  <a:ext cx="0" cy="651018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Conector recto 32">
                  <a:extLst>
                    <a:ext uri="{FF2B5EF4-FFF2-40B4-BE49-F238E27FC236}">
                      <a16:creationId xmlns:a16="http://schemas.microsoft.com/office/drawing/2014/main" id="{D526F062-7269-4DA2-B8C6-77A5C4737469}"/>
                    </a:ext>
                  </a:extLst>
                </p:cNvPr>
                <p:cNvCxnSpPr>
                  <a:cxnSpLocks/>
                </p:cNvCxnSpPr>
                <p:nvPr/>
              </p:nvCxnSpPr>
              <p:spPr>
                <a:xfrm>
                  <a:off x="11568592" y="180902"/>
                  <a:ext cx="0" cy="6510184"/>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cxnSp>
          <p:nvCxnSpPr>
            <p:cNvPr id="62" name="Conector recto 61">
              <a:extLst>
                <a:ext uri="{FF2B5EF4-FFF2-40B4-BE49-F238E27FC236}">
                  <a16:creationId xmlns:a16="http://schemas.microsoft.com/office/drawing/2014/main" id="{F3EAD82C-8DFF-46D0-9FA0-D862D7D433D4}"/>
                </a:ext>
              </a:extLst>
            </p:cNvPr>
            <p:cNvCxnSpPr/>
            <p:nvPr/>
          </p:nvCxnSpPr>
          <p:spPr>
            <a:xfrm>
              <a:off x="676218" y="1967336"/>
              <a:ext cx="11044727"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3" name="Conector recto 62">
              <a:extLst>
                <a:ext uri="{FF2B5EF4-FFF2-40B4-BE49-F238E27FC236}">
                  <a16:creationId xmlns:a16="http://schemas.microsoft.com/office/drawing/2014/main" id="{D49BCEAF-D313-4926-889A-B8A2B374331C}"/>
                </a:ext>
              </a:extLst>
            </p:cNvPr>
            <p:cNvCxnSpPr/>
            <p:nvPr/>
          </p:nvCxnSpPr>
          <p:spPr>
            <a:xfrm>
              <a:off x="676218" y="3332006"/>
              <a:ext cx="11044727"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4" name="Conector recto 63">
              <a:extLst>
                <a:ext uri="{FF2B5EF4-FFF2-40B4-BE49-F238E27FC236}">
                  <a16:creationId xmlns:a16="http://schemas.microsoft.com/office/drawing/2014/main" id="{5884DCDB-F045-435E-A27A-D23240E458E8}"/>
                </a:ext>
              </a:extLst>
            </p:cNvPr>
            <p:cNvCxnSpPr/>
            <p:nvPr/>
          </p:nvCxnSpPr>
          <p:spPr>
            <a:xfrm>
              <a:off x="676218" y="4413756"/>
              <a:ext cx="11044727"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5" name="Conector recto 64">
              <a:extLst>
                <a:ext uri="{FF2B5EF4-FFF2-40B4-BE49-F238E27FC236}">
                  <a16:creationId xmlns:a16="http://schemas.microsoft.com/office/drawing/2014/main" id="{182799AD-3071-430F-8236-FB4C574A9893}"/>
                </a:ext>
              </a:extLst>
            </p:cNvPr>
            <p:cNvCxnSpPr/>
            <p:nvPr/>
          </p:nvCxnSpPr>
          <p:spPr>
            <a:xfrm>
              <a:off x="676218" y="5558645"/>
              <a:ext cx="11044727"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73" name="Grupo 72">
            <a:extLst>
              <a:ext uri="{FF2B5EF4-FFF2-40B4-BE49-F238E27FC236}">
                <a16:creationId xmlns:a16="http://schemas.microsoft.com/office/drawing/2014/main" id="{112A93E6-6565-4A8A-81CC-6283226CA562}"/>
              </a:ext>
            </a:extLst>
          </p:cNvPr>
          <p:cNvGrpSpPr/>
          <p:nvPr/>
        </p:nvGrpSpPr>
        <p:grpSpPr>
          <a:xfrm>
            <a:off x="11524887" y="180902"/>
            <a:ext cx="536483" cy="6782600"/>
            <a:chOff x="11655517" y="180902"/>
            <a:chExt cx="536483" cy="6782600"/>
          </a:xfrm>
        </p:grpSpPr>
        <p:sp>
          <p:nvSpPr>
            <p:cNvPr id="69" name="Flecha: hacia la izquierda 68">
              <a:extLst>
                <a:ext uri="{FF2B5EF4-FFF2-40B4-BE49-F238E27FC236}">
                  <a16:creationId xmlns:a16="http://schemas.microsoft.com/office/drawing/2014/main" id="{9DC753F9-F77B-4291-A1A6-6AA39329A996}"/>
                </a:ext>
              </a:extLst>
            </p:cNvPr>
            <p:cNvSpPr/>
            <p:nvPr/>
          </p:nvSpPr>
          <p:spPr>
            <a:xfrm>
              <a:off x="11824593" y="4684057"/>
              <a:ext cx="366156" cy="2279445"/>
            </a:xfrm>
            <a:prstGeom prst="leftArrow">
              <a:avLst>
                <a:gd name="adj1" fmla="val 87183"/>
                <a:gd name="adj2" fmla="val 50000"/>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15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RESPONSABILIDAD</a:t>
              </a:r>
              <a:endParaRPr kumimoji="0" lang="es-CO" sz="800" b="1" i="0" u="none" strike="noStrike" kern="1200" cap="none" spc="-15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0" name="Flecha: hacia la izquierda 69">
              <a:extLst>
                <a:ext uri="{FF2B5EF4-FFF2-40B4-BE49-F238E27FC236}">
                  <a16:creationId xmlns:a16="http://schemas.microsoft.com/office/drawing/2014/main" id="{F4670699-B47A-4881-9F88-730108068B6E}"/>
                </a:ext>
              </a:extLst>
            </p:cNvPr>
            <p:cNvSpPr/>
            <p:nvPr/>
          </p:nvSpPr>
          <p:spPr>
            <a:xfrm>
              <a:off x="11824593" y="3012685"/>
              <a:ext cx="366156" cy="1783446"/>
            </a:xfrm>
            <a:prstGeom prst="leftArrow">
              <a:avLst>
                <a:gd name="adj1" fmla="val 87183"/>
                <a:gd name="adj2" fmla="val 50000"/>
              </a:avLst>
            </a:prstGeom>
            <a:solidFill>
              <a:srgbClr val="00FF00"/>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15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DIÁLOGO</a:t>
              </a:r>
              <a:endParaRPr kumimoji="0" lang="es-CO" sz="800" b="1" i="0" u="none" strike="noStrike" kern="1200" cap="none" spc="-15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1" name="Flecha: hacia la izquierda 70">
              <a:extLst>
                <a:ext uri="{FF2B5EF4-FFF2-40B4-BE49-F238E27FC236}">
                  <a16:creationId xmlns:a16="http://schemas.microsoft.com/office/drawing/2014/main" id="{E9AF10C4-11CD-4C48-8D1B-BE3362E726CF}"/>
                </a:ext>
              </a:extLst>
            </p:cNvPr>
            <p:cNvSpPr/>
            <p:nvPr/>
          </p:nvSpPr>
          <p:spPr>
            <a:xfrm>
              <a:off x="11824593" y="833919"/>
              <a:ext cx="366156" cy="2168070"/>
            </a:xfrm>
            <a:prstGeom prst="leftArrow">
              <a:avLst>
                <a:gd name="adj1" fmla="val 87183"/>
                <a:gd name="adj2" fmla="val 50000"/>
              </a:avLst>
            </a:prstGeom>
            <a:solidFill>
              <a:schemeClr val="accent4">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15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INFORMACIÓN</a:t>
              </a:r>
              <a:endParaRPr kumimoji="0" lang="es-CO" sz="800" b="1" i="0" u="none" strike="noStrike" kern="1200" cap="none" spc="-15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2" name="CuadroTexto 71">
              <a:extLst>
                <a:ext uri="{FF2B5EF4-FFF2-40B4-BE49-F238E27FC236}">
                  <a16:creationId xmlns:a16="http://schemas.microsoft.com/office/drawing/2014/main" id="{A85B412D-63B4-47B7-81D5-CDA289B594CF}"/>
                </a:ext>
              </a:extLst>
            </p:cNvPr>
            <p:cNvSpPr txBox="1"/>
            <p:nvPr/>
          </p:nvSpPr>
          <p:spPr>
            <a:xfrm>
              <a:off x="11655517" y="180902"/>
              <a:ext cx="536483" cy="400110"/>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ELEMENTOS</a:t>
              </a:r>
              <a:endParaRPr kumimoji="0" lang="es-CO"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grpSp>
        <p:nvGrpSpPr>
          <p:cNvPr id="75" name="Grupo 74">
            <a:extLst>
              <a:ext uri="{FF2B5EF4-FFF2-40B4-BE49-F238E27FC236}">
                <a16:creationId xmlns:a16="http://schemas.microsoft.com/office/drawing/2014/main" id="{B95CC148-B1D5-47BF-A800-0079781E7CCE}"/>
              </a:ext>
            </a:extLst>
          </p:cNvPr>
          <p:cNvGrpSpPr/>
          <p:nvPr/>
        </p:nvGrpSpPr>
        <p:grpSpPr>
          <a:xfrm>
            <a:off x="-3242" y="262391"/>
            <a:ext cx="535576" cy="6535790"/>
            <a:chOff x="79888" y="262391"/>
            <a:chExt cx="535576" cy="6535790"/>
          </a:xfrm>
        </p:grpSpPr>
        <p:grpSp>
          <p:nvGrpSpPr>
            <p:cNvPr id="23" name="Grupo 22">
              <a:extLst>
                <a:ext uri="{FF2B5EF4-FFF2-40B4-BE49-F238E27FC236}">
                  <a16:creationId xmlns:a16="http://schemas.microsoft.com/office/drawing/2014/main" id="{78499E62-A529-4858-8766-BD766DDA1A5A}"/>
                </a:ext>
              </a:extLst>
            </p:cNvPr>
            <p:cNvGrpSpPr/>
            <p:nvPr/>
          </p:nvGrpSpPr>
          <p:grpSpPr>
            <a:xfrm>
              <a:off x="136022" y="674861"/>
              <a:ext cx="432006" cy="6123320"/>
              <a:chOff x="136022" y="674861"/>
              <a:chExt cx="432006" cy="6123320"/>
            </a:xfrm>
          </p:grpSpPr>
          <p:sp>
            <p:nvSpPr>
              <p:cNvPr id="12" name="Flecha: cheurón 11">
                <a:extLst>
                  <a:ext uri="{FF2B5EF4-FFF2-40B4-BE49-F238E27FC236}">
                    <a16:creationId xmlns:a16="http://schemas.microsoft.com/office/drawing/2014/main" id="{D62D45EA-5B96-4E88-A466-0E888B43197B}"/>
                  </a:ext>
                </a:extLst>
              </p:cNvPr>
              <p:cNvSpPr/>
              <p:nvPr/>
            </p:nvSpPr>
            <p:spPr>
              <a:xfrm rot="5400000">
                <a:off x="-331976" y="1142861"/>
                <a:ext cx="1368000" cy="432000"/>
              </a:xfrm>
              <a:prstGeom prst="chevron">
                <a:avLst>
                  <a:gd name="adj" fmla="val 2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ALISTAMIENTO</a:t>
                </a:r>
                <a:endParaRPr kumimoji="0" lang="es-CO"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3" name="Flecha: cheurón 12">
                <a:extLst>
                  <a:ext uri="{FF2B5EF4-FFF2-40B4-BE49-F238E27FC236}">
                    <a16:creationId xmlns:a16="http://schemas.microsoft.com/office/drawing/2014/main" id="{1FB03AB8-37C1-42A6-A7D9-DA9BC63FCCAC}"/>
                  </a:ext>
                </a:extLst>
              </p:cNvPr>
              <p:cNvSpPr/>
              <p:nvPr/>
            </p:nvSpPr>
            <p:spPr>
              <a:xfrm rot="5400000">
                <a:off x="-313977" y="2454248"/>
                <a:ext cx="1332000" cy="432000"/>
              </a:xfrm>
              <a:prstGeom prst="chevron">
                <a:avLst>
                  <a:gd name="adj" fmla="val 2333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CAPACITACIÓN</a:t>
                </a:r>
                <a:endParaRPr kumimoji="0" lang="es-CO"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 name="Flecha: cheurón 13">
                <a:extLst>
                  <a:ext uri="{FF2B5EF4-FFF2-40B4-BE49-F238E27FC236}">
                    <a16:creationId xmlns:a16="http://schemas.microsoft.com/office/drawing/2014/main" id="{57B6E6D8-0ABB-40E1-B3DF-F0D54DE3829D}"/>
                  </a:ext>
                </a:extLst>
              </p:cNvPr>
              <p:cNvSpPr/>
              <p:nvPr/>
            </p:nvSpPr>
            <p:spPr>
              <a:xfrm rot="5400000">
                <a:off x="-241978" y="3668093"/>
                <a:ext cx="1188000" cy="432000"/>
              </a:xfrm>
              <a:prstGeom prst="chevron">
                <a:avLst>
                  <a:gd name="adj" fmla="val 23333"/>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DIÁLOGO CIUDADANO</a:t>
                </a:r>
                <a:endParaRPr kumimoji="0" lang="es-CO"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5" name="Flecha: cheurón 14">
                <a:extLst>
                  <a:ext uri="{FF2B5EF4-FFF2-40B4-BE49-F238E27FC236}">
                    <a16:creationId xmlns:a16="http://schemas.microsoft.com/office/drawing/2014/main" id="{0C1DD970-CB25-4BEE-9DEA-76EDB594C5F0}"/>
                  </a:ext>
                </a:extLst>
              </p:cNvPr>
              <p:cNvSpPr/>
              <p:nvPr/>
            </p:nvSpPr>
            <p:spPr>
              <a:xfrm rot="5400000">
                <a:off x="-205972" y="4784645"/>
                <a:ext cx="1116000" cy="432000"/>
              </a:xfrm>
              <a:prstGeom prst="chevron">
                <a:avLst>
                  <a:gd name="adj" fmla="val 2333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AUDIENCIA PÚBLICA</a:t>
                </a:r>
                <a:endParaRPr kumimoji="0" lang="es-CO"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6" name="Flecha: cheurón 15">
                <a:extLst>
                  <a:ext uri="{FF2B5EF4-FFF2-40B4-BE49-F238E27FC236}">
                    <a16:creationId xmlns:a16="http://schemas.microsoft.com/office/drawing/2014/main" id="{45861C0C-16F5-4152-A5F1-789823FA7C7B}"/>
                  </a:ext>
                </a:extLst>
              </p:cNvPr>
              <p:cNvSpPr/>
              <p:nvPr/>
            </p:nvSpPr>
            <p:spPr>
              <a:xfrm rot="5400000">
                <a:off x="-295978" y="5934181"/>
                <a:ext cx="1296000" cy="432000"/>
              </a:xfrm>
              <a:prstGeom prst="chevron">
                <a:avLst>
                  <a:gd name="adj" fmla="val 23333"/>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SEGUIMIENTO</a:t>
                </a:r>
                <a:endParaRPr kumimoji="0" lang="es-CO"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sp>
          <p:nvSpPr>
            <p:cNvPr id="74" name="CuadroTexto 73">
              <a:extLst>
                <a:ext uri="{FF2B5EF4-FFF2-40B4-BE49-F238E27FC236}">
                  <a16:creationId xmlns:a16="http://schemas.microsoft.com/office/drawing/2014/main" id="{68FCCBE8-4391-4BBC-8015-03F6B21C7BA1}"/>
                </a:ext>
              </a:extLst>
            </p:cNvPr>
            <p:cNvSpPr txBox="1"/>
            <p:nvPr/>
          </p:nvSpPr>
          <p:spPr>
            <a:xfrm>
              <a:off x="79888" y="262391"/>
              <a:ext cx="535576" cy="261610"/>
            </a:xfrm>
            <a:prstGeom prst="rect">
              <a:avLst/>
            </a:prstGeom>
            <a:solidFill>
              <a:schemeClr val="accent1">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FASES</a:t>
              </a:r>
              <a:endParaRPr kumimoji="0" lang="es-CO"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grpSp>
        <p:nvGrpSpPr>
          <p:cNvPr id="6" name="Grupo 5">
            <a:extLst>
              <a:ext uri="{FF2B5EF4-FFF2-40B4-BE49-F238E27FC236}">
                <a16:creationId xmlns:a16="http://schemas.microsoft.com/office/drawing/2014/main" id="{3FFCB139-AFB6-43C8-BF95-58F1480D098D}"/>
              </a:ext>
            </a:extLst>
          </p:cNvPr>
          <p:cNvGrpSpPr/>
          <p:nvPr/>
        </p:nvGrpSpPr>
        <p:grpSpPr>
          <a:xfrm>
            <a:off x="3978882" y="5610226"/>
            <a:ext cx="8213119" cy="1146176"/>
            <a:chOff x="3978882" y="5610226"/>
            <a:chExt cx="8213119" cy="1146176"/>
          </a:xfrm>
        </p:grpSpPr>
        <p:sp>
          <p:nvSpPr>
            <p:cNvPr id="49" name="Rectángulo: esquinas redondeadas 48">
              <a:extLst>
                <a:ext uri="{FF2B5EF4-FFF2-40B4-BE49-F238E27FC236}">
                  <a16:creationId xmlns:a16="http://schemas.microsoft.com/office/drawing/2014/main" id="{7B0BB7B5-05E5-45FE-9014-FD3127E3A372}"/>
                </a:ext>
              </a:extLst>
            </p:cNvPr>
            <p:cNvSpPr/>
            <p:nvPr/>
          </p:nvSpPr>
          <p:spPr>
            <a:xfrm>
              <a:off x="3978882" y="5616353"/>
              <a:ext cx="1986480" cy="704808"/>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Elaboración y socialización de formatos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20/sep./2021</a:t>
              </a:r>
              <a:endParaRPr kumimoji="0" lang="es-CO"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ángulo: esquinas redondeadas 49">
              <a:extLst>
                <a:ext uri="{FF2B5EF4-FFF2-40B4-BE49-F238E27FC236}">
                  <a16:creationId xmlns:a16="http://schemas.microsoft.com/office/drawing/2014/main" id="{C2B02997-75CD-48CA-85A9-092AF8CBB68A}"/>
                </a:ext>
              </a:extLst>
            </p:cNvPr>
            <p:cNvSpPr/>
            <p:nvPr/>
          </p:nvSpPr>
          <p:spPr>
            <a:xfrm>
              <a:off x="9541651" y="5610226"/>
              <a:ext cx="2645742" cy="373838"/>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Recopilación, sistematización y evaluación de resultados </a:t>
              </a:r>
              <a:r>
                <a:rPr kumimoji="0" lang="es-ES"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9/dic./2021</a:t>
              </a:r>
              <a:endParaRPr kumimoji="0" lang="es-CO"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1" name="Rectángulo: esquinas redondeadas 50">
              <a:extLst>
                <a:ext uri="{FF2B5EF4-FFF2-40B4-BE49-F238E27FC236}">
                  <a16:creationId xmlns:a16="http://schemas.microsoft.com/office/drawing/2014/main" id="{82AADA1F-B63D-4956-8E7B-B4B42FB27B9E}"/>
                </a:ext>
              </a:extLst>
            </p:cNvPr>
            <p:cNvSpPr/>
            <p:nvPr/>
          </p:nvSpPr>
          <p:spPr>
            <a:xfrm>
              <a:off x="9541651" y="6081926"/>
              <a:ext cx="2650350" cy="231862"/>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Difusión de resultados </a:t>
              </a:r>
              <a:r>
                <a:rPr kumimoji="0" lang="es-ES"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15/dic./2021</a:t>
              </a:r>
              <a:endParaRPr kumimoji="0" lang="es-CO"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2" name="Rectángulo: esquinas redondeadas 51">
              <a:extLst>
                <a:ext uri="{FF2B5EF4-FFF2-40B4-BE49-F238E27FC236}">
                  <a16:creationId xmlns:a16="http://schemas.microsoft.com/office/drawing/2014/main" id="{060FFB59-D421-4988-9610-9ECA8CFCEB9A}"/>
                </a:ext>
              </a:extLst>
            </p:cNvPr>
            <p:cNvSpPr/>
            <p:nvPr/>
          </p:nvSpPr>
          <p:spPr>
            <a:xfrm>
              <a:off x="9537046" y="6419290"/>
              <a:ext cx="2650349" cy="337112"/>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Seguimiento a compromisos con la ciudadanía </a:t>
              </a:r>
              <a:r>
                <a:rPr kumimoji="0" lang="es-ES"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19/dic./2021</a:t>
              </a:r>
              <a:endParaRPr kumimoji="0" lang="es-CO"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grpSp>
        <p:nvGrpSpPr>
          <p:cNvPr id="2" name="Grupo 1">
            <a:extLst>
              <a:ext uri="{FF2B5EF4-FFF2-40B4-BE49-F238E27FC236}">
                <a16:creationId xmlns:a16="http://schemas.microsoft.com/office/drawing/2014/main" id="{57D1B115-E394-4166-B59D-63D8DFF2F63A}"/>
              </a:ext>
            </a:extLst>
          </p:cNvPr>
          <p:cNvGrpSpPr/>
          <p:nvPr/>
        </p:nvGrpSpPr>
        <p:grpSpPr>
          <a:xfrm>
            <a:off x="546877" y="633295"/>
            <a:ext cx="9202780" cy="1274265"/>
            <a:chOff x="546877" y="633295"/>
            <a:chExt cx="9202780" cy="1274265"/>
          </a:xfrm>
        </p:grpSpPr>
        <p:sp>
          <p:nvSpPr>
            <p:cNvPr id="24" name="Rectángulo: esquinas redondeadas 23">
              <a:extLst>
                <a:ext uri="{FF2B5EF4-FFF2-40B4-BE49-F238E27FC236}">
                  <a16:creationId xmlns:a16="http://schemas.microsoft.com/office/drawing/2014/main" id="{1578BC00-E9FC-4C0E-B2A8-43C64B209278}"/>
                </a:ext>
              </a:extLst>
            </p:cNvPr>
            <p:cNvSpPr/>
            <p:nvPr/>
          </p:nvSpPr>
          <p:spPr>
            <a:xfrm>
              <a:off x="546877" y="633296"/>
              <a:ext cx="1799179" cy="1271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icrosoft Sans Serif" panose="020B0604020202020204" pitchFamily="34" charset="0"/>
                  <a:cs typeface="Microsoft Sans Serif" panose="020B0604020202020204" pitchFamily="34" charset="0"/>
                </a:rPr>
                <a:t>a. Definir equipo líder sectorial responsabilidades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icrosoft Sans Serif" panose="020B0604020202020204" pitchFamily="34" charset="0"/>
                  <a:cs typeface="Microsoft Sans Serif" panose="020B0604020202020204" pitchFamily="34" charset="0"/>
                </a:rPr>
                <a:t>Oficinas de Planeación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icrosoft Sans Serif" panose="020B0604020202020204" pitchFamily="34" charset="0"/>
                  <a:cs typeface="Microsoft Sans Serif" panose="020B0604020202020204" pitchFamily="34" charset="0"/>
                </a:rPr>
                <a:t>Oficinas de comunicaciones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icrosoft Sans Serif" panose="020B0604020202020204" pitchFamily="34" charset="0"/>
                  <a:cs typeface="Microsoft Sans Serif" panose="020B0604020202020204" pitchFamily="34" charset="0"/>
                </a:rPr>
                <a:t>Oficinas de Participació</a:t>
              </a:r>
              <a:r>
                <a:rPr kumimoji="0" lang="es-E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icrosoft Sans Serif" panose="020B0604020202020204" pitchFamily="34" charset="0"/>
                  <a:cs typeface="Microsoft Sans Serif" panose="020B0604020202020204" pitchFamily="34" charset="0"/>
                </a:rPr>
                <a:t>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29/jul/2021</a:t>
              </a:r>
              <a:endParaRPr kumimoji="0" lang="es-CO"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5" name="Rectángulo: esquinas redondeadas 24">
              <a:extLst>
                <a:ext uri="{FF2B5EF4-FFF2-40B4-BE49-F238E27FC236}">
                  <a16:creationId xmlns:a16="http://schemas.microsoft.com/office/drawing/2014/main" id="{568FDC1B-9FF5-402E-9147-3DA60208C53E}"/>
                </a:ext>
              </a:extLst>
            </p:cNvPr>
            <p:cNvSpPr/>
            <p:nvPr/>
          </p:nvSpPr>
          <p:spPr>
            <a:xfrm>
              <a:off x="2371254" y="661260"/>
              <a:ext cx="2145323" cy="465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 Identificación Grupos de valor sectorial. </a:t>
              </a:r>
              <a:r>
                <a:rPr kumimoji="0" lang="es-ES"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23/ago./2021</a:t>
              </a:r>
              <a:endParaRPr kumimoji="0" lang="es-CO"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endParaRPr>
            </a:p>
          </p:txBody>
        </p:sp>
        <p:sp>
          <p:nvSpPr>
            <p:cNvPr id="37" name="Rectángulo: esquinas redondeadas 36">
              <a:extLst>
                <a:ext uri="{FF2B5EF4-FFF2-40B4-BE49-F238E27FC236}">
                  <a16:creationId xmlns:a16="http://schemas.microsoft.com/office/drawing/2014/main" id="{E32F7C01-54D5-4603-9962-51678EA19C60}"/>
                </a:ext>
              </a:extLst>
            </p:cNvPr>
            <p:cNvSpPr/>
            <p:nvPr/>
          </p:nvSpPr>
          <p:spPr>
            <a:xfrm>
              <a:off x="2386904" y="1189653"/>
              <a:ext cx="3182623" cy="717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 Identificación de información </a:t>
              </a:r>
              <a:r>
                <a:rPr kumimoji="0" lang="es-ES"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15/sep./2021</a:t>
              </a:r>
              <a:endPar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Inventario sectorial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Inventario de canales  sectoriales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Valoración organización GA</a:t>
              </a:r>
              <a:endParaRPr kumimoji="0" lang="es-CO"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1" name="Rectángulo: esquinas redondeadas 60">
              <a:extLst>
                <a:ext uri="{FF2B5EF4-FFF2-40B4-BE49-F238E27FC236}">
                  <a16:creationId xmlns:a16="http://schemas.microsoft.com/office/drawing/2014/main" id="{5D215A17-7C33-4981-9B0D-AEC07D5CBB44}"/>
                </a:ext>
              </a:extLst>
            </p:cNvPr>
            <p:cNvSpPr/>
            <p:nvPr/>
          </p:nvSpPr>
          <p:spPr>
            <a:xfrm>
              <a:off x="7811790" y="633295"/>
              <a:ext cx="1937867" cy="12716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 </a:t>
              </a:r>
              <a:r>
                <a:rPr kumimoji="0" lang="es-ES" sz="1200" b="1" i="0" u="none" strike="noStrike" kern="1200" cap="none" spc="0" normalizeH="0" baseline="0" noProof="0" dirty="0">
                  <a:ln>
                    <a:noFill/>
                  </a:ln>
                  <a:solidFill>
                    <a:prstClr val="white"/>
                  </a:solidFill>
                  <a:effectLst/>
                  <a:uLnTx/>
                  <a:uFillTx/>
                  <a:latin typeface="Calibri" panose="020F0502020204030204"/>
                  <a:ea typeface="Microsoft Sans Serif" panose="020B0604020202020204" pitchFamily="34" charset="0"/>
                  <a:cs typeface="Microsoft Sans Serif" panose="020B0604020202020204" pitchFamily="34" charset="0"/>
                </a:rPr>
                <a:t>Elaborar y publicar el Informe Rendición de Cuentas sector. </a:t>
              </a:r>
              <a:r>
                <a:rPr kumimoji="0" lang="es-ES"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02/nov./2021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Ppto</a:t>
              </a:r>
              <a:r>
                <a:rPr kumimoji="0" lang="es-E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metas, gestión, contratación, Impactos y a. mejora.</a:t>
              </a:r>
              <a:endParaRPr kumimoji="0" lang="es-CO"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endParaRPr>
            </a:p>
          </p:txBody>
        </p:sp>
      </p:grpSp>
      <p:grpSp>
        <p:nvGrpSpPr>
          <p:cNvPr id="4" name="Grupo 3">
            <a:extLst>
              <a:ext uri="{FF2B5EF4-FFF2-40B4-BE49-F238E27FC236}">
                <a16:creationId xmlns:a16="http://schemas.microsoft.com/office/drawing/2014/main" id="{6B11A061-2D0D-40AF-B72C-1EB5C0334E42}"/>
              </a:ext>
            </a:extLst>
          </p:cNvPr>
          <p:cNvGrpSpPr/>
          <p:nvPr/>
        </p:nvGrpSpPr>
        <p:grpSpPr>
          <a:xfrm>
            <a:off x="2326687" y="3360593"/>
            <a:ext cx="7382543" cy="1032369"/>
            <a:chOff x="2326687" y="3360593"/>
            <a:chExt cx="7382543" cy="1032369"/>
          </a:xfrm>
        </p:grpSpPr>
        <p:sp>
          <p:nvSpPr>
            <p:cNvPr id="40" name="Rectángulo: esquinas redondeadas 39">
              <a:extLst>
                <a:ext uri="{FF2B5EF4-FFF2-40B4-BE49-F238E27FC236}">
                  <a16:creationId xmlns:a16="http://schemas.microsoft.com/office/drawing/2014/main" id="{5F29DCAF-945A-48B1-B7DE-6162B6D45F80}"/>
                </a:ext>
              </a:extLst>
            </p:cNvPr>
            <p:cNvSpPr/>
            <p:nvPr/>
          </p:nvSpPr>
          <p:spPr>
            <a:xfrm>
              <a:off x="2334913" y="3360593"/>
              <a:ext cx="3600000" cy="165401"/>
            </a:xfrm>
            <a:prstGeom prst="roundRect">
              <a:avLst/>
            </a:prstGeom>
            <a:solidFill>
              <a:schemeClr val="tx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Planificación de espacios de diálogo x dependencias</a:t>
              </a:r>
              <a:endParaRPr kumimoji="0" lang="es-CO"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1" name="Rectángulo: esquinas redondeadas 40">
              <a:extLst>
                <a:ext uri="{FF2B5EF4-FFF2-40B4-BE49-F238E27FC236}">
                  <a16:creationId xmlns:a16="http://schemas.microsoft.com/office/drawing/2014/main" id="{4C702544-51F3-4137-A5A6-8883DD612D3B}"/>
                </a:ext>
              </a:extLst>
            </p:cNvPr>
            <p:cNvSpPr/>
            <p:nvPr/>
          </p:nvSpPr>
          <p:spPr>
            <a:xfrm>
              <a:off x="2326687" y="3578082"/>
              <a:ext cx="2985677" cy="213430"/>
            </a:xfrm>
            <a:prstGeom prst="roundRect">
              <a:avLst/>
            </a:prstGeom>
            <a:solidFill>
              <a:schemeClr val="tx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Agenda de espacios de diálogo sectorial</a:t>
              </a:r>
              <a:endParaRPr kumimoji="0" lang="es-CO"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2" name="Rectángulo: esquinas redondeadas 41">
              <a:extLst>
                <a:ext uri="{FF2B5EF4-FFF2-40B4-BE49-F238E27FC236}">
                  <a16:creationId xmlns:a16="http://schemas.microsoft.com/office/drawing/2014/main" id="{803492D4-96C0-44D5-BF0B-E3FC053FD573}"/>
                </a:ext>
              </a:extLst>
            </p:cNvPr>
            <p:cNvSpPr/>
            <p:nvPr/>
          </p:nvSpPr>
          <p:spPr>
            <a:xfrm>
              <a:off x="4525395" y="3820776"/>
              <a:ext cx="1225288" cy="572186"/>
            </a:xfrm>
            <a:prstGeom prst="roundRect">
              <a:avLst/>
            </a:prstGeom>
            <a:solidFill>
              <a:schemeClr val="tx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Convocatoria y divulgación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10/sep./2021</a:t>
              </a:r>
              <a:endParaRPr kumimoji="0" lang="es-CO"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8" name="Rectángulo: esquinas redondeadas 47">
              <a:extLst>
                <a:ext uri="{FF2B5EF4-FFF2-40B4-BE49-F238E27FC236}">
                  <a16:creationId xmlns:a16="http://schemas.microsoft.com/office/drawing/2014/main" id="{CC0E04EC-5399-4948-BFE8-18053DE62616}"/>
                </a:ext>
              </a:extLst>
            </p:cNvPr>
            <p:cNvSpPr/>
            <p:nvPr/>
          </p:nvSpPr>
          <p:spPr>
            <a:xfrm>
              <a:off x="7848749" y="3418453"/>
              <a:ext cx="1860481" cy="900568"/>
            </a:xfrm>
            <a:prstGeom prst="roundRect">
              <a:avLst/>
            </a:prstGeom>
            <a:solidFill>
              <a:schemeClr val="tx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Consolidación y análisis de los resultados obtenidos en los diálogo ciudadanos sectorial </a:t>
              </a:r>
              <a:r>
                <a:rPr kumimoji="0" lang="es-ES"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01/nov./2021</a:t>
              </a:r>
              <a:endParaRPr kumimoji="0" lang="es-CO"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7" name="Rectángulo: esquinas redondeadas 66">
              <a:extLst>
                <a:ext uri="{FF2B5EF4-FFF2-40B4-BE49-F238E27FC236}">
                  <a16:creationId xmlns:a16="http://schemas.microsoft.com/office/drawing/2014/main" id="{AA831EDA-5053-4EEA-8120-70D9CFEB735B}"/>
                </a:ext>
              </a:extLst>
            </p:cNvPr>
            <p:cNvSpPr/>
            <p:nvPr/>
          </p:nvSpPr>
          <p:spPr>
            <a:xfrm>
              <a:off x="6030207" y="3429000"/>
              <a:ext cx="1712231" cy="814140"/>
            </a:xfrm>
            <a:prstGeom prst="roundRect">
              <a:avLst/>
            </a:prstGeom>
            <a:solidFill>
              <a:schemeClr val="tx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Evento virtual de diálogo ciudadano sectorial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7/oct./2021</a:t>
              </a:r>
              <a:endParaRPr kumimoji="0" lang="es-CO"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6" name="Rectángulo: esquinas redondeadas 75">
              <a:extLst>
                <a:ext uri="{FF2B5EF4-FFF2-40B4-BE49-F238E27FC236}">
                  <a16:creationId xmlns:a16="http://schemas.microsoft.com/office/drawing/2014/main" id="{83B43293-FE17-4F08-AC0F-8FCBA627335C}"/>
                </a:ext>
              </a:extLst>
            </p:cNvPr>
            <p:cNvSpPr/>
            <p:nvPr/>
          </p:nvSpPr>
          <p:spPr>
            <a:xfrm>
              <a:off x="2326688" y="3844521"/>
              <a:ext cx="1859534" cy="498821"/>
            </a:xfrm>
            <a:prstGeom prst="roundRect">
              <a:avLst/>
            </a:prstGeom>
            <a:solidFill>
              <a:schemeClr val="tx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Listado sectorial Grupos de Valor </a:t>
              </a:r>
              <a:r>
                <a:rPr kumimoji="0" lang="es-ES" sz="1200" b="1" i="0" u="none" strike="noStrike" kern="1200" cap="none" spc="0" normalizeH="0" baseline="0" noProof="0" dirty="0">
                  <a:ln>
                    <a:noFill/>
                  </a:ln>
                  <a:solidFill>
                    <a:srgbClr val="C00000"/>
                  </a:solidFill>
                  <a:effectLst>
                    <a:outerShdw blurRad="38100" dist="38100" dir="2700000" algn="tl">
                      <a:srgbClr val="000000">
                        <a:alpha val="43137"/>
                      </a:srgbClr>
                    </a:outerShdw>
                  </a:effectLst>
                  <a:highlight>
                    <a:srgbClr val="FFFF00"/>
                  </a:highlight>
                  <a:uLnTx/>
                  <a:uFillTx/>
                  <a:latin typeface="Calibri" panose="020F0502020204030204"/>
                  <a:ea typeface="+mn-ea"/>
                  <a:cs typeface="+mn-cs"/>
                </a:rPr>
                <a:t>23/ago./2021</a:t>
              </a:r>
              <a:endParaRPr kumimoji="0" lang="es-CO"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sp>
        <p:nvSpPr>
          <p:cNvPr id="77" name="CuadroTexto 76">
            <a:extLst>
              <a:ext uri="{FF2B5EF4-FFF2-40B4-BE49-F238E27FC236}">
                <a16:creationId xmlns:a16="http://schemas.microsoft.com/office/drawing/2014/main" id="{4BA6AF7F-FCA3-4471-83D6-FE623894EEE1}"/>
              </a:ext>
            </a:extLst>
          </p:cNvPr>
          <p:cNvSpPr txBox="1"/>
          <p:nvPr/>
        </p:nvSpPr>
        <p:spPr>
          <a:xfrm>
            <a:off x="419790" y="6003667"/>
            <a:ext cx="185457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Rendición Cuentas Sectorial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Programación 2021</a:t>
            </a:r>
          </a:p>
        </p:txBody>
      </p:sp>
    </p:spTree>
    <p:extLst>
      <p:ext uri="{BB962C8B-B14F-4D97-AF65-F5344CB8AC3E}">
        <p14:creationId xmlns:p14="http://schemas.microsoft.com/office/powerpoint/2010/main" val="53178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additive="base">
                                        <p:cTn id="13" dur="500" fill="hold"/>
                                        <p:tgtEl>
                                          <p:spTgt spid="73"/>
                                        </p:tgtEl>
                                        <p:attrNameLst>
                                          <p:attrName>ppt_x</p:attrName>
                                        </p:attrNameLst>
                                      </p:cBhvr>
                                      <p:tavLst>
                                        <p:tav tm="0">
                                          <p:val>
                                            <p:strVal val="#ppt_x"/>
                                          </p:val>
                                        </p:tav>
                                        <p:tav tm="100000">
                                          <p:val>
                                            <p:strVal val="#ppt_x"/>
                                          </p:val>
                                        </p:tav>
                                      </p:tavLst>
                                    </p:anim>
                                    <p:anim calcmode="lin" valueType="num">
                                      <p:cBhvr additive="base">
                                        <p:cTn id="1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randombar(horizont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29B495A-774D-41D4-8686-0D10E255BD1E}"/>
              </a:ext>
            </a:extLst>
          </p:cNvPr>
          <p:cNvSpPr txBox="1">
            <a:spLocks/>
          </p:cNvSpPr>
          <p:nvPr/>
        </p:nvSpPr>
        <p:spPr>
          <a:xfrm>
            <a:off x="1456840" y="2333747"/>
            <a:ext cx="9278320" cy="21905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ctr" latinLnBrk="0" hangingPunct="1">
              <a:lnSpc>
                <a:spcPct val="107000"/>
              </a:lnSpc>
              <a:spcBef>
                <a:spcPct val="0"/>
              </a:spcBef>
              <a:spcAft>
                <a:spcPts val="0"/>
              </a:spcAft>
              <a:buClrTx/>
              <a:buSzTx/>
              <a:buFontTx/>
              <a:buNone/>
              <a:tabLst/>
              <a:defRPr/>
            </a:pPr>
            <a:r>
              <a:rPr kumimoji="0" lang="es-CO" sz="4000" b="1" i="0" u="none" strike="noStrike" kern="1200" cap="none" spc="0" normalizeH="0" baseline="0" noProof="0" dirty="0">
                <a:ln>
                  <a:noFill/>
                </a:ln>
                <a:solidFill>
                  <a:srgbClr val="5D4294"/>
                </a:solidFill>
                <a:effectLst/>
                <a:uLnTx/>
                <a:uFillTx/>
                <a:latin typeface="Museo Sans Condensed" panose="02000000000000000000" pitchFamily="2" charset="0"/>
                <a:ea typeface="+mj-ea"/>
                <a:cs typeface="Arial" panose="020B0604020202020204" pitchFamily="34" charset="0"/>
              </a:rPr>
              <a:t>9. </a:t>
            </a:r>
            <a:r>
              <a:rPr lang="es-CO" sz="4000" b="1" dirty="0">
                <a:solidFill>
                  <a:srgbClr val="5D4294"/>
                </a:solidFill>
                <a:latin typeface="Museo Sans Condensed" panose="02000000000000000000" pitchFamily="2" charset="0"/>
                <a:cs typeface="Arial" panose="020B0604020202020204" pitchFamily="34" charset="0"/>
              </a:rPr>
              <a:t>Proposiciones, Varios y Toma de Decisiones</a:t>
            </a:r>
          </a:p>
        </p:txBody>
      </p:sp>
    </p:spTree>
    <p:extLst>
      <p:ext uri="{BB962C8B-B14F-4D97-AF65-F5344CB8AC3E}">
        <p14:creationId xmlns:p14="http://schemas.microsoft.com/office/powerpoint/2010/main" val="5235316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ACE3645-DEB9-4C75-A207-67BDE4DAEB4E}"/>
              </a:ext>
            </a:extLst>
          </p:cNvPr>
          <p:cNvSpPr/>
          <p:nvPr/>
        </p:nvSpPr>
        <p:spPr>
          <a:xfrm>
            <a:off x="2449032" y="3075057"/>
            <a:ext cx="7293935" cy="707886"/>
          </a:xfrm>
          <a:prstGeom prst="rect">
            <a:avLst/>
          </a:prstGeom>
        </p:spPr>
        <p:txBody>
          <a:bodyPr wrap="square">
            <a:spAutoFit/>
          </a:bodyPr>
          <a:lstStyle/>
          <a:p>
            <a:pPr algn="ctr"/>
            <a:r>
              <a:rPr lang="es-CO" sz="4000" b="1" dirty="0">
                <a:solidFill>
                  <a:srgbClr val="5D4294"/>
                </a:solidFill>
                <a:latin typeface="Museo Sans Condensed" panose="02000000000000000000" pitchFamily="2" charset="0"/>
                <a:cs typeface="Arial" panose="020B0604020202020204" pitchFamily="34" charset="0"/>
              </a:rPr>
              <a:t>GRACIAS</a:t>
            </a:r>
            <a:endParaRPr lang="es-CO" sz="4000" dirty="0">
              <a:solidFill>
                <a:srgbClr val="5D4294"/>
              </a:solidFill>
              <a:latin typeface="Museo Sans Condensed" panose="02000000000000000000" pitchFamily="2" charset="0"/>
              <a:cs typeface="Arial" panose="020B0604020202020204" pitchFamily="34" charset="0"/>
            </a:endParaRPr>
          </a:p>
        </p:txBody>
      </p:sp>
    </p:spTree>
    <p:extLst>
      <p:ext uri="{BB962C8B-B14F-4D97-AF65-F5344CB8AC3E}">
        <p14:creationId xmlns:p14="http://schemas.microsoft.com/office/powerpoint/2010/main" val="184365843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2">
      <a:dk1>
        <a:srgbClr val="660066"/>
      </a:dk1>
      <a:lt1>
        <a:sysClr val="window" lastClr="FFFFFF"/>
      </a:lt1>
      <a:dk2>
        <a:srgbClr val="FFCD00"/>
      </a:dk2>
      <a:lt2>
        <a:srgbClr val="CC66FF"/>
      </a:lt2>
      <a:accent1>
        <a:srgbClr val="002E62"/>
      </a:accent1>
      <a:accent2>
        <a:srgbClr val="7030A0"/>
      </a:accent2>
      <a:accent3>
        <a:srgbClr val="FF9D00"/>
      </a:accent3>
      <a:accent4>
        <a:srgbClr val="000000"/>
      </a:accent4>
      <a:accent5>
        <a:srgbClr val="FFFF00"/>
      </a:accent5>
      <a:accent6>
        <a:srgbClr val="00111F"/>
      </a:accent6>
      <a:hlink>
        <a:srgbClr val="FFFFFF"/>
      </a:hlink>
      <a:folHlink>
        <a:srgbClr val="FFFFFF"/>
      </a:folHlink>
    </a:clrScheme>
    <a:fontScheme name="Custom 22">
      <a:majorFont>
        <a:latin typeface="Verdana"/>
        <a:ea typeface=""/>
        <a:cs typeface=""/>
      </a:majorFont>
      <a:minorFont>
        <a:latin typeface="Lucida Grand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GeneralDesign02_MO - v4" id="{6FF23145-4007-4574-94C2-B80E45F46FD9}" vid="{0FB396FC-CF2E-452A-9B17-DA6C73B1359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20290</TotalTime>
  <Words>11262</Words>
  <Application>Microsoft Office PowerPoint</Application>
  <PresentationFormat>Widescreen</PresentationFormat>
  <Paragraphs>1985</Paragraphs>
  <Slides>93</Slides>
  <Notes>44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93</vt:i4>
      </vt:variant>
    </vt:vector>
  </HeadingPairs>
  <TitlesOfParts>
    <vt:vector size="105" baseType="lpstr">
      <vt:lpstr>Arial</vt:lpstr>
      <vt:lpstr>Museo Sans Condensed</vt:lpstr>
      <vt:lpstr>Lucida Grande</vt:lpstr>
      <vt:lpstr>Calibri Light</vt:lpstr>
      <vt:lpstr>Verdana</vt:lpstr>
      <vt:lpstr>Tw Cen MT Condensed Extra Bold</vt:lpstr>
      <vt:lpstr>Calibri</vt:lpstr>
      <vt:lpstr>Wingdings</vt:lpstr>
      <vt:lpstr>Abadi</vt:lpstr>
      <vt:lpstr>Tema de Office</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COMITÉ SECTORIAL DE GESTIÓN Y DESEMPEÑO</vt:lpstr>
      <vt:lpstr>PowerPoint Presentation</vt:lpstr>
      <vt:lpstr>DIMENSIÓN 2: DIRECCIONAMIENTO ESTRATÉGICO Y PLANEACIÓN</vt:lpstr>
      <vt:lpstr>POLÍTICA DE PLANEACIÓN INSTITUCIONAL </vt:lpstr>
      <vt:lpstr>POLÍTICA DE PLANEACIÓN INSTITUCIONAL</vt:lpstr>
      <vt:lpstr>BUENAS PRÁCTICAS EN PLANEACIÓN</vt:lpstr>
      <vt:lpstr>BUENAS PRÁCTICAS EN PLANEACIÓN</vt:lpstr>
      <vt:lpstr>BUENAS PRÁCTICAS EN PLANEACIÓN </vt:lpstr>
      <vt:lpstr>DIMENSIÓN 5: INFORMACIÓN Y COMUNICACIÓN </vt:lpstr>
      <vt:lpstr>POLÍTICA DE TRANSPARENCIA Y ACCESO A LA INFORMACIÓN PÚBLICA </vt:lpstr>
      <vt:lpstr>TRANSPARENCIA Y ACCESO A LA INFORMACIÓN PÚBLICA </vt:lpstr>
      <vt:lpstr>POLÍTICA DE TRANSPARENCIA Y ACCESO A LA INFORMACIÓN PÚBLICA</vt:lpstr>
      <vt:lpstr>POLÍTICA DE TRANSPARENCIA Y ACCESO A LA INFORMACIÓN PÚBLICA</vt:lpstr>
      <vt:lpstr>POLÍTICA DE TRANSPARENCIA Y ACCESO A LA INFORMACIÓN PÚBLICA</vt:lpstr>
      <vt:lpstr>POLÍTICA DE TRANSPARENCIA Y ACCESO A LA INFORMACIÓN PÚBLICA</vt:lpstr>
      <vt:lpstr>POLÍTICA DE TRANSPARENCIA Y ACCESO A LA INFORMACIÓN PÚBLICA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Alvaro Castillo</dc:creator>
  <cp:lastModifiedBy>Johanna Cendales</cp:lastModifiedBy>
  <cp:revision>295</cp:revision>
  <dcterms:created xsi:type="dcterms:W3CDTF">2020-02-27T14:24:05Z</dcterms:created>
  <dcterms:modified xsi:type="dcterms:W3CDTF">2021-07-29T17:07:33Z</dcterms:modified>
</cp:coreProperties>
</file>