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86" r:id="rId2"/>
    <p:sldId id="461" r:id="rId3"/>
    <p:sldId id="462" r:id="rId4"/>
    <p:sldId id="463" r:id="rId5"/>
    <p:sldId id="464" r:id="rId6"/>
    <p:sldId id="468" r:id="rId7"/>
    <p:sldId id="257" r:id="rId8"/>
    <p:sldId id="258" r:id="rId9"/>
    <p:sldId id="259" r:id="rId10"/>
    <p:sldId id="260" r:id="rId11"/>
    <p:sldId id="270" r:id="rId12"/>
    <p:sldId id="272" r:id="rId13"/>
    <p:sldId id="271" r:id="rId14"/>
    <p:sldId id="275" r:id="rId15"/>
    <p:sldId id="274" r:id="rId16"/>
    <p:sldId id="266" r:id="rId17"/>
    <p:sldId id="267" r:id="rId18"/>
    <p:sldId id="502" r:id="rId19"/>
    <p:sldId id="469" r:id="rId20"/>
    <p:sldId id="444" r:id="rId21"/>
    <p:sldId id="445" r:id="rId22"/>
    <p:sldId id="451" r:id="rId23"/>
    <p:sldId id="452" r:id="rId24"/>
    <p:sldId id="446" r:id="rId25"/>
    <p:sldId id="415" r:id="rId26"/>
    <p:sldId id="447" r:id="rId27"/>
    <p:sldId id="453" r:id="rId28"/>
    <p:sldId id="454" r:id="rId29"/>
    <p:sldId id="455" r:id="rId30"/>
    <p:sldId id="456" r:id="rId31"/>
    <p:sldId id="457" r:id="rId32"/>
    <p:sldId id="458" r:id="rId33"/>
    <p:sldId id="450" r:id="rId34"/>
    <p:sldId id="423" r:id="rId35"/>
    <p:sldId id="459" r:id="rId36"/>
    <p:sldId id="506" r:id="rId37"/>
    <p:sldId id="503" r:id="rId38"/>
    <p:sldId id="504" r:id="rId39"/>
    <p:sldId id="505" r:id="rId40"/>
    <p:sldId id="412" r:id="rId41"/>
    <p:sldId id="470" r:id="rId42"/>
    <p:sldId id="295"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Museo Sans Condensed" panose="020B0604020202020204" charset="0"/>
      <p:regular r:id="rId51"/>
    </p:embeddedFont>
    <p:embeddedFont>
      <p:font typeface="Roboto" panose="020B0604020202020204" charset="0"/>
      <p:regular r:id="rId52"/>
      <p:bold r:id="rId53"/>
      <p:italic r:id="rId54"/>
      <p:boldItalic r:id="rId55"/>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8AA"/>
    <a:srgbClr val="D0CBE1"/>
    <a:srgbClr val="5D42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2" d="100"/>
          <a:sy n="72" d="100"/>
        </p:scale>
        <p:origin x="4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3841894763154612"/>
        </c:manualLayout>
      </c:layout>
      <c:lineChart>
        <c:grouping val="standard"/>
        <c:varyColors val="0"/>
        <c:ser>
          <c:idx val="0"/>
          <c:order val="0"/>
          <c:tx>
            <c:strRef>
              <c:f>SECTOR!$A$29</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SECTOR!$C$79:$N$79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SECTOR!$C$29:$N$29</c:f>
              <c:numCache>
                <c:formatCode>0.00%</c:formatCode>
                <c:ptCount val="12"/>
                <c:pt idx="0">
                  <c:v>7.9252090233035866E-2</c:v>
                </c:pt>
                <c:pt idx="1">
                  <c:v>0.26026065976374252</c:v>
                </c:pt>
                <c:pt idx="2">
                  <c:v>0.40541678724529323</c:v>
                </c:pt>
                <c:pt idx="3">
                  <c:v>0.55928628151738313</c:v>
                </c:pt>
                <c:pt idx="4">
                  <c:v>0.69213367280919902</c:v>
                </c:pt>
                <c:pt idx="5">
                  <c:v>0.77791817745680325</c:v>
                </c:pt>
                <c:pt idx="6">
                  <c:v>0.83381659763097227</c:v>
                </c:pt>
                <c:pt idx="7">
                  <c:v>0.87217310949259585</c:v>
                </c:pt>
                <c:pt idx="8">
                  <c:v>0.90399422962824949</c:v>
                </c:pt>
                <c:pt idx="9">
                  <c:v>0.92577326625938761</c:v>
                </c:pt>
                <c:pt idx="10">
                  <c:v>0.9516939882169746</c:v>
                </c:pt>
                <c:pt idx="11">
                  <c:v>0.99893071934816524</c:v>
                </c:pt>
              </c:numCache>
            </c:numRef>
          </c:val>
          <c:smooth val="0"/>
          <c:extLst>
            <c:ext xmlns:c16="http://schemas.microsoft.com/office/drawing/2014/chart" uri="{C3380CC4-5D6E-409C-BE32-E72D297353CC}">
              <c16:uniqueId val="{00000000-209B-4B1E-97CF-1F25DC8465B7}"/>
            </c:ext>
          </c:extLst>
        </c:ser>
        <c:ser>
          <c:idx val="1"/>
          <c:order val="1"/>
          <c:tx>
            <c:strRef>
              <c:f>SECTOR!$A$44</c:f>
              <c:strCache>
                <c:ptCount val="1"/>
                <c:pt idx="0">
                  <c:v>% Prog. Giros acumulados</c:v>
                </c:pt>
              </c:strCache>
            </c:strRef>
          </c:tx>
          <c:spPr>
            <a:ln w="22225" cap="rnd" cmpd="sng" algn="ctr">
              <a:solidFill>
                <a:schemeClr val="accent5"/>
              </a:solidFill>
              <a:round/>
            </a:ln>
            <a:effectLst/>
          </c:spPr>
          <c:marker>
            <c:symbol val="none"/>
          </c:marker>
          <c:dLbls>
            <c:dLbl>
              <c:idx val="1"/>
              <c:layout>
                <c:manualLayout>
                  <c:x val="-2.306805074971165E-3"/>
                  <c:y val="-2.327514546965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9B-4B1E-97CF-1F25DC8465B7}"/>
                </c:ext>
              </c:extLst>
            </c:dLbl>
            <c:dLbl>
              <c:idx val="11"/>
              <c:layout>
                <c:manualLayout>
                  <c:x val="0"/>
                  <c:y val="3.6575228595178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9B-4B1E-97CF-1F25DC8465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SECTOR!$C$79:$N$79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SECTOR!$C$44:$N$44</c:f>
              <c:numCache>
                <c:formatCode>0.00%</c:formatCode>
                <c:ptCount val="12"/>
                <c:pt idx="0">
                  <c:v>7.1587273465567765E-3</c:v>
                </c:pt>
                <c:pt idx="1">
                  <c:v>3.7312449210581737E-2</c:v>
                </c:pt>
                <c:pt idx="2">
                  <c:v>7.56845707921949E-2</c:v>
                </c:pt>
                <c:pt idx="3">
                  <c:v>0.1488014925698537</c:v>
                </c:pt>
                <c:pt idx="4">
                  <c:v>0.24864984283585481</c:v>
                </c:pt>
                <c:pt idx="5">
                  <c:v>0.3695746023454487</c:v>
                </c:pt>
                <c:pt idx="6">
                  <c:v>0.46861670950245904</c:v>
                </c:pt>
                <c:pt idx="7">
                  <c:v>0.56212165281581794</c:v>
                </c:pt>
                <c:pt idx="8">
                  <c:v>0.65718103028033592</c:v>
                </c:pt>
                <c:pt idx="9">
                  <c:v>0.75562128309073939</c:v>
                </c:pt>
                <c:pt idx="10">
                  <c:v>0.84885490805350372</c:v>
                </c:pt>
                <c:pt idx="11">
                  <c:v>0.97419707793563259</c:v>
                </c:pt>
              </c:numCache>
            </c:numRef>
          </c:val>
          <c:smooth val="0"/>
          <c:extLst>
            <c:ext xmlns:c16="http://schemas.microsoft.com/office/drawing/2014/chart" uri="{C3380CC4-5D6E-409C-BE32-E72D297353CC}">
              <c16:uniqueId val="{00000001-209B-4B1E-97CF-1F25DC8465B7}"/>
            </c:ext>
          </c:extLst>
        </c:ser>
        <c:ser>
          <c:idx val="2"/>
          <c:order val="2"/>
          <c:tx>
            <c:strRef>
              <c:f>SECTOR!$B$84</c:f>
              <c:strCache>
                <c:ptCount val="1"/>
                <c:pt idx="0">
                  <c:v>% Compromisos acumulados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SECTOR!$C$79:$N$79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SECTOR!$C$84:$F$84</c:f>
              <c:numCache>
                <c:formatCode>0.00%</c:formatCode>
                <c:ptCount val="4"/>
                <c:pt idx="0">
                  <c:v>4.7987591504574614E-2</c:v>
                </c:pt>
                <c:pt idx="1">
                  <c:v>0.13955975516107616</c:v>
                </c:pt>
                <c:pt idx="2">
                  <c:v>0.24836726766806411</c:v>
                </c:pt>
                <c:pt idx="3">
                  <c:v>0.35258997338696918</c:v>
                </c:pt>
              </c:numCache>
            </c:numRef>
          </c:val>
          <c:smooth val="0"/>
          <c:extLst>
            <c:ext xmlns:c16="http://schemas.microsoft.com/office/drawing/2014/chart" uri="{C3380CC4-5D6E-409C-BE32-E72D297353CC}">
              <c16:uniqueId val="{00000002-209B-4B1E-97CF-1F25DC8465B7}"/>
            </c:ext>
          </c:extLst>
        </c:ser>
        <c:ser>
          <c:idx val="3"/>
          <c:order val="3"/>
          <c:tx>
            <c:strRef>
              <c:f>SECTOR!$B$85</c:f>
              <c:strCache>
                <c:ptCount val="1"/>
                <c:pt idx="0">
                  <c:v>% Giros acumulados</c:v>
                </c:pt>
              </c:strCache>
            </c:strRef>
          </c:tx>
          <c:spPr>
            <a:ln w="22225" cap="rnd" cmpd="sng" algn="ctr">
              <a:solidFill>
                <a:schemeClr val="accent6">
                  <a:lumMod val="60000"/>
                </a:schemeClr>
              </a:solidFill>
              <a:round/>
            </a:ln>
            <a:effectLst/>
          </c:spPr>
          <c:marker>
            <c:symbol val="none"/>
          </c:marker>
          <c:dLbls>
            <c:dLbl>
              <c:idx val="0"/>
              <c:layout>
                <c:manualLayout>
                  <c:x val="1.1534025374855613E-3"/>
                  <c:y val="2.3275145469659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9B-4B1E-97CF-1F25DC8465B7}"/>
                </c:ext>
              </c:extLst>
            </c:dLbl>
            <c:dLbl>
              <c:idx val="1"/>
              <c:layout>
                <c:manualLayout>
                  <c:x val="1.1534025374855825E-3"/>
                  <c:y val="1.6625103906899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9B-4B1E-97CF-1F25DC8465B7}"/>
                </c:ext>
              </c:extLst>
            </c:dLbl>
            <c:dLbl>
              <c:idx val="2"/>
              <c:layout>
                <c:manualLayout>
                  <c:x val="0"/>
                  <c:y val="2.3275145469659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9B-4B1E-97CF-1F25DC8465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SECTOR!$C$79:$N$79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SECTOR!$C$85:$F$85</c:f>
              <c:numCache>
                <c:formatCode>0.00%</c:formatCode>
                <c:ptCount val="4"/>
                <c:pt idx="0">
                  <c:v>3.799662923778444E-4</c:v>
                </c:pt>
                <c:pt idx="1">
                  <c:v>1.7952762955411108E-2</c:v>
                </c:pt>
                <c:pt idx="2">
                  <c:v>3.898443197850418E-2</c:v>
                </c:pt>
                <c:pt idx="3">
                  <c:v>7.5503708001671568E-2</c:v>
                </c:pt>
              </c:numCache>
            </c:numRef>
          </c:val>
          <c:smooth val="0"/>
          <c:extLst>
            <c:ext xmlns:c16="http://schemas.microsoft.com/office/drawing/2014/chart" uri="{C3380CC4-5D6E-409C-BE32-E72D297353CC}">
              <c16:uniqueId val="{00000003-209B-4B1E-97CF-1F25DC8465B7}"/>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3841894763154612"/>
        </c:manualLayout>
      </c:layout>
      <c:lineChart>
        <c:grouping val="standard"/>
        <c:varyColors val="0"/>
        <c:ser>
          <c:idx val="0"/>
          <c:order val="0"/>
          <c:tx>
            <c:strRef>
              <c:f>SECTOR!$A$74</c:f>
              <c:strCache>
                <c:ptCount val="1"/>
                <c:pt idx="0">
                  <c:v>% Prog. Giros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SECTOR!$C$89:$N$89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SECTOR!$C$74:$N$74</c:f>
              <c:numCache>
                <c:formatCode>0.00%</c:formatCode>
                <c:ptCount val="12"/>
                <c:pt idx="0">
                  <c:v>0.11430139619479072</c:v>
                </c:pt>
                <c:pt idx="1">
                  <c:v>0.34674799082656166</c:v>
                </c:pt>
                <c:pt idx="2">
                  <c:v>0.52672129256898004</c:v>
                </c:pt>
                <c:pt idx="3">
                  <c:v>0.66450970697776146</c:v>
                </c:pt>
                <c:pt idx="4">
                  <c:v>0.78740240408776041</c:v>
                </c:pt>
                <c:pt idx="5">
                  <c:v>0.8721580003629601</c:v>
                </c:pt>
                <c:pt idx="6">
                  <c:v>0.9652051000466042</c:v>
                </c:pt>
                <c:pt idx="7">
                  <c:v>0.97888342493656799</c:v>
                </c:pt>
                <c:pt idx="8">
                  <c:v>0.98778990567688707</c:v>
                </c:pt>
                <c:pt idx="9">
                  <c:v>0.98910171075255382</c:v>
                </c:pt>
                <c:pt idx="10">
                  <c:v>0.98990539308081527</c:v>
                </c:pt>
                <c:pt idx="11">
                  <c:v>0.99535975539641774</c:v>
                </c:pt>
              </c:numCache>
            </c:numRef>
          </c:val>
          <c:smooth val="0"/>
          <c:extLst>
            <c:ext xmlns:c16="http://schemas.microsoft.com/office/drawing/2014/chart" uri="{C3380CC4-5D6E-409C-BE32-E72D297353CC}">
              <c16:uniqueId val="{00000000-8D78-439F-862C-9124800F76CD}"/>
            </c:ext>
          </c:extLst>
        </c:ser>
        <c:ser>
          <c:idx val="1"/>
          <c:order val="1"/>
          <c:tx>
            <c:strRef>
              <c:f>SECTOR!$B$93</c:f>
              <c:strCache>
                <c:ptCount val="1"/>
                <c:pt idx="0">
                  <c:v>% Giros acumulados</c:v>
                </c:pt>
              </c:strCache>
            </c:strRef>
          </c:tx>
          <c:spPr>
            <a:ln w="22225" cap="rnd" cmpd="sng" algn="ctr">
              <a:solidFill>
                <a:schemeClr val="accent5"/>
              </a:solidFill>
              <a:round/>
            </a:ln>
            <a:effectLst/>
          </c:spPr>
          <c:marker>
            <c:symbol val="none"/>
          </c:marker>
          <c:dLbls>
            <c:dLbl>
              <c:idx val="1"/>
              <c:layout>
                <c:manualLayout>
                  <c:x val="0"/>
                  <c:y val="2.9925187032418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78-439F-862C-9124800F76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SECTOR!$C$89:$N$89</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SECTOR!$C$93:$F$93</c:f>
              <c:numCache>
                <c:formatCode>0.00%</c:formatCode>
                <c:ptCount val="4"/>
                <c:pt idx="0">
                  <c:v>7.585014168223507E-2</c:v>
                </c:pt>
                <c:pt idx="1">
                  <c:v>0.33910702070981513</c:v>
                </c:pt>
                <c:pt idx="2">
                  <c:v>0.48029535174627613</c:v>
                </c:pt>
                <c:pt idx="3">
                  <c:v>0.59430531287571564</c:v>
                </c:pt>
              </c:numCache>
            </c:numRef>
          </c:val>
          <c:smooth val="0"/>
          <c:extLst>
            <c:ext xmlns:c16="http://schemas.microsoft.com/office/drawing/2014/chart" uri="{C3380CC4-5D6E-409C-BE32-E72D297353CC}">
              <c16:uniqueId val="{00000001-8D78-439F-862C-9124800F76CD}"/>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1206986559846039"/>
        </c:manualLayout>
      </c:layout>
      <c:lineChart>
        <c:grouping val="standard"/>
        <c:varyColors val="0"/>
        <c:ser>
          <c:idx val="0"/>
          <c:order val="0"/>
          <c:tx>
            <c:strRef>
              <c:f>SCRD!$A$16</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SCRD!$B$60:$M$60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SCRD!$B$16:$M$16</c:f>
              <c:numCache>
                <c:formatCode>0.00%</c:formatCode>
                <c:ptCount val="12"/>
                <c:pt idx="0">
                  <c:v>0.15999372250021027</c:v>
                </c:pt>
                <c:pt idx="1">
                  <c:v>0.26093162801305969</c:v>
                </c:pt>
                <c:pt idx="2">
                  <c:v>0.31000641999792317</c:v>
                </c:pt>
                <c:pt idx="3">
                  <c:v>0.60802155162969584</c:v>
                </c:pt>
                <c:pt idx="4">
                  <c:v>0.69113545876822924</c:v>
                </c:pt>
                <c:pt idx="5">
                  <c:v>0.73792812373864514</c:v>
                </c:pt>
                <c:pt idx="6">
                  <c:v>0.77808763260494163</c:v>
                </c:pt>
                <c:pt idx="7">
                  <c:v>0.80703924130864368</c:v>
                </c:pt>
                <c:pt idx="8">
                  <c:v>0.84422526153008748</c:v>
                </c:pt>
                <c:pt idx="9">
                  <c:v>0.89527073640887556</c:v>
                </c:pt>
                <c:pt idx="10">
                  <c:v>0.94741476671466307</c:v>
                </c:pt>
                <c:pt idx="11">
                  <c:v>1.0000000000000002</c:v>
                </c:pt>
              </c:numCache>
            </c:numRef>
          </c:val>
          <c:smooth val="0"/>
          <c:extLst>
            <c:ext xmlns:c16="http://schemas.microsoft.com/office/drawing/2014/chart" uri="{C3380CC4-5D6E-409C-BE32-E72D297353CC}">
              <c16:uniqueId val="{00000000-F715-43F0-8597-88DE66EAA2A3}"/>
            </c:ext>
          </c:extLst>
        </c:ser>
        <c:ser>
          <c:idx val="1"/>
          <c:order val="1"/>
          <c:tx>
            <c:strRef>
              <c:f>SCRD!$A$17</c:f>
              <c:strCache>
                <c:ptCount val="1"/>
                <c:pt idx="0">
                  <c:v>% Prog. Giros acumulados</c:v>
                </c:pt>
              </c:strCache>
            </c:strRef>
          </c:tx>
          <c:spPr>
            <a:ln w="22225" cap="rnd" cmpd="sng" algn="ctr">
              <a:solidFill>
                <a:schemeClr val="accent5"/>
              </a:solidFill>
              <a:round/>
            </a:ln>
            <a:effectLst/>
          </c:spPr>
          <c:marker>
            <c:symbol val="none"/>
          </c:marker>
          <c:dLbls>
            <c:dLbl>
              <c:idx val="1"/>
              <c:layout>
                <c:manualLayout>
                  <c:x val="-5.999250093738283E-3"/>
                  <c:y val="-1.666666229221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15-43F0-8597-88DE66EAA2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SCRD!$B$60:$M$60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SCRD!$B$17:$M$17</c:f>
              <c:numCache>
                <c:formatCode>0.00%</c:formatCode>
                <c:ptCount val="12"/>
                <c:pt idx="0">
                  <c:v>3.5825322528876762E-2</c:v>
                </c:pt>
                <c:pt idx="1">
                  <c:v>8.0394180429983725E-2</c:v>
                </c:pt>
                <c:pt idx="2">
                  <c:v>0.12221598384706456</c:v>
                </c:pt>
                <c:pt idx="3">
                  <c:v>0.256136718976616</c:v>
                </c:pt>
                <c:pt idx="4">
                  <c:v>0.31956811403394181</c:v>
                </c:pt>
                <c:pt idx="5">
                  <c:v>0.52205908351745267</c:v>
                </c:pt>
                <c:pt idx="6">
                  <c:v>0.57249625237295432</c:v>
                </c:pt>
                <c:pt idx="7">
                  <c:v>0.64065357709219461</c:v>
                </c:pt>
                <c:pt idx="8">
                  <c:v>0.69202428666002458</c:v>
                </c:pt>
                <c:pt idx="9">
                  <c:v>0.77632722757414863</c:v>
                </c:pt>
                <c:pt idx="10">
                  <c:v>0.86781411478741222</c:v>
                </c:pt>
                <c:pt idx="11">
                  <c:v>1.0000000000000002</c:v>
                </c:pt>
              </c:numCache>
            </c:numRef>
          </c:val>
          <c:smooth val="0"/>
          <c:extLst>
            <c:ext xmlns:c16="http://schemas.microsoft.com/office/drawing/2014/chart" uri="{C3380CC4-5D6E-409C-BE32-E72D297353CC}">
              <c16:uniqueId val="{00000001-F715-43F0-8597-88DE66EAA2A3}"/>
            </c:ext>
          </c:extLst>
        </c:ser>
        <c:ser>
          <c:idx val="2"/>
          <c:order val="2"/>
          <c:tx>
            <c:strRef>
              <c:f>SCRD!$A$65</c:f>
              <c:strCache>
                <c:ptCount val="1"/>
                <c:pt idx="0">
                  <c:v>% Compromisos acumulados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SCRD!$B$60:$M$60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SCRD!$B$65:$E$65</c:f>
              <c:numCache>
                <c:formatCode>0.00%</c:formatCode>
                <c:ptCount val="4"/>
                <c:pt idx="0">
                  <c:v>0.12476323154172191</c:v>
                </c:pt>
                <c:pt idx="1">
                  <c:v>0.19251187839284381</c:v>
                </c:pt>
                <c:pt idx="2">
                  <c:v>0.23197367767342947</c:v>
                </c:pt>
                <c:pt idx="3">
                  <c:v>0.39756494364525297</c:v>
                </c:pt>
              </c:numCache>
            </c:numRef>
          </c:val>
          <c:smooth val="0"/>
          <c:extLst>
            <c:ext xmlns:c16="http://schemas.microsoft.com/office/drawing/2014/chart" uri="{C3380CC4-5D6E-409C-BE32-E72D297353CC}">
              <c16:uniqueId val="{00000002-F715-43F0-8597-88DE66EAA2A3}"/>
            </c:ext>
          </c:extLst>
        </c:ser>
        <c:ser>
          <c:idx val="3"/>
          <c:order val="3"/>
          <c:tx>
            <c:strRef>
              <c:f>SCRD!$A$66</c:f>
              <c:strCache>
                <c:ptCount val="1"/>
                <c:pt idx="0">
                  <c:v>% Giros acumulados</c:v>
                </c:pt>
              </c:strCache>
            </c:strRef>
          </c:tx>
          <c:spPr>
            <a:ln w="22225" cap="rnd" cmpd="sng" algn="ctr">
              <a:solidFill>
                <a:schemeClr val="accent6">
                  <a:lumMod val="60000"/>
                </a:schemeClr>
              </a:solidFill>
              <a:round/>
            </a:ln>
            <a:effectLst/>
          </c:spPr>
          <c:marker>
            <c:symbol val="none"/>
          </c:marker>
          <c:dLbls>
            <c:dLbl>
              <c:idx val="1"/>
              <c:layout>
                <c:manualLayout>
                  <c:x val="0"/>
                  <c:y val="1.3333329833771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15-43F0-8597-88DE66EAA2A3}"/>
                </c:ext>
              </c:extLst>
            </c:dLbl>
            <c:dLbl>
              <c:idx val="2"/>
              <c:layout>
                <c:manualLayout>
                  <c:x val="0"/>
                  <c:y val="2.3333327209100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15-43F0-8597-88DE66EAA2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SCRD!$B$60:$M$60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SCRD!$B$66:$E$66</c:f>
              <c:numCache>
                <c:formatCode>0.00%</c:formatCode>
                <c:ptCount val="4"/>
                <c:pt idx="0">
                  <c:v>0</c:v>
                </c:pt>
                <c:pt idx="1">
                  <c:v>5.8533808463879622E-2</c:v>
                </c:pt>
                <c:pt idx="2">
                  <c:v>7.367698727098608E-2</c:v>
                </c:pt>
                <c:pt idx="3">
                  <c:v>0.10050315267782502</c:v>
                </c:pt>
              </c:numCache>
            </c:numRef>
          </c:val>
          <c:smooth val="0"/>
          <c:extLst>
            <c:ext xmlns:c16="http://schemas.microsoft.com/office/drawing/2014/chart" uri="{C3380CC4-5D6E-409C-BE32-E72D297353CC}">
              <c16:uniqueId val="{00000003-F715-43F0-8597-88DE66EAA2A3}"/>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3841894763154612"/>
        </c:manualLayout>
      </c:layout>
      <c:lineChart>
        <c:grouping val="standard"/>
        <c:varyColors val="0"/>
        <c:ser>
          <c:idx val="0"/>
          <c:order val="0"/>
          <c:tx>
            <c:strRef>
              <c:f>SCRD!$A$53</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SCRD!$B$70:$M$70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SCRD!$B$53:$M$53</c:f>
              <c:numCache>
                <c:formatCode>0.00%</c:formatCode>
                <c:ptCount val="12"/>
                <c:pt idx="0">
                  <c:v>0.240801063069632</c:v>
                </c:pt>
                <c:pt idx="1">
                  <c:v>0.34185345474541257</c:v>
                </c:pt>
                <c:pt idx="2">
                  <c:v>0.37838210531048733</c:v>
                </c:pt>
                <c:pt idx="3">
                  <c:v>0.7941031261757201</c:v>
                </c:pt>
                <c:pt idx="4">
                  <c:v>0.86996363950662303</c:v>
                </c:pt>
                <c:pt idx="5">
                  <c:v>0.88249952148499222</c:v>
                </c:pt>
                <c:pt idx="6">
                  <c:v>0.93458700834852371</c:v>
                </c:pt>
                <c:pt idx="7">
                  <c:v>0.94082894609308565</c:v>
                </c:pt>
                <c:pt idx="8">
                  <c:v>0.96287853970105752</c:v>
                </c:pt>
                <c:pt idx="9">
                  <c:v>0.97503068455462416</c:v>
                </c:pt>
                <c:pt idx="10">
                  <c:v>0.98768789510268584</c:v>
                </c:pt>
                <c:pt idx="11">
                  <c:v>1.0000023028800586</c:v>
                </c:pt>
              </c:numCache>
            </c:numRef>
          </c:val>
          <c:smooth val="0"/>
          <c:extLst>
            <c:ext xmlns:c16="http://schemas.microsoft.com/office/drawing/2014/chart" uri="{C3380CC4-5D6E-409C-BE32-E72D297353CC}">
              <c16:uniqueId val="{00000000-7C08-4AD7-83A1-A2939BD78807}"/>
            </c:ext>
          </c:extLst>
        </c:ser>
        <c:ser>
          <c:idx val="1"/>
          <c:order val="1"/>
          <c:tx>
            <c:strRef>
              <c:f>SCRD!$A$54</c:f>
              <c:strCache>
                <c:ptCount val="1"/>
                <c:pt idx="0">
                  <c:v>% Prog. Giros acumulados</c:v>
                </c:pt>
              </c:strCache>
            </c:strRef>
          </c:tx>
          <c:spPr>
            <a:ln w="22225" cap="rnd" cmpd="sng" algn="ctr">
              <a:solidFill>
                <a:schemeClr val="accent5"/>
              </a:solidFill>
              <a:round/>
            </a:ln>
            <a:effectLst/>
          </c:spPr>
          <c:marker>
            <c:symbol val="none"/>
          </c:marker>
          <c:dLbls>
            <c:dLbl>
              <c:idx val="1"/>
              <c:layout>
                <c:manualLayout>
                  <c:x val="0"/>
                  <c:y val="2.6533996683250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08-4AD7-83A1-A2939BD78807}"/>
                </c:ext>
              </c:extLst>
            </c:dLbl>
            <c:dLbl>
              <c:idx val="2"/>
              <c:layout>
                <c:manualLayout>
                  <c:x val="0"/>
                  <c:y val="2.6533996683250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08-4AD7-83A1-A2939BD788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SCRD!$B$70:$M$70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SCRD!$B$54:$M$54</c:f>
              <c:numCache>
                <c:formatCode>0.00%</c:formatCode>
                <c:ptCount val="12"/>
                <c:pt idx="0">
                  <c:v>5.3919463932434082E-2</c:v>
                </c:pt>
                <c:pt idx="1">
                  <c:v>7.0159849699031884E-2</c:v>
                </c:pt>
                <c:pt idx="2">
                  <c:v>9.5599792004698828E-2</c:v>
                </c:pt>
                <c:pt idx="3">
                  <c:v>0.26381249116620081</c:v>
                </c:pt>
                <c:pt idx="4">
                  <c:v>0.30987704679871997</c:v>
                </c:pt>
                <c:pt idx="5">
                  <c:v>0.55676802193543151</c:v>
                </c:pt>
                <c:pt idx="6">
                  <c:v>0.5953660555361121</c:v>
                </c:pt>
                <c:pt idx="7">
                  <c:v>0.67512254936687321</c:v>
                </c:pt>
                <c:pt idx="8">
                  <c:v>0.71909203697573609</c:v>
                </c:pt>
                <c:pt idx="9">
                  <c:v>0.81037313438068603</c:v>
                </c:pt>
                <c:pt idx="10">
                  <c:v>0.88234128744245954</c:v>
                </c:pt>
                <c:pt idx="11">
                  <c:v>1.0000023028800582</c:v>
                </c:pt>
              </c:numCache>
            </c:numRef>
          </c:val>
          <c:smooth val="0"/>
          <c:extLst>
            <c:ext xmlns:c16="http://schemas.microsoft.com/office/drawing/2014/chart" uri="{C3380CC4-5D6E-409C-BE32-E72D297353CC}">
              <c16:uniqueId val="{00000001-7C08-4AD7-83A1-A2939BD78807}"/>
            </c:ext>
          </c:extLst>
        </c:ser>
        <c:ser>
          <c:idx val="2"/>
          <c:order val="2"/>
          <c:tx>
            <c:strRef>
              <c:f>SCRD!$A$75</c:f>
              <c:strCache>
                <c:ptCount val="1"/>
                <c:pt idx="0">
                  <c:v>% Compromisos acumulados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SCRD!$B$70:$M$70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SCRD!$B$75:$E$75</c:f>
              <c:numCache>
                <c:formatCode>0.00%</c:formatCode>
                <c:ptCount val="4"/>
                <c:pt idx="0">
                  <c:v>0.18777685972779196</c:v>
                </c:pt>
                <c:pt idx="1">
                  <c:v>0.28346530829991495</c:v>
                </c:pt>
                <c:pt idx="2">
                  <c:v>0.34129851339166367</c:v>
                </c:pt>
                <c:pt idx="3">
                  <c:v>0.5872554268197836</c:v>
                </c:pt>
              </c:numCache>
            </c:numRef>
          </c:val>
          <c:smooth val="0"/>
          <c:extLst>
            <c:ext xmlns:c16="http://schemas.microsoft.com/office/drawing/2014/chart" uri="{C3380CC4-5D6E-409C-BE32-E72D297353CC}">
              <c16:uniqueId val="{00000002-7C08-4AD7-83A1-A2939BD78807}"/>
            </c:ext>
          </c:extLst>
        </c:ser>
        <c:ser>
          <c:idx val="3"/>
          <c:order val="3"/>
          <c:tx>
            <c:strRef>
              <c:f>SCRD!$A$76</c:f>
              <c:strCache>
                <c:ptCount val="1"/>
                <c:pt idx="0">
                  <c:v>% Giros acumulados</c:v>
                </c:pt>
              </c:strCache>
            </c:strRef>
          </c:tx>
          <c:spPr>
            <a:ln w="22225" cap="rnd" cmpd="sng" algn="ctr">
              <a:solidFill>
                <a:schemeClr val="accent6">
                  <a:lumMod val="60000"/>
                </a:schemeClr>
              </a:solidFill>
              <a:round/>
            </a:ln>
            <a:effectLst/>
          </c:spPr>
          <c:marker>
            <c:symbol val="none"/>
          </c:marker>
          <c:dLbls>
            <c:dLbl>
              <c:idx val="1"/>
              <c:layout>
                <c:manualLayout>
                  <c:x val="0"/>
                  <c:y val="-2.6533996683250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08-4AD7-83A1-A2939BD78807}"/>
                </c:ext>
              </c:extLst>
            </c:dLbl>
            <c:dLbl>
              <c:idx val="2"/>
              <c:layout>
                <c:manualLayout>
                  <c:x val="-1.513431706394249E-2"/>
                  <c:y val="-3.9800995024875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08-4AD7-83A1-A2939BD788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SCRD!$B$70:$M$70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SCRD!$B$76:$E$76</c:f>
              <c:numCache>
                <c:formatCode>0.00%</c:formatCode>
                <c:ptCount val="4"/>
                <c:pt idx="0">
                  <c:v>0</c:v>
                </c:pt>
                <c:pt idx="1">
                  <c:v>8.8097227087130886E-2</c:v>
                </c:pt>
                <c:pt idx="2">
                  <c:v>0.10461099036334916</c:v>
                </c:pt>
                <c:pt idx="3">
                  <c:v>0.14015791608943975</c:v>
                </c:pt>
              </c:numCache>
            </c:numRef>
          </c:val>
          <c:smooth val="0"/>
          <c:extLst>
            <c:ext xmlns:c16="http://schemas.microsoft.com/office/drawing/2014/chart" uri="{C3380CC4-5D6E-409C-BE32-E72D297353CC}">
              <c16:uniqueId val="{00000003-7C08-4AD7-83A1-A2939BD78807}"/>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2799593319385567"/>
        </c:manualLayout>
      </c:layout>
      <c:lineChart>
        <c:grouping val="standard"/>
        <c:varyColors val="0"/>
        <c:ser>
          <c:idx val="0"/>
          <c:order val="0"/>
          <c:tx>
            <c:strRef>
              <c:f>IDRD!$A$15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IDRD!$B$30:$M$30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IDRD!$B$15:$M$15</c:f>
              <c:numCache>
                <c:formatCode>0.00%</c:formatCode>
                <c:ptCount val="12"/>
                <c:pt idx="0">
                  <c:v>2.7382081510802432E-3</c:v>
                </c:pt>
                <c:pt idx="1">
                  <c:v>0.23273833485247578</c:v>
                </c:pt>
                <c:pt idx="2">
                  <c:v>0.41289122444116055</c:v>
                </c:pt>
                <c:pt idx="3">
                  <c:v>0.50659270256444511</c:v>
                </c:pt>
                <c:pt idx="4">
                  <c:v>0.64825795257585883</c:v>
                </c:pt>
                <c:pt idx="5">
                  <c:v>0.74751975298316065</c:v>
                </c:pt>
                <c:pt idx="6">
                  <c:v>0.81411645703579238</c:v>
                </c:pt>
                <c:pt idx="7">
                  <c:v>0.85996322754183163</c:v>
                </c:pt>
                <c:pt idx="8">
                  <c:v>0.89321715600965224</c:v>
                </c:pt>
                <c:pt idx="9">
                  <c:v>0.90511593670808455</c:v>
                </c:pt>
                <c:pt idx="10">
                  <c:v>0.93150075607438998</c:v>
                </c:pt>
                <c:pt idx="11">
                  <c:v>0.99786350183501693</c:v>
                </c:pt>
              </c:numCache>
            </c:numRef>
          </c:val>
          <c:smooth val="0"/>
          <c:extLst>
            <c:ext xmlns:c16="http://schemas.microsoft.com/office/drawing/2014/chart" uri="{C3380CC4-5D6E-409C-BE32-E72D297353CC}">
              <c16:uniqueId val="{00000000-65D6-4E59-91A7-2333F17E016F}"/>
            </c:ext>
          </c:extLst>
        </c:ser>
        <c:ser>
          <c:idx val="1"/>
          <c:order val="1"/>
          <c:tx>
            <c:strRef>
              <c:f>IDRD!$A$16</c:f>
              <c:strCache>
                <c:ptCount val="1"/>
                <c:pt idx="0">
                  <c:v>% Prog. Giros acumulados</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IDRD!$B$30:$M$30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IDRD!$B$16:$M$16</c:f>
              <c:numCache>
                <c:formatCode>0.00%</c:formatCode>
                <c:ptCount val="12"/>
                <c:pt idx="0">
                  <c:v>4.4451431024029924E-4</c:v>
                </c:pt>
                <c:pt idx="1">
                  <c:v>1.1724593249699329E-2</c:v>
                </c:pt>
                <c:pt idx="2">
                  <c:v>4.6906441722689242E-2</c:v>
                </c:pt>
                <c:pt idx="3">
                  <c:v>0.10469449283047855</c:v>
                </c:pt>
                <c:pt idx="4">
                  <c:v>0.22960665192497928</c:v>
                </c:pt>
                <c:pt idx="5">
                  <c:v>0.34116963473938455</c:v>
                </c:pt>
                <c:pt idx="6">
                  <c:v>0.45430860796506811</c:v>
                </c:pt>
                <c:pt idx="7">
                  <c:v>0.54841945832140127</c:v>
                </c:pt>
                <c:pt idx="8">
                  <c:v>0.65168227877125728</c:v>
                </c:pt>
                <c:pt idx="9">
                  <c:v>0.73092018533927094</c:v>
                </c:pt>
                <c:pt idx="10">
                  <c:v>0.81991894195039972</c:v>
                </c:pt>
                <c:pt idx="11">
                  <c:v>0.95151469935195143</c:v>
                </c:pt>
              </c:numCache>
            </c:numRef>
          </c:val>
          <c:smooth val="0"/>
          <c:extLst>
            <c:ext xmlns:c16="http://schemas.microsoft.com/office/drawing/2014/chart" uri="{C3380CC4-5D6E-409C-BE32-E72D297353CC}">
              <c16:uniqueId val="{00000001-65D6-4E59-91A7-2333F17E016F}"/>
            </c:ext>
          </c:extLst>
        </c:ser>
        <c:ser>
          <c:idx val="2"/>
          <c:order val="2"/>
          <c:tx>
            <c:strRef>
              <c:f>IDRD!$A$35</c:f>
              <c:strCache>
                <c:ptCount val="1"/>
                <c:pt idx="0">
                  <c:v>% Compromisos acumulados</c:v>
                </c:pt>
              </c:strCache>
            </c:strRef>
          </c:tx>
          <c:spPr>
            <a:ln w="22225" cap="rnd" cmpd="sng" algn="ctr">
              <a:solidFill>
                <a:schemeClr val="accent4"/>
              </a:solidFill>
              <a:round/>
            </a:ln>
            <a:effectLst/>
          </c:spPr>
          <c:marker>
            <c:symbol val="none"/>
          </c:marker>
          <c:dLbls>
            <c:dLbl>
              <c:idx val="0"/>
              <c:layout>
                <c:manualLayout>
                  <c:x val="7.5843770909291564E-3"/>
                  <c:y val="2.3217253161293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D6-4E59-91A7-2333F17E01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IDRD!$B$30:$M$30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IDRD!$B$35:$E$35</c:f>
              <c:numCache>
                <c:formatCode>0.00%</c:formatCode>
                <c:ptCount val="4"/>
                <c:pt idx="0">
                  <c:v>7.8050244009611068E-4</c:v>
                </c:pt>
                <c:pt idx="1">
                  <c:v>4.3751110308563414E-2</c:v>
                </c:pt>
                <c:pt idx="2">
                  <c:v>0.18216662391423916</c:v>
                </c:pt>
                <c:pt idx="3">
                  <c:v>0.27872181052084621</c:v>
                </c:pt>
              </c:numCache>
            </c:numRef>
          </c:val>
          <c:smooth val="0"/>
          <c:extLst>
            <c:ext xmlns:c16="http://schemas.microsoft.com/office/drawing/2014/chart" uri="{C3380CC4-5D6E-409C-BE32-E72D297353CC}">
              <c16:uniqueId val="{00000002-65D6-4E59-91A7-2333F17E016F}"/>
            </c:ext>
          </c:extLst>
        </c:ser>
        <c:ser>
          <c:idx val="3"/>
          <c:order val="3"/>
          <c:tx>
            <c:strRef>
              <c:f>IDRD!$A$36</c:f>
              <c:strCache>
                <c:ptCount val="1"/>
                <c:pt idx="0">
                  <c:v>% Giros acumulados</c:v>
                </c:pt>
              </c:strCache>
            </c:strRef>
          </c:tx>
          <c:spPr>
            <a:ln w="22225" cap="rnd" cmpd="sng" algn="ctr">
              <a:solidFill>
                <a:schemeClr val="accent6">
                  <a:lumMod val="60000"/>
                </a:schemeClr>
              </a:solidFill>
              <a:round/>
            </a:ln>
            <a:effectLst/>
          </c:spPr>
          <c:marker>
            <c:symbol val="none"/>
          </c:marker>
          <c:dLbls>
            <c:dLbl>
              <c:idx val="0"/>
              <c:layout>
                <c:manualLayout>
                  <c:x val="4.5506262545574805E-3"/>
                  <c:y val="-3.6484254967747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D6-4E59-91A7-2333F17E016F}"/>
                </c:ext>
              </c:extLst>
            </c:dLbl>
            <c:dLbl>
              <c:idx val="1"/>
              <c:layout>
                <c:manualLayout>
                  <c:x val="6.0675016727432972E-3"/>
                  <c:y val="2.6534003612907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D6-4E59-91A7-2333F17E016F}"/>
                </c:ext>
              </c:extLst>
            </c:dLbl>
            <c:dLbl>
              <c:idx val="2"/>
              <c:layout>
                <c:manualLayout>
                  <c:x val="1.5168754181857757E-3"/>
                  <c:y val="2.321725316129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D6-4E59-91A7-2333F17E01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IDRD!$B$30:$M$30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IDRD!$B$36:$E$36</c:f>
              <c:numCache>
                <c:formatCode>0.00%</c:formatCode>
                <c:ptCount val="4"/>
                <c:pt idx="0">
                  <c:v>6.5897815453388271E-4</c:v>
                </c:pt>
                <c:pt idx="1">
                  <c:v>7.3901486052080929E-3</c:v>
                </c:pt>
                <c:pt idx="2">
                  <c:v>2.6639548274229336E-2</c:v>
                </c:pt>
                <c:pt idx="3">
                  <c:v>6.7161516732120397E-2</c:v>
                </c:pt>
              </c:numCache>
            </c:numRef>
          </c:val>
          <c:smooth val="0"/>
          <c:extLst>
            <c:ext xmlns:c16="http://schemas.microsoft.com/office/drawing/2014/chart" uri="{C3380CC4-5D6E-409C-BE32-E72D297353CC}">
              <c16:uniqueId val="{00000003-65D6-4E59-91A7-2333F17E016F}"/>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4149903505883428"/>
        </c:manualLayout>
      </c:layout>
      <c:lineChart>
        <c:grouping val="standard"/>
        <c:varyColors val="0"/>
        <c:ser>
          <c:idx val="0"/>
          <c:order val="0"/>
          <c:tx>
            <c:strRef>
              <c:f>IDARTES!$A$15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IDARTES!$B$30:$M$30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IDARTES!$B$15:$M$15</c:f>
              <c:numCache>
                <c:formatCode>0.00%</c:formatCode>
                <c:ptCount val="12"/>
                <c:pt idx="0">
                  <c:v>0.16361400272323978</c:v>
                </c:pt>
                <c:pt idx="1">
                  <c:v>0.31175092604793492</c:v>
                </c:pt>
                <c:pt idx="2">
                  <c:v>0.44357114097890221</c:v>
                </c:pt>
                <c:pt idx="3">
                  <c:v>0.53654928185531692</c:v>
                </c:pt>
                <c:pt idx="4">
                  <c:v>0.73832378003250321</c:v>
                </c:pt>
                <c:pt idx="5">
                  <c:v>0.83164452204213701</c:v>
                </c:pt>
                <c:pt idx="6">
                  <c:v>0.88508444239469408</c:v>
                </c:pt>
                <c:pt idx="7">
                  <c:v>0.92426688481867036</c:v>
                </c:pt>
                <c:pt idx="8">
                  <c:v>0.95488869123438902</c:v>
                </c:pt>
                <c:pt idx="9">
                  <c:v>0.97690886663445642</c:v>
                </c:pt>
                <c:pt idx="10">
                  <c:v>0.98960999838948194</c:v>
                </c:pt>
                <c:pt idx="11">
                  <c:v>0.99999784044157491</c:v>
                </c:pt>
              </c:numCache>
            </c:numRef>
          </c:val>
          <c:smooth val="0"/>
          <c:extLst>
            <c:ext xmlns:c16="http://schemas.microsoft.com/office/drawing/2014/chart" uri="{C3380CC4-5D6E-409C-BE32-E72D297353CC}">
              <c16:uniqueId val="{00000000-65D2-4992-BD17-CA99FBB3FAA0}"/>
            </c:ext>
          </c:extLst>
        </c:ser>
        <c:ser>
          <c:idx val="1"/>
          <c:order val="1"/>
          <c:tx>
            <c:strRef>
              <c:f>IDARTES!$A$16</c:f>
              <c:strCache>
                <c:ptCount val="1"/>
                <c:pt idx="0">
                  <c:v>% Prog. Giros acumulados</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IDARTES!$B$30:$M$30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IDARTES!$B$16:$M$16</c:f>
              <c:numCache>
                <c:formatCode>0.00%</c:formatCode>
                <c:ptCount val="12"/>
                <c:pt idx="0">
                  <c:v>1.6105181476113088E-3</c:v>
                </c:pt>
                <c:pt idx="1">
                  <c:v>6.9794000087846447E-2</c:v>
                </c:pt>
                <c:pt idx="2">
                  <c:v>0.11104888654631703</c:v>
                </c:pt>
                <c:pt idx="3">
                  <c:v>0.1667061975666535</c:v>
                </c:pt>
                <c:pt idx="4">
                  <c:v>0.24782433639331783</c:v>
                </c:pt>
                <c:pt idx="5">
                  <c:v>0.3312264827747764</c:v>
                </c:pt>
                <c:pt idx="6">
                  <c:v>0.43917512188694163</c:v>
                </c:pt>
                <c:pt idx="7">
                  <c:v>0.5505014567868699</c:v>
                </c:pt>
                <c:pt idx="8">
                  <c:v>0.65461047422438912</c:v>
                </c:pt>
                <c:pt idx="9">
                  <c:v>0.81417548791379335</c:v>
                </c:pt>
                <c:pt idx="10">
                  <c:v>0.91276408837352307</c:v>
                </c:pt>
                <c:pt idx="11">
                  <c:v>0.99999707178518615</c:v>
                </c:pt>
              </c:numCache>
            </c:numRef>
          </c:val>
          <c:smooth val="0"/>
          <c:extLst>
            <c:ext xmlns:c16="http://schemas.microsoft.com/office/drawing/2014/chart" uri="{C3380CC4-5D6E-409C-BE32-E72D297353CC}">
              <c16:uniqueId val="{00000001-65D2-4992-BD17-CA99FBB3FAA0}"/>
            </c:ext>
          </c:extLst>
        </c:ser>
        <c:ser>
          <c:idx val="2"/>
          <c:order val="2"/>
          <c:tx>
            <c:strRef>
              <c:f>IDARTES!$A$35</c:f>
              <c:strCache>
                <c:ptCount val="1"/>
                <c:pt idx="0">
                  <c:v>% Compromisos acumulados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IDARTES!$B$30:$M$30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IDARTES!$B$35:$E$35</c:f>
              <c:numCache>
                <c:formatCode>0.00%</c:formatCode>
                <c:ptCount val="4"/>
                <c:pt idx="0">
                  <c:v>5.4496524223657049E-2</c:v>
                </c:pt>
                <c:pt idx="1">
                  <c:v>0.26425931578600603</c:v>
                </c:pt>
                <c:pt idx="2">
                  <c:v>0.3550989092765845</c:v>
                </c:pt>
                <c:pt idx="3">
                  <c:v>0.39023950639478994</c:v>
                </c:pt>
              </c:numCache>
            </c:numRef>
          </c:val>
          <c:smooth val="0"/>
          <c:extLst>
            <c:ext xmlns:c16="http://schemas.microsoft.com/office/drawing/2014/chart" uri="{C3380CC4-5D6E-409C-BE32-E72D297353CC}">
              <c16:uniqueId val="{00000002-65D2-4992-BD17-CA99FBB3FAA0}"/>
            </c:ext>
          </c:extLst>
        </c:ser>
        <c:ser>
          <c:idx val="3"/>
          <c:order val="3"/>
          <c:tx>
            <c:strRef>
              <c:f>IDARTES!$A$36</c:f>
              <c:strCache>
                <c:ptCount val="1"/>
                <c:pt idx="0">
                  <c:v>% Giros acumulados</c:v>
                </c:pt>
              </c:strCache>
            </c:strRef>
          </c:tx>
          <c:spPr>
            <a:ln w="22225" cap="rnd" cmpd="sng" algn="ctr">
              <a:solidFill>
                <a:schemeClr val="accent6">
                  <a:lumMod val="60000"/>
                </a:schemeClr>
              </a:solidFill>
              <a:round/>
            </a:ln>
            <a:effectLst/>
          </c:spPr>
          <c:marker>
            <c:symbol val="none"/>
          </c:marker>
          <c:dLbls>
            <c:dLbl>
              <c:idx val="0"/>
              <c:layout>
                <c:manualLayout>
                  <c:x val="-1.387296371361997E-17"/>
                  <c:y val="3.3085185756384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D2-4992-BD17-CA99FBB3FAA0}"/>
                </c:ext>
              </c:extLst>
            </c:dLbl>
            <c:dLbl>
              <c:idx val="1"/>
              <c:layout>
                <c:manualLayout>
                  <c:x val="-1.5134317063942491E-3"/>
                  <c:y val="2.646814860510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D2-4992-BD17-CA99FBB3FA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IDARTES!$B$30:$M$30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IDARTES!$B$36:$E$36</c:f>
              <c:numCache>
                <c:formatCode>0.00%</c:formatCode>
                <c:ptCount val="4"/>
                <c:pt idx="0">
                  <c:v>2.3072635100510974E-4</c:v>
                </c:pt>
                <c:pt idx="1">
                  <c:v>1.5466199740852992E-2</c:v>
                </c:pt>
                <c:pt idx="2">
                  <c:v>4.5024480212588397E-2</c:v>
                </c:pt>
                <c:pt idx="3">
                  <c:v>7.7663157984298889E-2</c:v>
                </c:pt>
              </c:numCache>
            </c:numRef>
          </c:val>
          <c:smooth val="0"/>
          <c:extLst>
            <c:ext xmlns:c16="http://schemas.microsoft.com/office/drawing/2014/chart" uri="{C3380CC4-5D6E-409C-BE32-E72D297353CC}">
              <c16:uniqueId val="{00000003-65D2-4992-BD17-CA99FBB3FAA0}"/>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2842141001031577"/>
        </c:manualLayout>
      </c:layout>
      <c:lineChart>
        <c:grouping val="standard"/>
        <c:varyColors val="0"/>
        <c:ser>
          <c:idx val="0"/>
          <c:order val="0"/>
          <c:tx>
            <c:strRef>
              <c:f>IDPC!$A$15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IDPC!$B$30:$M$30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IDPC!$B$15:$M$15</c:f>
              <c:numCache>
                <c:formatCode>0.00%</c:formatCode>
                <c:ptCount val="12"/>
                <c:pt idx="0">
                  <c:v>0.27320605661619485</c:v>
                </c:pt>
                <c:pt idx="1">
                  <c:v>0.51291968400263332</c:v>
                </c:pt>
                <c:pt idx="2">
                  <c:v>0.74423963133640558</c:v>
                </c:pt>
                <c:pt idx="3">
                  <c:v>0.8268186306780777</c:v>
                </c:pt>
                <c:pt idx="4">
                  <c:v>0.86479591836734693</c:v>
                </c:pt>
                <c:pt idx="5">
                  <c:v>0.96663100724160633</c:v>
                </c:pt>
                <c:pt idx="6">
                  <c:v>0.98514647794601706</c:v>
                </c:pt>
                <c:pt idx="7">
                  <c:v>0.98946675444371301</c:v>
                </c:pt>
                <c:pt idx="8">
                  <c:v>0.99242922975641867</c:v>
                </c:pt>
                <c:pt idx="9">
                  <c:v>0.99901250822909804</c:v>
                </c:pt>
                <c:pt idx="10">
                  <c:v>1</c:v>
                </c:pt>
                <c:pt idx="11">
                  <c:v>1</c:v>
                </c:pt>
              </c:numCache>
            </c:numRef>
          </c:val>
          <c:smooth val="0"/>
          <c:extLst>
            <c:ext xmlns:c16="http://schemas.microsoft.com/office/drawing/2014/chart" uri="{C3380CC4-5D6E-409C-BE32-E72D297353CC}">
              <c16:uniqueId val="{00000000-F208-4300-84DB-7164C7AC2789}"/>
            </c:ext>
          </c:extLst>
        </c:ser>
        <c:ser>
          <c:idx val="1"/>
          <c:order val="1"/>
          <c:tx>
            <c:strRef>
              <c:f>IDPC!$A$16</c:f>
              <c:strCache>
                <c:ptCount val="1"/>
                <c:pt idx="0">
                  <c:v>% Prog. Giros acumulados</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IDPC!$B$30:$M$30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IDPC!$B$16:$M$16</c:f>
              <c:numCache>
                <c:formatCode>0.00%</c:formatCode>
                <c:ptCount val="12"/>
                <c:pt idx="0">
                  <c:v>0</c:v>
                </c:pt>
                <c:pt idx="1">
                  <c:v>4.5260039499670834E-2</c:v>
                </c:pt>
                <c:pt idx="2">
                  <c:v>0.10697827518104015</c:v>
                </c:pt>
                <c:pt idx="3">
                  <c:v>0.18104015799868334</c:v>
                </c:pt>
                <c:pt idx="4">
                  <c:v>0.2633311389071758</c:v>
                </c:pt>
                <c:pt idx="5">
                  <c:v>0.34562211981566821</c:v>
                </c:pt>
                <c:pt idx="6">
                  <c:v>0.44848584595128371</c:v>
                </c:pt>
                <c:pt idx="7">
                  <c:v>0.55134957208689928</c:v>
                </c:pt>
                <c:pt idx="8">
                  <c:v>0.64186965108624094</c:v>
                </c:pt>
                <c:pt idx="9">
                  <c:v>0.74884792626728114</c:v>
                </c:pt>
                <c:pt idx="10">
                  <c:v>0.85599078341013823</c:v>
                </c:pt>
                <c:pt idx="11">
                  <c:v>1</c:v>
                </c:pt>
              </c:numCache>
            </c:numRef>
          </c:val>
          <c:smooth val="0"/>
          <c:extLst>
            <c:ext xmlns:c16="http://schemas.microsoft.com/office/drawing/2014/chart" uri="{C3380CC4-5D6E-409C-BE32-E72D297353CC}">
              <c16:uniqueId val="{00000001-F208-4300-84DB-7164C7AC2789}"/>
            </c:ext>
          </c:extLst>
        </c:ser>
        <c:ser>
          <c:idx val="2"/>
          <c:order val="2"/>
          <c:tx>
            <c:strRef>
              <c:f>IDPC!$A$35</c:f>
              <c:strCache>
                <c:ptCount val="1"/>
                <c:pt idx="0">
                  <c:v>% Compromisos acumulados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IDPC!$B$30:$M$30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IDPC!$B$35:$E$35</c:f>
              <c:numCache>
                <c:formatCode>0.00%</c:formatCode>
                <c:ptCount val="4"/>
                <c:pt idx="0">
                  <c:v>0.23616616865536541</c:v>
                </c:pt>
                <c:pt idx="1">
                  <c:v>0.41938201053324553</c:v>
                </c:pt>
                <c:pt idx="2">
                  <c:v>0.65299302608624088</c:v>
                </c:pt>
                <c:pt idx="3">
                  <c:v>0.66311387668696509</c:v>
                </c:pt>
              </c:numCache>
            </c:numRef>
          </c:val>
          <c:smooth val="0"/>
          <c:extLst>
            <c:ext xmlns:c16="http://schemas.microsoft.com/office/drawing/2014/chart" uri="{C3380CC4-5D6E-409C-BE32-E72D297353CC}">
              <c16:uniqueId val="{00000002-F208-4300-84DB-7164C7AC2789}"/>
            </c:ext>
          </c:extLst>
        </c:ser>
        <c:ser>
          <c:idx val="3"/>
          <c:order val="3"/>
          <c:tx>
            <c:strRef>
              <c:f>IDPC!$A$36</c:f>
              <c:strCache>
                <c:ptCount val="1"/>
                <c:pt idx="0">
                  <c:v>% Giros acumulados</c:v>
                </c:pt>
              </c:strCache>
            </c:strRef>
          </c:tx>
          <c:spPr>
            <a:ln w="22225" cap="rnd" cmpd="sng" algn="ctr">
              <a:solidFill>
                <a:schemeClr val="accent6">
                  <a:lumMod val="60000"/>
                </a:schemeClr>
              </a:solidFill>
              <a:round/>
            </a:ln>
            <a:effectLst/>
          </c:spPr>
          <c:marker>
            <c:symbol val="none"/>
          </c:marker>
          <c:dLbls>
            <c:dLbl>
              <c:idx val="1"/>
              <c:layout>
                <c:manualLayout>
                  <c:x val="4.5351473922902496E-3"/>
                  <c:y val="2.9850746268656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08-4300-84DB-7164C7AC27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IDPC!$B$30:$M$30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IDPC!$B$36:$E$36</c:f>
              <c:numCache>
                <c:formatCode>0.00%</c:formatCode>
                <c:ptCount val="4"/>
                <c:pt idx="0">
                  <c:v>9.7597103357472023E-6</c:v>
                </c:pt>
                <c:pt idx="1">
                  <c:v>3.6937876069782754E-3</c:v>
                </c:pt>
                <c:pt idx="2">
                  <c:v>3.8578202230085581E-2</c:v>
                </c:pt>
                <c:pt idx="3">
                  <c:v>0.10173156673798553</c:v>
                </c:pt>
              </c:numCache>
            </c:numRef>
          </c:val>
          <c:smooth val="0"/>
          <c:extLst>
            <c:ext xmlns:c16="http://schemas.microsoft.com/office/drawing/2014/chart" uri="{C3380CC4-5D6E-409C-BE32-E72D297353CC}">
              <c16:uniqueId val="{00000003-F208-4300-84DB-7164C7AC2789}"/>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2857868452229011"/>
        </c:manualLayout>
      </c:layout>
      <c:lineChart>
        <c:grouping val="standard"/>
        <c:varyColors val="0"/>
        <c:ser>
          <c:idx val="0"/>
          <c:order val="0"/>
          <c:tx>
            <c:strRef>
              <c:f>OFB!$A$15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OFB!$B$30:$M$30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OFB!$B$15:$M$15</c:f>
              <c:numCache>
                <c:formatCode>0.00%</c:formatCode>
                <c:ptCount val="12"/>
                <c:pt idx="0">
                  <c:v>6.172486166762068E-2</c:v>
                </c:pt>
                <c:pt idx="1">
                  <c:v>0.17792406029383706</c:v>
                </c:pt>
                <c:pt idx="2">
                  <c:v>0.30315461425936524</c:v>
                </c:pt>
                <c:pt idx="3">
                  <c:v>0.8837690008268142</c:v>
                </c:pt>
                <c:pt idx="4">
                  <c:v>0.90806461871144184</c:v>
                </c:pt>
                <c:pt idx="5">
                  <c:v>0.91830439483559112</c:v>
                </c:pt>
                <c:pt idx="6">
                  <c:v>0.92835336767792409</c:v>
                </c:pt>
                <c:pt idx="7">
                  <c:v>0.93693951535966413</c:v>
                </c:pt>
                <c:pt idx="8">
                  <c:v>0.93996056732175792</c:v>
                </c:pt>
                <c:pt idx="9">
                  <c:v>0.95223557845194939</c:v>
                </c:pt>
                <c:pt idx="10">
                  <c:v>0.95681485721554416</c:v>
                </c:pt>
                <c:pt idx="11">
                  <c:v>1</c:v>
                </c:pt>
              </c:numCache>
            </c:numRef>
          </c:val>
          <c:smooth val="0"/>
          <c:extLst>
            <c:ext xmlns:c16="http://schemas.microsoft.com/office/drawing/2014/chart" uri="{C3380CC4-5D6E-409C-BE32-E72D297353CC}">
              <c16:uniqueId val="{00000000-F4D6-4FC5-A136-F73369BFC136}"/>
            </c:ext>
          </c:extLst>
        </c:ser>
        <c:ser>
          <c:idx val="1"/>
          <c:order val="1"/>
          <c:tx>
            <c:strRef>
              <c:f>OFB!$A$16</c:f>
              <c:strCache>
                <c:ptCount val="1"/>
                <c:pt idx="0">
                  <c:v>% Prog. Giros acumulados</c:v>
                </c:pt>
              </c:strCache>
            </c:strRef>
          </c:tx>
          <c:spPr>
            <a:ln w="22225" cap="rnd" cmpd="sng" algn="ctr">
              <a:solidFill>
                <a:schemeClr val="accent5"/>
              </a:solidFill>
              <a:round/>
            </a:ln>
            <a:effectLst/>
          </c:spPr>
          <c:marker>
            <c:symbol val="none"/>
          </c:marker>
          <c:dLbls>
            <c:dLbl>
              <c:idx val="0"/>
              <c:layout>
                <c:manualLayout>
                  <c:x val="4.5506257110352532E-3"/>
                  <c:y val="-1.662510390689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D6-4FC5-A136-F73369BFC136}"/>
                </c:ext>
              </c:extLst>
            </c:dLbl>
            <c:dLbl>
              <c:idx val="1"/>
              <c:layout>
                <c:manualLayout>
                  <c:x val="6.0675009480469951E-3"/>
                  <c:y val="2.992518703241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D6-4FC5-A136-F73369BFC136}"/>
                </c:ext>
              </c:extLst>
            </c:dLbl>
            <c:dLbl>
              <c:idx val="2"/>
              <c:layout>
                <c:manualLayout>
                  <c:x val="-1.5168752370118114E-3"/>
                  <c:y val="-1.3300083125519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D6-4FC5-A136-F73369BFC1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OFB!$B$30:$M$30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OFB!$B$16:$M$16</c:f>
              <c:numCache>
                <c:formatCode>0.00%</c:formatCode>
                <c:ptCount val="12"/>
                <c:pt idx="0">
                  <c:v>3.1800546969407877E-5</c:v>
                </c:pt>
                <c:pt idx="1">
                  <c:v>4.5156776696559184E-3</c:v>
                </c:pt>
                <c:pt idx="2">
                  <c:v>3.0464923996692744E-2</c:v>
                </c:pt>
                <c:pt idx="3">
                  <c:v>0.11623099917318577</c:v>
                </c:pt>
                <c:pt idx="4">
                  <c:v>0.20727596514660052</c:v>
                </c:pt>
                <c:pt idx="5">
                  <c:v>0.32140812821980536</c:v>
                </c:pt>
                <c:pt idx="6">
                  <c:v>0.41604655600076323</c:v>
                </c:pt>
                <c:pt idx="7">
                  <c:v>0.50680531705145326</c:v>
                </c:pt>
                <c:pt idx="8">
                  <c:v>0.64144883291992627</c:v>
                </c:pt>
                <c:pt idx="9">
                  <c:v>0.73405202569484196</c:v>
                </c:pt>
                <c:pt idx="10">
                  <c:v>0.83584557654391656</c:v>
                </c:pt>
                <c:pt idx="11">
                  <c:v>1</c:v>
                </c:pt>
              </c:numCache>
            </c:numRef>
          </c:val>
          <c:smooth val="0"/>
          <c:extLst>
            <c:ext xmlns:c16="http://schemas.microsoft.com/office/drawing/2014/chart" uri="{C3380CC4-5D6E-409C-BE32-E72D297353CC}">
              <c16:uniqueId val="{00000001-F4D6-4FC5-A136-F73369BFC136}"/>
            </c:ext>
          </c:extLst>
        </c:ser>
        <c:ser>
          <c:idx val="2"/>
          <c:order val="2"/>
          <c:tx>
            <c:strRef>
              <c:f>OFB!$A$35</c:f>
              <c:strCache>
                <c:ptCount val="1"/>
                <c:pt idx="0">
                  <c:v>% Compromisos acumulados</c:v>
                </c:pt>
              </c:strCache>
            </c:strRef>
          </c:tx>
          <c:spPr>
            <a:ln w="22225" cap="rnd" cmpd="sng" algn="ctr">
              <a:solidFill>
                <a:schemeClr val="accent4"/>
              </a:solidFill>
              <a:round/>
            </a:ln>
            <a:effectLst/>
          </c:spPr>
          <c:marker>
            <c:symbol val="none"/>
          </c:marker>
          <c:dLbls>
            <c:dLbl>
              <c:idx val="0"/>
              <c:layout>
                <c:manualLayout>
                  <c:x val="-4.8540007584376182E-2"/>
                  <c:y val="1.3300083125519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D6-4FC5-A136-F73369BFC1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OFB!$B$30:$M$30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OFB!$B$35:$E$35</c:f>
              <c:numCache>
                <c:formatCode>0.00%</c:formatCode>
                <c:ptCount val="4"/>
                <c:pt idx="0">
                  <c:v>1.9441025249634293E-2</c:v>
                </c:pt>
                <c:pt idx="1">
                  <c:v>0.10797448317751066</c:v>
                </c:pt>
                <c:pt idx="2">
                  <c:v>0.17662226807861098</c:v>
                </c:pt>
                <c:pt idx="3">
                  <c:v>0.54711507333206133</c:v>
                </c:pt>
              </c:numCache>
            </c:numRef>
          </c:val>
          <c:smooth val="0"/>
          <c:extLst>
            <c:ext xmlns:c16="http://schemas.microsoft.com/office/drawing/2014/chart" uri="{C3380CC4-5D6E-409C-BE32-E72D297353CC}">
              <c16:uniqueId val="{00000002-F4D6-4FC5-A136-F73369BFC136}"/>
            </c:ext>
          </c:extLst>
        </c:ser>
        <c:ser>
          <c:idx val="3"/>
          <c:order val="3"/>
          <c:tx>
            <c:strRef>
              <c:f>OFB!$A$36</c:f>
              <c:strCache>
                <c:ptCount val="1"/>
                <c:pt idx="0">
                  <c:v>% Giros acumulados</c:v>
                </c:pt>
              </c:strCache>
            </c:strRef>
          </c:tx>
          <c:spPr>
            <a:ln w="22225" cap="rnd" cmpd="sng" algn="ctr">
              <a:solidFill>
                <a:schemeClr val="accent6">
                  <a:lumMod val="60000"/>
                </a:schemeClr>
              </a:solidFill>
              <a:round/>
            </a:ln>
            <a:effectLst/>
          </c:spPr>
          <c:marker>
            <c:symbol val="none"/>
          </c:marker>
          <c:dLbls>
            <c:dLbl>
              <c:idx val="0"/>
              <c:layout>
                <c:manualLayout>
                  <c:x val="7.5843761850587785E-3"/>
                  <c:y val="2.6600166251039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D6-4FC5-A136-F73369BFC136}"/>
                </c:ext>
              </c:extLst>
            </c:dLbl>
            <c:dLbl>
              <c:idx val="1"/>
              <c:layout>
                <c:manualLayout>
                  <c:x val="-1.5168752370117837E-3"/>
                  <c:y val="-3.657522859517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D6-4FC5-A136-F73369BFC136}"/>
                </c:ext>
              </c:extLst>
            </c:dLbl>
            <c:dLbl>
              <c:idx val="2"/>
              <c:layout>
                <c:manualLayout>
                  <c:x val="-5.5618116185206797E-17"/>
                  <c:y val="1.3300083125519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D6-4FC5-A136-F73369BFC1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OFB!$B$30:$M$30</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OFB!$B$36:$E$36</c:f>
              <c:numCache>
                <c:formatCode>0.00%</c:formatCode>
                <c:ptCount val="4"/>
                <c:pt idx="0">
                  <c:v>5.1829485467150029E-5</c:v>
                </c:pt>
                <c:pt idx="1">
                  <c:v>1.7763160338357816E-3</c:v>
                </c:pt>
                <c:pt idx="2">
                  <c:v>1.3357862144628887E-2</c:v>
                </c:pt>
                <c:pt idx="3">
                  <c:v>3.7282255040386694E-2</c:v>
                </c:pt>
              </c:numCache>
            </c:numRef>
          </c:val>
          <c:smooth val="0"/>
          <c:extLst>
            <c:ext xmlns:c16="http://schemas.microsoft.com/office/drawing/2014/chart" uri="{C3380CC4-5D6E-409C-BE32-E72D297353CC}">
              <c16:uniqueId val="{00000003-F4D6-4FC5-A136-F73369BFC136}"/>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1860362217815041"/>
        </c:manualLayout>
      </c:layout>
      <c:lineChart>
        <c:grouping val="standard"/>
        <c:varyColors val="0"/>
        <c:ser>
          <c:idx val="0"/>
          <c:order val="0"/>
          <c:tx>
            <c:strRef>
              <c:f>FUGA!$A$15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FUGA!$B$31:$M$31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FUGA!$B$15:$M$15</c:f>
              <c:numCache>
                <c:formatCode>0.00%</c:formatCode>
                <c:ptCount val="12"/>
                <c:pt idx="0">
                  <c:v>0.16597395018105165</c:v>
                </c:pt>
                <c:pt idx="1">
                  <c:v>0.34750795819157693</c:v>
                </c:pt>
                <c:pt idx="2">
                  <c:v>0.49273516459999711</c:v>
                </c:pt>
                <c:pt idx="3">
                  <c:v>0.5860955115768387</c:v>
                </c:pt>
                <c:pt idx="4">
                  <c:v>0.66908248666736447</c:v>
                </c:pt>
                <c:pt idx="5">
                  <c:v>0.75206946175789036</c:v>
                </c:pt>
                <c:pt idx="6">
                  <c:v>0.82623907074504777</c:v>
                </c:pt>
                <c:pt idx="7">
                  <c:v>0.88225527893115274</c:v>
                </c:pt>
                <c:pt idx="8">
                  <c:v>0.92737944663662619</c:v>
                </c:pt>
                <c:pt idx="9">
                  <c:v>0.97406657028421073</c:v>
                </c:pt>
                <c:pt idx="10">
                  <c:v>0.98962662811368429</c:v>
                </c:pt>
                <c:pt idx="11">
                  <c:v>1</c:v>
                </c:pt>
              </c:numCache>
            </c:numRef>
          </c:val>
          <c:smooth val="0"/>
          <c:extLst>
            <c:ext xmlns:c16="http://schemas.microsoft.com/office/drawing/2014/chart" uri="{C3380CC4-5D6E-409C-BE32-E72D297353CC}">
              <c16:uniqueId val="{00000000-B86D-43FB-8B64-5BC7D472B590}"/>
            </c:ext>
          </c:extLst>
        </c:ser>
        <c:ser>
          <c:idx val="1"/>
          <c:order val="1"/>
          <c:tx>
            <c:strRef>
              <c:f>FUGA!$A$16</c:f>
              <c:strCache>
                <c:ptCount val="1"/>
                <c:pt idx="0">
                  <c:v>% Prog. Giros acumulados</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FUGA!$B$31:$M$31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FUGA!$B$16:$M$16</c:f>
              <c:numCache>
                <c:formatCode>0.00%</c:formatCode>
                <c:ptCount val="12"/>
                <c:pt idx="0">
                  <c:v>2.0746743772631459E-3</c:v>
                </c:pt>
                <c:pt idx="1">
                  <c:v>4.3568161922526064E-2</c:v>
                </c:pt>
                <c:pt idx="2">
                  <c:v>9.0248335410946845E-2</c:v>
                </c:pt>
                <c:pt idx="3">
                  <c:v>0.14211519484252549</c:v>
                </c:pt>
                <c:pt idx="4">
                  <c:v>0.199168740217262</c:v>
                </c:pt>
                <c:pt idx="5">
                  <c:v>0.26659565747831421</c:v>
                </c:pt>
                <c:pt idx="6">
                  <c:v>0.33920926068252433</c:v>
                </c:pt>
                <c:pt idx="7">
                  <c:v>0.4170095498298923</c:v>
                </c:pt>
                <c:pt idx="8">
                  <c:v>0.49999652492041813</c:v>
                </c:pt>
                <c:pt idx="9">
                  <c:v>0.59024486033136492</c:v>
                </c:pt>
                <c:pt idx="10">
                  <c:v>0.71472532296715374</c:v>
                </c:pt>
                <c:pt idx="11">
                  <c:v>0.94293950446609975</c:v>
                </c:pt>
              </c:numCache>
            </c:numRef>
          </c:val>
          <c:smooth val="0"/>
          <c:extLst>
            <c:ext xmlns:c16="http://schemas.microsoft.com/office/drawing/2014/chart" uri="{C3380CC4-5D6E-409C-BE32-E72D297353CC}">
              <c16:uniqueId val="{00000001-B86D-43FB-8B64-5BC7D472B590}"/>
            </c:ext>
          </c:extLst>
        </c:ser>
        <c:ser>
          <c:idx val="2"/>
          <c:order val="2"/>
          <c:tx>
            <c:strRef>
              <c:f>FUGA!$A$36</c:f>
              <c:strCache>
                <c:ptCount val="1"/>
                <c:pt idx="0">
                  <c:v>% Compromisos acumulados</c:v>
                </c:pt>
              </c:strCache>
            </c:strRef>
          </c:tx>
          <c:spPr>
            <a:ln w="22225" cap="rnd" cmpd="sng" algn="ctr">
              <a:solidFill>
                <a:schemeClr val="accent4"/>
              </a:solidFill>
              <a:round/>
            </a:ln>
            <a:effectLst/>
          </c:spPr>
          <c:marker>
            <c:symbol val="none"/>
          </c:marker>
          <c:dLbls>
            <c:dLbl>
              <c:idx val="1"/>
              <c:layout>
                <c:manualLayout>
                  <c:x val="-3.0303030303030303E-3"/>
                  <c:y val="4.6550290939318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6D-43FB-8B64-5BC7D472B5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FUGA!$B$31:$M$31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FUGA!$B$36:$E$36</c:f>
              <c:numCache>
                <c:formatCode>0.00%</c:formatCode>
                <c:ptCount val="4"/>
                <c:pt idx="0">
                  <c:v>0.24676242737732013</c:v>
                </c:pt>
                <c:pt idx="1">
                  <c:v>0.35309937845867673</c:v>
                </c:pt>
                <c:pt idx="2">
                  <c:v>0.38007207014225114</c:v>
                </c:pt>
                <c:pt idx="3">
                  <c:v>0.39493767149128739</c:v>
                </c:pt>
              </c:numCache>
            </c:numRef>
          </c:val>
          <c:smooth val="0"/>
          <c:extLst>
            <c:ext xmlns:c16="http://schemas.microsoft.com/office/drawing/2014/chart" uri="{C3380CC4-5D6E-409C-BE32-E72D297353CC}">
              <c16:uniqueId val="{00000002-B86D-43FB-8B64-5BC7D472B590}"/>
            </c:ext>
          </c:extLst>
        </c:ser>
        <c:ser>
          <c:idx val="3"/>
          <c:order val="3"/>
          <c:tx>
            <c:strRef>
              <c:f>FUGA!$A$37</c:f>
              <c:strCache>
                <c:ptCount val="1"/>
                <c:pt idx="0">
                  <c:v>% Giros acumulados</c:v>
                </c:pt>
              </c:strCache>
            </c:strRef>
          </c:tx>
          <c:spPr>
            <a:ln w="22225" cap="rnd" cmpd="sng" algn="ctr">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FUGA!$B$31:$M$31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FUGA!$B$37:$E$37</c:f>
              <c:numCache>
                <c:formatCode>0.00%</c:formatCode>
                <c:ptCount val="4"/>
                <c:pt idx="0">
                  <c:v>0</c:v>
                </c:pt>
                <c:pt idx="1">
                  <c:v>1.1039511239911507E-2</c:v>
                </c:pt>
                <c:pt idx="2">
                  <c:v>4.6195220531143617E-2</c:v>
                </c:pt>
                <c:pt idx="3">
                  <c:v>9.6463407878804169E-2</c:v>
                </c:pt>
              </c:numCache>
            </c:numRef>
          </c:val>
          <c:smooth val="0"/>
          <c:extLst>
            <c:ext xmlns:c16="http://schemas.microsoft.com/office/drawing/2014/chart" uri="{C3380CC4-5D6E-409C-BE32-E72D297353CC}">
              <c16:uniqueId val="{00000003-B86D-43FB-8B64-5BC7D472B590}"/>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27284089488816E-2"/>
          <c:y val="2.8897706294882145E-2"/>
          <c:w val="0.92756592233066215"/>
          <c:h val="0.82206981627296571"/>
        </c:manualLayout>
      </c:layout>
      <c:lineChart>
        <c:grouping val="standard"/>
        <c:varyColors val="0"/>
        <c:ser>
          <c:idx val="0"/>
          <c:order val="0"/>
          <c:tx>
            <c:strRef>
              <c:f>CANAL!$A$15</c:f>
              <c:strCache>
                <c:ptCount val="1"/>
                <c:pt idx="0">
                  <c:v>% Prog. Compromisos acumulados</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CANAL!$B$31:$M$31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CANAL!$B$15:$M$15</c:f>
              <c:numCache>
                <c:formatCode>0.00%</c:formatCode>
                <c:ptCount val="12"/>
                <c:pt idx="0">
                  <c:v>1.6089460128385198E-2</c:v>
                </c:pt>
                <c:pt idx="1">
                  <c:v>6.0715133108940625E-2</c:v>
                </c:pt>
                <c:pt idx="2">
                  <c:v>0.24572511044216383</c:v>
                </c:pt>
                <c:pt idx="3">
                  <c:v>0.36953025518982985</c:v>
                </c:pt>
                <c:pt idx="4">
                  <c:v>0.49953477238029897</c:v>
                </c:pt>
                <c:pt idx="5">
                  <c:v>0.69886229190210536</c:v>
                </c:pt>
                <c:pt idx="6">
                  <c:v>0.83102557049870496</c:v>
                </c:pt>
                <c:pt idx="7">
                  <c:v>0.87993963309277556</c:v>
                </c:pt>
                <c:pt idx="8">
                  <c:v>0.95618406069379724</c:v>
                </c:pt>
                <c:pt idx="9">
                  <c:v>0.98734638858255397</c:v>
                </c:pt>
                <c:pt idx="10">
                  <c:v>0.99336332220948975</c:v>
                </c:pt>
                <c:pt idx="11">
                  <c:v>1.0000088906929709</c:v>
                </c:pt>
              </c:numCache>
            </c:numRef>
          </c:val>
          <c:smooth val="0"/>
          <c:extLst>
            <c:ext xmlns:c16="http://schemas.microsoft.com/office/drawing/2014/chart" uri="{C3380CC4-5D6E-409C-BE32-E72D297353CC}">
              <c16:uniqueId val="{00000000-5AC9-42F4-A4A0-B67351D0316F}"/>
            </c:ext>
          </c:extLst>
        </c:ser>
        <c:ser>
          <c:idx val="1"/>
          <c:order val="1"/>
          <c:tx>
            <c:strRef>
              <c:f>CANAL!$A$16</c:f>
              <c:strCache>
                <c:ptCount val="1"/>
                <c:pt idx="0">
                  <c:v>% Prog. Giros acumulados</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CANAL!$B$31:$M$31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CANAL!$B$16:$M$16</c:f>
              <c:numCache>
                <c:formatCode>0.00%</c:formatCode>
                <c:ptCount val="12"/>
                <c:pt idx="0">
                  <c:v>0</c:v>
                </c:pt>
                <c:pt idx="1">
                  <c:v>4.9476706384415604E-3</c:v>
                </c:pt>
                <c:pt idx="2">
                  <c:v>4.3199686900925953E-2</c:v>
                </c:pt>
                <c:pt idx="3">
                  <c:v>9.9357274424858977E-2</c:v>
                </c:pt>
                <c:pt idx="4">
                  <c:v>0.17471366981762407</c:v>
                </c:pt>
                <c:pt idx="5">
                  <c:v>0.2822501828668863</c:v>
                </c:pt>
                <c:pt idx="6">
                  <c:v>0.41241755075178743</c:v>
                </c:pt>
                <c:pt idx="7">
                  <c:v>0.55178992903610524</c:v>
                </c:pt>
                <c:pt idx="8">
                  <c:v>0.68173278447224006</c:v>
                </c:pt>
                <c:pt idx="9">
                  <c:v>0.77442154090976034</c:v>
                </c:pt>
                <c:pt idx="10">
                  <c:v>0.86814305461160546</c:v>
                </c:pt>
                <c:pt idx="11">
                  <c:v>0.95595240716260566</c:v>
                </c:pt>
              </c:numCache>
            </c:numRef>
          </c:val>
          <c:smooth val="0"/>
          <c:extLst>
            <c:ext xmlns:c16="http://schemas.microsoft.com/office/drawing/2014/chart" uri="{C3380CC4-5D6E-409C-BE32-E72D297353CC}">
              <c16:uniqueId val="{00000001-5AC9-42F4-A4A0-B67351D0316F}"/>
            </c:ext>
          </c:extLst>
        </c:ser>
        <c:ser>
          <c:idx val="2"/>
          <c:order val="2"/>
          <c:tx>
            <c:strRef>
              <c:f>CANAL!$A$36</c:f>
              <c:strCache>
                <c:ptCount val="1"/>
                <c:pt idx="0">
                  <c:v>% Compromisos acumulados</c:v>
                </c:pt>
              </c:strCache>
            </c:strRef>
          </c:tx>
          <c:spPr>
            <a:ln w="22225" cap="rnd" cmpd="sng" algn="ctr">
              <a:solidFill>
                <a:schemeClr val="accent4"/>
              </a:solidFill>
              <a:round/>
            </a:ln>
            <a:effectLst/>
          </c:spPr>
          <c:marker>
            <c:symbol val="none"/>
          </c:marker>
          <c:dLbls>
            <c:dLbl>
              <c:idx val="3"/>
              <c:layout>
                <c:manualLayout>
                  <c:x val="-1.5134317063942491E-3"/>
                  <c:y val="2.6666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C9-42F4-A4A0-B67351D031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CANAL!$B$31:$M$31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CANAL!$B$36:$E$36</c:f>
              <c:numCache>
                <c:formatCode>0.00%</c:formatCode>
                <c:ptCount val="4"/>
                <c:pt idx="0">
                  <c:v>4.1863006952027569E-2</c:v>
                </c:pt>
                <c:pt idx="1">
                  <c:v>0.25090282882944354</c:v>
                </c:pt>
                <c:pt idx="2">
                  <c:v>0.35995362431798317</c:v>
                </c:pt>
                <c:pt idx="3">
                  <c:v>0.35393394320540339</c:v>
                </c:pt>
              </c:numCache>
            </c:numRef>
          </c:val>
          <c:smooth val="0"/>
          <c:extLst>
            <c:ext xmlns:c16="http://schemas.microsoft.com/office/drawing/2014/chart" uri="{C3380CC4-5D6E-409C-BE32-E72D297353CC}">
              <c16:uniqueId val="{00000002-5AC9-42F4-A4A0-B67351D0316F}"/>
            </c:ext>
          </c:extLst>
        </c:ser>
        <c:ser>
          <c:idx val="3"/>
          <c:order val="3"/>
          <c:tx>
            <c:strRef>
              <c:f>CANAL!$A$37</c:f>
              <c:strCache>
                <c:ptCount val="1"/>
                <c:pt idx="0">
                  <c:v>% Giros acumulados</c:v>
                </c:pt>
              </c:strCache>
            </c:strRef>
          </c:tx>
          <c:spPr>
            <a:ln w="22225" cap="rnd" cmpd="sng" algn="ctr">
              <a:solidFill>
                <a:schemeClr val="accent6">
                  <a:lumMod val="60000"/>
                </a:schemeClr>
              </a:solidFill>
              <a:round/>
            </a:ln>
            <a:effectLst/>
          </c:spPr>
          <c:marker>
            <c:symbol val="none"/>
          </c:marker>
          <c:dLbls>
            <c:dLbl>
              <c:idx val="0"/>
              <c:layout>
                <c:manualLayout>
                  <c:x val="6.0537268255769685E-3"/>
                  <c:y val="2.9999999999999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C9-42F4-A4A0-B67351D0316F}"/>
                </c:ext>
              </c:extLst>
            </c:dLbl>
            <c:dLbl>
              <c:idx val="1"/>
              <c:layout>
                <c:manualLayout>
                  <c:x val="3.0268634127884704E-3"/>
                  <c:y val="2.9999999999999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C9-42F4-A4A0-B67351D0316F}"/>
                </c:ext>
              </c:extLst>
            </c:dLbl>
            <c:dLbl>
              <c:idx val="2"/>
              <c:layout>
                <c:manualLayout>
                  <c:x val="1.5134317063942491E-3"/>
                  <c:y val="2.3333333333333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C9-42F4-A4A0-B67351D031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CANAL!$B$31:$M$31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CANAL!$B$37:$E$37</c:f>
              <c:numCache>
                <c:formatCode>0.00%</c:formatCode>
                <c:ptCount val="4"/>
                <c:pt idx="0">
                  <c:v>0</c:v>
                </c:pt>
                <c:pt idx="1">
                  <c:v>1.990111554629071E-5</c:v>
                </c:pt>
                <c:pt idx="2">
                  <c:v>2.0480766353278994E-2</c:v>
                </c:pt>
                <c:pt idx="3">
                  <c:v>5.6080431576725626E-2</c:v>
                </c:pt>
              </c:numCache>
            </c:numRef>
          </c:val>
          <c:smooth val="0"/>
          <c:extLst>
            <c:ext xmlns:c16="http://schemas.microsoft.com/office/drawing/2014/chart" uri="{C3380CC4-5D6E-409C-BE32-E72D297353CC}">
              <c16:uniqueId val="{00000003-5AC9-42F4-A4A0-B67351D0316F}"/>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23792896"/>
        <c:axId val="124011072"/>
      </c:lineChart>
      <c:catAx>
        <c:axId val="123792896"/>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4011072"/>
        <c:crosses val="autoZero"/>
        <c:auto val="1"/>
        <c:lblAlgn val="ctr"/>
        <c:lblOffset val="100"/>
        <c:noMultiLvlLbl val="0"/>
      </c:catAx>
      <c:valAx>
        <c:axId val="124011072"/>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useo Sans Condensed" panose="02000000000000000000" pitchFamily="2" charset="0"/>
                <a:ea typeface="+mn-ea"/>
                <a:cs typeface="+mn-cs"/>
              </a:defRPr>
            </a:pPr>
            <a:endParaRPr lang="es-CO"/>
          </a:p>
        </c:txPr>
        <c:crossAx val="123792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useo Sans Condensed" panose="02000000000000000000" pitchFamily="2" charset="0"/>
              <a:ea typeface="+mn-ea"/>
              <a:cs typeface="+mn-cs"/>
            </a:defRPr>
          </a:pPr>
          <a:endParaRPr lang="es-CO"/>
        </a:p>
      </c:txPr>
    </c:legend>
    <c:plotVisOnly val="1"/>
    <c:dispBlanksAs val="gap"/>
    <c:showDLblsOverMax val="0"/>
  </c:chart>
  <c:spPr>
    <a:solidFill>
      <a:schemeClr val="lt1"/>
    </a:solidFill>
    <a:ln>
      <a:noFill/>
    </a:ln>
    <a:effectLst/>
  </c:spPr>
  <c:txPr>
    <a:bodyPr/>
    <a:lstStyle/>
    <a:p>
      <a:pPr>
        <a:defRPr>
          <a:latin typeface="Museo Sans Condensed" panose="02000000000000000000" pitchFamily="2"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3378C-B81B-48F6-8D0B-58316D2CDED2}" type="doc">
      <dgm:prSet loTypeId="urn:microsoft.com/office/officeart/2008/layout/VerticalCurvedList" loCatId="list" qsTypeId="urn:microsoft.com/office/officeart/2005/8/quickstyle/simple2" qsCatId="simple" csTypeId="urn:microsoft.com/office/officeart/2005/8/colors/accent3_2" csCatId="accent3" phldr="1"/>
      <dgm:spPr/>
      <dgm:t>
        <a:bodyPr/>
        <a:lstStyle/>
        <a:p>
          <a:endParaRPr lang="es-CO"/>
        </a:p>
      </dgm:t>
    </dgm:pt>
    <dgm:pt modelId="{752CABE7-FCDF-4DE5-B6CE-1B66BD6B894B}">
      <dgm:prSet phldrT="[Texto]"/>
      <dgm:spPr/>
      <dgm:t>
        <a:bodyPr/>
        <a:lstStyle/>
        <a:p>
          <a:pPr algn="just"/>
          <a:r>
            <a:rPr lang="es-CO" dirty="0">
              <a:latin typeface="Calibri" panose="020F0502020204030204" pitchFamily="34" charset="0"/>
              <a:cs typeface="Calibri" panose="020F0502020204030204" pitchFamily="34" charset="0"/>
            </a:rPr>
            <a:t>Validar la coherencia entre el avance físico y la ejecución presupuestal, garantizando que la</a:t>
          </a:r>
          <a:r>
            <a:rPr lang="es-ES" dirty="0">
              <a:latin typeface="Calibri" panose="020F0502020204030204" pitchFamily="34" charset="0"/>
              <a:cs typeface="Calibri" panose="020F0502020204030204" pitchFamily="34" charset="0"/>
            </a:rPr>
            <a:t> información sea consistente y precisa</a:t>
          </a:r>
          <a:endParaRPr lang="es-CO" dirty="0">
            <a:latin typeface="Calibri" panose="020F0502020204030204" pitchFamily="34" charset="0"/>
            <a:cs typeface="Calibri" panose="020F0502020204030204" pitchFamily="34" charset="0"/>
          </a:endParaRPr>
        </a:p>
      </dgm:t>
    </dgm:pt>
    <dgm:pt modelId="{4B4ADCAF-C087-486E-B422-E40C01A31368}" type="parTrans" cxnId="{B8D2B9AB-0870-4656-B654-31040252A9C2}">
      <dgm:prSet/>
      <dgm:spPr/>
      <dgm:t>
        <a:bodyPr/>
        <a:lstStyle/>
        <a:p>
          <a:pPr algn="just"/>
          <a:endParaRPr lang="es-CO">
            <a:latin typeface="Calibri" panose="020F0502020204030204" pitchFamily="34" charset="0"/>
            <a:cs typeface="Calibri" panose="020F0502020204030204" pitchFamily="34" charset="0"/>
          </a:endParaRPr>
        </a:p>
      </dgm:t>
    </dgm:pt>
    <dgm:pt modelId="{0B7BF887-26CA-4A54-BB3A-1DA1E9DB7F49}" type="sibTrans" cxnId="{B8D2B9AB-0870-4656-B654-31040252A9C2}">
      <dgm:prSet/>
      <dgm:spPr/>
      <dgm:t>
        <a:bodyPr/>
        <a:lstStyle/>
        <a:p>
          <a:pPr algn="just"/>
          <a:endParaRPr lang="es-CO">
            <a:latin typeface="Calibri" panose="020F0502020204030204" pitchFamily="34" charset="0"/>
            <a:cs typeface="Calibri" panose="020F0502020204030204" pitchFamily="34" charset="0"/>
          </a:endParaRPr>
        </a:p>
      </dgm:t>
    </dgm:pt>
    <dgm:pt modelId="{59D361AF-94C4-48D6-AC48-FD80D0FFE047}">
      <dgm:prSet phldrT="[Texto]"/>
      <dgm:spPr/>
      <dgm:t>
        <a:bodyPr/>
        <a:lstStyle/>
        <a:p>
          <a:pPr algn="just"/>
          <a:r>
            <a:rPr lang="es-CO" dirty="0">
              <a:latin typeface="Calibri" panose="020F0502020204030204" pitchFamily="34" charset="0"/>
              <a:cs typeface="Calibri" panose="020F0502020204030204" pitchFamily="34" charset="0"/>
            </a:rPr>
            <a:t>Mostrar avances de las magnitudes de las metas de producto en los reportes trimestrales para no esperar hasta el fin de la vigencia</a:t>
          </a:r>
        </a:p>
      </dgm:t>
    </dgm:pt>
    <dgm:pt modelId="{06EAEBDF-EF69-4A6A-8179-9A6421C93689}" type="parTrans" cxnId="{8B7C4685-2968-4E60-AFEB-17C60A46E4F7}">
      <dgm:prSet/>
      <dgm:spPr/>
      <dgm:t>
        <a:bodyPr/>
        <a:lstStyle/>
        <a:p>
          <a:pPr algn="just"/>
          <a:endParaRPr lang="es-CO">
            <a:latin typeface="Calibri" panose="020F0502020204030204" pitchFamily="34" charset="0"/>
            <a:cs typeface="Calibri" panose="020F0502020204030204" pitchFamily="34" charset="0"/>
          </a:endParaRPr>
        </a:p>
      </dgm:t>
    </dgm:pt>
    <dgm:pt modelId="{1F516E7B-A137-4C12-81CD-FDB2FEDB87A2}" type="sibTrans" cxnId="{8B7C4685-2968-4E60-AFEB-17C60A46E4F7}">
      <dgm:prSet/>
      <dgm:spPr/>
      <dgm:t>
        <a:bodyPr/>
        <a:lstStyle/>
        <a:p>
          <a:pPr algn="just"/>
          <a:endParaRPr lang="es-CO">
            <a:latin typeface="Calibri" panose="020F0502020204030204" pitchFamily="34" charset="0"/>
            <a:cs typeface="Calibri" panose="020F0502020204030204" pitchFamily="34" charset="0"/>
          </a:endParaRPr>
        </a:p>
      </dgm:t>
    </dgm:pt>
    <dgm:pt modelId="{9B38D4BA-0D29-ED41-AF53-786D7CAD0241}">
      <dgm:prSet phldrT="[Texto]"/>
      <dgm:spPr/>
      <dgm:t>
        <a:bodyPr/>
        <a:lstStyle/>
        <a:p>
          <a:pPr algn="just"/>
          <a:r>
            <a:rPr lang="es-CO" dirty="0">
              <a:latin typeface="Calibri" panose="020F0502020204030204" pitchFamily="34" charset="0"/>
              <a:cs typeface="Calibri" panose="020F0502020204030204" pitchFamily="34" charset="0"/>
            </a:rPr>
            <a:t>Tener especial cuidado con las metas que al primer trimestre no presentan avance en su ejecución para garantizar que no se queden rezagadas.</a:t>
          </a:r>
        </a:p>
      </dgm:t>
    </dgm:pt>
    <dgm:pt modelId="{BDBE5FD4-5222-B842-B73A-770F672D1DBC}" type="parTrans" cxnId="{2035A83E-CC7E-5E4B-B8A5-A7BB089DF98A}">
      <dgm:prSet/>
      <dgm:spPr/>
      <dgm:t>
        <a:bodyPr/>
        <a:lstStyle/>
        <a:p>
          <a:endParaRPr lang="es-ES"/>
        </a:p>
      </dgm:t>
    </dgm:pt>
    <dgm:pt modelId="{BDFF27AC-AF5E-A14B-BC65-749CB86E6FE3}" type="sibTrans" cxnId="{2035A83E-CC7E-5E4B-B8A5-A7BB089DF98A}">
      <dgm:prSet/>
      <dgm:spPr/>
      <dgm:t>
        <a:bodyPr/>
        <a:lstStyle/>
        <a:p>
          <a:endParaRPr lang="es-ES"/>
        </a:p>
      </dgm:t>
    </dgm:pt>
    <dgm:pt modelId="{E98C18A3-3CA5-A442-B0DD-ABD12C963073}">
      <dgm:prSet phldrT="[Texto]"/>
      <dgm:spPr/>
      <dgm:t>
        <a:bodyPr/>
        <a:lstStyle/>
        <a:p>
          <a:pPr algn="just"/>
          <a:r>
            <a:rPr lang="es-CO" dirty="0">
              <a:latin typeface="Calibri" panose="020F0502020204030204" pitchFamily="34" charset="0"/>
              <a:cs typeface="Calibri" panose="020F0502020204030204" pitchFamily="34" charset="0"/>
            </a:rPr>
            <a:t>Al momento de realizar el reporte de indicadores de metas de producto  en el SEGPLAN deberán incluir trimestralmente los avances y/o retrasos así no presenten avances en las magnitudes físicas.</a:t>
          </a:r>
        </a:p>
      </dgm:t>
    </dgm:pt>
    <dgm:pt modelId="{7C7D7B70-BEDD-6140-842B-64A35BF2CA44}" type="parTrans" cxnId="{4C4E01C3-1BD8-3D47-B78D-90A261115FEB}">
      <dgm:prSet/>
      <dgm:spPr/>
      <dgm:t>
        <a:bodyPr/>
        <a:lstStyle/>
        <a:p>
          <a:endParaRPr lang="es-ES"/>
        </a:p>
      </dgm:t>
    </dgm:pt>
    <dgm:pt modelId="{A3E81AEA-1E47-1241-968A-D16796ED768A}" type="sibTrans" cxnId="{4C4E01C3-1BD8-3D47-B78D-90A261115FEB}">
      <dgm:prSet/>
      <dgm:spPr/>
      <dgm:t>
        <a:bodyPr/>
        <a:lstStyle/>
        <a:p>
          <a:endParaRPr lang="es-ES"/>
        </a:p>
      </dgm:t>
    </dgm:pt>
    <dgm:pt modelId="{8B7D05DA-A78A-4BA2-89BA-C0D59C087374}" type="pres">
      <dgm:prSet presAssocID="{2963378C-B81B-48F6-8D0B-58316D2CDED2}" presName="Name0" presStyleCnt="0">
        <dgm:presLayoutVars>
          <dgm:chMax val="7"/>
          <dgm:chPref val="7"/>
          <dgm:dir/>
        </dgm:presLayoutVars>
      </dgm:prSet>
      <dgm:spPr/>
    </dgm:pt>
    <dgm:pt modelId="{B6A7AE67-910B-47DC-A33B-87B11963F2B1}" type="pres">
      <dgm:prSet presAssocID="{2963378C-B81B-48F6-8D0B-58316D2CDED2}" presName="Name1" presStyleCnt="0"/>
      <dgm:spPr/>
    </dgm:pt>
    <dgm:pt modelId="{5CB6C506-AA58-4266-8F3D-101EB5806B80}" type="pres">
      <dgm:prSet presAssocID="{2963378C-B81B-48F6-8D0B-58316D2CDED2}" presName="cycle" presStyleCnt="0"/>
      <dgm:spPr/>
    </dgm:pt>
    <dgm:pt modelId="{1A39EDF8-5A23-4A6D-88A8-F1CC6D216829}" type="pres">
      <dgm:prSet presAssocID="{2963378C-B81B-48F6-8D0B-58316D2CDED2}" presName="srcNode" presStyleLbl="node1" presStyleIdx="0" presStyleCnt="4"/>
      <dgm:spPr/>
    </dgm:pt>
    <dgm:pt modelId="{7BC3411A-E6BF-4F7D-BB10-FD4000721E1A}" type="pres">
      <dgm:prSet presAssocID="{2963378C-B81B-48F6-8D0B-58316D2CDED2}" presName="conn" presStyleLbl="parChTrans1D2" presStyleIdx="0" presStyleCnt="1"/>
      <dgm:spPr/>
    </dgm:pt>
    <dgm:pt modelId="{D0CC0635-D6BD-4180-B574-7E22B54F0DAE}" type="pres">
      <dgm:prSet presAssocID="{2963378C-B81B-48F6-8D0B-58316D2CDED2}" presName="extraNode" presStyleLbl="node1" presStyleIdx="0" presStyleCnt="4"/>
      <dgm:spPr/>
    </dgm:pt>
    <dgm:pt modelId="{9E02B1C5-19EF-4475-9EBF-1BFE3455B8F8}" type="pres">
      <dgm:prSet presAssocID="{2963378C-B81B-48F6-8D0B-58316D2CDED2}" presName="dstNode" presStyleLbl="node1" presStyleIdx="0" presStyleCnt="4"/>
      <dgm:spPr/>
    </dgm:pt>
    <dgm:pt modelId="{0715F54E-6802-4A2A-99E4-1324A137840B}" type="pres">
      <dgm:prSet presAssocID="{752CABE7-FCDF-4DE5-B6CE-1B66BD6B894B}" presName="text_1" presStyleLbl="node1" presStyleIdx="0" presStyleCnt="4">
        <dgm:presLayoutVars>
          <dgm:bulletEnabled val="1"/>
        </dgm:presLayoutVars>
      </dgm:prSet>
      <dgm:spPr/>
    </dgm:pt>
    <dgm:pt modelId="{11E4DFB8-6DC9-4438-B8E5-5AEBB75FBAA8}" type="pres">
      <dgm:prSet presAssocID="{752CABE7-FCDF-4DE5-B6CE-1B66BD6B894B}" presName="accent_1" presStyleCnt="0"/>
      <dgm:spPr/>
    </dgm:pt>
    <dgm:pt modelId="{8E60ADED-1C6F-45EE-82CB-CA2458BC1CE7}" type="pres">
      <dgm:prSet presAssocID="{752CABE7-FCDF-4DE5-B6CE-1B66BD6B894B}" presName="accentRepeatNode" presStyleLbl="solidFgAcc1" presStyleIdx="0" presStyleCnt="4"/>
      <dgm:spPr/>
    </dgm:pt>
    <dgm:pt modelId="{74CF1853-9C94-4249-9D9D-9DA0BC06477D}" type="pres">
      <dgm:prSet presAssocID="{59D361AF-94C4-48D6-AC48-FD80D0FFE047}" presName="text_2" presStyleLbl="node1" presStyleIdx="1" presStyleCnt="4">
        <dgm:presLayoutVars>
          <dgm:bulletEnabled val="1"/>
        </dgm:presLayoutVars>
      </dgm:prSet>
      <dgm:spPr/>
    </dgm:pt>
    <dgm:pt modelId="{E9701DAF-0325-4F45-A213-B3677B43920B}" type="pres">
      <dgm:prSet presAssocID="{59D361AF-94C4-48D6-AC48-FD80D0FFE047}" presName="accent_2" presStyleCnt="0"/>
      <dgm:spPr/>
    </dgm:pt>
    <dgm:pt modelId="{22C6B492-CE45-4F10-A1D3-7E1FB14E11D5}" type="pres">
      <dgm:prSet presAssocID="{59D361AF-94C4-48D6-AC48-FD80D0FFE047}" presName="accentRepeatNode" presStyleLbl="solidFgAcc1" presStyleIdx="1" presStyleCnt="4"/>
      <dgm:spPr/>
    </dgm:pt>
    <dgm:pt modelId="{749F8256-D70A-2C45-B9A4-4FE15AE3A446}" type="pres">
      <dgm:prSet presAssocID="{9B38D4BA-0D29-ED41-AF53-786D7CAD0241}" presName="text_3" presStyleLbl="node1" presStyleIdx="2" presStyleCnt="4">
        <dgm:presLayoutVars>
          <dgm:bulletEnabled val="1"/>
        </dgm:presLayoutVars>
      </dgm:prSet>
      <dgm:spPr/>
    </dgm:pt>
    <dgm:pt modelId="{E4EC8730-00B3-504B-8DAD-9275334F315B}" type="pres">
      <dgm:prSet presAssocID="{9B38D4BA-0D29-ED41-AF53-786D7CAD0241}" presName="accent_3" presStyleCnt="0"/>
      <dgm:spPr/>
    </dgm:pt>
    <dgm:pt modelId="{03C86987-77A6-7A41-BCB2-7903D5EB0762}" type="pres">
      <dgm:prSet presAssocID="{9B38D4BA-0D29-ED41-AF53-786D7CAD0241}" presName="accentRepeatNode" presStyleLbl="solidFgAcc1" presStyleIdx="2" presStyleCnt="4"/>
      <dgm:spPr/>
    </dgm:pt>
    <dgm:pt modelId="{8ACB7892-CB0F-1540-9ABB-EE8704982203}" type="pres">
      <dgm:prSet presAssocID="{E98C18A3-3CA5-A442-B0DD-ABD12C963073}" presName="text_4" presStyleLbl="node1" presStyleIdx="3" presStyleCnt="4">
        <dgm:presLayoutVars>
          <dgm:bulletEnabled val="1"/>
        </dgm:presLayoutVars>
      </dgm:prSet>
      <dgm:spPr/>
    </dgm:pt>
    <dgm:pt modelId="{DE5C0926-779C-BA48-B2EB-DB1B233176B1}" type="pres">
      <dgm:prSet presAssocID="{E98C18A3-3CA5-A442-B0DD-ABD12C963073}" presName="accent_4" presStyleCnt="0"/>
      <dgm:spPr/>
    </dgm:pt>
    <dgm:pt modelId="{8509770B-FBD3-E740-8ECF-4574CBBE1BC4}" type="pres">
      <dgm:prSet presAssocID="{E98C18A3-3CA5-A442-B0DD-ABD12C963073}" presName="accentRepeatNode" presStyleLbl="solidFgAcc1" presStyleIdx="3" presStyleCnt="4"/>
      <dgm:spPr/>
    </dgm:pt>
  </dgm:ptLst>
  <dgm:cxnLst>
    <dgm:cxn modelId="{44102108-6320-4ABC-AB76-CE615A0560A9}" type="presOf" srcId="{59D361AF-94C4-48D6-AC48-FD80D0FFE047}" destId="{74CF1853-9C94-4249-9D9D-9DA0BC06477D}" srcOrd="0" destOrd="0" presId="urn:microsoft.com/office/officeart/2008/layout/VerticalCurvedList"/>
    <dgm:cxn modelId="{830F640B-4AC6-E747-91EC-CA7CC0F28013}" type="presOf" srcId="{9B38D4BA-0D29-ED41-AF53-786D7CAD0241}" destId="{749F8256-D70A-2C45-B9A4-4FE15AE3A446}" srcOrd="0" destOrd="0" presId="urn:microsoft.com/office/officeart/2008/layout/VerticalCurvedList"/>
    <dgm:cxn modelId="{7FDF0D14-43E1-4B38-8F7A-8358B340476B}" type="presOf" srcId="{752CABE7-FCDF-4DE5-B6CE-1B66BD6B894B}" destId="{0715F54E-6802-4A2A-99E4-1324A137840B}" srcOrd="0" destOrd="0" presId="urn:microsoft.com/office/officeart/2008/layout/VerticalCurvedList"/>
    <dgm:cxn modelId="{4D155018-03FB-4347-AA3C-2F6FCDD1FBFE}" type="presOf" srcId="{0B7BF887-26CA-4A54-BB3A-1DA1E9DB7F49}" destId="{7BC3411A-E6BF-4F7D-BB10-FD4000721E1A}" srcOrd="0" destOrd="0" presId="urn:microsoft.com/office/officeart/2008/layout/VerticalCurvedList"/>
    <dgm:cxn modelId="{2035A83E-CC7E-5E4B-B8A5-A7BB089DF98A}" srcId="{2963378C-B81B-48F6-8D0B-58316D2CDED2}" destId="{9B38D4BA-0D29-ED41-AF53-786D7CAD0241}" srcOrd="2" destOrd="0" parTransId="{BDBE5FD4-5222-B842-B73A-770F672D1DBC}" sibTransId="{BDFF27AC-AF5E-A14B-BC65-749CB86E6FE3}"/>
    <dgm:cxn modelId="{8B7C4685-2968-4E60-AFEB-17C60A46E4F7}" srcId="{2963378C-B81B-48F6-8D0B-58316D2CDED2}" destId="{59D361AF-94C4-48D6-AC48-FD80D0FFE047}" srcOrd="1" destOrd="0" parTransId="{06EAEBDF-EF69-4A6A-8179-9A6421C93689}" sibTransId="{1F516E7B-A137-4C12-81CD-FDB2FEDB87A2}"/>
    <dgm:cxn modelId="{B8D2B9AB-0870-4656-B654-31040252A9C2}" srcId="{2963378C-B81B-48F6-8D0B-58316D2CDED2}" destId="{752CABE7-FCDF-4DE5-B6CE-1B66BD6B894B}" srcOrd="0" destOrd="0" parTransId="{4B4ADCAF-C087-486E-B422-E40C01A31368}" sibTransId="{0B7BF887-26CA-4A54-BB3A-1DA1E9DB7F49}"/>
    <dgm:cxn modelId="{4C4E01C3-1BD8-3D47-B78D-90A261115FEB}" srcId="{2963378C-B81B-48F6-8D0B-58316D2CDED2}" destId="{E98C18A3-3CA5-A442-B0DD-ABD12C963073}" srcOrd="3" destOrd="0" parTransId="{7C7D7B70-BEDD-6140-842B-64A35BF2CA44}" sibTransId="{A3E81AEA-1E47-1241-968A-D16796ED768A}"/>
    <dgm:cxn modelId="{073EF1C9-2757-CF49-895E-40D2FC05A8B5}" type="presOf" srcId="{E98C18A3-3CA5-A442-B0DD-ABD12C963073}" destId="{8ACB7892-CB0F-1540-9ABB-EE8704982203}" srcOrd="0" destOrd="0" presId="urn:microsoft.com/office/officeart/2008/layout/VerticalCurvedList"/>
    <dgm:cxn modelId="{6103D0EF-BCE1-4CA1-BD8E-D2548A2C38D1}" type="presOf" srcId="{2963378C-B81B-48F6-8D0B-58316D2CDED2}" destId="{8B7D05DA-A78A-4BA2-89BA-C0D59C087374}" srcOrd="0" destOrd="0" presId="urn:microsoft.com/office/officeart/2008/layout/VerticalCurvedList"/>
    <dgm:cxn modelId="{1B1A4526-A2EC-4A87-A65F-258E8FB31226}" type="presParOf" srcId="{8B7D05DA-A78A-4BA2-89BA-C0D59C087374}" destId="{B6A7AE67-910B-47DC-A33B-87B11963F2B1}" srcOrd="0" destOrd="0" presId="urn:microsoft.com/office/officeart/2008/layout/VerticalCurvedList"/>
    <dgm:cxn modelId="{F874BE0D-414A-4C2B-9ED8-9044B48B5ECE}" type="presParOf" srcId="{B6A7AE67-910B-47DC-A33B-87B11963F2B1}" destId="{5CB6C506-AA58-4266-8F3D-101EB5806B80}" srcOrd="0" destOrd="0" presId="urn:microsoft.com/office/officeart/2008/layout/VerticalCurvedList"/>
    <dgm:cxn modelId="{D4304C87-438D-402D-9070-252E88EE621B}" type="presParOf" srcId="{5CB6C506-AA58-4266-8F3D-101EB5806B80}" destId="{1A39EDF8-5A23-4A6D-88A8-F1CC6D216829}" srcOrd="0" destOrd="0" presId="urn:microsoft.com/office/officeart/2008/layout/VerticalCurvedList"/>
    <dgm:cxn modelId="{E8AFC8D7-25C2-40E3-9C3F-C356B30A6E36}" type="presParOf" srcId="{5CB6C506-AA58-4266-8F3D-101EB5806B80}" destId="{7BC3411A-E6BF-4F7D-BB10-FD4000721E1A}" srcOrd="1" destOrd="0" presId="urn:microsoft.com/office/officeart/2008/layout/VerticalCurvedList"/>
    <dgm:cxn modelId="{45E64F49-500B-4E30-80F2-E166783028EB}" type="presParOf" srcId="{5CB6C506-AA58-4266-8F3D-101EB5806B80}" destId="{D0CC0635-D6BD-4180-B574-7E22B54F0DAE}" srcOrd="2" destOrd="0" presId="urn:microsoft.com/office/officeart/2008/layout/VerticalCurvedList"/>
    <dgm:cxn modelId="{FBE1C62F-0E4D-40FA-851F-EB685F376F4D}" type="presParOf" srcId="{5CB6C506-AA58-4266-8F3D-101EB5806B80}" destId="{9E02B1C5-19EF-4475-9EBF-1BFE3455B8F8}" srcOrd="3" destOrd="0" presId="urn:microsoft.com/office/officeart/2008/layout/VerticalCurvedList"/>
    <dgm:cxn modelId="{C969FF18-C52A-44B9-87DB-E9017CB4DB78}" type="presParOf" srcId="{B6A7AE67-910B-47DC-A33B-87B11963F2B1}" destId="{0715F54E-6802-4A2A-99E4-1324A137840B}" srcOrd="1" destOrd="0" presId="urn:microsoft.com/office/officeart/2008/layout/VerticalCurvedList"/>
    <dgm:cxn modelId="{63CDD991-29BC-4F56-9978-B58F24D37100}" type="presParOf" srcId="{B6A7AE67-910B-47DC-A33B-87B11963F2B1}" destId="{11E4DFB8-6DC9-4438-B8E5-5AEBB75FBAA8}" srcOrd="2" destOrd="0" presId="urn:microsoft.com/office/officeart/2008/layout/VerticalCurvedList"/>
    <dgm:cxn modelId="{3F4342C2-1E0F-4A3B-A75E-A1AA8A729FD6}" type="presParOf" srcId="{11E4DFB8-6DC9-4438-B8E5-5AEBB75FBAA8}" destId="{8E60ADED-1C6F-45EE-82CB-CA2458BC1CE7}" srcOrd="0" destOrd="0" presId="urn:microsoft.com/office/officeart/2008/layout/VerticalCurvedList"/>
    <dgm:cxn modelId="{493ABDE9-C6F6-47DA-91FE-62077892E89A}" type="presParOf" srcId="{B6A7AE67-910B-47DC-A33B-87B11963F2B1}" destId="{74CF1853-9C94-4249-9D9D-9DA0BC06477D}" srcOrd="3" destOrd="0" presId="urn:microsoft.com/office/officeart/2008/layout/VerticalCurvedList"/>
    <dgm:cxn modelId="{77DA5E4D-3CA7-4590-95D2-4BBC8D70060A}" type="presParOf" srcId="{B6A7AE67-910B-47DC-A33B-87B11963F2B1}" destId="{E9701DAF-0325-4F45-A213-B3677B43920B}" srcOrd="4" destOrd="0" presId="urn:microsoft.com/office/officeart/2008/layout/VerticalCurvedList"/>
    <dgm:cxn modelId="{362ADD09-94AB-4C4C-82C5-E3349708550F}" type="presParOf" srcId="{E9701DAF-0325-4F45-A213-B3677B43920B}" destId="{22C6B492-CE45-4F10-A1D3-7E1FB14E11D5}" srcOrd="0" destOrd="0" presId="urn:microsoft.com/office/officeart/2008/layout/VerticalCurvedList"/>
    <dgm:cxn modelId="{AF985B22-3CF8-374E-8876-F8BC8BC2D6C2}" type="presParOf" srcId="{B6A7AE67-910B-47DC-A33B-87B11963F2B1}" destId="{749F8256-D70A-2C45-B9A4-4FE15AE3A446}" srcOrd="5" destOrd="0" presId="urn:microsoft.com/office/officeart/2008/layout/VerticalCurvedList"/>
    <dgm:cxn modelId="{D7A57B9A-8963-224C-AE25-D1B66EB9C649}" type="presParOf" srcId="{B6A7AE67-910B-47DC-A33B-87B11963F2B1}" destId="{E4EC8730-00B3-504B-8DAD-9275334F315B}" srcOrd="6" destOrd="0" presId="urn:microsoft.com/office/officeart/2008/layout/VerticalCurvedList"/>
    <dgm:cxn modelId="{0A75D40F-FEF2-D24D-8DB6-C3A87CD71B0C}" type="presParOf" srcId="{E4EC8730-00B3-504B-8DAD-9275334F315B}" destId="{03C86987-77A6-7A41-BCB2-7903D5EB0762}" srcOrd="0" destOrd="0" presId="urn:microsoft.com/office/officeart/2008/layout/VerticalCurvedList"/>
    <dgm:cxn modelId="{616B78B1-AC3A-034C-93AE-CA3E62B31AF5}" type="presParOf" srcId="{B6A7AE67-910B-47DC-A33B-87B11963F2B1}" destId="{8ACB7892-CB0F-1540-9ABB-EE8704982203}" srcOrd="7" destOrd="0" presId="urn:microsoft.com/office/officeart/2008/layout/VerticalCurvedList"/>
    <dgm:cxn modelId="{DC73AF7E-98E3-0A40-B18E-44C82A998747}" type="presParOf" srcId="{B6A7AE67-910B-47DC-A33B-87B11963F2B1}" destId="{DE5C0926-779C-BA48-B2EB-DB1B233176B1}" srcOrd="8" destOrd="0" presId="urn:microsoft.com/office/officeart/2008/layout/VerticalCurvedList"/>
    <dgm:cxn modelId="{F3C4356C-9DE5-5548-B755-B49FFE5074C0}" type="presParOf" srcId="{DE5C0926-779C-BA48-B2EB-DB1B233176B1}" destId="{8509770B-FBD3-E740-8ECF-4574CBBE1BC4}"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3411A-E6BF-4F7D-BB10-FD4000721E1A}">
      <dsp:nvSpPr>
        <dsp:cNvPr id="0" name=""/>
        <dsp:cNvSpPr/>
      </dsp:nvSpPr>
      <dsp:spPr>
        <a:xfrm>
          <a:off x="-5822687" y="-891149"/>
          <a:ext cx="6932008" cy="6932008"/>
        </a:xfrm>
        <a:prstGeom prst="blockArc">
          <a:avLst>
            <a:gd name="adj1" fmla="val 18900000"/>
            <a:gd name="adj2" fmla="val 2700000"/>
            <a:gd name="adj3" fmla="val 312"/>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5F54E-6802-4A2A-99E4-1324A137840B}">
      <dsp:nvSpPr>
        <dsp:cNvPr id="0" name=""/>
        <dsp:cNvSpPr/>
      </dsp:nvSpPr>
      <dsp:spPr>
        <a:xfrm>
          <a:off x="580648" y="395909"/>
          <a:ext cx="7566749" cy="7922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8834" tIns="40640" rIns="40640" bIns="40640" numCol="1" spcCol="1270" anchor="ctr" anchorCtr="0">
          <a:noAutofit/>
        </a:bodyPr>
        <a:lstStyle/>
        <a:p>
          <a:pPr marL="0" lvl="0" indent="0" algn="just" defTabSz="711200">
            <a:lnSpc>
              <a:spcPct val="90000"/>
            </a:lnSpc>
            <a:spcBef>
              <a:spcPct val="0"/>
            </a:spcBef>
            <a:spcAft>
              <a:spcPct val="35000"/>
            </a:spcAft>
            <a:buNone/>
          </a:pPr>
          <a:r>
            <a:rPr lang="es-CO" sz="1600" kern="1200" dirty="0">
              <a:latin typeface="Calibri" panose="020F0502020204030204" pitchFamily="34" charset="0"/>
              <a:cs typeface="Calibri" panose="020F0502020204030204" pitchFamily="34" charset="0"/>
            </a:rPr>
            <a:t>Validar la coherencia entre el avance físico y la ejecución presupuestal, garantizando que la</a:t>
          </a:r>
          <a:r>
            <a:rPr lang="es-ES" sz="1600" kern="1200" dirty="0">
              <a:latin typeface="Calibri" panose="020F0502020204030204" pitchFamily="34" charset="0"/>
              <a:cs typeface="Calibri" panose="020F0502020204030204" pitchFamily="34" charset="0"/>
            </a:rPr>
            <a:t> información sea consistente y precisa</a:t>
          </a:r>
          <a:endParaRPr lang="es-CO" sz="1600" kern="1200" dirty="0">
            <a:latin typeface="Calibri" panose="020F0502020204030204" pitchFamily="34" charset="0"/>
            <a:cs typeface="Calibri" panose="020F0502020204030204" pitchFamily="34" charset="0"/>
          </a:endParaRPr>
        </a:p>
      </dsp:txBody>
      <dsp:txXfrm>
        <a:off x="580648" y="395909"/>
        <a:ext cx="7566749" cy="792231"/>
      </dsp:txXfrm>
    </dsp:sp>
    <dsp:sp modelId="{8E60ADED-1C6F-45EE-82CB-CA2458BC1CE7}">
      <dsp:nvSpPr>
        <dsp:cNvPr id="0" name=""/>
        <dsp:cNvSpPr/>
      </dsp:nvSpPr>
      <dsp:spPr>
        <a:xfrm>
          <a:off x="85504" y="296880"/>
          <a:ext cx="990289" cy="9902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F1853-9C94-4249-9D9D-9DA0BC06477D}">
      <dsp:nvSpPr>
        <dsp:cNvPr id="0" name=""/>
        <dsp:cNvSpPr/>
      </dsp:nvSpPr>
      <dsp:spPr>
        <a:xfrm>
          <a:off x="1034853" y="1584462"/>
          <a:ext cx="7112545" cy="7922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8834" tIns="40640" rIns="40640" bIns="40640" numCol="1" spcCol="1270" anchor="ctr" anchorCtr="0">
          <a:noAutofit/>
        </a:bodyPr>
        <a:lstStyle/>
        <a:p>
          <a:pPr marL="0" lvl="0" indent="0" algn="just" defTabSz="711200">
            <a:lnSpc>
              <a:spcPct val="90000"/>
            </a:lnSpc>
            <a:spcBef>
              <a:spcPct val="0"/>
            </a:spcBef>
            <a:spcAft>
              <a:spcPct val="35000"/>
            </a:spcAft>
            <a:buNone/>
          </a:pPr>
          <a:r>
            <a:rPr lang="es-CO" sz="1600" kern="1200" dirty="0">
              <a:latin typeface="Calibri" panose="020F0502020204030204" pitchFamily="34" charset="0"/>
              <a:cs typeface="Calibri" panose="020F0502020204030204" pitchFamily="34" charset="0"/>
            </a:rPr>
            <a:t>Mostrar avances de las magnitudes de las metas de producto en los reportes trimestrales para no esperar hasta el fin de la vigencia</a:t>
          </a:r>
        </a:p>
      </dsp:txBody>
      <dsp:txXfrm>
        <a:off x="1034853" y="1584462"/>
        <a:ext cx="7112545" cy="792231"/>
      </dsp:txXfrm>
    </dsp:sp>
    <dsp:sp modelId="{22C6B492-CE45-4F10-A1D3-7E1FB14E11D5}">
      <dsp:nvSpPr>
        <dsp:cNvPr id="0" name=""/>
        <dsp:cNvSpPr/>
      </dsp:nvSpPr>
      <dsp:spPr>
        <a:xfrm>
          <a:off x="539708" y="1485433"/>
          <a:ext cx="990289" cy="9902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F8256-D70A-2C45-B9A4-4FE15AE3A446}">
      <dsp:nvSpPr>
        <dsp:cNvPr id="0" name=""/>
        <dsp:cNvSpPr/>
      </dsp:nvSpPr>
      <dsp:spPr>
        <a:xfrm>
          <a:off x="1034853" y="2773015"/>
          <a:ext cx="7112545" cy="7922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8834" tIns="40640" rIns="40640" bIns="40640" numCol="1" spcCol="1270" anchor="ctr" anchorCtr="0">
          <a:noAutofit/>
        </a:bodyPr>
        <a:lstStyle/>
        <a:p>
          <a:pPr marL="0" lvl="0" indent="0" algn="just" defTabSz="711200">
            <a:lnSpc>
              <a:spcPct val="90000"/>
            </a:lnSpc>
            <a:spcBef>
              <a:spcPct val="0"/>
            </a:spcBef>
            <a:spcAft>
              <a:spcPct val="35000"/>
            </a:spcAft>
            <a:buNone/>
          </a:pPr>
          <a:r>
            <a:rPr lang="es-CO" sz="1600" kern="1200" dirty="0">
              <a:latin typeface="Calibri" panose="020F0502020204030204" pitchFamily="34" charset="0"/>
              <a:cs typeface="Calibri" panose="020F0502020204030204" pitchFamily="34" charset="0"/>
            </a:rPr>
            <a:t>Tener especial cuidado con las metas que al primer trimestre no presentan avance en su ejecución para garantizar que no se queden rezagadas.</a:t>
          </a:r>
        </a:p>
      </dsp:txBody>
      <dsp:txXfrm>
        <a:off x="1034853" y="2773015"/>
        <a:ext cx="7112545" cy="792231"/>
      </dsp:txXfrm>
    </dsp:sp>
    <dsp:sp modelId="{03C86987-77A6-7A41-BCB2-7903D5EB0762}">
      <dsp:nvSpPr>
        <dsp:cNvPr id="0" name=""/>
        <dsp:cNvSpPr/>
      </dsp:nvSpPr>
      <dsp:spPr>
        <a:xfrm>
          <a:off x="539708" y="2673986"/>
          <a:ext cx="990289" cy="9902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CB7892-CB0F-1540-9ABB-EE8704982203}">
      <dsp:nvSpPr>
        <dsp:cNvPr id="0" name=""/>
        <dsp:cNvSpPr/>
      </dsp:nvSpPr>
      <dsp:spPr>
        <a:xfrm>
          <a:off x="580648" y="3961568"/>
          <a:ext cx="7566749" cy="79223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8834" tIns="40640" rIns="40640" bIns="40640" numCol="1" spcCol="1270" anchor="ctr" anchorCtr="0">
          <a:noAutofit/>
        </a:bodyPr>
        <a:lstStyle/>
        <a:p>
          <a:pPr marL="0" lvl="0" indent="0" algn="just" defTabSz="711200">
            <a:lnSpc>
              <a:spcPct val="90000"/>
            </a:lnSpc>
            <a:spcBef>
              <a:spcPct val="0"/>
            </a:spcBef>
            <a:spcAft>
              <a:spcPct val="35000"/>
            </a:spcAft>
            <a:buNone/>
          </a:pPr>
          <a:r>
            <a:rPr lang="es-CO" sz="1600" kern="1200" dirty="0">
              <a:latin typeface="Calibri" panose="020F0502020204030204" pitchFamily="34" charset="0"/>
              <a:cs typeface="Calibri" panose="020F0502020204030204" pitchFamily="34" charset="0"/>
            </a:rPr>
            <a:t>Al momento de realizar el reporte de indicadores de metas de producto  en el SEGPLAN deberán incluir trimestralmente los avances y/o retrasos así no presenten avances en las magnitudes físicas.</a:t>
          </a:r>
        </a:p>
      </dsp:txBody>
      <dsp:txXfrm>
        <a:off x="580648" y="3961568"/>
        <a:ext cx="7566749" cy="792231"/>
      </dsp:txXfrm>
    </dsp:sp>
    <dsp:sp modelId="{8509770B-FBD3-E740-8ECF-4574CBBE1BC4}">
      <dsp:nvSpPr>
        <dsp:cNvPr id="0" name=""/>
        <dsp:cNvSpPr/>
      </dsp:nvSpPr>
      <dsp:spPr>
        <a:xfrm>
          <a:off x="85504" y="3862539"/>
          <a:ext cx="990289" cy="99028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6A184-99F8-42FF-B3C5-037C93CEC821}" type="datetimeFigureOut">
              <a:rPr lang="es-CO" smtClean="0"/>
              <a:t>29/04/2021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22E48-80CB-46B2-87F2-BA8E5F3D418B}" type="slidenum">
              <a:rPr lang="es-CO" smtClean="0"/>
              <a:t>‹#›</a:t>
            </a:fld>
            <a:endParaRPr lang="es-CO"/>
          </a:p>
        </p:txBody>
      </p:sp>
    </p:spTree>
    <p:extLst>
      <p:ext uri="{BB962C8B-B14F-4D97-AF65-F5344CB8AC3E}">
        <p14:creationId xmlns:p14="http://schemas.microsoft.com/office/powerpoint/2010/main" val="197128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7</a:t>
            </a:fld>
            <a:endParaRPr/>
          </a:p>
        </p:txBody>
      </p:sp>
      <p:sp>
        <p:nvSpPr>
          <p:cNvPr id="70" name="Google Shape;70;p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71" name="Google Shape;71;p2:notes"/>
          <p:cNvSpPr txBox="1">
            <a:spLocks noGrp="1"/>
          </p:cNvSpPr>
          <p:nvPr>
            <p:ph type="body" idx="1"/>
          </p:nvPr>
        </p:nvSpPr>
        <p:spPr>
          <a:xfrm>
            <a:off x="777239" y="4777560"/>
            <a:ext cx="6217560" cy="45259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d449629fa_3_0: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16</a:t>
            </a:fld>
            <a:endParaRPr/>
          </a:p>
        </p:txBody>
      </p:sp>
      <p:sp>
        <p:nvSpPr>
          <p:cNvPr id="250" name="Google Shape;250;gbd449629fa_3_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251" name="Google Shape;251;gbd449629fa_3_0: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d449629fa_3_12: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17</a:t>
            </a:fld>
            <a:endParaRPr/>
          </a:p>
        </p:txBody>
      </p:sp>
      <p:sp>
        <p:nvSpPr>
          <p:cNvPr id="262" name="Google Shape;262;gbd449629fa_3_1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263" name="Google Shape;263;gbd449629fa_3_12: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d449629fa_3_12: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18</a:t>
            </a:fld>
            <a:endParaRPr/>
          </a:p>
        </p:txBody>
      </p:sp>
      <p:sp>
        <p:nvSpPr>
          <p:cNvPr id="262" name="Google Shape;262;gbd449629fa_3_1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263" name="Google Shape;263;gbd449629fa_3_12: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2553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COMPROMISOS:</a:t>
            </a:r>
          </a:p>
          <a:p>
            <a:endParaRPr lang="es-CO" dirty="0"/>
          </a:p>
          <a:p>
            <a:r>
              <a:rPr lang="es-ES" b="0" i="0" dirty="0">
                <a:solidFill>
                  <a:srgbClr val="202124"/>
                </a:solidFill>
                <a:effectLst/>
                <a:latin typeface="Roboto" panose="02000000000000000000" pitchFamily="2" charset="0"/>
              </a:rPr>
              <a:t>Proyecto 7597. Valor rezago: 855 millones Justificación: - Contratación del servicio de vigilancia y seguridad privada. Esta contratación se encuentra en el proceso final de adjudicación. - Contratación de prestación de servicios profesionales para la formulación, ejecución y evaluación de acciones para el fortalecimiento institucional y apoyar la administración del sistema de gestión documental ORFEO. Estas contrataciones se encuentran en proceso de revisión de acuerdo con las necesidades actuales del IDPC.</a:t>
            </a:r>
          </a:p>
          <a:p>
            <a:r>
              <a:rPr lang="es-ES" b="0" i="0" dirty="0">
                <a:solidFill>
                  <a:srgbClr val="202124"/>
                </a:solidFill>
                <a:effectLst/>
                <a:latin typeface="Roboto" panose="02000000000000000000" pitchFamily="2" charset="0"/>
              </a:rPr>
              <a:t>Proyecto 7601. Valor rezago: 89 millones Justificación: - Contratación del equipo de apoyo en la implementación en aula del programa de Formación en patrimonio cultural. Actualmente la dependencia misional se encuentra realizando la estructuración de los procesos, de acuerdo con la metodología de formación a implementar en el 2021. - Adicionalmente, se encuentra pendiente la definición de las acciones a contratar de acuerdo con las necesidades del programa de formación.</a:t>
            </a:r>
          </a:p>
          <a:p>
            <a:r>
              <a:rPr lang="es-ES" b="0" i="0" dirty="0">
                <a:solidFill>
                  <a:srgbClr val="202124"/>
                </a:solidFill>
                <a:effectLst/>
                <a:latin typeface="Roboto" panose="02000000000000000000" pitchFamily="2" charset="0"/>
              </a:rPr>
              <a:t>Proyecto 7611. Valor rezago: 445 millones Justificación: - Contratación del equipo de apoyo a la ejecución de acciones de protección, intervención y activación social y del servicio de transporte terrestre de carga. Esta contratación se ha demorado mientras se lleva a cabo la priorización de sectores a intervenir.</a:t>
            </a:r>
          </a:p>
          <a:p>
            <a:r>
              <a:rPr lang="es-ES" b="0" i="0" dirty="0">
                <a:solidFill>
                  <a:srgbClr val="202124"/>
                </a:solidFill>
                <a:effectLst/>
                <a:latin typeface="Roboto" panose="02000000000000000000" pitchFamily="2" charset="0"/>
              </a:rPr>
              <a:t>Proyecto 7612. Valor rezago: 76 millones Justificación: - Contratación del equipo de apoyo al desarrollo de las líneas de investigación histórica en curso y del diseño y desarrollo de talleres que hacen de activación patrimonial. Esta contratación se encuentra en proceso de estructuración. - Adicionalmente, se encuentra pendiente la definición de las acciones a contratar de acuerdo con las necesidades del proyecto de inversión. Proyecto 7639. Valor rezago: 1.654 millones Justificación: - Contratación del servicio de vigilancia y seguridad privada. Esta contratación se encuentra en el proceso final de adjudicación. - Entrega de estímulos ofertados en el PDE - Contratación del equipo de apoyo a los procesos para el Museo de la Ciudad Autoconstruida. Esta contratación se encontraba financiada con recursos INC a la telefonía móvil que fue necesario cambiar de acuerdo con el proyecto definido por el IDPC para ejecutar dichos recursos. - Contratación del operador logístico para el acompañamiento y desarrollo de eventos, actividades educativas y culturales que realice el IDPC. Este proceso se encuentra en proceso de estructuración. - Adicionalmente, se encuentra pendiente la definición de las acciones a contratar de acuerdo con las necesidades de los procesos de fomento y de territorialización del Museo de Bogotá y de inventarios. Dentro estos se encuentran recursos asociados al fondo presupuestal de los recursos INC a la telefonía móvil.</a:t>
            </a:r>
          </a:p>
          <a:p>
            <a:r>
              <a:rPr lang="es-ES" b="0" i="0" dirty="0">
                <a:solidFill>
                  <a:srgbClr val="202124"/>
                </a:solidFill>
                <a:effectLst/>
                <a:latin typeface="Roboto" panose="02000000000000000000" pitchFamily="2" charset="0"/>
              </a:rPr>
              <a:t>Proyecto 7649. Valor rezago: 860 millones Justificación: - Ejecución de acciones articuladas con entidades distritales para aunar esfuerzos en los procesos de activación de entornos patrimoniales y contratación del equipo de apoyo a la ejecución de las acciones de activación. Hasta tanto no se definieron los entornos objeto de activación no fue posible adelantar los convenios/contratos, los cuales se encuentran en proceso de estructuración. - Contratación del operador logístico para el acompañamiento y desarrollo de eventos, actividades educativas y culturales que realice el IDPC. Este proceso se encuentra en proceso de estructuración. - Contratación del equipo de apoyo para orientar el desarrollo de los proyectos con los enfoques territorial, diferencial y de integralidad del patrimonio para la declaratoria del páramo de Sumapaz. Esta contratación se encuentra en proceso de estructuración. - Contratación de apoyo en la edición de piezas de divulgación como libros, cartillas y manuales en el marco de la implementación del PEMP Centro Histórico de Bogotá. Esta contratación estaba supeditada a la expedición de la resolución de adopción del PEMP.</a:t>
            </a:r>
          </a:p>
          <a:p>
            <a:endParaRPr lang="es-ES" b="0" i="0" dirty="0">
              <a:solidFill>
                <a:srgbClr val="202124"/>
              </a:solidFill>
              <a:effectLst/>
              <a:latin typeface="Roboto" panose="02000000000000000000" pitchFamily="2" charset="0"/>
            </a:endParaRPr>
          </a:p>
          <a:p>
            <a:r>
              <a:rPr lang="es-ES" b="0" i="0" dirty="0">
                <a:solidFill>
                  <a:srgbClr val="202124"/>
                </a:solidFill>
                <a:effectLst/>
                <a:latin typeface="Roboto" panose="02000000000000000000" pitchFamily="2" charset="0"/>
              </a:rPr>
              <a:t>Es preciso indicar que la entidad ha venido actualizando su Plan Anual de Adquisiciones, por lo que se considera necesario efectuar una actualización a la programación enviada en su momento a la SCRD.</a:t>
            </a:r>
          </a:p>
          <a:p>
            <a:endParaRPr lang="es-ES" b="0" i="0" dirty="0">
              <a:solidFill>
                <a:srgbClr val="202124"/>
              </a:solidFill>
              <a:effectLst/>
              <a:latin typeface="Roboto" panose="02000000000000000000" pitchFamily="2" charset="0"/>
            </a:endParaRPr>
          </a:p>
          <a:p>
            <a:r>
              <a:rPr lang="es-ES" b="0" i="0" dirty="0">
                <a:solidFill>
                  <a:srgbClr val="202124"/>
                </a:solidFill>
                <a:effectLst/>
                <a:latin typeface="Roboto" panose="02000000000000000000" pitchFamily="2" charset="0"/>
              </a:rPr>
              <a:t>GIROS:</a:t>
            </a:r>
          </a:p>
          <a:p>
            <a:endParaRPr lang="es-CO" dirty="0"/>
          </a:p>
          <a:p>
            <a:r>
              <a:rPr lang="es-ES" b="0" i="0" dirty="0">
                <a:solidFill>
                  <a:srgbClr val="202124"/>
                </a:solidFill>
                <a:effectLst/>
                <a:latin typeface="Roboto" panose="02000000000000000000" pitchFamily="2" charset="0"/>
              </a:rPr>
              <a:t>Al no adelantarse la contratación de las necesidades planteadas no es posible realizar el giro de recursos. En este sentido, el rezago presentado en los giros que corresponde a $1.928 millones está asociado a los proyectos y procesos que se relacionaron en el punto de ejecución de los compromisos (acumulados) de la vigencia. De lo anterior, se resalta: Proyecto 7597. Valor rezago: 200 millones Proyecto 7601. Valor rezago: 25 millones Proyecto 7611. Valor rezago: 100 millones Proyecto 7612. Valor rezago: 200 millones Proyecto 7639. Valor rezago: 450 millones Proyecto 7649. Valor rezago: 300 millones.</a:t>
            </a:r>
          </a:p>
          <a:p>
            <a:endParaRPr lang="es-ES" b="0" i="0" dirty="0">
              <a:solidFill>
                <a:srgbClr val="202124"/>
              </a:solidFill>
              <a:effectLst/>
              <a:latin typeface="Roboto" panose="02000000000000000000" pitchFamily="2" charset="0"/>
            </a:endParaRPr>
          </a:p>
          <a:p>
            <a:r>
              <a:rPr lang="es-ES" b="0" i="0" dirty="0">
                <a:solidFill>
                  <a:srgbClr val="202124"/>
                </a:solidFill>
                <a:effectLst/>
                <a:latin typeface="Roboto" panose="02000000000000000000" pitchFamily="2" charset="0"/>
              </a:rPr>
              <a:t>Es preciso indicar que la entidad ha venido actualizando su Plan Anual de Adquisiciones, por lo que se considera necesario efectuar una actualización a la programación enviada en su momento a la SCRD.</a:t>
            </a:r>
            <a:endParaRPr lang="es-CO" dirty="0"/>
          </a:p>
        </p:txBody>
      </p:sp>
      <p:sp>
        <p:nvSpPr>
          <p:cNvPr id="4" name="Marcador de número de diapositiva 3"/>
          <p:cNvSpPr>
            <a:spLocks noGrp="1"/>
          </p:cNvSpPr>
          <p:nvPr>
            <p:ph type="sldNum" sz="quarter" idx="5"/>
          </p:nvPr>
        </p:nvSpPr>
        <p:spPr/>
        <p:txBody>
          <a:bodyPr/>
          <a:lstStyle/>
          <a:p>
            <a:fld id="{5F822E48-80CB-46B2-87F2-BA8E5F3D418B}" type="slidenum">
              <a:rPr lang="es-CO" smtClean="0"/>
              <a:t>29</a:t>
            </a:fld>
            <a:endParaRPr lang="es-CO"/>
          </a:p>
        </p:txBody>
      </p:sp>
    </p:spTree>
    <p:extLst>
      <p:ext uri="{BB962C8B-B14F-4D97-AF65-F5344CB8AC3E}">
        <p14:creationId xmlns:p14="http://schemas.microsoft.com/office/powerpoint/2010/main" val="293041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4"/>
                </a:solidFill>
                <a:effectLst/>
                <a:latin typeface="Roboto" panose="02000000000000000000" pitchFamily="2" charset="0"/>
              </a:rPr>
              <a:t>Se trató de una estimación equivocada de los compromisos a adquirir por las siguientes razones: 1. De conformidad con las reservas constituidas a 31/12/2020, estos recursos permiten a la entidad desplegar su misionalidad durante los tres primeros meses de 2021 lo que implica que con recursos de 2021 se asumieran los compromisos para asegurar el cumplimiento de la misionalidad a partir del mes de abril, lo cual ya se ve reflejado en la ejecución a la fecha que es del 54%</a:t>
            </a:r>
          </a:p>
          <a:p>
            <a:endParaRPr lang="es-ES" b="0" i="0" dirty="0">
              <a:solidFill>
                <a:srgbClr val="202124"/>
              </a:solidFill>
              <a:effectLst/>
              <a:latin typeface="Roboto" panose="02000000000000000000" pitchFamily="2" charset="0"/>
            </a:endParaRPr>
          </a:p>
          <a:p>
            <a:r>
              <a:rPr lang="es-ES" b="0" i="0" dirty="0">
                <a:solidFill>
                  <a:srgbClr val="202124"/>
                </a:solidFill>
                <a:effectLst/>
                <a:latin typeface="Roboto" panose="02000000000000000000" pitchFamily="2" charset="0"/>
              </a:rPr>
              <a:t>Este rezago se explica porque la misionalidad de la entidad ha sido financiada durante los primeros tres meses del año con recursos correspondientes a las reservas constituidas a 31/12 de 2020, por lo que es necesario reformular la programación tanto de compromisos como de giros</a:t>
            </a:r>
            <a:endParaRPr lang="es-CO" dirty="0"/>
          </a:p>
        </p:txBody>
      </p:sp>
      <p:sp>
        <p:nvSpPr>
          <p:cNvPr id="4" name="Marcador de número de diapositiva 3"/>
          <p:cNvSpPr>
            <a:spLocks noGrp="1"/>
          </p:cNvSpPr>
          <p:nvPr>
            <p:ph type="sldNum" sz="quarter" idx="5"/>
          </p:nvPr>
        </p:nvSpPr>
        <p:spPr/>
        <p:txBody>
          <a:bodyPr/>
          <a:lstStyle/>
          <a:p>
            <a:fld id="{5F822E48-80CB-46B2-87F2-BA8E5F3D418B}" type="slidenum">
              <a:rPr lang="es-CO" smtClean="0"/>
              <a:t>30</a:t>
            </a:fld>
            <a:endParaRPr lang="es-CO"/>
          </a:p>
        </p:txBody>
      </p:sp>
    </p:spTree>
    <p:extLst>
      <p:ext uri="{BB962C8B-B14F-4D97-AF65-F5344CB8AC3E}">
        <p14:creationId xmlns:p14="http://schemas.microsoft.com/office/powerpoint/2010/main" val="204858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4"/>
                </a:solidFill>
                <a:effectLst/>
                <a:latin typeface="Roboto" panose="020B0604020202020204" pitchFamily="2" charset="0"/>
              </a:rPr>
              <a:t>A continuación, se presenta por proyectos de inversión los principales procesos contractuales que actualmente están en curso, sin registro presupuestal, que generaron rezago de los compromisos frente a lo programado:</a:t>
            </a:r>
          </a:p>
          <a:p>
            <a:r>
              <a:rPr lang="es-ES" b="0" i="0" dirty="0">
                <a:solidFill>
                  <a:srgbClr val="202124"/>
                </a:solidFill>
                <a:effectLst/>
                <a:latin typeface="Roboto" panose="020B0604020202020204" pitchFamily="2" charset="0"/>
              </a:rPr>
              <a:t>• 7668: Operador logístico (228M)</a:t>
            </a:r>
          </a:p>
          <a:p>
            <a:r>
              <a:rPr lang="es-ES" b="0" i="0" dirty="0">
                <a:solidFill>
                  <a:srgbClr val="202124"/>
                </a:solidFill>
                <a:effectLst/>
                <a:latin typeface="Roboto" panose="020B0604020202020204" pitchFamily="2" charset="0"/>
              </a:rPr>
              <a:t>• 7674: Contratación de Vigilancia y Seguridad Privada (54M), operador logístico (149M)</a:t>
            </a:r>
          </a:p>
          <a:p>
            <a:r>
              <a:rPr lang="es-ES" b="0" i="0" dirty="0">
                <a:solidFill>
                  <a:srgbClr val="202124"/>
                </a:solidFill>
                <a:effectLst/>
                <a:latin typeface="Roboto" panose="020B0604020202020204" pitchFamily="2" charset="0"/>
              </a:rPr>
              <a:t>• 7724: Contratación de Vigilancia y Seguridad Privada (142M), mantenimiento preventivo y/o correctivo de los bienes muebles e inmuebles (21M)</a:t>
            </a:r>
          </a:p>
          <a:p>
            <a:r>
              <a:rPr lang="es-ES" b="0" i="0" dirty="0">
                <a:solidFill>
                  <a:srgbClr val="202124"/>
                </a:solidFill>
                <a:effectLst/>
                <a:latin typeface="Roboto" panose="020B0604020202020204" pitchFamily="2" charset="0"/>
              </a:rPr>
              <a:t>• 7682: Operador logístico 273M, transporte terrestre (23M)</a:t>
            </a:r>
          </a:p>
          <a:p>
            <a:r>
              <a:rPr lang="es-ES" b="0" i="0" dirty="0">
                <a:solidFill>
                  <a:srgbClr val="202124"/>
                </a:solidFill>
                <a:effectLst/>
                <a:latin typeface="Roboto" panose="020B0604020202020204" pitchFamily="2" charset="0"/>
              </a:rPr>
              <a:t>• 7713: Formación en emprendimiento cultural y creativo (400M), </a:t>
            </a:r>
            <a:r>
              <a:rPr lang="es-ES" b="0" i="0" dirty="0" err="1">
                <a:solidFill>
                  <a:srgbClr val="202124"/>
                </a:solidFill>
                <a:effectLst/>
                <a:latin typeface="Roboto" panose="020B0604020202020204" pitchFamily="2" charset="0"/>
              </a:rPr>
              <a:t>cocreación</a:t>
            </a:r>
            <a:r>
              <a:rPr lang="es-ES" b="0" i="0" dirty="0">
                <a:solidFill>
                  <a:srgbClr val="202124"/>
                </a:solidFill>
                <a:effectLst/>
                <a:latin typeface="Roboto" panose="020B0604020202020204" pitchFamily="2" charset="0"/>
              </a:rPr>
              <a:t> y sofisticación de productos (60M), aplicación de la metodología de mapeo y caracterización de agentes del ecosistema cultural y creativo (145M)</a:t>
            </a:r>
          </a:p>
          <a:p>
            <a:r>
              <a:rPr lang="es-ES" b="0" i="0" dirty="0">
                <a:solidFill>
                  <a:srgbClr val="202124"/>
                </a:solidFill>
                <a:effectLst/>
                <a:latin typeface="Roboto" panose="020B0604020202020204" pitchFamily="2" charset="0"/>
              </a:rPr>
              <a:t>• 7760: mantenimiento preventivo y/o correctivo de los bienes muebles e inmuebles (23M), transporte terrestre (60M)</a:t>
            </a:r>
          </a:p>
          <a:p>
            <a:r>
              <a:rPr lang="es-ES" b="0" i="0" dirty="0">
                <a:solidFill>
                  <a:srgbClr val="202124"/>
                </a:solidFill>
                <a:effectLst/>
                <a:latin typeface="Roboto" panose="020B0604020202020204" pitchFamily="2" charset="0"/>
              </a:rPr>
              <a:t>En adición, los contratos de prestación de servicios profesionales y/o apoyo a la gestión se celebraron mayoritariamente a un término de 6 meses, con ocasión del cambio de director(a) de la FUGA</a:t>
            </a:r>
          </a:p>
          <a:p>
            <a:endParaRPr lang="es-ES" b="0" i="0" dirty="0">
              <a:solidFill>
                <a:srgbClr val="202124"/>
              </a:solidFill>
              <a:effectLst/>
              <a:latin typeface="Roboto" panose="020B0604020202020204" pitchFamily="2" charset="0"/>
            </a:endParaRPr>
          </a:p>
          <a:p>
            <a:r>
              <a:rPr lang="es-ES" b="0" i="0" dirty="0">
                <a:solidFill>
                  <a:srgbClr val="202124"/>
                </a:solidFill>
                <a:effectLst/>
                <a:latin typeface="Roboto" panose="02000000000000000000" pitchFamily="2" charset="0"/>
              </a:rPr>
              <a:t>El rezago en giros corresponde al retraso en compromisos. Una vez se avance en la adjudicación de los contratos se moverá este indicador.</a:t>
            </a:r>
            <a:endParaRPr lang="es-CO" dirty="0"/>
          </a:p>
        </p:txBody>
      </p:sp>
      <p:sp>
        <p:nvSpPr>
          <p:cNvPr id="4" name="Marcador de número de diapositiva 3"/>
          <p:cNvSpPr>
            <a:spLocks noGrp="1"/>
          </p:cNvSpPr>
          <p:nvPr>
            <p:ph type="sldNum" sz="quarter" idx="5"/>
          </p:nvPr>
        </p:nvSpPr>
        <p:spPr/>
        <p:txBody>
          <a:bodyPr/>
          <a:lstStyle/>
          <a:p>
            <a:fld id="{5F822E48-80CB-46B2-87F2-BA8E5F3D418B}" type="slidenum">
              <a:rPr lang="es-CO" smtClean="0"/>
              <a:t>31</a:t>
            </a:fld>
            <a:endParaRPr lang="es-CO"/>
          </a:p>
        </p:txBody>
      </p:sp>
    </p:spTree>
    <p:extLst>
      <p:ext uri="{BB962C8B-B14F-4D97-AF65-F5344CB8AC3E}">
        <p14:creationId xmlns:p14="http://schemas.microsoft.com/office/powerpoint/2010/main" val="100402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F822E48-80CB-46B2-87F2-BA8E5F3D418B}" type="slidenum">
              <a:rPr lang="es-CO" smtClean="0"/>
              <a:t>32</a:t>
            </a:fld>
            <a:endParaRPr lang="es-CO"/>
          </a:p>
        </p:txBody>
      </p:sp>
    </p:spTree>
    <p:extLst>
      <p:ext uri="{BB962C8B-B14F-4D97-AF65-F5344CB8AC3E}">
        <p14:creationId xmlns:p14="http://schemas.microsoft.com/office/powerpoint/2010/main" val="364062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4"/>
                </a:solidFill>
                <a:effectLst/>
                <a:latin typeface="Roboto" panose="02000000000000000000" pitchFamily="2" charset="0"/>
              </a:rPr>
              <a:t>OFB: El rezago de lo girado de reservas frente a lo programado es de menos del 1%, rezago que se resolverá en el mes de mayo</a:t>
            </a:r>
          </a:p>
          <a:p>
            <a:endParaRPr lang="es-ES" b="0" i="0" dirty="0">
              <a:solidFill>
                <a:srgbClr val="202124"/>
              </a:solidFill>
              <a:effectLst/>
              <a:latin typeface="Roboto" panose="02000000000000000000" pitchFamily="2" charset="0"/>
            </a:endParaRPr>
          </a:p>
          <a:p>
            <a:r>
              <a:rPr lang="es-ES" b="0" i="0" dirty="0">
                <a:solidFill>
                  <a:srgbClr val="202124"/>
                </a:solidFill>
                <a:effectLst/>
                <a:latin typeface="Roboto" panose="02000000000000000000" pitchFamily="2" charset="0"/>
              </a:rPr>
              <a:t>IDPC:</a:t>
            </a:r>
          </a:p>
          <a:p>
            <a:r>
              <a:rPr lang="es-ES" b="0" i="0" dirty="0">
                <a:solidFill>
                  <a:srgbClr val="202124"/>
                </a:solidFill>
                <a:effectLst/>
                <a:latin typeface="Roboto" panose="02000000000000000000" pitchFamily="2" charset="0"/>
              </a:rPr>
              <a:t>Proyecto 7611. Valor rezago: 470 millones - Pagos del contrato de obra e interventoría de la tercera etapa del inmueble ubicado en la calle 12b </a:t>
            </a:r>
            <a:r>
              <a:rPr lang="es-ES" b="0" i="0" dirty="0" err="1">
                <a:solidFill>
                  <a:srgbClr val="202124"/>
                </a:solidFill>
                <a:effectLst/>
                <a:latin typeface="Roboto" panose="02000000000000000000" pitchFamily="2" charset="0"/>
              </a:rPr>
              <a:t>N°</a:t>
            </a:r>
            <a:r>
              <a:rPr lang="es-ES" b="0" i="0" dirty="0">
                <a:solidFill>
                  <a:srgbClr val="202124"/>
                </a:solidFill>
                <a:effectLst/>
                <a:latin typeface="Roboto" panose="02000000000000000000" pitchFamily="2" charset="0"/>
              </a:rPr>
              <a:t> 2-91 (Adición contratos), que están supeditados a la entrega final a satisfacción de las obras - Pago de pasivos exigibles. Proyecto 7612. Valor rezago: 280 millones - Pago de los contratos de obra e interventoría para los primeros auxilios en los Columbarios ubicados en el costado occidental del Cementerio Central de Bogotá. La obra fue suspendida por temas del confinamiento decretado por el Gobierno Nacional y Distrital. Proyecto 7597. Valor rezago: 181 millones - Pago contenidos sonoros, audiovisuales, fotográficos y convergentes promovidos por comunidades, a partir de un enfoque territorial y poblacional. - Pendiente la entrega de insumos de papelería, soporte anual de los módulos y licencias del software de mesa de ayuda (Aranda) y de la infraestructura tecnológica de mejorar del Data Center. Proyecto 7639. Valor rezago: 29 millones - Pago final se contratos de prestación de servicios profesionales. Proyecto 7649. Valor rezago: 35 millones - Pago final de contratos de prestación de servicios profesionales. Proyecto 1110. Valor rezago: 57 millones - Pago final del alquiler e instalación de computadores de escritorio - Pago final de la prestación de los servicios de vigilancia y seguridad privada - Pago final de del Suministro de elementos y materiales de ferretería</a:t>
            </a:r>
          </a:p>
          <a:p>
            <a:endParaRPr lang="es-CO" dirty="0"/>
          </a:p>
        </p:txBody>
      </p:sp>
      <p:sp>
        <p:nvSpPr>
          <p:cNvPr id="4" name="Marcador de número de diapositiva 3"/>
          <p:cNvSpPr>
            <a:spLocks noGrp="1"/>
          </p:cNvSpPr>
          <p:nvPr>
            <p:ph type="sldNum" sz="quarter" idx="5"/>
          </p:nvPr>
        </p:nvSpPr>
        <p:spPr/>
        <p:txBody>
          <a:bodyPr/>
          <a:lstStyle/>
          <a:p>
            <a:fld id="{5F822E48-80CB-46B2-87F2-BA8E5F3D418B}" type="slidenum">
              <a:rPr lang="es-CO" smtClean="0"/>
              <a:t>34</a:t>
            </a:fld>
            <a:endParaRPr lang="es-CO"/>
          </a:p>
        </p:txBody>
      </p:sp>
    </p:spTree>
    <p:extLst>
      <p:ext uri="{BB962C8B-B14F-4D97-AF65-F5344CB8AC3E}">
        <p14:creationId xmlns:p14="http://schemas.microsoft.com/office/powerpoint/2010/main" val="425950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22E48-80CB-46B2-87F2-BA8E5F3D418B}"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35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22E48-80CB-46B2-87F2-BA8E5F3D418B}"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69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8</a:t>
            </a:fld>
            <a:endParaRPr/>
          </a:p>
        </p:txBody>
      </p:sp>
      <p:sp>
        <p:nvSpPr>
          <p:cNvPr id="109" name="Google Shape;109;p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10" name="Google Shape;110;p3:notes"/>
          <p:cNvSpPr txBox="1">
            <a:spLocks noGrp="1"/>
          </p:cNvSpPr>
          <p:nvPr>
            <p:ph type="body" idx="1"/>
          </p:nvPr>
        </p:nvSpPr>
        <p:spPr>
          <a:xfrm>
            <a:off x="777239" y="4777560"/>
            <a:ext cx="6217560" cy="452592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22E48-80CB-46B2-87F2-BA8E5F3D418B}"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3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9</a:t>
            </a:fld>
            <a:endParaRPr/>
          </a:p>
        </p:txBody>
      </p:sp>
      <p:sp>
        <p:nvSpPr>
          <p:cNvPr id="121" name="Google Shape;121;p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22" name="Google Shape;122;p4: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10</a:t>
            </a:fld>
            <a:endParaRPr/>
          </a:p>
        </p:txBody>
      </p:sp>
      <p:sp>
        <p:nvSpPr>
          <p:cNvPr id="138" name="Google Shape;138;p5: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39" name="Google Shape;139;p5:notes"/>
          <p:cNvSpPr txBox="1">
            <a:spLocks noGrp="1"/>
          </p:cNvSpPr>
          <p:nvPr>
            <p:ph type="body" idx="1"/>
          </p:nvPr>
        </p:nvSpPr>
        <p:spPr>
          <a:xfrm>
            <a:off x="777239" y="4777560"/>
            <a:ext cx="6217560" cy="452592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11</a:t>
            </a:fld>
            <a:endParaRPr/>
          </a:p>
        </p:txBody>
      </p:sp>
      <p:sp>
        <p:nvSpPr>
          <p:cNvPr id="151" name="Google Shape;151;p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52" name="Google Shape;152;p6: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r>
              <a:rPr lang="es-ES" sz="2400" b="1" dirty="0">
                <a:latin typeface="Calibri" panose="020F0502020204030204" pitchFamily="34" charset="0"/>
                <a:cs typeface="Calibri" panose="020F0502020204030204" pitchFamily="34" charset="0"/>
              </a:rPr>
              <a:t>Justificación de avance</a:t>
            </a:r>
          </a:p>
          <a:p>
            <a:pPr marL="216000" lvl="0" indent="-216000" algn="l" rtl="0">
              <a:lnSpc>
                <a:spcPct val="100000"/>
              </a:lnSpc>
              <a:spcBef>
                <a:spcPts val="0"/>
              </a:spcBef>
              <a:spcAft>
                <a:spcPts val="0"/>
              </a:spcAft>
              <a:buSzPts val="1400"/>
              <a:buNone/>
            </a:pPr>
            <a:r>
              <a:rPr lang="es-ES" sz="2400" dirty="0">
                <a:latin typeface="Calibri" panose="020F0502020204030204" pitchFamily="34" charset="0"/>
                <a:cs typeface="Calibri" panose="020F0502020204030204" pitchFamily="34" charset="0"/>
              </a:rPr>
              <a:t>Meta 3: meta programada a partir del tercer trimestre de la vigencia.</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2400" dirty="0">
                <a:latin typeface="Calibri" panose="020F0502020204030204" pitchFamily="34" charset="0"/>
                <a:cs typeface="Calibri" panose="020F0502020204030204" pitchFamily="34" charset="0"/>
              </a:rPr>
              <a:t>Meta 103: </a:t>
            </a:r>
            <a:r>
              <a:rPr lang="es-MX" sz="2400" dirty="0">
                <a:solidFill>
                  <a:schemeClr val="accent4">
                    <a:lumMod val="75000"/>
                  </a:schemeClr>
                </a:solidFill>
                <a:latin typeface="Calibri" panose="020F0502020204030204" pitchFamily="34" charset="0"/>
                <a:cs typeface="Calibri" panose="020F0502020204030204" pitchFamily="34" charset="0"/>
              </a:rPr>
              <a:t>Meta programada a partir del tercer trimestre de la vigencia 2021 Feria del Libro en Agosto</a:t>
            </a:r>
            <a:endParaRPr lang="es-ES" sz="2400" dirty="0">
              <a:latin typeface="Calibri" panose="020F0502020204030204" pitchFamily="34" charset="0"/>
              <a:cs typeface="Calibri" panose="020F0502020204030204" pitchFamily="34" charset="0"/>
            </a:endParaRPr>
          </a:p>
          <a:p>
            <a:pPr marL="216000" lvl="0" indent="-216000" algn="l" rtl="0">
              <a:lnSpc>
                <a:spcPct val="100000"/>
              </a:lnSpc>
              <a:spcBef>
                <a:spcPts val="0"/>
              </a:spcBef>
              <a:spcAft>
                <a:spcPts val="0"/>
              </a:spcAft>
              <a:buSzPts val="1400"/>
              <a:buNone/>
            </a:pPr>
            <a:r>
              <a:rPr lang="es-ES" sz="2400" dirty="0">
                <a:latin typeface="Calibri" panose="020F0502020204030204" pitchFamily="34" charset="0"/>
                <a:cs typeface="Calibri" panose="020F0502020204030204" pitchFamily="34" charset="0"/>
              </a:rPr>
              <a:t>Meta 151: </a:t>
            </a:r>
            <a:r>
              <a:rPr lang="es-MX" sz="2400" dirty="0">
                <a:solidFill>
                  <a:schemeClr val="accent4">
                    <a:lumMod val="75000"/>
                  </a:schemeClr>
                </a:solidFill>
                <a:latin typeface="Calibri" panose="020F0502020204030204" pitchFamily="34" charset="0"/>
                <a:cs typeface="Calibri" panose="020F0502020204030204" pitchFamily="34" charset="0"/>
              </a:rPr>
              <a:t>Meta programada para el cuarto trimestre de la vigencia 2021</a:t>
            </a:r>
            <a:endParaRPr lang="es-ES" sz="2400" dirty="0">
              <a:latin typeface="Calibri" panose="020F0502020204030204" pitchFamily="34" charset="0"/>
              <a:cs typeface="Calibri" panose="020F0502020204030204" pitchFamily="34" charset="0"/>
            </a:endParaRPr>
          </a:p>
          <a:p>
            <a:pPr marL="216000" lvl="0" indent="-216000" algn="l" rtl="0">
              <a:lnSpc>
                <a:spcPct val="100000"/>
              </a:lnSpc>
              <a:spcBef>
                <a:spcPts val="0"/>
              </a:spcBef>
              <a:spcAft>
                <a:spcPts val="0"/>
              </a:spcAft>
              <a:buSzPts val="1400"/>
              <a:buNone/>
            </a:pPr>
            <a:r>
              <a:rPr lang="es-ES" sz="2400" dirty="0">
                <a:latin typeface="Calibri" panose="020F0502020204030204" pitchFamily="34" charset="0"/>
                <a:cs typeface="Calibri" panose="020F0502020204030204" pitchFamily="34" charset="0"/>
              </a:rPr>
              <a:t>Meta 158: </a:t>
            </a:r>
            <a:r>
              <a:rPr lang="es-MX" sz="2400" dirty="0">
                <a:solidFill>
                  <a:schemeClr val="accent4">
                    <a:lumMod val="75000"/>
                  </a:schemeClr>
                </a:solidFill>
                <a:latin typeface="Calibri" panose="020F0502020204030204" pitchFamily="34" charset="0"/>
                <a:cs typeface="Calibri" panose="020F0502020204030204" pitchFamily="34" charset="0"/>
              </a:rPr>
              <a:t>Meta programada a partir del segundo trimestre de la vigencia 2021</a:t>
            </a:r>
            <a:endParaRPr lang="es-ES" sz="2400" dirty="0">
              <a:latin typeface="Calibri" panose="020F0502020204030204" pitchFamily="34" charset="0"/>
              <a:cs typeface="Calibri" panose="020F0502020204030204" pitchFamily="34" charset="0"/>
            </a:endParaRPr>
          </a:p>
          <a:p>
            <a:pPr marL="216000" lvl="0" indent="-216000" algn="l" rtl="0">
              <a:lnSpc>
                <a:spcPct val="100000"/>
              </a:lnSpc>
              <a:spcBef>
                <a:spcPts val="0"/>
              </a:spcBef>
              <a:spcAft>
                <a:spcPts val="0"/>
              </a:spcAft>
              <a:buSzPts val="1400"/>
              <a:buNone/>
            </a:pPr>
            <a:r>
              <a:rPr lang="es-ES" sz="2400" dirty="0">
                <a:latin typeface="Calibri" panose="020F0502020204030204" pitchFamily="34" charset="0"/>
                <a:cs typeface="Calibri" panose="020F0502020204030204" pitchFamily="34" charset="0"/>
              </a:rPr>
              <a:t>Meta 475: </a:t>
            </a:r>
            <a:r>
              <a:rPr lang="es-MX" sz="2400" dirty="0">
                <a:solidFill>
                  <a:schemeClr val="accent4">
                    <a:lumMod val="75000"/>
                  </a:schemeClr>
                </a:solidFill>
                <a:latin typeface="Calibri" panose="020F0502020204030204" pitchFamily="34" charset="0"/>
                <a:cs typeface="Calibri" panose="020F0502020204030204" pitchFamily="34" charset="0"/>
              </a:rPr>
              <a:t>Meta programada a partir del cuarto trimestre de la vigencia 2021</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46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12</a:t>
            </a:fld>
            <a:endParaRPr/>
          </a:p>
        </p:txBody>
      </p:sp>
      <p:sp>
        <p:nvSpPr>
          <p:cNvPr id="151" name="Google Shape;151;p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52" name="Google Shape;152;p6: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r>
              <a:rPr lang="es-ES" dirty="0"/>
              <a:t>IDRD</a:t>
            </a:r>
          </a:p>
          <a:p>
            <a:pPr marL="216000" lvl="0" indent="-216000" algn="l" rtl="0">
              <a:lnSpc>
                <a:spcPct val="100000"/>
              </a:lnSpc>
              <a:spcBef>
                <a:spcPts val="0"/>
              </a:spcBef>
              <a:spcAft>
                <a:spcPts val="0"/>
              </a:spcAft>
              <a:buSzPts val="1400"/>
              <a:buNone/>
            </a:pPr>
            <a:endParaRPr lang="es-ES" sz="2000" b="1" i="0" u="none" strike="noStrike" cap="none" dirty="0">
              <a:solidFill>
                <a:srgbClr val="000000"/>
              </a:solidFill>
              <a:effectLst/>
              <a:highlight>
                <a:srgbClr val="000000"/>
              </a:highlight>
              <a:latin typeface="Arial"/>
              <a:ea typeface="Arial"/>
              <a:cs typeface="Arial"/>
              <a:sym typeface="Arial"/>
            </a:endParaRPr>
          </a:p>
          <a:p>
            <a:pPr marL="216000" lvl="0" indent="-216000" algn="l" rtl="0">
              <a:lnSpc>
                <a:spcPct val="100000"/>
              </a:lnSpc>
              <a:spcBef>
                <a:spcPts val="0"/>
              </a:spcBef>
              <a:spcAft>
                <a:spcPts val="0"/>
              </a:spcAft>
              <a:buSzPts val="1400"/>
              <a:buNone/>
            </a:pPr>
            <a:r>
              <a:rPr lang="es-CO" sz="2000" b="1" i="0" u="none" strike="noStrike" cap="none" dirty="0">
                <a:solidFill>
                  <a:srgbClr val="000000"/>
                </a:solidFill>
                <a:effectLst/>
                <a:highlight>
                  <a:srgbClr val="000000"/>
                </a:highlight>
                <a:latin typeface="Arial"/>
                <a:ea typeface="Arial"/>
                <a:cs typeface="Arial"/>
                <a:sym typeface="Arial"/>
              </a:rPr>
              <a:t>Meta 141: </a:t>
            </a:r>
            <a:r>
              <a:rPr lang="es-CO" sz="2000" b="0" i="0" u="none" strike="noStrike" cap="none" dirty="0">
                <a:solidFill>
                  <a:srgbClr val="000000"/>
                </a:solidFill>
                <a:effectLst/>
                <a:highlight>
                  <a:srgbClr val="000000"/>
                </a:highlight>
                <a:latin typeface="Arial"/>
                <a:ea typeface="Arial"/>
                <a:cs typeface="Arial"/>
                <a:sym typeface="Arial"/>
              </a:rPr>
              <a:t>Para el mes de abril del 2021 se tiene proyectado reportar un avance del 0,06 correspondiente a: Preparar 1200 niños, niñas, adolescentes y jóvenes en procesos deportivos en las etapas de talento y reserva y rendimiento deportivo, diseñar el plan de capacitación de género y gobernanza para el desarrollo deportivo del Distrito Capital y realizar el evento deportivo distrital correspondiente a la Vuelta Colombia.</a:t>
            </a:r>
          </a:p>
          <a:p>
            <a:pPr marL="216000" lvl="0" indent="-216000" algn="l" rtl="0">
              <a:lnSpc>
                <a:spcPct val="100000"/>
              </a:lnSpc>
              <a:spcBef>
                <a:spcPts val="0"/>
              </a:spcBef>
              <a:spcAft>
                <a:spcPts val="0"/>
              </a:spcAft>
              <a:buSzPts val="1400"/>
              <a:buNone/>
            </a:pPr>
            <a:r>
              <a:rPr lang="es-CO" sz="2000" b="1" i="0" u="none" strike="noStrike" cap="none" dirty="0">
                <a:solidFill>
                  <a:srgbClr val="000000"/>
                </a:solidFill>
                <a:effectLst/>
                <a:highlight>
                  <a:srgbClr val="000000"/>
                </a:highlight>
                <a:latin typeface="Arial"/>
                <a:ea typeface="Arial"/>
                <a:cs typeface="Arial"/>
                <a:sym typeface="Arial"/>
              </a:rPr>
              <a:t>Meta 144: </a:t>
            </a:r>
            <a:r>
              <a:rPr lang="es-CO" sz="2000" b="0" i="0" u="none" strike="noStrike" cap="none" dirty="0">
                <a:solidFill>
                  <a:srgbClr val="000000"/>
                </a:solidFill>
                <a:effectLst/>
                <a:highlight>
                  <a:srgbClr val="000000"/>
                </a:highlight>
                <a:latin typeface="Arial"/>
                <a:ea typeface="Arial"/>
                <a:cs typeface="Arial"/>
                <a:sym typeface="Arial"/>
              </a:rPr>
              <a:t>La ejecución y cumplimiento de la meta está programada para el mes de septiembre del 2021, con la realización de un Foro de Política Pública denominado Deporte, Recreación, Actividad física, Parques y Equipamientos Recreativos DRAFE, para llegar a la realización de este evento, se está adelantando en estos meses los procesos contractuales, como lo son la contratación de elementos de papelería, el suministro de uniformes para los consejeros DRAFE y la logística para la realización del Foro.</a:t>
            </a:r>
          </a:p>
          <a:p>
            <a:pPr marL="216000" lvl="0" indent="-216000" algn="l" rtl="0">
              <a:lnSpc>
                <a:spcPct val="100000"/>
              </a:lnSpc>
              <a:spcBef>
                <a:spcPts val="0"/>
              </a:spcBef>
              <a:spcAft>
                <a:spcPts val="0"/>
              </a:spcAft>
              <a:buSzPts val="1400"/>
              <a:buNone/>
            </a:pPr>
            <a:endParaRPr lang="es-ES" dirty="0"/>
          </a:p>
          <a:p>
            <a:pPr marL="216000" lvl="0" indent="-216000" algn="l" rtl="0">
              <a:lnSpc>
                <a:spcPct val="100000"/>
              </a:lnSpc>
              <a:spcBef>
                <a:spcPts val="0"/>
              </a:spcBef>
              <a:spcAft>
                <a:spcPts val="0"/>
              </a:spcAft>
              <a:buSzPts val="1400"/>
              <a:buNone/>
            </a:pPr>
            <a:r>
              <a:rPr lang="es-CO" dirty="0"/>
              <a:t>IDPC</a:t>
            </a:r>
          </a:p>
          <a:p>
            <a:pPr marL="216000" lvl="0" indent="-216000" algn="l" rtl="0">
              <a:lnSpc>
                <a:spcPct val="100000"/>
              </a:lnSpc>
              <a:spcBef>
                <a:spcPts val="0"/>
              </a:spcBef>
              <a:spcAft>
                <a:spcPts val="0"/>
              </a:spcAft>
              <a:buSzPts val="1400"/>
              <a:buNone/>
            </a:pPr>
            <a:r>
              <a:rPr lang="es-CO" dirty="0"/>
              <a:t>Meta 96: En el mes de enero y febrero no se realizaron atenciones directas a colegios distritales ni en colegios privados y fundaciones. Las atenciones realizadas en marzo se reportarán en el próximo reporte teniendo en cuenta el proceso y tiempo de validación que se debe realizar a las cifras reportadas por parte de la Secretaría de Cultura, Recreación y Deporte y la Secretaría Distrital de Educación.</a:t>
            </a:r>
          </a:p>
          <a:p>
            <a:pPr marL="216000" lvl="0" indent="-216000" algn="l" rtl="0">
              <a:lnSpc>
                <a:spcPct val="100000"/>
              </a:lnSpc>
              <a:spcBef>
                <a:spcPts val="0"/>
              </a:spcBef>
              <a:spcAft>
                <a:spcPts val="0"/>
              </a:spcAft>
              <a:buSzPts val="1400"/>
              <a:buNone/>
            </a:pPr>
            <a:endParaRPr lang="es-CO" dirty="0"/>
          </a:p>
          <a:p>
            <a:pPr marL="216000" lvl="0" indent="-216000" algn="l" rtl="0">
              <a:lnSpc>
                <a:spcPct val="100000"/>
              </a:lnSpc>
              <a:spcBef>
                <a:spcPts val="0"/>
              </a:spcBef>
              <a:spcAft>
                <a:spcPts val="0"/>
              </a:spcAft>
              <a:buSzPts val="1400"/>
              <a:buNone/>
            </a:pPr>
            <a:r>
              <a:rPr lang="es-CO" dirty="0"/>
              <a:t>Meta 152: La programación de la magnitud de esta meta se realizó en función de los productos que serán elaborados y validados en desarrollo de las manifestaciones definidas para esta vigencia (Metodología creativa Teatro La Candelaria – Festival del Sol y la Luna – Cultura de la bici), los cuales se realizarán en el segundo, tercer y cuarto trimestre. No obstante, se indica que la ejecución de la meta ya inició.</a:t>
            </a:r>
          </a:p>
          <a:p>
            <a:pPr marL="216000" lvl="0" indent="-216000" algn="l" rtl="0">
              <a:lnSpc>
                <a:spcPct val="100000"/>
              </a:lnSpc>
              <a:spcBef>
                <a:spcPts val="0"/>
              </a:spcBef>
              <a:spcAft>
                <a:spcPts val="0"/>
              </a:spcAft>
              <a:buSzPts val="1400"/>
              <a:buNone/>
            </a:pPr>
            <a:endParaRPr lang="es-CO" dirty="0"/>
          </a:p>
          <a:p>
            <a:pPr marL="216000" lvl="0" indent="-216000" algn="l" rtl="0">
              <a:lnSpc>
                <a:spcPct val="100000"/>
              </a:lnSpc>
              <a:spcBef>
                <a:spcPts val="0"/>
              </a:spcBef>
              <a:spcAft>
                <a:spcPts val="0"/>
              </a:spcAft>
              <a:buSzPts val="1400"/>
              <a:buNone/>
            </a:pPr>
            <a:r>
              <a:rPr lang="es-CO" dirty="0"/>
              <a:t>Meta 158: De acuerdo con la programación establecida los estímulos serán entregados en el segundo y tercer trimestre. No obstante, se indica que la ejecución de la meta ya inició con la apertura de 22 estímulos, así como la entrega de un apoyo concertado.</a:t>
            </a:r>
            <a:endParaRPr dirty="0"/>
          </a:p>
        </p:txBody>
      </p:sp>
    </p:spTree>
    <p:extLst>
      <p:ext uri="{BB962C8B-B14F-4D97-AF65-F5344CB8AC3E}">
        <p14:creationId xmlns:p14="http://schemas.microsoft.com/office/powerpoint/2010/main" val="230570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13</a:t>
            </a:fld>
            <a:endParaRPr/>
          </a:p>
        </p:txBody>
      </p:sp>
      <p:sp>
        <p:nvSpPr>
          <p:cNvPr id="151" name="Google Shape;151;p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52" name="Google Shape;152;p6: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85661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14</a:t>
            </a:fld>
            <a:endParaRPr/>
          </a:p>
        </p:txBody>
      </p:sp>
      <p:sp>
        <p:nvSpPr>
          <p:cNvPr id="151" name="Google Shape;151;p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52" name="Google Shape;152;p6: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r>
              <a:rPr lang="es-CO" sz="2000" b="0" i="0" u="none" strike="noStrike" cap="none" dirty="0">
                <a:solidFill>
                  <a:srgbClr val="000000"/>
                </a:solidFill>
                <a:effectLst/>
                <a:highlight>
                  <a:srgbClr val="000000"/>
                </a:highlight>
                <a:latin typeface="Arial"/>
                <a:ea typeface="Arial"/>
                <a:cs typeface="Arial"/>
                <a:sym typeface="Arial"/>
              </a:rPr>
              <a:t>Meta 168 Diseñar y promover tres (3) programas para el fortalecimiento de la cadena de valor de la economía cultural y creativa. Esta meta alcanzará un cumplimiento del 100% a 31 de diciembre de 2021 cuando se haya desarrollado un acompañamiento técnico a un proceso local de economía cultural y creativa, se surta el proceso de formación  en competencias personales y empresariales a 367 personas, el desarrollo de 2 laboratorios de </a:t>
            </a:r>
            <a:r>
              <a:rPr lang="es-CO" sz="2000" b="0" i="0" u="none" strike="noStrike" cap="none" dirty="0" err="1">
                <a:solidFill>
                  <a:srgbClr val="000000"/>
                </a:solidFill>
                <a:effectLst/>
                <a:highlight>
                  <a:srgbClr val="000000"/>
                </a:highlight>
                <a:latin typeface="Arial"/>
                <a:ea typeface="Arial"/>
                <a:cs typeface="Arial"/>
                <a:sym typeface="Arial"/>
              </a:rPr>
              <a:t>cocreación</a:t>
            </a:r>
            <a:r>
              <a:rPr lang="es-CO" sz="2000" b="0" i="0" u="none" strike="noStrike" cap="none" dirty="0">
                <a:solidFill>
                  <a:srgbClr val="000000"/>
                </a:solidFill>
                <a:effectLst/>
                <a:highlight>
                  <a:srgbClr val="000000"/>
                </a:highlight>
                <a:latin typeface="Arial"/>
                <a:ea typeface="Arial"/>
                <a:cs typeface="Arial"/>
                <a:sym typeface="Arial"/>
              </a:rPr>
              <a:t> para la cualificación de productos con la Escuela Taller, el apoyo a dos mercados (Feria del Millón y Mercado de las Pulgas de San Alejo), otorgar 6 incentivos económicos en el marco de convocatorias ya lanzadas en el marco del PDE y acompañamiento a agentes del centro para que puedan acceder a mecanismos de financiación.</a:t>
            </a:r>
            <a:br>
              <a:rPr lang="es-CO" dirty="0"/>
            </a:br>
            <a:endParaRPr lang="es-CO" dirty="0"/>
          </a:p>
          <a:p>
            <a:pPr marL="216000" lvl="0" indent="-216000" algn="l" rtl="0">
              <a:lnSpc>
                <a:spcPct val="100000"/>
              </a:lnSpc>
              <a:spcBef>
                <a:spcPts val="0"/>
              </a:spcBef>
              <a:spcAft>
                <a:spcPts val="0"/>
              </a:spcAft>
              <a:buSzPts val="1400"/>
              <a:buNone/>
            </a:pPr>
            <a:r>
              <a:rPr lang="es-CO" sz="2000" b="0" i="0" u="none" strike="noStrike" cap="none" dirty="0">
                <a:solidFill>
                  <a:srgbClr val="000000"/>
                </a:solidFill>
                <a:effectLst/>
                <a:highlight>
                  <a:srgbClr val="000000"/>
                </a:highlight>
                <a:latin typeface="Arial"/>
                <a:ea typeface="Arial"/>
                <a:cs typeface="Arial"/>
                <a:sym typeface="Arial"/>
              </a:rPr>
              <a:t>Meta 173 Implementar una (1) estrategia de uso creativo de la tecnología, las comunicaciones y de las nuevas herramientas digitales para empoderar a las comunidades, promover la diversidad, la inclusión, la confianza y el respeto por el otro, así como la sostenibilidad del sector cultural y artístico. Esta acción se cumplirá en un 100% a 31 de diciembre de 2021 cuando se haya realizado la caracterización de agentes del centro, actualmente en proceso de contratación, y que concluirá con un documento en esta vigencia. En adición, suma al cumplimiento de la meta de producto, los avances en el proceso de diseño de la plataforma tecnológica están ponderados en un 30%.</a:t>
            </a:r>
            <a:br>
              <a:rPr lang="es-CO" dirty="0"/>
            </a:br>
            <a:endParaRPr lang="es-CO" dirty="0"/>
          </a:p>
          <a:p>
            <a:pPr marL="216000" lvl="0" indent="-216000" algn="l" rtl="0">
              <a:lnSpc>
                <a:spcPct val="100000"/>
              </a:lnSpc>
              <a:spcBef>
                <a:spcPts val="0"/>
              </a:spcBef>
              <a:spcAft>
                <a:spcPts val="0"/>
              </a:spcAft>
              <a:buSzPts val="1400"/>
              <a:buNone/>
            </a:pPr>
            <a:r>
              <a:rPr lang="es-CO" sz="2000" b="0" i="0" u="none" strike="noStrike" cap="none" dirty="0">
                <a:solidFill>
                  <a:srgbClr val="000000"/>
                </a:solidFill>
                <a:effectLst/>
                <a:highlight>
                  <a:srgbClr val="000000"/>
                </a:highlight>
                <a:latin typeface="Arial"/>
                <a:ea typeface="Arial"/>
                <a:cs typeface="Arial"/>
                <a:sym typeface="Arial"/>
              </a:rPr>
              <a:t>Meta 539 Realizar el 100% de las acciones para el fortalecimiento de la comunicación pública. Esta meta se cumplirá al 100% una vez se suscriba el convenio con Canal Capital para el desarrollo de contenidos audiovisuales, asociados a las prácticas artísticas y culturales del centro de Bogotá. Se espera que este convenio esté suscrito en el mes de junio de 2021.</a:t>
            </a:r>
            <a:endParaRPr dirty="0"/>
          </a:p>
        </p:txBody>
      </p:sp>
    </p:spTree>
    <p:extLst>
      <p:ext uri="{BB962C8B-B14F-4D97-AF65-F5344CB8AC3E}">
        <p14:creationId xmlns:p14="http://schemas.microsoft.com/office/powerpoint/2010/main" val="40116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sldNum" idx="12"/>
          </p:nvPr>
        </p:nvSpPr>
        <p:spPr>
          <a:xfrm>
            <a:off x="4399200" y="9555480"/>
            <a:ext cx="3372900" cy="502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s-CO" sz="1400">
                <a:latin typeface="Arial"/>
                <a:ea typeface="Arial"/>
                <a:cs typeface="Arial"/>
                <a:sym typeface="Arial"/>
              </a:rPr>
              <a:t>15</a:t>
            </a:fld>
            <a:endParaRPr/>
          </a:p>
        </p:txBody>
      </p:sp>
      <p:sp>
        <p:nvSpPr>
          <p:cNvPr id="151" name="Google Shape;151;p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152" name="Google Shape;152;p6:notes"/>
          <p:cNvSpPr txBox="1">
            <a:spLocks noGrp="1"/>
          </p:cNvSpPr>
          <p:nvPr>
            <p:ph type="body" idx="1"/>
          </p:nvPr>
        </p:nvSpPr>
        <p:spPr>
          <a:xfrm>
            <a:off x="777239" y="4777560"/>
            <a:ext cx="6217500" cy="45258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73819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9A6D7-F36B-4B3C-BACB-3F921554E7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65A57B0-5972-4061-B5E9-9B357524F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A3EC145-76F1-4001-8347-0E231D58D575}"/>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2E642367-551E-4D0E-BA5C-0665E4879C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900F3B-0179-40C7-979B-A294335FE7F3}"/>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392380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642A7-12B6-4BE4-864E-1D3A424BF74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31EAE9-2A3C-4775-B91A-814EE10673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495982-DF9D-4E05-B951-161AD7A98368}"/>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9C1AF4B8-EE7A-42F1-9E73-1DEB6C2B24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01D34F-12E9-4F46-9FDB-09A654605F30}"/>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42194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B862D-0E5B-4013-BE03-81F9584B7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F9CE809-2CB5-4BAD-B70F-E4585279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43409D7-DD2D-4D4D-9352-F4AC743A8F3E}"/>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F6A4AE25-4E59-432F-B77D-5A7D6E7752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2E222A-5ABC-407B-8D32-4E87FFF77F8B}"/>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30554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743A3-00C5-4ED5-9872-D751E91704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50649DE-0AE1-4E96-A280-25BD1F5E08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42F8678-4BBA-4115-8F91-B6143FC1B775}"/>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284B7563-56A0-4B97-8699-02F84A0289C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00404D-7DAB-4CFD-BBD4-A2E6560B91FF}"/>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416069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508D8-3C53-4DBC-A28D-202C02E2FF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9DFD20D-F7D4-4107-B850-F2520C8E8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13ED33-D3C9-497C-AC06-E2A26030C4A4}"/>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BC4BFB2B-ED01-4ED5-84CD-98100AFED7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A40675-19ED-47C5-9627-AA44049259B8}"/>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306541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B9E06-88C8-4986-9967-E637A3E58D9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ECA6A3-41DB-440D-82EF-FF0708F973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F711878-7C49-4235-BD65-414655E203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9484A5C-37BF-4C91-B774-9377EE929605}"/>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6" name="Marcador de pie de página 5">
            <a:extLst>
              <a:ext uri="{FF2B5EF4-FFF2-40B4-BE49-F238E27FC236}">
                <a16:creationId xmlns:a16="http://schemas.microsoft.com/office/drawing/2014/main" id="{AD2BD3BA-EF1F-466F-A450-4EE5CF72EE9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FB3B612-D4EA-4032-AA2A-6E309DF31AC3}"/>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262120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523B6-1AC1-4AEA-B666-3DBA3E1D48E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7D6A2ED-00F3-428C-A979-4F9FF6046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F692AB-179A-4694-9796-EC970B2B5F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FC020E5-B95B-4856-AFF0-29B483D3C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77A610D-CDEA-4F1F-B98C-F43FF5500A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4415655-929E-48FC-B5DB-6C899F10B8BD}"/>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8" name="Marcador de pie de página 7">
            <a:extLst>
              <a:ext uri="{FF2B5EF4-FFF2-40B4-BE49-F238E27FC236}">
                <a16:creationId xmlns:a16="http://schemas.microsoft.com/office/drawing/2014/main" id="{B5192A30-6717-4B69-A5C6-6FCB5BAA1B0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C1FAC8D-3C9A-4477-B48E-6458AFDCED34}"/>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50768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6C590-4706-4115-823F-2DF467C1AD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007FBB5-9856-483B-8F0D-D77019400A3B}"/>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4" name="Marcador de pie de página 3">
            <a:extLst>
              <a:ext uri="{FF2B5EF4-FFF2-40B4-BE49-F238E27FC236}">
                <a16:creationId xmlns:a16="http://schemas.microsoft.com/office/drawing/2014/main" id="{3253B81A-EFFC-4214-B26F-07EFBA9237C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1E33E74-56D3-48BA-AE63-7A1EBACADA33}"/>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24416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8D8B176-637B-4AB0-A71E-C116B74C611D}"/>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3" name="Marcador de pie de página 2">
            <a:extLst>
              <a:ext uri="{FF2B5EF4-FFF2-40B4-BE49-F238E27FC236}">
                <a16:creationId xmlns:a16="http://schemas.microsoft.com/office/drawing/2014/main" id="{AE9BECC4-5F32-417C-8B52-A6D213396F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91C3987-A011-43EA-8102-45D1686892E4}"/>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164250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1538F-FC6F-4775-8B18-F84A05D964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34C31C-5456-4C1F-BD5F-EBB2901C6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CC11FA4-82FA-448F-9527-3B996D421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BC4958-6D36-4926-ABC9-BC4FE4BD6E4C}"/>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6" name="Marcador de pie de página 5">
            <a:extLst>
              <a:ext uri="{FF2B5EF4-FFF2-40B4-BE49-F238E27FC236}">
                <a16:creationId xmlns:a16="http://schemas.microsoft.com/office/drawing/2014/main" id="{FE95D5ED-C3EF-45FB-86BC-4F2812EF1ED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4691D7-289D-4523-A121-5F741A87869C}"/>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178061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6283E-4D98-4E83-B7C7-B6D435F04C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8245804-31E9-45D7-87BD-F601C8674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59F6141-07E3-446A-9E5D-692E5FB9A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A1A074-8136-48FE-B74A-3864939029A8}"/>
              </a:ext>
            </a:extLst>
          </p:cNvPr>
          <p:cNvSpPr>
            <a:spLocks noGrp="1"/>
          </p:cNvSpPr>
          <p:nvPr>
            <p:ph type="dt" sz="half" idx="10"/>
          </p:nvPr>
        </p:nvSpPr>
        <p:spPr/>
        <p:txBody>
          <a:bodyPr/>
          <a:lstStyle/>
          <a:p>
            <a:fld id="{43ECF62F-E7CC-4986-AA6E-67E9F56DCBC2}" type="datetimeFigureOut">
              <a:rPr lang="es-CO" smtClean="0"/>
              <a:t>29/04/2021</a:t>
            </a:fld>
            <a:endParaRPr lang="es-CO"/>
          </a:p>
        </p:txBody>
      </p:sp>
      <p:sp>
        <p:nvSpPr>
          <p:cNvPr id="6" name="Marcador de pie de página 5">
            <a:extLst>
              <a:ext uri="{FF2B5EF4-FFF2-40B4-BE49-F238E27FC236}">
                <a16:creationId xmlns:a16="http://schemas.microsoft.com/office/drawing/2014/main" id="{3F4F08EC-98CC-4C43-8059-C0378F5509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E929AFE-9B7C-42D0-B42C-2247E5B59493}"/>
              </a:ext>
            </a:extLst>
          </p:cNvPr>
          <p:cNvSpPr>
            <a:spLocks noGrp="1"/>
          </p:cNvSpPr>
          <p:nvPr>
            <p:ph type="sldNum" sz="quarter" idx="12"/>
          </p:nvPr>
        </p:nvSpPr>
        <p:spPr/>
        <p:txBody>
          <a:bodyPr/>
          <a:lstStyle/>
          <a:p>
            <a:fld id="{05BD2F5B-B59A-478E-A21D-7C726AD60F8B}" type="slidenum">
              <a:rPr lang="es-CO" smtClean="0"/>
              <a:t>‹#›</a:t>
            </a:fld>
            <a:endParaRPr lang="es-CO"/>
          </a:p>
        </p:txBody>
      </p:sp>
    </p:spTree>
    <p:extLst>
      <p:ext uri="{BB962C8B-B14F-4D97-AF65-F5344CB8AC3E}">
        <p14:creationId xmlns:p14="http://schemas.microsoft.com/office/powerpoint/2010/main" val="338956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65D33-CA27-4426-B5A7-C20C514AD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0D1CE4-147C-45A4-BC9A-0607703B8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F946FC-130B-4181-B099-44EE56337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CF62F-E7CC-4986-AA6E-67E9F56DCBC2}" type="datetimeFigureOut">
              <a:rPr lang="es-CO" smtClean="0"/>
              <a:t>29/04/2021</a:t>
            </a:fld>
            <a:endParaRPr lang="es-CO"/>
          </a:p>
        </p:txBody>
      </p:sp>
      <p:sp>
        <p:nvSpPr>
          <p:cNvPr id="5" name="Marcador de pie de página 4">
            <a:extLst>
              <a:ext uri="{FF2B5EF4-FFF2-40B4-BE49-F238E27FC236}">
                <a16:creationId xmlns:a16="http://schemas.microsoft.com/office/drawing/2014/main" id="{2B8B34CC-21EB-43EF-9AA5-67C3EA23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AE8DE53-B0E4-4D24-B268-AB3FBDBC8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2F5B-B59A-478E-A21D-7C726AD60F8B}" type="slidenum">
              <a:rPr lang="es-CO" smtClean="0"/>
              <a:t>‹#›</a:t>
            </a:fld>
            <a:endParaRPr lang="es-CO"/>
          </a:p>
        </p:txBody>
      </p:sp>
    </p:spTree>
    <p:extLst>
      <p:ext uri="{BB962C8B-B14F-4D97-AF65-F5344CB8AC3E}">
        <p14:creationId xmlns:p14="http://schemas.microsoft.com/office/powerpoint/2010/main" val="75485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64E452B-A436-4FC1-9028-64C3C1C78AB4}"/>
              </a:ext>
            </a:extLst>
          </p:cNvPr>
          <p:cNvSpPr txBox="1"/>
          <p:nvPr/>
        </p:nvSpPr>
        <p:spPr>
          <a:xfrm>
            <a:off x="1596481" y="1251308"/>
            <a:ext cx="921419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Secretaría de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Sesión ordinaria mes de Abril</a:t>
            </a:r>
            <a:endParaRPr kumimoji="0" lang="es-CO" sz="36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Comité Sectorial de Gestión y Desempeño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Bogotá 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29 de abril de 2021</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ES" sz="20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12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p:nvPr/>
        </p:nvSpPr>
        <p:spPr>
          <a:xfrm>
            <a:off x="2346924" y="2145964"/>
            <a:ext cx="7448870" cy="1667219"/>
          </a:xfrm>
          <a:prstGeom prst="rect">
            <a:avLst/>
          </a:prstGeom>
          <a:noFill/>
          <a:ln>
            <a:noFill/>
          </a:ln>
        </p:spPr>
        <p:txBody>
          <a:bodyPr spcFirstLastPara="1" wrap="square" lIns="82939" tIns="41458" rIns="82939" bIns="41458" anchor="t" anchorCtr="0">
            <a:noAutofit/>
          </a:bodyPr>
          <a:lstStyle/>
          <a:p>
            <a:pPr algn="ctr">
              <a:buClr>
                <a:srgbClr val="000000"/>
              </a:buClr>
              <a:buSzPts val="4600"/>
            </a:pPr>
            <a:r>
              <a:rPr lang="es-CO" sz="4173" b="1" dirty="0">
                <a:solidFill>
                  <a:srgbClr val="351C75"/>
                </a:solidFill>
                <a:latin typeface="Calibri"/>
                <a:ea typeface="Calibri"/>
                <a:cs typeface="Calibri"/>
                <a:sym typeface="Calibri"/>
              </a:rPr>
              <a:t>DETALLE DE METAS CON CUMPLIMIENTO = 0%</a:t>
            </a:r>
            <a:endParaRPr sz="1814" dirty="0">
              <a:solidFill>
                <a:srgbClr val="351C75"/>
              </a:solidFill>
              <a:latin typeface="Arial"/>
              <a:ea typeface="Arial"/>
              <a:cs typeface="Arial"/>
              <a:sym typeface="Arial"/>
            </a:endParaRPr>
          </a:p>
          <a:p>
            <a:pPr algn="ctr">
              <a:buClr>
                <a:srgbClr val="000000"/>
              </a:buClr>
              <a:buSzPts val="4000"/>
            </a:pPr>
            <a:endParaRPr sz="3629" b="1" dirty="0">
              <a:solidFill>
                <a:srgbClr val="351C75"/>
              </a:solidFill>
              <a:latin typeface="Calibri"/>
              <a:ea typeface="Calibri"/>
              <a:cs typeface="Calibri"/>
              <a:sym typeface="Calibri"/>
            </a:endParaRPr>
          </a:p>
        </p:txBody>
      </p:sp>
      <p:grpSp>
        <p:nvGrpSpPr>
          <p:cNvPr id="142" name="Google Shape;142;p5"/>
          <p:cNvGrpSpPr/>
          <p:nvPr/>
        </p:nvGrpSpPr>
        <p:grpSpPr>
          <a:xfrm>
            <a:off x="1523520" y="130935"/>
            <a:ext cx="9144745" cy="770382"/>
            <a:chOff x="0" y="817901"/>
            <a:chExt cx="5550569" cy="592523"/>
          </a:xfrm>
        </p:grpSpPr>
        <p:pic>
          <p:nvPicPr>
            <p:cNvPr id="143" name="Google Shape;143;p5"/>
            <p:cNvPicPr preferRelativeResize="0"/>
            <p:nvPr/>
          </p:nvPicPr>
          <p:blipFill rotWithShape="1">
            <a:blip r:embed="rId3">
              <a:alphaModFix/>
            </a:blip>
            <a:srcRect l="69215" r="6154"/>
            <a:stretch/>
          </p:blipFill>
          <p:spPr>
            <a:xfrm>
              <a:off x="0" y="934848"/>
              <a:ext cx="5550569" cy="391797"/>
            </a:xfrm>
            <a:prstGeom prst="rect">
              <a:avLst/>
            </a:prstGeom>
            <a:noFill/>
            <a:ln>
              <a:noFill/>
            </a:ln>
          </p:spPr>
        </p:pic>
        <p:pic>
          <p:nvPicPr>
            <p:cNvPr id="144" name="Google Shape;144;p5"/>
            <p:cNvPicPr preferRelativeResize="0"/>
            <p:nvPr/>
          </p:nvPicPr>
          <p:blipFill rotWithShape="1">
            <a:blip r:embed="rId3">
              <a:alphaModFix/>
            </a:blip>
            <a:srcRect l="72914" r="1136"/>
            <a:stretch/>
          </p:blipFill>
          <p:spPr>
            <a:xfrm>
              <a:off x="0" y="817901"/>
              <a:ext cx="3738038" cy="391797"/>
            </a:xfrm>
            <a:prstGeom prst="rect">
              <a:avLst/>
            </a:prstGeom>
            <a:noFill/>
            <a:ln>
              <a:noFill/>
            </a:ln>
          </p:spPr>
        </p:pic>
        <p:pic>
          <p:nvPicPr>
            <p:cNvPr id="145" name="Google Shape;145;p5"/>
            <p:cNvPicPr preferRelativeResize="0"/>
            <p:nvPr/>
          </p:nvPicPr>
          <p:blipFill rotWithShape="1">
            <a:blip r:embed="rId3">
              <a:alphaModFix/>
            </a:blip>
            <a:srcRect l="72914" r="1136"/>
            <a:stretch/>
          </p:blipFill>
          <p:spPr>
            <a:xfrm>
              <a:off x="0" y="1018624"/>
              <a:ext cx="1851650" cy="391800"/>
            </a:xfrm>
            <a:prstGeom prst="rect">
              <a:avLst/>
            </a:prstGeom>
            <a:noFill/>
            <a:ln>
              <a:noFill/>
            </a:ln>
          </p:spPr>
        </p:pic>
      </p:grpSp>
      <p:sp>
        <p:nvSpPr>
          <p:cNvPr id="146" name="Google Shape;146;p5"/>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147" name="Google Shape;147;p5"/>
          <p:cNvPicPr preferRelativeResize="0"/>
          <p:nvPr/>
        </p:nvPicPr>
        <p:blipFill rotWithShape="1">
          <a:blip r:embed="rId4">
            <a:alphaModFix/>
          </a:blip>
          <a:srcRect/>
          <a:stretch/>
        </p:blipFill>
        <p:spPr>
          <a:xfrm>
            <a:off x="9273147" y="5948937"/>
            <a:ext cx="1133769" cy="704063"/>
          </a:xfrm>
          <a:prstGeom prst="rect">
            <a:avLst/>
          </a:prstGeom>
          <a:noFill/>
          <a:ln>
            <a:noFill/>
          </a:ln>
        </p:spPr>
      </p:pic>
      <p:pic>
        <p:nvPicPr>
          <p:cNvPr id="148" name="Google Shape;148;p5"/>
          <p:cNvPicPr preferRelativeResize="0"/>
          <p:nvPr/>
        </p:nvPicPr>
        <p:blipFill rotWithShape="1">
          <a:blip r:embed="rId5">
            <a:alphaModFix/>
          </a:blip>
          <a:srcRect/>
          <a:stretch/>
        </p:blipFill>
        <p:spPr>
          <a:xfrm>
            <a:off x="5604445" y="4045061"/>
            <a:ext cx="982909" cy="982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lcaldia_blanco.png"/>
          <p:cNvPicPr preferRelativeResize="0"/>
          <p:nvPr/>
        </p:nvPicPr>
        <p:blipFill rotWithShape="1">
          <a:blip r:embed="rId3">
            <a:alphaModFix/>
          </a:blip>
          <a:srcRect l="6613" t="12985" r="7599" b="14791"/>
          <a:stretch/>
        </p:blipFill>
        <p:spPr>
          <a:xfrm>
            <a:off x="9504208" y="249767"/>
            <a:ext cx="1030649" cy="380268"/>
          </a:xfrm>
          <a:prstGeom prst="rect">
            <a:avLst/>
          </a:prstGeom>
          <a:noFill/>
          <a:ln>
            <a:noFill/>
          </a:ln>
        </p:spPr>
      </p:pic>
      <p:grpSp>
        <p:nvGrpSpPr>
          <p:cNvPr id="155" name="Google Shape;155;p6"/>
          <p:cNvGrpSpPr/>
          <p:nvPr/>
        </p:nvGrpSpPr>
        <p:grpSpPr>
          <a:xfrm>
            <a:off x="1523520" y="130935"/>
            <a:ext cx="9144745" cy="770382"/>
            <a:chOff x="0" y="817901"/>
            <a:chExt cx="5550569" cy="592523"/>
          </a:xfrm>
        </p:grpSpPr>
        <p:pic>
          <p:nvPicPr>
            <p:cNvPr id="156" name="Google Shape;156;p6"/>
            <p:cNvPicPr preferRelativeResize="0"/>
            <p:nvPr/>
          </p:nvPicPr>
          <p:blipFill rotWithShape="1">
            <a:blip r:embed="rId4">
              <a:alphaModFix/>
            </a:blip>
            <a:srcRect l="69215" r="6154"/>
            <a:stretch/>
          </p:blipFill>
          <p:spPr>
            <a:xfrm>
              <a:off x="0" y="934848"/>
              <a:ext cx="5550569" cy="391797"/>
            </a:xfrm>
            <a:prstGeom prst="rect">
              <a:avLst/>
            </a:prstGeom>
            <a:noFill/>
            <a:ln>
              <a:noFill/>
            </a:ln>
          </p:spPr>
        </p:pic>
        <p:pic>
          <p:nvPicPr>
            <p:cNvPr id="157" name="Google Shape;157;p6"/>
            <p:cNvPicPr preferRelativeResize="0"/>
            <p:nvPr/>
          </p:nvPicPr>
          <p:blipFill rotWithShape="1">
            <a:blip r:embed="rId4">
              <a:alphaModFix/>
            </a:blip>
            <a:srcRect l="72914" r="1136"/>
            <a:stretch/>
          </p:blipFill>
          <p:spPr>
            <a:xfrm>
              <a:off x="0" y="817901"/>
              <a:ext cx="3738038" cy="391797"/>
            </a:xfrm>
            <a:prstGeom prst="rect">
              <a:avLst/>
            </a:prstGeom>
            <a:noFill/>
            <a:ln>
              <a:noFill/>
            </a:ln>
          </p:spPr>
        </p:pic>
        <p:pic>
          <p:nvPicPr>
            <p:cNvPr id="158" name="Google Shape;158;p6"/>
            <p:cNvPicPr preferRelativeResize="0"/>
            <p:nvPr/>
          </p:nvPicPr>
          <p:blipFill rotWithShape="1">
            <a:blip r:embed="rId4">
              <a:alphaModFix/>
            </a:blip>
            <a:srcRect l="72914" r="1136"/>
            <a:stretch/>
          </p:blipFill>
          <p:spPr>
            <a:xfrm>
              <a:off x="0" y="1018624"/>
              <a:ext cx="1851650" cy="391800"/>
            </a:xfrm>
            <a:prstGeom prst="rect">
              <a:avLst/>
            </a:prstGeom>
            <a:noFill/>
            <a:ln>
              <a:noFill/>
            </a:ln>
          </p:spPr>
        </p:pic>
      </p:grpSp>
      <p:sp>
        <p:nvSpPr>
          <p:cNvPr id="159" name="Google Shape;159;p6"/>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sp>
        <p:nvSpPr>
          <p:cNvPr id="160" name="Google Shape;160;p6"/>
          <p:cNvSpPr/>
          <p:nvPr/>
        </p:nvSpPr>
        <p:spPr>
          <a:xfrm>
            <a:off x="1724892" y="1121073"/>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a:solidFill>
                  <a:srgbClr val="FFFFFF"/>
                </a:solidFill>
                <a:latin typeface="Arial"/>
                <a:ea typeface="Arial"/>
                <a:cs typeface="Arial"/>
                <a:sym typeface="Arial"/>
              </a:rPr>
              <a:t>SCRD</a:t>
            </a:r>
            <a:endParaRPr sz="2631" b="1">
              <a:solidFill>
                <a:srgbClr val="FFFFFF"/>
              </a:solidFill>
              <a:latin typeface="Arial"/>
              <a:ea typeface="Arial"/>
              <a:cs typeface="Arial"/>
              <a:sym typeface="Arial"/>
            </a:endParaRPr>
          </a:p>
        </p:txBody>
      </p:sp>
      <p:pic>
        <p:nvPicPr>
          <p:cNvPr id="161" name="Google Shape;161;p6"/>
          <p:cNvPicPr preferRelativeResize="0"/>
          <p:nvPr/>
        </p:nvPicPr>
        <p:blipFill rotWithShape="1">
          <a:blip r:embed="rId5">
            <a:alphaModFix/>
          </a:blip>
          <a:srcRect/>
          <a:stretch/>
        </p:blipFill>
        <p:spPr>
          <a:xfrm>
            <a:off x="9667496" y="834993"/>
            <a:ext cx="770379" cy="770379"/>
          </a:xfrm>
          <a:prstGeom prst="rect">
            <a:avLst/>
          </a:prstGeom>
          <a:noFill/>
          <a:ln>
            <a:noFill/>
          </a:ln>
        </p:spPr>
      </p:pic>
      <p:cxnSp>
        <p:nvCxnSpPr>
          <p:cNvPr id="162" name="Google Shape;162;p6"/>
          <p:cNvCxnSpPr/>
          <p:nvPr/>
        </p:nvCxnSpPr>
        <p:spPr>
          <a:xfrm>
            <a:off x="5202324" y="1384224"/>
            <a:ext cx="1964412" cy="0"/>
          </a:xfrm>
          <a:prstGeom prst="straightConnector1">
            <a:avLst/>
          </a:prstGeom>
          <a:noFill/>
          <a:ln w="38100" cap="flat" cmpd="sng">
            <a:solidFill>
              <a:srgbClr val="351C75"/>
            </a:solidFill>
            <a:prstDash val="solid"/>
            <a:round/>
            <a:headEnd type="none" w="sm" len="sm"/>
            <a:tailEnd type="triangle" w="med" len="med"/>
          </a:ln>
        </p:spPr>
      </p:cxnSp>
      <p:sp>
        <p:nvSpPr>
          <p:cNvPr id="163" name="Google Shape;163;p6"/>
          <p:cNvSpPr txBox="1"/>
          <p:nvPr/>
        </p:nvSpPr>
        <p:spPr>
          <a:xfrm>
            <a:off x="7416370" y="1031239"/>
            <a:ext cx="1826157"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sym typeface="Arial"/>
              </a:rPr>
              <a:t>5 / 22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22,7</a:t>
            </a:r>
            <a:r>
              <a:rPr lang="es-CO" sz="1814" b="1" dirty="0">
                <a:latin typeface="Calibri" panose="020F0502020204030204" pitchFamily="34" charset="0"/>
                <a:cs typeface="Calibri" panose="020F0502020204030204" pitchFamily="34" charset="0"/>
                <a:sym typeface="Arial"/>
              </a:rPr>
              <a:t>% </a:t>
            </a:r>
            <a:endParaRPr sz="1814" b="1" dirty="0">
              <a:latin typeface="Calibri" panose="020F0502020204030204" pitchFamily="34" charset="0"/>
              <a:cs typeface="Calibri" panose="020F0502020204030204" pitchFamily="34" charset="0"/>
              <a:sym typeface="Arial"/>
            </a:endParaRPr>
          </a:p>
        </p:txBody>
      </p:sp>
      <p:pic>
        <p:nvPicPr>
          <p:cNvPr id="175" name="Google Shape;175;p6"/>
          <p:cNvPicPr preferRelativeResize="0"/>
          <p:nvPr/>
        </p:nvPicPr>
        <p:blipFill rotWithShape="1">
          <a:blip r:embed="rId6">
            <a:alphaModFix/>
          </a:blip>
          <a:srcRect/>
          <a:stretch/>
        </p:blipFill>
        <p:spPr>
          <a:xfrm>
            <a:off x="9273147" y="5948937"/>
            <a:ext cx="1133769" cy="704063"/>
          </a:xfrm>
          <a:prstGeom prst="rect">
            <a:avLst/>
          </a:prstGeom>
          <a:noFill/>
          <a:ln>
            <a:noFill/>
          </a:ln>
        </p:spPr>
      </p:pic>
      <p:graphicFrame>
        <p:nvGraphicFramePr>
          <p:cNvPr id="7" name="Tabla 6">
            <a:extLst>
              <a:ext uri="{FF2B5EF4-FFF2-40B4-BE49-F238E27FC236}">
                <a16:creationId xmlns:a16="http://schemas.microsoft.com/office/drawing/2014/main" id="{A44106F5-3D58-5546-BDF5-01092E4DF802}"/>
              </a:ext>
            </a:extLst>
          </p:cNvPr>
          <p:cNvGraphicFramePr>
            <a:graphicFrameLocks noGrp="1"/>
          </p:cNvGraphicFramePr>
          <p:nvPr/>
        </p:nvGraphicFramePr>
        <p:xfrm>
          <a:off x="1724891" y="1896758"/>
          <a:ext cx="8682024" cy="3729077"/>
        </p:xfrm>
        <a:graphic>
          <a:graphicData uri="http://schemas.openxmlformats.org/drawingml/2006/table">
            <a:tbl>
              <a:tblPr/>
              <a:tblGrid>
                <a:gridCol w="1058784">
                  <a:extLst>
                    <a:ext uri="{9D8B030D-6E8A-4147-A177-3AD203B41FA5}">
                      <a16:colId xmlns:a16="http://schemas.microsoft.com/office/drawing/2014/main" val="3817321929"/>
                    </a:ext>
                  </a:extLst>
                </a:gridCol>
                <a:gridCol w="6395051">
                  <a:extLst>
                    <a:ext uri="{9D8B030D-6E8A-4147-A177-3AD203B41FA5}">
                      <a16:colId xmlns:a16="http://schemas.microsoft.com/office/drawing/2014/main" val="2748585744"/>
                    </a:ext>
                  </a:extLst>
                </a:gridCol>
                <a:gridCol w="1228189">
                  <a:extLst>
                    <a:ext uri="{9D8B030D-6E8A-4147-A177-3AD203B41FA5}">
                      <a16:colId xmlns:a16="http://schemas.microsoft.com/office/drawing/2014/main" val="2547686007"/>
                    </a:ext>
                  </a:extLst>
                </a:gridCol>
              </a:tblGrid>
              <a:tr h="532725">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965437184"/>
                  </a:ext>
                </a:extLst>
              </a:tr>
              <a:tr h="532725">
                <a:tc>
                  <a:txBody>
                    <a:bodyPr/>
                    <a:lstStyle/>
                    <a:p>
                      <a:pPr algn="ctr" fontAlgn="ctr"/>
                      <a:r>
                        <a:rPr lang="es-CO" sz="1600" b="1" i="0" u="none" strike="noStrike">
                          <a:solidFill>
                            <a:srgbClr val="7030A0"/>
                          </a:solidFill>
                          <a:effectLst/>
                          <a:latin typeface="Calibri" panose="020F0502020204030204" pitchFamily="34" charset="0"/>
                        </a:rPr>
                        <a:t>3</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Entregar el 100% de los recursos previstos para Beneficios Económicos Periódicos (BEPS)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400212362"/>
                  </a:ext>
                </a:extLst>
              </a:tr>
              <a:tr h="532725">
                <a:tc>
                  <a:txBody>
                    <a:bodyPr/>
                    <a:lstStyle/>
                    <a:p>
                      <a:pPr algn="ctr" fontAlgn="ctr"/>
                      <a:r>
                        <a:rPr lang="es-CO" sz="1600" b="1" i="0" u="none" strike="noStrike">
                          <a:solidFill>
                            <a:srgbClr val="7030A0"/>
                          </a:solidFill>
                          <a:effectLst/>
                          <a:latin typeface="Calibri" panose="020F0502020204030204" pitchFamily="34" charset="0"/>
                        </a:rPr>
                        <a:t>103</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Promover 16 espacios y/o eventos de valoración social del libro, la lectura y la literatura en la ciudad.</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1,0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603622672"/>
                  </a:ext>
                </a:extLst>
              </a:tr>
              <a:tr h="532725">
                <a:tc>
                  <a:txBody>
                    <a:bodyPr/>
                    <a:lstStyle/>
                    <a:p>
                      <a:pPr algn="ctr" fontAlgn="ctr"/>
                      <a:r>
                        <a:rPr lang="es-CO" sz="1600" b="1" i="0" u="none" strike="noStrike">
                          <a:solidFill>
                            <a:srgbClr val="7030A0"/>
                          </a:solidFill>
                          <a:effectLst/>
                          <a:latin typeface="Calibri" panose="020F0502020204030204" pitchFamily="34" charset="0"/>
                        </a:rPr>
                        <a:t>151</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Fortalecer 10 equipamientos artísticos y culturales en diferentes localidades de la ciudad.</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2,9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750669783"/>
                  </a:ext>
                </a:extLst>
              </a:tr>
              <a:tr h="1065452">
                <a:tc>
                  <a:txBody>
                    <a:bodyPr/>
                    <a:lstStyle/>
                    <a:p>
                      <a:pPr algn="ctr" fontAlgn="ctr"/>
                      <a:r>
                        <a:rPr lang="es-CO" sz="1600" b="1" i="0" u="none" strike="noStrike">
                          <a:solidFill>
                            <a:srgbClr val="7030A0"/>
                          </a:solidFill>
                          <a:effectLst/>
                          <a:latin typeface="Calibri" panose="020F0502020204030204" pitchFamily="34" charset="0"/>
                        </a:rPr>
                        <a:t>158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Realizar el 100% de las acciones para el fortalecimiento de los estímulos, apoyos concertados y alianzas estratégicas para dinamizar la estrategia sectorial dirigida a fomentar los procesos culturales, artísticos, patrimoniales.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594315834"/>
                  </a:ext>
                </a:extLst>
              </a:tr>
              <a:tr h="532725">
                <a:tc>
                  <a:txBody>
                    <a:bodyPr/>
                    <a:lstStyle/>
                    <a:p>
                      <a:pPr algn="ctr" fontAlgn="ctr"/>
                      <a:r>
                        <a:rPr lang="es-CO" sz="1600" b="1" i="0" u="none" strike="noStrike">
                          <a:solidFill>
                            <a:srgbClr val="7030A0"/>
                          </a:solidFill>
                          <a:effectLst/>
                          <a:latin typeface="Calibri" panose="020F0502020204030204" pitchFamily="34" charset="0"/>
                        </a:rPr>
                        <a:t>475</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Diseñar y acompañar la implementación de </a:t>
                      </a:r>
                      <a:r>
                        <a:rPr lang="es-CO" sz="1500" b="1" i="0" u="none" strike="noStrike">
                          <a:solidFill>
                            <a:srgbClr val="000000"/>
                          </a:solidFill>
                          <a:effectLst/>
                          <a:latin typeface="Calibri" panose="020F0502020204030204" pitchFamily="34" charset="0"/>
                        </a:rPr>
                        <a:t>13</a:t>
                      </a:r>
                      <a:r>
                        <a:rPr lang="es-CO" sz="1500" b="0" i="0" u="none" strike="noStrike">
                          <a:solidFill>
                            <a:srgbClr val="000000"/>
                          </a:solidFill>
                          <a:effectLst/>
                          <a:latin typeface="Calibri" panose="020F0502020204030204" pitchFamily="34" charset="0"/>
                        </a:rPr>
                        <a:t> estrategias de cultura ciudadana en torno a los temas priorizados por la administración distrital.</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              4,0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187796351"/>
                  </a:ext>
                </a:extLst>
              </a:tr>
            </a:tbl>
          </a:graphicData>
        </a:graphic>
      </p:graphicFrame>
      <p:sp>
        <p:nvSpPr>
          <p:cNvPr id="30" name="Google Shape;130;p4">
            <a:extLst>
              <a:ext uri="{FF2B5EF4-FFF2-40B4-BE49-F238E27FC236}">
                <a16:creationId xmlns:a16="http://schemas.microsoft.com/office/drawing/2014/main" id="{5CDD0F46-B9A2-1645-B2EC-4D9EB40D78E8}"/>
              </a:ext>
            </a:extLst>
          </p:cNvPr>
          <p:cNvSpPr txBox="1"/>
          <p:nvPr/>
        </p:nvSpPr>
        <p:spPr>
          <a:xfrm>
            <a:off x="1740518" y="5630365"/>
            <a:ext cx="5552769" cy="376118"/>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es-CO" sz="953" dirty="0">
                <a:solidFill>
                  <a:schemeClr val="bg1">
                    <a:lumMod val="65000"/>
                  </a:schemeClr>
                </a:solidFill>
                <a:latin typeface="Calibri" panose="020F0502020204030204" pitchFamily="34" charset="0"/>
                <a:cs typeface="Calibri" panose="020F0502020204030204" pitchFamily="34" charset="0"/>
                <a:sym typeface="Arial"/>
              </a:rPr>
              <a:t>Fuente: Plan de Acción componentes de inversión y gestión – SEGPLAN. 31 de marzo de 2021</a:t>
            </a:r>
            <a:endParaRPr sz="953" dirty="0">
              <a:solidFill>
                <a:schemeClr val="bg1">
                  <a:lumMod val="65000"/>
                </a:scheme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30418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lcaldia_blanco.png"/>
          <p:cNvPicPr preferRelativeResize="0"/>
          <p:nvPr/>
        </p:nvPicPr>
        <p:blipFill rotWithShape="1">
          <a:blip r:embed="rId3">
            <a:alphaModFix/>
          </a:blip>
          <a:srcRect l="6613" t="12985" r="7599" b="14791"/>
          <a:stretch/>
        </p:blipFill>
        <p:spPr>
          <a:xfrm>
            <a:off x="9504208" y="249767"/>
            <a:ext cx="1030649" cy="380268"/>
          </a:xfrm>
          <a:prstGeom prst="rect">
            <a:avLst/>
          </a:prstGeom>
          <a:noFill/>
          <a:ln>
            <a:noFill/>
          </a:ln>
        </p:spPr>
      </p:pic>
      <p:grpSp>
        <p:nvGrpSpPr>
          <p:cNvPr id="155" name="Google Shape;155;p6"/>
          <p:cNvGrpSpPr/>
          <p:nvPr/>
        </p:nvGrpSpPr>
        <p:grpSpPr>
          <a:xfrm>
            <a:off x="1523520" y="130935"/>
            <a:ext cx="9144745" cy="770382"/>
            <a:chOff x="0" y="817901"/>
            <a:chExt cx="5550569" cy="592523"/>
          </a:xfrm>
        </p:grpSpPr>
        <p:pic>
          <p:nvPicPr>
            <p:cNvPr id="156" name="Google Shape;156;p6"/>
            <p:cNvPicPr preferRelativeResize="0"/>
            <p:nvPr/>
          </p:nvPicPr>
          <p:blipFill rotWithShape="1">
            <a:blip r:embed="rId4">
              <a:alphaModFix/>
            </a:blip>
            <a:srcRect l="69215" r="6154"/>
            <a:stretch/>
          </p:blipFill>
          <p:spPr>
            <a:xfrm>
              <a:off x="0" y="934848"/>
              <a:ext cx="5550569" cy="391797"/>
            </a:xfrm>
            <a:prstGeom prst="rect">
              <a:avLst/>
            </a:prstGeom>
            <a:noFill/>
            <a:ln>
              <a:noFill/>
            </a:ln>
          </p:spPr>
        </p:pic>
        <p:pic>
          <p:nvPicPr>
            <p:cNvPr id="157" name="Google Shape;157;p6"/>
            <p:cNvPicPr preferRelativeResize="0"/>
            <p:nvPr/>
          </p:nvPicPr>
          <p:blipFill rotWithShape="1">
            <a:blip r:embed="rId4">
              <a:alphaModFix/>
            </a:blip>
            <a:srcRect l="72914" r="1136"/>
            <a:stretch/>
          </p:blipFill>
          <p:spPr>
            <a:xfrm>
              <a:off x="0" y="817901"/>
              <a:ext cx="3738038" cy="391797"/>
            </a:xfrm>
            <a:prstGeom prst="rect">
              <a:avLst/>
            </a:prstGeom>
            <a:noFill/>
            <a:ln>
              <a:noFill/>
            </a:ln>
          </p:spPr>
        </p:pic>
        <p:pic>
          <p:nvPicPr>
            <p:cNvPr id="158" name="Google Shape;158;p6"/>
            <p:cNvPicPr preferRelativeResize="0"/>
            <p:nvPr/>
          </p:nvPicPr>
          <p:blipFill rotWithShape="1">
            <a:blip r:embed="rId4">
              <a:alphaModFix/>
            </a:blip>
            <a:srcRect l="72914" r="1136"/>
            <a:stretch/>
          </p:blipFill>
          <p:spPr>
            <a:xfrm>
              <a:off x="0" y="1018624"/>
              <a:ext cx="1851650" cy="391800"/>
            </a:xfrm>
            <a:prstGeom prst="rect">
              <a:avLst/>
            </a:prstGeom>
            <a:noFill/>
            <a:ln>
              <a:noFill/>
            </a:ln>
          </p:spPr>
        </p:pic>
      </p:grpSp>
      <p:sp>
        <p:nvSpPr>
          <p:cNvPr id="159" name="Google Shape;159;p6"/>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161" name="Google Shape;161;p6"/>
          <p:cNvPicPr preferRelativeResize="0"/>
          <p:nvPr/>
        </p:nvPicPr>
        <p:blipFill rotWithShape="1">
          <a:blip r:embed="rId5">
            <a:alphaModFix/>
          </a:blip>
          <a:srcRect/>
          <a:stretch/>
        </p:blipFill>
        <p:spPr>
          <a:xfrm>
            <a:off x="9667496" y="834993"/>
            <a:ext cx="770379" cy="770379"/>
          </a:xfrm>
          <a:prstGeom prst="rect">
            <a:avLst/>
          </a:prstGeom>
          <a:noFill/>
          <a:ln>
            <a:noFill/>
          </a:ln>
        </p:spPr>
      </p:pic>
      <p:pic>
        <p:nvPicPr>
          <p:cNvPr id="175" name="Google Shape;175;p6"/>
          <p:cNvPicPr preferRelativeResize="0"/>
          <p:nvPr/>
        </p:nvPicPr>
        <p:blipFill rotWithShape="1">
          <a:blip r:embed="rId6">
            <a:alphaModFix/>
          </a:blip>
          <a:srcRect/>
          <a:stretch/>
        </p:blipFill>
        <p:spPr>
          <a:xfrm>
            <a:off x="9273147" y="5948937"/>
            <a:ext cx="1133769" cy="704063"/>
          </a:xfrm>
          <a:prstGeom prst="rect">
            <a:avLst/>
          </a:prstGeom>
          <a:noFill/>
          <a:ln>
            <a:noFill/>
          </a:ln>
        </p:spPr>
      </p:pic>
      <p:sp>
        <p:nvSpPr>
          <p:cNvPr id="14" name="Google Shape;165;p6">
            <a:extLst>
              <a:ext uri="{FF2B5EF4-FFF2-40B4-BE49-F238E27FC236}">
                <a16:creationId xmlns:a16="http://schemas.microsoft.com/office/drawing/2014/main" id="{76BA2618-C51A-444B-BDD0-0BC6CF814D7F}"/>
              </a:ext>
            </a:extLst>
          </p:cNvPr>
          <p:cNvSpPr/>
          <p:nvPr/>
        </p:nvSpPr>
        <p:spPr>
          <a:xfrm>
            <a:off x="1724892" y="1093421"/>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a:solidFill>
                  <a:srgbClr val="FFFFFF"/>
                </a:solidFill>
                <a:latin typeface="Arial"/>
                <a:ea typeface="Arial"/>
                <a:cs typeface="Arial"/>
                <a:sym typeface="Arial"/>
              </a:rPr>
              <a:t>IDRD</a:t>
            </a:r>
            <a:endParaRPr sz="2631" b="1">
              <a:solidFill>
                <a:srgbClr val="FFFFFF"/>
              </a:solidFill>
              <a:latin typeface="Arial"/>
              <a:ea typeface="Arial"/>
              <a:cs typeface="Arial"/>
              <a:sym typeface="Arial"/>
            </a:endParaRPr>
          </a:p>
        </p:txBody>
      </p:sp>
      <p:cxnSp>
        <p:nvCxnSpPr>
          <p:cNvPr id="15" name="Google Shape;166;p6">
            <a:extLst>
              <a:ext uri="{FF2B5EF4-FFF2-40B4-BE49-F238E27FC236}">
                <a16:creationId xmlns:a16="http://schemas.microsoft.com/office/drawing/2014/main" id="{119788A1-386C-CD49-8E51-49A516392C1F}"/>
              </a:ext>
            </a:extLst>
          </p:cNvPr>
          <p:cNvCxnSpPr/>
          <p:nvPr/>
        </p:nvCxnSpPr>
        <p:spPr>
          <a:xfrm>
            <a:off x="5202324" y="1356572"/>
            <a:ext cx="1964412" cy="0"/>
          </a:xfrm>
          <a:prstGeom prst="straightConnector1">
            <a:avLst/>
          </a:prstGeom>
          <a:noFill/>
          <a:ln w="38100" cap="flat" cmpd="sng">
            <a:solidFill>
              <a:srgbClr val="351C75"/>
            </a:solidFill>
            <a:prstDash val="solid"/>
            <a:round/>
            <a:headEnd type="none" w="sm" len="sm"/>
            <a:tailEnd type="triangle" w="med" len="med"/>
          </a:ln>
        </p:spPr>
      </p:cxnSp>
      <p:sp>
        <p:nvSpPr>
          <p:cNvPr id="16" name="Google Shape;167;p6">
            <a:extLst>
              <a:ext uri="{FF2B5EF4-FFF2-40B4-BE49-F238E27FC236}">
                <a16:creationId xmlns:a16="http://schemas.microsoft.com/office/drawing/2014/main" id="{E8CC9445-9FBE-424F-9BDD-FB0182407ACC}"/>
              </a:ext>
            </a:extLst>
          </p:cNvPr>
          <p:cNvSpPr txBox="1"/>
          <p:nvPr/>
        </p:nvSpPr>
        <p:spPr>
          <a:xfrm>
            <a:off x="7416415" y="1003588"/>
            <a:ext cx="1826157"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rPr>
              <a:t>2</a:t>
            </a:r>
            <a:r>
              <a:rPr lang="es-CO" sz="1452" b="1" dirty="0">
                <a:latin typeface="Calibri" panose="020F0502020204030204" pitchFamily="34" charset="0"/>
                <a:cs typeface="Calibri" panose="020F0502020204030204" pitchFamily="34" charset="0"/>
                <a:sym typeface="Arial"/>
              </a:rPr>
              <a:t> / 11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18,2</a:t>
            </a:r>
            <a:r>
              <a:rPr lang="es-CO" sz="1814" b="1" dirty="0">
                <a:latin typeface="Calibri" panose="020F0502020204030204" pitchFamily="34" charset="0"/>
                <a:cs typeface="Calibri" panose="020F0502020204030204" pitchFamily="34" charset="0"/>
                <a:sym typeface="Arial"/>
              </a:rPr>
              <a:t>%</a:t>
            </a:r>
            <a:endParaRPr sz="1814" b="1" dirty="0">
              <a:latin typeface="Calibri" panose="020F0502020204030204" pitchFamily="34" charset="0"/>
              <a:cs typeface="Calibri" panose="020F0502020204030204" pitchFamily="34" charset="0"/>
              <a:sym typeface="Arial"/>
            </a:endParaRPr>
          </a:p>
        </p:txBody>
      </p:sp>
      <p:graphicFrame>
        <p:nvGraphicFramePr>
          <p:cNvPr id="3" name="Tabla 2">
            <a:extLst>
              <a:ext uri="{FF2B5EF4-FFF2-40B4-BE49-F238E27FC236}">
                <a16:creationId xmlns:a16="http://schemas.microsoft.com/office/drawing/2014/main" id="{B1FF9D16-BF4B-5D4C-B144-B78B41C36F99}"/>
              </a:ext>
            </a:extLst>
          </p:cNvPr>
          <p:cNvGraphicFramePr>
            <a:graphicFrameLocks noGrp="1"/>
          </p:cNvGraphicFramePr>
          <p:nvPr/>
        </p:nvGraphicFramePr>
        <p:xfrm>
          <a:off x="1724891" y="1833146"/>
          <a:ext cx="8682024" cy="1639014"/>
        </p:xfrm>
        <a:graphic>
          <a:graphicData uri="http://schemas.openxmlformats.org/drawingml/2006/table">
            <a:tbl>
              <a:tblPr/>
              <a:tblGrid>
                <a:gridCol w="1058784">
                  <a:extLst>
                    <a:ext uri="{9D8B030D-6E8A-4147-A177-3AD203B41FA5}">
                      <a16:colId xmlns:a16="http://schemas.microsoft.com/office/drawing/2014/main" val="4245412763"/>
                    </a:ext>
                  </a:extLst>
                </a:gridCol>
                <a:gridCol w="6395051">
                  <a:extLst>
                    <a:ext uri="{9D8B030D-6E8A-4147-A177-3AD203B41FA5}">
                      <a16:colId xmlns:a16="http://schemas.microsoft.com/office/drawing/2014/main" val="2441880071"/>
                    </a:ext>
                  </a:extLst>
                </a:gridCol>
                <a:gridCol w="1228189">
                  <a:extLst>
                    <a:ext uri="{9D8B030D-6E8A-4147-A177-3AD203B41FA5}">
                      <a16:colId xmlns:a16="http://schemas.microsoft.com/office/drawing/2014/main" val="1633197891"/>
                    </a:ext>
                  </a:extLst>
                </a:gridCol>
              </a:tblGrid>
              <a:tr h="546338">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1158087127"/>
                  </a:ext>
                </a:extLst>
              </a:tr>
              <a:tr h="546338">
                <a:tc>
                  <a:txBody>
                    <a:bodyPr/>
                    <a:lstStyle/>
                    <a:p>
                      <a:pPr algn="ctr" fontAlgn="ctr"/>
                      <a:r>
                        <a:rPr lang="es-CO" sz="1600" b="1" i="0" u="none" strike="noStrike">
                          <a:solidFill>
                            <a:srgbClr val="7030A0"/>
                          </a:solidFill>
                          <a:effectLst/>
                          <a:latin typeface="Calibri" panose="020F0502020204030204" pitchFamily="34" charset="0"/>
                        </a:rPr>
                        <a:t>141</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Implementar 1 estrategia que articule el deporte en el Distrito Capital, para el desarrollo en la base deportiva </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0,28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211396998"/>
                  </a:ext>
                </a:extLst>
              </a:tr>
              <a:tr h="546338">
                <a:tc>
                  <a:txBody>
                    <a:bodyPr/>
                    <a:lstStyle/>
                    <a:p>
                      <a:pPr algn="ctr" fontAlgn="ctr"/>
                      <a:r>
                        <a:rPr lang="es-CO" sz="1600" b="1" i="0" u="none" strike="noStrike">
                          <a:solidFill>
                            <a:srgbClr val="7030A0"/>
                          </a:solidFill>
                          <a:effectLst/>
                          <a:latin typeface="Calibri" panose="020F0502020204030204" pitchFamily="34" charset="0"/>
                        </a:rPr>
                        <a:t>144</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Fortalecer 20 Consejos Locales de Deporte, Recreación, Actividad Física, Parques, Escenarios y Equipamientos Recreativos y Deportivos - DRAFE</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            20,0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231602150"/>
                  </a:ext>
                </a:extLst>
              </a:tr>
            </a:tbl>
          </a:graphicData>
        </a:graphic>
      </p:graphicFrame>
      <p:sp>
        <p:nvSpPr>
          <p:cNvPr id="19" name="Google Shape;165;p6">
            <a:extLst>
              <a:ext uri="{FF2B5EF4-FFF2-40B4-BE49-F238E27FC236}">
                <a16:creationId xmlns:a16="http://schemas.microsoft.com/office/drawing/2014/main" id="{6F13008B-0552-B947-967F-527E8BC3509E}"/>
              </a:ext>
            </a:extLst>
          </p:cNvPr>
          <p:cNvSpPr/>
          <p:nvPr/>
        </p:nvSpPr>
        <p:spPr>
          <a:xfrm>
            <a:off x="1709090" y="3743963"/>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dirty="0">
                <a:solidFill>
                  <a:srgbClr val="FFFFFF"/>
                </a:solidFill>
                <a:latin typeface="Arial"/>
                <a:ea typeface="Arial"/>
                <a:cs typeface="Arial"/>
                <a:sym typeface="Arial"/>
              </a:rPr>
              <a:t>IDPC</a:t>
            </a:r>
            <a:endParaRPr sz="2631" b="1" dirty="0">
              <a:solidFill>
                <a:srgbClr val="FFFFFF"/>
              </a:solidFill>
              <a:latin typeface="Arial"/>
              <a:ea typeface="Arial"/>
              <a:cs typeface="Arial"/>
              <a:sym typeface="Arial"/>
            </a:endParaRPr>
          </a:p>
        </p:txBody>
      </p:sp>
      <p:cxnSp>
        <p:nvCxnSpPr>
          <p:cNvPr id="20" name="Google Shape;166;p6">
            <a:extLst>
              <a:ext uri="{FF2B5EF4-FFF2-40B4-BE49-F238E27FC236}">
                <a16:creationId xmlns:a16="http://schemas.microsoft.com/office/drawing/2014/main" id="{7678898F-F2AC-9847-AA4A-7D4AAEE5CFEC}"/>
              </a:ext>
            </a:extLst>
          </p:cNvPr>
          <p:cNvCxnSpPr/>
          <p:nvPr/>
        </p:nvCxnSpPr>
        <p:spPr>
          <a:xfrm>
            <a:off x="5186522" y="4007113"/>
            <a:ext cx="1964412" cy="0"/>
          </a:xfrm>
          <a:prstGeom prst="straightConnector1">
            <a:avLst/>
          </a:prstGeom>
          <a:noFill/>
          <a:ln w="38100" cap="flat" cmpd="sng">
            <a:solidFill>
              <a:srgbClr val="351C75"/>
            </a:solidFill>
            <a:prstDash val="solid"/>
            <a:round/>
            <a:headEnd type="none" w="sm" len="sm"/>
            <a:tailEnd type="triangle" w="med" len="med"/>
          </a:ln>
        </p:spPr>
      </p:cxnSp>
      <p:sp>
        <p:nvSpPr>
          <p:cNvPr id="21" name="Google Shape;167;p6">
            <a:extLst>
              <a:ext uri="{FF2B5EF4-FFF2-40B4-BE49-F238E27FC236}">
                <a16:creationId xmlns:a16="http://schemas.microsoft.com/office/drawing/2014/main" id="{45A49163-B2BA-564B-9CC3-55F7A0B942CF}"/>
              </a:ext>
            </a:extLst>
          </p:cNvPr>
          <p:cNvSpPr txBox="1"/>
          <p:nvPr/>
        </p:nvSpPr>
        <p:spPr>
          <a:xfrm>
            <a:off x="7400613" y="3654129"/>
            <a:ext cx="1826157"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rPr>
              <a:t>3</a:t>
            </a:r>
            <a:r>
              <a:rPr lang="es-CO" sz="1452" b="1" dirty="0">
                <a:latin typeface="Calibri" panose="020F0502020204030204" pitchFamily="34" charset="0"/>
                <a:cs typeface="Calibri" panose="020F0502020204030204" pitchFamily="34" charset="0"/>
                <a:sym typeface="Arial"/>
              </a:rPr>
              <a:t> / 13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23,1</a:t>
            </a:r>
            <a:r>
              <a:rPr lang="es-CO" sz="1814" b="1" dirty="0">
                <a:latin typeface="Calibri" panose="020F0502020204030204" pitchFamily="34" charset="0"/>
                <a:cs typeface="Calibri" panose="020F0502020204030204" pitchFamily="34" charset="0"/>
                <a:sym typeface="Arial"/>
              </a:rPr>
              <a:t>%</a:t>
            </a:r>
            <a:endParaRPr sz="1814" b="1" dirty="0">
              <a:latin typeface="Calibri" panose="020F0502020204030204" pitchFamily="34" charset="0"/>
              <a:cs typeface="Calibri" panose="020F0502020204030204" pitchFamily="34" charset="0"/>
              <a:sym typeface="Arial"/>
            </a:endParaRPr>
          </a:p>
        </p:txBody>
      </p:sp>
      <p:graphicFrame>
        <p:nvGraphicFramePr>
          <p:cNvPr id="5" name="Tabla 4">
            <a:extLst>
              <a:ext uri="{FF2B5EF4-FFF2-40B4-BE49-F238E27FC236}">
                <a16:creationId xmlns:a16="http://schemas.microsoft.com/office/drawing/2014/main" id="{D15C1744-B82B-4547-A03E-E0E3ED514E89}"/>
              </a:ext>
            </a:extLst>
          </p:cNvPr>
          <p:cNvGraphicFramePr>
            <a:graphicFrameLocks noGrp="1"/>
          </p:cNvGraphicFramePr>
          <p:nvPr/>
        </p:nvGraphicFramePr>
        <p:xfrm>
          <a:off x="1785085" y="4460508"/>
          <a:ext cx="8621830" cy="2040913"/>
        </p:xfrm>
        <a:graphic>
          <a:graphicData uri="http://schemas.openxmlformats.org/drawingml/2006/table">
            <a:tbl>
              <a:tblPr/>
              <a:tblGrid>
                <a:gridCol w="1051443">
                  <a:extLst>
                    <a:ext uri="{9D8B030D-6E8A-4147-A177-3AD203B41FA5}">
                      <a16:colId xmlns:a16="http://schemas.microsoft.com/office/drawing/2014/main" val="4287677417"/>
                    </a:ext>
                  </a:extLst>
                </a:gridCol>
                <a:gridCol w="6350714">
                  <a:extLst>
                    <a:ext uri="{9D8B030D-6E8A-4147-A177-3AD203B41FA5}">
                      <a16:colId xmlns:a16="http://schemas.microsoft.com/office/drawing/2014/main" val="3331630066"/>
                    </a:ext>
                  </a:extLst>
                </a:gridCol>
                <a:gridCol w="1219673">
                  <a:extLst>
                    <a:ext uri="{9D8B030D-6E8A-4147-A177-3AD203B41FA5}">
                      <a16:colId xmlns:a16="http://schemas.microsoft.com/office/drawing/2014/main" val="3308398520"/>
                    </a:ext>
                  </a:extLst>
                </a:gridCol>
              </a:tblGrid>
              <a:tr h="451055">
                <a:tc>
                  <a:txBody>
                    <a:bodyPr/>
                    <a:lstStyle/>
                    <a:p>
                      <a:pPr marR="0" algn="ctr" rtl="0" fontAlgn="ctr">
                        <a:lnSpc>
                          <a:spcPct val="100000"/>
                        </a:lnSpc>
                        <a:spcBef>
                          <a:spcPts val="0"/>
                        </a:spcBef>
                        <a:spcAft>
                          <a:spcPts val="0"/>
                        </a:spcAft>
                        <a:buClr>
                          <a:srgbClr val="000000"/>
                        </a:buClr>
                        <a:buFont typeface="Arial"/>
                      </a:pPr>
                      <a:r>
                        <a:rPr lang="es-CO" sz="1500" b="1" i="0" u="none" strike="noStrike" cap="none" dirty="0">
                          <a:solidFill>
                            <a:srgbClr val="FFFFFF"/>
                          </a:solidFill>
                          <a:effectLst/>
                          <a:latin typeface="Calibri" panose="020F0502020204030204" pitchFamily="34" charset="0"/>
                          <a:ea typeface="+mn-ea"/>
                          <a:cs typeface="+mn-cs"/>
                          <a:sym typeface="Arial"/>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marR="0" algn="ctr" rtl="0" fontAlgn="ctr">
                        <a:lnSpc>
                          <a:spcPct val="100000"/>
                        </a:lnSpc>
                        <a:spcBef>
                          <a:spcPts val="0"/>
                        </a:spcBef>
                        <a:spcAft>
                          <a:spcPts val="0"/>
                        </a:spcAft>
                        <a:buClr>
                          <a:srgbClr val="000000"/>
                        </a:buClr>
                        <a:buFont typeface="Arial"/>
                      </a:pPr>
                      <a:r>
                        <a:rPr lang="es-CO" sz="1500" b="1" i="0" u="none" strike="noStrike" cap="none" dirty="0">
                          <a:solidFill>
                            <a:srgbClr val="FFFFFF"/>
                          </a:solidFill>
                          <a:effectLst/>
                          <a:latin typeface="Calibri" panose="020F0502020204030204" pitchFamily="34" charset="0"/>
                          <a:ea typeface="+mn-ea"/>
                          <a:cs typeface="+mn-cs"/>
                          <a:sym typeface="Arial"/>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marR="0" algn="ctr" rtl="0" fontAlgn="ctr">
                        <a:lnSpc>
                          <a:spcPct val="100000"/>
                        </a:lnSpc>
                        <a:spcBef>
                          <a:spcPts val="0"/>
                        </a:spcBef>
                        <a:spcAft>
                          <a:spcPts val="0"/>
                        </a:spcAft>
                        <a:buClr>
                          <a:srgbClr val="000000"/>
                        </a:buClr>
                        <a:buFont typeface="Arial"/>
                      </a:pPr>
                      <a:r>
                        <a:rPr lang="es-CO" sz="1500" b="1" i="0" u="none" strike="noStrike" cap="none" dirty="0">
                          <a:solidFill>
                            <a:srgbClr val="FFFFFF"/>
                          </a:solidFill>
                          <a:effectLst/>
                          <a:latin typeface="Calibri" panose="020F0502020204030204" pitchFamily="34" charset="0"/>
                          <a:ea typeface="+mn-ea"/>
                          <a:cs typeface="+mn-cs"/>
                          <a:sym typeface="Arial"/>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3465231604"/>
                  </a:ext>
                </a:extLst>
              </a:tr>
              <a:tr h="451055">
                <a:tc>
                  <a:txBody>
                    <a:bodyPr/>
                    <a:lstStyle/>
                    <a:p>
                      <a:pPr algn="ctr" fontAlgn="ctr"/>
                      <a:r>
                        <a:rPr lang="es-CO" sz="1600" b="1" i="0" u="none" strike="noStrike">
                          <a:solidFill>
                            <a:srgbClr val="7030A0"/>
                          </a:solidFill>
                          <a:effectLst/>
                          <a:latin typeface="Calibri" panose="020F0502020204030204" pitchFamily="34" charset="0"/>
                        </a:rPr>
                        <a:t>96</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257.000 Beneficiarios de procesos integrales de formación a lo largo de la vida con énfasis en el arte, la cultura y el patrimonio.</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             830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798048789"/>
                  </a:ext>
                </a:extLst>
              </a:tr>
              <a:tr h="380948">
                <a:tc>
                  <a:txBody>
                    <a:bodyPr/>
                    <a:lstStyle/>
                    <a:p>
                      <a:pPr algn="ctr" fontAlgn="ctr"/>
                      <a:r>
                        <a:rPr lang="es-CO" sz="1600" b="1" i="0" u="none" strike="noStrike">
                          <a:solidFill>
                            <a:srgbClr val="7030A0"/>
                          </a:solidFill>
                          <a:effectLst/>
                          <a:latin typeface="Calibri" panose="020F0502020204030204" pitchFamily="34" charset="0"/>
                        </a:rPr>
                        <a:t>152</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Gestionar 3 declaratorias de patrimonio cultural inmaterial del orden distrital</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0,60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407400501"/>
                  </a:ext>
                </a:extLst>
              </a:tr>
              <a:tr h="728283">
                <a:tc>
                  <a:txBody>
                    <a:bodyPr/>
                    <a:lstStyle/>
                    <a:p>
                      <a:pPr algn="ctr" fontAlgn="ctr"/>
                      <a:r>
                        <a:rPr lang="es-CO" sz="1600" b="1" i="0" u="none" strike="noStrike">
                          <a:solidFill>
                            <a:srgbClr val="7030A0"/>
                          </a:solidFill>
                          <a:effectLst/>
                          <a:latin typeface="Calibri" panose="020F0502020204030204" pitchFamily="34" charset="0"/>
                        </a:rPr>
                        <a:t>158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Realizar el 100% de las acciones para el fortalecimiento de los estímulos, apoyos concertados y alianzas estratégicas para dinamizar la estrategia sectorial dirigida a fomentar los procesos culturales, artísticos, patrimoniales.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494516594"/>
                  </a:ext>
                </a:extLst>
              </a:tr>
            </a:tbl>
          </a:graphicData>
        </a:graphic>
      </p:graphicFrame>
    </p:spTree>
    <p:extLst>
      <p:ext uri="{BB962C8B-B14F-4D97-AF65-F5344CB8AC3E}">
        <p14:creationId xmlns:p14="http://schemas.microsoft.com/office/powerpoint/2010/main" val="104876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lcaldia_blanco.png"/>
          <p:cNvPicPr preferRelativeResize="0"/>
          <p:nvPr/>
        </p:nvPicPr>
        <p:blipFill rotWithShape="1">
          <a:blip r:embed="rId3">
            <a:alphaModFix/>
          </a:blip>
          <a:srcRect l="6613" t="12985" r="7599" b="14791"/>
          <a:stretch/>
        </p:blipFill>
        <p:spPr>
          <a:xfrm>
            <a:off x="9504208" y="249767"/>
            <a:ext cx="1030649" cy="380268"/>
          </a:xfrm>
          <a:prstGeom prst="rect">
            <a:avLst/>
          </a:prstGeom>
          <a:noFill/>
          <a:ln>
            <a:noFill/>
          </a:ln>
        </p:spPr>
      </p:pic>
      <p:grpSp>
        <p:nvGrpSpPr>
          <p:cNvPr id="155" name="Google Shape;155;p6"/>
          <p:cNvGrpSpPr/>
          <p:nvPr/>
        </p:nvGrpSpPr>
        <p:grpSpPr>
          <a:xfrm>
            <a:off x="1523520" y="130935"/>
            <a:ext cx="9144745" cy="770382"/>
            <a:chOff x="0" y="817901"/>
            <a:chExt cx="5550569" cy="592523"/>
          </a:xfrm>
        </p:grpSpPr>
        <p:pic>
          <p:nvPicPr>
            <p:cNvPr id="156" name="Google Shape;156;p6"/>
            <p:cNvPicPr preferRelativeResize="0"/>
            <p:nvPr/>
          </p:nvPicPr>
          <p:blipFill rotWithShape="1">
            <a:blip r:embed="rId4">
              <a:alphaModFix/>
            </a:blip>
            <a:srcRect l="69215" r="6154"/>
            <a:stretch/>
          </p:blipFill>
          <p:spPr>
            <a:xfrm>
              <a:off x="0" y="934848"/>
              <a:ext cx="5550569" cy="391797"/>
            </a:xfrm>
            <a:prstGeom prst="rect">
              <a:avLst/>
            </a:prstGeom>
            <a:noFill/>
            <a:ln>
              <a:noFill/>
            </a:ln>
          </p:spPr>
        </p:pic>
        <p:pic>
          <p:nvPicPr>
            <p:cNvPr id="157" name="Google Shape;157;p6"/>
            <p:cNvPicPr preferRelativeResize="0"/>
            <p:nvPr/>
          </p:nvPicPr>
          <p:blipFill rotWithShape="1">
            <a:blip r:embed="rId4">
              <a:alphaModFix/>
            </a:blip>
            <a:srcRect l="72914" r="1136"/>
            <a:stretch/>
          </p:blipFill>
          <p:spPr>
            <a:xfrm>
              <a:off x="0" y="817901"/>
              <a:ext cx="3738038" cy="391797"/>
            </a:xfrm>
            <a:prstGeom prst="rect">
              <a:avLst/>
            </a:prstGeom>
            <a:noFill/>
            <a:ln>
              <a:noFill/>
            </a:ln>
          </p:spPr>
        </p:pic>
        <p:pic>
          <p:nvPicPr>
            <p:cNvPr id="158" name="Google Shape;158;p6"/>
            <p:cNvPicPr preferRelativeResize="0"/>
            <p:nvPr/>
          </p:nvPicPr>
          <p:blipFill rotWithShape="1">
            <a:blip r:embed="rId4">
              <a:alphaModFix/>
            </a:blip>
            <a:srcRect l="72914" r="1136"/>
            <a:stretch/>
          </p:blipFill>
          <p:spPr>
            <a:xfrm>
              <a:off x="0" y="1018624"/>
              <a:ext cx="1851650" cy="391800"/>
            </a:xfrm>
            <a:prstGeom prst="rect">
              <a:avLst/>
            </a:prstGeom>
            <a:noFill/>
            <a:ln>
              <a:noFill/>
            </a:ln>
          </p:spPr>
        </p:pic>
      </p:grpSp>
      <p:sp>
        <p:nvSpPr>
          <p:cNvPr id="159" name="Google Shape;159;p6"/>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161" name="Google Shape;161;p6"/>
          <p:cNvPicPr preferRelativeResize="0"/>
          <p:nvPr/>
        </p:nvPicPr>
        <p:blipFill rotWithShape="1">
          <a:blip r:embed="rId5">
            <a:alphaModFix/>
          </a:blip>
          <a:srcRect/>
          <a:stretch/>
        </p:blipFill>
        <p:spPr>
          <a:xfrm>
            <a:off x="9667496" y="834993"/>
            <a:ext cx="770379" cy="770379"/>
          </a:xfrm>
          <a:prstGeom prst="rect">
            <a:avLst/>
          </a:prstGeom>
          <a:noFill/>
          <a:ln>
            <a:noFill/>
          </a:ln>
        </p:spPr>
      </p:pic>
      <p:sp>
        <p:nvSpPr>
          <p:cNvPr id="169" name="Google Shape;169;p6"/>
          <p:cNvSpPr/>
          <p:nvPr/>
        </p:nvSpPr>
        <p:spPr>
          <a:xfrm>
            <a:off x="1724892" y="1435103"/>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dirty="0">
                <a:solidFill>
                  <a:srgbClr val="FFFFFF"/>
                </a:solidFill>
                <a:latin typeface="Arial"/>
                <a:ea typeface="Arial"/>
                <a:cs typeface="Arial"/>
                <a:sym typeface="Arial"/>
              </a:rPr>
              <a:t>ID</a:t>
            </a:r>
            <a:r>
              <a:rPr lang="es-CO" sz="2631" b="1" dirty="0">
                <a:solidFill>
                  <a:srgbClr val="FFFFFF"/>
                </a:solidFill>
              </a:rPr>
              <a:t>ARTES</a:t>
            </a:r>
            <a:endParaRPr sz="2631" b="1" dirty="0">
              <a:solidFill>
                <a:srgbClr val="FFFFFF"/>
              </a:solidFill>
              <a:latin typeface="Arial"/>
              <a:ea typeface="Arial"/>
              <a:cs typeface="Arial"/>
              <a:sym typeface="Arial"/>
            </a:endParaRPr>
          </a:p>
        </p:txBody>
      </p:sp>
      <p:cxnSp>
        <p:nvCxnSpPr>
          <p:cNvPr id="170" name="Google Shape;170;p6"/>
          <p:cNvCxnSpPr/>
          <p:nvPr/>
        </p:nvCxnSpPr>
        <p:spPr>
          <a:xfrm>
            <a:off x="5202324" y="1559999"/>
            <a:ext cx="1964412" cy="0"/>
          </a:xfrm>
          <a:prstGeom prst="straightConnector1">
            <a:avLst/>
          </a:prstGeom>
          <a:noFill/>
          <a:ln w="38100" cap="flat" cmpd="sng">
            <a:solidFill>
              <a:srgbClr val="351C75"/>
            </a:solidFill>
            <a:prstDash val="solid"/>
            <a:round/>
            <a:headEnd type="none" w="sm" len="sm"/>
            <a:tailEnd type="triangle" w="med" len="med"/>
          </a:ln>
        </p:spPr>
      </p:cxnSp>
      <p:sp>
        <p:nvSpPr>
          <p:cNvPr id="171" name="Google Shape;171;p6"/>
          <p:cNvSpPr txBox="1"/>
          <p:nvPr/>
        </p:nvSpPr>
        <p:spPr>
          <a:xfrm>
            <a:off x="7416415" y="1276142"/>
            <a:ext cx="1856638"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rPr>
              <a:t>4</a:t>
            </a:r>
            <a:r>
              <a:rPr lang="es-CO" sz="1452" b="1" dirty="0">
                <a:latin typeface="Calibri" panose="020F0502020204030204" pitchFamily="34" charset="0"/>
                <a:cs typeface="Calibri" panose="020F0502020204030204" pitchFamily="34" charset="0"/>
                <a:sym typeface="Arial"/>
              </a:rPr>
              <a:t> / 13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30,1</a:t>
            </a:r>
            <a:r>
              <a:rPr lang="es-CO" sz="1814" b="1" dirty="0">
                <a:latin typeface="Calibri" panose="020F0502020204030204" pitchFamily="34" charset="0"/>
                <a:cs typeface="Calibri" panose="020F0502020204030204" pitchFamily="34" charset="0"/>
                <a:sym typeface="Arial"/>
              </a:rPr>
              <a:t>%</a:t>
            </a:r>
            <a:endParaRPr sz="1814" b="1" dirty="0">
              <a:latin typeface="Calibri" panose="020F0502020204030204" pitchFamily="34" charset="0"/>
              <a:cs typeface="Calibri" panose="020F0502020204030204" pitchFamily="34" charset="0"/>
              <a:sym typeface="Arial"/>
            </a:endParaRPr>
          </a:p>
        </p:txBody>
      </p:sp>
      <p:pic>
        <p:nvPicPr>
          <p:cNvPr id="175" name="Google Shape;175;p6"/>
          <p:cNvPicPr preferRelativeResize="0"/>
          <p:nvPr/>
        </p:nvPicPr>
        <p:blipFill rotWithShape="1">
          <a:blip r:embed="rId6">
            <a:alphaModFix/>
          </a:blip>
          <a:srcRect/>
          <a:stretch/>
        </p:blipFill>
        <p:spPr>
          <a:xfrm>
            <a:off x="9273147" y="5948937"/>
            <a:ext cx="1133769" cy="704063"/>
          </a:xfrm>
          <a:prstGeom prst="rect">
            <a:avLst/>
          </a:prstGeom>
          <a:noFill/>
          <a:ln>
            <a:noFill/>
          </a:ln>
        </p:spPr>
      </p:pic>
      <p:graphicFrame>
        <p:nvGraphicFramePr>
          <p:cNvPr id="3" name="Tabla 2">
            <a:extLst>
              <a:ext uri="{FF2B5EF4-FFF2-40B4-BE49-F238E27FC236}">
                <a16:creationId xmlns:a16="http://schemas.microsoft.com/office/drawing/2014/main" id="{BD78C524-1AA5-E94C-964F-14CA74AA9274}"/>
              </a:ext>
            </a:extLst>
          </p:cNvPr>
          <p:cNvGraphicFramePr>
            <a:graphicFrameLocks noGrp="1"/>
          </p:cNvGraphicFramePr>
          <p:nvPr/>
        </p:nvGraphicFramePr>
        <p:xfrm>
          <a:off x="1724891" y="2242462"/>
          <a:ext cx="8712983" cy="3492303"/>
        </p:xfrm>
        <a:graphic>
          <a:graphicData uri="http://schemas.openxmlformats.org/drawingml/2006/table">
            <a:tbl>
              <a:tblPr/>
              <a:tblGrid>
                <a:gridCol w="1062559">
                  <a:extLst>
                    <a:ext uri="{9D8B030D-6E8A-4147-A177-3AD203B41FA5}">
                      <a16:colId xmlns:a16="http://schemas.microsoft.com/office/drawing/2014/main" val="2879370379"/>
                    </a:ext>
                  </a:extLst>
                </a:gridCol>
                <a:gridCol w="6417855">
                  <a:extLst>
                    <a:ext uri="{9D8B030D-6E8A-4147-A177-3AD203B41FA5}">
                      <a16:colId xmlns:a16="http://schemas.microsoft.com/office/drawing/2014/main" val="3949881712"/>
                    </a:ext>
                  </a:extLst>
                </a:gridCol>
                <a:gridCol w="1232569">
                  <a:extLst>
                    <a:ext uri="{9D8B030D-6E8A-4147-A177-3AD203B41FA5}">
                      <a16:colId xmlns:a16="http://schemas.microsoft.com/office/drawing/2014/main" val="685115035"/>
                    </a:ext>
                  </a:extLst>
                </a:gridCol>
              </a:tblGrid>
              <a:tr h="571049">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2773387131"/>
                  </a:ext>
                </a:extLst>
              </a:tr>
              <a:tr h="856575">
                <a:tc>
                  <a:txBody>
                    <a:bodyPr/>
                    <a:lstStyle/>
                    <a:p>
                      <a:pPr algn="ctr" fontAlgn="ctr"/>
                      <a:r>
                        <a:rPr lang="es-CO" sz="1600" b="1" i="0" u="none" strike="noStrike">
                          <a:solidFill>
                            <a:srgbClr val="7030A0"/>
                          </a:solidFill>
                          <a:effectLst/>
                          <a:latin typeface="Calibri" panose="020F0502020204030204" pitchFamily="34" charset="0"/>
                        </a:rPr>
                        <a:t>150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Formular 23 estrategias de transferencia de conocimiento que permitan fomentar, apoyar y fortalecer las manifestaciones artísticas, intercambio de experiencias y encuentros entre pares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5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437928157"/>
                  </a:ext>
                </a:extLst>
              </a:tr>
              <a:tr h="834404">
                <a:tc>
                  <a:txBody>
                    <a:bodyPr/>
                    <a:lstStyle/>
                    <a:p>
                      <a:pPr algn="ctr" fontAlgn="ctr"/>
                      <a:r>
                        <a:rPr lang="es-CO" sz="1600" b="1" i="0" u="none" strike="noStrike" dirty="0">
                          <a:solidFill>
                            <a:srgbClr val="7030A0"/>
                          </a:solidFill>
                          <a:effectLst/>
                          <a:latin typeface="Calibri" panose="020F0502020204030204" pitchFamily="34" charset="0"/>
                        </a:rPr>
                        <a:t>158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Realizar el 100% de las acciones para el fortalecimiento de los estímulos, apoyos concertados y alianzas estratégicas para dinamizar la estrategia sectorial dirigida a fomentar los procesos culturales, artísticos, patrimoniales.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76739154"/>
                  </a:ext>
                </a:extLst>
              </a:tr>
              <a:tr h="557078">
                <a:tc>
                  <a:txBody>
                    <a:bodyPr/>
                    <a:lstStyle/>
                    <a:p>
                      <a:pPr algn="ctr" fontAlgn="ctr"/>
                      <a:r>
                        <a:rPr lang="es-CO" sz="1600" b="1" i="0" u="none" strike="noStrike">
                          <a:solidFill>
                            <a:srgbClr val="7030A0"/>
                          </a:solidFill>
                          <a:effectLst/>
                          <a:latin typeface="Calibri" panose="020F0502020204030204" pitchFamily="34" charset="0"/>
                        </a:rPr>
                        <a:t>168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Diseñar y promover </a:t>
                      </a:r>
                      <a:r>
                        <a:rPr lang="es-CO" sz="1500" b="1" i="0" u="none" strike="noStrike" dirty="0">
                          <a:solidFill>
                            <a:srgbClr val="000000"/>
                          </a:solidFill>
                          <a:effectLst/>
                          <a:latin typeface="Calibri" panose="020F0502020204030204" pitchFamily="34" charset="0"/>
                        </a:rPr>
                        <a:t>tres (3)</a:t>
                      </a:r>
                      <a:r>
                        <a:rPr lang="es-CO" sz="1500" b="0" i="0" u="none" strike="noStrike" dirty="0">
                          <a:solidFill>
                            <a:srgbClr val="000000"/>
                          </a:solidFill>
                          <a:effectLst/>
                          <a:latin typeface="Calibri" panose="020F0502020204030204" pitchFamily="34" charset="0"/>
                        </a:rPr>
                        <a:t> programas para el fortalecimiento de la cadena de valor de la economía cultural y creativa. </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1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467643080"/>
                  </a:ext>
                </a:extLst>
              </a:tr>
              <a:tr h="673197">
                <a:tc>
                  <a:txBody>
                    <a:bodyPr/>
                    <a:lstStyle/>
                    <a:p>
                      <a:pPr algn="ctr" fontAlgn="ctr"/>
                      <a:r>
                        <a:rPr lang="es-CO" sz="1600" b="1" i="0" u="none" strike="noStrike">
                          <a:solidFill>
                            <a:srgbClr val="7030A0"/>
                          </a:solidFill>
                          <a:effectLst/>
                          <a:latin typeface="Calibri" panose="020F0502020204030204" pitchFamily="34" charset="0"/>
                        </a:rPr>
                        <a:t>493</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Desarrollar y mantener al 100% la capacidad institucional a través de la mejora en la infraestructura física, tecnológica y de gestión en beneficio de la ciudadanía.</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210104762"/>
                  </a:ext>
                </a:extLst>
              </a:tr>
            </a:tbl>
          </a:graphicData>
        </a:graphic>
      </p:graphicFrame>
    </p:spTree>
    <p:extLst>
      <p:ext uri="{BB962C8B-B14F-4D97-AF65-F5344CB8AC3E}">
        <p14:creationId xmlns:p14="http://schemas.microsoft.com/office/powerpoint/2010/main" val="204223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lcaldia_blanco.png"/>
          <p:cNvPicPr preferRelativeResize="0"/>
          <p:nvPr/>
        </p:nvPicPr>
        <p:blipFill rotWithShape="1">
          <a:blip r:embed="rId3">
            <a:alphaModFix/>
          </a:blip>
          <a:srcRect l="6613" t="12985" r="7599" b="14791"/>
          <a:stretch/>
        </p:blipFill>
        <p:spPr>
          <a:xfrm>
            <a:off x="9504208" y="249767"/>
            <a:ext cx="1030649" cy="380268"/>
          </a:xfrm>
          <a:prstGeom prst="rect">
            <a:avLst/>
          </a:prstGeom>
          <a:noFill/>
          <a:ln>
            <a:noFill/>
          </a:ln>
        </p:spPr>
      </p:pic>
      <p:grpSp>
        <p:nvGrpSpPr>
          <p:cNvPr id="155" name="Google Shape;155;p6"/>
          <p:cNvGrpSpPr/>
          <p:nvPr/>
        </p:nvGrpSpPr>
        <p:grpSpPr>
          <a:xfrm>
            <a:off x="1523520" y="130935"/>
            <a:ext cx="9144745" cy="770382"/>
            <a:chOff x="0" y="817901"/>
            <a:chExt cx="5550569" cy="592523"/>
          </a:xfrm>
        </p:grpSpPr>
        <p:pic>
          <p:nvPicPr>
            <p:cNvPr id="156" name="Google Shape;156;p6"/>
            <p:cNvPicPr preferRelativeResize="0"/>
            <p:nvPr/>
          </p:nvPicPr>
          <p:blipFill rotWithShape="1">
            <a:blip r:embed="rId4">
              <a:alphaModFix/>
            </a:blip>
            <a:srcRect l="69215" r="6154"/>
            <a:stretch/>
          </p:blipFill>
          <p:spPr>
            <a:xfrm>
              <a:off x="0" y="934848"/>
              <a:ext cx="5550569" cy="391797"/>
            </a:xfrm>
            <a:prstGeom prst="rect">
              <a:avLst/>
            </a:prstGeom>
            <a:noFill/>
            <a:ln>
              <a:noFill/>
            </a:ln>
          </p:spPr>
        </p:pic>
        <p:pic>
          <p:nvPicPr>
            <p:cNvPr id="157" name="Google Shape;157;p6"/>
            <p:cNvPicPr preferRelativeResize="0"/>
            <p:nvPr/>
          </p:nvPicPr>
          <p:blipFill rotWithShape="1">
            <a:blip r:embed="rId4">
              <a:alphaModFix/>
            </a:blip>
            <a:srcRect l="72914" r="1136"/>
            <a:stretch/>
          </p:blipFill>
          <p:spPr>
            <a:xfrm>
              <a:off x="0" y="817901"/>
              <a:ext cx="3738038" cy="391797"/>
            </a:xfrm>
            <a:prstGeom prst="rect">
              <a:avLst/>
            </a:prstGeom>
            <a:noFill/>
            <a:ln>
              <a:noFill/>
            </a:ln>
          </p:spPr>
        </p:pic>
        <p:pic>
          <p:nvPicPr>
            <p:cNvPr id="158" name="Google Shape;158;p6"/>
            <p:cNvPicPr preferRelativeResize="0"/>
            <p:nvPr/>
          </p:nvPicPr>
          <p:blipFill rotWithShape="1">
            <a:blip r:embed="rId4">
              <a:alphaModFix/>
            </a:blip>
            <a:srcRect l="72914" r="1136"/>
            <a:stretch/>
          </p:blipFill>
          <p:spPr>
            <a:xfrm>
              <a:off x="0" y="1018624"/>
              <a:ext cx="1851650" cy="391800"/>
            </a:xfrm>
            <a:prstGeom prst="rect">
              <a:avLst/>
            </a:prstGeom>
            <a:noFill/>
            <a:ln>
              <a:noFill/>
            </a:ln>
          </p:spPr>
        </p:pic>
      </p:grpSp>
      <p:sp>
        <p:nvSpPr>
          <p:cNvPr id="159" name="Google Shape;159;p6"/>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161" name="Google Shape;161;p6"/>
          <p:cNvPicPr preferRelativeResize="0"/>
          <p:nvPr/>
        </p:nvPicPr>
        <p:blipFill rotWithShape="1">
          <a:blip r:embed="rId5">
            <a:alphaModFix/>
          </a:blip>
          <a:srcRect/>
          <a:stretch/>
        </p:blipFill>
        <p:spPr>
          <a:xfrm>
            <a:off x="9667496" y="834993"/>
            <a:ext cx="770379" cy="770379"/>
          </a:xfrm>
          <a:prstGeom prst="rect">
            <a:avLst/>
          </a:prstGeom>
          <a:noFill/>
          <a:ln>
            <a:noFill/>
          </a:ln>
        </p:spPr>
      </p:pic>
      <p:sp>
        <p:nvSpPr>
          <p:cNvPr id="169" name="Google Shape;169;p6"/>
          <p:cNvSpPr/>
          <p:nvPr/>
        </p:nvSpPr>
        <p:spPr>
          <a:xfrm>
            <a:off x="1724892" y="1565459"/>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dirty="0">
                <a:solidFill>
                  <a:srgbClr val="FFFFFF"/>
                </a:solidFill>
              </a:rPr>
              <a:t>FUGA</a:t>
            </a:r>
            <a:endParaRPr sz="2631" b="1" dirty="0">
              <a:solidFill>
                <a:srgbClr val="FFFFFF"/>
              </a:solidFill>
              <a:latin typeface="Arial"/>
              <a:ea typeface="Arial"/>
              <a:cs typeface="Arial"/>
              <a:sym typeface="Arial"/>
            </a:endParaRPr>
          </a:p>
        </p:txBody>
      </p:sp>
      <p:cxnSp>
        <p:nvCxnSpPr>
          <p:cNvPr id="170" name="Google Shape;170;p6"/>
          <p:cNvCxnSpPr/>
          <p:nvPr/>
        </p:nvCxnSpPr>
        <p:spPr>
          <a:xfrm>
            <a:off x="5202324" y="1690355"/>
            <a:ext cx="1964412" cy="0"/>
          </a:xfrm>
          <a:prstGeom prst="straightConnector1">
            <a:avLst/>
          </a:prstGeom>
          <a:noFill/>
          <a:ln w="38100" cap="flat" cmpd="sng">
            <a:solidFill>
              <a:srgbClr val="351C75"/>
            </a:solidFill>
            <a:prstDash val="solid"/>
            <a:round/>
            <a:headEnd type="none" w="sm" len="sm"/>
            <a:tailEnd type="triangle" w="med" len="med"/>
          </a:ln>
        </p:spPr>
      </p:cxnSp>
      <p:sp>
        <p:nvSpPr>
          <p:cNvPr id="171" name="Google Shape;171;p6"/>
          <p:cNvSpPr txBox="1"/>
          <p:nvPr/>
        </p:nvSpPr>
        <p:spPr>
          <a:xfrm>
            <a:off x="7416415" y="1406498"/>
            <a:ext cx="1856638"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rPr>
              <a:t>3</a:t>
            </a:r>
            <a:r>
              <a:rPr lang="es-CO" sz="1452" b="1" dirty="0">
                <a:latin typeface="Calibri" panose="020F0502020204030204" pitchFamily="34" charset="0"/>
                <a:cs typeface="Calibri" panose="020F0502020204030204" pitchFamily="34" charset="0"/>
                <a:sym typeface="Arial"/>
              </a:rPr>
              <a:t> / 11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2,7</a:t>
            </a:r>
            <a:r>
              <a:rPr lang="es-CO" sz="1814" b="1" dirty="0">
                <a:latin typeface="Calibri" panose="020F0502020204030204" pitchFamily="34" charset="0"/>
                <a:cs typeface="Calibri" panose="020F0502020204030204" pitchFamily="34" charset="0"/>
                <a:sym typeface="Arial"/>
              </a:rPr>
              <a:t>%</a:t>
            </a:r>
            <a:endParaRPr sz="1814" b="1" dirty="0">
              <a:latin typeface="Calibri" panose="020F0502020204030204" pitchFamily="34" charset="0"/>
              <a:cs typeface="Calibri" panose="020F0502020204030204" pitchFamily="34" charset="0"/>
              <a:sym typeface="Arial"/>
            </a:endParaRPr>
          </a:p>
        </p:txBody>
      </p:sp>
      <p:pic>
        <p:nvPicPr>
          <p:cNvPr id="175" name="Google Shape;175;p6"/>
          <p:cNvPicPr preferRelativeResize="0"/>
          <p:nvPr/>
        </p:nvPicPr>
        <p:blipFill rotWithShape="1">
          <a:blip r:embed="rId6">
            <a:alphaModFix/>
          </a:blip>
          <a:srcRect/>
          <a:stretch/>
        </p:blipFill>
        <p:spPr>
          <a:xfrm>
            <a:off x="9273147" y="5948937"/>
            <a:ext cx="1133769" cy="704063"/>
          </a:xfrm>
          <a:prstGeom prst="rect">
            <a:avLst/>
          </a:prstGeom>
          <a:noFill/>
          <a:ln>
            <a:noFill/>
          </a:ln>
        </p:spPr>
      </p:pic>
      <p:graphicFrame>
        <p:nvGraphicFramePr>
          <p:cNvPr id="3" name="Tabla 2">
            <a:extLst>
              <a:ext uri="{FF2B5EF4-FFF2-40B4-BE49-F238E27FC236}">
                <a16:creationId xmlns:a16="http://schemas.microsoft.com/office/drawing/2014/main" id="{5E26821D-8C6A-5342-9C63-B8687641E3E3}"/>
              </a:ext>
            </a:extLst>
          </p:cNvPr>
          <p:cNvGraphicFramePr>
            <a:graphicFrameLocks noGrp="1"/>
          </p:cNvGraphicFramePr>
          <p:nvPr/>
        </p:nvGraphicFramePr>
        <p:xfrm>
          <a:off x="1724891" y="2414653"/>
          <a:ext cx="8682024" cy="2721288"/>
        </p:xfrm>
        <a:graphic>
          <a:graphicData uri="http://schemas.openxmlformats.org/drawingml/2006/table">
            <a:tbl>
              <a:tblPr/>
              <a:tblGrid>
                <a:gridCol w="1058784">
                  <a:extLst>
                    <a:ext uri="{9D8B030D-6E8A-4147-A177-3AD203B41FA5}">
                      <a16:colId xmlns:a16="http://schemas.microsoft.com/office/drawing/2014/main" val="2356155851"/>
                    </a:ext>
                  </a:extLst>
                </a:gridCol>
                <a:gridCol w="6395051">
                  <a:extLst>
                    <a:ext uri="{9D8B030D-6E8A-4147-A177-3AD203B41FA5}">
                      <a16:colId xmlns:a16="http://schemas.microsoft.com/office/drawing/2014/main" val="751093863"/>
                    </a:ext>
                  </a:extLst>
                </a:gridCol>
                <a:gridCol w="1228189">
                  <a:extLst>
                    <a:ext uri="{9D8B030D-6E8A-4147-A177-3AD203B41FA5}">
                      <a16:colId xmlns:a16="http://schemas.microsoft.com/office/drawing/2014/main" val="2623943876"/>
                    </a:ext>
                  </a:extLst>
                </a:gridCol>
              </a:tblGrid>
              <a:tr h="561090">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3447428096"/>
                  </a:ext>
                </a:extLst>
              </a:tr>
              <a:tr h="476927">
                <a:tc>
                  <a:txBody>
                    <a:bodyPr/>
                    <a:lstStyle/>
                    <a:p>
                      <a:pPr algn="ctr" fontAlgn="ctr"/>
                      <a:r>
                        <a:rPr lang="es-CO" sz="1600" b="1" i="0" u="none" strike="noStrike">
                          <a:solidFill>
                            <a:srgbClr val="7030A0"/>
                          </a:solidFill>
                          <a:effectLst/>
                          <a:latin typeface="Calibri" panose="020F0502020204030204" pitchFamily="34" charset="0"/>
                        </a:rPr>
                        <a:t>168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Diseñar y promover </a:t>
                      </a:r>
                      <a:r>
                        <a:rPr lang="es-CO" sz="1500" b="1" i="0" u="none" strike="noStrike" dirty="0">
                          <a:solidFill>
                            <a:srgbClr val="000000"/>
                          </a:solidFill>
                          <a:effectLst/>
                          <a:latin typeface="Calibri" panose="020F0502020204030204" pitchFamily="34" charset="0"/>
                        </a:rPr>
                        <a:t>tres (3)</a:t>
                      </a:r>
                      <a:r>
                        <a:rPr lang="es-CO" sz="1500" b="0" i="0" u="none" strike="noStrike" dirty="0">
                          <a:solidFill>
                            <a:srgbClr val="000000"/>
                          </a:solidFill>
                          <a:effectLst/>
                          <a:latin typeface="Calibri" panose="020F0502020204030204" pitchFamily="34" charset="0"/>
                        </a:rPr>
                        <a:t> programas para el fortalecimiento de la cadena de valor de la economía cultural y creativa. </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1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205892334"/>
                  </a:ext>
                </a:extLst>
              </a:tr>
              <a:tr h="1122181">
                <a:tc>
                  <a:txBody>
                    <a:bodyPr/>
                    <a:lstStyle/>
                    <a:p>
                      <a:pPr algn="ctr" fontAlgn="ctr"/>
                      <a:r>
                        <a:rPr lang="es-CO" sz="1600" b="1" i="0" u="none" strike="noStrike">
                          <a:solidFill>
                            <a:srgbClr val="7030A0"/>
                          </a:solidFill>
                          <a:effectLst/>
                          <a:latin typeface="Calibri" panose="020F0502020204030204" pitchFamily="34" charset="0"/>
                        </a:rPr>
                        <a:t>173</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Implementar una (1) estrategia de uso creativo de la tecnología, las comunicaciones y de las nuevas herramientas digitales para empoderar a las comunidades, promover la diversidad, la inclusión, la confianza y el respeto por el otro, así como la sostenibilidad del sector cultural y artístico</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1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681739643"/>
                  </a:ext>
                </a:extLst>
              </a:tr>
              <a:tr h="561090">
                <a:tc>
                  <a:txBody>
                    <a:bodyPr/>
                    <a:lstStyle/>
                    <a:p>
                      <a:pPr algn="ctr" fontAlgn="ctr"/>
                      <a:r>
                        <a:rPr lang="es-CO" sz="1600" b="1" i="0" u="none" strike="noStrike">
                          <a:solidFill>
                            <a:srgbClr val="7030A0"/>
                          </a:solidFill>
                          <a:effectLst/>
                          <a:latin typeface="Calibri" panose="020F0502020204030204" pitchFamily="34" charset="0"/>
                        </a:rPr>
                        <a:t>539</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Realizar el 100% de las acciones para el fortalecimiento de la comunicación pública</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939090029"/>
                  </a:ext>
                </a:extLst>
              </a:tr>
            </a:tbl>
          </a:graphicData>
        </a:graphic>
      </p:graphicFrame>
    </p:spTree>
    <p:extLst>
      <p:ext uri="{BB962C8B-B14F-4D97-AF65-F5344CB8AC3E}">
        <p14:creationId xmlns:p14="http://schemas.microsoft.com/office/powerpoint/2010/main" val="136828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lcaldia_blanco.png"/>
          <p:cNvPicPr preferRelativeResize="0"/>
          <p:nvPr/>
        </p:nvPicPr>
        <p:blipFill rotWithShape="1">
          <a:blip r:embed="rId3">
            <a:alphaModFix/>
          </a:blip>
          <a:srcRect l="6613" t="12985" r="7599" b="14791"/>
          <a:stretch/>
        </p:blipFill>
        <p:spPr>
          <a:xfrm>
            <a:off x="9504208" y="249767"/>
            <a:ext cx="1030649" cy="380268"/>
          </a:xfrm>
          <a:prstGeom prst="rect">
            <a:avLst/>
          </a:prstGeom>
          <a:noFill/>
          <a:ln>
            <a:noFill/>
          </a:ln>
        </p:spPr>
      </p:pic>
      <p:grpSp>
        <p:nvGrpSpPr>
          <p:cNvPr id="155" name="Google Shape;155;p6"/>
          <p:cNvGrpSpPr/>
          <p:nvPr/>
        </p:nvGrpSpPr>
        <p:grpSpPr>
          <a:xfrm>
            <a:off x="1523520" y="130935"/>
            <a:ext cx="9144745" cy="770382"/>
            <a:chOff x="0" y="817901"/>
            <a:chExt cx="5550569" cy="592523"/>
          </a:xfrm>
        </p:grpSpPr>
        <p:pic>
          <p:nvPicPr>
            <p:cNvPr id="156" name="Google Shape;156;p6"/>
            <p:cNvPicPr preferRelativeResize="0"/>
            <p:nvPr/>
          </p:nvPicPr>
          <p:blipFill rotWithShape="1">
            <a:blip r:embed="rId4">
              <a:alphaModFix/>
            </a:blip>
            <a:srcRect l="69215" r="6154"/>
            <a:stretch/>
          </p:blipFill>
          <p:spPr>
            <a:xfrm>
              <a:off x="0" y="934848"/>
              <a:ext cx="5550569" cy="391797"/>
            </a:xfrm>
            <a:prstGeom prst="rect">
              <a:avLst/>
            </a:prstGeom>
            <a:noFill/>
            <a:ln>
              <a:noFill/>
            </a:ln>
          </p:spPr>
        </p:pic>
        <p:pic>
          <p:nvPicPr>
            <p:cNvPr id="157" name="Google Shape;157;p6"/>
            <p:cNvPicPr preferRelativeResize="0"/>
            <p:nvPr/>
          </p:nvPicPr>
          <p:blipFill rotWithShape="1">
            <a:blip r:embed="rId4">
              <a:alphaModFix/>
            </a:blip>
            <a:srcRect l="72914" r="1136"/>
            <a:stretch/>
          </p:blipFill>
          <p:spPr>
            <a:xfrm>
              <a:off x="0" y="817901"/>
              <a:ext cx="3738038" cy="391797"/>
            </a:xfrm>
            <a:prstGeom prst="rect">
              <a:avLst/>
            </a:prstGeom>
            <a:noFill/>
            <a:ln>
              <a:noFill/>
            </a:ln>
          </p:spPr>
        </p:pic>
        <p:pic>
          <p:nvPicPr>
            <p:cNvPr id="158" name="Google Shape;158;p6"/>
            <p:cNvPicPr preferRelativeResize="0"/>
            <p:nvPr/>
          </p:nvPicPr>
          <p:blipFill rotWithShape="1">
            <a:blip r:embed="rId4">
              <a:alphaModFix/>
            </a:blip>
            <a:srcRect l="72914" r="1136"/>
            <a:stretch/>
          </p:blipFill>
          <p:spPr>
            <a:xfrm>
              <a:off x="0" y="1018624"/>
              <a:ext cx="1851650" cy="391800"/>
            </a:xfrm>
            <a:prstGeom prst="rect">
              <a:avLst/>
            </a:prstGeom>
            <a:noFill/>
            <a:ln>
              <a:noFill/>
            </a:ln>
          </p:spPr>
        </p:pic>
      </p:grpSp>
      <p:sp>
        <p:nvSpPr>
          <p:cNvPr id="159" name="Google Shape;159;p6"/>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161" name="Google Shape;161;p6"/>
          <p:cNvPicPr preferRelativeResize="0"/>
          <p:nvPr/>
        </p:nvPicPr>
        <p:blipFill rotWithShape="1">
          <a:blip r:embed="rId5">
            <a:alphaModFix/>
          </a:blip>
          <a:srcRect/>
          <a:stretch/>
        </p:blipFill>
        <p:spPr>
          <a:xfrm>
            <a:off x="9667496" y="834993"/>
            <a:ext cx="770379" cy="770379"/>
          </a:xfrm>
          <a:prstGeom prst="rect">
            <a:avLst/>
          </a:prstGeom>
          <a:noFill/>
          <a:ln>
            <a:noFill/>
          </a:ln>
        </p:spPr>
      </p:pic>
      <p:sp>
        <p:nvSpPr>
          <p:cNvPr id="169" name="Google Shape;169;p6"/>
          <p:cNvSpPr/>
          <p:nvPr/>
        </p:nvSpPr>
        <p:spPr>
          <a:xfrm>
            <a:off x="1724892" y="1292897"/>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dirty="0">
                <a:solidFill>
                  <a:srgbClr val="FFFFFF"/>
                </a:solidFill>
              </a:rPr>
              <a:t>OFB</a:t>
            </a:r>
            <a:endParaRPr sz="2631" b="1" dirty="0">
              <a:solidFill>
                <a:srgbClr val="FFFFFF"/>
              </a:solidFill>
              <a:latin typeface="Arial"/>
              <a:ea typeface="Arial"/>
              <a:cs typeface="Arial"/>
              <a:sym typeface="Arial"/>
            </a:endParaRPr>
          </a:p>
        </p:txBody>
      </p:sp>
      <p:cxnSp>
        <p:nvCxnSpPr>
          <p:cNvPr id="170" name="Google Shape;170;p6"/>
          <p:cNvCxnSpPr/>
          <p:nvPr/>
        </p:nvCxnSpPr>
        <p:spPr>
          <a:xfrm>
            <a:off x="5202324" y="1417793"/>
            <a:ext cx="1964412" cy="0"/>
          </a:xfrm>
          <a:prstGeom prst="straightConnector1">
            <a:avLst/>
          </a:prstGeom>
          <a:noFill/>
          <a:ln w="38100" cap="flat" cmpd="sng">
            <a:solidFill>
              <a:srgbClr val="351C75"/>
            </a:solidFill>
            <a:prstDash val="solid"/>
            <a:round/>
            <a:headEnd type="none" w="sm" len="sm"/>
            <a:tailEnd type="triangle" w="med" len="med"/>
          </a:ln>
        </p:spPr>
      </p:cxnSp>
      <p:sp>
        <p:nvSpPr>
          <p:cNvPr id="171" name="Google Shape;171;p6"/>
          <p:cNvSpPr txBox="1"/>
          <p:nvPr/>
        </p:nvSpPr>
        <p:spPr>
          <a:xfrm>
            <a:off x="7416415" y="1133936"/>
            <a:ext cx="1856638"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dirty="0">
                <a:latin typeface="Calibri" panose="020F0502020204030204" pitchFamily="34" charset="0"/>
                <a:cs typeface="Calibri" panose="020F0502020204030204" pitchFamily="34" charset="0"/>
              </a:rPr>
              <a:t>6</a:t>
            </a:r>
            <a:r>
              <a:rPr lang="es-CO" sz="1452" b="1" dirty="0">
                <a:latin typeface="Calibri" panose="020F0502020204030204" pitchFamily="34" charset="0"/>
                <a:cs typeface="Calibri" panose="020F0502020204030204" pitchFamily="34" charset="0"/>
                <a:sym typeface="Arial"/>
              </a:rPr>
              <a:t> / </a:t>
            </a:r>
            <a:r>
              <a:rPr lang="es-CO" sz="1452" b="1" dirty="0">
                <a:latin typeface="Calibri" panose="020F0502020204030204" pitchFamily="34" charset="0"/>
                <a:cs typeface="Calibri" panose="020F0502020204030204" pitchFamily="34" charset="0"/>
              </a:rPr>
              <a:t>7</a:t>
            </a:r>
            <a:r>
              <a:rPr lang="es-CO" sz="1452" b="1" dirty="0">
                <a:latin typeface="Calibri" panose="020F0502020204030204" pitchFamily="34" charset="0"/>
                <a:cs typeface="Calibri" panose="020F0502020204030204" pitchFamily="34" charset="0"/>
                <a:sym typeface="Arial"/>
              </a:rPr>
              <a:t> METAS</a:t>
            </a:r>
            <a:endParaRPr sz="1452" b="1" dirty="0">
              <a:latin typeface="Calibri" panose="020F0502020204030204" pitchFamily="34" charset="0"/>
              <a:cs typeface="Calibri" panose="020F0502020204030204" pitchFamily="34" charset="0"/>
              <a:sym typeface="Arial"/>
            </a:endParaRPr>
          </a:p>
          <a:p>
            <a:pPr algn="ctr">
              <a:buClr>
                <a:srgbClr val="000000"/>
              </a:buClr>
              <a:buSzPts val="1800"/>
            </a:pPr>
            <a:r>
              <a:rPr lang="es-CO" sz="1814" b="1" dirty="0">
                <a:latin typeface="Calibri" panose="020F0502020204030204" pitchFamily="34" charset="0"/>
                <a:cs typeface="Calibri" panose="020F0502020204030204" pitchFamily="34" charset="0"/>
              </a:rPr>
              <a:t>85,7</a:t>
            </a:r>
            <a:r>
              <a:rPr lang="es-CO" sz="1814" b="1" dirty="0">
                <a:latin typeface="Calibri" panose="020F0502020204030204" pitchFamily="34" charset="0"/>
                <a:cs typeface="Calibri" panose="020F0502020204030204" pitchFamily="34" charset="0"/>
                <a:sym typeface="Arial"/>
              </a:rPr>
              <a:t>%</a:t>
            </a:r>
            <a:endParaRPr sz="1814" b="1" dirty="0">
              <a:latin typeface="Calibri" panose="020F0502020204030204" pitchFamily="34" charset="0"/>
              <a:cs typeface="Calibri" panose="020F0502020204030204" pitchFamily="34" charset="0"/>
              <a:sym typeface="Arial"/>
            </a:endParaRPr>
          </a:p>
        </p:txBody>
      </p:sp>
      <p:pic>
        <p:nvPicPr>
          <p:cNvPr id="175" name="Google Shape;175;p6"/>
          <p:cNvPicPr preferRelativeResize="0"/>
          <p:nvPr/>
        </p:nvPicPr>
        <p:blipFill rotWithShape="1">
          <a:blip r:embed="rId6">
            <a:alphaModFix/>
          </a:blip>
          <a:srcRect/>
          <a:stretch/>
        </p:blipFill>
        <p:spPr>
          <a:xfrm>
            <a:off x="9273147" y="5948937"/>
            <a:ext cx="1133769" cy="704063"/>
          </a:xfrm>
          <a:prstGeom prst="rect">
            <a:avLst/>
          </a:prstGeom>
          <a:noFill/>
          <a:ln>
            <a:noFill/>
          </a:ln>
        </p:spPr>
      </p:pic>
      <p:graphicFrame>
        <p:nvGraphicFramePr>
          <p:cNvPr id="4" name="Tabla 3">
            <a:extLst>
              <a:ext uri="{FF2B5EF4-FFF2-40B4-BE49-F238E27FC236}">
                <a16:creationId xmlns:a16="http://schemas.microsoft.com/office/drawing/2014/main" id="{72E8D1FA-B71E-2F4A-BBF6-4441B7D71136}"/>
              </a:ext>
            </a:extLst>
          </p:cNvPr>
          <p:cNvGraphicFramePr>
            <a:graphicFrameLocks noGrp="1"/>
          </p:cNvGraphicFramePr>
          <p:nvPr/>
        </p:nvGraphicFramePr>
        <p:xfrm>
          <a:off x="1724891" y="2022975"/>
          <a:ext cx="8682024" cy="4535923"/>
        </p:xfrm>
        <a:graphic>
          <a:graphicData uri="http://schemas.openxmlformats.org/drawingml/2006/table">
            <a:tbl>
              <a:tblPr/>
              <a:tblGrid>
                <a:gridCol w="1058784">
                  <a:extLst>
                    <a:ext uri="{9D8B030D-6E8A-4147-A177-3AD203B41FA5}">
                      <a16:colId xmlns:a16="http://schemas.microsoft.com/office/drawing/2014/main" val="1251664423"/>
                    </a:ext>
                  </a:extLst>
                </a:gridCol>
                <a:gridCol w="6395051">
                  <a:extLst>
                    <a:ext uri="{9D8B030D-6E8A-4147-A177-3AD203B41FA5}">
                      <a16:colId xmlns:a16="http://schemas.microsoft.com/office/drawing/2014/main" val="2363750050"/>
                    </a:ext>
                  </a:extLst>
                </a:gridCol>
                <a:gridCol w="1228189">
                  <a:extLst>
                    <a:ext uri="{9D8B030D-6E8A-4147-A177-3AD203B41FA5}">
                      <a16:colId xmlns:a16="http://schemas.microsoft.com/office/drawing/2014/main" val="792435436"/>
                    </a:ext>
                  </a:extLst>
                </a:gridCol>
              </a:tblGrid>
              <a:tr h="490648">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2824923058"/>
                  </a:ext>
                </a:extLst>
              </a:tr>
              <a:tr h="733383">
                <a:tc>
                  <a:txBody>
                    <a:bodyPr/>
                    <a:lstStyle/>
                    <a:p>
                      <a:pPr algn="ctr" fontAlgn="ctr"/>
                      <a:r>
                        <a:rPr lang="es-CO" sz="1600" b="1" i="0" u="none" strike="noStrike">
                          <a:solidFill>
                            <a:srgbClr val="7030A0"/>
                          </a:solidFill>
                          <a:effectLst/>
                          <a:latin typeface="Calibri" panose="020F0502020204030204" pitchFamily="34" charset="0"/>
                        </a:rPr>
                        <a:t>140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Gestionar el 100% de las Alianzas Público Privadas de proyectos de infraestructura para la Cultura, la Recreación y el Deporte, priorizando la sede de la Orquesta Filarmónica y la Unidad Deportiva el Campín</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30%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361553561"/>
                  </a:ext>
                </a:extLst>
              </a:tr>
              <a:tr h="554379">
                <a:tc>
                  <a:txBody>
                    <a:bodyPr/>
                    <a:lstStyle/>
                    <a:p>
                      <a:pPr algn="ctr" fontAlgn="ctr"/>
                      <a:r>
                        <a:rPr lang="es-CO" sz="1600" b="1" i="0" u="none" strike="noStrike">
                          <a:solidFill>
                            <a:srgbClr val="7030A0"/>
                          </a:solidFill>
                          <a:effectLst/>
                          <a:latin typeface="Calibri" panose="020F0502020204030204" pitchFamily="34" charset="0"/>
                        </a:rPr>
                        <a:t>149</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Diseñar e implementar 1 estrategia para fortalecer a Bogotá como una ciudad creativa de la música (Red UNESCO 2012)</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1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432648109"/>
                  </a:ext>
                </a:extLst>
              </a:tr>
              <a:tr h="549596">
                <a:tc>
                  <a:txBody>
                    <a:bodyPr/>
                    <a:lstStyle/>
                    <a:p>
                      <a:pPr algn="ctr" fontAlgn="ctr"/>
                      <a:r>
                        <a:rPr lang="es-CO" sz="1600" b="1" i="0" u="none" strike="noStrike" dirty="0">
                          <a:solidFill>
                            <a:srgbClr val="7030A0"/>
                          </a:solidFill>
                          <a:effectLst/>
                          <a:latin typeface="Calibri" panose="020F0502020204030204" pitchFamily="34" charset="0"/>
                        </a:rPr>
                        <a:t>155</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Mantener, mejorar y dotar 17 equipamientos urbanos y rurales para el goce y disfrute de los habitantes de la ciudad región y de los visitantes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                 2 </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4002043695"/>
                  </a:ext>
                </a:extLst>
              </a:tr>
              <a:tr h="981297">
                <a:tc>
                  <a:txBody>
                    <a:bodyPr/>
                    <a:lstStyle/>
                    <a:p>
                      <a:pPr algn="ctr" fontAlgn="ctr"/>
                      <a:r>
                        <a:rPr lang="es-CO" sz="1600" b="1" i="0" u="none" strike="noStrike" dirty="0">
                          <a:solidFill>
                            <a:srgbClr val="7030A0"/>
                          </a:solidFill>
                          <a:effectLst/>
                          <a:latin typeface="Calibri" panose="020F0502020204030204" pitchFamily="34" charset="0"/>
                        </a:rPr>
                        <a:t>158</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Realizar el 100% de las acciones para el fortalecimiento de los estímulos, apoyos concertados y alianzas estratégicas para dinamizar la estrategia sectorial dirigida a fomentar los procesos culturales, artísticos, patrimoniales.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628568425"/>
                  </a:ext>
                </a:extLst>
              </a:tr>
              <a:tr h="735972">
                <a:tc>
                  <a:txBody>
                    <a:bodyPr/>
                    <a:lstStyle/>
                    <a:p>
                      <a:pPr algn="ctr" fontAlgn="ctr"/>
                      <a:r>
                        <a:rPr lang="es-CO" sz="1600" b="1" i="0" u="none" strike="noStrike">
                          <a:solidFill>
                            <a:srgbClr val="7030A0"/>
                          </a:solidFill>
                          <a:effectLst/>
                          <a:latin typeface="Calibri" panose="020F0502020204030204" pitchFamily="34" charset="0"/>
                        </a:rPr>
                        <a:t>493</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Desarrollar y mantener al 100% la capacidad institucional a través de la mejora en la infraestructura física, tecnológica y de gestión en beneficio de la ciudadanía.</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676308558"/>
                  </a:ext>
                </a:extLst>
              </a:tr>
              <a:tr h="490648">
                <a:tc>
                  <a:txBody>
                    <a:bodyPr/>
                    <a:lstStyle/>
                    <a:p>
                      <a:pPr algn="ctr" fontAlgn="ctr"/>
                      <a:r>
                        <a:rPr lang="es-CO" sz="1600" b="1" i="0" u="none" strike="noStrike">
                          <a:solidFill>
                            <a:srgbClr val="7030A0"/>
                          </a:solidFill>
                          <a:effectLst/>
                          <a:latin typeface="Calibri" panose="020F0502020204030204" pitchFamily="34" charset="0"/>
                        </a:rPr>
                        <a:t>539</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a:solidFill>
                            <a:srgbClr val="000000"/>
                          </a:solidFill>
                          <a:effectLst/>
                          <a:latin typeface="Calibri" panose="020F0502020204030204" pitchFamily="34" charset="0"/>
                        </a:rPr>
                        <a:t>Realizar el 100% de las acciones para el fortalecimiento de la comunicación pública</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100%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122986400"/>
                  </a:ext>
                </a:extLst>
              </a:tr>
            </a:tbl>
          </a:graphicData>
        </a:graphic>
      </p:graphicFrame>
    </p:spTree>
    <p:extLst>
      <p:ext uri="{BB962C8B-B14F-4D97-AF65-F5344CB8AC3E}">
        <p14:creationId xmlns:p14="http://schemas.microsoft.com/office/powerpoint/2010/main" val="362138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bd449629fa_3_0"/>
          <p:cNvSpPr txBox="1"/>
          <p:nvPr/>
        </p:nvSpPr>
        <p:spPr>
          <a:xfrm>
            <a:off x="2346924" y="2975492"/>
            <a:ext cx="7448870" cy="1667219"/>
          </a:xfrm>
          <a:prstGeom prst="rect">
            <a:avLst/>
          </a:prstGeom>
          <a:noFill/>
          <a:ln>
            <a:noFill/>
          </a:ln>
        </p:spPr>
        <p:txBody>
          <a:bodyPr spcFirstLastPara="1" wrap="square" lIns="82939" tIns="41458" rIns="82939" bIns="41458" anchor="t" anchorCtr="0">
            <a:noAutofit/>
          </a:bodyPr>
          <a:lstStyle/>
          <a:p>
            <a:pPr algn="ctr">
              <a:buClr>
                <a:srgbClr val="000000"/>
              </a:buClr>
              <a:buSzPts val="4600"/>
            </a:pPr>
            <a:r>
              <a:rPr lang="es-CO" sz="4173" b="1" dirty="0">
                <a:solidFill>
                  <a:srgbClr val="351C75"/>
                </a:solidFill>
                <a:latin typeface="Calibri"/>
                <a:ea typeface="Calibri"/>
                <a:cs typeface="Calibri"/>
                <a:sym typeface="Calibri"/>
              </a:rPr>
              <a:t>DETALLE DE METAS SIN PROGRAMACIÓN 2021</a:t>
            </a:r>
            <a:endParaRPr sz="1814" dirty="0">
              <a:solidFill>
                <a:srgbClr val="351C75"/>
              </a:solidFill>
              <a:latin typeface="Arial"/>
              <a:ea typeface="Arial"/>
              <a:cs typeface="Arial"/>
              <a:sym typeface="Arial"/>
            </a:endParaRPr>
          </a:p>
          <a:p>
            <a:pPr algn="ctr">
              <a:buClr>
                <a:srgbClr val="000000"/>
              </a:buClr>
              <a:buSzPts val="4000"/>
            </a:pPr>
            <a:endParaRPr sz="3629" b="1" dirty="0">
              <a:solidFill>
                <a:srgbClr val="351C75"/>
              </a:solidFill>
              <a:latin typeface="Calibri"/>
              <a:ea typeface="Calibri"/>
              <a:cs typeface="Calibri"/>
              <a:sym typeface="Calibri"/>
            </a:endParaRPr>
          </a:p>
        </p:txBody>
      </p:sp>
      <p:grpSp>
        <p:nvGrpSpPr>
          <p:cNvPr id="254" name="Google Shape;254;gbd449629fa_3_0"/>
          <p:cNvGrpSpPr/>
          <p:nvPr/>
        </p:nvGrpSpPr>
        <p:grpSpPr>
          <a:xfrm>
            <a:off x="1523520" y="130935"/>
            <a:ext cx="9144745" cy="770382"/>
            <a:chOff x="0" y="817901"/>
            <a:chExt cx="5550569" cy="592523"/>
          </a:xfrm>
        </p:grpSpPr>
        <p:pic>
          <p:nvPicPr>
            <p:cNvPr id="255" name="Google Shape;255;gbd449629fa_3_0"/>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56" name="Google Shape;256;gbd449629fa_3_0"/>
            <p:cNvPicPr preferRelativeResize="0"/>
            <p:nvPr/>
          </p:nvPicPr>
          <p:blipFill rotWithShape="1">
            <a:blip r:embed="rId3">
              <a:alphaModFix/>
            </a:blip>
            <a:srcRect l="72913" r="1136"/>
            <a:stretch/>
          </p:blipFill>
          <p:spPr>
            <a:xfrm>
              <a:off x="0" y="817901"/>
              <a:ext cx="3738038" cy="391797"/>
            </a:xfrm>
            <a:prstGeom prst="rect">
              <a:avLst/>
            </a:prstGeom>
            <a:noFill/>
            <a:ln>
              <a:noFill/>
            </a:ln>
          </p:spPr>
        </p:pic>
        <p:pic>
          <p:nvPicPr>
            <p:cNvPr id="257" name="Google Shape;257;gbd449629fa_3_0"/>
            <p:cNvPicPr preferRelativeResize="0"/>
            <p:nvPr/>
          </p:nvPicPr>
          <p:blipFill rotWithShape="1">
            <a:blip r:embed="rId3">
              <a:alphaModFix/>
            </a:blip>
            <a:srcRect l="72913" r="1136"/>
            <a:stretch/>
          </p:blipFill>
          <p:spPr>
            <a:xfrm>
              <a:off x="0" y="1018624"/>
              <a:ext cx="1851650" cy="391800"/>
            </a:xfrm>
            <a:prstGeom prst="rect">
              <a:avLst/>
            </a:prstGeom>
            <a:noFill/>
            <a:ln>
              <a:noFill/>
            </a:ln>
          </p:spPr>
        </p:pic>
      </p:grpSp>
      <p:sp>
        <p:nvSpPr>
          <p:cNvPr id="258" name="Google Shape;258;gbd449629fa_3_0"/>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259" name="Google Shape;259;gbd449629fa_3_0"/>
          <p:cNvPicPr preferRelativeResize="0"/>
          <p:nvPr/>
        </p:nvPicPr>
        <p:blipFill rotWithShape="1">
          <a:blip r:embed="rId4">
            <a:alphaModFix/>
          </a:blip>
          <a:srcRect/>
          <a:stretch/>
        </p:blipFill>
        <p:spPr>
          <a:xfrm>
            <a:off x="9273147" y="5948937"/>
            <a:ext cx="1133769" cy="704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bd449629fa_3_12" descr="Alcaldia_blanco.png"/>
          <p:cNvPicPr preferRelativeResize="0"/>
          <p:nvPr/>
        </p:nvPicPr>
        <p:blipFill rotWithShape="1">
          <a:blip r:embed="rId3">
            <a:alphaModFix/>
          </a:blip>
          <a:srcRect l="6614" t="12985" r="7600" b="14791"/>
          <a:stretch/>
        </p:blipFill>
        <p:spPr>
          <a:xfrm>
            <a:off x="9504208" y="249767"/>
            <a:ext cx="1030649" cy="380268"/>
          </a:xfrm>
          <a:prstGeom prst="rect">
            <a:avLst/>
          </a:prstGeom>
          <a:noFill/>
          <a:ln>
            <a:noFill/>
          </a:ln>
        </p:spPr>
      </p:pic>
      <p:grpSp>
        <p:nvGrpSpPr>
          <p:cNvPr id="266" name="Google Shape;266;gbd449629fa_3_12"/>
          <p:cNvGrpSpPr/>
          <p:nvPr/>
        </p:nvGrpSpPr>
        <p:grpSpPr>
          <a:xfrm>
            <a:off x="1523520" y="130935"/>
            <a:ext cx="9144745" cy="770382"/>
            <a:chOff x="0" y="817901"/>
            <a:chExt cx="5550569" cy="592523"/>
          </a:xfrm>
        </p:grpSpPr>
        <p:pic>
          <p:nvPicPr>
            <p:cNvPr id="267" name="Google Shape;267;gbd449629fa_3_12"/>
            <p:cNvPicPr preferRelativeResize="0"/>
            <p:nvPr/>
          </p:nvPicPr>
          <p:blipFill rotWithShape="1">
            <a:blip r:embed="rId4">
              <a:alphaModFix/>
            </a:blip>
            <a:srcRect l="69215" r="6155"/>
            <a:stretch/>
          </p:blipFill>
          <p:spPr>
            <a:xfrm>
              <a:off x="0" y="934848"/>
              <a:ext cx="5550569" cy="391797"/>
            </a:xfrm>
            <a:prstGeom prst="rect">
              <a:avLst/>
            </a:prstGeom>
            <a:noFill/>
            <a:ln>
              <a:noFill/>
            </a:ln>
          </p:spPr>
        </p:pic>
        <p:pic>
          <p:nvPicPr>
            <p:cNvPr id="268" name="Google Shape;268;gbd449629fa_3_12"/>
            <p:cNvPicPr preferRelativeResize="0"/>
            <p:nvPr/>
          </p:nvPicPr>
          <p:blipFill rotWithShape="1">
            <a:blip r:embed="rId4">
              <a:alphaModFix/>
            </a:blip>
            <a:srcRect l="72913" r="1136"/>
            <a:stretch/>
          </p:blipFill>
          <p:spPr>
            <a:xfrm>
              <a:off x="0" y="817901"/>
              <a:ext cx="3738038" cy="391797"/>
            </a:xfrm>
            <a:prstGeom prst="rect">
              <a:avLst/>
            </a:prstGeom>
            <a:noFill/>
            <a:ln>
              <a:noFill/>
            </a:ln>
          </p:spPr>
        </p:pic>
        <p:pic>
          <p:nvPicPr>
            <p:cNvPr id="269" name="Google Shape;269;gbd449629fa_3_12"/>
            <p:cNvPicPr preferRelativeResize="0"/>
            <p:nvPr/>
          </p:nvPicPr>
          <p:blipFill rotWithShape="1">
            <a:blip r:embed="rId4">
              <a:alphaModFix/>
            </a:blip>
            <a:srcRect l="72913" r="1136"/>
            <a:stretch/>
          </p:blipFill>
          <p:spPr>
            <a:xfrm>
              <a:off x="0" y="1018624"/>
              <a:ext cx="1851650" cy="391800"/>
            </a:xfrm>
            <a:prstGeom prst="rect">
              <a:avLst/>
            </a:prstGeom>
            <a:noFill/>
            <a:ln>
              <a:noFill/>
            </a:ln>
          </p:spPr>
        </p:pic>
      </p:grpSp>
      <p:sp>
        <p:nvSpPr>
          <p:cNvPr id="270" name="Google Shape;270;gbd449629fa_3_12"/>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a:solidFill>
                  <a:srgbClr val="FFFFFF"/>
                </a:solidFill>
                <a:latin typeface="Calibri"/>
                <a:ea typeface="Calibri"/>
                <a:cs typeface="Calibri"/>
                <a:sym typeface="Calibri"/>
              </a:rPr>
              <a:t>Balance Cumplimiento de Metas por Entidades del Sector</a:t>
            </a:r>
            <a:endParaRPr sz="2449" b="1">
              <a:solidFill>
                <a:srgbClr val="FFFFFF"/>
              </a:solidFill>
              <a:latin typeface="Arial"/>
              <a:ea typeface="Arial"/>
              <a:cs typeface="Arial"/>
              <a:sym typeface="Arial"/>
            </a:endParaRPr>
          </a:p>
        </p:txBody>
      </p:sp>
      <p:pic>
        <p:nvPicPr>
          <p:cNvPr id="271" name="Google Shape;271;gbd449629fa_3_12"/>
          <p:cNvPicPr preferRelativeResize="0"/>
          <p:nvPr/>
        </p:nvPicPr>
        <p:blipFill rotWithShape="1">
          <a:blip r:embed="rId5">
            <a:alphaModFix/>
          </a:blip>
          <a:srcRect/>
          <a:stretch/>
        </p:blipFill>
        <p:spPr>
          <a:xfrm>
            <a:off x="9273147" y="5948937"/>
            <a:ext cx="1133769" cy="704063"/>
          </a:xfrm>
          <a:prstGeom prst="rect">
            <a:avLst/>
          </a:prstGeom>
          <a:noFill/>
          <a:ln>
            <a:noFill/>
          </a:ln>
        </p:spPr>
      </p:pic>
      <p:sp>
        <p:nvSpPr>
          <p:cNvPr id="273" name="Google Shape;273;gbd449629fa_3_12"/>
          <p:cNvSpPr/>
          <p:nvPr/>
        </p:nvSpPr>
        <p:spPr>
          <a:xfrm>
            <a:off x="1724892" y="2252786"/>
            <a:ext cx="3258779" cy="524442"/>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82939" tIns="82939" rIns="82939" bIns="82939" anchor="ctr" anchorCtr="0">
            <a:noAutofit/>
          </a:bodyPr>
          <a:lstStyle/>
          <a:p>
            <a:pPr algn="ctr">
              <a:buClr>
                <a:srgbClr val="000000"/>
              </a:buClr>
              <a:buSzPts val="2900"/>
            </a:pPr>
            <a:r>
              <a:rPr lang="es-CO" sz="2631" b="1">
                <a:solidFill>
                  <a:srgbClr val="FFFFFF"/>
                </a:solidFill>
              </a:rPr>
              <a:t>IDRD</a:t>
            </a:r>
            <a:endParaRPr sz="2631" b="1">
              <a:solidFill>
                <a:srgbClr val="FFFFFF"/>
              </a:solidFill>
              <a:latin typeface="Arial"/>
              <a:ea typeface="Arial"/>
              <a:cs typeface="Arial"/>
              <a:sym typeface="Arial"/>
            </a:endParaRPr>
          </a:p>
        </p:txBody>
      </p:sp>
      <p:cxnSp>
        <p:nvCxnSpPr>
          <p:cNvPr id="276" name="Google Shape;276;gbd449629fa_3_12"/>
          <p:cNvCxnSpPr/>
          <p:nvPr/>
        </p:nvCxnSpPr>
        <p:spPr>
          <a:xfrm>
            <a:off x="5202324" y="2425083"/>
            <a:ext cx="1964412" cy="0"/>
          </a:xfrm>
          <a:prstGeom prst="straightConnector1">
            <a:avLst/>
          </a:prstGeom>
          <a:noFill/>
          <a:ln w="38100" cap="flat" cmpd="sng">
            <a:solidFill>
              <a:srgbClr val="351C75"/>
            </a:solidFill>
            <a:prstDash val="solid"/>
            <a:round/>
            <a:headEnd type="none" w="sm" len="sm"/>
            <a:tailEnd type="triangle" w="med" len="med"/>
          </a:ln>
        </p:spPr>
      </p:cxnSp>
      <p:sp>
        <p:nvSpPr>
          <p:cNvPr id="277" name="Google Shape;277;gbd449629fa_3_12"/>
          <p:cNvSpPr txBox="1"/>
          <p:nvPr/>
        </p:nvSpPr>
        <p:spPr>
          <a:xfrm>
            <a:off x="7416415" y="2141225"/>
            <a:ext cx="1419286" cy="704064"/>
          </a:xfrm>
          <a:prstGeom prst="rect">
            <a:avLst/>
          </a:prstGeom>
          <a:solidFill>
            <a:srgbClr val="D9D2E9"/>
          </a:solidFill>
          <a:ln>
            <a:noFill/>
          </a:ln>
        </p:spPr>
        <p:txBody>
          <a:bodyPr spcFirstLastPara="1" wrap="square" lIns="82939" tIns="82939" rIns="82939" bIns="82939" anchor="ctr" anchorCtr="0">
            <a:noAutofit/>
          </a:bodyPr>
          <a:lstStyle/>
          <a:p>
            <a:pPr algn="ctr">
              <a:buClr>
                <a:srgbClr val="000000"/>
              </a:buClr>
              <a:buSzPts val="1400"/>
            </a:pPr>
            <a:r>
              <a:rPr lang="es-CO" sz="1452" b="1">
                <a:latin typeface="Calibri" panose="020F0502020204030204" pitchFamily="34" charset="0"/>
                <a:cs typeface="Calibri" panose="020F0502020204030204" pitchFamily="34" charset="0"/>
                <a:sym typeface="Arial"/>
              </a:rPr>
              <a:t>1 / </a:t>
            </a:r>
            <a:r>
              <a:rPr lang="es-CO" sz="1452" b="1">
                <a:latin typeface="Calibri" panose="020F0502020204030204" pitchFamily="34" charset="0"/>
                <a:cs typeface="Calibri" panose="020F0502020204030204" pitchFamily="34" charset="0"/>
              </a:rPr>
              <a:t>11</a:t>
            </a:r>
            <a:r>
              <a:rPr lang="es-CO" sz="1452" b="1">
                <a:latin typeface="Calibri" panose="020F0502020204030204" pitchFamily="34" charset="0"/>
                <a:cs typeface="Calibri" panose="020F0502020204030204" pitchFamily="34" charset="0"/>
                <a:sym typeface="Arial"/>
              </a:rPr>
              <a:t> METAS</a:t>
            </a:r>
            <a:endParaRPr sz="1452" b="1">
              <a:latin typeface="Calibri" panose="020F0502020204030204" pitchFamily="34" charset="0"/>
              <a:cs typeface="Calibri" panose="020F0502020204030204" pitchFamily="34" charset="0"/>
              <a:sym typeface="Arial"/>
            </a:endParaRPr>
          </a:p>
          <a:p>
            <a:pPr algn="ctr">
              <a:buClr>
                <a:srgbClr val="000000"/>
              </a:buClr>
              <a:buSzPts val="1800"/>
            </a:pPr>
            <a:r>
              <a:rPr lang="es-CO" sz="1814" b="1">
                <a:latin typeface="Calibri" panose="020F0502020204030204" pitchFamily="34" charset="0"/>
                <a:cs typeface="Calibri" panose="020F0502020204030204" pitchFamily="34" charset="0"/>
              </a:rPr>
              <a:t>9,1</a:t>
            </a:r>
            <a:r>
              <a:rPr lang="es-CO" sz="1814" b="1">
                <a:latin typeface="Calibri" panose="020F0502020204030204" pitchFamily="34" charset="0"/>
                <a:cs typeface="Calibri" panose="020F0502020204030204" pitchFamily="34" charset="0"/>
                <a:sym typeface="Arial"/>
              </a:rPr>
              <a:t>%</a:t>
            </a:r>
            <a:endParaRPr sz="1814" b="1">
              <a:latin typeface="Calibri" panose="020F0502020204030204" pitchFamily="34" charset="0"/>
              <a:cs typeface="Calibri" panose="020F0502020204030204" pitchFamily="34" charset="0"/>
              <a:sym typeface="Arial"/>
            </a:endParaRPr>
          </a:p>
        </p:txBody>
      </p:sp>
      <p:graphicFrame>
        <p:nvGraphicFramePr>
          <p:cNvPr id="3" name="Tabla 2">
            <a:extLst>
              <a:ext uri="{FF2B5EF4-FFF2-40B4-BE49-F238E27FC236}">
                <a16:creationId xmlns:a16="http://schemas.microsoft.com/office/drawing/2014/main" id="{3A2C7F3F-35A4-3E44-881E-24F404F7F59B}"/>
              </a:ext>
            </a:extLst>
          </p:cNvPr>
          <p:cNvGraphicFramePr>
            <a:graphicFrameLocks noGrp="1"/>
          </p:cNvGraphicFramePr>
          <p:nvPr/>
        </p:nvGraphicFramePr>
        <p:xfrm>
          <a:off x="1750157" y="3031885"/>
          <a:ext cx="8656759" cy="1139452"/>
        </p:xfrm>
        <a:graphic>
          <a:graphicData uri="http://schemas.openxmlformats.org/drawingml/2006/table">
            <a:tbl>
              <a:tblPr/>
              <a:tblGrid>
                <a:gridCol w="1055702">
                  <a:extLst>
                    <a:ext uri="{9D8B030D-6E8A-4147-A177-3AD203B41FA5}">
                      <a16:colId xmlns:a16="http://schemas.microsoft.com/office/drawing/2014/main" val="712749376"/>
                    </a:ext>
                  </a:extLst>
                </a:gridCol>
                <a:gridCol w="6376442">
                  <a:extLst>
                    <a:ext uri="{9D8B030D-6E8A-4147-A177-3AD203B41FA5}">
                      <a16:colId xmlns:a16="http://schemas.microsoft.com/office/drawing/2014/main" val="1293958535"/>
                    </a:ext>
                  </a:extLst>
                </a:gridCol>
                <a:gridCol w="1224615">
                  <a:extLst>
                    <a:ext uri="{9D8B030D-6E8A-4147-A177-3AD203B41FA5}">
                      <a16:colId xmlns:a16="http://schemas.microsoft.com/office/drawing/2014/main" val="749113613"/>
                    </a:ext>
                  </a:extLst>
                </a:gridCol>
              </a:tblGrid>
              <a:tr h="606184">
                <a:tc>
                  <a:txBody>
                    <a:bodyPr/>
                    <a:lstStyle/>
                    <a:p>
                      <a:pPr algn="ctr" fontAlgn="ctr"/>
                      <a:r>
                        <a:rPr lang="es-CO" sz="1500" b="1" i="0" u="none" strike="noStrike" dirty="0">
                          <a:solidFill>
                            <a:srgbClr val="FFFFFF"/>
                          </a:solidFill>
                          <a:effectLst/>
                          <a:latin typeface="Calibri" panose="020F0502020204030204" pitchFamily="34" charset="0"/>
                        </a:rPr>
                        <a:t>No.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META PLAN DE DESARROLLO</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tc>
                  <a:txBody>
                    <a:bodyPr/>
                    <a:lstStyle/>
                    <a:p>
                      <a:pPr algn="ctr" fontAlgn="ctr"/>
                      <a:r>
                        <a:rPr lang="es-CO" sz="1500" b="1" i="0" u="none" strike="noStrike" dirty="0">
                          <a:solidFill>
                            <a:srgbClr val="FFFFFF"/>
                          </a:solidFill>
                          <a:effectLst/>
                          <a:latin typeface="Calibri" panose="020F0502020204030204" pitchFamily="34" charset="0"/>
                        </a:rPr>
                        <a:t>Programación 2021</a:t>
                      </a:r>
                    </a:p>
                  </a:txBody>
                  <a:tcPr marL="8641" marR="8641" marT="8641" marB="0" anchor="ctr">
                    <a:lnL>
                      <a:noFill/>
                    </a:lnL>
                    <a:lnR>
                      <a:noFill/>
                    </a:lnR>
                    <a:lnT>
                      <a:noFill/>
                    </a:lnT>
                    <a:lnB w="6350" cap="flat" cmpd="sng" algn="ctr">
                      <a:solidFill>
                        <a:srgbClr val="000000"/>
                      </a:solidFill>
                      <a:prstDash val="dot"/>
                      <a:round/>
                      <a:headEnd type="none" w="med" len="med"/>
                      <a:tailEnd type="none" w="med" len="med"/>
                    </a:lnB>
                    <a:solidFill>
                      <a:srgbClr val="674EA7"/>
                    </a:solidFill>
                  </a:tcPr>
                </a:tc>
                <a:extLst>
                  <a:ext uri="{0D108BD9-81ED-4DB2-BD59-A6C34878D82A}">
                    <a16:rowId xmlns:a16="http://schemas.microsoft.com/office/drawing/2014/main" val="3217582986"/>
                  </a:ext>
                </a:extLst>
              </a:tr>
              <a:tr h="533268">
                <a:tc>
                  <a:txBody>
                    <a:bodyPr/>
                    <a:lstStyle/>
                    <a:p>
                      <a:pPr algn="ctr" fontAlgn="ctr"/>
                      <a:r>
                        <a:rPr lang="es-CO" sz="1600" b="1" i="0" u="none" strike="noStrike">
                          <a:solidFill>
                            <a:srgbClr val="7030A0"/>
                          </a:solidFill>
                          <a:effectLst/>
                          <a:latin typeface="Calibri" panose="020F0502020204030204" pitchFamily="34" charset="0"/>
                        </a:rPr>
                        <a:t>232</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es-CO" sz="1500" b="0" i="0" u="none" strike="noStrike" dirty="0">
                          <a:solidFill>
                            <a:srgbClr val="000000"/>
                          </a:solidFill>
                          <a:effectLst/>
                          <a:latin typeface="Calibri" panose="020F0502020204030204" pitchFamily="34" charset="0"/>
                        </a:rPr>
                        <a:t>Construcción de 3 escenarios y/o parques deportivos</a:t>
                      </a:r>
                    </a:p>
                  </a:txBody>
                  <a:tcPr marL="77768"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CO" sz="1600" b="1" i="0" u="none" strike="noStrike" dirty="0">
                          <a:solidFill>
                            <a:srgbClr val="7030A0"/>
                          </a:solidFill>
                          <a:effectLst/>
                          <a:latin typeface="Calibri" panose="020F0502020204030204" pitchFamily="34" charset="0"/>
                        </a:rPr>
                        <a:t>0%</a:t>
                      </a:r>
                    </a:p>
                  </a:txBody>
                  <a:tcPr marL="8641" marR="8641" marT="8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93624418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bd449629fa_3_12" descr="Alcaldia_blanco.png"/>
          <p:cNvPicPr preferRelativeResize="0"/>
          <p:nvPr/>
        </p:nvPicPr>
        <p:blipFill rotWithShape="1">
          <a:blip r:embed="rId3">
            <a:alphaModFix/>
          </a:blip>
          <a:srcRect l="6614" t="12985" r="7600" b="14791"/>
          <a:stretch/>
        </p:blipFill>
        <p:spPr>
          <a:xfrm>
            <a:off x="9504208" y="249767"/>
            <a:ext cx="1030649" cy="380268"/>
          </a:xfrm>
          <a:prstGeom prst="rect">
            <a:avLst/>
          </a:prstGeom>
          <a:noFill/>
          <a:ln>
            <a:noFill/>
          </a:ln>
        </p:spPr>
      </p:pic>
      <p:grpSp>
        <p:nvGrpSpPr>
          <p:cNvPr id="266" name="Google Shape;266;gbd449629fa_3_12"/>
          <p:cNvGrpSpPr/>
          <p:nvPr/>
        </p:nvGrpSpPr>
        <p:grpSpPr>
          <a:xfrm>
            <a:off x="1523520" y="130935"/>
            <a:ext cx="9144745" cy="770382"/>
            <a:chOff x="0" y="817901"/>
            <a:chExt cx="5550569" cy="592523"/>
          </a:xfrm>
        </p:grpSpPr>
        <p:pic>
          <p:nvPicPr>
            <p:cNvPr id="267" name="Google Shape;267;gbd449629fa_3_12"/>
            <p:cNvPicPr preferRelativeResize="0"/>
            <p:nvPr/>
          </p:nvPicPr>
          <p:blipFill rotWithShape="1">
            <a:blip r:embed="rId4">
              <a:alphaModFix/>
            </a:blip>
            <a:srcRect l="69215" r="6155"/>
            <a:stretch/>
          </p:blipFill>
          <p:spPr>
            <a:xfrm>
              <a:off x="0" y="934848"/>
              <a:ext cx="5550569" cy="391797"/>
            </a:xfrm>
            <a:prstGeom prst="rect">
              <a:avLst/>
            </a:prstGeom>
            <a:noFill/>
            <a:ln>
              <a:noFill/>
            </a:ln>
          </p:spPr>
        </p:pic>
        <p:pic>
          <p:nvPicPr>
            <p:cNvPr id="268" name="Google Shape;268;gbd449629fa_3_12"/>
            <p:cNvPicPr preferRelativeResize="0"/>
            <p:nvPr/>
          </p:nvPicPr>
          <p:blipFill rotWithShape="1">
            <a:blip r:embed="rId4">
              <a:alphaModFix/>
            </a:blip>
            <a:srcRect l="72913" r="1136"/>
            <a:stretch/>
          </p:blipFill>
          <p:spPr>
            <a:xfrm>
              <a:off x="0" y="817901"/>
              <a:ext cx="3738038" cy="391797"/>
            </a:xfrm>
            <a:prstGeom prst="rect">
              <a:avLst/>
            </a:prstGeom>
            <a:noFill/>
            <a:ln>
              <a:noFill/>
            </a:ln>
          </p:spPr>
        </p:pic>
        <p:pic>
          <p:nvPicPr>
            <p:cNvPr id="269" name="Google Shape;269;gbd449629fa_3_12"/>
            <p:cNvPicPr preferRelativeResize="0"/>
            <p:nvPr/>
          </p:nvPicPr>
          <p:blipFill rotWithShape="1">
            <a:blip r:embed="rId4">
              <a:alphaModFix/>
            </a:blip>
            <a:srcRect l="72913" r="1136"/>
            <a:stretch/>
          </p:blipFill>
          <p:spPr>
            <a:xfrm>
              <a:off x="0" y="1018624"/>
              <a:ext cx="1851650" cy="391800"/>
            </a:xfrm>
            <a:prstGeom prst="rect">
              <a:avLst/>
            </a:prstGeom>
            <a:noFill/>
            <a:ln>
              <a:noFill/>
            </a:ln>
          </p:spPr>
        </p:pic>
      </p:grpSp>
      <p:sp>
        <p:nvSpPr>
          <p:cNvPr id="270" name="Google Shape;270;gbd449629fa_3_12"/>
          <p:cNvSpPr txBox="1"/>
          <p:nvPr/>
        </p:nvSpPr>
        <p:spPr>
          <a:xfrm>
            <a:off x="1870107" y="181997"/>
            <a:ext cx="8798158" cy="933490"/>
          </a:xfrm>
          <a:prstGeom prst="rect">
            <a:avLst/>
          </a:prstGeom>
          <a:noFill/>
          <a:ln>
            <a:noFill/>
          </a:ln>
        </p:spPr>
        <p:txBody>
          <a:bodyPr spcFirstLastPara="1" wrap="square" lIns="82939" tIns="82939" rIns="82939" bIns="82939" anchor="t" anchorCtr="0">
            <a:noAutofit/>
          </a:bodyPr>
          <a:lstStyle/>
          <a:p>
            <a:pPr lvl="0">
              <a:buSzPts val="2500"/>
            </a:pPr>
            <a:r>
              <a:rPr lang="es-CO" sz="2268" b="1" dirty="0">
                <a:solidFill>
                  <a:srgbClr val="FFFFFF"/>
                </a:solidFill>
                <a:latin typeface="Calibri"/>
                <a:ea typeface="Calibri"/>
                <a:cs typeface="Calibri"/>
                <a:sym typeface="Calibri"/>
              </a:rPr>
              <a:t>Alertas y Observaciones para el cumplimiento de Metas del Sector</a:t>
            </a:r>
            <a:endParaRPr sz="2449" b="1" dirty="0">
              <a:solidFill>
                <a:srgbClr val="FFFFFF"/>
              </a:solidFill>
              <a:latin typeface="Arial"/>
              <a:ea typeface="Arial"/>
              <a:cs typeface="Arial"/>
              <a:sym typeface="Arial"/>
            </a:endParaRPr>
          </a:p>
        </p:txBody>
      </p:sp>
      <p:pic>
        <p:nvPicPr>
          <p:cNvPr id="271" name="Google Shape;271;gbd449629fa_3_12"/>
          <p:cNvPicPr preferRelativeResize="0"/>
          <p:nvPr/>
        </p:nvPicPr>
        <p:blipFill rotWithShape="1">
          <a:blip r:embed="rId5">
            <a:alphaModFix/>
          </a:blip>
          <a:srcRect/>
          <a:stretch/>
        </p:blipFill>
        <p:spPr>
          <a:xfrm>
            <a:off x="9273147" y="5948937"/>
            <a:ext cx="1133769" cy="704063"/>
          </a:xfrm>
          <a:prstGeom prst="rect">
            <a:avLst/>
          </a:prstGeom>
          <a:noFill/>
          <a:ln>
            <a:noFill/>
          </a:ln>
        </p:spPr>
      </p:pic>
      <p:graphicFrame>
        <p:nvGraphicFramePr>
          <p:cNvPr id="13" name="Diagrama 12">
            <a:extLst>
              <a:ext uri="{FF2B5EF4-FFF2-40B4-BE49-F238E27FC236}">
                <a16:creationId xmlns:a16="http://schemas.microsoft.com/office/drawing/2014/main" id="{35806911-BF3E-8E43-84E7-802DD42E176C}"/>
              </a:ext>
            </a:extLst>
          </p:cNvPr>
          <p:cNvGraphicFramePr/>
          <p:nvPr/>
        </p:nvGraphicFramePr>
        <p:xfrm>
          <a:off x="2187182" y="1166548"/>
          <a:ext cx="8219733" cy="51497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3268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29B495A-774D-41D4-8686-0D10E255BD1E}"/>
              </a:ext>
            </a:extLst>
          </p:cNvPr>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5</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Seguimiento Ejecución Presupuestal Sectorial, corte a abril 27 de 2021</a:t>
            </a:r>
            <a:endPar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3475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1BDF149-6074-449E-88A2-643E950F834E}"/>
              </a:ext>
            </a:extLst>
          </p:cNvPr>
          <p:cNvSpPr txBox="1">
            <a:spLocks/>
          </p:cNvSpPr>
          <p:nvPr/>
        </p:nvSpPr>
        <p:spPr>
          <a:xfrm>
            <a:off x="1456840" y="396132"/>
            <a:ext cx="9278320" cy="57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ORDEN DEL DÍA</a:t>
            </a:r>
            <a:endParaRPr lang="es-CO" sz="3200" b="1" dirty="0">
              <a:solidFill>
                <a:srgbClr val="5D4294"/>
              </a:solidFill>
              <a:latin typeface="Museo Sans Condensed" panose="02000000000000000000" pitchFamily="2" charset="0"/>
              <a:cs typeface="Arial" panose="020B0604020202020204" pitchFamily="34" charset="0"/>
            </a:endParaRPr>
          </a:p>
        </p:txBody>
      </p:sp>
      <p:graphicFrame>
        <p:nvGraphicFramePr>
          <p:cNvPr id="6" name="Tabla 2">
            <a:extLst>
              <a:ext uri="{FF2B5EF4-FFF2-40B4-BE49-F238E27FC236}">
                <a16:creationId xmlns:a16="http://schemas.microsoft.com/office/drawing/2014/main" id="{C4BA8543-6BFA-4C1B-9D70-41A5BFEFCF1B}"/>
              </a:ext>
            </a:extLst>
          </p:cNvPr>
          <p:cNvGraphicFramePr>
            <a:graphicFrameLocks noGrp="1"/>
          </p:cNvGraphicFramePr>
          <p:nvPr>
            <p:extLst>
              <p:ext uri="{D42A27DB-BD31-4B8C-83A1-F6EECF244321}">
                <p14:modId xmlns:p14="http://schemas.microsoft.com/office/powerpoint/2010/main" val="1293927142"/>
              </p:ext>
            </p:extLst>
          </p:nvPr>
        </p:nvGraphicFramePr>
        <p:xfrm>
          <a:off x="985421" y="1245804"/>
          <a:ext cx="10582183" cy="4604580"/>
        </p:xfrm>
        <a:graphic>
          <a:graphicData uri="http://schemas.openxmlformats.org/drawingml/2006/table">
            <a:tbl>
              <a:tblPr firstRow="1" bandRow="1">
                <a:tableStyleId>{5C22544A-7EE6-4342-B048-85BDC9FD1C3A}</a:tableStyleId>
              </a:tblPr>
              <a:tblGrid>
                <a:gridCol w="4628868">
                  <a:extLst>
                    <a:ext uri="{9D8B030D-6E8A-4147-A177-3AD203B41FA5}">
                      <a16:colId xmlns:a16="http://schemas.microsoft.com/office/drawing/2014/main" val="503330296"/>
                    </a:ext>
                  </a:extLst>
                </a:gridCol>
                <a:gridCol w="4323485">
                  <a:extLst>
                    <a:ext uri="{9D8B030D-6E8A-4147-A177-3AD203B41FA5}">
                      <a16:colId xmlns:a16="http://schemas.microsoft.com/office/drawing/2014/main" val="4022256774"/>
                    </a:ext>
                  </a:extLst>
                </a:gridCol>
                <a:gridCol w="1629830">
                  <a:extLst>
                    <a:ext uri="{9D8B030D-6E8A-4147-A177-3AD203B41FA5}">
                      <a16:colId xmlns:a16="http://schemas.microsoft.com/office/drawing/2014/main" val="2751392065"/>
                    </a:ext>
                  </a:extLst>
                </a:gridCol>
              </a:tblGrid>
              <a:tr h="454796">
                <a:tc>
                  <a:txBody>
                    <a:bodyPr/>
                    <a:lstStyle/>
                    <a:p>
                      <a:pPr algn="ctr"/>
                      <a:r>
                        <a:rPr lang="es-CO" sz="1400" b="1" dirty="0">
                          <a:solidFill>
                            <a:schemeClr val="bg1"/>
                          </a:solidFill>
                        </a:rPr>
                        <a:t>TEMA DEL COMITÉ</a:t>
                      </a:r>
                      <a:endParaRPr lang="es-CO" sz="1400" b="1" dirty="0">
                        <a:solidFill>
                          <a:schemeClr val="bg1"/>
                        </a:solidFill>
                        <a:latin typeface="Museo Sans Condensed" panose="02000000000000000000" pitchFamily="2" charset="0"/>
                      </a:endParaRPr>
                    </a:p>
                  </a:txBody>
                  <a:tcPr/>
                </a:tc>
                <a:tc>
                  <a:txBody>
                    <a:bodyPr/>
                    <a:lstStyle/>
                    <a:p>
                      <a:pPr algn="ctr"/>
                      <a:r>
                        <a:rPr lang="es-CO" sz="1400" b="1" dirty="0">
                          <a:solidFill>
                            <a:schemeClr val="bg1"/>
                          </a:solidFill>
                        </a:rPr>
                        <a:t>RESPONSABLE</a:t>
                      </a:r>
                      <a:endParaRPr lang="es-CO" sz="1400" b="1" dirty="0">
                        <a:solidFill>
                          <a:schemeClr val="bg1"/>
                        </a:solidFill>
                        <a:latin typeface="Museo Sans Condensed" panose="02000000000000000000" pitchFamily="2" charset="0"/>
                      </a:endParaRPr>
                    </a:p>
                  </a:txBody>
                  <a:tcPr/>
                </a:tc>
                <a:tc>
                  <a:txBody>
                    <a:bodyPr/>
                    <a:lstStyle/>
                    <a:p>
                      <a:pPr algn="ctr"/>
                      <a:r>
                        <a:rPr lang="es-CO" sz="1400" b="1" dirty="0">
                          <a:solidFill>
                            <a:schemeClr val="bg1"/>
                          </a:solidFill>
                        </a:rPr>
                        <a:t>TIEMPO</a:t>
                      </a:r>
                      <a:endParaRPr lang="es-CO" sz="1400" b="1" dirty="0">
                        <a:solidFill>
                          <a:schemeClr val="bg1"/>
                        </a:solidFill>
                        <a:latin typeface="Museo Sans Condensed" panose="02000000000000000000" pitchFamily="2" charset="0"/>
                      </a:endParaRPr>
                    </a:p>
                  </a:txBody>
                  <a:tcPr/>
                </a:tc>
                <a:extLst>
                  <a:ext uri="{0D108BD9-81ED-4DB2-BD59-A6C34878D82A}">
                    <a16:rowId xmlns:a16="http://schemas.microsoft.com/office/drawing/2014/main" val="2610196769"/>
                  </a:ext>
                </a:extLst>
              </a:tr>
              <a:tr h="454796">
                <a:tc>
                  <a:txBody>
                    <a:bodyPr/>
                    <a:lstStyle/>
                    <a:p>
                      <a:pPr marL="0" indent="0" algn="just">
                        <a:buFont typeface="+mj-lt"/>
                        <a:buNone/>
                      </a:pPr>
                      <a:r>
                        <a:rPr lang="es-CO" sz="1400"/>
                        <a:t>1. Verificación del quorum</a:t>
                      </a:r>
                      <a:endParaRPr lang="es-CO" sz="1400" dirty="0">
                        <a:latin typeface="Museo Sans Condensed" panose="02000000000000000000" pitchFamily="2" charset="0"/>
                      </a:endParaRPr>
                    </a:p>
                  </a:txBody>
                  <a:tcPr/>
                </a:tc>
                <a:tc>
                  <a:txBody>
                    <a:bodyPr/>
                    <a:lstStyle/>
                    <a:p>
                      <a:r>
                        <a:rPr lang="es-CO" sz="1400" dirty="0"/>
                        <a:t>Oficina Asesora de Planeación SCRD</a:t>
                      </a:r>
                      <a:endParaRPr lang="es-CO" sz="1400" dirty="0">
                        <a:latin typeface="Museo Sans Condensed" panose="02000000000000000000" pitchFamily="2" charset="0"/>
                      </a:endParaRPr>
                    </a:p>
                  </a:txBody>
                  <a:tcPr/>
                </a:tc>
                <a:tc>
                  <a:txBody>
                    <a:bodyPr/>
                    <a:lstStyle/>
                    <a:p>
                      <a:r>
                        <a:rPr lang="es-CO" sz="1400" dirty="0"/>
                        <a:t>5 minutos</a:t>
                      </a:r>
                      <a:endParaRPr lang="es-CO" sz="1400" dirty="0">
                        <a:latin typeface="Museo Sans Condensed" panose="02000000000000000000" pitchFamily="2" charset="0"/>
                      </a:endParaRPr>
                    </a:p>
                  </a:txBody>
                  <a:tcPr/>
                </a:tc>
                <a:extLst>
                  <a:ext uri="{0D108BD9-81ED-4DB2-BD59-A6C34878D82A}">
                    <a16:rowId xmlns:a16="http://schemas.microsoft.com/office/drawing/2014/main" val="2323025766"/>
                  </a:ext>
                </a:extLst>
              </a:tr>
              <a:tr h="454796">
                <a:tc>
                  <a:txBody>
                    <a:bodyPr/>
                    <a:lstStyle/>
                    <a:p>
                      <a:pPr marL="0" indent="0" algn="just" defTabSz="914400" rtl="0" eaLnBrk="1" latinLnBrk="0" hangingPunct="1">
                        <a:buFont typeface="+mj-lt"/>
                        <a:buNone/>
                      </a:pPr>
                      <a:r>
                        <a:rPr lang="es-CO" sz="1400" kern="1200" dirty="0">
                          <a:solidFill>
                            <a:schemeClr val="dk1"/>
                          </a:solidFill>
                          <a:latin typeface="+mn-lt"/>
                          <a:ea typeface="+mn-ea"/>
                          <a:cs typeface="+mn-cs"/>
                        </a:rPr>
                        <a:t>2. Análisis de la Reforma Tributaria para el sector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latin typeface="+mn-lt"/>
                          <a:ea typeface="+mn-ea"/>
                          <a:cs typeface="+mn-cs"/>
                        </a:rPr>
                        <a:t>Despacho –  Dr. </a:t>
                      </a:r>
                      <a:r>
                        <a:rPr lang="es-CO" sz="1400" kern="1200">
                          <a:solidFill>
                            <a:schemeClr val="dk1"/>
                          </a:solidFill>
                          <a:latin typeface="+mn-lt"/>
                          <a:ea typeface="+mn-ea"/>
                          <a:cs typeface="+mn-cs"/>
                        </a:rPr>
                        <a:t>Gonzalo Castellanos -  </a:t>
                      </a:r>
                      <a:r>
                        <a:rPr lang="es-CO" sz="1400" kern="1200" dirty="0">
                          <a:solidFill>
                            <a:schemeClr val="dk1"/>
                          </a:solidFill>
                          <a:latin typeface="+mn-lt"/>
                          <a:ea typeface="+mn-ea"/>
                          <a:cs typeface="+mn-cs"/>
                        </a:rPr>
                        <a:t>Consultor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latin typeface="+mn-lt"/>
                          <a:ea typeface="+mn-ea"/>
                          <a:cs typeface="+mn-cs"/>
                        </a:rPr>
                        <a:t>30minutos</a:t>
                      </a:r>
                    </a:p>
                  </a:txBody>
                  <a:tcPr/>
                </a:tc>
                <a:extLst>
                  <a:ext uri="{0D108BD9-81ED-4DB2-BD59-A6C34878D82A}">
                    <a16:rowId xmlns:a16="http://schemas.microsoft.com/office/drawing/2014/main" val="2074928419"/>
                  </a:ext>
                </a:extLst>
              </a:tr>
              <a:tr h="635469">
                <a:tc>
                  <a:txBody>
                    <a:bodyPr/>
                    <a:lstStyle/>
                    <a:p>
                      <a:pPr marL="0" indent="0" algn="just" defTabSz="914400" rtl="0" eaLnBrk="1" latinLnBrk="0" hangingPunct="1">
                        <a:buFont typeface="+mj-lt"/>
                        <a:buNone/>
                      </a:pPr>
                      <a:r>
                        <a:rPr lang="es-CO" sz="1400" kern="1200" dirty="0">
                          <a:solidFill>
                            <a:schemeClr val="dk1"/>
                          </a:solidFill>
                        </a:rPr>
                        <a:t>3. Metodología para la caracterización y mapeo de agentes del centro</a:t>
                      </a:r>
                      <a:endParaRPr lang="es-CO" sz="1400" kern="1200" dirty="0">
                        <a:solidFill>
                          <a:schemeClr val="dk1"/>
                        </a:solidFill>
                        <a:latin typeface="Museo Sans Condensed"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latin typeface="+mn-lt"/>
                          <a:ea typeface="+mn-ea"/>
                          <a:cs typeface="+mn-cs"/>
                        </a:rPr>
                        <a:t>FUGA - Consultoría Lado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t>30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400" dirty="0">
                        <a:latin typeface="Museo Sans Condensed" panose="02000000000000000000" pitchFamily="2" charset="0"/>
                      </a:endParaRPr>
                    </a:p>
                  </a:txBody>
                  <a:tcPr/>
                </a:tc>
                <a:extLst>
                  <a:ext uri="{0D108BD9-81ED-4DB2-BD59-A6C34878D82A}">
                    <a16:rowId xmlns:a16="http://schemas.microsoft.com/office/drawing/2014/main" val="3165073081"/>
                  </a:ext>
                </a:extLst>
              </a:tr>
              <a:tr h="656418">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rPr>
                        <a:t>4. Avance Metas de Producto Plan Distrital de Desarrollo del Sector, corte a marzo 31 de 2021 </a:t>
                      </a:r>
                      <a:endParaRPr lang="es-CO" sz="1400" kern="1200" dirty="0">
                        <a:solidFill>
                          <a:schemeClr val="dk1"/>
                        </a:solidFill>
                        <a:latin typeface="Museo Sans Condensed"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dirty="0"/>
                        <a:t>Oficina Asesora de Planeación SCRD</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CO" sz="1400" kern="1200" dirty="0">
                        <a:solidFill>
                          <a:schemeClr val="dk1"/>
                        </a:solidFill>
                        <a:latin typeface="Museo Sans Condensed" panose="02000000000000000000" pitchFamily="2"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400" dirty="0"/>
                        <a:t>10 minutos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CO" sz="1400" kern="1200" noProof="0" dirty="0">
                        <a:solidFill>
                          <a:schemeClr val="tx1"/>
                        </a:solidFill>
                        <a:latin typeface="Museo Sans Condensed" panose="02000000000000000000" pitchFamily="2" charset="0"/>
                        <a:ea typeface="+mn-ea"/>
                        <a:cs typeface="+mn-cs"/>
                      </a:endParaRPr>
                    </a:p>
                  </a:txBody>
                  <a:tcPr/>
                </a:tc>
                <a:extLst>
                  <a:ext uri="{0D108BD9-81ED-4DB2-BD59-A6C34878D82A}">
                    <a16:rowId xmlns:a16="http://schemas.microsoft.com/office/drawing/2014/main" val="651336357"/>
                  </a:ext>
                </a:extLst>
              </a:tr>
              <a:tr h="656418">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rPr>
                        <a:t>5. Seguimiento Ejecución Presupuestal Sectorial, corte a abril 27 de 2021</a:t>
                      </a:r>
                      <a:endParaRPr lang="es-CO" sz="1400" kern="1200" dirty="0">
                        <a:solidFill>
                          <a:schemeClr val="dk1"/>
                        </a:solidFill>
                        <a:latin typeface="Museo Sans Condensed"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dirty="0"/>
                        <a:t>Oficina Asesora de Planeación SCRD</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CO" sz="1400" kern="1200" dirty="0">
                        <a:solidFill>
                          <a:schemeClr val="dk1"/>
                        </a:solidFill>
                        <a:latin typeface="Museo Sans Condensed" panose="02000000000000000000" pitchFamily="2"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400" dirty="0"/>
                        <a:t>10 minutos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CO" sz="1400" kern="1200" noProof="0" dirty="0">
                        <a:solidFill>
                          <a:schemeClr val="tx1"/>
                        </a:solidFill>
                        <a:latin typeface="Museo Sans Condensed" panose="02000000000000000000" pitchFamily="2" charset="0"/>
                        <a:ea typeface="+mn-ea"/>
                        <a:cs typeface="+mn-cs"/>
                      </a:endParaRPr>
                    </a:p>
                  </a:txBody>
                  <a:tcPr/>
                </a:tc>
                <a:extLst>
                  <a:ext uri="{0D108BD9-81ED-4DB2-BD59-A6C34878D82A}">
                    <a16:rowId xmlns:a16="http://schemas.microsoft.com/office/drawing/2014/main" val="2826395364"/>
                  </a:ext>
                </a:extLst>
              </a:tr>
              <a:tr h="635469">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rPr>
                        <a:t>6. Aprobación del Acta Anterior - Comité No. 3 Sesión Ordinaria Virtual Asincrónica de Marzo 25 de 2021</a:t>
                      </a:r>
                      <a:endParaRPr lang="es-CO" sz="1400" kern="1200" dirty="0">
                        <a:solidFill>
                          <a:schemeClr val="dk1"/>
                        </a:solidFill>
                        <a:latin typeface="Museo Sans Condensed"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dirty="0"/>
                        <a:t>Oficina Asesora de Planeación SCRD</a:t>
                      </a:r>
                      <a:endParaRPr lang="es-CO" sz="1400" dirty="0">
                        <a:latin typeface="Museo Sans Condensed"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CO" sz="1400" kern="1200" dirty="0">
                        <a:solidFill>
                          <a:schemeClr val="dk1"/>
                        </a:solidFill>
                        <a:latin typeface="Museo Sans Condensed" panose="02000000000000000000" pitchFamily="2"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400" kern="1200" noProof="0" dirty="0">
                          <a:solidFill>
                            <a:schemeClr val="tx1"/>
                          </a:solidFill>
                          <a:latin typeface="Museo Sans Condensed" panose="02000000000000000000" pitchFamily="2" charset="0"/>
                          <a:ea typeface="+mn-ea"/>
                          <a:cs typeface="+mn-cs"/>
                        </a:rPr>
                        <a:t>5 minutos</a:t>
                      </a:r>
                    </a:p>
                  </a:txBody>
                  <a:tcPr/>
                </a:tc>
                <a:extLst>
                  <a:ext uri="{0D108BD9-81ED-4DB2-BD59-A6C34878D82A}">
                    <a16:rowId xmlns:a16="http://schemas.microsoft.com/office/drawing/2014/main" val="3619353104"/>
                  </a:ext>
                </a:extLst>
              </a:tr>
              <a:tr h="656418">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kern="1200" dirty="0">
                          <a:solidFill>
                            <a:schemeClr val="dk1"/>
                          </a:solidFill>
                        </a:rPr>
                        <a:t>7. Proposiciones y varios</a:t>
                      </a:r>
                      <a:endParaRPr lang="es-CO" sz="1400" kern="1200" dirty="0">
                        <a:solidFill>
                          <a:schemeClr val="dk1"/>
                        </a:solidFill>
                        <a:latin typeface="Museo Sans Condensed" panose="020000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CO" sz="1400" dirty="0"/>
                        <a:t>Todo el Comité</a:t>
                      </a:r>
                      <a:endParaRPr lang="es-CO" sz="1400" dirty="0">
                        <a:latin typeface="Museo Sans Condensed" panose="02000000000000000000" pitchFamily="2"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s-CO" sz="1400" dirty="0"/>
                        <a:t>10 minutos</a:t>
                      </a:r>
                    </a:p>
                    <a:p>
                      <a:pPr marL="0" marR="0" lvl="0" indent="0" algn="l" defTabSz="457200" rtl="0" eaLnBrk="1" fontAlgn="auto" latinLnBrk="0" hangingPunct="1">
                        <a:lnSpc>
                          <a:spcPct val="107000"/>
                        </a:lnSpc>
                        <a:spcBef>
                          <a:spcPts val="0"/>
                        </a:spcBef>
                        <a:spcAft>
                          <a:spcPts val="0"/>
                        </a:spcAft>
                        <a:buClrTx/>
                        <a:buSzTx/>
                        <a:buFontTx/>
                        <a:buNone/>
                        <a:tabLst/>
                        <a:defRPr/>
                      </a:pPr>
                      <a:endParaRPr lang="es-CO" sz="1400" kern="1200" noProof="0" dirty="0">
                        <a:solidFill>
                          <a:schemeClr val="tx1"/>
                        </a:solidFill>
                        <a:latin typeface="Museo Sans Condensed" panose="02000000000000000000" pitchFamily="2" charset="0"/>
                        <a:ea typeface="+mn-ea"/>
                        <a:cs typeface="+mn-cs"/>
                      </a:endParaRPr>
                    </a:p>
                  </a:txBody>
                  <a:tcPr/>
                </a:tc>
                <a:extLst>
                  <a:ext uri="{0D108BD9-81ED-4DB2-BD59-A6C34878D82A}">
                    <a16:rowId xmlns:a16="http://schemas.microsoft.com/office/drawing/2014/main" val="1946662244"/>
                  </a:ext>
                </a:extLst>
              </a:tr>
            </a:tbl>
          </a:graphicData>
        </a:graphic>
      </p:graphicFrame>
    </p:spTree>
    <p:extLst>
      <p:ext uri="{BB962C8B-B14F-4D97-AF65-F5344CB8AC3E}">
        <p14:creationId xmlns:p14="http://schemas.microsoft.com/office/powerpoint/2010/main" val="147007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Ranking de entidades por porcentaje de ejecución presupuestal a 22/04/2021 (semana 16)</a:t>
            </a:r>
          </a:p>
        </p:txBody>
      </p:sp>
      <p:sp>
        <p:nvSpPr>
          <p:cNvPr id="3" name="CuadroTexto 2">
            <a:extLst>
              <a:ext uri="{FF2B5EF4-FFF2-40B4-BE49-F238E27FC236}">
                <a16:creationId xmlns:a16="http://schemas.microsoft.com/office/drawing/2014/main" id="{29A396F3-730C-4C4B-948D-5FA5D15A8C2E}"/>
              </a:ext>
            </a:extLst>
          </p:cNvPr>
          <p:cNvSpPr txBox="1"/>
          <p:nvPr/>
        </p:nvSpPr>
        <p:spPr>
          <a:xfrm>
            <a:off x="10749689" y="4042843"/>
            <a:ext cx="671119"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prstClr val="black"/>
                </a:solidFill>
                <a:latin typeface="Museo Sans Condensed" panose="02000000000000000000" pitchFamily="2" charset="0"/>
              </a:rPr>
              <a:t>32</a:t>
            </a:r>
            <a:r>
              <a:rPr kumimoji="0" lang="es-CO" sz="1200" b="0" i="0" u="none" strike="noStrike" kern="1200" cap="none" spc="0" normalizeH="0" baseline="0" noProof="0" dirty="0">
                <a:ln>
                  <a:noFill/>
                </a:ln>
                <a:solidFill>
                  <a:prstClr val="black"/>
                </a:solidFill>
                <a:effectLst/>
                <a:uLnTx/>
                <a:uFillTx/>
                <a:latin typeface="Museo Sans Condensed" panose="02000000000000000000" pitchFamily="2" charset="0"/>
                <a:ea typeface="+mn-ea"/>
                <a:cs typeface="+mn-cs"/>
              </a:rPr>
              <a:t>,3%</a:t>
            </a:r>
          </a:p>
        </p:txBody>
      </p:sp>
      <p:graphicFrame>
        <p:nvGraphicFramePr>
          <p:cNvPr id="2" name="Tabla 1">
            <a:extLst>
              <a:ext uri="{FF2B5EF4-FFF2-40B4-BE49-F238E27FC236}">
                <a16:creationId xmlns:a16="http://schemas.microsoft.com/office/drawing/2014/main" id="{31ADA4BA-283A-4102-B13E-8E38CF416CFF}"/>
              </a:ext>
            </a:extLst>
          </p:cNvPr>
          <p:cNvGraphicFramePr>
            <a:graphicFrameLocks noGrp="1"/>
          </p:cNvGraphicFramePr>
          <p:nvPr/>
        </p:nvGraphicFramePr>
        <p:xfrm>
          <a:off x="1809748" y="1895751"/>
          <a:ext cx="8572500" cy="3444240"/>
        </p:xfrm>
        <a:graphic>
          <a:graphicData uri="http://schemas.openxmlformats.org/drawingml/2006/table">
            <a:tbl>
              <a:tblPr/>
              <a:tblGrid>
                <a:gridCol w="3800475">
                  <a:extLst>
                    <a:ext uri="{9D8B030D-6E8A-4147-A177-3AD203B41FA5}">
                      <a16:colId xmlns:a16="http://schemas.microsoft.com/office/drawing/2014/main" val="369162374"/>
                    </a:ext>
                  </a:extLst>
                </a:gridCol>
                <a:gridCol w="1181100">
                  <a:extLst>
                    <a:ext uri="{9D8B030D-6E8A-4147-A177-3AD203B41FA5}">
                      <a16:colId xmlns:a16="http://schemas.microsoft.com/office/drawing/2014/main" val="827778702"/>
                    </a:ext>
                  </a:extLst>
                </a:gridCol>
                <a:gridCol w="981075">
                  <a:extLst>
                    <a:ext uri="{9D8B030D-6E8A-4147-A177-3AD203B41FA5}">
                      <a16:colId xmlns:a16="http://schemas.microsoft.com/office/drawing/2014/main" val="2546895830"/>
                    </a:ext>
                  </a:extLst>
                </a:gridCol>
                <a:gridCol w="247650">
                  <a:extLst>
                    <a:ext uri="{9D8B030D-6E8A-4147-A177-3AD203B41FA5}">
                      <a16:colId xmlns:a16="http://schemas.microsoft.com/office/drawing/2014/main" val="3607518872"/>
                    </a:ext>
                  </a:extLst>
                </a:gridCol>
                <a:gridCol w="1181100">
                  <a:extLst>
                    <a:ext uri="{9D8B030D-6E8A-4147-A177-3AD203B41FA5}">
                      <a16:colId xmlns:a16="http://schemas.microsoft.com/office/drawing/2014/main" val="925781507"/>
                    </a:ext>
                  </a:extLst>
                </a:gridCol>
                <a:gridCol w="1181100">
                  <a:extLst>
                    <a:ext uri="{9D8B030D-6E8A-4147-A177-3AD203B41FA5}">
                      <a16:colId xmlns:a16="http://schemas.microsoft.com/office/drawing/2014/main" val="2538671038"/>
                    </a:ext>
                  </a:extLst>
                </a:gridCol>
              </a:tblGrid>
              <a:tr h="143317">
                <a:tc gridSpan="6">
                  <a:txBody>
                    <a:bodyPr/>
                    <a:lstStyle/>
                    <a:p>
                      <a:pPr algn="r" fontAlgn="b"/>
                      <a:r>
                        <a:rPr lang="es-CO" sz="1200" b="0" i="0" u="none" strike="noStrike" dirty="0">
                          <a:solidFill>
                            <a:srgbClr val="000000"/>
                          </a:solidFill>
                          <a:effectLst/>
                          <a:latin typeface="Museo Sans Condensed" panose="02000000000000000000" pitchFamily="2" charset="0"/>
                        </a:rPr>
                        <a:t>Millones de pesos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77442583"/>
                  </a:ext>
                </a:extLst>
              </a:tr>
              <a:tr h="336887">
                <a:tc>
                  <a:txBody>
                    <a:bodyPr/>
                    <a:lstStyle/>
                    <a:p>
                      <a:pPr algn="ctr" fontAlgn="ctr"/>
                      <a:r>
                        <a:rPr lang="es-CO" sz="1200" b="1" i="0" u="none" strike="noStrike" dirty="0">
                          <a:solidFill>
                            <a:srgbClr val="FFFFFF"/>
                          </a:solidFill>
                          <a:effectLst/>
                          <a:latin typeface="Museo Sans Condensed" panose="02000000000000000000" pitchFamily="2" charset="0"/>
                        </a:rPr>
                        <a:t>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200" b="1" i="0" u="none" strike="noStrike">
                          <a:solidFill>
                            <a:srgbClr val="FFFFFF"/>
                          </a:solidFill>
                          <a:effectLst/>
                          <a:latin typeface="Museo Sans Condensed" panose="02000000000000000000" pitchFamily="2" charset="0"/>
                        </a:rPr>
                        <a:t>APROPIACIÓN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200" b="1" i="0" u="none" strike="noStrike" dirty="0">
                          <a:solidFill>
                            <a:srgbClr val="FFFFFF"/>
                          </a:solidFill>
                          <a:effectLst/>
                          <a:latin typeface="Museo Sans Condensed" panose="02000000000000000000" pitchFamily="2" charset="0"/>
                        </a:rPr>
                        <a:t>EJECUCIÓN PRESUPUESTAL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200" b="1" i="0" u="none" strike="noStrike" dirty="0">
                          <a:solidFill>
                            <a:srgbClr val="FFFFFF"/>
                          </a:solidFill>
                          <a:effectLst/>
                          <a:latin typeface="Museo Sans Condensed" panose="02000000000000000000" pitchFamily="2" charset="0"/>
                        </a:rPr>
                        <a:t>AUTORIZACIÓN DE GIRO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200" b="1" i="0" u="none" strike="noStrike" dirty="0">
                          <a:solidFill>
                            <a:srgbClr val="FFFFFF"/>
                          </a:solidFill>
                          <a:effectLst/>
                          <a:latin typeface="Museo Sans Condensed" panose="02000000000000000000" pitchFamily="2" charset="0"/>
                        </a:rPr>
                        <a:t>PUESTO EJECUCIÓN PRESUPUESTAL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extLst>
                  <a:ext uri="{0D108BD9-81ED-4DB2-BD59-A6C34878D82A}">
                    <a16:rowId xmlns:a16="http://schemas.microsoft.com/office/drawing/2014/main" val="4132616856"/>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VEEDURÍA DISTRITAL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$ 1.882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71,50%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586089"/>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DEPARTAMENTO ADMINISTRATIVO DEL SERVICIO CIVIL DISTRITAL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$ 3.800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68,70%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940510"/>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INSTITUTO DISTRITAL DE PATRIMONIO CULTURAL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$ 24.304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66,20%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0218130"/>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ORQUESTA FILARMÓNICA DE BOGOTÁ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$ 31.446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54,70%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80336529"/>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FUNDACIÓN GILBERTO ALZATE AVENDAÑO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39,30%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6104580"/>
                  </a:ext>
                </a:extLst>
              </a:tr>
              <a:tr h="173097">
                <a:tc>
                  <a:txBody>
                    <a:bodyPr/>
                    <a:lstStyle/>
                    <a:p>
                      <a:pPr algn="just" fontAlgn="ctr"/>
                      <a:r>
                        <a:rPr lang="es-ES" sz="1200" b="0" i="0" u="none" strike="noStrike" dirty="0">
                          <a:solidFill>
                            <a:srgbClr val="000000"/>
                          </a:solidFill>
                          <a:effectLst/>
                          <a:latin typeface="Museo Sans Condensed" panose="02000000000000000000" pitchFamily="2" charset="0"/>
                        </a:rPr>
                        <a:t>SECRETARÍA DE CULTURA, RECREACIÓN Y DEPORTE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$ 123.852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39,10%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1769803"/>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INSTITUTO DISTRITAL DE LAS ARTES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$ 144.471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38,70%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7,70%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30935110"/>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CANAL CAPITAL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$ 9.808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36,00%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70AD47"/>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7952773"/>
                  </a:ext>
                </a:extLst>
              </a:tr>
              <a:tr h="173097">
                <a:tc>
                  <a:txBody>
                    <a:bodyPr/>
                    <a:lstStyle/>
                    <a:p>
                      <a:pPr algn="just" fontAlgn="ctr"/>
                      <a:r>
                        <a:rPr lang="es-ES" sz="1200" b="0" i="0" u="none" strike="noStrike" dirty="0">
                          <a:solidFill>
                            <a:srgbClr val="000000"/>
                          </a:solidFill>
                          <a:effectLst/>
                          <a:latin typeface="Museo Sans Condensed" panose="02000000000000000000" pitchFamily="2" charset="0"/>
                        </a:rPr>
                        <a:t>INSTITUTO DISTRITAL DE RECREACIÓN Y DEPORTE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$ 339.746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27,00%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FFC000"/>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3827900"/>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INSTITUTO DE DESARROLLO URBANO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$ 2.615.040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8,60%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FF0000"/>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792983"/>
                  </a:ext>
                </a:extLst>
              </a:tr>
              <a:tr h="173097">
                <a:tc>
                  <a:txBody>
                    <a:bodyPr/>
                    <a:lstStyle/>
                    <a:p>
                      <a:pPr algn="just" fontAlgn="ctr"/>
                      <a:r>
                        <a:rPr lang="es-CO" sz="1200" b="0" i="0" u="none" strike="noStrike" dirty="0">
                          <a:solidFill>
                            <a:srgbClr val="000000"/>
                          </a:solidFill>
                          <a:effectLst/>
                          <a:latin typeface="Museo Sans Condensed" panose="02000000000000000000" pitchFamily="2" charset="0"/>
                        </a:rPr>
                        <a:t>LOTERÍA DE BOGOTÁ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$ 470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1,70%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a:solidFill>
                            <a:srgbClr val="FF0000"/>
                          </a:solidFill>
                          <a:effectLst/>
                          <a:latin typeface="Museo Sans Condensed" panose="02000000000000000000" pitchFamily="2" charset="0"/>
                        </a:rPr>
                        <a: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Museo Sans Condensed" panose="02000000000000000000" pitchFamily="2"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Museo Sans Condensed" panose="02000000000000000000" pitchFamily="2"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787237"/>
                  </a:ext>
                </a:extLst>
              </a:tr>
              <a:tr h="173097">
                <a:tc>
                  <a:txBody>
                    <a:bodyPr/>
                    <a:lstStyle/>
                    <a:p>
                      <a:pPr algn="l" fontAlgn="ctr"/>
                      <a:r>
                        <a:rPr lang="es-CO" sz="1200" b="1" i="0" u="none" strike="noStrike">
                          <a:solidFill>
                            <a:srgbClr val="000000"/>
                          </a:solidFill>
                          <a:effectLst/>
                          <a:latin typeface="Museo Sans Condensed" panose="02000000000000000000" pitchFamily="2" charset="0"/>
                        </a:rPr>
                        <a:t> TOTAL ENTIDADES DISTRITALES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200" b="1" i="0" u="none" strike="noStrike" dirty="0">
                          <a:solidFill>
                            <a:srgbClr val="000000"/>
                          </a:solidFill>
                          <a:effectLst/>
                          <a:latin typeface="Museo Sans Condensed" panose="02000000000000000000" pitchFamily="2" charset="0"/>
                        </a:rPr>
                        <a:t>$ 20.374.202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200" b="1" i="0" u="none" strike="noStrike" dirty="0">
                          <a:solidFill>
                            <a:srgbClr val="000000"/>
                          </a:solidFill>
                          <a:effectLst/>
                          <a:latin typeface="Museo Sans Condensed" panose="02000000000000000000" pitchFamily="2" charset="0"/>
                        </a:rPr>
                        <a:t>32,30%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l" fontAlgn="ctr"/>
                      <a:r>
                        <a:rPr lang="es-CO" sz="1200" b="1" i="0" u="none" strike="noStrike" dirty="0">
                          <a:solidFill>
                            <a:srgbClr val="000000"/>
                          </a:solidFill>
                          <a:effectLst/>
                          <a:latin typeface="Museo Sans Condensed" panose="02000000000000000000" pitchFamily="2" charset="0"/>
                        </a:rPr>
                        <a:t> </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200" b="1" i="0" u="none" strike="noStrike" dirty="0">
                          <a:solidFill>
                            <a:srgbClr val="000000"/>
                          </a:solidFill>
                          <a:effectLst/>
                          <a:latin typeface="Museo Sans Condensed" panose="02000000000000000000" pitchFamily="2"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l" fontAlgn="b"/>
                      <a:endParaRPr lang="es-CO" sz="1200" b="0" i="0" u="none" strike="noStrike" dirty="0">
                        <a:solidFill>
                          <a:srgbClr val="000000"/>
                        </a:solidFill>
                        <a:effectLst/>
                        <a:latin typeface="Museo Sans Condensed" panose="02000000000000000000" pitchFamily="2"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157595648"/>
                  </a:ext>
                </a:extLst>
              </a:tr>
              <a:tr h="143317">
                <a:tc gridSpan="6">
                  <a:txBody>
                    <a:bodyPr/>
                    <a:lstStyle/>
                    <a:p>
                      <a:pPr algn="l" fontAlgn="b"/>
                      <a:r>
                        <a:rPr lang="es-CO" sz="1200" b="0" i="0" u="none" strike="noStrike" dirty="0">
                          <a:solidFill>
                            <a:srgbClr val="000000"/>
                          </a:solidFill>
                          <a:effectLst/>
                          <a:latin typeface="Museo Sans Condensed" panose="02000000000000000000" pitchFamily="2" charset="0"/>
                        </a:rPr>
                        <a:t>Fuente: SDH-DDP-SFD</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60266824"/>
                  </a:ext>
                </a:extLst>
              </a:tr>
              <a:tr h="143317">
                <a:tc gridSpan="6">
                  <a:txBody>
                    <a:bodyPr/>
                    <a:lstStyle/>
                    <a:p>
                      <a:pPr algn="l" fontAlgn="b"/>
                      <a:r>
                        <a:rPr lang="es-CO" sz="1200" b="0" i="0" u="none" strike="noStrike" dirty="0">
                          <a:solidFill>
                            <a:srgbClr val="000000"/>
                          </a:solidFill>
                          <a:effectLst/>
                          <a:latin typeface="Museo Sans Condensed" panose="02000000000000000000" pitchFamily="2" charset="0"/>
                        </a:rPr>
                        <a:t>Diseño: SCRD-OAP</a:t>
                      </a:r>
                    </a:p>
                  </a:txBody>
                  <a:tcPr marL="9525" marR="9525" marT="9525"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42002542"/>
                  </a:ext>
                </a:extLst>
              </a:tr>
            </a:tbl>
          </a:graphicData>
        </a:graphic>
      </p:graphicFrame>
      <p:cxnSp>
        <p:nvCxnSpPr>
          <p:cNvPr id="10" name="Conector recto de flecha 9">
            <a:extLst>
              <a:ext uri="{FF2B5EF4-FFF2-40B4-BE49-F238E27FC236}">
                <a16:creationId xmlns:a16="http://schemas.microsoft.com/office/drawing/2014/main" id="{4CA54085-FF93-428F-B61D-3023BE2920D1}"/>
              </a:ext>
            </a:extLst>
          </p:cNvPr>
          <p:cNvCxnSpPr/>
          <p:nvPr/>
        </p:nvCxnSpPr>
        <p:spPr>
          <a:xfrm>
            <a:off x="1811642" y="4181343"/>
            <a:ext cx="8972550" cy="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7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presupuesto total (funcionamiento + inversión)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graphicFrame>
        <p:nvGraphicFramePr>
          <p:cNvPr id="3" name="Tabla 2">
            <a:extLst>
              <a:ext uri="{FF2B5EF4-FFF2-40B4-BE49-F238E27FC236}">
                <a16:creationId xmlns:a16="http://schemas.microsoft.com/office/drawing/2014/main" id="{94599E0E-FF5F-41F7-90CA-AB64E57D2209}"/>
              </a:ext>
            </a:extLst>
          </p:cNvPr>
          <p:cNvGraphicFramePr>
            <a:graphicFrameLocks noGrp="1"/>
          </p:cNvGraphicFramePr>
          <p:nvPr/>
        </p:nvGraphicFramePr>
        <p:xfrm>
          <a:off x="838199" y="2205652"/>
          <a:ext cx="10515598" cy="2446696"/>
        </p:xfrm>
        <a:graphic>
          <a:graphicData uri="http://schemas.openxmlformats.org/drawingml/2006/table">
            <a:tbl>
              <a:tblPr/>
              <a:tblGrid>
                <a:gridCol w="285924">
                  <a:extLst>
                    <a:ext uri="{9D8B030D-6E8A-4147-A177-3AD203B41FA5}">
                      <a16:colId xmlns:a16="http://schemas.microsoft.com/office/drawing/2014/main" val="683380490"/>
                    </a:ext>
                  </a:extLst>
                </a:gridCol>
                <a:gridCol w="3335939">
                  <a:extLst>
                    <a:ext uri="{9D8B030D-6E8A-4147-A177-3AD203B41FA5}">
                      <a16:colId xmlns:a16="http://schemas.microsoft.com/office/drawing/2014/main" val="562022568"/>
                    </a:ext>
                  </a:extLst>
                </a:gridCol>
                <a:gridCol w="765469">
                  <a:extLst>
                    <a:ext uri="{9D8B030D-6E8A-4147-A177-3AD203B41FA5}">
                      <a16:colId xmlns:a16="http://schemas.microsoft.com/office/drawing/2014/main" val="2573044323"/>
                    </a:ext>
                  </a:extLst>
                </a:gridCol>
                <a:gridCol w="767726">
                  <a:extLst>
                    <a:ext uri="{9D8B030D-6E8A-4147-A177-3AD203B41FA5}">
                      <a16:colId xmlns:a16="http://schemas.microsoft.com/office/drawing/2014/main" val="1488036921"/>
                    </a:ext>
                  </a:extLst>
                </a:gridCol>
                <a:gridCol w="765469">
                  <a:extLst>
                    <a:ext uri="{9D8B030D-6E8A-4147-A177-3AD203B41FA5}">
                      <a16:colId xmlns:a16="http://schemas.microsoft.com/office/drawing/2014/main" val="595879611"/>
                    </a:ext>
                  </a:extLst>
                </a:gridCol>
                <a:gridCol w="765469">
                  <a:extLst>
                    <a:ext uri="{9D8B030D-6E8A-4147-A177-3AD203B41FA5}">
                      <a16:colId xmlns:a16="http://schemas.microsoft.com/office/drawing/2014/main" val="1687576612"/>
                    </a:ext>
                  </a:extLst>
                </a:gridCol>
                <a:gridCol w="767726">
                  <a:extLst>
                    <a:ext uri="{9D8B030D-6E8A-4147-A177-3AD203B41FA5}">
                      <a16:colId xmlns:a16="http://schemas.microsoft.com/office/drawing/2014/main" val="941774247"/>
                    </a:ext>
                  </a:extLst>
                </a:gridCol>
                <a:gridCol w="765469">
                  <a:extLst>
                    <a:ext uri="{9D8B030D-6E8A-4147-A177-3AD203B41FA5}">
                      <a16:colId xmlns:a16="http://schemas.microsoft.com/office/drawing/2014/main" val="1671971557"/>
                    </a:ext>
                  </a:extLst>
                </a:gridCol>
                <a:gridCol w="765469">
                  <a:extLst>
                    <a:ext uri="{9D8B030D-6E8A-4147-A177-3AD203B41FA5}">
                      <a16:colId xmlns:a16="http://schemas.microsoft.com/office/drawing/2014/main" val="797151384"/>
                    </a:ext>
                  </a:extLst>
                </a:gridCol>
                <a:gridCol w="765469">
                  <a:extLst>
                    <a:ext uri="{9D8B030D-6E8A-4147-A177-3AD203B41FA5}">
                      <a16:colId xmlns:a16="http://schemas.microsoft.com/office/drawing/2014/main" val="3622191418"/>
                    </a:ext>
                  </a:extLst>
                </a:gridCol>
                <a:gridCol w="765469">
                  <a:extLst>
                    <a:ext uri="{9D8B030D-6E8A-4147-A177-3AD203B41FA5}">
                      <a16:colId xmlns:a16="http://schemas.microsoft.com/office/drawing/2014/main" val="2446693328"/>
                    </a:ext>
                  </a:extLst>
                </a:gridCol>
              </a:tblGrid>
              <a:tr h="108000">
                <a:tc gridSpan="11">
                  <a:txBody>
                    <a:bodyPr/>
                    <a:lstStyle/>
                    <a:p>
                      <a:pPr algn="r" fontAlgn="ctr"/>
                      <a:r>
                        <a:rPr lang="es-CO" sz="1100" b="0" i="0" u="none" strike="noStrike" dirty="0">
                          <a:solidFill>
                            <a:srgbClr val="000000"/>
                          </a:solidFill>
                          <a:effectLst/>
                          <a:latin typeface="Museo Sans Condensed" panose="02000000000000000000" pitchFamily="2" charset="0"/>
                        </a:rPr>
                        <a:t> Millones de Pesos</a:t>
                      </a:r>
                    </a:p>
                  </a:txBody>
                  <a:tcPr marL="7124" marR="7124" marT="7124"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lnL w="12700" cmpd="sng">
                      <a:noFill/>
                      <a:prstDash val="solid"/>
                    </a:ln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94997619"/>
                  </a:ext>
                </a:extLst>
              </a:tr>
              <a:tr h="108000">
                <a:tc rowSpan="2">
                  <a:txBody>
                    <a:bodyPr/>
                    <a:lstStyle/>
                    <a:p>
                      <a:pPr algn="ctr" fontAlgn="ctr"/>
                      <a:r>
                        <a:rPr lang="es-CO" sz="1100" b="1" i="0" u="none" strike="noStrike" dirty="0">
                          <a:solidFill>
                            <a:srgbClr val="FFFFFF"/>
                          </a:solidFill>
                          <a:effectLst/>
                          <a:latin typeface="Museo Sans Condensed" panose="02000000000000000000" pitchFamily="2" charset="0"/>
                        </a:rPr>
                        <a:t>No.</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rowSpan="2">
                  <a:txBody>
                    <a:bodyPr/>
                    <a:lstStyle/>
                    <a:p>
                      <a:pPr algn="ctr" fontAlgn="ctr"/>
                      <a:r>
                        <a:rPr lang="es-CO" sz="1100" b="1" i="0" u="none" strike="noStrike" dirty="0">
                          <a:solidFill>
                            <a:srgbClr val="FFFFFF"/>
                          </a:solidFill>
                          <a:effectLst/>
                          <a:latin typeface="Museo Sans Condensed" panose="02000000000000000000" pitchFamily="2" charset="0"/>
                        </a:rPr>
                        <a:t>ENTIDAD</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3">
                  <a:txBody>
                    <a:bodyPr/>
                    <a:lstStyle/>
                    <a:p>
                      <a:pPr algn="ctr" fontAlgn="ctr"/>
                      <a:r>
                        <a:rPr lang="es-CO" sz="1100" b="1" i="0" u="none" strike="noStrike">
                          <a:solidFill>
                            <a:srgbClr val="FFFFFF"/>
                          </a:solidFill>
                          <a:effectLst/>
                          <a:latin typeface="Museo Sans Condensed" panose="02000000000000000000" pitchFamily="2" charset="0"/>
                        </a:rPr>
                        <a:t>FUNCIONAMIENTO</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a:solidFill>
                            <a:srgbClr val="FFFFFF"/>
                          </a:solidFill>
                          <a:effectLst/>
                          <a:latin typeface="Museo Sans Condensed" panose="02000000000000000000" pitchFamily="2" charset="0"/>
                        </a:rPr>
                        <a:t>INVERSIÓN</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a:solidFill>
                            <a:srgbClr val="FFFFFF"/>
                          </a:solidFill>
                          <a:effectLst/>
                          <a:latin typeface="Museo Sans Condensed" panose="02000000000000000000" pitchFamily="2" charset="0"/>
                        </a:rPr>
                        <a:t>TOTAL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68699404"/>
                  </a:ext>
                </a:extLst>
              </a:tr>
              <a:tr h="108000">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Museo Sans Condensed" panose="02000000000000000000" pitchFamily="2" charset="0"/>
                        </a:rPr>
                        <a:t>DISPONIBLE</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100" b="1" i="0" u="none" strike="noStrike">
                          <a:solidFill>
                            <a:srgbClr val="FFFFFF"/>
                          </a:solidFill>
                          <a:effectLst/>
                          <a:latin typeface="Museo Sans Condensed" panose="02000000000000000000" pitchFamily="2" charset="0"/>
                        </a:rPr>
                        <a:t>COMPROMISOS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100" b="1" i="0" u="none" strike="noStrike">
                          <a:solidFill>
                            <a:srgbClr val="FFFFFF"/>
                          </a:solidFill>
                          <a:effectLst/>
                          <a:latin typeface="Museo Sans Condensed" panose="02000000000000000000" pitchFamily="2" charset="0"/>
                        </a:rPr>
                        <a:t>DISPONIBLE</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100" b="1" i="0" u="none" strike="noStrike">
                          <a:solidFill>
                            <a:srgbClr val="FFFFFF"/>
                          </a:solidFill>
                          <a:effectLst/>
                          <a:latin typeface="Museo Sans Condensed" panose="02000000000000000000" pitchFamily="2" charset="0"/>
                        </a:rPr>
                        <a:t>COMPROMISOS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100" b="1" i="0" u="none" strike="noStrike">
                          <a:solidFill>
                            <a:srgbClr val="FFFFFF"/>
                          </a:solidFill>
                          <a:effectLst/>
                          <a:latin typeface="Museo Sans Condensed" panose="02000000000000000000" pitchFamily="2" charset="0"/>
                        </a:rPr>
                        <a:t>DISPONIBLE</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100" b="1" i="0" u="none" strike="noStrike">
                          <a:solidFill>
                            <a:srgbClr val="FFFFFF"/>
                          </a:solidFill>
                          <a:effectLst/>
                          <a:latin typeface="Museo Sans Condensed" panose="02000000000000000000" pitchFamily="2" charset="0"/>
                        </a:rPr>
                        <a:t>COMPROMISOS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extLst>
                  <a:ext uri="{0D108BD9-81ED-4DB2-BD59-A6C34878D82A}">
                    <a16:rowId xmlns:a16="http://schemas.microsoft.com/office/drawing/2014/main" val="868940179"/>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1</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ES" sz="1100" b="0" i="0" u="none" strike="noStrike" dirty="0">
                          <a:solidFill>
                            <a:srgbClr val="000000"/>
                          </a:solidFill>
                          <a:effectLst/>
                          <a:latin typeface="Museo Sans Condensed" panose="02000000000000000000" pitchFamily="2" charset="0"/>
                        </a:rPr>
                        <a:t>SECRETARIA DE CULTURA, RECREACIÓN Y DEPORTE (SCRD)</a:t>
                      </a:r>
                      <a:endParaRPr lang="es-CO" sz="1100" b="0" i="0" u="none" strike="noStrike" dirty="0">
                        <a:solidFill>
                          <a:srgbClr val="000000"/>
                        </a:solidFill>
                        <a:effectLst/>
                        <a:latin typeface="Museo Sans Condensed" panose="02000000000000000000" pitchFamily="2"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$ 24.141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$ 6.023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24,95%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$ 123.852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$ 49.239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39,76%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$ 147.993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$ 55.262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37,34%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525419"/>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2</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ES" sz="1100" b="0" i="0" u="none" strike="noStrike" dirty="0">
                          <a:solidFill>
                            <a:srgbClr val="000000"/>
                          </a:solidFill>
                          <a:effectLst/>
                          <a:latin typeface="Museo Sans Condensed" panose="02000000000000000000" pitchFamily="2" charset="0"/>
                        </a:rPr>
                        <a:t>INSTITUTO DISTRITAL DE RECREACIÓN Y DEPORTE (</a:t>
                      </a:r>
                      <a:r>
                        <a:rPr lang="es-ES" sz="1100" b="0" i="0" u="none" strike="noStrike" dirty="0" err="1">
                          <a:solidFill>
                            <a:srgbClr val="000000"/>
                          </a:solidFill>
                          <a:effectLst/>
                          <a:latin typeface="Museo Sans Condensed" panose="02000000000000000000" pitchFamily="2" charset="0"/>
                        </a:rPr>
                        <a:t>lDRD</a:t>
                      </a:r>
                      <a:r>
                        <a:rPr lang="es-ES" sz="1100" b="0" i="0" u="none" strike="noStrike" dirty="0">
                          <a:solidFill>
                            <a:srgbClr val="000000"/>
                          </a:solidFill>
                          <a:effectLst/>
                          <a:latin typeface="Museo Sans Condensed" panose="02000000000000000000" pitchFamily="2" charset="0"/>
                        </a:rPr>
                        <a:t>)</a:t>
                      </a:r>
                      <a:endParaRPr lang="es-CO" sz="1100" b="0" i="0" u="none" strike="noStrike" dirty="0">
                        <a:solidFill>
                          <a:srgbClr val="000000"/>
                        </a:solidFill>
                        <a:effectLst/>
                        <a:latin typeface="Museo Sans Condensed" panose="02000000000000000000" pitchFamily="2"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$ 36.583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$ 9.639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26,35%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$ 339.746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$ 94.695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27,87%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$ 376.329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$ 104.334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27,72%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945095"/>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3</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Museo Sans Condensed" panose="02000000000000000000" pitchFamily="2" charset="0"/>
                        </a:rPr>
                        <a:t>INSTITUTO DISTRITAL DE LAS ARTES (IDARTES)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$ 13.005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$ 5.836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44,88%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$ 144.471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$ 56.378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39,02%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$ 157.477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$ 62.215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39,51%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543924"/>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4</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pt-BR" sz="1100" b="0" i="0" u="none" strike="noStrike" dirty="0">
                          <a:solidFill>
                            <a:srgbClr val="000000"/>
                          </a:solidFill>
                          <a:effectLst/>
                          <a:latin typeface="Museo Sans Condensed" panose="02000000000000000000" pitchFamily="2" charset="0"/>
                        </a:rPr>
                        <a:t>ORQUESTA FILARMÓNICA DE BOGOTÁ (OFB)</a:t>
                      </a:r>
                      <a:endParaRPr lang="es-CO" sz="1100" b="0" i="0" u="none" strike="noStrike" dirty="0">
                        <a:solidFill>
                          <a:srgbClr val="000000"/>
                        </a:solidFill>
                        <a:effectLst/>
                        <a:latin typeface="Museo Sans Condensed" panose="02000000000000000000" pitchFamily="2"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$ 28.322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$ 6.290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22,21%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$ 31.446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$ 17.205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54,71%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$ 59.768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$ 23.494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39,31%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297537"/>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5</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Museo Sans Condensed" panose="02000000000000000000" pitchFamily="2" charset="0"/>
                        </a:rPr>
                        <a:t>INSTITUTO DISTRITAL DEL PATRIMONIO CULTURAL (IDPC)</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$ 6.721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$ 1.868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27,80%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$ 24.304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$ 16.116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66,31%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$ 31.025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$ 17.985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57,97%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583925"/>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6</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Museo Sans Condensed" panose="02000000000000000000" pitchFamily="2" charset="0"/>
                        </a:rPr>
                        <a:t>FUNDACIÓN GILBERTO ALZATE AVENDAÑO (FUGA)</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$ 5.181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$ 1.235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23,83%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$ 9.640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$ 3.807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39,49%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$ 14.821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$ 5.042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34,02%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0904332"/>
                  </a:ext>
                </a:extLst>
              </a:tr>
              <a:tr h="108000">
                <a:tc gridSpan="2">
                  <a:txBody>
                    <a:bodyPr/>
                    <a:lstStyle/>
                    <a:p>
                      <a:pPr algn="just" fontAlgn="ctr"/>
                      <a:r>
                        <a:rPr lang="es-CO" sz="1100" b="1" i="0" u="none" strike="noStrike">
                          <a:solidFill>
                            <a:srgbClr val="000000"/>
                          </a:solidFill>
                          <a:effectLst/>
                          <a:latin typeface="Museo Sans Condensed" panose="02000000000000000000" pitchFamily="2" charset="0"/>
                        </a:rPr>
                        <a:t> TOTAL SECTOR </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hMerge="1">
                  <a:txBody>
                    <a:bodyPr/>
                    <a:lstStyle/>
                    <a:p>
                      <a:endParaRPr lang="es-CO"/>
                    </a:p>
                  </a:txBody>
                  <a:tcPr/>
                </a:tc>
                <a:tc>
                  <a:txBody>
                    <a:bodyPr/>
                    <a:lstStyle/>
                    <a:p>
                      <a:pPr algn="r" fontAlgn="ctr"/>
                      <a:r>
                        <a:rPr lang="es-CO" sz="1100" b="1" i="0" u="none" strike="noStrike">
                          <a:solidFill>
                            <a:srgbClr val="000000"/>
                          </a:solidFill>
                          <a:effectLst/>
                          <a:latin typeface="Museo Sans Condensed" panose="02000000000000000000" pitchFamily="2" charset="0"/>
                        </a:rPr>
                        <a:t>$ 113.953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$ 30.891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27,11%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$ 673.459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$ 237.440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35,26%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$ 787.412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dirty="0">
                          <a:solidFill>
                            <a:srgbClr val="000000"/>
                          </a:solidFill>
                          <a:effectLst/>
                          <a:latin typeface="Museo Sans Condensed" panose="02000000000000000000" pitchFamily="2" charset="0"/>
                        </a:rPr>
                        <a:t>$ 268.332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dirty="0">
                          <a:solidFill>
                            <a:srgbClr val="000000"/>
                          </a:solidFill>
                          <a:effectLst/>
                          <a:latin typeface="Museo Sans Condensed" panose="02000000000000000000" pitchFamily="2" charset="0"/>
                        </a:rPr>
                        <a:t>34,08%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extLst>
                  <a:ext uri="{0D108BD9-81ED-4DB2-BD59-A6C34878D82A}">
                    <a16:rowId xmlns:a16="http://schemas.microsoft.com/office/drawing/2014/main" val="3518738682"/>
                  </a:ext>
                </a:extLst>
              </a:tr>
              <a:tr h="108000">
                <a:tc>
                  <a:txBody>
                    <a:bodyPr/>
                    <a:lstStyle/>
                    <a:p>
                      <a:pPr algn="ctr" fontAlgn="b"/>
                      <a:r>
                        <a:rPr lang="es-CO" sz="1100" b="0" i="0" u="none" strike="noStrike">
                          <a:solidFill>
                            <a:srgbClr val="000000"/>
                          </a:solidFill>
                          <a:effectLst/>
                          <a:latin typeface="Museo Sans Condensed" panose="02000000000000000000" pitchFamily="2" charset="0"/>
                        </a:rPr>
                        <a:t>7</a:t>
                      </a:r>
                    </a:p>
                  </a:txBody>
                  <a:tcPr marL="7124" marR="7124" marT="71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s-CO" sz="1100" b="0" i="0" u="none" strike="noStrike" dirty="0">
                          <a:solidFill>
                            <a:srgbClr val="000000"/>
                          </a:solidFill>
                          <a:effectLst/>
                          <a:latin typeface="Museo Sans Condensed" panose="02000000000000000000" pitchFamily="2" charset="0"/>
                        </a:rPr>
                        <a:t>CANAL CAPITAL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$ 38.843</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$ 18.677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48,08%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$ 10.892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$ 3.855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35,39%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$ 49.736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$ 22.532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45,30%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016648"/>
                  </a:ext>
                </a:extLst>
              </a:tr>
              <a:tr h="108000">
                <a:tc gridSpan="2">
                  <a:txBody>
                    <a:bodyPr/>
                    <a:lstStyle/>
                    <a:p>
                      <a:pPr algn="just" fontAlgn="ctr"/>
                      <a:r>
                        <a:rPr lang="es-CO" sz="1100" b="1" i="0" u="none" strike="noStrike">
                          <a:solidFill>
                            <a:srgbClr val="000000"/>
                          </a:solidFill>
                          <a:effectLst/>
                          <a:latin typeface="Museo Sans Condensed" panose="02000000000000000000" pitchFamily="2" charset="0"/>
                        </a:rPr>
                        <a:t>TOTAL SECTOR</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hMerge="1">
                  <a:txBody>
                    <a:bodyPr/>
                    <a:lstStyle/>
                    <a:p>
                      <a:endParaRPr lang="es-CO"/>
                    </a:p>
                  </a:txBody>
                  <a:tcPr/>
                </a:tc>
                <a:tc>
                  <a:txBody>
                    <a:bodyPr/>
                    <a:lstStyle/>
                    <a:p>
                      <a:pPr algn="r" fontAlgn="ctr"/>
                      <a:r>
                        <a:rPr lang="es-CO" sz="1100" b="1" i="0" u="none" strike="noStrike">
                          <a:solidFill>
                            <a:srgbClr val="000000"/>
                          </a:solidFill>
                          <a:effectLst/>
                          <a:latin typeface="Museo Sans Condensed" panose="02000000000000000000" pitchFamily="2" charset="0"/>
                        </a:rPr>
                        <a:t>$ 152.797</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$ 49.569</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32,44%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$ 684.352</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$ 241.295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35,26%</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$ 837.148</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$ 290.864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dirty="0">
                          <a:solidFill>
                            <a:srgbClr val="000000"/>
                          </a:solidFill>
                          <a:effectLst/>
                          <a:latin typeface="Museo Sans Condensed" panose="02000000000000000000" pitchFamily="2" charset="0"/>
                        </a:rPr>
                        <a:t>34,74%</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extLst>
                  <a:ext uri="{0D108BD9-81ED-4DB2-BD59-A6C34878D82A}">
                    <a16:rowId xmlns:a16="http://schemas.microsoft.com/office/drawing/2014/main" val="175664014"/>
                  </a:ext>
                </a:extLst>
              </a:tr>
              <a:tr h="108000">
                <a:tc gridSpan="11">
                  <a:txBody>
                    <a:bodyPr/>
                    <a:lstStyle/>
                    <a:p>
                      <a:pPr algn="l" fontAlgn="ctr"/>
                      <a:r>
                        <a:rPr lang="es-CO" sz="1100" b="0" i="0" u="none" strike="noStrike" dirty="0">
                          <a:solidFill>
                            <a:srgbClr val="000000"/>
                          </a:solidFill>
                          <a:effectLst/>
                          <a:latin typeface="Museo Sans Condensed" panose="02000000000000000000" pitchFamily="2" charset="0"/>
                        </a:rPr>
                        <a:t>Fuente: Entidades</a:t>
                      </a:r>
                    </a:p>
                  </a:txBody>
                  <a:tcPr marL="7124" marR="7124" marT="7124"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43876807"/>
                  </a:ext>
                </a:extLst>
              </a:tr>
              <a:tr h="108000">
                <a:tc gridSpan="11">
                  <a:txBody>
                    <a:bodyPr/>
                    <a:lstStyle/>
                    <a:p>
                      <a:pPr algn="l" fontAlgn="ctr"/>
                      <a:r>
                        <a:rPr lang="es-CO" sz="1100" b="0" i="0" u="none" strike="noStrike" dirty="0">
                          <a:solidFill>
                            <a:srgbClr val="000000"/>
                          </a:solidFill>
                          <a:effectLst/>
                          <a:latin typeface="Museo Sans Condensed" panose="02000000000000000000" pitchFamily="2" charset="0"/>
                        </a:rPr>
                        <a:t>Cálculos y diseño: SCRD-OAP</a:t>
                      </a:r>
                    </a:p>
                  </a:txBody>
                  <a:tcPr marL="7124" marR="7124" marT="7124" marB="0" anchor="ctr">
                    <a:lnL>
                      <a:noFill/>
                    </a:lnL>
                    <a:lnR>
                      <a:noFill/>
                    </a:lnR>
                    <a:lnT>
                      <a:noFill/>
                    </a:lnT>
                    <a:lnB>
                      <a:noFill/>
                    </a:lnB>
                  </a:tcPr>
                </a:tc>
                <a:tc hMerge="1">
                  <a:txBody>
                    <a:bodyPr/>
                    <a:lstStyle/>
                    <a:p>
                      <a:endParaRPr lang="es-CO"/>
                    </a:p>
                  </a:txBody>
                  <a:tcPr/>
                </a:tc>
                <a:tc hMerge="1">
                  <a:txBody>
                    <a:bodyPr/>
                    <a:lstStyle/>
                    <a:p>
                      <a:endParaRPr lang="es-CO"/>
                    </a:p>
                  </a:txBody>
                  <a:tcPr>
                    <a:lnL w="12700" cmpd="sng">
                      <a:noFill/>
                      <a:prstDash val="solid"/>
                    </a:ln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421099535"/>
                  </a:ext>
                </a:extLst>
              </a:tr>
            </a:tbl>
          </a:graphicData>
        </a:graphic>
      </p:graphicFrame>
    </p:spTree>
    <p:extLst>
      <p:ext uri="{BB962C8B-B14F-4D97-AF65-F5344CB8AC3E}">
        <p14:creationId xmlns:p14="http://schemas.microsoft.com/office/powerpoint/2010/main" val="390214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presupuesto de inversión directa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graphicFrame>
        <p:nvGraphicFramePr>
          <p:cNvPr id="8" name="Tabla 7">
            <a:extLst>
              <a:ext uri="{FF2B5EF4-FFF2-40B4-BE49-F238E27FC236}">
                <a16:creationId xmlns:a16="http://schemas.microsoft.com/office/drawing/2014/main" id="{1893B02E-E2D0-443D-8460-E82E746BFBAA}"/>
              </a:ext>
            </a:extLst>
          </p:cNvPr>
          <p:cNvGraphicFramePr>
            <a:graphicFrameLocks noGrp="1"/>
          </p:cNvGraphicFramePr>
          <p:nvPr/>
        </p:nvGraphicFramePr>
        <p:xfrm>
          <a:off x="372958" y="2244725"/>
          <a:ext cx="11446080" cy="2368550"/>
        </p:xfrm>
        <a:graphic>
          <a:graphicData uri="http://schemas.openxmlformats.org/drawingml/2006/table">
            <a:tbl>
              <a:tblPr/>
              <a:tblGrid>
                <a:gridCol w="235099">
                  <a:extLst>
                    <a:ext uri="{9D8B030D-6E8A-4147-A177-3AD203B41FA5}">
                      <a16:colId xmlns:a16="http://schemas.microsoft.com/office/drawing/2014/main" val="588675297"/>
                    </a:ext>
                  </a:extLst>
                </a:gridCol>
                <a:gridCol w="2913381">
                  <a:extLst>
                    <a:ext uri="{9D8B030D-6E8A-4147-A177-3AD203B41FA5}">
                      <a16:colId xmlns:a16="http://schemas.microsoft.com/office/drawing/2014/main" val="4040955563"/>
                    </a:ext>
                  </a:extLst>
                </a:gridCol>
                <a:gridCol w="829760">
                  <a:extLst>
                    <a:ext uri="{9D8B030D-6E8A-4147-A177-3AD203B41FA5}">
                      <a16:colId xmlns:a16="http://schemas.microsoft.com/office/drawing/2014/main" val="3815758097"/>
                    </a:ext>
                  </a:extLst>
                </a:gridCol>
                <a:gridCol w="829760">
                  <a:extLst>
                    <a:ext uri="{9D8B030D-6E8A-4147-A177-3AD203B41FA5}">
                      <a16:colId xmlns:a16="http://schemas.microsoft.com/office/drawing/2014/main" val="3577709067"/>
                    </a:ext>
                  </a:extLst>
                </a:gridCol>
                <a:gridCol w="829760">
                  <a:extLst>
                    <a:ext uri="{9D8B030D-6E8A-4147-A177-3AD203B41FA5}">
                      <a16:colId xmlns:a16="http://schemas.microsoft.com/office/drawing/2014/main" val="915436255"/>
                    </a:ext>
                  </a:extLst>
                </a:gridCol>
                <a:gridCol w="829760">
                  <a:extLst>
                    <a:ext uri="{9D8B030D-6E8A-4147-A177-3AD203B41FA5}">
                      <a16:colId xmlns:a16="http://schemas.microsoft.com/office/drawing/2014/main" val="3453732237"/>
                    </a:ext>
                  </a:extLst>
                </a:gridCol>
                <a:gridCol w="829760">
                  <a:extLst>
                    <a:ext uri="{9D8B030D-6E8A-4147-A177-3AD203B41FA5}">
                      <a16:colId xmlns:a16="http://schemas.microsoft.com/office/drawing/2014/main" val="3825391287"/>
                    </a:ext>
                  </a:extLst>
                </a:gridCol>
                <a:gridCol w="829760">
                  <a:extLst>
                    <a:ext uri="{9D8B030D-6E8A-4147-A177-3AD203B41FA5}">
                      <a16:colId xmlns:a16="http://schemas.microsoft.com/office/drawing/2014/main" val="4002038621"/>
                    </a:ext>
                  </a:extLst>
                </a:gridCol>
                <a:gridCol w="829760">
                  <a:extLst>
                    <a:ext uri="{9D8B030D-6E8A-4147-A177-3AD203B41FA5}">
                      <a16:colId xmlns:a16="http://schemas.microsoft.com/office/drawing/2014/main" val="2314826383"/>
                    </a:ext>
                  </a:extLst>
                </a:gridCol>
                <a:gridCol w="829760">
                  <a:extLst>
                    <a:ext uri="{9D8B030D-6E8A-4147-A177-3AD203B41FA5}">
                      <a16:colId xmlns:a16="http://schemas.microsoft.com/office/drawing/2014/main" val="439846228"/>
                    </a:ext>
                  </a:extLst>
                </a:gridCol>
                <a:gridCol w="829760">
                  <a:extLst>
                    <a:ext uri="{9D8B030D-6E8A-4147-A177-3AD203B41FA5}">
                      <a16:colId xmlns:a16="http://schemas.microsoft.com/office/drawing/2014/main" val="58559938"/>
                    </a:ext>
                  </a:extLst>
                </a:gridCol>
                <a:gridCol w="829760">
                  <a:extLst>
                    <a:ext uri="{9D8B030D-6E8A-4147-A177-3AD203B41FA5}">
                      <a16:colId xmlns:a16="http://schemas.microsoft.com/office/drawing/2014/main" val="727402523"/>
                    </a:ext>
                  </a:extLst>
                </a:gridCol>
              </a:tblGrid>
              <a:tr h="0">
                <a:tc gridSpan="12">
                  <a:txBody>
                    <a:bodyPr/>
                    <a:lstStyle/>
                    <a:p>
                      <a:pPr algn="r" fontAlgn="ctr"/>
                      <a:r>
                        <a:rPr lang="es-CO" sz="1000" b="0" i="0" u="none" strike="noStrike" dirty="0">
                          <a:solidFill>
                            <a:srgbClr val="000000"/>
                          </a:solidFill>
                          <a:effectLst/>
                          <a:latin typeface="Museo Sans Condensed" panose="02000000000000000000" pitchFamily="2" charset="0"/>
                        </a:rPr>
                        <a:t>Millones de Pesos</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94965469"/>
                  </a:ext>
                </a:extLst>
              </a:tr>
              <a:tr h="0">
                <a:tc>
                  <a:txBody>
                    <a:bodyPr/>
                    <a:lstStyle/>
                    <a:p>
                      <a:pPr algn="ctr" fontAlgn="ctr"/>
                      <a:r>
                        <a:rPr lang="es-CO" sz="1000" b="1" i="0" u="none" strike="noStrike" dirty="0">
                          <a:solidFill>
                            <a:srgbClr val="FFFFFF"/>
                          </a:solidFill>
                          <a:effectLst/>
                          <a:latin typeface="Museo Sans Condensed" panose="02000000000000000000" pitchFamily="2" charset="0"/>
                        </a:rPr>
                        <a:t>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000" b="1" i="0" u="none" strike="noStrike" dirty="0">
                          <a:solidFill>
                            <a:srgbClr val="FFFFFF"/>
                          </a:solidFill>
                          <a:effectLst/>
                          <a:latin typeface="Museo Sans Condensed" panose="02000000000000000000" pitchFamily="2" charset="0"/>
                        </a:rPr>
                        <a:t>ENTIDAD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000" b="1" i="0" u="none" strike="noStrike">
                          <a:solidFill>
                            <a:srgbClr val="FFFFFF"/>
                          </a:solidFill>
                          <a:effectLst/>
                          <a:latin typeface="Museo Sans Condensed" panose="02000000000000000000" pitchFamily="2" charset="0"/>
                        </a:rPr>
                        <a:t>APROPIACIÓN INICIAL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000" b="1" i="0" u="none" strike="noStrike">
                          <a:solidFill>
                            <a:srgbClr val="FFFFFF"/>
                          </a:solidFill>
                          <a:effectLst/>
                          <a:latin typeface="Museo Sans Condensed" panose="02000000000000000000" pitchFamily="2" charset="0"/>
                        </a:rPr>
                        <a:t>APROPIACIÓN DISPONIBLE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000" b="1" i="0" u="none" strike="noStrike">
                          <a:solidFill>
                            <a:srgbClr val="FFFFFF"/>
                          </a:solidFill>
                          <a:effectLst/>
                          <a:latin typeface="Museo Sans Condensed" panose="02000000000000000000" pitchFamily="2" charset="0"/>
                        </a:rPr>
                        <a:t>COMPROMISOS ACUMULADOS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000" b="1" i="0" u="none" strike="noStrike" dirty="0">
                          <a:solidFill>
                            <a:srgbClr val="000000"/>
                          </a:solidFill>
                          <a:effectLst/>
                          <a:latin typeface="Museo Sans Condensed" panose="02000000000000000000" pitchFamily="2" charset="0"/>
                        </a:rPr>
                        <a:t>PROGRAMACIÓN COMPROMISOS</a:t>
                      </a:r>
                      <a:br>
                        <a:rPr lang="es-CO" sz="1000" b="1" i="0" u="none" strike="noStrike" dirty="0">
                          <a:solidFill>
                            <a:srgbClr val="000000"/>
                          </a:solidFill>
                          <a:effectLst/>
                          <a:latin typeface="Museo Sans Condensed" panose="02000000000000000000" pitchFamily="2" charset="0"/>
                        </a:rPr>
                      </a:br>
                      <a:r>
                        <a:rPr lang="es-CO" sz="1000" b="1" i="0" u="none" strike="noStrike" dirty="0">
                          <a:solidFill>
                            <a:srgbClr val="000000"/>
                          </a:solidFill>
                          <a:effectLst/>
                          <a:latin typeface="Museo Sans Condensed" panose="02000000000000000000" pitchFamily="2" charset="0"/>
                        </a:rPr>
                        <a:t>ABRIL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000" b="1" i="0" u="none" strike="noStrike">
                          <a:solidFill>
                            <a:srgbClr val="000000"/>
                          </a:solidFill>
                          <a:effectLst/>
                          <a:latin typeface="Museo Sans Condensed" panose="02000000000000000000" pitchFamily="2" charset="0"/>
                        </a:rPr>
                        <a:t>PROYECCIÓN REZAGO COMPROMISOS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gridSpan="2">
                  <a:txBody>
                    <a:bodyPr/>
                    <a:lstStyle/>
                    <a:p>
                      <a:pPr algn="ctr" fontAlgn="ctr"/>
                      <a:r>
                        <a:rPr lang="es-CO" sz="1000" b="1" i="0" u="none" strike="noStrike" dirty="0">
                          <a:solidFill>
                            <a:srgbClr val="FFFFFF"/>
                          </a:solidFill>
                          <a:effectLst/>
                          <a:latin typeface="Museo Sans Condensed" panose="02000000000000000000" pitchFamily="2" charset="0"/>
                        </a:rPr>
                        <a:t>GIROS ACUMULADOS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000" b="1" i="0" u="none" strike="noStrike" dirty="0">
                          <a:solidFill>
                            <a:srgbClr val="000000"/>
                          </a:solidFill>
                          <a:effectLst/>
                          <a:latin typeface="Museo Sans Condensed" panose="02000000000000000000" pitchFamily="2" charset="0"/>
                        </a:rPr>
                        <a:t>PROGRAMACIÓN GIROS</a:t>
                      </a:r>
                      <a:br>
                        <a:rPr lang="es-CO" sz="1000" b="1" i="0" u="none" strike="noStrike" dirty="0">
                          <a:solidFill>
                            <a:srgbClr val="000000"/>
                          </a:solidFill>
                          <a:effectLst/>
                          <a:latin typeface="Museo Sans Condensed" panose="02000000000000000000" pitchFamily="2" charset="0"/>
                        </a:rPr>
                      </a:br>
                      <a:r>
                        <a:rPr lang="es-CO" sz="1000" b="1" i="0" u="none" strike="noStrike" dirty="0">
                          <a:solidFill>
                            <a:srgbClr val="000000"/>
                          </a:solidFill>
                          <a:effectLst/>
                          <a:latin typeface="Museo Sans Condensed" panose="02000000000000000000" pitchFamily="2" charset="0"/>
                        </a:rPr>
                        <a:t>ABRIL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000" b="1" i="0" u="none" strike="noStrike">
                          <a:solidFill>
                            <a:srgbClr val="000000"/>
                          </a:solidFill>
                          <a:effectLst/>
                          <a:latin typeface="Museo Sans Condensed" panose="02000000000000000000" pitchFamily="2" charset="0"/>
                        </a:rPr>
                        <a:t>PROYECCIÓN REZAGO GIROS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264560479"/>
                  </a:ext>
                </a:extLst>
              </a:tr>
              <a:tr h="0">
                <a:tc>
                  <a:txBody>
                    <a:bodyPr/>
                    <a:lstStyle/>
                    <a:p>
                      <a:pPr algn="ctr" fontAlgn="ctr"/>
                      <a:r>
                        <a:rPr lang="es-CO" sz="1000" b="0" i="0" u="none" strike="noStrike">
                          <a:solidFill>
                            <a:srgbClr val="000000"/>
                          </a:solidFill>
                          <a:effectLst/>
                          <a:latin typeface="Museo Sans Condensed" panose="02000000000000000000"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Museo Sans Condensed" panose="02000000000000000000" pitchFamily="2" charset="0"/>
                        </a:rPr>
                        <a:t>SECRETARIA DE CULTURA, RECREACIÓN Y DEPORTE (SCRD)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$ 123.852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$ 123.852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$ 49.239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39,76%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$ 75.305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$ 26.065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$ 12.448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10,05%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$ 31.723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$ 19.276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605465"/>
                  </a:ext>
                </a:extLst>
              </a:tr>
              <a:tr h="0">
                <a:tc>
                  <a:txBody>
                    <a:bodyPr/>
                    <a:lstStyle/>
                    <a:p>
                      <a:pPr algn="ctr" fontAlgn="ctr"/>
                      <a:r>
                        <a:rPr lang="es-CO" sz="1000" b="0" i="0" u="none" strike="noStrike">
                          <a:solidFill>
                            <a:srgbClr val="000000"/>
                          </a:solidFill>
                          <a:effectLst/>
                          <a:latin typeface="Museo Sans Condensed" panose="02000000000000000000"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Museo Sans Condensed" panose="02000000000000000000" pitchFamily="2" charset="0"/>
                        </a:rPr>
                        <a:t>INSTITUTO DISTRITAL DE RECREACIÓN Y DEPORTE (</a:t>
                      </a:r>
                      <a:r>
                        <a:rPr lang="es-ES" sz="1000" b="0" i="0" u="none" strike="noStrike" dirty="0" err="1">
                          <a:solidFill>
                            <a:srgbClr val="000000"/>
                          </a:solidFill>
                          <a:effectLst/>
                          <a:latin typeface="Museo Sans Condensed" panose="02000000000000000000" pitchFamily="2" charset="0"/>
                        </a:rPr>
                        <a:t>lDRD</a:t>
                      </a:r>
                      <a:r>
                        <a:rPr lang="es-ES" sz="1000" b="0" i="0" u="none" strike="noStrike" dirty="0">
                          <a:solidFill>
                            <a:srgbClr val="000000"/>
                          </a:solidFill>
                          <a:effectLst/>
                          <a:latin typeface="Museo Sans Condensed" panose="02000000000000000000" pitchFamily="2"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$ 337.447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$ 339.746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$ 94.695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27,87%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$ 170.948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$ 76.254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$ 22.818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6,72%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$ 35.329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$ 12.511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071361"/>
                  </a:ext>
                </a:extLst>
              </a:tr>
              <a:tr h="0">
                <a:tc>
                  <a:txBody>
                    <a:bodyPr/>
                    <a:lstStyle/>
                    <a:p>
                      <a:pPr algn="ctr" fontAlgn="ctr"/>
                      <a:r>
                        <a:rPr lang="es-CO" sz="1000" b="0" i="0" u="none" strike="noStrike">
                          <a:solidFill>
                            <a:srgbClr val="000000"/>
                          </a:solidFill>
                          <a:effectLst/>
                          <a:latin typeface="Museo Sans Condensed" panose="02000000000000000000"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useo Sans Condensed" panose="02000000000000000000" pitchFamily="2" charset="0"/>
                        </a:rPr>
                        <a:t>INSTITUTO DISTRITAL DE LAS ARTES (IDARTES)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$ 136.602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$ 144.471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$ 56.378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39,02%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$ 73.294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$ 16.915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$ 11.220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7,77%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$ 22.772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$ 11.552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75987"/>
                  </a:ext>
                </a:extLst>
              </a:tr>
              <a:tr h="0">
                <a:tc>
                  <a:txBody>
                    <a:bodyPr/>
                    <a:lstStyle/>
                    <a:p>
                      <a:pPr algn="ctr" fontAlgn="ctr"/>
                      <a:r>
                        <a:rPr lang="es-CO" sz="1000" b="0" i="0" u="none" strike="noStrike">
                          <a:solidFill>
                            <a:srgbClr val="000000"/>
                          </a:solidFill>
                          <a:effectLst/>
                          <a:latin typeface="Museo Sans Condensed" panose="02000000000000000000"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000" b="0" i="0" u="none" strike="noStrike" dirty="0">
                          <a:solidFill>
                            <a:srgbClr val="000000"/>
                          </a:solidFill>
                          <a:effectLst/>
                          <a:latin typeface="Museo Sans Condensed" panose="02000000000000000000" pitchFamily="2" charset="0"/>
                        </a:rPr>
                        <a:t>ORQUESTA FILARMÓNICA DE BOGOTÁ (OFB)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$ 31.446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$ 31.446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$ 17.205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54,71%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$ 27.791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$ 10.586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$ 1.172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3,73%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$ 3.655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$ 2.483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6603518"/>
                  </a:ext>
                </a:extLst>
              </a:tr>
              <a:tr h="0">
                <a:tc>
                  <a:txBody>
                    <a:bodyPr/>
                    <a:lstStyle/>
                    <a:p>
                      <a:pPr algn="ctr" fontAlgn="ctr"/>
                      <a:r>
                        <a:rPr lang="es-CO" sz="1000" b="0" i="0" u="none" strike="noStrike">
                          <a:solidFill>
                            <a:srgbClr val="000000"/>
                          </a:solidFill>
                          <a:effectLst/>
                          <a:latin typeface="Museo Sans Condensed" panose="02000000000000000000"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useo Sans Condensed" panose="02000000000000000000" pitchFamily="2" charset="0"/>
                        </a:rPr>
                        <a:t>INSTITUTO DISTRITAL DEL PATRIMONIO CULTURAL (IDPC)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$ 24.304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$ 24.304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$ 16.116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66,31%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$ 20.095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$ 3.979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$ 2.472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10,17%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$ 4.400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$ 1.928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13140"/>
                  </a:ext>
                </a:extLst>
              </a:tr>
              <a:tr h="0">
                <a:tc>
                  <a:txBody>
                    <a:bodyPr/>
                    <a:lstStyle/>
                    <a:p>
                      <a:pPr algn="ctr" fontAlgn="ctr"/>
                      <a:r>
                        <a:rPr lang="es-CO" sz="1000" b="0" i="0" u="none" strike="noStrike">
                          <a:solidFill>
                            <a:srgbClr val="000000"/>
                          </a:solidFill>
                          <a:effectLst/>
                          <a:latin typeface="Museo Sans Condensed" panose="02000000000000000000"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useo Sans Condensed" panose="02000000000000000000" pitchFamily="2" charset="0"/>
                        </a:rPr>
                        <a:t>FUNDACIÓN GILBERTO ALZATE AVENDAÑO (FUGA)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$ 9.640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$ 9.640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$ 3.807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39,49%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$ 5.650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FF0000"/>
                          </a:solidFill>
                          <a:effectLst/>
                          <a:latin typeface="Museo Sans Condensed" panose="02000000000000000000" pitchFamily="2" charset="0"/>
                        </a:rPr>
                        <a:t>$ 1.843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$ 930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9,65%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$ 1.370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$ 440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298893"/>
                  </a:ext>
                </a:extLst>
              </a:tr>
              <a:tr h="0">
                <a:tc gridSpan="2">
                  <a:txBody>
                    <a:bodyPr/>
                    <a:lstStyle/>
                    <a:p>
                      <a:pPr algn="just" fontAlgn="ctr"/>
                      <a:r>
                        <a:rPr lang="es-CO" sz="1000" b="1" i="0" u="none" strike="noStrike">
                          <a:solidFill>
                            <a:srgbClr val="000000"/>
                          </a:solidFill>
                          <a:effectLst/>
                          <a:latin typeface="Museo Sans Condensed" panose="02000000000000000000" pitchFamily="2" charset="0"/>
                        </a:rPr>
                        <a:t> TOTAL SECTOR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hMerge="1">
                  <a:txBody>
                    <a:bodyPr/>
                    <a:lstStyle/>
                    <a:p>
                      <a:endParaRPr lang="es-CO"/>
                    </a:p>
                  </a:txBody>
                  <a:tcPr/>
                </a:tc>
                <a:tc>
                  <a:txBody>
                    <a:bodyPr/>
                    <a:lstStyle/>
                    <a:p>
                      <a:pPr algn="r" fontAlgn="ctr"/>
                      <a:r>
                        <a:rPr lang="es-CO" sz="1000" b="1" i="0" u="none" strike="noStrike" dirty="0">
                          <a:solidFill>
                            <a:srgbClr val="000000"/>
                          </a:solidFill>
                          <a:effectLst/>
                          <a:latin typeface="Museo Sans Condensed" panose="02000000000000000000" pitchFamily="2" charset="0"/>
                        </a:rPr>
                        <a:t>$ 663.291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a:solidFill>
                            <a:srgbClr val="000000"/>
                          </a:solidFill>
                          <a:effectLst/>
                          <a:latin typeface="Museo Sans Condensed" panose="02000000000000000000" pitchFamily="2" charset="0"/>
                        </a:rPr>
                        <a:t>$ 673.459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dirty="0">
                          <a:solidFill>
                            <a:srgbClr val="000000"/>
                          </a:solidFill>
                          <a:effectLst/>
                          <a:latin typeface="Museo Sans Condensed" panose="02000000000000000000" pitchFamily="2" charset="0"/>
                        </a:rPr>
                        <a:t>$ 237.440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dirty="0">
                          <a:solidFill>
                            <a:srgbClr val="000000"/>
                          </a:solidFill>
                          <a:effectLst/>
                          <a:latin typeface="Museo Sans Condensed" panose="02000000000000000000" pitchFamily="2" charset="0"/>
                        </a:rPr>
                        <a:t>35,26%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a:solidFill>
                            <a:srgbClr val="000000"/>
                          </a:solidFill>
                          <a:effectLst/>
                          <a:latin typeface="Museo Sans Condensed" panose="02000000000000000000" pitchFamily="2" charset="0"/>
                        </a:rPr>
                        <a:t>$ 373.082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a:solidFill>
                            <a:srgbClr val="FF0000"/>
                          </a:solidFill>
                          <a:effectLst/>
                          <a:latin typeface="Museo Sans Condensed" panose="02000000000000000000" pitchFamily="2" charset="0"/>
                        </a:rPr>
                        <a:t>$ 135.642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a:solidFill>
                            <a:srgbClr val="000000"/>
                          </a:solidFill>
                          <a:effectLst/>
                          <a:latin typeface="Museo Sans Condensed" panose="02000000000000000000" pitchFamily="2" charset="0"/>
                        </a:rPr>
                        <a:t>$ 51.060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dirty="0">
                          <a:solidFill>
                            <a:srgbClr val="000000"/>
                          </a:solidFill>
                          <a:effectLst/>
                          <a:latin typeface="Museo Sans Condensed" panose="02000000000000000000" pitchFamily="2" charset="0"/>
                        </a:rPr>
                        <a:t>7,58%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dirty="0">
                          <a:solidFill>
                            <a:srgbClr val="000000"/>
                          </a:solidFill>
                          <a:effectLst/>
                          <a:latin typeface="Museo Sans Condensed" panose="02000000000000000000" pitchFamily="2" charset="0"/>
                        </a:rPr>
                        <a:t>$ 99.249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000" b="1" i="0" u="none" strike="noStrike" dirty="0">
                          <a:solidFill>
                            <a:srgbClr val="FF0000"/>
                          </a:solidFill>
                          <a:effectLst/>
                          <a:latin typeface="Museo Sans Condensed" panose="02000000000000000000" pitchFamily="2" charset="0"/>
                        </a:rPr>
                        <a:t>$ 48.189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extLst>
                  <a:ext uri="{0D108BD9-81ED-4DB2-BD59-A6C34878D82A}">
                    <a16:rowId xmlns:a16="http://schemas.microsoft.com/office/drawing/2014/main" val="1963203527"/>
                  </a:ext>
                </a:extLst>
              </a:tr>
              <a:tr h="0">
                <a:tc>
                  <a:txBody>
                    <a:bodyPr/>
                    <a:lstStyle/>
                    <a:p>
                      <a:pPr algn="ctr" fontAlgn="ctr"/>
                      <a:r>
                        <a:rPr lang="es-CO" sz="1000" b="0" i="0" u="none" strike="noStrike">
                          <a:solidFill>
                            <a:srgbClr val="000000"/>
                          </a:solidFill>
                          <a:effectLst/>
                          <a:latin typeface="Museo Sans Condensed" panose="02000000000000000000"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000" b="0" i="0" u="none" strike="noStrike">
                          <a:solidFill>
                            <a:srgbClr val="000000"/>
                          </a:solidFill>
                          <a:effectLst/>
                          <a:latin typeface="Museo Sans Condensed" panose="02000000000000000000" pitchFamily="2" charset="0"/>
                        </a:rPr>
                        <a:t>CANAL CAPITAL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$ 11.135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$ 10.892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a:solidFill>
                            <a:srgbClr val="000000"/>
                          </a:solidFill>
                          <a:effectLst/>
                          <a:latin typeface="Museo Sans Condensed" panose="02000000000000000000" pitchFamily="2" charset="0"/>
                        </a:rPr>
                        <a:t>$ 3.855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35,39%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$ 4.115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$ 260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$ 611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5,61%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Museo Sans Condensed" panose="02000000000000000000" pitchFamily="2" charset="0"/>
                        </a:rPr>
                        <a:t>$ 1.106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000" b="0" i="0" u="none" strike="noStrike" dirty="0">
                          <a:solidFill>
                            <a:srgbClr val="FF0000"/>
                          </a:solidFill>
                          <a:effectLst/>
                          <a:latin typeface="Museo Sans Condensed" panose="02000000000000000000" pitchFamily="2" charset="0"/>
                        </a:rPr>
                        <a:t>$ 496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286460"/>
                  </a:ext>
                </a:extLst>
              </a:tr>
              <a:tr h="0">
                <a:tc gridSpan="2">
                  <a:txBody>
                    <a:bodyPr/>
                    <a:lstStyle/>
                    <a:p>
                      <a:pPr algn="just" fontAlgn="ctr"/>
                      <a:r>
                        <a:rPr lang="es-CO" sz="1000" b="1" i="0" u="none" strike="noStrike">
                          <a:solidFill>
                            <a:srgbClr val="000000"/>
                          </a:solidFill>
                          <a:effectLst/>
                          <a:latin typeface="Museo Sans Condensed" panose="02000000000000000000" pitchFamily="2" charset="0"/>
                        </a:rPr>
                        <a:t>TOTAL SECTOR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hMerge="1">
                  <a:txBody>
                    <a:bodyPr/>
                    <a:lstStyle/>
                    <a:p>
                      <a:endParaRPr lang="es-CO"/>
                    </a:p>
                  </a:txBody>
                  <a:tcPr/>
                </a:tc>
                <a:tc>
                  <a:txBody>
                    <a:bodyPr/>
                    <a:lstStyle/>
                    <a:p>
                      <a:pPr algn="r" fontAlgn="ctr"/>
                      <a:r>
                        <a:rPr lang="es-CO" sz="1000" b="1" i="0" u="none" strike="noStrike">
                          <a:solidFill>
                            <a:srgbClr val="000000"/>
                          </a:solidFill>
                          <a:effectLst/>
                          <a:latin typeface="Museo Sans Condensed" panose="02000000000000000000" pitchFamily="2" charset="0"/>
                        </a:rPr>
                        <a:t>$ 674.426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$ 684.352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$ 241.295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35,26%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$ 377.197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FF0000"/>
                          </a:solidFill>
                          <a:effectLst/>
                          <a:latin typeface="Museo Sans Condensed" panose="02000000000000000000" pitchFamily="2" charset="0"/>
                        </a:rPr>
                        <a:t>$ 135.902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$ 51.671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a:solidFill>
                            <a:srgbClr val="000000"/>
                          </a:solidFill>
                          <a:effectLst/>
                          <a:latin typeface="Museo Sans Condensed" panose="02000000000000000000" pitchFamily="2" charset="0"/>
                        </a:rPr>
                        <a:t>7,55%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dirty="0">
                          <a:solidFill>
                            <a:srgbClr val="000000"/>
                          </a:solidFill>
                          <a:effectLst/>
                          <a:latin typeface="Museo Sans Condensed" panose="02000000000000000000" pitchFamily="2" charset="0"/>
                        </a:rPr>
                        <a:t>$ 100.356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000" b="1" i="0" u="none" strike="noStrike" dirty="0">
                          <a:solidFill>
                            <a:srgbClr val="FF0000"/>
                          </a:solidFill>
                          <a:effectLst/>
                          <a:latin typeface="Museo Sans Condensed" panose="02000000000000000000" pitchFamily="2" charset="0"/>
                        </a:rPr>
                        <a:t>$ 48.685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extLst>
                  <a:ext uri="{0D108BD9-81ED-4DB2-BD59-A6C34878D82A}">
                    <a16:rowId xmlns:a16="http://schemas.microsoft.com/office/drawing/2014/main" val="2052457991"/>
                  </a:ext>
                </a:extLst>
              </a:tr>
              <a:tr h="0">
                <a:tc gridSpan="12">
                  <a:txBody>
                    <a:bodyPr/>
                    <a:lstStyle/>
                    <a:p>
                      <a:pPr algn="l" fontAlgn="ctr"/>
                      <a:r>
                        <a:rPr lang="es-CO" sz="1000" b="0" i="0" u="none" strike="noStrike" dirty="0">
                          <a:solidFill>
                            <a:srgbClr val="000000"/>
                          </a:solidFill>
                          <a:effectLst/>
                          <a:latin typeface="Museo Sans Condensed" panose="02000000000000000000" pitchFamily="2" charset="0"/>
                        </a:rPr>
                        <a:t>Fuente: Entidades</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7732157"/>
                  </a:ext>
                </a:extLst>
              </a:tr>
              <a:tr h="0">
                <a:tc gridSpan="12">
                  <a:txBody>
                    <a:bodyPr/>
                    <a:lstStyle/>
                    <a:p>
                      <a:pPr algn="l" fontAlgn="ctr"/>
                      <a:r>
                        <a:rPr lang="es-CO" sz="1000" b="0" i="0" u="none" strike="noStrike" dirty="0">
                          <a:solidFill>
                            <a:srgbClr val="000000"/>
                          </a:solidFill>
                          <a:effectLst/>
                          <a:latin typeface="Museo Sans Condensed" panose="02000000000000000000" pitchFamily="2" charset="0"/>
                        </a:rPr>
                        <a:t>Cálculos y diseño: SCRD-OAP</a:t>
                      </a:r>
                    </a:p>
                  </a:txBody>
                  <a:tcPr marL="6350" marR="6350" marT="635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7043359"/>
                  </a:ext>
                </a:extLst>
              </a:tr>
            </a:tbl>
          </a:graphicData>
        </a:graphic>
      </p:graphicFrame>
    </p:spTree>
    <p:extLst>
      <p:ext uri="{BB962C8B-B14F-4D97-AF65-F5344CB8AC3E}">
        <p14:creationId xmlns:p14="http://schemas.microsoft.com/office/powerpoint/2010/main" val="338340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presupuesto de inversión directa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graphicFrame>
        <p:nvGraphicFramePr>
          <p:cNvPr id="8" name="9 Gráfico">
            <a:extLst>
              <a:ext uri="{FF2B5EF4-FFF2-40B4-BE49-F238E27FC236}">
                <a16:creationId xmlns:a16="http://schemas.microsoft.com/office/drawing/2014/main" id="{B5044F05-26BC-446D-A13A-4FAF842B1F84}"/>
              </a:ext>
            </a:extLst>
          </p:cNvPr>
          <p:cNvGraphicFramePr>
            <a:graphicFrameLocks/>
          </p:cNvGraphicFramePr>
          <p:nvPr/>
        </p:nvGraphicFramePr>
        <p:xfrm>
          <a:off x="590548" y="1080549"/>
          <a:ext cx="11010900" cy="3819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CB23C0DD-9DA9-4280-B9CF-E8A264DA6FDC}"/>
              </a:ext>
            </a:extLst>
          </p:cNvPr>
          <p:cNvGraphicFramePr>
            <a:graphicFrameLocks noGrp="1"/>
          </p:cNvGraphicFramePr>
          <p:nvPr/>
        </p:nvGraphicFramePr>
        <p:xfrm>
          <a:off x="2082799" y="4900074"/>
          <a:ext cx="8026398" cy="1043940"/>
        </p:xfrm>
        <a:graphic>
          <a:graphicData uri="http://schemas.openxmlformats.org/drawingml/2006/table">
            <a:tbl>
              <a:tblPr/>
              <a:tblGrid>
                <a:gridCol w="1004094">
                  <a:extLst>
                    <a:ext uri="{9D8B030D-6E8A-4147-A177-3AD203B41FA5}">
                      <a16:colId xmlns:a16="http://schemas.microsoft.com/office/drawing/2014/main" val="406106378"/>
                    </a:ext>
                  </a:extLst>
                </a:gridCol>
                <a:gridCol w="1004094">
                  <a:extLst>
                    <a:ext uri="{9D8B030D-6E8A-4147-A177-3AD203B41FA5}">
                      <a16:colId xmlns:a16="http://schemas.microsoft.com/office/drawing/2014/main" val="1432507727"/>
                    </a:ext>
                  </a:extLst>
                </a:gridCol>
                <a:gridCol w="1004094">
                  <a:extLst>
                    <a:ext uri="{9D8B030D-6E8A-4147-A177-3AD203B41FA5}">
                      <a16:colId xmlns:a16="http://schemas.microsoft.com/office/drawing/2014/main" val="2457051751"/>
                    </a:ext>
                  </a:extLst>
                </a:gridCol>
                <a:gridCol w="1000917">
                  <a:extLst>
                    <a:ext uri="{9D8B030D-6E8A-4147-A177-3AD203B41FA5}">
                      <a16:colId xmlns:a16="http://schemas.microsoft.com/office/drawing/2014/main" val="3571446836"/>
                    </a:ext>
                  </a:extLst>
                </a:gridCol>
                <a:gridCol w="1004094">
                  <a:extLst>
                    <a:ext uri="{9D8B030D-6E8A-4147-A177-3AD203B41FA5}">
                      <a16:colId xmlns:a16="http://schemas.microsoft.com/office/drawing/2014/main" val="814354540"/>
                    </a:ext>
                  </a:extLst>
                </a:gridCol>
                <a:gridCol w="1004094">
                  <a:extLst>
                    <a:ext uri="{9D8B030D-6E8A-4147-A177-3AD203B41FA5}">
                      <a16:colId xmlns:a16="http://schemas.microsoft.com/office/drawing/2014/main" val="283812907"/>
                    </a:ext>
                  </a:extLst>
                </a:gridCol>
                <a:gridCol w="1000917">
                  <a:extLst>
                    <a:ext uri="{9D8B030D-6E8A-4147-A177-3AD203B41FA5}">
                      <a16:colId xmlns:a16="http://schemas.microsoft.com/office/drawing/2014/main" val="1133934123"/>
                    </a:ext>
                  </a:extLst>
                </a:gridCol>
                <a:gridCol w="1004094">
                  <a:extLst>
                    <a:ext uri="{9D8B030D-6E8A-4147-A177-3AD203B41FA5}">
                      <a16:colId xmlns:a16="http://schemas.microsoft.com/office/drawing/2014/main" val="1352975834"/>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03092682"/>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p>
                    <a:p>
                      <a:pPr algn="ctr" fontAlgn="ct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 ACUMULADOS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GIROS</a:t>
                      </a:r>
                    </a:p>
                    <a:p>
                      <a:pPr algn="ctr" fontAlgn="ct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GIROS ACUMULADOS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1440103905"/>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$674.426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$684.352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$377.197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$241.295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$135.902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$100.356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$51.671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$48.685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342090"/>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55,93%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993919056"/>
                  </a:ext>
                </a:extLst>
              </a:tr>
            </a:tbl>
          </a:graphicData>
        </a:graphic>
      </p:graphicFrame>
    </p:spTree>
    <p:extLst>
      <p:ext uri="{BB962C8B-B14F-4D97-AF65-F5344CB8AC3E}">
        <p14:creationId xmlns:p14="http://schemas.microsoft.com/office/powerpoint/2010/main" val="387485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Sector Cultura, Recreación y Deporte</a:t>
            </a: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Inversión directa por entidades</a:t>
            </a: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Con corte a </a:t>
            </a:r>
            <a:r>
              <a:rPr lang="es-CO" sz="3200" b="1" dirty="0">
                <a:solidFill>
                  <a:srgbClr val="5D4294"/>
                </a:solidFill>
                <a:latin typeface="Museo Sans Condensed" panose="02000000000000000000" pitchFamily="2" charset="0"/>
              </a:rPr>
              <a:t>27</a:t>
            </a: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endPar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177212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01275"/>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Secretaría de Cultura, Recreación y Deporte (SCRD)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t>
            </a:r>
            <a:r>
              <a:rPr kumimoji="0" lang="es-ES" sz="2400" b="1" i="0" u="sng"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incluye pasivos exigibles por $41.562 millones</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9" name="CuadroTexto 8">
            <a:extLst>
              <a:ext uri="{FF2B5EF4-FFF2-40B4-BE49-F238E27FC236}">
                <a16:creationId xmlns:a16="http://schemas.microsoft.com/office/drawing/2014/main" id="{C99BA3D9-3F1F-4F65-ACD2-A568AA188595}"/>
              </a:ext>
            </a:extLst>
          </p:cNvPr>
          <p:cNvSpPr txBox="1"/>
          <p:nvPr/>
        </p:nvSpPr>
        <p:spPr>
          <a:xfrm>
            <a:off x="1779748" y="5934490"/>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graphicFrame>
        <p:nvGraphicFramePr>
          <p:cNvPr id="10" name="9 Gráfico">
            <a:extLst>
              <a:ext uri="{FF2B5EF4-FFF2-40B4-BE49-F238E27FC236}">
                <a16:creationId xmlns:a16="http://schemas.microsoft.com/office/drawing/2014/main" id="{13E78234-1A34-4229-93FF-40A7EE2E956E}"/>
              </a:ext>
            </a:extLst>
          </p:cNvPr>
          <p:cNvGraphicFramePr>
            <a:graphicFrameLocks/>
          </p:cNvGraphicFramePr>
          <p:nvPr/>
        </p:nvGraphicFramePr>
        <p:xfrm>
          <a:off x="1862133" y="1080549"/>
          <a:ext cx="8467725" cy="3810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82638CC3-FA10-41B3-A64F-A98C0AE5CC5B}"/>
              </a:ext>
            </a:extLst>
          </p:cNvPr>
          <p:cNvGraphicFramePr>
            <a:graphicFrameLocks noGrp="1"/>
          </p:cNvGraphicFramePr>
          <p:nvPr/>
        </p:nvGraphicFramePr>
        <p:xfrm>
          <a:off x="1523995" y="4890550"/>
          <a:ext cx="9144000" cy="1043940"/>
        </p:xfrm>
        <a:graphic>
          <a:graphicData uri="http://schemas.openxmlformats.org/drawingml/2006/table">
            <a:tbl>
              <a:tblPr/>
              <a:tblGrid>
                <a:gridCol w="1143000">
                  <a:extLst>
                    <a:ext uri="{9D8B030D-6E8A-4147-A177-3AD203B41FA5}">
                      <a16:colId xmlns:a16="http://schemas.microsoft.com/office/drawing/2014/main" val="3514016409"/>
                    </a:ext>
                  </a:extLst>
                </a:gridCol>
                <a:gridCol w="1143000">
                  <a:extLst>
                    <a:ext uri="{9D8B030D-6E8A-4147-A177-3AD203B41FA5}">
                      <a16:colId xmlns:a16="http://schemas.microsoft.com/office/drawing/2014/main" val="1077680310"/>
                    </a:ext>
                  </a:extLst>
                </a:gridCol>
                <a:gridCol w="1143000">
                  <a:extLst>
                    <a:ext uri="{9D8B030D-6E8A-4147-A177-3AD203B41FA5}">
                      <a16:colId xmlns:a16="http://schemas.microsoft.com/office/drawing/2014/main" val="3281049537"/>
                    </a:ext>
                  </a:extLst>
                </a:gridCol>
                <a:gridCol w="1143000">
                  <a:extLst>
                    <a:ext uri="{9D8B030D-6E8A-4147-A177-3AD203B41FA5}">
                      <a16:colId xmlns:a16="http://schemas.microsoft.com/office/drawing/2014/main" val="2037123606"/>
                    </a:ext>
                  </a:extLst>
                </a:gridCol>
                <a:gridCol w="1143000">
                  <a:extLst>
                    <a:ext uri="{9D8B030D-6E8A-4147-A177-3AD203B41FA5}">
                      <a16:colId xmlns:a16="http://schemas.microsoft.com/office/drawing/2014/main" val="3313394688"/>
                    </a:ext>
                  </a:extLst>
                </a:gridCol>
                <a:gridCol w="1143000">
                  <a:extLst>
                    <a:ext uri="{9D8B030D-6E8A-4147-A177-3AD203B41FA5}">
                      <a16:colId xmlns:a16="http://schemas.microsoft.com/office/drawing/2014/main" val="1367876464"/>
                    </a:ext>
                  </a:extLst>
                </a:gridCol>
                <a:gridCol w="1143000">
                  <a:extLst>
                    <a:ext uri="{9D8B030D-6E8A-4147-A177-3AD203B41FA5}">
                      <a16:colId xmlns:a16="http://schemas.microsoft.com/office/drawing/2014/main" val="1542089300"/>
                    </a:ext>
                  </a:extLst>
                </a:gridCol>
                <a:gridCol w="1143000">
                  <a:extLst>
                    <a:ext uri="{9D8B030D-6E8A-4147-A177-3AD203B41FA5}">
                      <a16:colId xmlns:a16="http://schemas.microsoft.com/office/drawing/2014/main" val="1186292027"/>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73121729"/>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GIROS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986651266"/>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$123.852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$123.852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$75.305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$49.239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$26.065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$31.723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$12.448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$19.276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158913"/>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60,80%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25,61%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127096979"/>
                  </a:ext>
                </a:extLst>
              </a:tr>
            </a:tbl>
          </a:graphicData>
        </a:graphic>
      </p:graphicFrame>
    </p:spTree>
    <p:extLst>
      <p:ext uri="{BB962C8B-B14F-4D97-AF65-F5344CB8AC3E}">
        <p14:creationId xmlns:p14="http://schemas.microsoft.com/office/powerpoint/2010/main" val="287680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Secretaría de Cultura, Recreación y Deporte (SCRD)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t>
            </a:r>
            <a:r>
              <a:rPr kumimoji="0" lang="es-ES" sz="2400" b="1" i="0" u="sng"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sin incluir pasivos exigibles por $41.562 millones</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11" name="CuadroTexto 10">
            <a:extLst>
              <a:ext uri="{FF2B5EF4-FFF2-40B4-BE49-F238E27FC236}">
                <a16:creationId xmlns:a16="http://schemas.microsoft.com/office/drawing/2014/main" id="{C09E7795-E224-4F4E-8583-16BB00490086}"/>
              </a:ext>
            </a:extLst>
          </p:cNvPr>
          <p:cNvSpPr txBox="1"/>
          <p:nvPr/>
        </p:nvSpPr>
        <p:spPr>
          <a:xfrm>
            <a:off x="1779748" y="5955578"/>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a:t>
            </a:r>
            <a:endParaRPr lang="es-CO" sz="1200" dirty="0"/>
          </a:p>
        </p:txBody>
      </p:sp>
      <p:graphicFrame>
        <p:nvGraphicFramePr>
          <p:cNvPr id="8" name="9 Gráfico">
            <a:extLst>
              <a:ext uri="{FF2B5EF4-FFF2-40B4-BE49-F238E27FC236}">
                <a16:creationId xmlns:a16="http://schemas.microsoft.com/office/drawing/2014/main" id="{39AC2B3B-DE90-4751-9D6B-9B5F52B30EC8}"/>
              </a:ext>
            </a:extLst>
          </p:cNvPr>
          <p:cNvGraphicFramePr>
            <a:graphicFrameLocks/>
          </p:cNvGraphicFramePr>
          <p:nvPr/>
        </p:nvGraphicFramePr>
        <p:xfrm>
          <a:off x="1900233" y="1080549"/>
          <a:ext cx="8391525" cy="3829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a 8">
            <a:extLst>
              <a:ext uri="{FF2B5EF4-FFF2-40B4-BE49-F238E27FC236}">
                <a16:creationId xmlns:a16="http://schemas.microsoft.com/office/drawing/2014/main" id="{38B2E837-D999-49AD-986F-5D5897412BD1}"/>
              </a:ext>
            </a:extLst>
          </p:cNvPr>
          <p:cNvGraphicFramePr>
            <a:graphicFrameLocks noGrp="1"/>
          </p:cNvGraphicFramePr>
          <p:nvPr/>
        </p:nvGraphicFramePr>
        <p:xfrm>
          <a:off x="1523995" y="4911638"/>
          <a:ext cx="9144000" cy="1043940"/>
        </p:xfrm>
        <a:graphic>
          <a:graphicData uri="http://schemas.openxmlformats.org/drawingml/2006/table">
            <a:tbl>
              <a:tblPr/>
              <a:tblGrid>
                <a:gridCol w="1143000">
                  <a:extLst>
                    <a:ext uri="{9D8B030D-6E8A-4147-A177-3AD203B41FA5}">
                      <a16:colId xmlns:a16="http://schemas.microsoft.com/office/drawing/2014/main" val="3514016409"/>
                    </a:ext>
                  </a:extLst>
                </a:gridCol>
                <a:gridCol w="1143000">
                  <a:extLst>
                    <a:ext uri="{9D8B030D-6E8A-4147-A177-3AD203B41FA5}">
                      <a16:colId xmlns:a16="http://schemas.microsoft.com/office/drawing/2014/main" val="1077680310"/>
                    </a:ext>
                  </a:extLst>
                </a:gridCol>
                <a:gridCol w="1143000">
                  <a:extLst>
                    <a:ext uri="{9D8B030D-6E8A-4147-A177-3AD203B41FA5}">
                      <a16:colId xmlns:a16="http://schemas.microsoft.com/office/drawing/2014/main" val="3281049537"/>
                    </a:ext>
                  </a:extLst>
                </a:gridCol>
                <a:gridCol w="1143000">
                  <a:extLst>
                    <a:ext uri="{9D8B030D-6E8A-4147-A177-3AD203B41FA5}">
                      <a16:colId xmlns:a16="http://schemas.microsoft.com/office/drawing/2014/main" val="2037123606"/>
                    </a:ext>
                  </a:extLst>
                </a:gridCol>
                <a:gridCol w="1143000">
                  <a:extLst>
                    <a:ext uri="{9D8B030D-6E8A-4147-A177-3AD203B41FA5}">
                      <a16:colId xmlns:a16="http://schemas.microsoft.com/office/drawing/2014/main" val="3313394688"/>
                    </a:ext>
                  </a:extLst>
                </a:gridCol>
                <a:gridCol w="1143000">
                  <a:extLst>
                    <a:ext uri="{9D8B030D-6E8A-4147-A177-3AD203B41FA5}">
                      <a16:colId xmlns:a16="http://schemas.microsoft.com/office/drawing/2014/main" val="1367876464"/>
                    </a:ext>
                  </a:extLst>
                </a:gridCol>
                <a:gridCol w="1143000">
                  <a:extLst>
                    <a:ext uri="{9D8B030D-6E8A-4147-A177-3AD203B41FA5}">
                      <a16:colId xmlns:a16="http://schemas.microsoft.com/office/drawing/2014/main" val="1542089300"/>
                    </a:ext>
                  </a:extLst>
                </a:gridCol>
                <a:gridCol w="1143000">
                  <a:extLst>
                    <a:ext uri="{9D8B030D-6E8A-4147-A177-3AD203B41FA5}">
                      <a16:colId xmlns:a16="http://schemas.microsoft.com/office/drawing/2014/main" val="1186292027"/>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73121729"/>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GIROS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986651266"/>
                  </a:ext>
                </a:extLst>
              </a:tr>
              <a:tr h="0">
                <a:tc rowSpan="2">
                  <a:txBody>
                    <a:bodyPr/>
                    <a:lstStyle/>
                    <a:p>
                      <a:pPr algn="ctr" fontAlgn="ctr"/>
                      <a:r>
                        <a:rPr lang="es-CO" sz="1100" b="0" i="0" u="none" strike="noStrike" dirty="0">
                          <a:solidFill>
                            <a:srgbClr val="000000"/>
                          </a:solidFill>
                          <a:effectLst/>
                          <a:latin typeface="Museo Sans Condensed" panose="02000000000000000000" pitchFamily="2" charset="0"/>
                        </a:rPr>
                        <a:t>$82.290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$82.290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$65.301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$48.325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$16.976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$21.720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$11.534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$10.186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158913"/>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79,41%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26,38%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127096979"/>
                  </a:ext>
                </a:extLst>
              </a:tr>
            </a:tbl>
          </a:graphicData>
        </a:graphic>
      </p:graphicFrame>
    </p:spTree>
    <p:extLst>
      <p:ext uri="{BB962C8B-B14F-4D97-AF65-F5344CB8AC3E}">
        <p14:creationId xmlns:p14="http://schemas.microsoft.com/office/powerpoint/2010/main" val="263332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Instituto Distrital de Recreación y Deporte (</a:t>
            </a:r>
            <a:r>
              <a:rPr kumimoji="0" lang="es-ES" sz="3200" b="1" i="0" u="none" strike="noStrike" kern="1200" cap="none" spc="0" normalizeH="0" baseline="0" noProof="0" dirty="0" err="1">
                <a:ln>
                  <a:noFill/>
                </a:ln>
                <a:solidFill>
                  <a:srgbClr val="5D4294"/>
                </a:solidFill>
                <a:effectLst/>
                <a:uLnTx/>
                <a:uFillTx/>
                <a:latin typeface="Museo Sans Condensed" panose="02000000000000000000" pitchFamily="2" charset="0"/>
                <a:ea typeface="+mn-ea"/>
                <a:cs typeface="Arial" panose="020B0604020202020204" pitchFamily="34" charset="0"/>
              </a:rPr>
              <a:t>lDRD</a:t>
            </a: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8" name="CuadroTexto 7">
            <a:extLst>
              <a:ext uri="{FF2B5EF4-FFF2-40B4-BE49-F238E27FC236}">
                <a16:creationId xmlns:a16="http://schemas.microsoft.com/office/drawing/2014/main" id="{896B7151-010D-4D44-9C92-B120DB32BF22}"/>
              </a:ext>
            </a:extLst>
          </p:cNvPr>
          <p:cNvSpPr txBox="1"/>
          <p:nvPr/>
        </p:nvSpPr>
        <p:spPr>
          <a:xfrm>
            <a:off x="1779750" y="5953538"/>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lograr la ejecución de la programación de compromisos y giros</a:t>
            </a:r>
            <a:endParaRPr lang="es-CO" sz="1200" dirty="0"/>
          </a:p>
        </p:txBody>
      </p:sp>
      <p:graphicFrame>
        <p:nvGraphicFramePr>
          <p:cNvPr id="9" name="9 Gráfico">
            <a:extLst>
              <a:ext uri="{FF2B5EF4-FFF2-40B4-BE49-F238E27FC236}">
                <a16:creationId xmlns:a16="http://schemas.microsoft.com/office/drawing/2014/main" id="{0303AB11-6CE9-4544-A869-E66589C6093C}"/>
              </a:ext>
            </a:extLst>
          </p:cNvPr>
          <p:cNvGraphicFramePr>
            <a:graphicFrameLocks/>
          </p:cNvGraphicFramePr>
          <p:nvPr/>
        </p:nvGraphicFramePr>
        <p:xfrm>
          <a:off x="1909760" y="1080549"/>
          <a:ext cx="8372474" cy="3829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32A1DBFC-8F91-4FA4-90E7-3E6138D5D459}"/>
              </a:ext>
            </a:extLst>
          </p:cNvPr>
          <p:cNvGraphicFramePr>
            <a:graphicFrameLocks noGrp="1"/>
          </p:cNvGraphicFramePr>
          <p:nvPr/>
        </p:nvGraphicFramePr>
        <p:xfrm>
          <a:off x="1523997" y="4909598"/>
          <a:ext cx="9144000" cy="1043940"/>
        </p:xfrm>
        <a:graphic>
          <a:graphicData uri="http://schemas.openxmlformats.org/drawingml/2006/table">
            <a:tbl>
              <a:tblPr/>
              <a:tblGrid>
                <a:gridCol w="1143000">
                  <a:extLst>
                    <a:ext uri="{9D8B030D-6E8A-4147-A177-3AD203B41FA5}">
                      <a16:colId xmlns:a16="http://schemas.microsoft.com/office/drawing/2014/main" val="848651925"/>
                    </a:ext>
                  </a:extLst>
                </a:gridCol>
                <a:gridCol w="1143000">
                  <a:extLst>
                    <a:ext uri="{9D8B030D-6E8A-4147-A177-3AD203B41FA5}">
                      <a16:colId xmlns:a16="http://schemas.microsoft.com/office/drawing/2014/main" val="1887457130"/>
                    </a:ext>
                  </a:extLst>
                </a:gridCol>
                <a:gridCol w="1143000">
                  <a:extLst>
                    <a:ext uri="{9D8B030D-6E8A-4147-A177-3AD203B41FA5}">
                      <a16:colId xmlns:a16="http://schemas.microsoft.com/office/drawing/2014/main" val="240451799"/>
                    </a:ext>
                  </a:extLst>
                </a:gridCol>
                <a:gridCol w="1143000">
                  <a:extLst>
                    <a:ext uri="{9D8B030D-6E8A-4147-A177-3AD203B41FA5}">
                      <a16:colId xmlns:a16="http://schemas.microsoft.com/office/drawing/2014/main" val="2153049798"/>
                    </a:ext>
                  </a:extLst>
                </a:gridCol>
                <a:gridCol w="1143000">
                  <a:extLst>
                    <a:ext uri="{9D8B030D-6E8A-4147-A177-3AD203B41FA5}">
                      <a16:colId xmlns:a16="http://schemas.microsoft.com/office/drawing/2014/main" val="602986093"/>
                    </a:ext>
                  </a:extLst>
                </a:gridCol>
                <a:gridCol w="1143000">
                  <a:extLst>
                    <a:ext uri="{9D8B030D-6E8A-4147-A177-3AD203B41FA5}">
                      <a16:colId xmlns:a16="http://schemas.microsoft.com/office/drawing/2014/main" val="3627501684"/>
                    </a:ext>
                  </a:extLst>
                </a:gridCol>
                <a:gridCol w="1143000">
                  <a:extLst>
                    <a:ext uri="{9D8B030D-6E8A-4147-A177-3AD203B41FA5}">
                      <a16:colId xmlns:a16="http://schemas.microsoft.com/office/drawing/2014/main" val="1939529043"/>
                    </a:ext>
                  </a:extLst>
                </a:gridCol>
                <a:gridCol w="1143000">
                  <a:extLst>
                    <a:ext uri="{9D8B030D-6E8A-4147-A177-3AD203B41FA5}">
                      <a16:colId xmlns:a16="http://schemas.microsoft.com/office/drawing/2014/main" val="3595679075"/>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20507260"/>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4183099133"/>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$337.447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000000"/>
                          </a:solidFill>
                          <a:effectLst/>
                          <a:latin typeface="Museo Sans Condensed" panose="02000000000000000000" pitchFamily="2" charset="0"/>
                        </a:rPr>
                        <a:t>$339.746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$170.948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$94.695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$76.254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$35.329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$22.818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$12.511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4237415"/>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50,66%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27,87%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2837892027"/>
                  </a:ext>
                </a:extLst>
              </a:tr>
            </a:tbl>
          </a:graphicData>
        </a:graphic>
      </p:graphicFrame>
    </p:spTree>
    <p:extLst>
      <p:ext uri="{BB962C8B-B14F-4D97-AF65-F5344CB8AC3E}">
        <p14:creationId xmlns:p14="http://schemas.microsoft.com/office/powerpoint/2010/main" val="173768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Instituto Distrital de las Artes (IDARTES)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8" name="CuadroTexto 7">
            <a:extLst>
              <a:ext uri="{FF2B5EF4-FFF2-40B4-BE49-F238E27FC236}">
                <a16:creationId xmlns:a16="http://schemas.microsoft.com/office/drawing/2014/main" id="{08D85C0C-38F4-4DA7-8814-CE25C084668D}"/>
              </a:ext>
            </a:extLst>
          </p:cNvPr>
          <p:cNvSpPr txBox="1"/>
          <p:nvPr/>
        </p:nvSpPr>
        <p:spPr>
          <a:xfrm>
            <a:off x="1779748" y="5963065"/>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graphicFrame>
        <p:nvGraphicFramePr>
          <p:cNvPr id="9" name="9 Gráfico">
            <a:extLst>
              <a:ext uri="{FF2B5EF4-FFF2-40B4-BE49-F238E27FC236}">
                <a16:creationId xmlns:a16="http://schemas.microsoft.com/office/drawing/2014/main" id="{B5AF6C55-E589-45CC-9EA9-EE592A4423CD}"/>
              </a:ext>
            </a:extLst>
          </p:cNvPr>
          <p:cNvGraphicFramePr>
            <a:graphicFrameLocks/>
          </p:cNvGraphicFramePr>
          <p:nvPr/>
        </p:nvGraphicFramePr>
        <p:xfrm>
          <a:off x="1900233" y="1080549"/>
          <a:ext cx="8391525" cy="3838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B103DCC0-1302-4C0D-8E02-B7671314931D}"/>
              </a:ext>
            </a:extLst>
          </p:cNvPr>
          <p:cNvGraphicFramePr>
            <a:graphicFrameLocks noGrp="1"/>
          </p:cNvGraphicFramePr>
          <p:nvPr/>
        </p:nvGraphicFramePr>
        <p:xfrm>
          <a:off x="1523995" y="4919125"/>
          <a:ext cx="9144000" cy="1043940"/>
        </p:xfrm>
        <a:graphic>
          <a:graphicData uri="http://schemas.openxmlformats.org/drawingml/2006/table">
            <a:tbl>
              <a:tblPr/>
              <a:tblGrid>
                <a:gridCol w="1143000">
                  <a:extLst>
                    <a:ext uri="{9D8B030D-6E8A-4147-A177-3AD203B41FA5}">
                      <a16:colId xmlns:a16="http://schemas.microsoft.com/office/drawing/2014/main" val="986612587"/>
                    </a:ext>
                  </a:extLst>
                </a:gridCol>
                <a:gridCol w="1143000">
                  <a:extLst>
                    <a:ext uri="{9D8B030D-6E8A-4147-A177-3AD203B41FA5}">
                      <a16:colId xmlns:a16="http://schemas.microsoft.com/office/drawing/2014/main" val="2963619741"/>
                    </a:ext>
                  </a:extLst>
                </a:gridCol>
                <a:gridCol w="1143000">
                  <a:extLst>
                    <a:ext uri="{9D8B030D-6E8A-4147-A177-3AD203B41FA5}">
                      <a16:colId xmlns:a16="http://schemas.microsoft.com/office/drawing/2014/main" val="2976794804"/>
                    </a:ext>
                  </a:extLst>
                </a:gridCol>
                <a:gridCol w="1143000">
                  <a:extLst>
                    <a:ext uri="{9D8B030D-6E8A-4147-A177-3AD203B41FA5}">
                      <a16:colId xmlns:a16="http://schemas.microsoft.com/office/drawing/2014/main" val="2933559280"/>
                    </a:ext>
                  </a:extLst>
                </a:gridCol>
                <a:gridCol w="1143000">
                  <a:extLst>
                    <a:ext uri="{9D8B030D-6E8A-4147-A177-3AD203B41FA5}">
                      <a16:colId xmlns:a16="http://schemas.microsoft.com/office/drawing/2014/main" val="179466764"/>
                    </a:ext>
                  </a:extLst>
                </a:gridCol>
                <a:gridCol w="1143000">
                  <a:extLst>
                    <a:ext uri="{9D8B030D-6E8A-4147-A177-3AD203B41FA5}">
                      <a16:colId xmlns:a16="http://schemas.microsoft.com/office/drawing/2014/main" val="3074814831"/>
                    </a:ext>
                  </a:extLst>
                </a:gridCol>
                <a:gridCol w="1143000">
                  <a:extLst>
                    <a:ext uri="{9D8B030D-6E8A-4147-A177-3AD203B41FA5}">
                      <a16:colId xmlns:a16="http://schemas.microsoft.com/office/drawing/2014/main" val="623934260"/>
                    </a:ext>
                  </a:extLst>
                </a:gridCol>
                <a:gridCol w="1143000">
                  <a:extLst>
                    <a:ext uri="{9D8B030D-6E8A-4147-A177-3AD203B41FA5}">
                      <a16:colId xmlns:a16="http://schemas.microsoft.com/office/drawing/2014/main" val="3944360108"/>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99601516"/>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1618669007"/>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$136.602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000000"/>
                          </a:solidFill>
                          <a:effectLst/>
                          <a:latin typeface="Museo Sans Condensed" panose="02000000000000000000" pitchFamily="2" charset="0"/>
                        </a:rPr>
                        <a:t>$144.471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$73.294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$56.378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$16.915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$22.772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$11.552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845339"/>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53,65%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860431866"/>
                  </a:ext>
                </a:extLst>
              </a:tr>
            </a:tbl>
          </a:graphicData>
        </a:graphic>
      </p:graphicFrame>
    </p:spTree>
    <p:extLst>
      <p:ext uri="{BB962C8B-B14F-4D97-AF65-F5344CB8AC3E}">
        <p14:creationId xmlns:p14="http://schemas.microsoft.com/office/powerpoint/2010/main" val="3078092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Instituto Distrital del Patrimonio Cultural (IDPC)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8" name="CuadroTexto 7">
            <a:extLst>
              <a:ext uri="{FF2B5EF4-FFF2-40B4-BE49-F238E27FC236}">
                <a16:creationId xmlns:a16="http://schemas.microsoft.com/office/drawing/2014/main" id="{A75622B7-126B-484E-A42E-371C46FBDDD7}"/>
              </a:ext>
            </a:extLst>
          </p:cNvPr>
          <p:cNvSpPr txBox="1"/>
          <p:nvPr/>
        </p:nvSpPr>
        <p:spPr>
          <a:xfrm>
            <a:off x="1779749" y="5953539"/>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graphicFrame>
        <p:nvGraphicFramePr>
          <p:cNvPr id="9" name="9 Gráfico">
            <a:extLst>
              <a:ext uri="{FF2B5EF4-FFF2-40B4-BE49-F238E27FC236}">
                <a16:creationId xmlns:a16="http://schemas.microsoft.com/office/drawing/2014/main" id="{F31646B3-F7DE-4372-B445-F27945D406E5}"/>
              </a:ext>
            </a:extLst>
          </p:cNvPr>
          <p:cNvGraphicFramePr>
            <a:graphicFrameLocks/>
          </p:cNvGraphicFramePr>
          <p:nvPr/>
        </p:nvGraphicFramePr>
        <p:xfrm>
          <a:off x="1895471" y="1080549"/>
          <a:ext cx="8401050" cy="3829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EB54CFD7-A456-4C87-A1CD-2762659317AB}"/>
              </a:ext>
            </a:extLst>
          </p:cNvPr>
          <p:cNvGraphicFramePr>
            <a:graphicFrameLocks noGrp="1"/>
          </p:cNvGraphicFramePr>
          <p:nvPr/>
        </p:nvGraphicFramePr>
        <p:xfrm>
          <a:off x="1523996" y="4909599"/>
          <a:ext cx="9144000" cy="1043940"/>
        </p:xfrm>
        <a:graphic>
          <a:graphicData uri="http://schemas.openxmlformats.org/drawingml/2006/table">
            <a:tbl>
              <a:tblPr/>
              <a:tblGrid>
                <a:gridCol w="1143000">
                  <a:extLst>
                    <a:ext uri="{9D8B030D-6E8A-4147-A177-3AD203B41FA5}">
                      <a16:colId xmlns:a16="http://schemas.microsoft.com/office/drawing/2014/main" val="405136580"/>
                    </a:ext>
                  </a:extLst>
                </a:gridCol>
                <a:gridCol w="1143000">
                  <a:extLst>
                    <a:ext uri="{9D8B030D-6E8A-4147-A177-3AD203B41FA5}">
                      <a16:colId xmlns:a16="http://schemas.microsoft.com/office/drawing/2014/main" val="519211327"/>
                    </a:ext>
                  </a:extLst>
                </a:gridCol>
                <a:gridCol w="1143000">
                  <a:extLst>
                    <a:ext uri="{9D8B030D-6E8A-4147-A177-3AD203B41FA5}">
                      <a16:colId xmlns:a16="http://schemas.microsoft.com/office/drawing/2014/main" val="3869811915"/>
                    </a:ext>
                  </a:extLst>
                </a:gridCol>
                <a:gridCol w="1143000">
                  <a:extLst>
                    <a:ext uri="{9D8B030D-6E8A-4147-A177-3AD203B41FA5}">
                      <a16:colId xmlns:a16="http://schemas.microsoft.com/office/drawing/2014/main" val="3627587282"/>
                    </a:ext>
                  </a:extLst>
                </a:gridCol>
                <a:gridCol w="1143000">
                  <a:extLst>
                    <a:ext uri="{9D8B030D-6E8A-4147-A177-3AD203B41FA5}">
                      <a16:colId xmlns:a16="http://schemas.microsoft.com/office/drawing/2014/main" val="1670140797"/>
                    </a:ext>
                  </a:extLst>
                </a:gridCol>
                <a:gridCol w="1143000">
                  <a:extLst>
                    <a:ext uri="{9D8B030D-6E8A-4147-A177-3AD203B41FA5}">
                      <a16:colId xmlns:a16="http://schemas.microsoft.com/office/drawing/2014/main" val="77718942"/>
                    </a:ext>
                  </a:extLst>
                </a:gridCol>
                <a:gridCol w="1143000">
                  <a:extLst>
                    <a:ext uri="{9D8B030D-6E8A-4147-A177-3AD203B41FA5}">
                      <a16:colId xmlns:a16="http://schemas.microsoft.com/office/drawing/2014/main" val="2128917576"/>
                    </a:ext>
                  </a:extLst>
                </a:gridCol>
                <a:gridCol w="1143000">
                  <a:extLst>
                    <a:ext uri="{9D8B030D-6E8A-4147-A177-3AD203B41FA5}">
                      <a16:colId xmlns:a16="http://schemas.microsoft.com/office/drawing/2014/main" val="703130534"/>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06266256"/>
                  </a:ext>
                </a:extLst>
              </a:tr>
              <a:tr h="0">
                <a:tc>
                  <a:txBody>
                    <a:bodyPr/>
                    <a:lstStyle/>
                    <a:p>
                      <a:pPr algn="ctr" fontAlgn="ctr"/>
                      <a:r>
                        <a:rPr lang="es-CO" sz="1100" b="1" i="0" u="none" strike="noStrike">
                          <a:solidFill>
                            <a:srgbClr val="000000"/>
                          </a:solidFill>
                          <a:effectLst/>
                          <a:latin typeface="Museo Sans Condensed" panose="02000000000000000000" pitchFamily="2" charset="0"/>
                        </a:rPr>
                        <a:t>APROPIACIÓN 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A2CE"/>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COMPROMISOS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634326505"/>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$24.304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$24.304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$20.095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$16.116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$3.979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$2.472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$1.928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618607"/>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a:solidFill>
                            <a:srgbClr val="000000"/>
                          </a:solidFill>
                          <a:effectLst/>
                          <a:latin typeface="Museo Sans Condensed" panose="02000000000000000000" pitchFamily="2" charset="0"/>
                        </a:rPr>
                        <a:t>82,68%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66,31%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567540166"/>
                  </a:ext>
                </a:extLst>
              </a:tr>
            </a:tbl>
          </a:graphicData>
        </a:graphic>
      </p:graphicFrame>
    </p:spTree>
    <p:extLst>
      <p:ext uri="{BB962C8B-B14F-4D97-AF65-F5344CB8AC3E}">
        <p14:creationId xmlns:p14="http://schemas.microsoft.com/office/powerpoint/2010/main" val="231837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FD4FCE5-CA5E-46F4-B34F-5ABE45BCD7AF}"/>
              </a:ext>
            </a:extLst>
          </p:cNvPr>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ES"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1.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Verificación del quórum</a:t>
            </a:r>
            <a:endParaRPr kumimoji="0" lang="es-ES"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4239285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Orquesta Filarmónica de Bogotá (OFB)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8" name="CuadroTexto 7">
            <a:extLst>
              <a:ext uri="{FF2B5EF4-FFF2-40B4-BE49-F238E27FC236}">
                <a16:creationId xmlns:a16="http://schemas.microsoft.com/office/drawing/2014/main" id="{6F0D1D1A-2CA0-4002-B79F-7E11F6D66209}"/>
              </a:ext>
            </a:extLst>
          </p:cNvPr>
          <p:cNvSpPr txBox="1"/>
          <p:nvPr/>
        </p:nvSpPr>
        <p:spPr>
          <a:xfrm>
            <a:off x="1779748" y="5941917"/>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graphicFrame>
        <p:nvGraphicFramePr>
          <p:cNvPr id="9" name="9 Gráfico">
            <a:extLst>
              <a:ext uri="{FF2B5EF4-FFF2-40B4-BE49-F238E27FC236}">
                <a16:creationId xmlns:a16="http://schemas.microsoft.com/office/drawing/2014/main" id="{EA2F76DB-CB65-48D0-BB85-0A57069BC6A8}"/>
              </a:ext>
            </a:extLst>
          </p:cNvPr>
          <p:cNvGraphicFramePr>
            <a:graphicFrameLocks/>
          </p:cNvGraphicFramePr>
          <p:nvPr/>
        </p:nvGraphicFramePr>
        <p:xfrm>
          <a:off x="1909758" y="1080549"/>
          <a:ext cx="8372475" cy="381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1A204E15-E8F8-4B40-9389-E436E47EED71}"/>
              </a:ext>
            </a:extLst>
          </p:cNvPr>
          <p:cNvGraphicFramePr>
            <a:graphicFrameLocks noGrp="1"/>
          </p:cNvGraphicFramePr>
          <p:nvPr/>
        </p:nvGraphicFramePr>
        <p:xfrm>
          <a:off x="1523995" y="4897977"/>
          <a:ext cx="9144000" cy="1043940"/>
        </p:xfrm>
        <a:graphic>
          <a:graphicData uri="http://schemas.openxmlformats.org/drawingml/2006/table">
            <a:tbl>
              <a:tblPr/>
              <a:tblGrid>
                <a:gridCol w="1143000">
                  <a:extLst>
                    <a:ext uri="{9D8B030D-6E8A-4147-A177-3AD203B41FA5}">
                      <a16:colId xmlns:a16="http://schemas.microsoft.com/office/drawing/2014/main" val="3827528990"/>
                    </a:ext>
                  </a:extLst>
                </a:gridCol>
                <a:gridCol w="1143000">
                  <a:extLst>
                    <a:ext uri="{9D8B030D-6E8A-4147-A177-3AD203B41FA5}">
                      <a16:colId xmlns:a16="http://schemas.microsoft.com/office/drawing/2014/main" val="434842394"/>
                    </a:ext>
                  </a:extLst>
                </a:gridCol>
                <a:gridCol w="1143000">
                  <a:extLst>
                    <a:ext uri="{9D8B030D-6E8A-4147-A177-3AD203B41FA5}">
                      <a16:colId xmlns:a16="http://schemas.microsoft.com/office/drawing/2014/main" val="549738867"/>
                    </a:ext>
                  </a:extLst>
                </a:gridCol>
                <a:gridCol w="1143000">
                  <a:extLst>
                    <a:ext uri="{9D8B030D-6E8A-4147-A177-3AD203B41FA5}">
                      <a16:colId xmlns:a16="http://schemas.microsoft.com/office/drawing/2014/main" val="3026480701"/>
                    </a:ext>
                  </a:extLst>
                </a:gridCol>
                <a:gridCol w="1143000">
                  <a:extLst>
                    <a:ext uri="{9D8B030D-6E8A-4147-A177-3AD203B41FA5}">
                      <a16:colId xmlns:a16="http://schemas.microsoft.com/office/drawing/2014/main" val="3226021167"/>
                    </a:ext>
                  </a:extLst>
                </a:gridCol>
                <a:gridCol w="1143000">
                  <a:extLst>
                    <a:ext uri="{9D8B030D-6E8A-4147-A177-3AD203B41FA5}">
                      <a16:colId xmlns:a16="http://schemas.microsoft.com/office/drawing/2014/main" val="1780556692"/>
                    </a:ext>
                  </a:extLst>
                </a:gridCol>
                <a:gridCol w="1143000">
                  <a:extLst>
                    <a:ext uri="{9D8B030D-6E8A-4147-A177-3AD203B41FA5}">
                      <a16:colId xmlns:a16="http://schemas.microsoft.com/office/drawing/2014/main" val="334566896"/>
                    </a:ext>
                  </a:extLst>
                </a:gridCol>
                <a:gridCol w="1143000">
                  <a:extLst>
                    <a:ext uri="{9D8B030D-6E8A-4147-A177-3AD203B41FA5}">
                      <a16:colId xmlns:a16="http://schemas.microsoft.com/office/drawing/2014/main" val="3338755308"/>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8084777"/>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2042270799"/>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$31.446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000000"/>
                          </a:solidFill>
                          <a:effectLst/>
                          <a:latin typeface="Museo Sans Condensed" panose="02000000000000000000" pitchFamily="2" charset="0"/>
                        </a:rPr>
                        <a:t>$31.446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$27.791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$17.205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$10.586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$3.655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$1.172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$2.483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562218"/>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88,38%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154789577"/>
                  </a:ext>
                </a:extLst>
              </a:tr>
            </a:tbl>
          </a:graphicData>
        </a:graphic>
      </p:graphicFrame>
    </p:spTree>
    <p:extLst>
      <p:ext uri="{BB962C8B-B14F-4D97-AF65-F5344CB8AC3E}">
        <p14:creationId xmlns:p14="http://schemas.microsoft.com/office/powerpoint/2010/main" val="409826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5" y="151609"/>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Fundación Gilberto </a:t>
            </a:r>
            <a:r>
              <a:rPr kumimoji="0" lang="es-ES" sz="3200" b="1" i="0" u="none" strike="noStrike" kern="1200" cap="none" spc="0" normalizeH="0" baseline="0" noProof="0" dirty="0" err="1">
                <a:ln>
                  <a:noFill/>
                </a:ln>
                <a:solidFill>
                  <a:srgbClr val="5D4294"/>
                </a:solidFill>
                <a:effectLst/>
                <a:uLnTx/>
                <a:uFillTx/>
                <a:latin typeface="Museo Sans Condensed" panose="02000000000000000000" pitchFamily="2" charset="0"/>
                <a:ea typeface="+mn-ea"/>
                <a:cs typeface="Arial" panose="020B0604020202020204" pitchFamily="34" charset="0"/>
              </a:rPr>
              <a:t>Alzate</a:t>
            </a: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 Avendaño (FUGA)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sp>
        <p:nvSpPr>
          <p:cNvPr id="8" name="CuadroTexto 7">
            <a:extLst>
              <a:ext uri="{FF2B5EF4-FFF2-40B4-BE49-F238E27FC236}">
                <a16:creationId xmlns:a16="http://schemas.microsoft.com/office/drawing/2014/main" id="{4FF5D7A0-1C76-46D8-A7D8-CA0C260E6D2D}"/>
              </a:ext>
            </a:extLst>
          </p:cNvPr>
          <p:cNvSpPr txBox="1"/>
          <p:nvPr/>
        </p:nvSpPr>
        <p:spPr>
          <a:xfrm>
            <a:off x="1779749" y="5969181"/>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graphicFrame>
        <p:nvGraphicFramePr>
          <p:cNvPr id="9" name="9 Gráfico">
            <a:extLst>
              <a:ext uri="{FF2B5EF4-FFF2-40B4-BE49-F238E27FC236}">
                <a16:creationId xmlns:a16="http://schemas.microsoft.com/office/drawing/2014/main" id="{65870000-64A3-48E7-952E-8ABF518C7924}"/>
              </a:ext>
            </a:extLst>
          </p:cNvPr>
          <p:cNvGraphicFramePr>
            <a:graphicFrameLocks/>
          </p:cNvGraphicFramePr>
          <p:nvPr/>
        </p:nvGraphicFramePr>
        <p:xfrm>
          <a:off x="1904996" y="1105716"/>
          <a:ext cx="8382000" cy="381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DB511ED4-26C1-4AC2-AA3B-022902612D58}"/>
              </a:ext>
            </a:extLst>
          </p:cNvPr>
          <p:cNvGraphicFramePr>
            <a:graphicFrameLocks noGrp="1"/>
          </p:cNvGraphicFramePr>
          <p:nvPr/>
        </p:nvGraphicFramePr>
        <p:xfrm>
          <a:off x="1523996" y="4925241"/>
          <a:ext cx="9144000" cy="1043940"/>
        </p:xfrm>
        <a:graphic>
          <a:graphicData uri="http://schemas.openxmlformats.org/drawingml/2006/table">
            <a:tbl>
              <a:tblPr/>
              <a:tblGrid>
                <a:gridCol w="1143000">
                  <a:extLst>
                    <a:ext uri="{9D8B030D-6E8A-4147-A177-3AD203B41FA5}">
                      <a16:colId xmlns:a16="http://schemas.microsoft.com/office/drawing/2014/main" val="2113308093"/>
                    </a:ext>
                  </a:extLst>
                </a:gridCol>
                <a:gridCol w="1143000">
                  <a:extLst>
                    <a:ext uri="{9D8B030D-6E8A-4147-A177-3AD203B41FA5}">
                      <a16:colId xmlns:a16="http://schemas.microsoft.com/office/drawing/2014/main" val="3189557043"/>
                    </a:ext>
                  </a:extLst>
                </a:gridCol>
                <a:gridCol w="1143000">
                  <a:extLst>
                    <a:ext uri="{9D8B030D-6E8A-4147-A177-3AD203B41FA5}">
                      <a16:colId xmlns:a16="http://schemas.microsoft.com/office/drawing/2014/main" val="2743190055"/>
                    </a:ext>
                  </a:extLst>
                </a:gridCol>
                <a:gridCol w="1143000">
                  <a:extLst>
                    <a:ext uri="{9D8B030D-6E8A-4147-A177-3AD203B41FA5}">
                      <a16:colId xmlns:a16="http://schemas.microsoft.com/office/drawing/2014/main" val="2435804213"/>
                    </a:ext>
                  </a:extLst>
                </a:gridCol>
                <a:gridCol w="1143000">
                  <a:extLst>
                    <a:ext uri="{9D8B030D-6E8A-4147-A177-3AD203B41FA5}">
                      <a16:colId xmlns:a16="http://schemas.microsoft.com/office/drawing/2014/main" val="2801209418"/>
                    </a:ext>
                  </a:extLst>
                </a:gridCol>
                <a:gridCol w="1143000">
                  <a:extLst>
                    <a:ext uri="{9D8B030D-6E8A-4147-A177-3AD203B41FA5}">
                      <a16:colId xmlns:a16="http://schemas.microsoft.com/office/drawing/2014/main" val="853821810"/>
                    </a:ext>
                  </a:extLst>
                </a:gridCol>
                <a:gridCol w="1143000">
                  <a:extLst>
                    <a:ext uri="{9D8B030D-6E8A-4147-A177-3AD203B41FA5}">
                      <a16:colId xmlns:a16="http://schemas.microsoft.com/office/drawing/2014/main" val="741700190"/>
                    </a:ext>
                  </a:extLst>
                </a:gridCol>
                <a:gridCol w="1143000">
                  <a:extLst>
                    <a:ext uri="{9D8B030D-6E8A-4147-A177-3AD203B41FA5}">
                      <a16:colId xmlns:a16="http://schemas.microsoft.com/office/drawing/2014/main" val="187593960"/>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63389665"/>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COMPROMISOS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484809789"/>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$3.807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$1.370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Museo Sans Condensed" panose="02000000000000000000" pitchFamily="2" charset="0"/>
                        </a:rPr>
                        <a:t>$930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a:solidFill>
                            <a:srgbClr val="FF0000"/>
                          </a:solidFill>
                          <a:effectLst/>
                          <a:latin typeface="Museo Sans Condensed" panose="02000000000000000000" pitchFamily="2" charset="0"/>
                        </a:rPr>
                        <a:t>$440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292443"/>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58,61%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14,21%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41656913"/>
                  </a:ext>
                </a:extLst>
              </a:tr>
            </a:tbl>
          </a:graphicData>
        </a:graphic>
      </p:graphicFrame>
    </p:spTree>
    <p:extLst>
      <p:ext uri="{BB962C8B-B14F-4D97-AF65-F5344CB8AC3E}">
        <p14:creationId xmlns:p14="http://schemas.microsoft.com/office/powerpoint/2010/main" val="119606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5" y="151609"/>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Canal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Ejecución presupuestal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graphicFrame>
        <p:nvGraphicFramePr>
          <p:cNvPr id="9" name="9 Gráfico">
            <a:extLst>
              <a:ext uri="{FF2B5EF4-FFF2-40B4-BE49-F238E27FC236}">
                <a16:creationId xmlns:a16="http://schemas.microsoft.com/office/drawing/2014/main" id="{9A49DFFA-85D8-42E8-B6AF-FAB8F11AE081}"/>
              </a:ext>
            </a:extLst>
          </p:cNvPr>
          <p:cNvGraphicFramePr>
            <a:graphicFrameLocks/>
          </p:cNvGraphicFramePr>
          <p:nvPr/>
        </p:nvGraphicFramePr>
        <p:xfrm>
          <a:off x="1900235" y="1105716"/>
          <a:ext cx="8391525"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FAD08247-FA12-4401-8B1C-0B0055DC3CBF}"/>
              </a:ext>
            </a:extLst>
          </p:cNvPr>
          <p:cNvGraphicFramePr>
            <a:graphicFrameLocks noGrp="1"/>
          </p:cNvGraphicFramePr>
          <p:nvPr/>
        </p:nvGraphicFramePr>
        <p:xfrm>
          <a:off x="1523997" y="4915716"/>
          <a:ext cx="9144000" cy="1043940"/>
        </p:xfrm>
        <a:graphic>
          <a:graphicData uri="http://schemas.openxmlformats.org/drawingml/2006/table">
            <a:tbl>
              <a:tblPr/>
              <a:tblGrid>
                <a:gridCol w="1143000">
                  <a:extLst>
                    <a:ext uri="{9D8B030D-6E8A-4147-A177-3AD203B41FA5}">
                      <a16:colId xmlns:a16="http://schemas.microsoft.com/office/drawing/2014/main" val="3161304546"/>
                    </a:ext>
                  </a:extLst>
                </a:gridCol>
                <a:gridCol w="1143000">
                  <a:extLst>
                    <a:ext uri="{9D8B030D-6E8A-4147-A177-3AD203B41FA5}">
                      <a16:colId xmlns:a16="http://schemas.microsoft.com/office/drawing/2014/main" val="3401691941"/>
                    </a:ext>
                  </a:extLst>
                </a:gridCol>
                <a:gridCol w="1143000">
                  <a:extLst>
                    <a:ext uri="{9D8B030D-6E8A-4147-A177-3AD203B41FA5}">
                      <a16:colId xmlns:a16="http://schemas.microsoft.com/office/drawing/2014/main" val="1379121836"/>
                    </a:ext>
                  </a:extLst>
                </a:gridCol>
                <a:gridCol w="1143000">
                  <a:extLst>
                    <a:ext uri="{9D8B030D-6E8A-4147-A177-3AD203B41FA5}">
                      <a16:colId xmlns:a16="http://schemas.microsoft.com/office/drawing/2014/main" val="4188646072"/>
                    </a:ext>
                  </a:extLst>
                </a:gridCol>
                <a:gridCol w="1143000">
                  <a:extLst>
                    <a:ext uri="{9D8B030D-6E8A-4147-A177-3AD203B41FA5}">
                      <a16:colId xmlns:a16="http://schemas.microsoft.com/office/drawing/2014/main" val="1392855159"/>
                    </a:ext>
                  </a:extLst>
                </a:gridCol>
                <a:gridCol w="1143000">
                  <a:extLst>
                    <a:ext uri="{9D8B030D-6E8A-4147-A177-3AD203B41FA5}">
                      <a16:colId xmlns:a16="http://schemas.microsoft.com/office/drawing/2014/main" val="3328314999"/>
                    </a:ext>
                  </a:extLst>
                </a:gridCol>
                <a:gridCol w="1143000">
                  <a:extLst>
                    <a:ext uri="{9D8B030D-6E8A-4147-A177-3AD203B41FA5}">
                      <a16:colId xmlns:a16="http://schemas.microsoft.com/office/drawing/2014/main" val="1374571423"/>
                    </a:ext>
                  </a:extLst>
                </a:gridCol>
                <a:gridCol w="1143000">
                  <a:extLst>
                    <a:ext uri="{9D8B030D-6E8A-4147-A177-3AD203B41FA5}">
                      <a16:colId xmlns:a16="http://schemas.microsoft.com/office/drawing/2014/main" val="1135121621"/>
                    </a:ext>
                  </a:extLst>
                </a:gridCol>
              </a:tblGrid>
              <a:tr h="0">
                <a:tc gridSpan="8">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54298674"/>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APROPIACIÓN INICIAL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PRESUPUESTO DISPONIBLE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COMPROMISOS</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A2CE"/>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COMPROMISOS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pPr algn="ctr" fontAlgn="ctr"/>
                      <a:r>
                        <a:rPr lang="es-CO" sz="1100" b="1" i="0" u="none" strike="noStrike">
                          <a:solidFill>
                            <a:srgbClr val="000000"/>
                          </a:solidFill>
                          <a:effectLst/>
                          <a:latin typeface="Museo Sans Condensed" panose="02000000000000000000" pitchFamily="2" charset="0"/>
                        </a:rPr>
                        <a:t>PROGRAMACIÓN GIROS</a:t>
                      </a:r>
                      <a:br>
                        <a:rPr lang="es-CO" sz="1100" b="1" i="0" u="none" strike="noStrike">
                          <a:solidFill>
                            <a:srgbClr val="000000"/>
                          </a:solidFill>
                          <a:effectLst/>
                          <a:latin typeface="Museo Sans Condensed" panose="02000000000000000000" pitchFamily="2" charset="0"/>
                        </a:rPr>
                      </a:br>
                      <a:r>
                        <a:rPr lang="es-CO" sz="1100" b="1" i="0" u="none" strike="noStrike">
                          <a:solidFill>
                            <a:srgbClr val="000000"/>
                          </a:solidFill>
                          <a:effectLst/>
                          <a:latin typeface="Museo Sans Condensed" panose="02000000000000000000" pitchFamily="2" charset="0"/>
                        </a:rPr>
                        <a:t>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674461519"/>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$11.135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$10.892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$4.115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$1.106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365050"/>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36,95%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35,39%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770645261"/>
                  </a:ext>
                </a:extLst>
              </a:tr>
            </a:tbl>
          </a:graphicData>
        </a:graphic>
      </p:graphicFrame>
      <p:sp>
        <p:nvSpPr>
          <p:cNvPr id="10" name="CuadroTexto 9">
            <a:extLst>
              <a:ext uri="{FF2B5EF4-FFF2-40B4-BE49-F238E27FC236}">
                <a16:creationId xmlns:a16="http://schemas.microsoft.com/office/drawing/2014/main" id="{80AE6138-7710-4E6B-BE1D-664FE1731B1F}"/>
              </a:ext>
            </a:extLst>
          </p:cNvPr>
          <p:cNvSpPr txBox="1"/>
          <p:nvPr/>
        </p:nvSpPr>
        <p:spPr>
          <a:xfrm>
            <a:off x="1779750" y="5959656"/>
            <a:ext cx="8632493"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adelantar los procesos contractuales correspondientes para alcanzar la ejecución de la programación de compromisos y giros</a:t>
            </a:r>
            <a:endParaRPr lang="es-CO" sz="1200" dirty="0"/>
          </a:p>
        </p:txBody>
      </p:sp>
    </p:spTree>
    <p:extLst>
      <p:ext uri="{BB962C8B-B14F-4D97-AF65-F5344CB8AC3E}">
        <p14:creationId xmlns:p14="http://schemas.microsoft.com/office/powerpoint/2010/main" val="167853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219176" y="2333747"/>
            <a:ext cx="9753648"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Sector Cultura, Recreación y Deporte</a:t>
            </a: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Ejecución de reservas</a:t>
            </a: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Con corte a </a:t>
            </a:r>
            <a:r>
              <a:rPr lang="es-CO" sz="3200" b="1" dirty="0">
                <a:solidFill>
                  <a:srgbClr val="5D4294"/>
                </a:solidFill>
                <a:latin typeface="Museo Sans Condensed" panose="02000000000000000000" pitchFamily="2" charset="0"/>
              </a:rPr>
              <a:t>27</a:t>
            </a: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endPar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1171778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Giro de reservas por entidad a </a:t>
            </a:r>
            <a:r>
              <a:rPr lang="es-CO" sz="2400" b="1" dirty="0">
                <a:solidFill>
                  <a:srgbClr val="5D4294"/>
                </a:solidFill>
                <a:latin typeface="Museo Sans Condensed" panose="02000000000000000000" pitchFamily="2" charset="0"/>
              </a:rPr>
              <a:t>23</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/03/2021</a:t>
            </a:r>
          </a:p>
        </p:txBody>
      </p:sp>
      <p:sp>
        <p:nvSpPr>
          <p:cNvPr id="8" name="CuadroTexto 7">
            <a:extLst>
              <a:ext uri="{FF2B5EF4-FFF2-40B4-BE49-F238E27FC236}">
                <a16:creationId xmlns:a16="http://schemas.microsoft.com/office/drawing/2014/main" id="{A518A31E-EDFD-4932-B49E-B09A2D7E89EA}"/>
              </a:ext>
            </a:extLst>
          </p:cNvPr>
          <p:cNvSpPr txBox="1"/>
          <p:nvPr/>
        </p:nvSpPr>
        <p:spPr>
          <a:xfrm>
            <a:off x="1098255" y="4689805"/>
            <a:ext cx="9995486" cy="276999"/>
          </a:xfrm>
          <a:prstGeom prst="rect">
            <a:avLst/>
          </a:prstGeom>
          <a:noFill/>
        </p:spPr>
        <p:txBody>
          <a:bodyPr wrap="square">
            <a:spAutoFit/>
          </a:bodyPr>
          <a:lstStyle/>
          <a:p>
            <a:pPr algn="ctr"/>
            <a:r>
              <a:rPr kumimoji="0" lang="es-CO" sz="1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Alerta:</a:t>
            </a:r>
            <a:r>
              <a:rPr kumimoji="0" lang="es-CO" sz="1200" b="1" i="0" u="none" strike="noStrike" kern="1200" cap="none" spc="0" normalizeH="0" baseline="0" noProof="0" dirty="0">
                <a:ln>
                  <a:noFill/>
                </a:ln>
                <a:effectLst/>
                <a:uLnTx/>
                <a:uFillTx/>
                <a:latin typeface="Museo Sans Condensed" panose="02000000000000000000" pitchFamily="2" charset="0"/>
                <a:ea typeface="+mn-ea"/>
                <a:cs typeface="+mn-cs"/>
              </a:rPr>
              <a:t> </a:t>
            </a:r>
            <a:r>
              <a:rPr lang="es-ES" sz="1200" b="1" dirty="0">
                <a:latin typeface="Museo Sans Condensed" panose="02000000000000000000" pitchFamily="2" charset="0"/>
              </a:rPr>
              <a:t>S</a:t>
            </a:r>
            <a:r>
              <a:rPr kumimoji="0" lang="es-ES" sz="1200" b="1" i="0" u="none" strike="noStrike" kern="1200" cap="none" spc="0" normalizeH="0" baseline="0" noProof="0" dirty="0">
                <a:ln>
                  <a:noFill/>
                </a:ln>
                <a:effectLst/>
                <a:uLnTx/>
                <a:uFillTx/>
                <a:latin typeface="Museo Sans Condensed" panose="02000000000000000000" pitchFamily="2" charset="0"/>
                <a:ea typeface="+mn-ea"/>
                <a:cs typeface="+mn-cs"/>
              </a:rPr>
              <a:t>e recomienda a SCRD, IDRD, IDARTES, OFB, IDPC y CANAL adelantar las gestiones necesarias para alcanzar la ejecución de la programación de giros de las reservas</a:t>
            </a:r>
            <a:endParaRPr lang="es-CO" sz="1200" dirty="0"/>
          </a:p>
        </p:txBody>
      </p:sp>
      <p:graphicFrame>
        <p:nvGraphicFramePr>
          <p:cNvPr id="2" name="Tabla 1">
            <a:extLst>
              <a:ext uri="{FF2B5EF4-FFF2-40B4-BE49-F238E27FC236}">
                <a16:creationId xmlns:a16="http://schemas.microsoft.com/office/drawing/2014/main" id="{F59E3916-82E5-41CF-B77C-85CC9DCDFB9A}"/>
              </a:ext>
            </a:extLst>
          </p:cNvPr>
          <p:cNvGraphicFramePr>
            <a:graphicFrameLocks noGrp="1"/>
          </p:cNvGraphicFramePr>
          <p:nvPr/>
        </p:nvGraphicFramePr>
        <p:xfrm>
          <a:off x="563110" y="2246307"/>
          <a:ext cx="11065776" cy="2443498"/>
        </p:xfrm>
        <a:graphic>
          <a:graphicData uri="http://schemas.openxmlformats.org/drawingml/2006/table">
            <a:tbl>
              <a:tblPr/>
              <a:tblGrid>
                <a:gridCol w="265830">
                  <a:extLst>
                    <a:ext uri="{9D8B030D-6E8A-4147-A177-3AD203B41FA5}">
                      <a16:colId xmlns:a16="http://schemas.microsoft.com/office/drawing/2014/main" val="780267859"/>
                    </a:ext>
                  </a:extLst>
                </a:gridCol>
                <a:gridCol w="3294194">
                  <a:extLst>
                    <a:ext uri="{9D8B030D-6E8A-4147-A177-3AD203B41FA5}">
                      <a16:colId xmlns:a16="http://schemas.microsoft.com/office/drawing/2014/main" val="371389042"/>
                    </a:ext>
                  </a:extLst>
                </a:gridCol>
                <a:gridCol w="938219">
                  <a:extLst>
                    <a:ext uri="{9D8B030D-6E8A-4147-A177-3AD203B41FA5}">
                      <a16:colId xmlns:a16="http://schemas.microsoft.com/office/drawing/2014/main" val="1252157460"/>
                    </a:ext>
                  </a:extLst>
                </a:gridCol>
                <a:gridCol w="938219">
                  <a:extLst>
                    <a:ext uri="{9D8B030D-6E8A-4147-A177-3AD203B41FA5}">
                      <a16:colId xmlns:a16="http://schemas.microsoft.com/office/drawing/2014/main" val="2183329624"/>
                    </a:ext>
                  </a:extLst>
                </a:gridCol>
                <a:gridCol w="938219">
                  <a:extLst>
                    <a:ext uri="{9D8B030D-6E8A-4147-A177-3AD203B41FA5}">
                      <a16:colId xmlns:a16="http://schemas.microsoft.com/office/drawing/2014/main" val="2285747047"/>
                    </a:ext>
                  </a:extLst>
                </a:gridCol>
                <a:gridCol w="938219">
                  <a:extLst>
                    <a:ext uri="{9D8B030D-6E8A-4147-A177-3AD203B41FA5}">
                      <a16:colId xmlns:a16="http://schemas.microsoft.com/office/drawing/2014/main" val="3680027638"/>
                    </a:ext>
                  </a:extLst>
                </a:gridCol>
                <a:gridCol w="938219">
                  <a:extLst>
                    <a:ext uri="{9D8B030D-6E8A-4147-A177-3AD203B41FA5}">
                      <a16:colId xmlns:a16="http://schemas.microsoft.com/office/drawing/2014/main" val="1046890394"/>
                    </a:ext>
                  </a:extLst>
                </a:gridCol>
                <a:gridCol w="938219">
                  <a:extLst>
                    <a:ext uri="{9D8B030D-6E8A-4147-A177-3AD203B41FA5}">
                      <a16:colId xmlns:a16="http://schemas.microsoft.com/office/drawing/2014/main" val="3379053608"/>
                    </a:ext>
                  </a:extLst>
                </a:gridCol>
                <a:gridCol w="938219">
                  <a:extLst>
                    <a:ext uri="{9D8B030D-6E8A-4147-A177-3AD203B41FA5}">
                      <a16:colId xmlns:a16="http://schemas.microsoft.com/office/drawing/2014/main" val="1021753301"/>
                    </a:ext>
                  </a:extLst>
                </a:gridCol>
                <a:gridCol w="938219">
                  <a:extLst>
                    <a:ext uri="{9D8B030D-6E8A-4147-A177-3AD203B41FA5}">
                      <a16:colId xmlns:a16="http://schemas.microsoft.com/office/drawing/2014/main" val="534850430"/>
                    </a:ext>
                  </a:extLst>
                </a:gridCol>
              </a:tblGrid>
              <a:tr h="168956">
                <a:tc gridSpan="10">
                  <a:txBody>
                    <a:bodyPr/>
                    <a:lstStyle/>
                    <a:p>
                      <a:pPr algn="r" fontAlgn="b"/>
                      <a:r>
                        <a:rPr lang="es-CO" sz="1100" b="0" i="0" u="none" strike="noStrike" dirty="0">
                          <a:solidFill>
                            <a:srgbClr val="000000"/>
                          </a:solidFill>
                          <a:effectLst/>
                          <a:latin typeface="Museo Sans Condensed" panose="02000000000000000000" pitchFamily="2" charset="0"/>
                        </a:rPr>
                        <a:t>Millones de Pesos</a:t>
                      </a:r>
                    </a:p>
                  </a:txBody>
                  <a:tcPr marL="7426" marR="7426" marT="7426"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28126961"/>
                  </a:ext>
                </a:extLst>
              </a:tr>
              <a:tr h="337914">
                <a:tc>
                  <a:txBody>
                    <a:bodyPr/>
                    <a:lstStyle/>
                    <a:p>
                      <a:pPr algn="ctr" fontAlgn="ctr"/>
                      <a:r>
                        <a:rPr lang="es-CO" sz="1100" b="1" i="0" u="none" strike="noStrike" dirty="0">
                          <a:solidFill>
                            <a:srgbClr val="FFFFFF"/>
                          </a:solidFill>
                          <a:effectLst/>
                          <a:latin typeface="Museo Sans Condensed" panose="02000000000000000000" pitchFamily="2" charset="0"/>
                        </a:rPr>
                        <a:t>No.</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100" b="1" i="0" u="none" strike="noStrike" dirty="0">
                          <a:solidFill>
                            <a:srgbClr val="FFFFFF"/>
                          </a:solidFill>
                          <a:effectLst/>
                          <a:latin typeface="Museo Sans Condensed" panose="02000000000000000000" pitchFamily="2" charset="0"/>
                        </a:rPr>
                        <a:t>ENTIDAD</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100" b="1" i="0" u="none" strike="noStrike" dirty="0">
                          <a:solidFill>
                            <a:srgbClr val="FFFFFF"/>
                          </a:solidFill>
                          <a:effectLst/>
                          <a:latin typeface="Museo Sans Condensed" panose="02000000000000000000" pitchFamily="2" charset="0"/>
                        </a:rPr>
                        <a:t>RESERVA CONSTITUIDA</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a:txBody>
                    <a:bodyPr/>
                    <a:lstStyle/>
                    <a:p>
                      <a:pPr algn="ctr" fontAlgn="ctr"/>
                      <a:r>
                        <a:rPr lang="es-CO" sz="1100" b="1" i="0" u="none" strike="noStrike" dirty="0">
                          <a:solidFill>
                            <a:srgbClr val="FFFFFF"/>
                          </a:solidFill>
                          <a:effectLst/>
                          <a:latin typeface="Museo Sans Condensed" panose="02000000000000000000" pitchFamily="2" charset="0"/>
                        </a:rPr>
                        <a:t>RESERVA DEFINITIVA</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gridSpan="2">
                  <a:txBody>
                    <a:bodyPr/>
                    <a:lstStyle/>
                    <a:p>
                      <a:pPr algn="ctr" fontAlgn="ctr"/>
                      <a:r>
                        <a:rPr lang="es-CO" sz="1100" b="1" i="0" u="none" strike="noStrike" dirty="0">
                          <a:solidFill>
                            <a:srgbClr val="FFFFFF"/>
                          </a:solidFill>
                          <a:effectLst/>
                          <a:latin typeface="Museo Sans Condensed" panose="02000000000000000000" pitchFamily="2" charset="0"/>
                        </a:rPr>
                        <a:t>GIRO ACUMULADO DE RESERVAS</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gridSpan="2">
                  <a:txBody>
                    <a:bodyPr/>
                    <a:lstStyle/>
                    <a:p>
                      <a:pPr algn="ctr" fontAlgn="ctr"/>
                      <a:r>
                        <a:rPr lang="es-CO" sz="1100" b="1" i="0" u="none" strike="noStrike" dirty="0">
                          <a:solidFill>
                            <a:srgbClr val="FFFFFF"/>
                          </a:solidFill>
                          <a:effectLst/>
                          <a:latin typeface="Museo Sans Condensed" panose="02000000000000000000" pitchFamily="2" charset="0"/>
                        </a:rPr>
                        <a:t>RESERVA POR GIRAR</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4294"/>
                    </a:solidFill>
                  </a:tcPr>
                </a:tc>
                <a:tc hMerge="1">
                  <a:txBody>
                    <a:bodyPr/>
                    <a:lstStyle/>
                    <a:p>
                      <a:endParaRPr lang="es-CO"/>
                    </a:p>
                  </a:txBody>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a:t>
                      </a:r>
                      <a:br>
                        <a:rPr lang="es-CO" sz="1100" b="1" i="0" u="none" strike="noStrike" dirty="0">
                          <a:solidFill>
                            <a:srgbClr val="000000"/>
                          </a:solidFill>
                          <a:effectLst/>
                          <a:latin typeface="Museo Sans Condensed" panose="02000000000000000000" pitchFamily="2" charset="0"/>
                        </a:rPr>
                      </a:br>
                      <a:r>
                        <a:rPr lang="es-CO" sz="1100" b="1" i="0" u="none" strike="noStrike" dirty="0">
                          <a:solidFill>
                            <a:srgbClr val="000000"/>
                          </a:solidFill>
                          <a:effectLst/>
                          <a:latin typeface="Museo Sans Condensed" panose="02000000000000000000" pitchFamily="2" charset="0"/>
                        </a:rPr>
                        <a:t>GIROS ABRIL</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PROYECCIÓN REZAGO GIROS</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1832422268"/>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1</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ES" sz="1100" b="0" i="0" u="none" strike="noStrike" dirty="0">
                          <a:solidFill>
                            <a:srgbClr val="000000"/>
                          </a:solidFill>
                          <a:effectLst/>
                          <a:latin typeface="Museo Sans Condensed" panose="02000000000000000000" pitchFamily="2" charset="0"/>
                        </a:rPr>
                        <a:t>SECRETARIA DE CULTURA, RECREACIÓN Y DEPORTE (SCRD)</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$ 8.037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$ 8.031</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$ 5.512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68,64%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$ 2.519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31,36%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$ 6.086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$ 574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728319"/>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ES" sz="1100" b="0" i="0" u="none" strike="noStrike" dirty="0">
                          <a:solidFill>
                            <a:srgbClr val="000000"/>
                          </a:solidFill>
                          <a:effectLst/>
                          <a:latin typeface="Museo Sans Condensed" panose="02000000000000000000" pitchFamily="2" charset="0"/>
                        </a:rPr>
                        <a:t>INSTITUTO DISTRITAL DE RECREACIÓN Y DEPORTE (</a:t>
                      </a:r>
                      <a:r>
                        <a:rPr lang="es-ES" sz="1100" b="0" i="0" u="none" strike="noStrike" dirty="0" err="1">
                          <a:solidFill>
                            <a:srgbClr val="000000"/>
                          </a:solidFill>
                          <a:effectLst/>
                          <a:latin typeface="Museo Sans Condensed" panose="02000000000000000000" pitchFamily="2" charset="0"/>
                        </a:rPr>
                        <a:t>lDRD</a:t>
                      </a:r>
                      <a:r>
                        <a:rPr lang="es-ES" sz="1100" b="0" i="0" u="none" strike="noStrike" dirty="0">
                          <a:solidFill>
                            <a:srgbClr val="000000"/>
                          </a:solidFill>
                          <a:effectLst/>
                          <a:latin typeface="Museo Sans Condensed" panose="02000000000000000000" pitchFamily="2" charset="0"/>
                        </a:rPr>
                        <a:t>)</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$ 61.740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$ 61.192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$ 29.160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47,65%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$ 32.032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52,35%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$ 33.187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$ 4.027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06630"/>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useo Sans Condensed" panose="02000000000000000000" pitchFamily="2" charset="0"/>
                        </a:rPr>
                        <a:t>INSTITUTO DISTRITAL DE LAS ARTES (IDARTES)</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$ 35.064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$ 34.955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$ 24.610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70,40%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$ 10.345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29,60%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$ 27.894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$ 3.284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235264"/>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100" b="0" i="0" u="none" strike="noStrike" dirty="0">
                          <a:solidFill>
                            <a:srgbClr val="000000"/>
                          </a:solidFill>
                          <a:effectLst/>
                          <a:latin typeface="Museo Sans Condensed" panose="02000000000000000000" pitchFamily="2" charset="0"/>
                        </a:rPr>
                        <a:t>ORQUESTA FILARMÓNICA DE BOGOTÁ (OFB)</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$ 6.579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$ 6.562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$ 5.409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82,42%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$ 1.154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17,58%</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$ 5.784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$ 375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912782"/>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useo Sans Condensed" panose="02000000000000000000" pitchFamily="2" charset="0"/>
                        </a:rPr>
                        <a:t>INSTITUTO DISTRITAL DEL PATRIMONIO CULTURAL (IDPC)</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$ 4.829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$ 4.826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$ 3.415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70,77%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$ 1.410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29,23%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$ 4.504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$ 1.089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441965"/>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useo Sans Condensed" panose="02000000000000000000" pitchFamily="2" charset="0"/>
                        </a:rPr>
                        <a:t>FUNDACIÓN GILBERTO ALZATE AVENDAÑO (FUGA)</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$ 2.273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$ 2.273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$ 1.597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70,24%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$ 677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29,76%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$ 1.050</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Museo Sans Condensed" panose="02000000000000000000" pitchFamily="2" charset="0"/>
                        </a:rPr>
                        <a:t>-$ 547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466686"/>
                  </a:ext>
                </a:extLst>
              </a:tr>
              <a:tr h="168956">
                <a:tc gridSpan="2">
                  <a:txBody>
                    <a:bodyPr/>
                    <a:lstStyle/>
                    <a:p>
                      <a:pPr algn="just" fontAlgn="ctr"/>
                      <a:r>
                        <a:rPr lang="es-CO" sz="1100" b="1" i="0" u="none" strike="noStrike" dirty="0">
                          <a:solidFill>
                            <a:srgbClr val="000000"/>
                          </a:solidFill>
                          <a:effectLst/>
                          <a:latin typeface="Museo Sans Condensed" panose="02000000000000000000" pitchFamily="2" charset="0"/>
                        </a:rPr>
                        <a:t> TOTAL SECTOR </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hMerge="1">
                  <a:txBody>
                    <a:bodyPr/>
                    <a:lstStyle/>
                    <a:p>
                      <a:endParaRPr lang="es-CO"/>
                    </a:p>
                  </a:txBody>
                  <a:tcPr/>
                </a:tc>
                <a:tc>
                  <a:txBody>
                    <a:bodyPr/>
                    <a:lstStyle/>
                    <a:p>
                      <a:pPr algn="r" fontAlgn="ctr"/>
                      <a:r>
                        <a:rPr lang="es-CO" sz="1100" b="1" i="0" u="none" strike="noStrike">
                          <a:solidFill>
                            <a:srgbClr val="000000"/>
                          </a:solidFill>
                          <a:effectLst/>
                          <a:latin typeface="Museo Sans Condensed" panose="02000000000000000000" pitchFamily="2" charset="0"/>
                        </a:rPr>
                        <a:t>$ 118.522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$ 117.839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$ 69.703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59,15%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$ 48.137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40,85%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a:solidFill>
                            <a:srgbClr val="000000"/>
                          </a:solidFill>
                          <a:effectLst/>
                          <a:latin typeface="Museo Sans Condensed" panose="02000000000000000000" pitchFamily="2" charset="0"/>
                        </a:rPr>
                        <a:t>$ 78.505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r" fontAlgn="ctr"/>
                      <a:r>
                        <a:rPr lang="es-CO" sz="1100" b="1" i="0" u="none" strike="noStrike" dirty="0">
                          <a:solidFill>
                            <a:srgbClr val="FF0000"/>
                          </a:solidFill>
                          <a:effectLst/>
                          <a:latin typeface="Museo Sans Condensed" panose="02000000000000000000" pitchFamily="2" charset="0"/>
                        </a:rPr>
                        <a:t>$ 8.802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extLst>
                  <a:ext uri="{0D108BD9-81ED-4DB2-BD59-A6C34878D82A}">
                    <a16:rowId xmlns:a16="http://schemas.microsoft.com/office/drawing/2014/main" val="3763074670"/>
                  </a:ext>
                </a:extLst>
              </a:tr>
              <a:tr h="168956">
                <a:tc>
                  <a:txBody>
                    <a:bodyPr/>
                    <a:lstStyle/>
                    <a:p>
                      <a:pPr algn="ctr" fontAlgn="ctr"/>
                      <a:r>
                        <a:rPr lang="es-CO" sz="1100" b="0" i="0" u="none" strike="noStrike">
                          <a:solidFill>
                            <a:srgbClr val="000000"/>
                          </a:solidFill>
                          <a:effectLst/>
                          <a:latin typeface="Museo Sans Condensed" panose="02000000000000000000" pitchFamily="2" charset="0"/>
                        </a:rPr>
                        <a:t>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Museo Sans Condensed" panose="02000000000000000000" pitchFamily="2" charset="0"/>
                        </a:rPr>
                        <a:t>CANAL CAPITAL</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$ 1.327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$ 1.327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$ 1.119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84,28%</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$ 209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15,72%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Museo Sans Condensed" panose="02000000000000000000" pitchFamily="2" charset="0"/>
                        </a:rPr>
                        <a:t>$ 1.121</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CO" sz="1100" b="0" i="0" u="none" strike="noStrike" dirty="0">
                          <a:solidFill>
                            <a:srgbClr val="FF0000"/>
                          </a:solidFill>
                          <a:effectLst/>
                          <a:latin typeface="Museo Sans Condensed" panose="02000000000000000000" pitchFamily="2" charset="0"/>
                        </a:rPr>
                        <a:t>$ 2</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180451"/>
                  </a:ext>
                </a:extLst>
              </a:tr>
              <a:tr h="168956">
                <a:tc gridSpan="2">
                  <a:txBody>
                    <a:bodyPr/>
                    <a:lstStyle/>
                    <a:p>
                      <a:pPr algn="just" fontAlgn="ctr"/>
                      <a:r>
                        <a:rPr lang="es-CO" sz="1100" b="1" i="0" u="none" strike="noStrike">
                          <a:solidFill>
                            <a:srgbClr val="000000"/>
                          </a:solidFill>
                          <a:effectLst/>
                          <a:latin typeface="Museo Sans Condensed" panose="02000000000000000000" pitchFamily="2" charset="0"/>
                        </a:rPr>
                        <a:t>TOTAL SECTOR</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hMerge="1">
                  <a:txBody>
                    <a:bodyPr/>
                    <a:lstStyle/>
                    <a:p>
                      <a:endParaRPr lang="es-CO"/>
                    </a:p>
                  </a:txBody>
                  <a:tcPr/>
                </a:tc>
                <a:tc>
                  <a:txBody>
                    <a:bodyPr/>
                    <a:lstStyle/>
                    <a:p>
                      <a:pPr algn="r" fontAlgn="ctr"/>
                      <a:r>
                        <a:rPr lang="es-CO" sz="1100" b="1" i="0" u="none" strike="noStrike">
                          <a:solidFill>
                            <a:srgbClr val="000000"/>
                          </a:solidFill>
                          <a:effectLst/>
                          <a:latin typeface="Museo Sans Condensed" panose="02000000000000000000" pitchFamily="2" charset="0"/>
                        </a:rPr>
                        <a:t>$ 119.849</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$ 119.166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$ 70.821</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59,43%</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$ 48.345</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40,57%</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a:solidFill>
                            <a:srgbClr val="000000"/>
                          </a:solidFill>
                          <a:effectLst/>
                          <a:latin typeface="Museo Sans Condensed" panose="02000000000000000000" pitchFamily="2" charset="0"/>
                        </a:rPr>
                        <a:t>$ 79.626</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r" fontAlgn="ctr"/>
                      <a:r>
                        <a:rPr lang="es-CO" sz="1100" b="1" i="0" u="none" strike="noStrike" dirty="0">
                          <a:solidFill>
                            <a:srgbClr val="FF0000"/>
                          </a:solidFill>
                          <a:effectLst/>
                          <a:latin typeface="Museo Sans Condensed" panose="02000000000000000000" pitchFamily="2" charset="0"/>
                        </a:rPr>
                        <a:t>$ 8.804</a:t>
                      </a:r>
                    </a:p>
                  </a:txBody>
                  <a:tcPr marL="7426" marR="7426" marT="74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extLst>
                  <a:ext uri="{0D108BD9-81ED-4DB2-BD59-A6C34878D82A}">
                    <a16:rowId xmlns:a16="http://schemas.microsoft.com/office/drawing/2014/main" val="1816646302"/>
                  </a:ext>
                </a:extLst>
              </a:tr>
              <a:tr h="168956">
                <a:tc gridSpan="10">
                  <a:txBody>
                    <a:bodyPr/>
                    <a:lstStyle/>
                    <a:p>
                      <a:pPr algn="l" fontAlgn="ctr"/>
                      <a:r>
                        <a:rPr lang="es-CO" sz="1100" b="0" i="0" u="none" strike="noStrike" dirty="0">
                          <a:solidFill>
                            <a:srgbClr val="000000"/>
                          </a:solidFill>
                          <a:effectLst/>
                          <a:latin typeface="Museo Sans Condensed" panose="02000000000000000000" pitchFamily="2" charset="0"/>
                        </a:rPr>
                        <a:t>Fuente: Entidades</a:t>
                      </a:r>
                    </a:p>
                  </a:txBody>
                  <a:tcPr marL="7426" marR="7426" marT="7426"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61173915"/>
                  </a:ext>
                </a:extLst>
              </a:tr>
              <a:tr h="168956">
                <a:tc gridSpan="10">
                  <a:txBody>
                    <a:bodyPr/>
                    <a:lstStyle/>
                    <a:p>
                      <a:pPr algn="l" fontAlgn="ctr"/>
                      <a:r>
                        <a:rPr lang="es-CO" sz="1100" b="0" i="0" u="none" strike="noStrike" dirty="0">
                          <a:solidFill>
                            <a:srgbClr val="000000"/>
                          </a:solidFill>
                          <a:effectLst/>
                          <a:latin typeface="Museo Sans Condensed" panose="02000000000000000000" pitchFamily="2" charset="0"/>
                        </a:rPr>
                        <a:t>Cálculos y diseño: SCRD-OAP</a:t>
                      </a:r>
                    </a:p>
                  </a:txBody>
                  <a:tcPr marL="7426" marR="7426" marT="7426"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90227078"/>
                  </a:ext>
                </a:extLst>
              </a:tr>
            </a:tbl>
          </a:graphicData>
        </a:graphic>
      </p:graphicFrame>
    </p:spTree>
    <p:extLst>
      <p:ext uri="{BB962C8B-B14F-4D97-AF65-F5344CB8AC3E}">
        <p14:creationId xmlns:p14="http://schemas.microsoft.com/office/powerpoint/2010/main" val="192806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Sector Cultura, Recreación y Deporte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Giro de reservas a </a:t>
            </a:r>
            <a:r>
              <a:rPr lang="es-CO" sz="2400" b="1" dirty="0">
                <a:solidFill>
                  <a:srgbClr val="5D4294"/>
                </a:solidFill>
                <a:latin typeface="Museo Sans Condensed" panose="02000000000000000000" pitchFamily="2" charset="0"/>
              </a:rPr>
              <a:t>27</a:t>
            </a:r>
            <a:r>
              <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rPr>
              <a:t>/04/2021</a:t>
            </a:r>
          </a:p>
        </p:txBody>
      </p:sp>
      <p:graphicFrame>
        <p:nvGraphicFramePr>
          <p:cNvPr id="8" name="9 Gráfico">
            <a:extLst>
              <a:ext uri="{FF2B5EF4-FFF2-40B4-BE49-F238E27FC236}">
                <a16:creationId xmlns:a16="http://schemas.microsoft.com/office/drawing/2014/main" id="{B2626AB4-F50B-4B4A-A60A-3FF395B7C1F3}"/>
              </a:ext>
            </a:extLst>
          </p:cNvPr>
          <p:cNvGraphicFramePr>
            <a:graphicFrameLocks/>
          </p:cNvGraphicFramePr>
          <p:nvPr/>
        </p:nvGraphicFramePr>
        <p:xfrm>
          <a:off x="590548" y="1080549"/>
          <a:ext cx="11010900" cy="3819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FE58C9DF-A88B-4A89-B686-E9756CCA6CA2}"/>
              </a:ext>
            </a:extLst>
          </p:cNvPr>
          <p:cNvGraphicFramePr>
            <a:graphicFrameLocks noGrp="1"/>
          </p:cNvGraphicFramePr>
          <p:nvPr/>
        </p:nvGraphicFramePr>
        <p:xfrm>
          <a:off x="3587748" y="4900074"/>
          <a:ext cx="5016500" cy="876300"/>
        </p:xfrm>
        <a:graphic>
          <a:graphicData uri="http://schemas.openxmlformats.org/drawingml/2006/table">
            <a:tbl>
              <a:tblPr/>
              <a:tblGrid>
                <a:gridCol w="1003300">
                  <a:extLst>
                    <a:ext uri="{9D8B030D-6E8A-4147-A177-3AD203B41FA5}">
                      <a16:colId xmlns:a16="http://schemas.microsoft.com/office/drawing/2014/main" val="484039070"/>
                    </a:ext>
                  </a:extLst>
                </a:gridCol>
                <a:gridCol w="1003300">
                  <a:extLst>
                    <a:ext uri="{9D8B030D-6E8A-4147-A177-3AD203B41FA5}">
                      <a16:colId xmlns:a16="http://schemas.microsoft.com/office/drawing/2014/main" val="137510596"/>
                    </a:ext>
                  </a:extLst>
                </a:gridCol>
                <a:gridCol w="1003300">
                  <a:extLst>
                    <a:ext uri="{9D8B030D-6E8A-4147-A177-3AD203B41FA5}">
                      <a16:colId xmlns:a16="http://schemas.microsoft.com/office/drawing/2014/main" val="3022032112"/>
                    </a:ext>
                  </a:extLst>
                </a:gridCol>
                <a:gridCol w="1003300">
                  <a:extLst>
                    <a:ext uri="{9D8B030D-6E8A-4147-A177-3AD203B41FA5}">
                      <a16:colId xmlns:a16="http://schemas.microsoft.com/office/drawing/2014/main" val="1815252810"/>
                    </a:ext>
                  </a:extLst>
                </a:gridCol>
                <a:gridCol w="1003300">
                  <a:extLst>
                    <a:ext uri="{9D8B030D-6E8A-4147-A177-3AD203B41FA5}">
                      <a16:colId xmlns:a16="http://schemas.microsoft.com/office/drawing/2014/main" val="3451190201"/>
                    </a:ext>
                  </a:extLst>
                </a:gridCol>
              </a:tblGrid>
              <a:tr h="0">
                <a:tc gridSpan="5">
                  <a:txBody>
                    <a:bodyPr/>
                    <a:lstStyle/>
                    <a:p>
                      <a:pPr algn="r" fontAlgn="ctr"/>
                      <a:r>
                        <a:rPr lang="es-CO" sz="1100" b="0" i="0" u="none" strike="noStrike" dirty="0">
                          <a:solidFill>
                            <a:srgbClr val="000000"/>
                          </a:solidFill>
                          <a:effectLst/>
                          <a:latin typeface="Museo Sans Condensed" panose="02000000000000000000" pitchFamily="2" charset="0"/>
                        </a:rPr>
                        <a:t>Millones de pesos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70877263"/>
                  </a:ext>
                </a:extLst>
              </a:tr>
              <a:tr h="0">
                <a:tc>
                  <a:txBody>
                    <a:bodyPr/>
                    <a:lstStyle/>
                    <a:p>
                      <a:pPr algn="ctr" fontAlgn="ctr"/>
                      <a:r>
                        <a:rPr lang="es-CO" sz="1100" b="1" i="0" u="none" strike="noStrike" dirty="0">
                          <a:solidFill>
                            <a:srgbClr val="000000"/>
                          </a:solidFill>
                          <a:effectLst/>
                          <a:latin typeface="Museo Sans Condensed" panose="02000000000000000000" pitchFamily="2" charset="0"/>
                        </a:rPr>
                        <a:t>RESERVA CONSTITUIDA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RESERVA DEFINITIVA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81BC"/>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PROGRAMACIÓN GIRO ABRIL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es-CO" sz="1100" b="1" i="0" u="none" strike="noStrike">
                          <a:solidFill>
                            <a:srgbClr val="000000"/>
                          </a:solidFill>
                          <a:effectLst/>
                          <a:latin typeface="Museo Sans Condensed" panose="02000000000000000000" pitchFamily="2" charset="0"/>
                        </a:rPr>
                        <a:t>GIROS ACUMULADOS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BE1"/>
                    </a:solidFill>
                  </a:tcPr>
                </a:tc>
                <a:tc>
                  <a:txBody>
                    <a:bodyPr/>
                    <a:lstStyle/>
                    <a:p>
                      <a:pPr algn="ctr" fontAlgn="ctr"/>
                      <a:r>
                        <a:rPr lang="es-CO" sz="1100" b="1" i="0" u="none" strike="noStrike" dirty="0">
                          <a:solidFill>
                            <a:srgbClr val="000000"/>
                          </a:solidFill>
                          <a:effectLst/>
                          <a:latin typeface="Museo Sans Condensed" panose="02000000000000000000" pitchFamily="2" charset="0"/>
                        </a:rPr>
                        <a:t>PROYECCIÓN REZAGO GIROS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276661640"/>
                  </a:ext>
                </a:extLst>
              </a:tr>
              <a:tr h="0">
                <a:tc rowSpan="2">
                  <a:txBody>
                    <a:bodyPr/>
                    <a:lstStyle/>
                    <a:p>
                      <a:pPr algn="ctr" fontAlgn="ctr"/>
                      <a:r>
                        <a:rPr lang="es-CO" sz="1100" b="0" i="0" u="none" strike="noStrike">
                          <a:solidFill>
                            <a:srgbClr val="000000"/>
                          </a:solidFill>
                          <a:effectLst/>
                          <a:latin typeface="Museo Sans Condensed" panose="02000000000000000000" pitchFamily="2" charset="0"/>
                        </a:rPr>
                        <a:t>$119.849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000000"/>
                          </a:solidFill>
                          <a:effectLst/>
                          <a:latin typeface="Museo Sans Condensed" panose="02000000000000000000" pitchFamily="2" charset="0"/>
                        </a:rPr>
                        <a:t>$119.166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$79.626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$70.821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s-CO" sz="1100" b="0" i="0" u="none" strike="noStrike" dirty="0">
                          <a:solidFill>
                            <a:srgbClr val="FF0000"/>
                          </a:solidFill>
                          <a:effectLst/>
                          <a:latin typeface="Museo Sans Condensed" panose="02000000000000000000" pitchFamily="2" charset="0"/>
                        </a:rPr>
                        <a:t>$8.804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15889"/>
                  </a:ext>
                </a:extLst>
              </a:tr>
              <a:tr h="0">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Museo Sans Condensed" panose="02000000000000000000" pitchFamily="2" charset="0"/>
                        </a:rPr>
                        <a:t>66,44%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Museo Sans Condensed" panose="02000000000000000000" pitchFamily="2" charset="0"/>
                        </a:rPr>
                        <a:t>59,43%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796710890"/>
                  </a:ext>
                </a:extLst>
              </a:tr>
            </a:tbl>
          </a:graphicData>
        </a:graphic>
      </p:graphicFrame>
    </p:spTree>
    <p:extLst>
      <p:ext uri="{BB962C8B-B14F-4D97-AF65-F5344CB8AC3E}">
        <p14:creationId xmlns:p14="http://schemas.microsoft.com/office/powerpoint/2010/main" val="121428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219176" y="2333747"/>
            <a:ext cx="9753648"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Sector Cultura, Recreación y Deporte</a:t>
            </a: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Otros temas relevantes para el seguimiento presupuestal del Sector</a:t>
            </a:r>
          </a:p>
        </p:txBody>
      </p:sp>
    </p:spTree>
    <p:extLst>
      <p:ext uri="{BB962C8B-B14F-4D97-AF65-F5344CB8AC3E}">
        <p14:creationId xmlns:p14="http://schemas.microsoft.com/office/powerpoint/2010/main" val="3360999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Circular Externa SDH No. 000001 de 2021 de la Secretaría Distrital de Hacienda - Reducción presupuestal</a:t>
            </a:r>
            <a:endPar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endParaRPr>
          </a:p>
        </p:txBody>
      </p:sp>
      <p:sp>
        <p:nvSpPr>
          <p:cNvPr id="8" name="CuadroTexto 7">
            <a:extLst>
              <a:ext uri="{FF2B5EF4-FFF2-40B4-BE49-F238E27FC236}">
                <a16:creationId xmlns:a16="http://schemas.microsoft.com/office/drawing/2014/main" id="{A518A31E-EDFD-4932-B49E-B09A2D7E89EA}"/>
              </a:ext>
            </a:extLst>
          </p:cNvPr>
          <p:cNvSpPr txBox="1"/>
          <p:nvPr/>
        </p:nvSpPr>
        <p:spPr>
          <a:xfrm>
            <a:off x="175118" y="1203660"/>
            <a:ext cx="11841760" cy="5293757"/>
          </a:xfrm>
          <a:prstGeom prst="rect">
            <a:avLst/>
          </a:prstGeom>
          <a:noFill/>
        </p:spPr>
        <p:txBody>
          <a:bodyPr wrap="square">
            <a:spAutoFit/>
          </a:bodyPr>
          <a:lstStyle/>
          <a:p>
            <a:pPr lvl="0" algn="just">
              <a:defRPr/>
            </a:pPr>
            <a:r>
              <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Circular Externa 0001 del 2021 SHD – Reducción Presupuestal:</a:t>
            </a:r>
          </a:p>
          <a:p>
            <a:pPr lvl="0" algn="just">
              <a:defRPr/>
            </a:pPr>
            <a:r>
              <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En cumplimiento al Artículo primero de Acuerdo 5 de 1998, </a:t>
            </a:r>
            <a:r>
              <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rPr>
              <a:t>reducción presupuestal en funcionamiento y en inversión afectando el presupuesto de la vigencia 2021, en virtud de que se haya superado los topes máximos permitidos, esto es en funcionamiento el 4% y en inversión el 20%.</a:t>
            </a:r>
          </a:p>
          <a:p>
            <a:pPr lvl="0" algn="just">
              <a:defRPr/>
            </a:pPr>
            <a:endPar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endParaRPr>
          </a:p>
          <a:p>
            <a:pPr lvl="0" algn="just">
              <a:defRPr/>
            </a:pPr>
            <a:r>
              <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rPr>
              <a:t>Directiva No. 002 de 2021 de la Alcaldía Mayor de Bogotá – Lineamientos de Política para el Presupuesto Anual:</a:t>
            </a:r>
          </a:p>
          <a:p>
            <a:pPr lvl="0" algn="just">
              <a:defRPr/>
            </a:pPr>
            <a:r>
              <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rPr>
              <a:t>La SHD una vez determinadas las reservas del 2020, excluyó o descontó lo relacionado a destinaciones específicas y de acuerdo con ello al recalcular el indicador de las reservas para el 2020, quedó: en funcionamiento en un 4.7% y en inversión en un 25.1%.</a:t>
            </a:r>
          </a:p>
          <a:p>
            <a:pPr lvl="0" algn="just">
              <a:defRPr/>
            </a:pPr>
            <a:endPar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rPr>
              <a:t>Las entidades del Sector afectadas por la reducción presupuestal incluyen: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rPr>
              <a:t>	1) SCRD, con reducción de $12 millones en funcionamiento.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rPr>
              <a:t>	2) IDRD, con reducción de $349 millones en funcionamiento y $9.795 millones en inversión.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rPr>
              <a:t>	3) FUGA, con reducción de $33 millones en funcionamiento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rPr>
              <a:t>	4) IDARTES, con reducción de $34 millones en funcionamiento y $ 5.736 millones en inversión.</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dirty="0">
                <a:latin typeface="Museo Sans Condensed" panose="02000000000000000000" pitchFamily="2" charset="0"/>
                <a:ea typeface="Calibri" panose="020F0502020204030204" pitchFamily="34" charset="0"/>
                <a:cs typeface="Times New Roman" panose="02020603050405020304" pitchFamily="18" charset="0"/>
              </a:rPr>
              <a:t>	5) OFB, </a:t>
            </a:r>
            <a:r>
              <a:rPr lang="es-ES" sz="2000" dirty="0">
                <a:effectLst/>
                <a:latin typeface="Museo Sans Condensed" panose="02000000000000000000" pitchFamily="2" charset="0"/>
                <a:ea typeface="Calibri" panose="020F0502020204030204" pitchFamily="34" charset="0"/>
                <a:cs typeface="Times New Roman" panose="02020603050405020304" pitchFamily="18" charset="0"/>
              </a:rPr>
              <a:t>con reducción de $44 millones en inversión</a:t>
            </a:r>
            <a:endParaRPr kumimoji="0" lang="es-CO" sz="2000" b="0" i="0" u="none" strike="noStrike" kern="1200" cap="none" spc="0" normalizeH="0" baseline="0" noProof="0" dirty="0">
              <a:ln>
                <a:noFill/>
              </a:ln>
              <a:solidFill>
                <a:prstClr val="black"/>
              </a:solidFill>
              <a:effectLst/>
              <a:uLnTx/>
              <a:uFillTx/>
              <a:latin typeface="Museo Sans Condense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5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8" name="CuadroTexto 7">
            <a:extLst>
              <a:ext uri="{FF2B5EF4-FFF2-40B4-BE49-F238E27FC236}">
                <a16:creationId xmlns:a16="http://schemas.microsoft.com/office/drawing/2014/main" id="{A518A31E-EDFD-4932-B49E-B09A2D7E89EA}"/>
              </a:ext>
            </a:extLst>
          </p:cNvPr>
          <p:cNvSpPr txBox="1"/>
          <p:nvPr/>
        </p:nvSpPr>
        <p:spPr>
          <a:xfrm>
            <a:off x="284176" y="1203660"/>
            <a:ext cx="11623646" cy="313932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En cuanto a la programación de la vigencia 2022, en el marco de la presentación del Marco Fiscal de Mediano Plazo que acompaña el proyecto de presupuesto, </a:t>
            </a:r>
            <a:r>
              <a:rPr kumimoji="0" lang="es-CO"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se indica que </a:t>
            </a:r>
            <a:r>
              <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en el 2020 el recaudo tributario alcanzó una ejecución de 91% frente a la meta de recaudo programada para la vigencia (lo que representa una reducción de 6% frente a lo recaudado en la vigencia fiscal inmediatamente anterior, por la crisis ocasionada por la pandemia del </a:t>
            </a:r>
            <a:r>
              <a:rPr kumimoji="0" lang="es-ES" sz="2000" b="0" i="0" u="none" strike="noStrike" kern="1200" cap="none" spc="0" normalizeH="0" baseline="0" noProof="0" dirty="0" err="1">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Covid</a:t>
            </a:r>
            <a:r>
              <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 -19), de manera que, para el caso de la Administración Central, en la que los ingresos corrientes son la mayor fuente de financiación del presupuesto distrital, cada una de las entidades distritales están comprometidas con acciones que permitan la generación de ingresos de forma sostenible, orientadas a reforzar los ingresos tributarios y no tributarios y a consolidar fuentes alternativas de recursos.</a:t>
            </a:r>
            <a:endPar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23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FD08E2-097A-4462-950A-13AC98898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uadroTexto 3">
            <a:extLst>
              <a:ext uri="{FF2B5EF4-FFF2-40B4-BE49-F238E27FC236}">
                <a16:creationId xmlns:a16="http://schemas.microsoft.com/office/drawing/2014/main" id="{758DB6E3-F5C1-4A88-AD8F-9A2A5B0C3730}"/>
              </a:ext>
            </a:extLst>
          </p:cNvPr>
          <p:cNvSpPr txBox="1"/>
          <p:nvPr/>
        </p:nvSpPr>
        <p:spPr>
          <a:xfrm>
            <a:off x="643154" y="126442"/>
            <a:ext cx="109056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Arial" panose="020B0604020202020204" pitchFamily="34" charset="0"/>
              </a:rPr>
              <a:t>Reprogramación del instrumento para el seguimiento de compromisos y giros de la vigencia y reservas presupuestales</a:t>
            </a:r>
            <a:endParaRPr kumimoji="0" lang="es-CO" sz="2400" b="1" i="0" u="none" strike="noStrike" kern="1200" cap="none" spc="0" normalizeH="0" baseline="0" noProof="0" dirty="0">
              <a:ln>
                <a:noFill/>
              </a:ln>
              <a:solidFill>
                <a:srgbClr val="5D4294"/>
              </a:solidFill>
              <a:effectLst/>
              <a:uLnTx/>
              <a:uFillTx/>
              <a:latin typeface="Museo Sans Condensed" panose="02000000000000000000" pitchFamily="2" charset="0"/>
              <a:ea typeface="+mn-ea"/>
              <a:cs typeface="+mn-cs"/>
            </a:endParaRPr>
          </a:p>
        </p:txBody>
      </p:sp>
      <p:sp>
        <p:nvSpPr>
          <p:cNvPr id="8" name="CuadroTexto 7">
            <a:extLst>
              <a:ext uri="{FF2B5EF4-FFF2-40B4-BE49-F238E27FC236}">
                <a16:creationId xmlns:a16="http://schemas.microsoft.com/office/drawing/2014/main" id="{A518A31E-EDFD-4932-B49E-B09A2D7E89EA}"/>
              </a:ext>
            </a:extLst>
          </p:cNvPr>
          <p:cNvSpPr txBox="1"/>
          <p:nvPr/>
        </p:nvSpPr>
        <p:spPr>
          <a:xfrm>
            <a:off x="300423" y="2013228"/>
            <a:ext cx="11591149" cy="2831544"/>
          </a:xfrm>
          <a:prstGeom prst="rect">
            <a:avLst/>
          </a:prstGeom>
          <a:noFill/>
        </p:spPr>
        <p:txBody>
          <a:bodyPr wrap="square">
            <a:spAutoFit/>
          </a:bodyPr>
          <a:lstStyle/>
          <a:p>
            <a:pPr marL="285750" indent="-285750" algn="just">
              <a:buFont typeface="Arial" panose="020B0604020202020204" pitchFamily="34" charset="0"/>
              <a:buChar char="•"/>
              <a:defRPr/>
            </a:pPr>
            <a:r>
              <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rPr>
              <a:t>Ante los diferentes ajustes que se han realizado en lo ejercicios internos de las entidades (reducciones presupuestales, incorporación de recursos, ajustes del plan anual de adquisiciones)</a:t>
            </a:r>
            <a:r>
              <a:rPr lang="es-MX"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rPr>
              <a:t>, las </a:t>
            </a:r>
            <a:r>
              <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entidades del Sector han manifestado la necesidad de reprogramar </a:t>
            </a:r>
            <a:r>
              <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el instrumento para el seguimiento de compromisos y giros de la vigencia y reservas presupuestales.</a:t>
            </a:r>
          </a:p>
          <a:p>
            <a:pPr marL="285750" indent="-285750" algn="just">
              <a:buFont typeface="Arial" panose="020B0604020202020204" pitchFamily="34" charset="0"/>
              <a:buChar char="•"/>
              <a:defRPr/>
            </a:pPr>
            <a:endParaRPr lang="es-ES" sz="2000" dirty="0">
              <a:solidFill>
                <a:srgbClr val="000000"/>
              </a:solidFill>
              <a:latin typeface="Museo Sans Condensed" panose="02000000000000000000" pitchFamily="2"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defRPr/>
            </a:pPr>
            <a:r>
              <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La Oficina Asesora de Planeación de la SCRD remitirá el instrumento para que las entidades presenten la reprogramación </a:t>
            </a:r>
            <a:r>
              <a:rPr kumimoji="0" lang="es-ES"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rPr>
              <a:t>compromisos y giros de la vigencia y reservas presupuestales para continuar realizando el seguimiento presupuestal del Sector.</a:t>
            </a:r>
            <a:endParaRPr kumimoji="0" lang="es-MX" sz="2000" b="0" i="0" u="none" strike="noStrike" kern="1200" cap="none" spc="0" normalizeH="0" baseline="0" noProof="0" dirty="0">
              <a:ln>
                <a:noFill/>
              </a:ln>
              <a:solidFill>
                <a:srgbClr val="000000"/>
              </a:solidFill>
              <a:effectLst/>
              <a:uLnTx/>
              <a:uFillTx/>
              <a:latin typeface="Museo Sans Condensed" panose="02000000000000000000"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8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4B626E2-26D0-46D2-AAAC-5599C5B0F0BC}"/>
              </a:ext>
            </a:extLst>
          </p:cNvPr>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ES"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2.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Análisis de la Reforma Tributaria para el Sector</a:t>
            </a:r>
          </a:p>
        </p:txBody>
      </p:sp>
    </p:spTree>
    <p:extLst>
      <p:ext uri="{BB962C8B-B14F-4D97-AF65-F5344CB8AC3E}">
        <p14:creationId xmlns:p14="http://schemas.microsoft.com/office/powerpoint/2010/main" val="329259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6. Aprobación del Acta Anterior Comité No. 3 Sesión Ordinaria Virtual Asincrónica de marzo 25 de 2021</a:t>
            </a:r>
            <a:endPar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3533111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lang="es-CO" sz="4000" b="1">
                <a:solidFill>
                  <a:srgbClr val="5D4294"/>
                </a:solidFill>
                <a:latin typeface="Museo Sans Condensed" panose="02000000000000000000" pitchFamily="2" charset="0"/>
                <a:cs typeface="Arial" panose="020B0604020202020204" pitchFamily="34" charset="0"/>
              </a:rPr>
              <a:t>7. </a:t>
            </a:r>
            <a:r>
              <a:rPr lang="es-CO" sz="4000" b="1" dirty="0">
                <a:solidFill>
                  <a:srgbClr val="5D4294"/>
                </a:solidFill>
                <a:latin typeface="Museo Sans Condensed" panose="02000000000000000000" pitchFamily="2" charset="0"/>
                <a:cs typeface="Arial" panose="020B0604020202020204" pitchFamily="34" charset="0"/>
              </a:rPr>
              <a:t>Proposiciones y varios</a:t>
            </a:r>
            <a:endParaRPr kumimoji="0" lang="es-CO" sz="32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3483044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ACE3645-DEB9-4C75-A207-67BDE4DAEB4E}"/>
              </a:ext>
            </a:extLst>
          </p:cNvPr>
          <p:cNvSpPr/>
          <p:nvPr/>
        </p:nvSpPr>
        <p:spPr>
          <a:xfrm>
            <a:off x="2449032" y="3075057"/>
            <a:ext cx="7293935" cy="707886"/>
          </a:xfrm>
          <a:prstGeom prst="rect">
            <a:avLst/>
          </a:prstGeom>
        </p:spPr>
        <p:txBody>
          <a:bodyPr wrap="square">
            <a:spAutoFit/>
          </a:bodyPr>
          <a:lstStyle/>
          <a:p>
            <a:pPr algn="ctr"/>
            <a:r>
              <a:rPr lang="es-CO" sz="4000" b="1" dirty="0">
                <a:solidFill>
                  <a:srgbClr val="5D4294"/>
                </a:solidFill>
                <a:latin typeface="Museo Sans Condensed" panose="02000000000000000000" pitchFamily="2" charset="0"/>
                <a:cs typeface="Arial" panose="020B0604020202020204" pitchFamily="34" charset="0"/>
              </a:rPr>
              <a:t>GRACIAS</a:t>
            </a:r>
            <a:endParaRPr lang="es-CO" sz="4000" dirty="0">
              <a:solidFill>
                <a:srgbClr val="5D4294"/>
              </a:solidFill>
              <a:latin typeface="Museo Sans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84365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29B495A-774D-41D4-8686-0D10E255BD1E}"/>
              </a:ext>
            </a:extLst>
          </p:cNvPr>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s-ES"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3. </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Metodología para la caracterización y mapeo de agentes del centro</a:t>
            </a:r>
          </a:p>
          <a:p>
            <a:pPr marL="0" marR="0" lvl="0" indent="0" algn="ctr" defTabSz="457200" rtl="0" eaLnBrk="1" fontAlgn="ctr" latinLnBrk="0" hangingPunct="1">
              <a:lnSpc>
                <a:spcPct val="107000"/>
              </a:lnSpc>
              <a:spcBef>
                <a:spcPct val="0"/>
              </a:spcBef>
              <a:spcAft>
                <a:spcPts val="0"/>
              </a:spcAft>
              <a:buClrTx/>
              <a:buSzTx/>
              <a:buFontTx/>
              <a:buNone/>
              <a:tabLst/>
              <a:defRPr/>
            </a:pPr>
            <a:endParaRPr lang="es-CO" sz="4000" b="1" dirty="0">
              <a:solidFill>
                <a:srgbClr val="5D4294"/>
              </a:solidFill>
              <a:latin typeface="Museo Sans Condensed" panose="02000000000000000000" pitchFamily="2" charset="0"/>
              <a:cs typeface="Arial" panose="020B0604020202020204" pitchFamily="34" charset="0"/>
            </a:endParaRPr>
          </a:p>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FUGA</a:t>
            </a:r>
          </a:p>
        </p:txBody>
      </p:sp>
    </p:spTree>
    <p:extLst>
      <p:ext uri="{BB962C8B-B14F-4D97-AF65-F5344CB8AC3E}">
        <p14:creationId xmlns:p14="http://schemas.microsoft.com/office/powerpoint/2010/main" val="287886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29B495A-774D-41D4-8686-0D10E255BD1E}"/>
              </a:ext>
            </a:extLst>
          </p:cNvPr>
          <p:cNvSpPr txBox="1">
            <a:spLocks/>
          </p:cNvSpPr>
          <p:nvPr/>
        </p:nvSpPr>
        <p:spPr>
          <a:xfrm>
            <a:off x="1456840" y="2333747"/>
            <a:ext cx="9278320" cy="21905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ctr" latinLnBrk="0" hangingPunct="1">
              <a:lnSpc>
                <a:spcPct val="107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4</a:t>
            </a:r>
            <a:r>
              <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rPr>
              <a:t>. </a:t>
            </a:r>
            <a:r>
              <a:rPr lang="es-CO" sz="4000" b="1" dirty="0">
                <a:solidFill>
                  <a:srgbClr val="5D4294"/>
                </a:solidFill>
                <a:latin typeface="Museo Sans Condensed" panose="02000000000000000000" pitchFamily="2" charset="0"/>
                <a:cs typeface="Arial" panose="020B0604020202020204" pitchFamily="34" charset="0"/>
              </a:rPr>
              <a:t>Avance Metas de Producto Plan Distrital de Desarrollo del Sector, corte a marzo 31 de 2021</a:t>
            </a:r>
            <a:endParaRPr kumimoji="0" lang="es-CO" sz="4000" b="1" i="0" u="none" strike="noStrike" kern="1200" cap="none" spc="0" normalizeH="0" baseline="0" noProof="0" dirty="0">
              <a:ln>
                <a:noFill/>
              </a:ln>
              <a:solidFill>
                <a:srgbClr val="5D4294"/>
              </a:solidFill>
              <a:effectLst/>
              <a:uLnTx/>
              <a:uFillTx/>
              <a:latin typeface="Museo Sans Condensed" panose="02000000000000000000" pitchFamily="2" charset="0"/>
              <a:ea typeface="+mj-ea"/>
              <a:cs typeface="Arial" panose="020B0604020202020204" pitchFamily="34" charset="0"/>
            </a:endParaRPr>
          </a:p>
        </p:txBody>
      </p:sp>
    </p:spTree>
    <p:extLst>
      <p:ext uri="{BB962C8B-B14F-4D97-AF65-F5344CB8AC3E}">
        <p14:creationId xmlns:p14="http://schemas.microsoft.com/office/powerpoint/2010/main" val="17107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pSp>
        <p:nvGrpSpPr>
          <p:cNvPr id="73" name="Google Shape;73;p2"/>
          <p:cNvGrpSpPr/>
          <p:nvPr/>
        </p:nvGrpSpPr>
        <p:grpSpPr>
          <a:xfrm>
            <a:off x="1523521" y="1715568"/>
            <a:ext cx="9057765" cy="5309989"/>
            <a:chOff x="0" y="1357696"/>
            <a:chExt cx="9984509" cy="5853280"/>
          </a:xfrm>
        </p:grpSpPr>
        <p:sp>
          <p:nvSpPr>
            <p:cNvPr id="74" name="Google Shape;74;p2"/>
            <p:cNvSpPr/>
            <p:nvPr/>
          </p:nvSpPr>
          <p:spPr>
            <a:xfrm>
              <a:off x="3814047" y="3349416"/>
              <a:ext cx="2484270" cy="2190708"/>
            </a:xfrm>
            <a:prstGeom prst="hexagon">
              <a:avLst>
                <a:gd name="adj" fmla="val 25000"/>
                <a:gd name="vf" fmla="val 115470"/>
              </a:avLst>
            </a:prstGeom>
            <a:solidFill>
              <a:srgbClr val="B4A7D6"/>
            </a:solid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75" name="Google Shape;75;p2"/>
            <p:cNvSpPr txBox="1"/>
            <p:nvPr/>
          </p:nvSpPr>
          <p:spPr>
            <a:xfrm>
              <a:off x="4203629" y="3692961"/>
              <a:ext cx="1705107" cy="1503618"/>
            </a:xfrm>
            <a:prstGeom prst="rect">
              <a:avLst/>
            </a:prstGeom>
            <a:noFill/>
            <a:ln>
              <a:noFill/>
            </a:ln>
          </p:spPr>
          <p:txBody>
            <a:bodyPr spcFirstLastPara="1" wrap="square" lIns="0" tIns="13812" rIns="0" bIns="13812" anchor="ctr" anchorCtr="0">
              <a:noAutofit/>
            </a:bodyPr>
            <a:lstStyle/>
            <a:p>
              <a:pPr algn="ctr">
                <a:lnSpc>
                  <a:spcPct val="90000"/>
                </a:lnSpc>
                <a:buClr>
                  <a:schemeClr val="dk1"/>
                </a:buClr>
                <a:buSzPts val="1200"/>
              </a:pPr>
              <a:r>
                <a:rPr lang="es-CO" sz="1996" b="1">
                  <a:solidFill>
                    <a:schemeClr val="dk1"/>
                  </a:solidFill>
                  <a:latin typeface="Calibri"/>
                  <a:ea typeface="Calibri"/>
                  <a:cs typeface="Calibri"/>
                  <a:sym typeface="Calibri"/>
                </a:rPr>
                <a:t>Propósito 2</a:t>
              </a:r>
              <a:endParaRPr sz="1996" b="1">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315">
                  <a:solidFill>
                    <a:schemeClr val="dk1"/>
                  </a:solidFill>
                  <a:latin typeface="Calibri"/>
                  <a:ea typeface="Calibri"/>
                  <a:cs typeface="Calibri"/>
                  <a:sym typeface="Calibri"/>
                </a:rPr>
                <a:t>IDPC: 4</a:t>
              </a:r>
              <a:endParaRPr sz="1633">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315">
                  <a:solidFill>
                    <a:schemeClr val="dk1"/>
                  </a:solidFill>
                  <a:latin typeface="Calibri"/>
                  <a:ea typeface="Calibri"/>
                  <a:cs typeface="Calibri"/>
                  <a:sym typeface="Calibri"/>
                </a:rPr>
                <a:t>IDRD: 1</a:t>
              </a:r>
              <a:endParaRPr sz="1452">
                <a:solidFill>
                  <a:schemeClr val="dk1"/>
                </a:solidFill>
                <a:latin typeface="Calibri"/>
                <a:ea typeface="Calibri"/>
                <a:cs typeface="Calibri"/>
                <a:sym typeface="Calibri"/>
              </a:endParaRPr>
            </a:p>
          </p:txBody>
        </p:sp>
        <p:sp>
          <p:nvSpPr>
            <p:cNvPr id="76" name="Google Shape;76;p2"/>
            <p:cNvSpPr/>
            <p:nvPr/>
          </p:nvSpPr>
          <p:spPr>
            <a:xfrm>
              <a:off x="9719920" y="6982816"/>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77" name="Google Shape;77;p2"/>
            <p:cNvSpPr/>
            <p:nvPr/>
          </p:nvSpPr>
          <p:spPr>
            <a:xfrm>
              <a:off x="2022836" y="2482715"/>
              <a:ext cx="2266483" cy="1945514"/>
            </a:xfrm>
            <a:prstGeom prst="hexagon">
              <a:avLst>
                <a:gd name="adj" fmla="val 25000"/>
                <a:gd name="vf" fmla="val 115470"/>
              </a:avLst>
            </a:prstGeom>
            <a:blipFill rotWithShape="1">
              <a:blip r:embed="rId3">
                <a:alphaModFix/>
              </a:blip>
              <a:stretch>
                <a:fillRect l="-8998" r="-8997"/>
              </a:stretch>
            </a:blipFill>
            <a:ln w="9525" cap="flat" cmpd="sng">
              <a:solidFill>
                <a:schemeClr val="accent3">
                  <a:alpha val="89411"/>
                </a:schemeClr>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78" name="Google Shape;78;p2"/>
            <p:cNvSpPr/>
            <p:nvPr/>
          </p:nvSpPr>
          <p:spPr>
            <a:xfrm>
              <a:off x="9719920" y="6982816"/>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79" name="Google Shape;79;p2"/>
            <p:cNvSpPr/>
            <p:nvPr/>
          </p:nvSpPr>
          <p:spPr>
            <a:xfrm>
              <a:off x="5761076" y="2308865"/>
              <a:ext cx="2501400" cy="2175900"/>
            </a:xfrm>
            <a:prstGeom prst="hexagon">
              <a:avLst>
                <a:gd name="adj" fmla="val 25000"/>
                <a:gd name="vf" fmla="val 115470"/>
              </a:avLst>
            </a:prstGeom>
            <a:solidFill>
              <a:srgbClr val="B4A7D6"/>
            </a:solid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0" name="Google Shape;80;p2"/>
            <p:cNvSpPr txBox="1"/>
            <p:nvPr/>
          </p:nvSpPr>
          <p:spPr>
            <a:xfrm>
              <a:off x="6150854" y="2647907"/>
              <a:ext cx="1721916" cy="1497779"/>
            </a:xfrm>
            <a:prstGeom prst="rect">
              <a:avLst/>
            </a:prstGeom>
            <a:noFill/>
            <a:ln>
              <a:noFill/>
            </a:ln>
          </p:spPr>
          <p:txBody>
            <a:bodyPr spcFirstLastPara="1" wrap="square" lIns="0" tIns="20729" rIns="0" bIns="20729" anchor="ctr" anchorCtr="0">
              <a:noAutofit/>
            </a:bodyPr>
            <a:lstStyle/>
            <a:p>
              <a:pPr algn="ctr">
                <a:lnSpc>
                  <a:spcPct val="90000"/>
                </a:lnSpc>
                <a:buClr>
                  <a:schemeClr val="dk1"/>
                </a:buClr>
                <a:buSzPts val="1800"/>
              </a:pPr>
              <a:r>
                <a:rPr lang="es-CO" sz="1996" b="1">
                  <a:solidFill>
                    <a:schemeClr val="dk1"/>
                  </a:solidFill>
                  <a:latin typeface="Calibri"/>
                  <a:ea typeface="Calibri"/>
                  <a:cs typeface="Calibri"/>
                  <a:sym typeface="Calibri"/>
                </a:rPr>
                <a:t>  Propósito 3</a:t>
              </a:r>
              <a:endParaRPr sz="1996" b="1">
                <a:solidFill>
                  <a:schemeClr val="dk1"/>
                </a:solidFill>
                <a:latin typeface="Calibri"/>
                <a:ea typeface="Calibri"/>
                <a:cs typeface="Calibri"/>
                <a:sym typeface="Calibri"/>
              </a:endParaRPr>
            </a:p>
            <a:p>
              <a:pPr algn="ctr">
                <a:lnSpc>
                  <a:spcPct val="90000"/>
                </a:lnSpc>
                <a:spcBef>
                  <a:spcPts val="572"/>
                </a:spcBef>
                <a:buClr>
                  <a:schemeClr val="dk1"/>
                </a:buClr>
                <a:buSzPts val="1100"/>
              </a:pPr>
              <a:r>
                <a:rPr lang="es-CO" sz="1361">
                  <a:solidFill>
                    <a:schemeClr val="dk1"/>
                  </a:solidFill>
                  <a:latin typeface="Calibri"/>
                  <a:ea typeface="Calibri"/>
                  <a:cs typeface="Calibri"/>
                  <a:sym typeface="Calibri"/>
                </a:rPr>
                <a:t>FUGA: 1</a:t>
              </a:r>
              <a:endParaRPr sz="1633">
                <a:solidFill>
                  <a:srgbClr val="000000"/>
                </a:solidFill>
                <a:latin typeface="Arial"/>
                <a:ea typeface="Arial"/>
                <a:cs typeface="Arial"/>
                <a:sym typeface="Arial"/>
              </a:endParaRPr>
            </a:p>
            <a:p>
              <a:pPr algn="ctr">
                <a:lnSpc>
                  <a:spcPct val="90000"/>
                </a:lnSpc>
                <a:spcBef>
                  <a:spcPts val="349"/>
                </a:spcBef>
                <a:buClr>
                  <a:schemeClr val="dk1"/>
                </a:buClr>
                <a:buSzPts val="1100"/>
              </a:pPr>
              <a:r>
                <a:rPr lang="es-CO" sz="1361">
                  <a:solidFill>
                    <a:schemeClr val="dk1"/>
                  </a:solidFill>
                  <a:latin typeface="Calibri"/>
                  <a:ea typeface="Calibri"/>
                  <a:cs typeface="Calibri"/>
                  <a:sym typeface="Calibri"/>
                </a:rPr>
                <a:t>IDARTES: 1</a:t>
              </a:r>
              <a:endParaRPr sz="1633">
                <a:solidFill>
                  <a:srgbClr val="000000"/>
                </a:solidFill>
                <a:latin typeface="Arial"/>
                <a:ea typeface="Arial"/>
                <a:cs typeface="Arial"/>
                <a:sym typeface="Arial"/>
              </a:endParaRPr>
            </a:p>
            <a:p>
              <a:pPr algn="ctr">
                <a:lnSpc>
                  <a:spcPct val="90000"/>
                </a:lnSpc>
                <a:spcBef>
                  <a:spcPts val="349"/>
                </a:spcBef>
                <a:buClr>
                  <a:schemeClr val="dk1"/>
                </a:buClr>
                <a:buSzPts val="1100"/>
              </a:pPr>
              <a:r>
                <a:rPr lang="es-CO" sz="1361">
                  <a:solidFill>
                    <a:schemeClr val="dk1"/>
                  </a:solidFill>
                  <a:latin typeface="Calibri"/>
                  <a:ea typeface="Calibri"/>
                  <a:cs typeface="Calibri"/>
                  <a:sym typeface="Calibri"/>
                </a:rPr>
                <a:t>IDPC: 1</a:t>
              </a:r>
              <a:endParaRPr sz="1633">
                <a:solidFill>
                  <a:srgbClr val="000000"/>
                </a:solidFill>
                <a:latin typeface="Arial"/>
                <a:ea typeface="Arial"/>
                <a:cs typeface="Arial"/>
                <a:sym typeface="Arial"/>
              </a:endParaRPr>
            </a:p>
            <a:p>
              <a:pPr algn="ctr">
                <a:lnSpc>
                  <a:spcPct val="90000"/>
                </a:lnSpc>
                <a:spcBef>
                  <a:spcPts val="349"/>
                </a:spcBef>
                <a:buClr>
                  <a:schemeClr val="dk1"/>
                </a:buClr>
                <a:buSzPts val="1100"/>
              </a:pPr>
              <a:r>
                <a:rPr lang="es-CO" sz="1361">
                  <a:solidFill>
                    <a:schemeClr val="dk1"/>
                  </a:solidFill>
                  <a:latin typeface="Calibri"/>
                  <a:ea typeface="Calibri"/>
                  <a:cs typeface="Calibri"/>
                  <a:sym typeface="Calibri"/>
                </a:rPr>
                <a:t>SCRD:1</a:t>
              </a:r>
              <a:endParaRPr sz="1996">
                <a:solidFill>
                  <a:schemeClr val="dk1"/>
                </a:solidFill>
                <a:latin typeface="Calibri"/>
                <a:ea typeface="Calibri"/>
                <a:cs typeface="Calibri"/>
                <a:sym typeface="Calibri"/>
              </a:endParaRPr>
            </a:p>
          </p:txBody>
        </p:sp>
        <p:sp>
          <p:nvSpPr>
            <p:cNvPr id="81" name="Google Shape;81;p2"/>
            <p:cNvSpPr/>
            <p:nvPr/>
          </p:nvSpPr>
          <p:spPr>
            <a:xfrm>
              <a:off x="9719920" y="6982818"/>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2" name="Google Shape;82;p2"/>
            <p:cNvSpPr/>
            <p:nvPr/>
          </p:nvSpPr>
          <p:spPr>
            <a:xfrm>
              <a:off x="3816790" y="1357696"/>
              <a:ext cx="2391389" cy="1945514"/>
            </a:xfrm>
            <a:prstGeom prst="hexagon">
              <a:avLst>
                <a:gd name="adj" fmla="val 25000"/>
                <a:gd name="vf" fmla="val 115470"/>
              </a:avLst>
            </a:prstGeom>
            <a:blipFill rotWithShape="1">
              <a:blip r:embed="rId4">
                <a:alphaModFix/>
              </a:blip>
              <a:stretch>
                <a:fillRect l="-30994" r="-30993"/>
              </a:stretch>
            </a:blipFill>
            <a:ln w="9525" cap="flat" cmpd="sng">
              <a:solidFill>
                <a:schemeClr val="accent3">
                  <a:alpha val="76470"/>
                </a:schemeClr>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3" name="Google Shape;83;p2"/>
            <p:cNvSpPr/>
            <p:nvPr/>
          </p:nvSpPr>
          <p:spPr>
            <a:xfrm>
              <a:off x="9719920" y="6982818"/>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4" name="Google Shape;84;p2"/>
            <p:cNvSpPr/>
            <p:nvPr/>
          </p:nvSpPr>
          <p:spPr>
            <a:xfrm>
              <a:off x="0" y="3317123"/>
              <a:ext cx="2510357" cy="2222225"/>
            </a:xfrm>
            <a:prstGeom prst="hexagon">
              <a:avLst>
                <a:gd name="adj" fmla="val 25000"/>
                <a:gd name="vf" fmla="val 115470"/>
              </a:avLst>
            </a:prstGeom>
            <a:solidFill>
              <a:srgbClr val="B4A7D6"/>
            </a:solid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5" name="Google Shape;85;p2"/>
            <p:cNvSpPr txBox="1"/>
            <p:nvPr/>
          </p:nvSpPr>
          <p:spPr>
            <a:xfrm>
              <a:off x="394382" y="3666239"/>
              <a:ext cx="1721593" cy="1523993"/>
            </a:xfrm>
            <a:prstGeom prst="rect">
              <a:avLst/>
            </a:prstGeom>
            <a:noFill/>
            <a:ln>
              <a:noFill/>
            </a:ln>
          </p:spPr>
          <p:txBody>
            <a:bodyPr spcFirstLastPara="1" wrap="square" lIns="0" tIns="13812" rIns="0" bIns="13812" anchor="t" anchorCtr="0">
              <a:noAutofit/>
            </a:bodyPr>
            <a:lstStyle/>
            <a:p>
              <a:pPr algn="ctr">
                <a:lnSpc>
                  <a:spcPct val="90000"/>
                </a:lnSpc>
                <a:buClr>
                  <a:schemeClr val="dk1"/>
                </a:buClr>
                <a:buSzPts val="1200"/>
              </a:pPr>
              <a:r>
                <a:rPr lang="es-CO" sz="1996" b="1">
                  <a:solidFill>
                    <a:schemeClr val="dk1"/>
                  </a:solidFill>
                  <a:latin typeface="Calibri"/>
                  <a:ea typeface="Calibri"/>
                  <a:cs typeface="Calibri"/>
                  <a:sym typeface="Calibri"/>
                </a:rPr>
                <a:t>Propósito 1</a:t>
              </a:r>
              <a:endParaRPr sz="1996" b="1">
                <a:solidFill>
                  <a:srgbClr val="000000"/>
                </a:solidFill>
                <a:latin typeface="Arial"/>
                <a:ea typeface="Arial"/>
                <a:cs typeface="Arial"/>
                <a:sym typeface="Arial"/>
              </a:endParaRPr>
            </a:p>
            <a:p>
              <a:pPr algn="ctr">
                <a:lnSpc>
                  <a:spcPct val="90000"/>
                </a:lnSpc>
                <a:spcBef>
                  <a:spcPts val="381"/>
                </a:spcBef>
                <a:buClr>
                  <a:schemeClr val="dk1"/>
                </a:buClr>
                <a:buSzPts val="1000"/>
              </a:pPr>
              <a:r>
                <a:rPr lang="es-CO" sz="1270">
                  <a:solidFill>
                    <a:schemeClr val="dk1"/>
                  </a:solidFill>
                  <a:latin typeface="Calibri"/>
                  <a:ea typeface="Calibri"/>
                  <a:cs typeface="Calibri"/>
                  <a:sym typeface="Calibri"/>
                </a:rPr>
                <a:t>FUGA: 8</a:t>
              </a:r>
              <a:endParaRPr sz="1633">
                <a:solidFill>
                  <a:srgbClr val="000000"/>
                </a:solidFill>
                <a:latin typeface="Arial"/>
                <a:ea typeface="Arial"/>
                <a:cs typeface="Arial"/>
                <a:sym typeface="Arial"/>
              </a:endParaRPr>
            </a:p>
            <a:p>
              <a:pPr algn="ctr">
                <a:lnSpc>
                  <a:spcPct val="90000"/>
                </a:lnSpc>
                <a:spcBef>
                  <a:spcPts val="318"/>
                </a:spcBef>
                <a:buClr>
                  <a:schemeClr val="dk1"/>
                </a:buClr>
                <a:buSzPts val="1000"/>
              </a:pPr>
              <a:r>
                <a:rPr lang="es-CO" sz="1270">
                  <a:solidFill>
                    <a:schemeClr val="dk1"/>
                  </a:solidFill>
                  <a:latin typeface="Calibri"/>
                  <a:ea typeface="Calibri"/>
                  <a:cs typeface="Calibri"/>
                  <a:sym typeface="Calibri"/>
                </a:rPr>
                <a:t>IDARTES: 10</a:t>
              </a:r>
              <a:endParaRPr sz="1633">
                <a:solidFill>
                  <a:srgbClr val="000000"/>
                </a:solidFill>
                <a:latin typeface="Arial"/>
                <a:ea typeface="Arial"/>
                <a:cs typeface="Arial"/>
                <a:sym typeface="Arial"/>
              </a:endParaRPr>
            </a:p>
            <a:p>
              <a:pPr algn="ctr">
                <a:lnSpc>
                  <a:spcPct val="90000"/>
                </a:lnSpc>
                <a:spcBef>
                  <a:spcPts val="318"/>
                </a:spcBef>
                <a:buClr>
                  <a:schemeClr val="dk1"/>
                </a:buClr>
                <a:buSzPts val="1000"/>
              </a:pPr>
              <a:r>
                <a:rPr lang="es-CO" sz="1270">
                  <a:solidFill>
                    <a:schemeClr val="dk1"/>
                  </a:solidFill>
                  <a:latin typeface="Calibri"/>
                  <a:ea typeface="Calibri"/>
                  <a:cs typeface="Calibri"/>
                  <a:sym typeface="Calibri"/>
                </a:rPr>
                <a:t>IDPC: 6</a:t>
              </a:r>
              <a:endParaRPr sz="1633">
                <a:solidFill>
                  <a:srgbClr val="000000"/>
                </a:solidFill>
                <a:latin typeface="Arial"/>
                <a:ea typeface="Arial"/>
                <a:cs typeface="Arial"/>
                <a:sym typeface="Arial"/>
              </a:endParaRPr>
            </a:p>
            <a:p>
              <a:pPr algn="ctr">
                <a:lnSpc>
                  <a:spcPct val="90000"/>
                </a:lnSpc>
                <a:spcBef>
                  <a:spcPts val="318"/>
                </a:spcBef>
                <a:buClr>
                  <a:schemeClr val="dk1"/>
                </a:buClr>
                <a:buSzPts val="1000"/>
              </a:pPr>
              <a:r>
                <a:rPr lang="es-CO" sz="1270">
                  <a:solidFill>
                    <a:schemeClr val="dk1"/>
                  </a:solidFill>
                  <a:latin typeface="Calibri"/>
                  <a:ea typeface="Calibri"/>
                  <a:cs typeface="Calibri"/>
                  <a:sym typeface="Calibri"/>
                </a:rPr>
                <a:t>IDRD: 9</a:t>
              </a:r>
              <a:endParaRPr sz="1361">
                <a:solidFill>
                  <a:schemeClr val="dk1"/>
                </a:solidFill>
                <a:latin typeface="Calibri"/>
                <a:ea typeface="Calibri"/>
                <a:cs typeface="Calibri"/>
                <a:sym typeface="Calibri"/>
              </a:endParaRPr>
            </a:p>
            <a:p>
              <a:pPr marL="51846" lvl="1" indent="-51846" algn="ctr">
                <a:lnSpc>
                  <a:spcPct val="90000"/>
                </a:lnSpc>
                <a:spcBef>
                  <a:spcPts val="318"/>
                </a:spcBef>
                <a:buClr>
                  <a:schemeClr val="dk1"/>
                </a:buClr>
                <a:buSzPts val="1000"/>
              </a:pPr>
              <a:r>
                <a:rPr lang="es-CO" sz="1270">
                  <a:solidFill>
                    <a:schemeClr val="dk1"/>
                  </a:solidFill>
                  <a:latin typeface="Calibri"/>
                  <a:ea typeface="Calibri"/>
                  <a:cs typeface="Calibri"/>
                  <a:sym typeface="Calibri"/>
                </a:rPr>
                <a:t>OFB: 5</a:t>
              </a:r>
              <a:endParaRPr sz="1633">
                <a:solidFill>
                  <a:srgbClr val="000000"/>
                </a:solidFill>
                <a:latin typeface="Arial"/>
                <a:ea typeface="Arial"/>
                <a:cs typeface="Arial"/>
                <a:sym typeface="Arial"/>
              </a:endParaRPr>
            </a:p>
            <a:p>
              <a:pPr marL="51846" lvl="1" indent="-51846" algn="ctr">
                <a:lnSpc>
                  <a:spcPct val="90000"/>
                </a:lnSpc>
                <a:spcBef>
                  <a:spcPts val="136"/>
                </a:spcBef>
                <a:buClr>
                  <a:schemeClr val="dk1"/>
                </a:buClr>
                <a:buSzPts val="1000"/>
              </a:pPr>
              <a:r>
                <a:rPr lang="es-CO" sz="1270">
                  <a:solidFill>
                    <a:schemeClr val="dk1"/>
                  </a:solidFill>
                  <a:latin typeface="Calibri"/>
                  <a:ea typeface="Calibri"/>
                  <a:cs typeface="Calibri"/>
                  <a:sym typeface="Calibri"/>
                </a:rPr>
                <a:t>SCRD:16</a:t>
              </a:r>
              <a:endParaRPr sz="1270">
                <a:solidFill>
                  <a:schemeClr val="dk1"/>
                </a:solidFill>
                <a:latin typeface="Calibri"/>
                <a:ea typeface="Calibri"/>
                <a:cs typeface="Calibri"/>
                <a:sym typeface="Calibri"/>
              </a:endParaRPr>
            </a:p>
          </p:txBody>
        </p:sp>
        <p:sp>
          <p:nvSpPr>
            <p:cNvPr id="86" name="Google Shape;86;p2"/>
            <p:cNvSpPr/>
            <p:nvPr/>
          </p:nvSpPr>
          <p:spPr>
            <a:xfrm>
              <a:off x="9719920" y="6982817"/>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7" name="Google Shape;87;p2"/>
            <p:cNvSpPr/>
            <p:nvPr/>
          </p:nvSpPr>
          <p:spPr>
            <a:xfrm>
              <a:off x="2004277" y="4461346"/>
              <a:ext cx="2301636" cy="2145124"/>
            </a:xfrm>
            <a:prstGeom prst="hexagon">
              <a:avLst>
                <a:gd name="adj" fmla="val 25000"/>
                <a:gd name="vf" fmla="val 115470"/>
              </a:avLst>
            </a:prstGeom>
            <a:blipFill rotWithShape="1">
              <a:blip r:embed="rId5">
                <a:alphaModFix/>
              </a:blip>
              <a:stretch>
                <a:fillRect l="-32995" r="-32995"/>
              </a:stretch>
            </a:blipFill>
            <a:ln w="9525" cap="flat" cmpd="sng">
              <a:solidFill>
                <a:schemeClr val="accent3">
                  <a:alpha val="62745"/>
                </a:schemeClr>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8" name="Google Shape;88;p2"/>
            <p:cNvSpPr/>
            <p:nvPr/>
          </p:nvSpPr>
          <p:spPr>
            <a:xfrm>
              <a:off x="9719920" y="6982817"/>
              <a:ext cx="264589" cy="228158"/>
            </a:xfrm>
            <a:prstGeom prst="hexagon">
              <a:avLst>
                <a:gd name="adj" fmla="val 25000"/>
                <a:gd name="vf" fmla="val 115470"/>
              </a:avLst>
            </a:prstGeom>
            <a:solidFill>
              <a:schemeClr val="lt1"/>
            </a:solidFill>
            <a:ln w="9525" cap="flat" cmpd="sng">
              <a:solidFill>
                <a:schemeClr val="accent3"/>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89" name="Google Shape;89;p2"/>
            <p:cNvSpPr/>
            <p:nvPr/>
          </p:nvSpPr>
          <p:spPr>
            <a:xfrm>
              <a:off x="7718026" y="3627589"/>
              <a:ext cx="2266483" cy="1945514"/>
            </a:xfrm>
            <a:prstGeom prst="hexagon">
              <a:avLst>
                <a:gd name="adj" fmla="val 25000"/>
                <a:gd name="vf" fmla="val 115470"/>
              </a:avLst>
            </a:prstGeom>
            <a:solidFill>
              <a:srgbClr val="B4A7D6"/>
            </a:solid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90" name="Google Shape;90;p2"/>
            <p:cNvSpPr txBox="1"/>
            <p:nvPr/>
          </p:nvSpPr>
          <p:spPr>
            <a:xfrm>
              <a:off x="8069026" y="3928882"/>
              <a:ext cx="1564483" cy="1342928"/>
            </a:xfrm>
            <a:prstGeom prst="rect">
              <a:avLst/>
            </a:prstGeom>
            <a:noFill/>
            <a:ln>
              <a:noFill/>
            </a:ln>
          </p:spPr>
          <p:txBody>
            <a:bodyPr spcFirstLastPara="1" wrap="square" lIns="0" tIns="12655" rIns="0" bIns="12655" anchor="ctr" anchorCtr="0">
              <a:noAutofit/>
            </a:bodyPr>
            <a:lstStyle/>
            <a:p>
              <a:pPr algn="ctr">
                <a:lnSpc>
                  <a:spcPct val="90000"/>
                </a:lnSpc>
                <a:buClr>
                  <a:schemeClr val="dk1"/>
                </a:buClr>
                <a:buSzPts val="1050"/>
              </a:pPr>
              <a:r>
                <a:rPr lang="es-CO" sz="1905" b="1">
                  <a:solidFill>
                    <a:schemeClr val="dk1"/>
                  </a:solidFill>
                  <a:latin typeface="Calibri"/>
                  <a:ea typeface="Calibri"/>
                  <a:cs typeface="Calibri"/>
                  <a:sym typeface="Calibri"/>
                </a:rPr>
                <a:t>Propósito 5</a:t>
              </a:r>
              <a:endParaRPr sz="1905" b="1">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FUGA: 2</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IDARTES: 2</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IDPC: 2</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IDRD: 1</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OFB: 2</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SCRD: 5</a:t>
              </a:r>
              <a:endParaRPr sz="1542">
                <a:solidFill>
                  <a:srgbClr val="000000"/>
                </a:solidFill>
                <a:latin typeface="Arial"/>
                <a:ea typeface="Arial"/>
                <a:cs typeface="Arial"/>
                <a:sym typeface="Arial"/>
              </a:endParaRPr>
            </a:p>
            <a:p>
              <a:pPr algn="ctr">
                <a:lnSpc>
                  <a:spcPct val="90000"/>
                </a:lnSpc>
                <a:spcBef>
                  <a:spcPts val="334"/>
                </a:spcBef>
                <a:buClr>
                  <a:schemeClr val="dk1"/>
                </a:buClr>
                <a:buSzPts val="1050"/>
              </a:pPr>
              <a:r>
                <a:rPr lang="es-CO" sz="1225">
                  <a:solidFill>
                    <a:schemeClr val="dk1"/>
                  </a:solidFill>
                  <a:latin typeface="Calibri"/>
                  <a:ea typeface="Calibri"/>
                  <a:cs typeface="Calibri"/>
                  <a:sym typeface="Calibri"/>
                </a:rPr>
                <a:t>CANAL: 2</a:t>
              </a:r>
              <a:endParaRPr sz="1225">
                <a:solidFill>
                  <a:schemeClr val="dk1"/>
                </a:solidFill>
                <a:latin typeface="Calibri"/>
                <a:ea typeface="Calibri"/>
                <a:cs typeface="Calibri"/>
                <a:sym typeface="Calibri"/>
              </a:endParaRPr>
            </a:p>
          </p:txBody>
        </p:sp>
        <p:sp>
          <p:nvSpPr>
            <p:cNvPr id="91" name="Google Shape;91;p2"/>
            <p:cNvSpPr/>
            <p:nvPr/>
          </p:nvSpPr>
          <p:spPr>
            <a:xfrm>
              <a:off x="9719920" y="6982818"/>
              <a:ext cx="264589" cy="228158"/>
            </a:xfrm>
            <a:prstGeom prst="hexagon">
              <a:avLst>
                <a:gd name="adj" fmla="val 25000"/>
                <a:gd name="vf" fmla="val 115470"/>
              </a:avLst>
            </a:prstGeom>
            <a:no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92" name="Google Shape;92;p2"/>
            <p:cNvSpPr/>
            <p:nvPr/>
          </p:nvSpPr>
          <p:spPr>
            <a:xfrm>
              <a:off x="5834691" y="4548336"/>
              <a:ext cx="2266483" cy="1945514"/>
            </a:xfrm>
            <a:prstGeom prst="hexagon">
              <a:avLst>
                <a:gd name="adj" fmla="val 25000"/>
                <a:gd name="vf" fmla="val 115470"/>
              </a:avLst>
            </a:prstGeom>
            <a:blipFill rotWithShape="1">
              <a:blip r:embed="rId6">
                <a:alphaModFix/>
              </a:blip>
              <a:stretch>
                <a:fillRect l="-6996" r="-6996"/>
              </a:stretch>
            </a:blipFill>
            <a:ln w="9525" cap="flat" cmpd="sng">
              <a:solidFill>
                <a:schemeClr val="accent3">
                  <a:alpha val="49411"/>
                </a:schemeClr>
              </a:solidFill>
              <a:prstDash val="solid"/>
              <a:miter lim="800000"/>
              <a:headEnd type="none" w="sm" len="sm"/>
              <a:tailEnd type="none" w="sm" len="sm"/>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sp>
          <p:nvSpPr>
            <p:cNvPr id="93" name="Google Shape;93;p2"/>
            <p:cNvSpPr/>
            <p:nvPr/>
          </p:nvSpPr>
          <p:spPr>
            <a:xfrm>
              <a:off x="8981497" y="6948912"/>
              <a:ext cx="264589" cy="228158"/>
            </a:xfrm>
            <a:prstGeom prst="hexagon">
              <a:avLst>
                <a:gd name="adj" fmla="val 25000"/>
                <a:gd name="vf" fmla="val 115470"/>
              </a:avLst>
            </a:prstGeom>
            <a:noFill/>
            <a:ln>
              <a:noFill/>
            </a:ln>
          </p:spPr>
          <p:txBody>
            <a:bodyPr spcFirstLastPara="1" wrap="square" lIns="82939" tIns="82939" rIns="82939" bIns="82939" anchor="ctr" anchorCtr="0">
              <a:noAutofit/>
            </a:bodyPr>
            <a:lstStyle/>
            <a:p>
              <a:pPr>
                <a:buClr>
                  <a:srgbClr val="000000"/>
                </a:buClr>
                <a:buSzPts val="1400"/>
              </a:pPr>
              <a:endParaRPr sz="1270">
                <a:solidFill>
                  <a:srgbClr val="000000"/>
                </a:solidFill>
                <a:latin typeface="Arial"/>
                <a:ea typeface="Arial"/>
                <a:cs typeface="Arial"/>
                <a:sym typeface="Arial"/>
              </a:endParaRPr>
            </a:p>
          </p:txBody>
        </p:sp>
      </p:grpSp>
      <p:sp>
        <p:nvSpPr>
          <p:cNvPr id="94" name="Google Shape;94;p2"/>
          <p:cNvSpPr/>
          <p:nvPr/>
        </p:nvSpPr>
        <p:spPr>
          <a:xfrm>
            <a:off x="9931123" y="6208885"/>
            <a:ext cx="737357" cy="485985"/>
          </a:xfrm>
          <a:prstGeom prst="rect">
            <a:avLst/>
          </a:prstGeom>
          <a:solidFill>
            <a:schemeClr val="lt1"/>
          </a:solidFill>
          <a:ln>
            <a:noFill/>
          </a:ln>
        </p:spPr>
        <p:txBody>
          <a:bodyPr spcFirstLastPara="1" wrap="square" lIns="82939" tIns="41458" rIns="82939" bIns="41458" anchor="ctr" anchorCtr="0">
            <a:noAutofit/>
          </a:bodyPr>
          <a:lstStyle/>
          <a:p>
            <a:pPr algn="ctr">
              <a:buClr>
                <a:srgbClr val="000000"/>
              </a:buClr>
              <a:buSzPts val="1800"/>
            </a:pPr>
            <a:endParaRPr sz="1633">
              <a:solidFill>
                <a:schemeClr val="lt1"/>
              </a:solidFill>
              <a:latin typeface="Calibri"/>
              <a:ea typeface="Calibri"/>
              <a:cs typeface="Calibri"/>
              <a:sym typeface="Calibri"/>
            </a:endParaRPr>
          </a:p>
        </p:txBody>
      </p:sp>
      <p:sp>
        <p:nvSpPr>
          <p:cNvPr id="95" name="Google Shape;95;p2"/>
          <p:cNvSpPr txBox="1"/>
          <p:nvPr/>
        </p:nvSpPr>
        <p:spPr>
          <a:xfrm>
            <a:off x="1523520" y="966240"/>
            <a:ext cx="3977267" cy="1150397"/>
          </a:xfrm>
          <a:prstGeom prst="rect">
            <a:avLst/>
          </a:prstGeom>
          <a:noFill/>
          <a:ln>
            <a:noFill/>
          </a:ln>
        </p:spPr>
        <p:txBody>
          <a:bodyPr spcFirstLastPara="1" wrap="square" lIns="82939" tIns="41458" rIns="82939" bIns="41458" anchor="t" anchorCtr="0">
            <a:noAutofit/>
          </a:bodyPr>
          <a:lstStyle/>
          <a:p>
            <a:pPr algn="ctr">
              <a:buClr>
                <a:srgbClr val="000000"/>
              </a:buClr>
              <a:buSzPts val="4018"/>
            </a:pPr>
            <a:r>
              <a:rPr lang="es-CO" sz="3645" b="1">
                <a:solidFill>
                  <a:schemeClr val="dk1"/>
                </a:solidFill>
                <a:latin typeface="Calibri"/>
                <a:ea typeface="Calibri"/>
                <a:cs typeface="Calibri"/>
                <a:sym typeface="Calibri"/>
              </a:rPr>
              <a:t>50</a:t>
            </a:r>
            <a:r>
              <a:rPr lang="es-CO" sz="3373" b="1">
                <a:solidFill>
                  <a:schemeClr val="dk1"/>
                </a:solidFill>
                <a:latin typeface="Calibri"/>
                <a:ea typeface="Calibri"/>
                <a:cs typeface="Calibri"/>
                <a:sym typeface="Calibri"/>
              </a:rPr>
              <a:t> </a:t>
            </a:r>
            <a:endParaRPr sz="3373" b="1">
              <a:solidFill>
                <a:schemeClr val="dk1"/>
              </a:solidFill>
              <a:latin typeface="Calibri"/>
              <a:ea typeface="Calibri"/>
              <a:cs typeface="Calibri"/>
              <a:sym typeface="Calibri"/>
            </a:endParaRPr>
          </a:p>
          <a:p>
            <a:pPr algn="ctr">
              <a:buClr>
                <a:srgbClr val="000000"/>
              </a:buClr>
              <a:buSzPts val="2018"/>
            </a:pPr>
            <a:r>
              <a:rPr lang="es-CO" sz="1831" b="1">
                <a:solidFill>
                  <a:schemeClr val="dk1"/>
                </a:solidFill>
                <a:latin typeface="Calibri"/>
                <a:ea typeface="Calibri"/>
                <a:cs typeface="Calibri"/>
                <a:sym typeface="Calibri"/>
              </a:rPr>
              <a:t>METAS DE PRODUCTO </a:t>
            </a:r>
            <a:endParaRPr sz="1831" b="1">
              <a:solidFill>
                <a:schemeClr val="dk1"/>
              </a:solidFill>
              <a:latin typeface="Calibri"/>
              <a:ea typeface="Calibri"/>
              <a:cs typeface="Calibri"/>
              <a:sym typeface="Calibri"/>
            </a:endParaRPr>
          </a:p>
          <a:p>
            <a:pPr algn="ctr">
              <a:buClr>
                <a:srgbClr val="000000"/>
              </a:buClr>
              <a:buSzPts val="2018"/>
            </a:pPr>
            <a:r>
              <a:rPr lang="es-CO" sz="1831" b="1">
                <a:solidFill>
                  <a:schemeClr val="dk1"/>
                </a:solidFill>
                <a:latin typeface="Calibri"/>
                <a:ea typeface="Calibri"/>
                <a:cs typeface="Calibri"/>
                <a:sym typeface="Calibri"/>
              </a:rPr>
              <a:t>A CARGO DEL SECTOR</a:t>
            </a:r>
            <a:endParaRPr sz="1179">
              <a:solidFill>
                <a:srgbClr val="000000"/>
              </a:solidFill>
              <a:latin typeface="Arial"/>
              <a:ea typeface="Arial"/>
              <a:cs typeface="Arial"/>
              <a:sym typeface="Arial"/>
            </a:endParaRPr>
          </a:p>
        </p:txBody>
      </p:sp>
      <p:grpSp>
        <p:nvGrpSpPr>
          <p:cNvPr id="96" name="Google Shape;96;p2"/>
          <p:cNvGrpSpPr/>
          <p:nvPr/>
        </p:nvGrpSpPr>
        <p:grpSpPr>
          <a:xfrm>
            <a:off x="1523520" y="130935"/>
            <a:ext cx="9144745" cy="653632"/>
            <a:chOff x="0" y="817901"/>
            <a:chExt cx="5550569" cy="592523"/>
          </a:xfrm>
        </p:grpSpPr>
        <p:pic>
          <p:nvPicPr>
            <p:cNvPr id="97" name="Google Shape;97;p2"/>
            <p:cNvPicPr preferRelativeResize="0"/>
            <p:nvPr/>
          </p:nvPicPr>
          <p:blipFill rotWithShape="1">
            <a:blip r:embed="rId7">
              <a:alphaModFix/>
            </a:blip>
            <a:srcRect l="69215" r="6154"/>
            <a:stretch/>
          </p:blipFill>
          <p:spPr>
            <a:xfrm>
              <a:off x="0" y="934848"/>
              <a:ext cx="5550569" cy="391797"/>
            </a:xfrm>
            <a:prstGeom prst="rect">
              <a:avLst/>
            </a:prstGeom>
            <a:noFill/>
            <a:ln>
              <a:noFill/>
            </a:ln>
          </p:spPr>
        </p:pic>
        <p:pic>
          <p:nvPicPr>
            <p:cNvPr id="98" name="Google Shape;98;p2"/>
            <p:cNvPicPr preferRelativeResize="0"/>
            <p:nvPr/>
          </p:nvPicPr>
          <p:blipFill rotWithShape="1">
            <a:blip r:embed="rId7">
              <a:alphaModFix/>
            </a:blip>
            <a:srcRect l="72914" r="1136"/>
            <a:stretch/>
          </p:blipFill>
          <p:spPr>
            <a:xfrm>
              <a:off x="0" y="817901"/>
              <a:ext cx="3738038" cy="391797"/>
            </a:xfrm>
            <a:prstGeom prst="rect">
              <a:avLst/>
            </a:prstGeom>
            <a:noFill/>
            <a:ln>
              <a:noFill/>
            </a:ln>
          </p:spPr>
        </p:pic>
        <p:pic>
          <p:nvPicPr>
            <p:cNvPr id="99" name="Google Shape;99;p2"/>
            <p:cNvPicPr preferRelativeResize="0"/>
            <p:nvPr/>
          </p:nvPicPr>
          <p:blipFill rotWithShape="1">
            <a:blip r:embed="rId7">
              <a:alphaModFix/>
            </a:blip>
            <a:srcRect l="72914" r="1136"/>
            <a:stretch/>
          </p:blipFill>
          <p:spPr>
            <a:xfrm>
              <a:off x="0" y="1018624"/>
              <a:ext cx="1851650" cy="391800"/>
            </a:xfrm>
            <a:prstGeom prst="rect">
              <a:avLst/>
            </a:prstGeom>
            <a:noFill/>
            <a:ln>
              <a:noFill/>
            </a:ln>
          </p:spPr>
        </p:pic>
      </p:grpSp>
      <p:sp>
        <p:nvSpPr>
          <p:cNvPr id="100" name="Google Shape;100;p2"/>
          <p:cNvSpPr txBox="1"/>
          <p:nvPr/>
        </p:nvSpPr>
        <p:spPr>
          <a:xfrm>
            <a:off x="1870107" y="174262"/>
            <a:ext cx="7925685" cy="791970"/>
          </a:xfrm>
          <a:prstGeom prst="rect">
            <a:avLst/>
          </a:prstGeom>
          <a:noFill/>
          <a:ln>
            <a:noFill/>
          </a:ln>
        </p:spPr>
        <p:txBody>
          <a:bodyPr spcFirstLastPara="1" wrap="square" lIns="82939" tIns="82939" rIns="82939" bIns="82939" anchor="t" anchorCtr="0">
            <a:noAutofit/>
          </a:bodyPr>
          <a:lstStyle/>
          <a:p>
            <a:pPr>
              <a:buClr>
                <a:srgbClr val="000000"/>
              </a:buClr>
              <a:buSzPts val="2400"/>
            </a:pPr>
            <a:r>
              <a:rPr lang="es-CO" sz="2177" b="1">
                <a:solidFill>
                  <a:srgbClr val="FFFFFF"/>
                </a:solidFill>
                <a:latin typeface="Calibri"/>
                <a:ea typeface="Calibri"/>
                <a:cs typeface="Calibri"/>
                <a:sym typeface="Calibri"/>
              </a:rPr>
              <a:t>Balance Participación Sectorial PDD UNCSA 2020-2024</a:t>
            </a:r>
            <a:endParaRPr sz="2359" b="1">
              <a:solidFill>
                <a:srgbClr val="FFFFFF"/>
              </a:solidFill>
              <a:latin typeface="Arial"/>
              <a:ea typeface="Arial"/>
              <a:cs typeface="Arial"/>
              <a:sym typeface="Arial"/>
            </a:endParaRPr>
          </a:p>
        </p:txBody>
      </p:sp>
      <p:pic>
        <p:nvPicPr>
          <p:cNvPr id="101" name="Google Shape;101;p2"/>
          <p:cNvPicPr preferRelativeResize="0"/>
          <p:nvPr/>
        </p:nvPicPr>
        <p:blipFill rotWithShape="1">
          <a:blip r:embed="rId8">
            <a:alphaModFix/>
          </a:blip>
          <a:srcRect/>
          <a:stretch/>
        </p:blipFill>
        <p:spPr>
          <a:xfrm>
            <a:off x="9273147" y="5948937"/>
            <a:ext cx="1133769" cy="704063"/>
          </a:xfrm>
          <a:prstGeom prst="rect">
            <a:avLst/>
          </a:prstGeom>
          <a:noFill/>
          <a:ln>
            <a:noFill/>
          </a:ln>
        </p:spPr>
      </p:pic>
      <p:sp>
        <p:nvSpPr>
          <p:cNvPr id="102" name="Google Shape;102;p2"/>
          <p:cNvSpPr txBox="1"/>
          <p:nvPr/>
        </p:nvSpPr>
        <p:spPr>
          <a:xfrm>
            <a:off x="7648177" y="992730"/>
            <a:ext cx="3020099" cy="653715"/>
          </a:xfrm>
          <a:prstGeom prst="rect">
            <a:avLst/>
          </a:prstGeom>
          <a:noFill/>
          <a:ln>
            <a:noFill/>
          </a:ln>
        </p:spPr>
        <p:txBody>
          <a:bodyPr spcFirstLastPara="1" wrap="square" lIns="82939" tIns="41458" rIns="82939" bIns="41458" anchor="t" anchorCtr="0">
            <a:noAutofit/>
          </a:bodyPr>
          <a:lstStyle/>
          <a:p>
            <a:pPr algn="ctr">
              <a:buClr>
                <a:srgbClr val="000000"/>
              </a:buClr>
              <a:buSzPts val="4018"/>
            </a:pPr>
            <a:r>
              <a:rPr lang="es-CO" sz="3645" b="1">
                <a:solidFill>
                  <a:schemeClr val="dk1"/>
                </a:solidFill>
                <a:latin typeface="Calibri"/>
                <a:ea typeface="Calibri"/>
                <a:cs typeface="Calibri"/>
                <a:sym typeface="Calibri"/>
              </a:rPr>
              <a:t>79</a:t>
            </a:r>
            <a:endParaRPr sz="3645" b="1">
              <a:solidFill>
                <a:schemeClr val="dk1"/>
              </a:solidFill>
              <a:latin typeface="Calibri"/>
              <a:ea typeface="Calibri"/>
              <a:cs typeface="Calibri"/>
              <a:sym typeface="Calibri"/>
            </a:endParaRPr>
          </a:p>
          <a:p>
            <a:pPr algn="ctr">
              <a:buClr>
                <a:srgbClr val="000000"/>
              </a:buClr>
              <a:buSzPts val="2018"/>
            </a:pPr>
            <a:r>
              <a:rPr lang="es-CO" sz="1831" b="1">
                <a:solidFill>
                  <a:schemeClr val="dk1"/>
                </a:solidFill>
                <a:latin typeface="Calibri"/>
                <a:ea typeface="Calibri"/>
                <a:cs typeface="Calibri"/>
                <a:sym typeface="Calibri"/>
              </a:rPr>
              <a:t>METAS INDIVIDUALES</a:t>
            </a:r>
            <a:endParaRPr sz="1179">
              <a:solidFill>
                <a:srgbClr val="000000"/>
              </a:solidFill>
              <a:latin typeface="Arial"/>
              <a:ea typeface="Arial"/>
              <a:cs typeface="Arial"/>
              <a:sym typeface="Arial"/>
            </a:endParaRPr>
          </a:p>
        </p:txBody>
      </p:sp>
      <p:sp>
        <p:nvSpPr>
          <p:cNvPr id="103" name="Google Shape;103;p2"/>
          <p:cNvSpPr txBox="1"/>
          <p:nvPr/>
        </p:nvSpPr>
        <p:spPr>
          <a:xfrm>
            <a:off x="5562294" y="5529864"/>
            <a:ext cx="1076643" cy="257458"/>
          </a:xfrm>
          <a:prstGeom prst="rect">
            <a:avLst/>
          </a:prstGeom>
          <a:noFill/>
          <a:ln>
            <a:noFill/>
          </a:ln>
        </p:spPr>
        <p:txBody>
          <a:bodyPr spcFirstLastPara="1" wrap="square" lIns="82939" tIns="82939" rIns="82939" bIns="82939" anchor="ctr" anchorCtr="0">
            <a:noAutofit/>
          </a:bodyPr>
          <a:lstStyle/>
          <a:p>
            <a:pPr algn="ctr">
              <a:buClr>
                <a:srgbClr val="000000"/>
              </a:buClr>
              <a:buSzPts val="1400"/>
            </a:pPr>
            <a:r>
              <a:rPr lang="es-CO" sz="1814" b="1">
                <a:solidFill>
                  <a:srgbClr val="674EA7"/>
                </a:solidFill>
                <a:latin typeface="Calibri" panose="020F0502020204030204" pitchFamily="34" charset="0"/>
                <a:cs typeface="Calibri" panose="020F0502020204030204" pitchFamily="34" charset="0"/>
                <a:sym typeface="Arial"/>
              </a:rPr>
              <a:t>5 Metas</a:t>
            </a:r>
            <a:endParaRPr sz="1814" b="1">
              <a:solidFill>
                <a:srgbClr val="674EA7"/>
              </a:solidFill>
              <a:latin typeface="Calibri" panose="020F0502020204030204" pitchFamily="34" charset="0"/>
              <a:cs typeface="Calibri" panose="020F0502020204030204" pitchFamily="34" charset="0"/>
              <a:sym typeface="Arial"/>
            </a:endParaRPr>
          </a:p>
        </p:txBody>
      </p:sp>
      <p:sp>
        <p:nvSpPr>
          <p:cNvPr id="104" name="Google Shape;104;p2"/>
          <p:cNvSpPr txBox="1"/>
          <p:nvPr/>
        </p:nvSpPr>
        <p:spPr>
          <a:xfrm>
            <a:off x="2175059" y="5529864"/>
            <a:ext cx="1076643" cy="257458"/>
          </a:xfrm>
          <a:prstGeom prst="rect">
            <a:avLst/>
          </a:prstGeom>
          <a:noFill/>
          <a:ln>
            <a:noFill/>
          </a:ln>
        </p:spPr>
        <p:txBody>
          <a:bodyPr spcFirstLastPara="1" wrap="square" lIns="82939" tIns="82939" rIns="82939" bIns="82939" anchor="ctr" anchorCtr="0">
            <a:noAutofit/>
          </a:bodyPr>
          <a:lstStyle/>
          <a:p>
            <a:pPr algn="ctr">
              <a:buClr>
                <a:srgbClr val="000000"/>
              </a:buClr>
              <a:buSzPts val="1400"/>
            </a:pPr>
            <a:r>
              <a:rPr lang="es-CO" sz="1814" b="1">
                <a:solidFill>
                  <a:srgbClr val="674EA7"/>
                </a:solidFill>
                <a:latin typeface="Calibri" panose="020F0502020204030204" pitchFamily="34" charset="0"/>
                <a:cs typeface="Calibri" panose="020F0502020204030204" pitchFamily="34" charset="0"/>
                <a:sym typeface="Arial"/>
              </a:rPr>
              <a:t>54 Metas</a:t>
            </a:r>
            <a:endParaRPr sz="1814" b="1">
              <a:solidFill>
                <a:srgbClr val="674EA7"/>
              </a:solidFill>
              <a:latin typeface="Calibri" panose="020F0502020204030204" pitchFamily="34" charset="0"/>
              <a:cs typeface="Calibri" panose="020F0502020204030204" pitchFamily="34" charset="0"/>
              <a:sym typeface="Arial"/>
            </a:endParaRPr>
          </a:p>
        </p:txBody>
      </p:sp>
      <p:sp>
        <p:nvSpPr>
          <p:cNvPr id="105" name="Google Shape;105;p2"/>
          <p:cNvSpPr txBox="1"/>
          <p:nvPr/>
        </p:nvSpPr>
        <p:spPr>
          <a:xfrm>
            <a:off x="7303879" y="2298300"/>
            <a:ext cx="1076643" cy="257458"/>
          </a:xfrm>
          <a:prstGeom prst="rect">
            <a:avLst/>
          </a:prstGeom>
          <a:noFill/>
          <a:ln>
            <a:noFill/>
          </a:ln>
        </p:spPr>
        <p:txBody>
          <a:bodyPr spcFirstLastPara="1" wrap="square" lIns="82939" tIns="82939" rIns="82939" bIns="82939" anchor="ctr" anchorCtr="0">
            <a:noAutofit/>
          </a:bodyPr>
          <a:lstStyle/>
          <a:p>
            <a:pPr algn="ctr">
              <a:buClr>
                <a:srgbClr val="000000"/>
              </a:buClr>
              <a:buSzPts val="1400"/>
            </a:pPr>
            <a:r>
              <a:rPr lang="es-CO" sz="1814" b="1">
                <a:solidFill>
                  <a:srgbClr val="674EA7"/>
                </a:solidFill>
                <a:latin typeface="Calibri" panose="020F0502020204030204" pitchFamily="34" charset="0"/>
                <a:cs typeface="Calibri" panose="020F0502020204030204" pitchFamily="34" charset="0"/>
                <a:sym typeface="Arial"/>
              </a:rPr>
              <a:t>4 Metas</a:t>
            </a:r>
            <a:endParaRPr sz="1814" b="1">
              <a:solidFill>
                <a:srgbClr val="674EA7"/>
              </a:solidFill>
              <a:latin typeface="Calibri" panose="020F0502020204030204" pitchFamily="34" charset="0"/>
              <a:cs typeface="Calibri" panose="020F0502020204030204" pitchFamily="34" charset="0"/>
              <a:sym typeface="Arial"/>
            </a:endParaRPr>
          </a:p>
        </p:txBody>
      </p:sp>
      <p:sp>
        <p:nvSpPr>
          <p:cNvPr id="106" name="Google Shape;106;p2"/>
          <p:cNvSpPr txBox="1"/>
          <p:nvPr/>
        </p:nvSpPr>
        <p:spPr>
          <a:xfrm>
            <a:off x="9054967" y="5529864"/>
            <a:ext cx="1076643" cy="257458"/>
          </a:xfrm>
          <a:prstGeom prst="rect">
            <a:avLst/>
          </a:prstGeom>
          <a:noFill/>
          <a:ln>
            <a:noFill/>
          </a:ln>
        </p:spPr>
        <p:txBody>
          <a:bodyPr spcFirstLastPara="1" wrap="square" lIns="82939" tIns="82939" rIns="82939" bIns="82939" anchor="ctr" anchorCtr="0">
            <a:noAutofit/>
          </a:bodyPr>
          <a:lstStyle/>
          <a:p>
            <a:pPr algn="ctr">
              <a:buClr>
                <a:srgbClr val="000000"/>
              </a:buClr>
              <a:buSzPts val="1400"/>
            </a:pPr>
            <a:r>
              <a:rPr lang="es-CO" sz="1814" b="1">
                <a:solidFill>
                  <a:srgbClr val="674EA7"/>
                </a:solidFill>
                <a:latin typeface="Calibri" panose="020F0502020204030204" pitchFamily="34" charset="0"/>
                <a:cs typeface="Calibri" panose="020F0502020204030204" pitchFamily="34" charset="0"/>
                <a:sym typeface="Arial"/>
              </a:rPr>
              <a:t>16 Metas</a:t>
            </a:r>
            <a:endParaRPr sz="1814" b="1">
              <a:solidFill>
                <a:srgbClr val="674EA7"/>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p:nvPr/>
        </p:nvSpPr>
        <p:spPr>
          <a:xfrm>
            <a:off x="1916693" y="2679450"/>
            <a:ext cx="8358411" cy="1735257"/>
          </a:xfrm>
          <a:prstGeom prst="rect">
            <a:avLst/>
          </a:prstGeom>
          <a:noFill/>
          <a:ln>
            <a:noFill/>
          </a:ln>
        </p:spPr>
        <p:txBody>
          <a:bodyPr spcFirstLastPara="1" wrap="square" lIns="82939" tIns="41458" rIns="82939" bIns="41458" anchor="t" anchorCtr="0">
            <a:noAutofit/>
          </a:bodyPr>
          <a:lstStyle/>
          <a:p>
            <a:pPr algn="ctr">
              <a:buClr>
                <a:srgbClr val="000000"/>
              </a:buClr>
              <a:buSzPts val="4000"/>
            </a:pPr>
            <a:r>
              <a:rPr lang="es-CO" sz="3629" b="1" dirty="0">
                <a:solidFill>
                  <a:srgbClr val="351C75"/>
                </a:solidFill>
                <a:latin typeface="Calibri"/>
                <a:ea typeface="Calibri"/>
                <a:cs typeface="Calibri"/>
                <a:sym typeface="Calibri"/>
              </a:rPr>
              <a:t>BALANCE GENERAL DE AVANCE DE CUMPLIMIENTO DE METAS</a:t>
            </a:r>
            <a:endParaRPr sz="3629" b="1" dirty="0">
              <a:solidFill>
                <a:srgbClr val="351C75"/>
              </a:solidFill>
              <a:latin typeface="Calibri"/>
              <a:ea typeface="Calibri"/>
              <a:cs typeface="Calibri"/>
              <a:sym typeface="Calibri"/>
            </a:endParaRPr>
          </a:p>
          <a:p>
            <a:pPr algn="ctr">
              <a:buClr>
                <a:srgbClr val="000000"/>
              </a:buClr>
              <a:buSzPts val="4000"/>
            </a:pPr>
            <a:r>
              <a:rPr lang="es-CO" sz="3629" b="1" dirty="0">
                <a:solidFill>
                  <a:srgbClr val="351C75"/>
                </a:solidFill>
                <a:latin typeface="Calibri"/>
                <a:ea typeface="Calibri"/>
                <a:cs typeface="Calibri"/>
                <a:sym typeface="Calibri"/>
              </a:rPr>
              <a:t>MARZO 31 DE 2021</a:t>
            </a:r>
            <a:endParaRPr sz="3629" b="1" dirty="0">
              <a:solidFill>
                <a:srgbClr val="351C75"/>
              </a:solidFill>
              <a:latin typeface="Calibri"/>
              <a:ea typeface="Calibri"/>
              <a:cs typeface="Calibri"/>
              <a:sym typeface="Calibri"/>
            </a:endParaRPr>
          </a:p>
        </p:txBody>
      </p:sp>
      <p:grpSp>
        <p:nvGrpSpPr>
          <p:cNvPr id="113" name="Google Shape;113;p3"/>
          <p:cNvGrpSpPr/>
          <p:nvPr/>
        </p:nvGrpSpPr>
        <p:grpSpPr>
          <a:xfrm>
            <a:off x="1523520" y="130972"/>
            <a:ext cx="9144745" cy="718565"/>
            <a:chOff x="0" y="817901"/>
            <a:chExt cx="5550569" cy="592523"/>
          </a:xfrm>
        </p:grpSpPr>
        <p:pic>
          <p:nvPicPr>
            <p:cNvPr id="114" name="Google Shape;114;p3"/>
            <p:cNvPicPr preferRelativeResize="0"/>
            <p:nvPr/>
          </p:nvPicPr>
          <p:blipFill rotWithShape="1">
            <a:blip r:embed="rId3">
              <a:alphaModFix/>
            </a:blip>
            <a:srcRect l="69215" r="6154"/>
            <a:stretch/>
          </p:blipFill>
          <p:spPr>
            <a:xfrm>
              <a:off x="0" y="934848"/>
              <a:ext cx="5550569" cy="391797"/>
            </a:xfrm>
            <a:prstGeom prst="rect">
              <a:avLst/>
            </a:prstGeom>
            <a:noFill/>
            <a:ln>
              <a:noFill/>
            </a:ln>
          </p:spPr>
        </p:pic>
        <p:pic>
          <p:nvPicPr>
            <p:cNvPr id="115" name="Google Shape;115;p3"/>
            <p:cNvPicPr preferRelativeResize="0"/>
            <p:nvPr/>
          </p:nvPicPr>
          <p:blipFill rotWithShape="1">
            <a:blip r:embed="rId3">
              <a:alphaModFix/>
            </a:blip>
            <a:srcRect l="72914" r="1136"/>
            <a:stretch/>
          </p:blipFill>
          <p:spPr>
            <a:xfrm>
              <a:off x="0" y="817901"/>
              <a:ext cx="3738038" cy="391797"/>
            </a:xfrm>
            <a:prstGeom prst="rect">
              <a:avLst/>
            </a:prstGeom>
            <a:noFill/>
            <a:ln>
              <a:noFill/>
            </a:ln>
          </p:spPr>
        </p:pic>
        <p:pic>
          <p:nvPicPr>
            <p:cNvPr id="116" name="Google Shape;116;p3"/>
            <p:cNvPicPr preferRelativeResize="0"/>
            <p:nvPr/>
          </p:nvPicPr>
          <p:blipFill rotWithShape="1">
            <a:blip r:embed="rId3">
              <a:alphaModFix/>
            </a:blip>
            <a:srcRect l="72914" r="1136"/>
            <a:stretch/>
          </p:blipFill>
          <p:spPr>
            <a:xfrm>
              <a:off x="0" y="1018624"/>
              <a:ext cx="1851650" cy="391800"/>
            </a:xfrm>
            <a:prstGeom prst="rect">
              <a:avLst/>
            </a:prstGeom>
            <a:noFill/>
            <a:ln>
              <a:noFill/>
            </a:ln>
          </p:spPr>
        </p:pic>
      </p:grpSp>
      <p:sp>
        <p:nvSpPr>
          <p:cNvPr id="117" name="Google Shape;117;p3"/>
          <p:cNvSpPr txBox="1"/>
          <p:nvPr/>
        </p:nvSpPr>
        <p:spPr>
          <a:xfrm>
            <a:off x="1870107" y="178562"/>
            <a:ext cx="7925685" cy="870622"/>
          </a:xfrm>
          <a:prstGeom prst="rect">
            <a:avLst/>
          </a:prstGeom>
          <a:noFill/>
          <a:ln>
            <a:noFill/>
          </a:ln>
        </p:spPr>
        <p:txBody>
          <a:bodyPr spcFirstLastPara="1" wrap="square" lIns="82939" tIns="82939" rIns="82939" bIns="82939" anchor="t" anchorCtr="0">
            <a:noAutofit/>
          </a:bodyPr>
          <a:lstStyle/>
          <a:p>
            <a:pPr>
              <a:buClr>
                <a:srgbClr val="000000"/>
              </a:buClr>
              <a:buSzPts val="2400"/>
            </a:pPr>
            <a:r>
              <a:rPr lang="es-CO" sz="2177" b="1">
                <a:solidFill>
                  <a:srgbClr val="FFFFFF"/>
                </a:solidFill>
                <a:latin typeface="Calibri"/>
                <a:ea typeface="Calibri"/>
                <a:cs typeface="Calibri"/>
                <a:sym typeface="Calibri"/>
              </a:rPr>
              <a:t>Plan de Desarrollo UNCSA 2020-2024</a:t>
            </a:r>
            <a:endParaRPr sz="2359" b="1">
              <a:solidFill>
                <a:srgbClr val="FFFFFF"/>
              </a:solidFill>
              <a:latin typeface="Arial"/>
              <a:ea typeface="Arial"/>
              <a:cs typeface="Arial"/>
              <a:sym typeface="Arial"/>
            </a:endParaRPr>
          </a:p>
        </p:txBody>
      </p:sp>
      <p:pic>
        <p:nvPicPr>
          <p:cNvPr id="118" name="Google Shape;118;p3"/>
          <p:cNvPicPr preferRelativeResize="0"/>
          <p:nvPr/>
        </p:nvPicPr>
        <p:blipFill rotWithShape="1">
          <a:blip r:embed="rId4">
            <a:alphaModFix/>
          </a:blip>
          <a:srcRect/>
          <a:stretch/>
        </p:blipFill>
        <p:spPr>
          <a:xfrm>
            <a:off x="9273147" y="5948937"/>
            <a:ext cx="1133769" cy="7040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4"/>
          <p:cNvGrpSpPr/>
          <p:nvPr/>
        </p:nvGrpSpPr>
        <p:grpSpPr>
          <a:xfrm>
            <a:off x="1523520" y="130935"/>
            <a:ext cx="9144745" cy="770382"/>
            <a:chOff x="0" y="817901"/>
            <a:chExt cx="5550569" cy="592523"/>
          </a:xfrm>
        </p:grpSpPr>
        <p:pic>
          <p:nvPicPr>
            <p:cNvPr id="125" name="Google Shape;125;p4"/>
            <p:cNvPicPr preferRelativeResize="0"/>
            <p:nvPr/>
          </p:nvPicPr>
          <p:blipFill rotWithShape="1">
            <a:blip r:embed="rId3">
              <a:alphaModFix/>
            </a:blip>
            <a:srcRect l="69215" r="6154"/>
            <a:stretch/>
          </p:blipFill>
          <p:spPr>
            <a:xfrm>
              <a:off x="0" y="934848"/>
              <a:ext cx="5550569" cy="391797"/>
            </a:xfrm>
            <a:prstGeom prst="rect">
              <a:avLst/>
            </a:prstGeom>
            <a:noFill/>
            <a:ln>
              <a:noFill/>
            </a:ln>
          </p:spPr>
        </p:pic>
        <p:pic>
          <p:nvPicPr>
            <p:cNvPr id="126" name="Google Shape;126;p4"/>
            <p:cNvPicPr preferRelativeResize="0"/>
            <p:nvPr/>
          </p:nvPicPr>
          <p:blipFill rotWithShape="1">
            <a:blip r:embed="rId3">
              <a:alphaModFix/>
            </a:blip>
            <a:srcRect l="72914" r="1136"/>
            <a:stretch/>
          </p:blipFill>
          <p:spPr>
            <a:xfrm>
              <a:off x="0" y="817901"/>
              <a:ext cx="3738038" cy="391797"/>
            </a:xfrm>
            <a:prstGeom prst="rect">
              <a:avLst/>
            </a:prstGeom>
            <a:noFill/>
            <a:ln>
              <a:noFill/>
            </a:ln>
          </p:spPr>
        </p:pic>
        <p:pic>
          <p:nvPicPr>
            <p:cNvPr id="127" name="Google Shape;127;p4"/>
            <p:cNvPicPr preferRelativeResize="0"/>
            <p:nvPr/>
          </p:nvPicPr>
          <p:blipFill rotWithShape="1">
            <a:blip r:embed="rId3">
              <a:alphaModFix/>
            </a:blip>
            <a:srcRect l="72914" r="1136"/>
            <a:stretch/>
          </p:blipFill>
          <p:spPr>
            <a:xfrm>
              <a:off x="0" y="1018624"/>
              <a:ext cx="1851650" cy="391800"/>
            </a:xfrm>
            <a:prstGeom prst="rect">
              <a:avLst/>
            </a:prstGeom>
            <a:noFill/>
            <a:ln>
              <a:noFill/>
            </a:ln>
          </p:spPr>
        </p:pic>
      </p:grpSp>
      <p:sp>
        <p:nvSpPr>
          <p:cNvPr id="128" name="Google Shape;128;p4"/>
          <p:cNvSpPr txBox="1"/>
          <p:nvPr/>
        </p:nvSpPr>
        <p:spPr>
          <a:xfrm>
            <a:off x="1870107" y="181997"/>
            <a:ext cx="7925685" cy="933490"/>
          </a:xfrm>
          <a:prstGeom prst="rect">
            <a:avLst/>
          </a:prstGeom>
          <a:noFill/>
          <a:ln>
            <a:noFill/>
          </a:ln>
        </p:spPr>
        <p:txBody>
          <a:bodyPr spcFirstLastPara="1" wrap="square" lIns="82939" tIns="82939" rIns="82939" bIns="82939" anchor="t" anchorCtr="0">
            <a:noAutofit/>
          </a:bodyPr>
          <a:lstStyle/>
          <a:p>
            <a:pPr>
              <a:buClr>
                <a:srgbClr val="000000"/>
              </a:buClr>
              <a:buSzPts val="2500"/>
            </a:pPr>
            <a:r>
              <a:rPr lang="es-CO" sz="2268" b="1" dirty="0">
                <a:solidFill>
                  <a:srgbClr val="FFFFFF"/>
                </a:solidFill>
                <a:latin typeface="Calibri"/>
                <a:ea typeface="Calibri"/>
                <a:cs typeface="Calibri"/>
                <a:sym typeface="Calibri"/>
              </a:rPr>
              <a:t>Balance Cumplimiento de Metas por Entidades del Sector</a:t>
            </a:r>
            <a:endParaRPr sz="2449" b="1" dirty="0">
              <a:solidFill>
                <a:srgbClr val="FFFFFF"/>
              </a:solidFill>
              <a:latin typeface="Arial"/>
              <a:ea typeface="Arial"/>
              <a:cs typeface="Arial"/>
              <a:sym typeface="Arial"/>
            </a:endParaRPr>
          </a:p>
        </p:txBody>
      </p:sp>
      <p:pic>
        <p:nvPicPr>
          <p:cNvPr id="129" name="Google Shape;129;p4"/>
          <p:cNvPicPr preferRelativeResize="0"/>
          <p:nvPr/>
        </p:nvPicPr>
        <p:blipFill rotWithShape="1">
          <a:blip r:embed="rId4">
            <a:alphaModFix/>
          </a:blip>
          <a:srcRect/>
          <a:stretch/>
        </p:blipFill>
        <p:spPr>
          <a:xfrm>
            <a:off x="9273147" y="5948937"/>
            <a:ext cx="1133769" cy="704063"/>
          </a:xfrm>
          <a:prstGeom prst="rect">
            <a:avLst/>
          </a:prstGeom>
          <a:noFill/>
          <a:ln>
            <a:noFill/>
          </a:ln>
        </p:spPr>
      </p:pic>
      <p:sp>
        <p:nvSpPr>
          <p:cNvPr id="130" name="Google Shape;130;p4"/>
          <p:cNvSpPr txBox="1"/>
          <p:nvPr/>
        </p:nvSpPr>
        <p:spPr>
          <a:xfrm>
            <a:off x="1515359" y="5488158"/>
            <a:ext cx="5552769" cy="376118"/>
          </a:xfrm>
          <a:prstGeom prst="rect">
            <a:avLst/>
          </a:prstGeom>
          <a:noFill/>
          <a:ln>
            <a:noFill/>
          </a:ln>
        </p:spPr>
        <p:txBody>
          <a:bodyPr spcFirstLastPara="1" wrap="square" lIns="82939" tIns="82939" rIns="82939" bIns="82939" anchor="t" anchorCtr="0">
            <a:noAutofit/>
          </a:bodyPr>
          <a:lstStyle/>
          <a:p>
            <a:pPr>
              <a:buClr>
                <a:srgbClr val="000000"/>
              </a:buClr>
              <a:buSzPts val="1100"/>
            </a:pPr>
            <a:r>
              <a:rPr lang="es-CO" sz="953" dirty="0">
                <a:solidFill>
                  <a:schemeClr val="bg1">
                    <a:lumMod val="65000"/>
                  </a:schemeClr>
                </a:solidFill>
                <a:latin typeface="Calibri" panose="020F0502020204030204" pitchFamily="34" charset="0"/>
                <a:cs typeface="Calibri" panose="020F0502020204030204" pitchFamily="34" charset="0"/>
                <a:sym typeface="Arial"/>
              </a:rPr>
              <a:t>Fuente: Plan de Acción componentes de inversión y gestión – SEGPLAN. 31 de marzo de 2021</a:t>
            </a:r>
            <a:endParaRPr sz="953" dirty="0">
              <a:solidFill>
                <a:schemeClr val="bg1">
                  <a:lumMod val="65000"/>
                </a:schemeClr>
              </a:solidFill>
              <a:latin typeface="Calibri" panose="020F0502020204030204" pitchFamily="34" charset="0"/>
              <a:cs typeface="Calibri" panose="020F0502020204030204" pitchFamily="34" charset="0"/>
              <a:sym typeface="Arial"/>
            </a:endParaRPr>
          </a:p>
        </p:txBody>
      </p:sp>
      <p:graphicFrame>
        <p:nvGraphicFramePr>
          <p:cNvPr id="131" name="Google Shape;131;p4"/>
          <p:cNvGraphicFramePr/>
          <p:nvPr/>
        </p:nvGraphicFramePr>
        <p:xfrm>
          <a:off x="1582681" y="1262152"/>
          <a:ext cx="9026414" cy="4255715"/>
        </p:xfrm>
        <a:graphic>
          <a:graphicData uri="http://schemas.openxmlformats.org/drawingml/2006/table">
            <a:tbl>
              <a:tblPr>
                <a:noFill/>
              </a:tblPr>
              <a:tblGrid>
                <a:gridCol w="581912">
                  <a:extLst>
                    <a:ext uri="{9D8B030D-6E8A-4147-A177-3AD203B41FA5}">
                      <a16:colId xmlns:a16="http://schemas.microsoft.com/office/drawing/2014/main" val="20000"/>
                    </a:ext>
                  </a:extLst>
                </a:gridCol>
                <a:gridCol w="1505808">
                  <a:extLst>
                    <a:ext uri="{9D8B030D-6E8A-4147-A177-3AD203B41FA5}">
                      <a16:colId xmlns:a16="http://schemas.microsoft.com/office/drawing/2014/main" val="20001"/>
                    </a:ext>
                  </a:extLst>
                </a:gridCol>
                <a:gridCol w="721232">
                  <a:extLst>
                    <a:ext uri="{9D8B030D-6E8A-4147-A177-3AD203B41FA5}">
                      <a16:colId xmlns:a16="http://schemas.microsoft.com/office/drawing/2014/main" val="20002"/>
                    </a:ext>
                  </a:extLst>
                </a:gridCol>
                <a:gridCol w="729420">
                  <a:extLst>
                    <a:ext uri="{9D8B030D-6E8A-4147-A177-3AD203B41FA5}">
                      <a16:colId xmlns:a16="http://schemas.microsoft.com/office/drawing/2014/main" val="20003"/>
                    </a:ext>
                  </a:extLst>
                </a:gridCol>
                <a:gridCol w="919633">
                  <a:extLst>
                    <a:ext uri="{9D8B030D-6E8A-4147-A177-3AD203B41FA5}">
                      <a16:colId xmlns:a16="http://schemas.microsoft.com/office/drawing/2014/main" val="20004"/>
                    </a:ext>
                  </a:extLst>
                </a:gridCol>
                <a:gridCol w="655462">
                  <a:extLst>
                    <a:ext uri="{9D8B030D-6E8A-4147-A177-3AD203B41FA5}">
                      <a16:colId xmlns:a16="http://schemas.microsoft.com/office/drawing/2014/main" val="20005"/>
                    </a:ext>
                  </a:extLst>
                </a:gridCol>
                <a:gridCol w="722865">
                  <a:extLst>
                    <a:ext uri="{9D8B030D-6E8A-4147-A177-3AD203B41FA5}">
                      <a16:colId xmlns:a16="http://schemas.microsoft.com/office/drawing/2014/main" val="20006"/>
                    </a:ext>
                  </a:extLst>
                </a:gridCol>
                <a:gridCol w="710890">
                  <a:extLst>
                    <a:ext uri="{9D8B030D-6E8A-4147-A177-3AD203B41FA5}">
                      <a16:colId xmlns:a16="http://schemas.microsoft.com/office/drawing/2014/main" val="20007"/>
                    </a:ext>
                  </a:extLst>
                </a:gridCol>
                <a:gridCol w="961159">
                  <a:extLst>
                    <a:ext uri="{9D8B030D-6E8A-4147-A177-3AD203B41FA5}">
                      <a16:colId xmlns:a16="http://schemas.microsoft.com/office/drawing/2014/main" val="20008"/>
                    </a:ext>
                  </a:extLst>
                </a:gridCol>
                <a:gridCol w="781560">
                  <a:extLst>
                    <a:ext uri="{9D8B030D-6E8A-4147-A177-3AD203B41FA5}">
                      <a16:colId xmlns:a16="http://schemas.microsoft.com/office/drawing/2014/main" val="20009"/>
                    </a:ext>
                  </a:extLst>
                </a:gridCol>
                <a:gridCol w="736473">
                  <a:extLst>
                    <a:ext uri="{9D8B030D-6E8A-4147-A177-3AD203B41FA5}">
                      <a16:colId xmlns:a16="http://schemas.microsoft.com/office/drawing/2014/main" val="20010"/>
                    </a:ext>
                  </a:extLst>
                </a:gridCol>
              </a:tblGrid>
              <a:tr h="658380">
                <a:tc gridSpan="2">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RANGOS</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674EA7"/>
                    </a:solidFill>
                  </a:tcPr>
                </a:tc>
                <a:tc hMerge="1">
                  <a:txBody>
                    <a:bodyPr/>
                    <a:lstStyle/>
                    <a:p>
                      <a:endParaRPr lang="es-CO"/>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SCRD</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IDRD</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IDARTES</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a:solidFill>
                            <a:srgbClr val="FFFFFF"/>
                          </a:solidFill>
                          <a:latin typeface="Calibri"/>
                          <a:ea typeface="Calibri"/>
                          <a:cs typeface="Calibri"/>
                          <a:sym typeface="Calibri"/>
                        </a:rPr>
                        <a:t>IDPC</a:t>
                      </a:r>
                      <a:endParaRPr sz="1500" b="1" u="none" strike="noStrike" cap="none">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OFB</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FUGA</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CANAL CAPITAL</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TOTAL</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solidFill>
                            <a:srgbClr val="FFFFFF"/>
                          </a:solidFill>
                          <a:latin typeface="Calibri"/>
                          <a:ea typeface="Calibri"/>
                          <a:cs typeface="Calibri"/>
                          <a:sym typeface="Calibri"/>
                        </a:rPr>
                        <a:t>%</a:t>
                      </a:r>
                      <a:endParaRPr sz="1500" b="1" u="none" strike="noStrike" cap="none" dirty="0">
                        <a:solidFill>
                          <a:srgbClr val="FFFFFF"/>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674EA7"/>
                    </a:solidFill>
                  </a:tcPr>
                </a:tc>
                <a:extLst>
                  <a:ext uri="{0D108BD9-81ED-4DB2-BD59-A6C34878D82A}">
                    <a16:rowId xmlns:a16="http://schemas.microsoft.com/office/drawing/2014/main" val="10000"/>
                  </a:ext>
                </a:extLst>
              </a:tr>
              <a:tr h="623903">
                <a:tc>
                  <a:txBody>
                    <a:bodyPr/>
                    <a:lstStyle/>
                    <a:p>
                      <a:pPr marL="0" marR="0" lvl="0" indent="0" algn="l" rtl="0">
                        <a:lnSpc>
                          <a:spcPct val="100000"/>
                        </a:lnSpc>
                        <a:spcBef>
                          <a:spcPts val="0"/>
                        </a:spcBef>
                        <a:spcAft>
                          <a:spcPts val="0"/>
                        </a:spcAft>
                        <a:buClr>
                          <a:srgbClr val="000000"/>
                        </a:buClr>
                        <a:buSzPts val="1700"/>
                        <a:buFont typeface="Arial"/>
                        <a:buNone/>
                      </a:pPr>
                      <a:endParaRPr sz="1500" u="none" strike="noStrike" cap="none">
                        <a:latin typeface="Calibri"/>
                        <a:ea typeface="Calibri"/>
                        <a:cs typeface="Calibri"/>
                        <a:sym typeface="Calibri"/>
                      </a:endParaRPr>
                    </a:p>
                  </a:txBody>
                  <a:tcPr marL="82939" marR="82939" marT="82939" marB="82939">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700"/>
                        <a:buFont typeface="Arial"/>
                        <a:buNone/>
                      </a:pPr>
                      <a:r>
                        <a:rPr lang="es-CO" sz="1500" b="1" u="none" strike="noStrike" cap="none" dirty="0">
                          <a:solidFill>
                            <a:schemeClr val="dk1"/>
                          </a:solidFill>
                          <a:latin typeface="Calibri"/>
                          <a:ea typeface="Calibri"/>
                          <a:cs typeface="Calibri"/>
                          <a:sym typeface="Calibri"/>
                        </a:rPr>
                        <a:t>&lt; = 40%</a:t>
                      </a:r>
                      <a:endParaRPr sz="1500" u="none" strike="noStrike" cap="none" dirty="0">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a:latin typeface="Calibri"/>
                          <a:ea typeface="Calibri"/>
                          <a:cs typeface="Calibri"/>
                          <a:sym typeface="Calibri"/>
                        </a:rPr>
                        <a:t>21</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a:latin typeface="Calibri"/>
                          <a:ea typeface="Calibri"/>
                          <a:cs typeface="Calibri"/>
                          <a:sym typeface="Calibri"/>
                        </a:rPr>
                        <a:t>7</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dirty="0">
                          <a:latin typeface="Calibri"/>
                          <a:ea typeface="Calibri"/>
                          <a:cs typeface="Calibri"/>
                          <a:sym typeface="Calibri"/>
                        </a:rPr>
                        <a:t>10</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13</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6</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9</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2</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68</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86,1%</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597015">
                <a:tc>
                  <a:txBody>
                    <a:bodyPr/>
                    <a:lstStyle/>
                    <a:p>
                      <a:pPr marL="0" marR="0" lvl="0" indent="0" algn="l" rtl="0">
                        <a:lnSpc>
                          <a:spcPct val="100000"/>
                        </a:lnSpc>
                        <a:spcBef>
                          <a:spcPts val="0"/>
                        </a:spcBef>
                        <a:spcAft>
                          <a:spcPts val="0"/>
                        </a:spcAft>
                        <a:buClr>
                          <a:srgbClr val="000000"/>
                        </a:buClr>
                        <a:buSzPts val="1700"/>
                        <a:buFont typeface="Arial"/>
                        <a:buNone/>
                      </a:pPr>
                      <a:endParaRPr sz="1500" u="none" strike="noStrike" cap="none">
                        <a:latin typeface="Calibri"/>
                        <a:ea typeface="Calibri"/>
                        <a:cs typeface="Calibri"/>
                        <a:sym typeface="Calibri"/>
                      </a:endParaRPr>
                    </a:p>
                  </a:txBody>
                  <a:tcPr marL="82939" marR="82939" marT="82939" marB="82939">
                    <a:lnR w="9525" cap="flat" cmpd="sng">
                      <a:solidFill>
                        <a:srgbClr val="999999"/>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chemeClr val="dk1"/>
                        </a:buClr>
                        <a:buSzPts val="1100"/>
                        <a:buFont typeface="Arial"/>
                        <a:buNone/>
                      </a:pPr>
                      <a:r>
                        <a:rPr lang="es-CO" sz="1500" b="1" u="none" strike="noStrike" cap="none">
                          <a:solidFill>
                            <a:schemeClr val="dk1"/>
                          </a:solidFill>
                          <a:latin typeface="Calibri"/>
                          <a:ea typeface="Calibri"/>
                          <a:cs typeface="Calibri"/>
                          <a:sym typeface="Calibri"/>
                        </a:rPr>
                        <a:t>&gt; 40% Y &lt; = 70%</a:t>
                      </a:r>
                      <a:endParaRPr sz="1500" u="none" strike="noStrike" cap="none">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a:t>1</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a:t>1</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1</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dirty="0">
                          <a:latin typeface="Calibri"/>
                          <a:ea typeface="Calibri"/>
                          <a:cs typeface="Calibri"/>
                          <a:sym typeface="Calibri"/>
                        </a:rPr>
                        <a:t>2</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5</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6,3%</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586108">
                <a:tc>
                  <a:txBody>
                    <a:bodyPr/>
                    <a:lstStyle/>
                    <a:p>
                      <a:pPr marL="0" marR="0" lvl="0" indent="0" algn="l" rtl="0">
                        <a:lnSpc>
                          <a:spcPct val="100000"/>
                        </a:lnSpc>
                        <a:spcBef>
                          <a:spcPts val="0"/>
                        </a:spcBef>
                        <a:spcAft>
                          <a:spcPts val="0"/>
                        </a:spcAft>
                        <a:buClr>
                          <a:srgbClr val="000000"/>
                        </a:buClr>
                        <a:buSzPts val="1700"/>
                        <a:buFont typeface="Arial"/>
                        <a:buNone/>
                      </a:pPr>
                      <a:endParaRPr sz="1500" u="none" strike="noStrike" cap="none">
                        <a:latin typeface="Calibri"/>
                        <a:ea typeface="Calibri"/>
                        <a:cs typeface="Calibri"/>
                        <a:sym typeface="Calibri"/>
                      </a:endParaRPr>
                    </a:p>
                  </a:txBody>
                  <a:tcPr marL="82939" marR="82939" marT="82939" marB="82939">
                    <a:lnR w="9525" cap="flat" cmpd="sng">
                      <a:solidFill>
                        <a:srgbClr val="999999"/>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1700"/>
                        <a:buFont typeface="Arial"/>
                        <a:buNone/>
                      </a:pPr>
                      <a:r>
                        <a:rPr lang="es-CO" sz="1500" b="1" u="none" strike="noStrike" cap="none">
                          <a:solidFill>
                            <a:schemeClr val="dk1"/>
                          </a:solidFill>
                          <a:latin typeface="Calibri"/>
                          <a:ea typeface="Calibri"/>
                          <a:cs typeface="Calibri"/>
                          <a:sym typeface="Calibri"/>
                        </a:rPr>
                        <a:t>&gt; 70% Y &lt; = 90%</a:t>
                      </a:r>
                      <a:endParaRPr sz="1500" u="none" strike="noStrike" cap="none">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s-ES" sz="1600" dirty="0"/>
                        <a:t>1</a:t>
                      </a: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1,3%</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09956">
                <a:tc>
                  <a:txBody>
                    <a:bodyPr/>
                    <a:lstStyle/>
                    <a:p>
                      <a:pPr marL="0" marR="0" lvl="0" indent="0" algn="l" rtl="0">
                        <a:lnSpc>
                          <a:spcPct val="100000"/>
                        </a:lnSpc>
                        <a:spcBef>
                          <a:spcPts val="0"/>
                        </a:spcBef>
                        <a:spcAft>
                          <a:spcPts val="0"/>
                        </a:spcAft>
                        <a:buClr>
                          <a:srgbClr val="000000"/>
                        </a:buClr>
                        <a:buSzPts val="1700"/>
                        <a:buFont typeface="Arial"/>
                        <a:buNone/>
                      </a:pPr>
                      <a:endParaRPr sz="1500" u="none" strike="noStrike" cap="none">
                        <a:latin typeface="Calibri"/>
                        <a:ea typeface="Calibri"/>
                        <a:cs typeface="Calibri"/>
                        <a:sym typeface="Calibri"/>
                      </a:endParaRPr>
                    </a:p>
                  </a:txBody>
                  <a:tcPr marL="82939" marR="82939" marT="82939" marB="82939">
                    <a:lnR w="9525" cap="flat" cmpd="sng">
                      <a:solidFill>
                        <a:srgbClr val="999999"/>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1700"/>
                        <a:buFont typeface="Arial"/>
                        <a:buNone/>
                      </a:pPr>
                      <a:r>
                        <a:rPr lang="es-CO" sz="1500" b="1" u="none" strike="noStrike" cap="none">
                          <a:solidFill>
                            <a:schemeClr val="dk1"/>
                          </a:solidFill>
                          <a:latin typeface="Calibri"/>
                          <a:ea typeface="Calibri"/>
                          <a:cs typeface="Calibri"/>
                          <a:sym typeface="Calibri"/>
                        </a:rPr>
                        <a:t>&gt;90%</a:t>
                      </a:r>
                      <a:endParaRPr sz="1500" u="none" strike="noStrike" cap="none">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a:latin typeface="Calibri"/>
                          <a:ea typeface="Calibri"/>
                          <a:cs typeface="Calibri"/>
                          <a:sym typeface="Calibri"/>
                        </a:rPr>
                        <a:t>2</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dirty="0">
                          <a:latin typeface="Calibri"/>
                          <a:ea typeface="Calibri"/>
                          <a:cs typeface="Calibri"/>
                          <a:sym typeface="Calibri"/>
                        </a:rPr>
                        <a:t>2</a:t>
                      </a: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4</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5,1%</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694873">
                <a:tc>
                  <a:txBody>
                    <a:bodyPr/>
                    <a:lstStyle/>
                    <a:p>
                      <a:pPr marL="0" marR="0" lvl="0" indent="0" algn="l" rtl="0">
                        <a:lnSpc>
                          <a:spcPct val="100000"/>
                        </a:lnSpc>
                        <a:spcBef>
                          <a:spcPts val="0"/>
                        </a:spcBef>
                        <a:spcAft>
                          <a:spcPts val="0"/>
                        </a:spcAft>
                        <a:buClr>
                          <a:srgbClr val="000000"/>
                        </a:buClr>
                        <a:buSzPts val="1700"/>
                        <a:buFont typeface="Arial"/>
                        <a:buNone/>
                      </a:pPr>
                      <a:endParaRPr sz="1500" u="none" strike="noStrike" cap="none">
                        <a:latin typeface="Calibri"/>
                        <a:ea typeface="Calibri"/>
                        <a:cs typeface="Calibri"/>
                        <a:sym typeface="Calibri"/>
                      </a:endParaRPr>
                    </a:p>
                  </a:txBody>
                  <a:tcPr marL="82939" marR="82939" marT="82939" marB="82939">
                    <a:lnR w="9525" cap="flat" cmpd="sng">
                      <a:solidFill>
                        <a:srgbClr val="999999"/>
                      </a:solidFill>
                      <a:prstDash val="solid"/>
                      <a:round/>
                      <a:headEnd type="none" w="sm" len="sm"/>
                      <a:tailEnd type="none" w="sm" len="sm"/>
                    </a:lnR>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700"/>
                        <a:buFont typeface="Arial"/>
                        <a:buNone/>
                      </a:pPr>
                      <a:r>
                        <a:rPr lang="es-CO" sz="1500" b="1" u="none" strike="noStrike" cap="none">
                          <a:solidFill>
                            <a:schemeClr val="dk1"/>
                          </a:solidFill>
                          <a:latin typeface="Calibri"/>
                          <a:ea typeface="Calibri"/>
                          <a:cs typeface="Calibri"/>
                          <a:sym typeface="Calibri"/>
                        </a:rPr>
                        <a:t>Sin programación</a:t>
                      </a:r>
                      <a:endParaRPr sz="1500" b="1" u="none" strike="noStrike" cap="none">
                        <a:solidFill>
                          <a:schemeClr val="dk1"/>
                        </a:solidFill>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a:latin typeface="Calibri"/>
                          <a:ea typeface="Calibri"/>
                          <a:cs typeface="Calibri"/>
                          <a:sym typeface="Calibri"/>
                        </a:rPr>
                        <a:t>1</a:t>
                      </a:r>
                      <a:endParaRPr sz="150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500"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1,3%</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585480">
                <a:tc gridSpan="2">
                  <a:txBody>
                    <a:bodyPr/>
                    <a:lstStyle/>
                    <a:p>
                      <a:pPr marL="0" marR="0" lvl="0" indent="0" algn="ctr" rtl="0">
                        <a:lnSpc>
                          <a:spcPct val="100000"/>
                        </a:lnSpc>
                        <a:spcBef>
                          <a:spcPts val="0"/>
                        </a:spcBef>
                        <a:spcAft>
                          <a:spcPts val="0"/>
                        </a:spcAft>
                        <a:buClr>
                          <a:srgbClr val="000000"/>
                        </a:buClr>
                        <a:buSzPts val="1700"/>
                        <a:buFont typeface="Arial"/>
                        <a:buNone/>
                      </a:pPr>
                      <a:r>
                        <a:rPr lang="es-CO" sz="1500" b="1" u="none" strike="noStrike" cap="none" dirty="0">
                          <a:latin typeface="Calibri"/>
                          <a:ea typeface="Calibri"/>
                          <a:cs typeface="Calibri"/>
                          <a:sym typeface="Calibri"/>
                        </a:rPr>
                        <a:t>TOTAL METAS</a:t>
                      </a:r>
                      <a:endParaRPr sz="1500" b="1" u="none" strike="noStrike" cap="none" dirty="0">
                        <a:latin typeface="Calibri"/>
                        <a:ea typeface="Calibri"/>
                        <a:cs typeface="Calibri"/>
                        <a:sym typeface="Calibri"/>
                      </a:endParaRPr>
                    </a:p>
                  </a:txBody>
                  <a:tcPr marL="82939" marR="82939" marT="82939" marB="82939" anchor="ctr">
                    <a:lnL w="952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9D9D9"/>
                    </a:solidFill>
                  </a:tcPr>
                </a:tc>
                <a:tc hMerge="1">
                  <a:txBody>
                    <a:bodyPr/>
                    <a:lstStyle/>
                    <a:p>
                      <a:endParaRPr lang="es-CO"/>
                    </a:p>
                  </a:txBody>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22</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11</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13</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13</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7</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11</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2</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a:latin typeface="Calibri"/>
                          <a:ea typeface="Calibri"/>
                          <a:cs typeface="Calibri"/>
                          <a:sym typeface="Calibri"/>
                        </a:rPr>
                        <a:t>79</a:t>
                      </a:r>
                      <a:endParaRPr sz="1500" b="1">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s-CO" sz="1500" b="1" dirty="0">
                          <a:latin typeface="Calibri"/>
                          <a:ea typeface="Calibri"/>
                          <a:cs typeface="Calibri"/>
                          <a:sym typeface="Calibri"/>
                        </a:rPr>
                        <a:t>100,0%</a:t>
                      </a:r>
                      <a:endParaRPr sz="1500" b="1" dirty="0">
                        <a:latin typeface="Calibri"/>
                        <a:ea typeface="Calibri"/>
                        <a:cs typeface="Calibri"/>
                        <a:sym typeface="Calibri"/>
                      </a:endParaRPr>
                    </a:p>
                  </a:txBody>
                  <a:tcPr marL="25923" marR="25923" marT="82939" marB="82939" anchor="ctr">
                    <a:lnL w="10575" cap="flat" cmpd="sng">
                      <a:solidFill>
                        <a:srgbClr val="999999"/>
                      </a:solidFill>
                      <a:prstDash val="solid"/>
                      <a:round/>
                      <a:headEnd type="none" w="sm" len="sm"/>
                      <a:tailEnd type="none" w="sm" len="sm"/>
                    </a:lnL>
                    <a:lnR w="10575" cap="flat" cmpd="sng">
                      <a:solidFill>
                        <a:srgbClr val="999999"/>
                      </a:solidFill>
                      <a:prstDash val="solid"/>
                      <a:round/>
                      <a:headEnd type="none" w="sm" len="sm"/>
                      <a:tailEnd type="none" w="sm" len="sm"/>
                    </a:lnR>
                    <a:lnT w="10575" cap="flat" cmpd="sng">
                      <a:solidFill>
                        <a:srgbClr val="999999"/>
                      </a:solidFill>
                      <a:prstDash val="solid"/>
                      <a:round/>
                      <a:headEnd type="none" w="sm" len="sm"/>
                      <a:tailEnd type="none" w="sm" len="sm"/>
                    </a:lnT>
                    <a:lnB w="1057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pic>
        <p:nvPicPr>
          <p:cNvPr id="132" name="Google Shape;132;p4"/>
          <p:cNvPicPr preferRelativeResize="0"/>
          <p:nvPr/>
        </p:nvPicPr>
        <p:blipFill rotWithShape="1">
          <a:blip r:embed="rId5">
            <a:alphaModFix/>
          </a:blip>
          <a:srcRect/>
          <a:stretch/>
        </p:blipFill>
        <p:spPr>
          <a:xfrm>
            <a:off x="1688674" y="2081732"/>
            <a:ext cx="336995" cy="336995"/>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1662751" y="2704341"/>
            <a:ext cx="388841" cy="345636"/>
          </a:xfrm>
          <a:prstGeom prst="rect">
            <a:avLst/>
          </a:prstGeom>
          <a:noFill/>
          <a:ln>
            <a:noFill/>
          </a:ln>
        </p:spPr>
      </p:pic>
      <p:pic>
        <p:nvPicPr>
          <p:cNvPr id="134" name="Google Shape;134;p4"/>
          <p:cNvPicPr preferRelativeResize="0"/>
          <p:nvPr/>
        </p:nvPicPr>
        <p:blipFill rotWithShape="1">
          <a:blip r:embed="rId7">
            <a:alphaModFix/>
          </a:blip>
          <a:srcRect/>
          <a:stretch/>
        </p:blipFill>
        <p:spPr>
          <a:xfrm>
            <a:off x="1697303" y="3301447"/>
            <a:ext cx="319714" cy="319714"/>
          </a:xfrm>
          <a:prstGeom prst="rect">
            <a:avLst/>
          </a:prstGeom>
          <a:noFill/>
          <a:ln>
            <a:noFill/>
          </a:ln>
        </p:spPr>
      </p:pic>
      <p:pic>
        <p:nvPicPr>
          <p:cNvPr id="135" name="Google Shape;135;p4"/>
          <p:cNvPicPr preferRelativeResize="0"/>
          <p:nvPr/>
        </p:nvPicPr>
        <p:blipFill rotWithShape="1">
          <a:blip r:embed="rId8">
            <a:alphaModFix/>
          </a:blip>
          <a:srcRect/>
          <a:stretch/>
        </p:blipFill>
        <p:spPr>
          <a:xfrm>
            <a:off x="1641137" y="3780132"/>
            <a:ext cx="432045" cy="380200"/>
          </a:xfrm>
          <a:prstGeom prst="rect">
            <a:avLst/>
          </a:prstGeom>
          <a:noFill/>
          <a:ln>
            <a:noFill/>
          </a:ln>
        </p:spPr>
      </p:pic>
      <p:sp>
        <p:nvSpPr>
          <p:cNvPr id="3" name="CuadroTexto 2">
            <a:extLst>
              <a:ext uri="{FF2B5EF4-FFF2-40B4-BE49-F238E27FC236}">
                <a16:creationId xmlns:a16="http://schemas.microsoft.com/office/drawing/2014/main" id="{556AE10B-92DA-334C-A8FF-E20EAF956989}"/>
              </a:ext>
            </a:extLst>
          </p:cNvPr>
          <p:cNvSpPr txBox="1"/>
          <p:nvPr/>
        </p:nvSpPr>
        <p:spPr>
          <a:xfrm>
            <a:off x="1515359" y="5818369"/>
            <a:ext cx="7749626" cy="874085"/>
          </a:xfrm>
          <a:prstGeom prst="rect">
            <a:avLst/>
          </a:prstGeom>
          <a:noFill/>
        </p:spPr>
        <p:txBody>
          <a:bodyPr wrap="square" rtlCol="0" anchor="ctr" anchorCtr="0">
            <a:spAutoFit/>
          </a:bodyPr>
          <a:lstStyle/>
          <a:p>
            <a:r>
              <a:rPr lang="es-CO" sz="2540" b="1" dirty="0">
                <a:solidFill>
                  <a:srgbClr val="351C75"/>
                </a:solidFill>
                <a:latin typeface="Calibri"/>
                <a:cs typeface="Calibri"/>
              </a:rPr>
              <a:t>18%  </a:t>
            </a:r>
            <a:r>
              <a:rPr lang="es-CO" sz="1633" dirty="0">
                <a:latin typeface="Calibri" panose="020F0502020204030204" pitchFamily="34" charset="0"/>
                <a:cs typeface="Calibri" panose="020F0502020204030204" pitchFamily="34" charset="0"/>
              </a:rPr>
              <a:t>Porcentaje Promedio Total de Cumplimiento Metas Producto Sector       </a:t>
            </a:r>
          </a:p>
          <a:p>
            <a:r>
              <a:rPr lang="es-CO" sz="2540" b="1" dirty="0">
                <a:solidFill>
                  <a:srgbClr val="351C75"/>
                </a:solidFill>
                <a:latin typeface="Calibri"/>
                <a:cs typeface="Calibri"/>
              </a:rPr>
              <a:t>10%  </a:t>
            </a:r>
            <a:r>
              <a:rPr lang="es-CO" sz="1633" dirty="0">
                <a:latin typeface="Calibri" panose="020F0502020204030204" pitchFamily="34" charset="0"/>
                <a:cs typeface="Calibri" panose="020F0502020204030204" pitchFamily="34" charset="0"/>
              </a:rPr>
              <a:t>Porcentaje Promedio de Cumplimiento Metas de Rango Inferior al </a:t>
            </a:r>
            <a:r>
              <a:rPr lang="es-CO" sz="1633" dirty="0">
                <a:solidFill>
                  <a:srgbClr val="FF0000"/>
                </a:solidFill>
                <a:latin typeface="Calibri" panose="020F0502020204030204" pitchFamily="34" charset="0"/>
                <a:cs typeface="Calibri" panose="020F0502020204030204" pitchFamily="34" charset="0"/>
              </a:rPr>
              <a:t>40%</a:t>
            </a:r>
            <a:endParaRPr lang="es-CO" sz="3629" b="1" dirty="0">
              <a:solidFill>
                <a:srgbClr val="351C75"/>
              </a:solidFill>
              <a:latin typeface="Calibri"/>
              <a:cs typeface="Calibri"/>
            </a:endParaRPr>
          </a:p>
        </p:txBody>
      </p:sp>
      <p:sp>
        <p:nvSpPr>
          <p:cNvPr id="16" name="Google Shape;130;p4">
            <a:extLst>
              <a:ext uri="{FF2B5EF4-FFF2-40B4-BE49-F238E27FC236}">
                <a16:creationId xmlns:a16="http://schemas.microsoft.com/office/drawing/2014/main" id="{22C10050-E57A-7D43-BB94-D681434BE7FC}"/>
              </a:ext>
            </a:extLst>
          </p:cNvPr>
          <p:cNvSpPr txBox="1"/>
          <p:nvPr/>
        </p:nvSpPr>
        <p:spPr>
          <a:xfrm>
            <a:off x="7682061" y="956269"/>
            <a:ext cx="2927033" cy="376118"/>
          </a:xfrm>
          <a:prstGeom prst="rect">
            <a:avLst/>
          </a:prstGeom>
          <a:noFill/>
          <a:ln>
            <a:noFill/>
          </a:ln>
        </p:spPr>
        <p:txBody>
          <a:bodyPr spcFirstLastPara="1" wrap="square" lIns="82939" tIns="82939" rIns="82939" bIns="82939" anchor="t" anchorCtr="0">
            <a:noAutofit/>
          </a:bodyPr>
          <a:lstStyle/>
          <a:p>
            <a:pPr algn="r">
              <a:buClr>
                <a:srgbClr val="000000"/>
              </a:buClr>
              <a:buSzPts val="1100"/>
            </a:pPr>
            <a:r>
              <a:rPr lang="es-CO" sz="1633" b="1" dirty="0">
                <a:solidFill>
                  <a:srgbClr val="000000"/>
                </a:solidFill>
                <a:latin typeface="Calibri" panose="020F0502020204030204" pitchFamily="34" charset="0"/>
                <a:cs typeface="Calibri" panose="020F0502020204030204" pitchFamily="34" charset="0"/>
                <a:sym typeface="Arial"/>
              </a:rPr>
              <a:t>Rangos en concordancia con SEGPLAN</a:t>
            </a:r>
            <a:endParaRPr sz="1633" b="1"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19749</TotalTime>
  <Words>6056</Words>
  <Application>Microsoft Office PowerPoint</Application>
  <PresentationFormat>Widescreen</PresentationFormat>
  <Paragraphs>1014</Paragraphs>
  <Slides>42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Roboto</vt:lpstr>
      <vt:lpstr>Calibri</vt:lpstr>
      <vt:lpstr>Museo Sans Condensed</vt:lpstr>
      <vt:lpstr>Arial</vt:lpstr>
      <vt:lpstr>Calibri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Castillo</dc:creator>
  <cp:lastModifiedBy>Johanna Cendales</cp:lastModifiedBy>
  <cp:revision>248</cp:revision>
  <dcterms:created xsi:type="dcterms:W3CDTF">2020-02-27T14:24:05Z</dcterms:created>
  <dcterms:modified xsi:type="dcterms:W3CDTF">2021-04-29T22:04:30Z</dcterms:modified>
</cp:coreProperties>
</file>