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72" r:id="rId3"/>
    <p:sldId id="274" r:id="rId4"/>
    <p:sldId id="323" r:id="rId5"/>
    <p:sldId id="324" r:id="rId6"/>
    <p:sldId id="261" r:id="rId7"/>
    <p:sldId id="317" r:id="rId8"/>
    <p:sldId id="326" r:id="rId9"/>
    <p:sldId id="325" r:id="rId10"/>
    <p:sldId id="327" r:id="rId11"/>
    <p:sldId id="315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D5E1171-A361-4B2C-BFAB-B6A948074A89}">
          <p14:sldIdLst>
            <p14:sldId id="286"/>
            <p14:sldId id="272"/>
            <p14:sldId id="274"/>
            <p14:sldId id="323"/>
            <p14:sldId id="324"/>
            <p14:sldId id="261"/>
            <p14:sldId id="317"/>
            <p14:sldId id="326"/>
            <p14:sldId id="325"/>
            <p14:sldId id="32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396"/>
    <a:srgbClr val="392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Comentarios IDPC</a:t>
            </a:r>
          </a:p>
          <a:p>
            <a:r>
              <a:rPr lang="es-MX" dirty="0"/>
              <a:t>Nohora Torres</a:t>
            </a:r>
          </a:p>
          <a:p>
            <a:r>
              <a:rPr lang="es-MX" dirty="0"/>
              <a:t>FUGA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22E48-80CB-46B2-87F2-BA8E5F3D418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523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4E452B-A436-4FC1-9028-64C3C1C78AB4}"/>
              </a:ext>
            </a:extLst>
          </p:cNvPr>
          <p:cNvSpPr txBox="1"/>
          <p:nvPr/>
        </p:nvSpPr>
        <p:spPr>
          <a:xfrm>
            <a:off x="632926" y="1539553"/>
            <a:ext cx="109261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SECRETARÍA DISTRITAL DE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SECTORIAL DE GESTIÓN Y DESEMPEÑO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SECTOR CULTURA, RECREACIÓN Y DEPORTE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845CC-4DAC-4772-A9C1-88D9D5437C7F}"/>
              </a:ext>
            </a:extLst>
          </p:cNvPr>
          <p:cNvSpPr txBox="1"/>
          <p:nvPr/>
        </p:nvSpPr>
        <p:spPr>
          <a:xfrm>
            <a:off x="4467615" y="5288420"/>
            <a:ext cx="3770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Bogotá D.C.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Noviembre 12 de 2020</a:t>
            </a:r>
          </a:p>
        </p:txBody>
      </p:sp>
    </p:spTree>
    <p:extLst>
      <p:ext uri="{BB962C8B-B14F-4D97-AF65-F5344CB8AC3E}">
        <p14:creationId xmlns:p14="http://schemas.microsoft.com/office/powerpoint/2010/main" val="407812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350893" y="1743853"/>
            <a:ext cx="8826775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PROPOSICIONES Y VARIOS</a:t>
            </a: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CDB27F-8636-4EF4-A7A4-83AB25E1D39E}"/>
              </a:ext>
            </a:extLst>
          </p:cNvPr>
          <p:cNvSpPr txBox="1"/>
          <p:nvPr/>
        </p:nvSpPr>
        <p:spPr>
          <a:xfrm>
            <a:off x="2915478" y="2997893"/>
            <a:ext cx="6590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Acuerdo 001 de Noviembre 6 de 2020 – Reglamento Interno del </a:t>
            </a:r>
          </a:p>
          <a:p>
            <a:r>
              <a:rPr lang="es-MX" b="1" dirty="0"/>
              <a:t>Comité Sectorial de Gestión y Desempeño del Sector CRD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13821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44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44113A9-DCDB-4073-AC7D-6CB1B460AB2C}"/>
              </a:ext>
            </a:extLst>
          </p:cNvPr>
          <p:cNvSpPr txBox="1">
            <a:spLocks/>
          </p:cNvSpPr>
          <p:nvPr/>
        </p:nvSpPr>
        <p:spPr>
          <a:xfrm>
            <a:off x="2060892" y="0"/>
            <a:ext cx="8752881" cy="818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ORDEN DEL DÍA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77796"/>
              </p:ext>
            </p:extLst>
          </p:nvPr>
        </p:nvGraphicFramePr>
        <p:xfrm>
          <a:off x="1204822" y="1791478"/>
          <a:ext cx="9180916" cy="394935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86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TEMAS</a:t>
                      </a:r>
                      <a:r>
                        <a:rPr lang="es-CO" sz="1800" baseline="0" dirty="0">
                          <a:effectLst/>
                        </a:rPr>
                        <a:t> DEL COMITÉ</a:t>
                      </a:r>
                      <a:endParaRPr lang="es-C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RESPONSABLE</a:t>
                      </a:r>
                      <a:endParaRPr lang="es-C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TIEMPO</a:t>
                      </a:r>
                      <a:endParaRPr lang="es-C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1. Verificación</a:t>
                      </a:r>
                      <a:r>
                        <a:rPr lang="es-CO" sz="1800" baseline="0" dirty="0">
                          <a:effectLst/>
                        </a:rPr>
                        <a:t> del</a:t>
                      </a:r>
                      <a:r>
                        <a:rPr lang="es-CO" sz="1800" dirty="0">
                          <a:effectLst/>
                        </a:rPr>
                        <a:t> quorum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Dirección de Planeación  SCRD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800" dirty="0">
                          <a:effectLst/>
                        </a:rPr>
                        <a:t> 5 minutos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2. Aprobación del Acta Anterior: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-Comité Virtual Octubre 23 de 2020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Dirección de Planeación  SCRD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 5 minutos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</a:rPr>
                        <a:t>3. </a:t>
                      </a:r>
                      <a:r>
                        <a:rPr lang="es-MX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de Actualización del Plan Estratégico Sectorial – PES, Periodo 2020-2024 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Dirección de Planeación SCRD  y Universidad del Norte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</a:rPr>
                        <a:t>45 minutos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4.Prosiciones y varios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s-CO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Acuerdo 001 de Nov 6 de 2020:  Reglamento Interno del Comité Sectorial de Gestión y Desempeño del Sector Cultura, Recreación y Deporte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aseline="0" dirty="0">
                          <a:effectLst/>
                        </a:rPr>
                        <a:t>Todo el Comité 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5</a:t>
                      </a:r>
                      <a:r>
                        <a:rPr lang="es-CO" sz="1800" baseline="0" dirty="0">
                          <a:effectLst/>
                        </a:rPr>
                        <a:t> </a:t>
                      </a:r>
                      <a:r>
                        <a:rPr lang="es-CO" sz="1800" dirty="0">
                          <a:effectLst/>
                        </a:rPr>
                        <a:t>minutos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8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1.VERIFICACIÓN DEL QUORUM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 DEL ACTA ANTERIOR: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23 DE 2020</a:t>
            </a:r>
          </a:p>
        </p:txBody>
      </p:sp>
    </p:spTree>
    <p:extLst>
      <p:ext uri="{BB962C8B-B14F-4D97-AF65-F5344CB8AC3E}">
        <p14:creationId xmlns:p14="http://schemas.microsoft.com/office/powerpoint/2010/main" val="207023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90852" y="2443649"/>
            <a:ext cx="8826775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PROCESO DE ACTUALIZACIÓN DEL PLAN ESTRATÉGICO SECTORIAL  - 2020-2024 </a:t>
            </a: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9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B5A21-4EDC-497B-A06E-B8BD91493F02}"/>
              </a:ext>
            </a:extLst>
          </p:cNvPr>
          <p:cNvSpPr txBox="1"/>
          <p:nvPr/>
        </p:nvSpPr>
        <p:spPr>
          <a:xfrm>
            <a:off x="1161017" y="1175750"/>
            <a:ext cx="8407054" cy="4893647"/>
          </a:xfrm>
          <a:prstGeom prst="rect">
            <a:avLst/>
          </a:prstGeom>
          <a:ln>
            <a:solidFill>
              <a:srgbClr val="5C43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300" b="0" i="0" noProof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Decreto</a:t>
            </a:r>
            <a:r>
              <a:rPr lang="en-US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505 de 2007. </a:t>
            </a:r>
            <a:r>
              <a:rPr lang="es-CO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Articulo</a:t>
            </a:r>
            <a:r>
              <a:rPr lang="en-US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 “</a:t>
            </a:r>
            <a:r>
              <a:rPr lang="es-ES" sz="13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Comités Sectoriales de Desarrollo Administrativo serán la instancia de articulación para la </a:t>
            </a:r>
            <a:r>
              <a:rPr lang="es-ES" sz="1300" b="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adopción y formulación de políticas y estrategias de los Sectores Administrativos de Coordinación</a:t>
            </a:r>
            <a:r>
              <a:rPr lang="es-ES" sz="13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 el escenario para el </a:t>
            </a:r>
            <a:r>
              <a:rPr lang="es-ES" sz="1300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seguimiento a su ejecución</a:t>
            </a:r>
            <a:r>
              <a:rPr lang="es-ES" sz="13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/>
            <a:endParaRPr lang="es-ES" sz="1300" i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Resolución</a:t>
            </a:r>
            <a:r>
              <a:rPr lang="en-US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143 del 2008</a:t>
            </a:r>
            <a:r>
              <a:rPr lang="es-ES" sz="13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300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la cual se adoptó el Reglamento Interno del Comité Sectorial de Desarrollo Administrativo de Cultura Recreación y Deporte. Articulo 3</a:t>
            </a:r>
            <a:r>
              <a:rPr lang="es-ES" sz="13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Las secretarías de cada uno de los sectores administrativos deben realizar </a:t>
            </a:r>
            <a:r>
              <a:rPr lang="es-ES" sz="1300" b="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seguimiento a las políticas, planes, proyectos y programas del sector y verificar el cumplimiento de las metas y objetivos</a:t>
            </a:r>
            <a:r>
              <a:rPr lang="es-ES" sz="13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3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así como cada cuatro años al cambiar el gobierno, se genera un Plan Estratégico Sectorial (PES) que brinde un Marco de actuación y que recoja las acciones estratégicas prioritarias que ejecutará el Sector respecto a de objetivos estratégicos. Facilitando su seguimiento. </a:t>
            </a:r>
          </a:p>
          <a:p>
            <a:pPr algn="just"/>
            <a:endParaRPr lang="es-ES" sz="1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El Decreto 1083 de 2015, modificado por el Decreto 1499 de 2017 y reglamentado en el Distrito mediante Decreto Distrital 807 de 24 de diciembre de 2019, establece como obligatoria </a:t>
            </a:r>
            <a:r>
              <a:rPr lang="es-MX" sz="13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implementación del Modelo Integrado de Planeación y Gestión (MIPG)</a:t>
            </a:r>
            <a:r>
              <a:rPr lang="es-MX" sz="13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en las entidades públicas.  En 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la Dimensión de Direccionamiento Estratégico y Planeación, política de Planeación Institucional – MIPG-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, señala que un </a:t>
            </a:r>
            <a:r>
              <a:rPr lang="es-MX" sz="1300" b="1" dirty="0">
                <a:latin typeface="Arial" panose="020B0604020202020204" pitchFamily="34" charset="0"/>
                <a:cs typeface="Arial" panose="020B0604020202020204" pitchFamily="34" charset="0"/>
              </a:rPr>
              <a:t>instrumento de articulación de la planeación sectorial será el </a:t>
            </a:r>
            <a:r>
              <a:rPr lang="es-MX" sz="13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Sectorial que establece el rumbo y las apuestas estratégicas en alineación con el Plan de Desarrollo. </a:t>
            </a:r>
            <a:endParaRPr lang="es-MX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3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001 del 2020. Por el cual se adopta el Reglamento Interno del Comité Sectorial de Gestión y Desempeño del Sector Cultura, Recreación y Deporte” Articulo 2 “</a:t>
            </a:r>
            <a:r>
              <a:rPr lang="es-ES" sz="1300" i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Comité Sectorial de Gestión y Desempeño del Sector Cultura, Recreación y Deporte será la instancia de coordinación para </a:t>
            </a:r>
            <a:r>
              <a:rPr lang="es-ES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la planeación estratégica del Sector Cultura, Recreación y Deporte, dirigir, articular y hacer seguimiento a la adopción, formulación y ejecución de políticas sectoriales y de gestión y desempeño del MIPG”.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EA859-5B8F-495B-8F80-242B607E1B14}"/>
              </a:ext>
            </a:extLst>
          </p:cNvPr>
          <p:cNvSpPr txBox="1"/>
          <p:nvPr/>
        </p:nvSpPr>
        <p:spPr>
          <a:xfrm>
            <a:off x="0" y="-16897"/>
            <a:ext cx="12192000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430" algn="ctr" defTabSz="457200" fontAlgn="ctr">
              <a:lnSpc>
                <a:spcPct val="107000"/>
              </a:lnSpc>
              <a:spcBef>
                <a:spcPct val="0"/>
              </a:spcBef>
              <a:defRPr/>
            </a:pPr>
            <a:r>
              <a:rPr lang="es-CO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MARCO NORMATIVO PLAN </a:t>
            </a:r>
          </a:p>
          <a:p>
            <a:pPr marR="11430" algn="ctr" defTabSz="457200" fontAlgn="ctr">
              <a:lnSpc>
                <a:spcPct val="107000"/>
              </a:lnSpc>
              <a:spcBef>
                <a:spcPct val="0"/>
              </a:spcBef>
              <a:defRPr/>
            </a:pPr>
            <a:r>
              <a:rPr lang="es-CO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ESTRATÉGICO SECTORIAL (PES)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20523C-8E4E-4339-98ED-A9C4ECC40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604" y="2353246"/>
            <a:ext cx="1688204" cy="25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07944" y="191911"/>
            <a:ext cx="8579228" cy="1117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1430" fontAlgn="ctr">
              <a:lnSpc>
                <a:spcPct val="107000"/>
              </a:lnSpc>
              <a:defRPr/>
            </a:pPr>
            <a:r>
              <a:rPr lang="es-E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ESTRATÉGICA DEL </a:t>
            </a:r>
          </a:p>
          <a:p>
            <a:pPr marR="11430" fontAlgn="ctr">
              <a:lnSpc>
                <a:spcPct val="107000"/>
              </a:lnSpc>
              <a:defRPr/>
            </a:pPr>
            <a:r>
              <a:rPr lang="es-E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 2020-2024</a:t>
            </a:r>
          </a:p>
          <a:p>
            <a:pPr marR="11430" lvl="0" hangingPunct="0">
              <a:lnSpc>
                <a:spcPct val="115000"/>
              </a:lnSpc>
              <a:spcAft>
                <a:spcPts val="0"/>
              </a:spcAft>
            </a:pPr>
            <a:endParaRPr lang="es-ES" sz="1800" b="1" dirty="0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02202" y="1117246"/>
            <a:ext cx="8579229" cy="3838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1430" algn="ctr" hangingPunct="0">
              <a:lnSpc>
                <a:spcPct val="115000"/>
              </a:lnSpc>
            </a:pPr>
            <a:endParaRPr lang="es-ES" b="1" dirty="0">
              <a:solidFill>
                <a:srgbClr val="00000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64D61B-4B10-4A98-BCDF-133A917C574B}"/>
              </a:ext>
            </a:extLst>
          </p:cNvPr>
          <p:cNvSpPr txBox="1"/>
          <p:nvPr/>
        </p:nvSpPr>
        <p:spPr>
          <a:xfrm>
            <a:off x="1339161" y="1679745"/>
            <a:ext cx="50516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Proceso </a:t>
            </a:r>
            <a:r>
              <a:rPr lang="es-CO" b="1" dirty="0">
                <a:solidFill>
                  <a:schemeClr val="accent1"/>
                </a:solidFill>
              </a:rPr>
              <a:t>que determina la dirección hacia la cual se quiere enfocar estratégicamente la administración </a:t>
            </a:r>
            <a:r>
              <a:rPr lang="es-CO" dirty="0"/>
              <a:t>para el cumplimiento y logro de las metas y objetivos, identificando las apuestas diferenciadoras,</a:t>
            </a:r>
            <a:r>
              <a:rPr lang="es-CO" b="1" dirty="0">
                <a:solidFill>
                  <a:schemeClr val="accent1"/>
                </a:solidFill>
              </a:rPr>
              <a:t> sello o marca </a:t>
            </a:r>
            <a:r>
              <a:rPr lang="es-CO" dirty="0"/>
              <a:t>de la gestión</a:t>
            </a:r>
            <a:r>
              <a:rPr lang="es-CO" b="1" dirty="0">
                <a:solidFill>
                  <a:schemeClr val="accent1"/>
                </a:solidFill>
              </a:rPr>
              <a:t>, en beneficio de la ciudadanía</a:t>
            </a:r>
            <a:r>
              <a:rPr lang="es-CO" dirty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El </a:t>
            </a:r>
            <a:r>
              <a:rPr lang="es-CO" b="1" dirty="0">
                <a:solidFill>
                  <a:schemeClr val="accent1"/>
                </a:solidFill>
              </a:rPr>
              <a:t>PES, orienta el quehacer sectorial,</a:t>
            </a:r>
            <a:r>
              <a:rPr lang="es-CO" dirty="0"/>
              <a:t> alineado con el Plan de Desarrollo Distrital, con base en las Políticas Públicas y de Gestión y Desempeño; </a:t>
            </a:r>
            <a:r>
              <a:rPr lang="es-CO" b="1" dirty="0">
                <a:solidFill>
                  <a:schemeClr val="accent1"/>
                </a:solidFill>
              </a:rPr>
              <a:t>incluye la misión, la visión, objetivos estratégicos del Sector,  metas e indicadores de medición</a:t>
            </a:r>
            <a:r>
              <a:rPr lang="es-CO" dirty="0"/>
              <a:t> para monitorear el avance y logro del direccionamiento estratégico, así como optimizar esfuerzos y recursos.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21753F-8F34-4C68-A068-7040699DA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454" y="2306046"/>
            <a:ext cx="4242210" cy="254532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998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859983" y="1984558"/>
            <a:ext cx="6472034" cy="1548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CO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y Cronograma del Plan de Trabajo PES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4BFD91-B8EB-4F22-9C65-737ACBA3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50" y="3747295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260228" y="283776"/>
            <a:ext cx="7929562" cy="724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DE PASOS A SEGUIR Y </a:t>
            </a:r>
          </a:p>
          <a:p>
            <a:pPr fontAlgn="ctr">
              <a:lnSpc>
                <a:spcPct val="107000"/>
              </a:lnSpc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DE DIÁLOGO</a:t>
            </a:r>
            <a:endParaRPr lang="es-CO" sz="2800" b="1" dirty="0">
              <a:solidFill>
                <a:srgbClr val="7030A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41101C-0E59-494C-A2BB-BB0970C70D6B}"/>
              </a:ext>
            </a:extLst>
          </p:cNvPr>
          <p:cNvSpPr txBox="1"/>
          <p:nvPr/>
        </p:nvSpPr>
        <p:spPr>
          <a:xfrm>
            <a:off x="1763671" y="1775504"/>
            <a:ext cx="43323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Taller de validación de la Plataforma Estratégica Sectorial  - Noviembre 17 al 20 de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Taller  Sectorial de integridad</a:t>
            </a: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ética y sentido del servicio público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Noviembre 30 de 2020 </a:t>
            </a:r>
          </a:p>
          <a:p>
            <a:endParaRPr lang="es-ES" dirty="0">
              <a:solidFill>
                <a:srgbClr val="0000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Momentos de validación del documento PES y herramienta preliminar –</a:t>
            </a:r>
          </a:p>
          <a:p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Noviembre y Diciembre de 2020</a:t>
            </a:r>
          </a:p>
          <a:p>
            <a:endParaRPr lang="es-ES" dirty="0">
              <a:solidFill>
                <a:srgbClr val="0000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del PES Actualizado – Diciembre de 2020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4D795C-9CF3-458F-AF60-EC0839C73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811" y="2187161"/>
            <a:ext cx="3725518" cy="2483678"/>
          </a:xfrm>
          <a:prstGeom prst="ellipse">
            <a:avLst/>
          </a:prstGeom>
          <a:ln>
            <a:solidFill>
              <a:srgbClr val="5C43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9200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718</Words>
  <Application>Microsoft Office PowerPoint</Application>
  <PresentationFormat>Panorámica</PresentationFormat>
  <Paragraphs>63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USER</cp:lastModifiedBy>
  <cp:revision>168</cp:revision>
  <dcterms:created xsi:type="dcterms:W3CDTF">2020-02-27T14:24:05Z</dcterms:created>
  <dcterms:modified xsi:type="dcterms:W3CDTF">2020-11-12T17:54:15Z</dcterms:modified>
</cp:coreProperties>
</file>