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2192000" cy="6858000"/>
  <p:notesSz cx="7772400" cy="100584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640" cy="11066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90000"/>
              </a:lnSpc>
            </a:pPr>
            <a:r>
              <a:rPr lang="es-CO" sz="6000" b="0" strike="noStrike" spc="-1">
                <a:solidFill>
                  <a:srgbClr val="000000"/>
                </a:solidFill>
                <a:latin typeface="Calibri Light"/>
              </a:rPr>
              <a:t>Haga clic para modificar el estilo de título del patrón</a:t>
            </a:r>
            <a:endParaRPr lang="es-CO" sz="6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E4ECF39E-E737-45DE-8EB1-5CBD9640343F}" type="datetime">
              <a:rPr lang="es-CO" sz="1200" b="0" strike="noStrike" spc="-1">
                <a:solidFill>
                  <a:srgbClr val="8B8B8B"/>
                </a:solidFill>
                <a:latin typeface="Calibri"/>
              </a:rPr>
              <a:t>27/06/2019</a:t>
            </a:fld>
            <a:endParaRPr lang="es-CO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endParaRPr lang="es-CO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2B879AFF-9882-47A8-9731-A2AE2018668F}" type="slidenum">
              <a:rPr lang="es-CO" sz="1200" b="0" strike="noStrike" spc="-1">
                <a:solidFill>
                  <a:srgbClr val="8B8B8B"/>
                </a:solidFill>
                <a:latin typeface="Calibri"/>
              </a:rPr>
              <a:t>‹Nº›</a:t>
            </a:fld>
            <a:endParaRPr lang="es-CO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CO" sz="2800" b="0" strike="noStrike" spc="-1">
                <a:solidFill>
                  <a:srgbClr val="000000"/>
                </a:solidFill>
                <a:latin typeface="Calibri"/>
              </a:rPr>
              <a:t>Pulse para editar el formato de esquema del texto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CO" sz="2000" b="0" strike="noStrike" spc="-1">
                <a:solidFill>
                  <a:srgbClr val="000000"/>
                </a:solidFill>
                <a:latin typeface="Calibri"/>
              </a:rPr>
              <a:t>Segundo nivel del esquema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CO" sz="1800" b="0" strike="noStrike" spc="-1">
                <a:solidFill>
                  <a:srgbClr val="000000"/>
                </a:solidFill>
                <a:latin typeface="Calibri"/>
              </a:rPr>
              <a:t>Tercer nivel del esquema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CO" sz="1800" b="0" strike="noStrike" spc="-1">
                <a:solidFill>
                  <a:srgbClr val="000000"/>
                </a:solidFill>
                <a:latin typeface="Calibri"/>
              </a:rPr>
              <a:t>Cuarto nivel del esquema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CO" sz="2000" b="0" strike="noStrike" spc="-1">
                <a:solidFill>
                  <a:srgbClr val="000000"/>
                </a:solidFill>
                <a:latin typeface="Calibri"/>
              </a:rPr>
              <a:t>Quinto nivel del esquema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CO" sz="2000" b="0" strike="noStrike" spc="-1">
                <a:solidFill>
                  <a:srgbClr val="000000"/>
                </a:solidFill>
                <a:latin typeface="Calibri"/>
              </a:rPr>
              <a:t>Sexto nivel del esquema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CO" sz="2000" b="0" strike="noStrike" spc="-1">
                <a:solidFill>
                  <a:srgbClr val="000000"/>
                </a:solidFill>
                <a:latin typeface="Calibri"/>
              </a:rPr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-4680" y="1188000"/>
            <a:ext cx="12218400" cy="2710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" name="CustomShape 2"/>
          <p:cNvSpPr/>
          <p:nvPr/>
        </p:nvSpPr>
        <p:spPr>
          <a:xfrm>
            <a:off x="-4680" y="946440"/>
            <a:ext cx="12209760" cy="241920"/>
          </a:xfrm>
          <a:prstGeom prst="rect">
            <a:avLst/>
          </a:prstGeom>
          <a:solidFill>
            <a:srgbClr val="222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3" name="CustomShape 3"/>
          <p:cNvSpPr/>
          <p:nvPr/>
        </p:nvSpPr>
        <p:spPr>
          <a:xfrm>
            <a:off x="4603320" y="2032200"/>
            <a:ext cx="5249520" cy="2556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4" name="CustomShape 4"/>
          <p:cNvSpPr/>
          <p:nvPr/>
        </p:nvSpPr>
        <p:spPr>
          <a:xfrm>
            <a:off x="9855000" y="2028960"/>
            <a:ext cx="2358360" cy="2556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" name="CustomShape 5"/>
          <p:cNvSpPr/>
          <p:nvPr/>
        </p:nvSpPr>
        <p:spPr>
          <a:xfrm>
            <a:off x="4076640" y="102600"/>
            <a:ext cx="3922560" cy="700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2000" b="1" strike="noStrike" spc="-1">
                <a:solidFill>
                  <a:srgbClr val="000000"/>
                </a:solidFill>
                <a:latin typeface="Arial"/>
                <a:ea typeface="Verdana"/>
              </a:rPr>
              <a:t>Estrategia Parques para todos</a:t>
            </a:r>
            <a:endParaRPr lang="es-CO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CO" sz="2000" b="1" strike="noStrike" spc="-1">
                <a:solidFill>
                  <a:srgbClr val="000000"/>
                </a:solidFill>
                <a:latin typeface="Arial"/>
                <a:ea typeface="Verdana"/>
              </a:rPr>
              <a:t>FICHA DE CARACTERIZACIÓN</a:t>
            </a:r>
            <a:endParaRPr lang="es-CO" sz="2000" b="0" strike="noStrike" spc="-1">
              <a:latin typeface="Arial"/>
            </a:endParaRPr>
          </a:p>
        </p:txBody>
      </p:sp>
      <p:sp>
        <p:nvSpPr>
          <p:cNvPr id="46" name="CustomShape 6"/>
          <p:cNvSpPr/>
          <p:nvPr/>
        </p:nvSpPr>
        <p:spPr>
          <a:xfrm>
            <a:off x="13320" y="935280"/>
            <a:ext cx="12167640" cy="3229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7" name="CustomShape 7"/>
          <p:cNvSpPr/>
          <p:nvPr/>
        </p:nvSpPr>
        <p:spPr>
          <a:xfrm>
            <a:off x="3960" y="4158000"/>
            <a:ext cx="12201480" cy="25776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" name="CustomShape 8"/>
          <p:cNvSpPr/>
          <p:nvPr/>
        </p:nvSpPr>
        <p:spPr>
          <a:xfrm>
            <a:off x="1180080" y="1184760"/>
            <a:ext cx="263016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IMÁGENES DEL PARQUE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49" name="CustomShape 9"/>
          <p:cNvSpPr/>
          <p:nvPr/>
        </p:nvSpPr>
        <p:spPr>
          <a:xfrm>
            <a:off x="11196000" y="1171080"/>
            <a:ext cx="87912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FECHA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50" name="CustomShape 10"/>
          <p:cNvSpPr/>
          <p:nvPr/>
        </p:nvSpPr>
        <p:spPr>
          <a:xfrm>
            <a:off x="8683560" y="1172160"/>
            <a:ext cx="137268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LOCALIDAD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51" name="CustomShape 11"/>
          <p:cNvSpPr/>
          <p:nvPr/>
        </p:nvSpPr>
        <p:spPr>
          <a:xfrm>
            <a:off x="5120640" y="1155600"/>
            <a:ext cx="244872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NOMBRE DEL PARQUE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52" name="Line 12"/>
          <p:cNvSpPr/>
          <p:nvPr/>
        </p:nvSpPr>
        <p:spPr>
          <a:xfrm flipV="1">
            <a:off x="7039800" y="2277000"/>
            <a:ext cx="5141520" cy="792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3" name="Line 13"/>
          <p:cNvSpPr/>
          <p:nvPr/>
        </p:nvSpPr>
        <p:spPr>
          <a:xfrm flipH="1">
            <a:off x="7018920" y="1782360"/>
            <a:ext cx="29160" cy="2054160"/>
          </a:xfrm>
          <a:prstGeom prst="line">
            <a:avLst/>
          </a:prstGeom>
          <a:ln w="2844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4" name="Line 14"/>
          <p:cNvSpPr/>
          <p:nvPr/>
        </p:nvSpPr>
        <p:spPr>
          <a:xfrm>
            <a:off x="7918920" y="963000"/>
            <a:ext cx="4320" cy="866160"/>
          </a:xfrm>
          <a:prstGeom prst="line">
            <a:avLst/>
          </a:prstGeom>
          <a:ln w="2844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5" name="Line 15"/>
          <p:cNvSpPr/>
          <p:nvPr/>
        </p:nvSpPr>
        <p:spPr>
          <a:xfrm>
            <a:off x="10776240" y="954360"/>
            <a:ext cx="2880" cy="851760"/>
          </a:xfrm>
          <a:prstGeom prst="line">
            <a:avLst/>
          </a:prstGeom>
          <a:ln w="2844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6" name="Line 16"/>
          <p:cNvSpPr/>
          <p:nvPr/>
        </p:nvSpPr>
        <p:spPr>
          <a:xfrm flipH="1">
            <a:off x="9816840" y="2027880"/>
            <a:ext cx="23400" cy="1832760"/>
          </a:xfrm>
          <a:prstGeom prst="line">
            <a:avLst/>
          </a:prstGeom>
          <a:ln w="2844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57" name="Imagen 4"/>
          <p:cNvPicPr/>
          <p:nvPr/>
        </p:nvPicPr>
        <p:blipFill>
          <a:blip r:embed="rId2"/>
          <a:stretch/>
        </p:blipFill>
        <p:spPr>
          <a:xfrm>
            <a:off x="10429200" y="61920"/>
            <a:ext cx="1654560" cy="802080"/>
          </a:xfrm>
          <a:prstGeom prst="rect">
            <a:avLst/>
          </a:prstGeom>
          <a:ln>
            <a:noFill/>
          </a:ln>
        </p:spPr>
      </p:pic>
      <p:pic>
        <p:nvPicPr>
          <p:cNvPr id="58" name="Imagen 5"/>
          <p:cNvPicPr/>
          <p:nvPr/>
        </p:nvPicPr>
        <p:blipFill>
          <a:blip r:embed="rId3"/>
          <a:stretch/>
        </p:blipFill>
        <p:spPr>
          <a:xfrm>
            <a:off x="137520" y="-3600"/>
            <a:ext cx="841320" cy="934200"/>
          </a:xfrm>
          <a:prstGeom prst="rect">
            <a:avLst/>
          </a:prstGeom>
          <a:ln>
            <a:noFill/>
          </a:ln>
        </p:spPr>
      </p:pic>
      <p:sp>
        <p:nvSpPr>
          <p:cNvPr id="59" name="CustomShape 17"/>
          <p:cNvSpPr/>
          <p:nvPr/>
        </p:nvSpPr>
        <p:spPr>
          <a:xfrm>
            <a:off x="4588920" y="1782720"/>
            <a:ext cx="7625160" cy="26676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0" name="CustomShape 18"/>
          <p:cNvSpPr/>
          <p:nvPr/>
        </p:nvSpPr>
        <p:spPr>
          <a:xfrm>
            <a:off x="7245720" y="1771560"/>
            <a:ext cx="274896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FFFFFF"/>
                </a:solidFill>
                <a:latin typeface="Arial"/>
              </a:rPr>
              <a:t>2. PARQUES ADECUADOS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61" name="Line 19"/>
          <p:cNvSpPr/>
          <p:nvPr/>
        </p:nvSpPr>
        <p:spPr>
          <a:xfrm flipV="1">
            <a:off x="9837720" y="2545560"/>
            <a:ext cx="2367720" cy="72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Line 20"/>
          <p:cNvSpPr/>
          <p:nvPr/>
        </p:nvSpPr>
        <p:spPr>
          <a:xfrm>
            <a:off x="9837720" y="2867400"/>
            <a:ext cx="2367720" cy="648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3" name="Line 21"/>
          <p:cNvSpPr/>
          <p:nvPr/>
        </p:nvSpPr>
        <p:spPr>
          <a:xfrm flipV="1">
            <a:off x="9816840" y="3195000"/>
            <a:ext cx="2374920" cy="1332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4" name="CustomShape 22"/>
          <p:cNvSpPr/>
          <p:nvPr/>
        </p:nvSpPr>
        <p:spPr>
          <a:xfrm>
            <a:off x="10364400" y="2555280"/>
            <a:ext cx="75240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Aseo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65" name="Line 23"/>
          <p:cNvSpPr/>
          <p:nvPr/>
        </p:nvSpPr>
        <p:spPr>
          <a:xfrm>
            <a:off x="11463840" y="2284920"/>
            <a:ext cx="4680" cy="158976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6" name="CustomShape 24"/>
          <p:cNvSpPr/>
          <p:nvPr/>
        </p:nvSpPr>
        <p:spPr>
          <a:xfrm>
            <a:off x="9978840" y="2256480"/>
            <a:ext cx="226944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Zonas verdes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67" name="CustomShape 25"/>
          <p:cNvSpPr/>
          <p:nvPr/>
        </p:nvSpPr>
        <p:spPr>
          <a:xfrm>
            <a:off x="10169640" y="2886840"/>
            <a:ext cx="226944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Iluminación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68" name="CustomShape 26"/>
          <p:cNvSpPr/>
          <p:nvPr/>
        </p:nvSpPr>
        <p:spPr>
          <a:xfrm>
            <a:off x="10150200" y="3254400"/>
            <a:ext cx="122616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Mobiliario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69" name="Line 27"/>
          <p:cNvSpPr/>
          <p:nvPr/>
        </p:nvSpPr>
        <p:spPr>
          <a:xfrm>
            <a:off x="9816840" y="3543120"/>
            <a:ext cx="2359080" cy="14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0" name="CustomShape 28"/>
          <p:cNvSpPr/>
          <p:nvPr/>
        </p:nvSpPr>
        <p:spPr>
          <a:xfrm>
            <a:off x="10094760" y="3518640"/>
            <a:ext cx="124956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Seguridad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71" name="CustomShape 29"/>
          <p:cNvSpPr/>
          <p:nvPr/>
        </p:nvSpPr>
        <p:spPr>
          <a:xfrm>
            <a:off x="9843480" y="2016000"/>
            <a:ext cx="2346840" cy="257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100" b="1" strike="noStrike" spc="-1">
                <a:solidFill>
                  <a:srgbClr val="000000"/>
                </a:solidFill>
                <a:latin typeface="Arial"/>
                <a:ea typeface="Arial"/>
              </a:rPr>
              <a:t>Percepción de la población 2018</a:t>
            </a:r>
            <a:endParaRPr lang="es-CO" sz="1100" b="0" strike="noStrike" spc="-1">
              <a:latin typeface="Arial"/>
            </a:endParaRPr>
          </a:p>
        </p:txBody>
      </p:sp>
      <p:sp>
        <p:nvSpPr>
          <p:cNvPr id="72" name="Line 30"/>
          <p:cNvSpPr/>
          <p:nvPr/>
        </p:nvSpPr>
        <p:spPr>
          <a:xfrm flipH="1">
            <a:off x="7018920" y="1788120"/>
            <a:ext cx="20520" cy="2066040"/>
          </a:xfrm>
          <a:prstGeom prst="line">
            <a:avLst/>
          </a:prstGeom>
          <a:ln w="2844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3" name="CustomShape 31"/>
          <p:cNvSpPr/>
          <p:nvPr/>
        </p:nvSpPr>
        <p:spPr>
          <a:xfrm>
            <a:off x="7329600" y="2004480"/>
            <a:ext cx="237420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  <a:ea typeface="Arial"/>
              </a:rPr>
              <a:t>ADECUACIÓN (%)2019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74" name="CustomShape 32"/>
          <p:cNvSpPr/>
          <p:nvPr/>
        </p:nvSpPr>
        <p:spPr>
          <a:xfrm>
            <a:off x="7039800" y="2260080"/>
            <a:ext cx="1994040" cy="577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Estado de la poda o corte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75" name="CustomShape 33"/>
          <p:cNvSpPr/>
          <p:nvPr/>
        </p:nvSpPr>
        <p:spPr>
          <a:xfrm>
            <a:off x="7048080" y="2886840"/>
            <a:ext cx="173988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Iluminación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76" name="CustomShape 34"/>
          <p:cNvSpPr/>
          <p:nvPr/>
        </p:nvSpPr>
        <p:spPr>
          <a:xfrm>
            <a:off x="7045200" y="3398760"/>
            <a:ext cx="123156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Mobiliario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77" name="Line 35"/>
          <p:cNvSpPr/>
          <p:nvPr/>
        </p:nvSpPr>
        <p:spPr>
          <a:xfrm>
            <a:off x="7048080" y="2795040"/>
            <a:ext cx="2789640" cy="360"/>
          </a:xfrm>
          <a:prstGeom prst="line">
            <a:avLst/>
          </a:prstGeom>
          <a:ln>
            <a:solidFill>
              <a:srgbClr val="222A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8" name="Line 36"/>
          <p:cNvSpPr/>
          <p:nvPr/>
        </p:nvSpPr>
        <p:spPr>
          <a:xfrm>
            <a:off x="7044840" y="3293640"/>
            <a:ext cx="2792880" cy="9720"/>
          </a:xfrm>
          <a:prstGeom prst="line">
            <a:avLst/>
          </a:prstGeom>
          <a:ln>
            <a:solidFill>
              <a:srgbClr val="222A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9" name="Line 37"/>
          <p:cNvSpPr/>
          <p:nvPr/>
        </p:nvSpPr>
        <p:spPr>
          <a:xfrm flipH="1">
            <a:off x="8921520" y="2288160"/>
            <a:ext cx="16200" cy="1560600"/>
          </a:xfrm>
          <a:prstGeom prst="line">
            <a:avLst/>
          </a:prstGeom>
          <a:ln>
            <a:solidFill>
              <a:srgbClr val="222A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0" name="CustomShape 38"/>
          <p:cNvSpPr/>
          <p:nvPr/>
        </p:nvSpPr>
        <p:spPr>
          <a:xfrm>
            <a:off x="4420440" y="923400"/>
            <a:ext cx="367920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FFFFFF"/>
                </a:solidFill>
                <a:latin typeface="Arial"/>
              </a:rPr>
              <a:t>1. INFORMACIÓN GENERAL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81" name="CustomShape 39"/>
          <p:cNvSpPr/>
          <p:nvPr/>
        </p:nvSpPr>
        <p:spPr>
          <a:xfrm>
            <a:off x="838440" y="4128480"/>
            <a:ext cx="377172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HABITACIÓN DEL PARQUE PÚBLICO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82" name="CustomShape 40"/>
          <p:cNvSpPr/>
          <p:nvPr/>
        </p:nvSpPr>
        <p:spPr>
          <a:xfrm>
            <a:off x="0" y="4433400"/>
            <a:ext cx="226944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Entidades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83" name="CustomShape 41"/>
          <p:cNvSpPr/>
          <p:nvPr/>
        </p:nvSpPr>
        <p:spPr>
          <a:xfrm>
            <a:off x="11880" y="4956480"/>
            <a:ext cx="226944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Aspectos negativos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84" name="CustomShape 42"/>
          <p:cNvSpPr/>
          <p:nvPr/>
        </p:nvSpPr>
        <p:spPr>
          <a:xfrm>
            <a:off x="13320" y="5663160"/>
            <a:ext cx="226944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Aspectos positivos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85" name="Line 43"/>
          <p:cNvSpPr/>
          <p:nvPr/>
        </p:nvSpPr>
        <p:spPr>
          <a:xfrm>
            <a:off x="13320" y="4955040"/>
            <a:ext cx="12192120" cy="1440"/>
          </a:xfrm>
          <a:prstGeom prst="line">
            <a:avLst/>
          </a:prstGeom>
          <a:ln>
            <a:solidFill>
              <a:srgbClr val="222A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6" name="Line 44"/>
          <p:cNvSpPr/>
          <p:nvPr/>
        </p:nvSpPr>
        <p:spPr>
          <a:xfrm>
            <a:off x="13320" y="5685480"/>
            <a:ext cx="5442480" cy="6120"/>
          </a:xfrm>
          <a:prstGeom prst="line">
            <a:avLst/>
          </a:prstGeom>
          <a:ln>
            <a:solidFill>
              <a:srgbClr val="222A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7" name="CustomShape 45"/>
          <p:cNvSpPr/>
          <p:nvPr/>
        </p:nvSpPr>
        <p:spPr>
          <a:xfrm>
            <a:off x="-11520" y="3809520"/>
            <a:ext cx="12189240" cy="351000"/>
          </a:xfrm>
          <a:prstGeom prst="rect">
            <a:avLst/>
          </a:prstGeom>
          <a:solidFill>
            <a:srgbClr val="222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8" name="CustomShape 46"/>
          <p:cNvSpPr/>
          <p:nvPr/>
        </p:nvSpPr>
        <p:spPr>
          <a:xfrm>
            <a:off x="7567200" y="3833640"/>
            <a:ext cx="288144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FFFFFF"/>
                </a:solidFill>
                <a:latin typeface="Arial"/>
              </a:rPr>
              <a:t>4. PARQUES SOSTENIBLES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89" name="CustomShape 47"/>
          <p:cNvSpPr/>
          <p:nvPr/>
        </p:nvSpPr>
        <p:spPr>
          <a:xfrm>
            <a:off x="7358040" y="4124520"/>
            <a:ext cx="325944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SOSTENIBILIDAD DEL PARQUE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90" name="CustomShape 48"/>
          <p:cNvSpPr/>
          <p:nvPr/>
        </p:nvSpPr>
        <p:spPr>
          <a:xfrm>
            <a:off x="5401440" y="4368600"/>
            <a:ext cx="98928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Actores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91" name="CustomShape 49"/>
          <p:cNvSpPr/>
          <p:nvPr/>
        </p:nvSpPr>
        <p:spPr>
          <a:xfrm>
            <a:off x="5391000" y="4961160"/>
            <a:ext cx="372672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Estrategias para la sostenibilidad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92" name="Line 50"/>
          <p:cNvSpPr/>
          <p:nvPr/>
        </p:nvSpPr>
        <p:spPr>
          <a:xfrm flipH="1">
            <a:off x="5435280" y="4167360"/>
            <a:ext cx="5760" cy="2679840"/>
          </a:xfrm>
          <a:prstGeom prst="line">
            <a:avLst/>
          </a:prstGeom>
          <a:ln w="2844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3" name="CustomShape 51"/>
          <p:cNvSpPr/>
          <p:nvPr/>
        </p:nvSpPr>
        <p:spPr>
          <a:xfrm>
            <a:off x="5396040" y="5933160"/>
            <a:ext cx="354924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Estrategias para la memoria social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94" name="Line 52"/>
          <p:cNvSpPr/>
          <p:nvPr/>
        </p:nvSpPr>
        <p:spPr>
          <a:xfrm>
            <a:off x="4588560" y="1064520"/>
            <a:ext cx="360" cy="2924280"/>
          </a:xfrm>
          <a:prstGeom prst="line">
            <a:avLst/>
          </a:prstGeom>
          <a:ln w="2844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5" name="CustomShape 53"/>
          <p:cNvSpPr/>
          <p:nvPr/>
        </p:nvSpPr>
        <p:spPr>
          <a:xfrm>
            <a:off x="5157360" y="2006640"/>
            <a:ext cx="132552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ENTORNOS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96" name="Line 54"/>
          <p:cNvSpPr/>
          <p:nvPr/>
        </p:nvSpPr>
        <p:spPr>
          <a:xfrm>
            <a:off x="4575600" y="2980440"/>
            <a:ext cx="2459520" cy="5040"/>
          </a:xfrm>
          <a:prstGeom prst="line">
            <a:avLst/>
          </a:prstGeom>
          <a:ln>
            <a:solidFill>
              <a:srgbClr val="222A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7" name="CustomShape 55"/>
          <p:cNvSpPr/>
          <p:nvPr/>
        </p:nvSpPr>
        <p:spPr>
          <a:xfrm>
            <a:off x="1182600" y="3849120"/>
            <a:ext cx="263916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FFFFFF"/>
                </a:solidFill>
                <a:latin typeface="Arial"/>
              </a:rPr>
              <a:t>3. PARQUES HABITADOS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98" name="CustomShape 56"/>
          <p:cNvSpPr/>
          <p:nvPr/>
        </p:nvSpPr>
        <p:spPr>
          <a:xfrm>
            <a:off x="5572800" y="1481760"/>
            <a:ext cx="125712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Villa Alemana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99" name="CustomShape 57"/>
          <p:cNvSpPr/>
          <p:nvPr/>
        </p:nvSpPr>
        <p:spPr>
          <a:xfrm>
            <a:off x="8925120" y="1485000"/>
            <a:ext cx="64584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Usme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00" name="CustomShape 58"/>
          <p:cNvSpPr/>
          <p:nvPr/>
        </p:nvSpPr>
        <p:spPr>
          <a:xfrm>
            <a:off x="11140920" y="1460160"/>
            <a:ext cx="87588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  <a:ea typeface="Arial"/>
              </a:rPr>
              <a:t>17/06/19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01" name="CustomShape 59"/>
          <p:cNvSpPr/>
          <p:nvPr/>
        </p:nvSpPr>
        <p:spPr>
          <a:xfrm>
            <a:off x="9079920" y="2429280"/>
            <a:ext cx="63684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100%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02" name="CustomShape 60"/>
          <p:cNvSpPr/>
          <p:nvPr/>
        </p:nvSpPr>
        <p:spPr>
          <a:xfrm>
            <a:off x="9083160" y="2895480"/>
            <a:ext cx="63684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100%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03" name="CustomShape 61"/>
          <p:cNvSpPr/>
          <p:nvPr/>
        </p:nvSpPr>
        <p:spPr>
          <a:xfrm>
            <a:off x="9093960" y="3432240"/>
            <a:ext cx="63684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100%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04" name="CustomShape 62"/>
          <p:cNvSpPr/>
          <p:nvPr/>
        </p:nvSpPr>
        <p:spPr>
          <a:xfrm>
            <a:off x="11607840" y="2269800"/>
            <a:ext cx="53784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80%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05" name="CustomShape 63"/>
          <p:cNvSpPr/>
          <p:nvPr/>
        </p:nvSpPr>
        <p:spPr>
          <a:xfrm>
            <a:off x="11620800" y="2572560"/>
            <a:ext cx="53784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80%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06" name="CustomShape 64"/>
          <p:cNvSpPr/>
          <p:nvPr/>
        </p:nvSpPr>
        <p:spPr>
          <a:xfrm>
            <a:off x="11598840" y="2874600"/>
            <a:ext cx="53784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80%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07" name="CustomShape 65"/>
          <p:cNvSpPr/>
          <p:nvPr/>
        </p:nvSpPr>
        <p:spPr>
          <a:xfrm>
            <a:off x="11601000" y="3218400"/>
            <a:ext cx="53784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80%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08" name="CustomShape 66"/>
          <p:cNvSpPr/>
          <p:nvPr/>
        </p:nvSpPr>
        <p:spPr>
          <a:xfrm>
            <a:off x="11577240" y="3534840"/>
            <a:ext cx="53784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50%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09" name="CustomShape 67"/>
          <p:cNvSpPr/>
          <p:nvPr/>
        </p:nvSpPr>
        <p:spPr>
          <a:xfrm>
            <a:off x="5455800" y="4626000"/>
            <a:ext cx="6084720" cy="288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300" b="0" strike="noStrike" spc="-1" dirty="0">
                <a:solidFill>
                  <a:srgbClr val="000000"/>
                </a:solidFill>
                <a:latin typeface="Arial"/>
              </a:rPr>
              <a:t>JAC, escuelas deportivas y clubes</a:t>
            </a:r>
            <a:endParaRPr lang="es-CO" sz="1300" b="0" strike="noStrike" spc="-1" dirty="0">
              <a:latin typeface="Arial"/>
            </a:endParaRPr>
          </a:p>
        </p:txBody>
      </p:sp>
      <p:sp>
        <p:nvSpPr>
          <p:cNvPr id="110" name="CustomShape 68"/>
          <p:cNvSpPr/>
          <p:nvPr/>
        </p:nvSpPr>
        <p:spPr>
          <a:xfrm>
            <a:off x="5401440" y="5189400"/>
            <a:ext cx="6621120" cy="684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300" b="0" strike="noStrike" spc="-1" dirty="0">
                <a:solidFill>
                  <a:srgbClr val="000000"/>
                </a:solidFill>
                <a:latin typeface="Arial"/>
              </a:rPr>
              <a:t>Mayor asistencia de los adultos mayores a partir de mayores actividades de recreación.</a:t>
            </a:r>
            <a:endParaRPr lang="es-CO" sz="13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CO" sz="1300" b="0" strike="noStrike" spc="-1">
                <a:solidFill>
                  <a:srgbClr val="000000"/>
                </a:solidFill>
                <a:latin typeface="Arial"/>
              </a:rPr>
              <a:t>Colocar el gimnasio al aire libre, fuerza vital.</a:t>
            </a:r>
            <a:endParaRPr lang="es-CO" sz="13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CO" sz="1300" b="0" strike="noStrike" spc="-1" dirty="0">
                <a:solidFill>
                  <a:srgbClr val="000000"/>
                </a:solidFill>
                <a:latin typeface="Arial"/>
              </a:rPr>
              <a:t>Promover en la localidad el uso de los escenarios del parque.</a:t>
            </a:r>
            <a:endParaRPr lang="es-CO" sz="1300" b="0" strike="noStrike" spc="-1" dirty="0">
              <a:latin typeface="Arial"/>
            </a:endParaRPr>
          </a:p>
        </p:txBody>
      </p:sp>
      <p:sp>
        <p:nvSpPr>
          <p:cNvPr id="111" name="CustomShape 69"/>
          <p:cNvSpPr/>
          <p:nvPr/>
        </p:nvSpPr>
        <p:spPr>
          <a:xfrm>
            <a:off x="5409720" y="6256800"/>
            <a:ext cx="6530760" cy="486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CO" sz="1300" b="0" strike="noStrike" spc="-1">
                <a:solidFill>
                  <a:srgbClr val="000000"/>
                </a:solidFill>
                <a:latin typeface="Arial"/>
              </a:rPr>
              <a:t>Con actividades de recreación que fomenten la divulgación del parque</a:t>
            </a:r>
            <a:endParaRPr lang="es-CO" sz="13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CO" sz="1300" b="0" strike="noStrike" spc="-1">
                <a:solidFill>
                  <a:srgbClr val="000000"/>
                </a:solidFill>
                <a:latin typeface="Arial"/>
              </a:rPr>
              <a:t>A través de los PPP</a:t>
            </a:r>
            <a:endParaRPr lang="es-CO" sz="1300" b="0" strike="noStrike" spc="-1">
              <a:latin typeface="Arial"/>
            </a:endParaRPr>
          </a:p>
        </p:txBody>
      </p:sp>
      <p:sp>
        <p:nvSpPr>
          <p:cNvPr id="112" name="CustomShape 70"/>
          <p:cNvSpPr/>
          <p:nvPr/>
        </p:nvSpPr>
        <p:spPr>
          <a:xfrm>
            <a:off x="11880" y="5938200"/>
            <a:ext cx="5423040" cy="882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CO" sz="1100" b="0" strike="noStrike" spc="-1" dirty="0">
                <a:solidFill>
                  <a:srgbClr val="000000"/>
                </a:solidFill>
                <a:latin typeface="Arial"/>
              </a:rPr>
              <a:t>Los escenarios y su estado. El aire puro, el paisaje que se encuentra porque está en la zona rural de Usme.</a:t>
            </a:r>
            <a:endParaRPr lang="es-CO" sz="1100" b="0" strike="noStrike" spc="-1" dirty="0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CO" sz="1100" b="0" strike="noStrike" spc="-1" dirty="0">
                <a:solidFill>
                  <a:srgbClr val="000000"/>
                </a:solidFill>
                <a:latin typeface="Arial"/>
              </a:rPr>
              <a:t>Mobiliario</a:t>
            </a:r>
            <a:endParaRPr lang="es-CO" sz="1100" b="0" strike="noStrike" spc="-1" dirty="0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CO" sz="1100" b="0" strike="noStrike" spc="-1" dirty="0">
                <a:solidFill>
                  <a:srgbClr val="000000"/>
                </a:solidFill>
                <a:latin typeface="Arial"/>
              </a:rPr>
              <a:t>Mayor asistencia a la comunidad</a:t>
            </a: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CO" sz="1100" spc="-1" dirty="0">
                <a:solidFill>
                  <a:srgbClr val="000000"/>
                </a:solidFill>
                <a:latin typeface="Arial"/>
              </a:rPr>
              <a:t>Tienen </a:t>
            </a:r>
            <a:r>
              <a:rPr lang="es-CO" sz="1100" b="0" strike="noStrike" spc="-1" dirty="0">
                <a:solidFill>
                  <a:srgbClr val="000000"/>
                </a:solidFill>
                <a:latin typeface="Arial"/>
              </a:rPr>
              <a:t>PPP</a:t>
            </a:r>
            <a:endParaRPr lang="es-CO" sz="1100" b="0" strike="noStrike" spc="-1" dirty="0">
              <a:latin typeface="Arial"/>
            </a:endParaRPr>
          </a:p>
        </p:txBody>
      </p:sp>
      <p:sp>
        <p:nvSpPr>
          <p:cNvPr id="113" name="CustomShape 71"/>
          <p:cNvSpPr/>
          <p:nvPr/>
        </p:nvSpPr>
        <p:spPr>
          <a:xfrm>
            <a:off x="16200" y="5266080"/>
            <a:ext cx="5456160" cy="288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300" b="0" strike="noStrike" spc="-1" dirty="0">
                <a:solidFill>
                  <a:srgbClr val="000000"/>
                </a:solidFill>
                <a:latin typeface="Arial"/>
              </a:rPr>
              <a:t>El clima, bajas temperaturas y mucha </a:t>
            </a:r>
            <a:r>
              <a:rPr lang="es-CO" sz="1300" spc="-1" dirty="0">
                <a:solidFill>
                  <a:srgbClr val="000000"/>
                </a:solidFill>
                <a:latin typeface="Arial"/>
              </a:rPr>
              <a:t>hu</a:t>
            </a:r>
            <a:r>
              <a:rPr lang="es-CO" sz="1300" b="0" strike="noStrike" spc="-1" dirty="0">
                <a:solidFill>
                  <a:srgbClr val="000000"/>
                </a:solidFill>
                <a:latin typeface="Arial"/>
              </a:rPr>
              <a:t>medad por la ubicación.</a:t>
            </a:r>
            <a:endParaRPr lang="es-CO" sz="1300" b="0" strike="noStrike" spc="-1" dirty="0">
              <a:latin typeface="Arial"/>
            </a:endParaRPr>
          </a:p>
        </p:txBody>
      </p:sp>
      <p:sp>
        <p:nvSpPr>
          <p:cNvPr id="114" name="CustomShape 72"/>
          <p:cNvSpPr/>
          <p:nvPr/>
        </p:nvSpPr>
        <p:spPr>
          <a:xfrm>
            <a:off x="19080" y="4665240"/>
            <a:ext cx="5245200" cy="288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300" b="0" strike="noStrike" spc="-1">
                <a:solidFill>
                  <a:srgbClr val="000000"/>
                </a:solidFill>
                <a:latin typeface="Arial"/>
              </a:rPr>
              <a:t>SCRD, IDRD, Colegios distritales y privados, Alcaldía</a:t>
            </a:r>
            <a:endParaRPr lang="es-CO" sz="1300" b="0" strike="noStrike" spc="-1">
              <a:latin typeface="Arial"/>
            </a:endParaRPr>
          </a:p>
        </p:txBody>
      </p:sp>
      <p:sp>
        <p:nvSpPr>
          <p:cNvPr id="115" name="CustomShape 73"/>
          <p:cNvSpPr/>
          <p:nvPr/>
        </p:nvSpPr>
        <p:spPr>
          <a:xfrm>
            <a:off x="5365440" y="2505600"/>
            <a:ext cx="110304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Residencial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16" name="Line 74"/>
          <p:cNvSpPr/>
          <p:nvPr/>
        </p:nvSpPr>
        <p:spPr>
          <a:xfrm flipV="1">
            <a:off x="5427720" y="5921280"/>
            <a:ext cx="6777720" cy="11160"/>
          </a:xfrm>
          <a:prstGeom prst="line">
            <a:avLst/>
          </a:prstGeom>
          <a:ln>
            <a:solidFill>
              <a:srgbClr val="222A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17" name="Imagen 7"/>
          <p:cNvPicPr/>
          <p:nvPr/>
        </p:nvPicPr>
        <p:blipFill>
          <a:blip r:embed="rId4"/>
          <a:stretch/>
        </p:blipFill>
        <p:spPr>
          <a:xfrm>
            <a:off x="2060640" y="2719800"/>
            <a:ext cx="2495520" cy="1047240"/>
          </a:xfrm>
          <a:prstGeom prst="rect">
            <a:avLst/>
          </a:prstGeom>
          <a:ln>
            <a:noFill/>
          </a:ln>
        </p:spPr>
      </p:pic>
      <p:pic>
        <p:nvPicPr>
          <p:cNvPr id="118" name="Imagen 13"/>
          <p:cNvPicPr/>
          <p:nvPr/>
        </p:nvPicPr>
        <p:blipFill>
          <a:blip r:embed="rId5"/>
          <a:stretch/>
        </p:blipFill>
        <p:spPr>
          <a:xfrm>
            <a:off x="2015280" y="1539720"/>
            <a:ext cx="2517840" cy="1103040"/>
          </a:xfrm>
          <a:prstGeom prst="rect">
            <a:avLst/>
          </a:prstGeom>
          <a:ln>
            <a:noFill/>
          </a:ln>
        </p:spPr>
      </p:pic>
      <p:pic>
        <p:nvPicPr>
          <p:cNvPr id="119" name="Imagen 16"/>
          <p:cNvPicPr/>
          <p:nvPr/>
        </p:nvPicPr>
        <p:blipFill>
          <a:blip r:embed="rId6"/>
          <a:srcRect l="12743" t="14365" r="9856" b="8279"/>
          <a:stretch/>
        </p:blipFill>
        <p:spPr>
          <a:xfrm>
            <a:off x="-11520" y="1689120"/>
            <a:ext cx="1986120" cy="1704600"/>
          </a:xfrm>
          <a:prstGeom prst="rect">
            <a:avLst/>
          </a:prstGeom>
          <a:ln>
            <a:noFill/>
          </a:ln>
        </p:spPr>
      </p:pic>
      <p:sp>
        <p:nvSpPr>
          <p:cNvPr id="120" name="CustomShape 75"/>
          <p:cNvSpPr/>
          <p:nvPr/>
        </p:nvSpPr>
        <p:spPr>
          <a:xfrm>
            <a:off x="75600" y="1817640"/>
            <a:ext cx="1838520" cy="1487160"/>
          </a:xfrm>
          <a:custGeom>
            <a:avLst/>
            <a:gdLst/>
            <a:ahLst/>
            <a:cxnLst/>
            <a:rect l="l" t="t" r="r" b="b"/>
            <a:pathLst>
              <a:path w="1839024" h="1487688">
                <a:moveTo>
                  <a:pt x="1839024" y="649488"/>
                </a:moveTo>
                <a:cubicBezTo>
                  <a:pt x="1839024" y="663775"/>
                  <a:pt x="1823540" y="684022"/>
                  <a:pt x="1810449" y="697113"/>
                </a:cubicBezTo>
                <a:cubicBezTo>
                  <a:pt x="1800409" y="707153"/>
                  <a:pt x="1782389" y="706123"/>
                  <a:pt x="1772349" y="716163"/>
                </a:cubicBezTo>
                <a:cubicBezTo>
                  <a:pt x="1765249" y="723263"/>
                  <a:pt x="1767314" y="735758"/>
                  <a:pt x="1762824" y="744738"/>
                </a:cubicBezTo>
                <a:cubicBezTo>
                  <a:pt x="1757704" y="754977"/>
                  <a:pt x="1748894" y="763074"/>
                  <a:pt x="1743774" y="773313"/>
                </a:cubicBezTo>
                <a:cubicBezTo>
                  <a:pt x="1704339" y="852183"/>
                  <a:pt x="1769794" y="748571"/>
                  <a:pt x="1715199" y="830463"/>
                </a:cubicBezTo>
                <a:cubicBezTo>
                  <a:pt x="1712024" y="843163"/>
                  <a:pt x="1709436" y="856024"/>
                  <a:pt x="1705674" y="868563"/>
                </a:cubicBezTo>
                <a:cubicBezTo>
                  <a:pt x="1699904" y="887797"/>
                  <a:pt x="1686624" y="925713"/>
                  <a:pt x="1686624" y="925713"/>
                </a:cubicBezTo>
                <a:cubicBezTo>
                  <a:pt x="1683449" y="954288"/>
                  <a:pt x="1692535" y="987182"/>
                  <a:pt x="1677099" y="1011438"/>
                </a:cubicBezTo>
                <a:cubicBezTo>
                  <a:pt x="1666318" y="1028379"/>
                  <a:pt x="1638999" y="1024138"/>
                  <a:pt x="1619949" y="1030488"/>
                </a:cubicBezTo>
                <a:cubicBezTo>
                  <a:pt x="1564099" y="1049105"/>
                  <a:pt x="1601353" y="1038904"/>
                  <a:pt x="1505649" y="1049538"/>
                </a:cubicBezTo>
                <a:cubicBezTo>
                  <a:pt x="1369836" y="1094809"/>
                  <a:pt x="1511166" y="1049323"/>
                  <a:pt x="1410399" y="1078113"/>
                </a:cubicBezTo>
                <a:cubicBezTo>
                  <a:pt x="1400745" y="1080871"/>
                  <a:pt x="1391728" y="1085987"/>
                  <a:pt x="1381824" y="1087638"/>
                </a:cubicBezTo>
                <a:cubicBezTo>
                  <a:pt x="1292919" y="1102456"/>
                  <a:pt x="1317022" y="1089551"/>
                  <a:pt x="1248474" y="1106688"/>
                </a:cubicBezTo>
                <a:cubicBezTo>
                  <a:pt x="1238734" y="1109123"/>
                  <a:pt x="1229553" y="1113455"/>
                  <a:pt x="1219899" y="1116213"/>
                </a:cubicBezTo>
                <a:cubicBezTo>
                  <a:pt x="1207312" y="1119809"/>
                  <a:pt x="1194386" y="1122142"/>
                  <a:pt x="1181799" y="1125738"/>
                </a:cubicBezTo>
                <a:cubicBezTo>
                  <a:pt x="1172145" y="1128496"/>
                  <a:pt x="1162878" y="1132505"/>
                  <a:pt x="1153224" y="1135263"/>
                </a:cubicBezTo>
                <a:cubicBezTo>
                  <a:pt x="1140637" y="1138859"/>
                  <a:pt x="1127711" y="1141192"/>
                  <a:pt x="1115124" y="1144788"/>
                </a:cubicBezTo>
                <a:cubicBezTo>
                  <a:pt x="1105470" y="1147546"/>
                  <a:pt x="1096501" y="1152986"/>
                  <a:pt x="1086549" y="1154313"/>
                </a:cubicBezTo>
                <a:cubicBezTo>
                  <a:pt x="1048652" y="1159366"/>
                  <a:pt x="1010349" y="1160663"/>
                  <a:pt x="972249" y="1163838"/>
                </a:cubicBezTo>
                <a:cubicBezTo>
                  <a:pt x="962724" y="1167013"/>
                  <a:pt x="953414" y="1170928"/>
                  <a:pt x="943674" y="1173363"/>
                </a:cubicBezTo>
                <a:cubicBezTo>
                  <a:pt x="921937" y="1178797"/>
                  <a:pt x="889247" y="1181527"/>
                  <a:pt x="867474" y="1192413"/>
                </a:cubicBezTo>
                <a:cubicBezTo>
                  <a:pt x="793616" y="1229342"/>
                  <a:pt x="882148" y="1197047"/>
                  <a:pt x="810324" y="1220988"/>
                </a:cubicBezTo>
                <a:cubicBezTo>
                  <a:pt x="800799" y="1230513"/>
                  <a:pt x="789221" y="1238355"/>
                  <a:pt x="781749" y="1249563"/>
                </a:cubicBezTo>
                <a:cubicBezTo>
                  <a:pt x="724471" y="1335480"/>
                  <a:pt x="828112" y="1216787"/>
                  <a:pt x="753174" y="1306713"/>
                </a:cubicBezTo>
                <a:cubicBezTo>
                  <a:pt x="738127" y="1324769"/>
                  <a:pt x="717431" y="1343634"/>
                  <a:pt x="696024" y="1354338"/>
                </a:cubicBezTo>
                <a:cubicBezTo>
                  <a:pt x="654567" y="1375066"/>
                  <a:pt x="675597" y="1349879"/>
                  <a:pt x="629349" y="1382913"/>
                </a:cubicBezTo>
                <a:cubicBezTo>
                  <a:pt x="594974" y="1407467"/>
                  <a:pt x="606296" y="1410577"/>
                  <a:pt x="581724" y="1440063"/>
                </a:cubicBezTo>
                <a:cubicBezTo>
                  <a:pt x="558805" y="1467565"/>
                  <a:pt x="552671" y="1468957"/>
                  <a:pt x="524574" y="1487688"/>
                </a:cubicBezTo>
                <a:cubicBezTo>
                  <a:pt x="511874" y="1484513"/>
                  <a:pt x="496531" y="1486544"/>
                  <a:pt x="486474" y="1478163"/>
                </a:cubicBezTo>
                <a:cubicBezTo>
                  <a:pt x="475566" y="1469073"/>
                  <a:pt x="474469" y="1452391"/>
                  <a:pt x="467424" y="1440063"/>
                </a:cubicBezTo>
                <a:cubicBezTo>
                  <a:pt x="443570" y="1398318"/>
                  <a:pt x="451323" y="1426572"/>
                  <a:pt x="438849" y="1382913"/>
                </a:cubicBezTo>
                <a:cubicBezTo>
                  <a:pt x="438750" y="1382567"/>
                  <a:pt x="424367" y="1320806"/>
                  <a:pt x="419799" y="1316238"/>
                </a:cubicBezTo>
                <a:cubicBezTo>
                  <a:pt x="412699" y="1309138"/>
                  <a:pt x="401195" y="1307886"/>
                  <a:pt x="391224" y="1306713"/>
                </a:cubicBezTo>
                <a:cubicBezTo>
                  <a:pt x="346966" y="1301506"/>
                  <a:pt x="302324" y="1300363"/>
                  <a:pt x="257874" y="1297188"/>
                </a:cubicBezTo>
                <a:cubicBezTo>
                  <a:pt x="175982" y="1242593"/>
                  <a:pt x="279594" y="1308048"/>
                  <a:pt x="200724" y="1268613"/>
                </a:cubicBezTo>
                <a:cubicBezTo>
                  <a:pt x="190485" y="1263493"/>
                  <a:pt x="182610" y="1254212"/>
                  <a:pt x="172149" y="1249563"/>
                </a:cubicBezTo>
                <a:cubicBezTo>
                  <a:pt x="153799" y="1241408"/>
                  <a:pt x="134480" y="1235383"/>
                  <a:pt x="114999" y="1230513"/>
                </a:cubicBezTo>
                <a:cubicBezTo>
                  <a:pt x="102792" y="1227461"/>
                  <a:pt x="61989" y="1218295"/>
                  <a:pt x="48324" y="1211463"/>
                </a:cubicBezTo>
                <a:cubicBezTo>
                  <a:pt x="38085" y="1206343"/>
                  <a:pt x="29274" y="1198763"/>
                  <a:pt x="19749" y="1192413"/>
                </a:cubicBezTo>
                <a:cubicBezTo>
                  <a:pt x="9422" y="1171760"/>
                  <a:pt x="-13135" y="1149097"/>
                  <a:pt x="10224" y="1125738"/>
                </a:cubicBezTo>
                <a:cubicBezTo>
                  <a:pt x="26413" y="1109549"/>
                  <a:pt x="67374" y="1087638"/>
                  <a:pt x="67374" y="1087638"/>
                </a:cubicBezTo>
                <a:cubicBezTo>
                  <a:pt x="91315" y="1015814"/>
                  <a:pt x="56235" y="1101561"/>
                  <a:pt x="105474" y="1040013"/>
                </a:cubicBezTo>
                <a:cubicBezTo>
                  <a:pt x="111746" y="1032173"/>
                  <a:pt x="109430" y="1019792"/>
                  <a:pt x="114999" y="1011438"/>
                </a:cubicBezTo>
                <a:cubicBezTo>
                  <a:pt x="122471" y="1000230"/>
                  <a:pt x="134049" y="992388"/>
                  <a:pt x="143574" y="982863"/>
                </a:cubicBezTo>
                <a:cubicBezTo>
                  <a:pt x="146749" y="973338"/>
                  <a:pt x="149144" y="963516"/>
                  <a:pt x="153099" y="954288"/>
                </a:cubicBezTo>
                <a:cubicBezTo>
                  <a:pt x="158692" y="941237"/>
                  <a:pt x="168069" y="929788"/>
                  <a:pt x="172149" y="916188"/>
                </a:cubicBezTo>
                <a:cubicBezTo>
                  <a:pt x="177698" y="897690"/>
                  <a:pt x="177627" y="877922"/>
                  <a:pt x="181674" y="859038"/>
                </a:cubicBezTo>
                <a:cubicBezTo>
                  <a:pt x="187160" y="833437"/>
                  <a:pt x="195589" y="808511"/>
                  <a:pt x="200724" y="782838"/>
                </a:cubicBezTo>
                <a:cubicBezTo>
                  <a:pt x="203899" y="766963"/>
                  <a:pt x="206322" y="750919"/>
                  <a:pt x="210249" y="735213"/>
                </a:cubicBezTo>
                <a:cubicBezTo>
                  <a:pt x="212684" y="725473"/>
                  <a:pt x="217339" y="716378"/>
                  <a:pt x="219774" y="706638"/>
                </a:cubicBezTo>
                <a:cubicBezTo>
                  <a:pt x="223701" y="690932"/>
                  <a:pt x="225787" y="674817"/>
                  <a:pt x="229299" y="659013"/>
                </a:cubicBezTo>
                <a:cubicBezTo>
                  <a:pt x="232139" y="646234"/>
                  <a:pt x="235649" y="633613"/>
                  <a:pt x="238824" y="620913"/>
                </a:cubicBezTo>
                <a:cubicBezTo>
                  <a:pt x="245174" y="630438"/>
                  <a:pt x="248935" y="642337"/>
                  <a:pt x="257874" y="649488"/>
                </a:cubicBezTo>
                <a:cubicBezTo>
                  <a:pt x="265714" y="655760"/>
                  <a:pt x="277469" y="654523"/>
                  <a:pt x="286449" y="659013"/>
                </a:cubicBezTo>
                <a:cubicBezTo>
                  <a:pt x="360307" y="695942"/>
                  <a:pt x="271775" y="663647"/>
                  <a:pt x="343599" y="687588"/>
                </a:cubicBezTo>
                <a:cubicBezTo>
                  <a:pt x="359474" y="681238"/>
                  <a:pt x="388253" y="685376"/>
                  <a:pt x="391224" y="668538"/>
                </a:cubicBezTo>
                <a:cubicBezTo>
                  <a:pt x="408889" y="568435"/>
                  <a:pt x="394950" y="465222"/>
                  <a:pt x="400749" y="363738"/>
                </a:cubicBezTo>
                <a:cubicBezTo>
                  <a:pt x="401322" y="353714"/>
                  <a:pt x="407099" y="344688"/>
                  <a:pt x="410274" y="335163"/>
                </a:cubicBezTo>
                <a:cubicBezTo>
                  <a:pt x="438849" y="338338"/>
                  <a:pt x="469825" y="332791"/>
                  <a:pt x="495999" y="344688"/>
                </a:cubicBezTo>
                <a:cubicBezTo>
                  <a:pt x="508925" y="350564"/>
                  <a:pt x="505959" y="371880"/>
                  <a:pt x="515049" y="382788"/>
                </a:cubicBezTo>
                <a:cubicBezTo>
                  <a:pt x="529252" y="399832"/>
                  <a:pt x="552695" y="404862"/>
                  <a:pt x="572199" y="411363"/>
                </a:cubicBezTo>
                <a:cubicBezTo>
                  <a:pt x="587937" y="409614"/>
                  <a:pt x="658574" y="407827"/>
                  <a:pt x="686499" y="392313"/>
                </a:cubicBezTo>
                <a:cubicBezTo>
                  <a:pt x="706513" y="381194"/>
                  <a:pt x="743649" y="354213"/>
                  <a:pt x="743649" y="354213"/>
                </a:cubicBezTo>
                <a:lnTo>
                  <a:pt x="781749" y="297063"/>
                </a:lnTo>
                <a:cubicBezTo>
                  <a:pt x="788099" y="287538"/>
                  <a:pt x="789939" y="272108"/>
                  <a:pt x="800799" y="268488"/>
                </a:cubicBezTo>
                <a:cubicBezTo>
                  <a:pt x="841793" y="254823"/>
                  <a:pt x="819634" y="261398"/>
                  <a:pt x="867474" y="249438"/>
                </a:cubicBezTo>
                <a:cubicBezTo>
                  <a:pt x="917202" y="216286"/>
                  <a:pt x="873959" y="239876"/>
                  <a:pt x="943674" y="220863"/>
                </a:cubicBezTo>
                <a:cubicBezTo>
                  <a:pt x="963047" y="215579"/>
                  <a:pt x="981343" y="206683"/>
                  <a:pt x="1000824" y="201813"/>
                </a:cubicBezTo>
                <a:lnTo>
                  <a:pt x="1038924" y="192288"/>
                </a:lnTo>
                <a:cubicBezTo>
                  <a:pt x="1076453" y="167269"/>
                  <a:pt x="1070241" y="167790"/>
                  <a:pt x="1124649" y="154188"/>
                </a:cubicBezTo>
                <a:cubicBezTo>
                  <a:pt x="1278563" y="115709"/>
                  <a:pt x="1083461" y="177442"/>
                  <a:pt x="1238949" y="125613"/>
                </a:cubicBezTo>
                <a:cubicBezTo>
                  <a:pt x="1248474" y="122438"/>
                  <a:pt x="1259170" y="121657"/>
                  <a:pt x="1267524" y="116088"/>
                </a:cubicBezTo>
                <a:cubicBezTo>
                  <a:pt x="1394379" y="31518"/>
                  <a:pt x="1206368" y="153238"/>
                  <a:pt x="1324674" y="87513"/>
                </a:cubicBezTo>
                <a:cubicBezTo>
                  <a:pt x="1344688" y="76394"/>
                  <a:pt x="1362774" y="62113"/>
                  <a:pt x="1381824" y="49413"/>
                </a:cubicBezTo>
                <a:cubicBezTo>
                  <a:pt x="1405906" y="33358"/>
                  <a:pt x="1410806" y="26472"/>
                  <a:pt x="1438974" y="20838"/>
                </a:cubicBezTo>
                <a:cubicBezTo>
                  <a:pt x="1460989" y="16435"/>
                  <a:pt x="1483424" y="14488"/>
                  <a:pt x="1505649" y="11313"/>
                </a:cubicBezTo>
                <a:cubicBezTo>
                  <a:pt x="1588079" y="-16164"/>
                  <a:pt x="1519842" y="-3637"/>
                  <a:pt x="1543749" y="163713"/>
                </a:cubicBezTo>
                <a:cubicBezTo>
                  <a:pt x="1549676" y="205199"/>
                  <a:pt x="1565693" y="199462"/>
                  <a:pt x="1591374" y="220863"/>
                </a:cubicBezTo>
                <a:cubicBezTo>
                  <a:pt x="1601722" y="229487"/>
                  <a:pt x="1609316" y="241168"/>
                  <a:pt x="1619949" y="249438"/>
                </a:cubicBezTo>
                <a:cubicBezTo>
                  <a:pt x="1638021" y="263494"/>
                  <a:pt x="1677099" y="287538"/>
                  <a:pt x="1677099" y="287538"/>
                </a:cubicBezTo>
                <a:cubicBezTo>
                  <a:pt x="1683449" y="297063"/>
                  <a:pt x="1691029" y="305874"/>
                  <a:pt x="1696149" y="316113"/>
                </a:cubicBezTo>
                <a:cubicBezTo>
                  <a:pt x="1700639" y="325093"/>
                  <a:pt x="1701719" y="335460"/>
                  <a:pt x="1705674" y="344688"/>
                </a:cubicBezTo>
                <a:cubicBezTo>
                  <a:pt x="1711267" y="357739"/>
                  <a:pt x="1718374" y="370088"/>
                  <a:pt x="1724724" y="382788"/>
                </a:cubicBezTo>
                <a:cubicBezTo>
                  <a:pt x="1727899" y="398663"/>
                  <a:pt x="1729989" y="414794"/>
                  <a:pt x="1734249" y="430413"/>
                </a:cubicBezTo>
                <a:cubicBezTo>
                  <a:pt x="1739533" y="449786"/>
                  <a:pt x="1748429" y="468082"/>
                  <a:pt x="1753299" y="487563"/>
                </a:cubicBezTo>
                <a:cubicBezTo>
                  <a:pt x="1756474" y="500263"/>
                  <a:pt x="1759062" y="513124"/>
                  <a:pt x="1762824" y="525663"/>
                </a:cubicBezTo>
                <a:cubicBezTo>
                  <a:pt x="1768594" y="544897"/>
                  <a:pt x="1767675" y="568614"/>
                  <a:pt x="1781874" y="582813"/>
                </a:cubicBezTo>
                <a:cubicBezTo>
                  <a:pt x="1791399" y="592338"/>
                  <a:pt x="1801825" y="601040"/>
                  <a:pt x="1810449" y="611388"/>
                </a:cubicBezTo>
                <a:cubicBezTo>
                  <a:pt x="1817778" y="620182"/>
                  <a:pt x="1839024" y="635201"/>
                  <a:pt x="1839024" y="649488"/>
                </a:cubicBezTo>
                <a:close/>
              </a:path>
            </a:pathLst>
          </a:custGeom>
          <a:noFill/>
          <a:ln w="38160">
            <a:solidFill>
              <a:srgbClr val="FF0000"/>
            </a:solidFill>
            <a:custDash>
              <a:ds d="400000" sp="300000"/>
            </a:custDash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1" name="CustomShape 76"/>
          <p:cNvSpPr/>
          <p:nvPr/>
        </p:nvSpPr>
        <p:spPr>
          <a:xfrm>
            <a:off x="1028160" y="2454120"/>
            <a:ext cx="230040" cy="19656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2" name="CustomShape 77"/>
          <p:cNvSpPr/>
          <p:nvPr/>
        </p:nvSpPr>
        <p:spPr>
          <a:xfrm>
            <a:off x="-5400" y="0"/>
            <a:ext cx="12197160" cy="6857640"/>
          </a:xfrm>
          <a:prstGeom prst="rect">
            <a:avLst/>
          </a:prstGeom>
          <a:noFill/>
          <a:ln w="3816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4685</TotalTime>
  <Words>208</Words>
  <Application>Microsoft Office PowerPoint</Application>
  <PresentationFormat>Panorámica</PresentationFormat>
  <Paragraphs>53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Symbol</vt:lpstr>
      <vt:lpstr>Times New Roman</vt:lpstr>
      <vt:lpstr>Wingdings</vt:lpstr>
      <vt:lpstr>Office Theme</vt:lpstr>
      <vt:lpstr>Presentación de PowerPoint</vt:lpstr>
    </vt:vector>
  </TitlesOfParts>
  <Company>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Full name</dc:creator>
  <dc:description/>
  <cp:lastModifiedBy>Carlos Humberto Baron Correa</cp:lastModifiedBy>
  <cp:revision>92</cp:revision>
  <dcterms:created xsi:type="dcterms:W3CDTF">2016-04-29T02:12:19Z</dcterms:created>
  <dcterms:modified xsi:type="dcterms:W3CDTF">2019-06-27T15:57:46Z</dcterms:modified>
  <dc:language>es-CO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company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Panorámica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1</vt:i4>
  </property>
</Properties>
</file>