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12192000" cy="6858000"/>
  <p:notesSz cx="7772400" cy="100584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s-CO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s-CO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s-CO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s-CO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s-CO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s-CO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s-CO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s-CO" sz="1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1523880" y="1122480"/>
            <a:ext cx="9143640" cy="110667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s-CO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s-CO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s-CO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s-CO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90000"/>
              </a:lnSpc>
            </a:pPr>
            <a:r>
              <a:rPr lang="es-CO" sz="6000" b="0" strike="noStrike" spc="-1">
                <a:solidFill>
                  <a:srgbClr val="000000"/>
                </a:solidFill>
                <a:latin typeface="Calibri Light"/>
              </a:rPr>
              <a:t>Haga clic para modificar el estilo de título del patrón</a:t>
            </a:r>
            <a:endParaRPr lang="es-CO" sz="6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dt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fld id="{01A6943F-2E35-48D3-9D3E-74BDE513A251}" type="datetime">
              <a:rPr lang="es-CO" sz="1200" b="0" strike="noStrike" spc="-1">
                <a:solidFill>
                  <a:srgbClr val="8B8B8B"/>
                </a:solidFill>
                <a:latin typeface="Calibri"/>
              </a:rPr>
              <a:t>27/06/2019</a:t>
            </a:fld>
            <a:endParaRPr lang="es-CO" sz="1200" b="0" strike="noStrike" spc="-1"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</p:spPr>
        <p:txBody>
          <a:bodyPr anchor="ctr"/>
          <a:lstStyle/>
          <a:p>
            <a:endParaRPr lang="es-CO" sz="2400" b="0" strike="noStrike" spc="-1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A8CE86D7-DF1B-4475-80C6-55B42C2BB70D}" type="slidenum">
              <a:rPr lang="es-CO" sz="1200" b="0" strike="noStrike" spc="-1">
                <a:solidFill>
                  <a:srgbClr val="8B8B8B"/>
                </a:solidFill>
                <a:latin typeface="Calibri"/>
              </a:rPr>
              <a:t>‹Nº›</a:t>
            </a:fld>
            <a:endParaRPr lang="es-CO" sz="1200" b="0" strike="noStrike" spc="-1"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CO" sz="2800" b="0" strike="noStrike" spc="-1">
                <a:solidFill>
                  <a:srgbClr val="000000"/>
                </a:solidFill>
                <a:latin typeface="Calibri"/>
              </a:rPr>
              <a:t>Pulse para editar el formato de esquema del texto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s-CO" sz="2000" b="0" strike="noStrike" spc="-1">
                <a:solidFill>
                  <a:srgbClr val="000000"/>
                </a:solidFill>
                <a:latin typeface="Calibri"/>
              </a:rPr>
              <a:t>Segundo nivel del esquema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CO" sz="1800" b="0" strike="noStrike" spc="-1">
                <a:solidFill>
                  <a:srgbClr val="000000"/>
                </a:solidFill>
                <a:latin typeface="Calibri"/>
              </a:rPr>
              <a:t>Tercer nivel del esquema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s-CO" sz="1800" b="0" strike="noStrike" spc="-1">
                <a:solidFill>
                  <a:srgbClr val="000000"/>
                </a:solidFill>
                <a:latin typeface="Calibri"/>
              </a:rPr>
              <a:t>Cuarto nivel del esquema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CO" sz="2000" b="0" strike="noStrike" spc="-1">
                <a:solidFill>
                  <a:srgbClr val="000000"/>
                </a:solidFill>
                <a:latin typeface="Calibri"/>
              </a:rPr>
              <a:t>Quinto nivel del esquema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CO" sz="2000" b="0" strike="noStrike" spc="-1">
                <a:solidFill>
                  <a:srgbClr val="000000"/>
                </a:solidFill>
                <a:latin typeface="Calibri"/>
              </a:rPr>
              <a:t>Sexto nivel del esquema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CO" sz="2000" b="0" strike="noStrike" spc="-1">
                <a:solidFill>
                  <a:srgbClr val="000000"/>
                </a:solidFill>
                <a:latin typeface="Calibri"/>
              </a:rPr>
              <a:t>Séptimo nivel del esquema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CustomShape 1"/>
          <p:cNvSpPr/>
          <p:nvPr/>
        </p:nvSpPr>
        <p:spPr>
          <a:xfrm>
            <a:off x="-4680" y="1173960"/>
            <a:ext cx="12218400" cy="27108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2" name="CustomShape 2"/>
          <p:cNvSpPr/>
          <p:nvPr/>
        </p:nvSpPr>
        <p:spPr>
          <a:xfrm>
            <a:off x="-4680" y="946440"/>
            <a:ext cx="12209760" cy="241920"/>
          </a:xfrm>
          <a:prstGeom prst="rect">
            <a:avLst/>
          </a:prstGeom>
          <a:solidFill>
            <a:srgbClr val="222A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3" name="CustomShape 3"/>
          <p:cNvSpPr/>
          <p:nvPr/>
        </p:nvSpPr>
        <p:spPr>
          <a:xfrm>
            <a:off x="4603320" y="2032200"/>
            <a:ext cx="5249520" cy="2556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4" name="CustomShape 4"/>
          <p:cNvSpPr/>
          <p:nvPr/>
        </p:nvSpPr>
        <p:spPr>
          <a:xfrm>
            <a:off x="9855000" y="2028960"/>
            <a:ext cx="2358360" cy="2556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5" name="CustomShape 5"/>
          <p:cNvSpPr/>
          <p:nvPr/>
        </p:nvSpPr>
        <p:spPr>
          <a:xfrm>
            <a:off x="-5400" y="0"/>
            <a:ext cx="12197160" cy="6857640"/>
          </a:xfrm>
          <a:prstGeom prst="rect">
            <a:avLst/>
          </a:prstGeom>
          <a:noFill/>
          <a:ln w="3816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6" name="CustomShape 6"/>
          <p:cNvSpPr/>
          <p:nvPr/>
        </p:nvSpPr>
        <p:spPr>
          <a:xfrm>
            <a:off x="4076640" y="102600"/>
            <a:ext cx="3922560" cy="700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s-CO" sz="2000" b="1" strike="noStrike" spc="-1">
                <a:solidFill>
                  <a:srgbClr val="000000"/>
                </a:solidFill>
                <a:latin typeface="Arial"/>
                <a:ea typeface="Verdana"/>
              </a:rPr>
              <a:t>Estrategia Parques para todos</a:t>
            </a:r>
            <a:endParaRPr lang="es-CO" sz="20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s-CO" sz="2000" b="1" strike="noStrike" spc="-1">
                <a:solidFill>
                  <a:srgbClr val="000000"/>
                </a:solidFill>
                <a:latin typeface="Arial"/>
                <a:ea typeface="Verdana"/>
              </a:rPr>
              <a:t>FICHA DE CARACTERIZACIÓN</a:t>
            </a:r>
            <a:endParaRPr lang="es-CO" sz="2000" b="0" strike="noStrike" spc="-1">
              <a:latin typeface="Arial"/>
            </a:endParaRPr>
          </a:p>
        </p:txBody>
      </p:sp>
      <p:sp>
        <p:nvSpPr>
          <p:cNvPr id="47" name="CustomShape 7"/>
          <p:cNvSpPr/>
          <p:nvPr/>
        </p:nvSpPr>
        <p:spPr>
          <a:xfrm>
            <a:off x="13320" y="935280"/>
            <a:ext cx="12167640" cy="3229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8" name="CustomShape 8"/>
          <p:cNvSpPr/>
          <p:nvPr/>
        </p:nvSpPr>
        <p:spPr>
          <a:xfrm>
            <a:off x="4680" y="4158720"/>
            <a:ext cx="12162240" cy="25776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9" name="CustomShape 9"/>
          <p:cNvSpPr/>
          <p:nvPr/>
        </p:nvSpPr>
        <p:spPr>
          <a:xfrm>
            <a:off x="1180080" y="1184760"/>
            <a:ext cx="2630160" cy="33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s-CO" sz="1600" b="1" strike="noStrike" spc="-1">
                <a:solidFill>
                  <a:srgbClr val="000000"/>
                </a:solidFill>
                <a:latin typeface="Arial"/>
              </a:rPr>
              <a:t>IMÁGENES DEL PARQUE</a:t>
            </a:r>
            <a:endParaRPr lang="es-CO" sz="1600" b="0" strike="noStrike" spc="-1">
              <a:latin typeface="Arial"/>
            </a:endParaRPr>
          </a:p>
        </p:txBody>
      </p:sp>
      <p:sp>
        <p:nvSpPr>
          <p:cNvPr id="50" name="CustomShape 10"/>
          <p:cNvSpPr/>
          <p:nvPr/>
        </p:nvSpPr>
        <p:spPr>
          <a:xfrm>
            <a:off x="11032200" y="1151640"/>
            <a:ext cx="879120" cy="33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s-CO" sz="1600" b="1" strike="noStrike" spc="-1">
                <a:solidFill>
                  <a:srgbClr val="000000"/>
                </a:solidFill>
                <a:latin typeface="Arial"/>
              </a:rPr>
              <a:t>FECHA</a:t>
            </a:r>
            <a:endParaRPr lang="es-CO" sz="1600" b="0" strike="noStrike" spc="-1">
              <a:latin typeface="Arial"/>
            </a:endParaRPr>
          </a:p>
        </p:txBody>
      </p:sp>
      <p:sp>
        <p:nvSpPr>
          <p:cNvPr id="51" name="CustomShape 11"/>
          <p:cNvSpPr/>
          <p:nvPr/>
        </p:nvSpPr>
        <p:spPr>
          <a:xfrm>
            <a:off x="8683560" y="1172160"/>
            <a:ext cx="1372680" cy="33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s-CO" sz="1600" b="1" strike="noStrike" spc="-1">
                <a:solidFill>
                  <a:srgbClr val="000000"/>
                </a:solidFill>
                <a:latin typeface="Arial"/>
              </a:rPr>
              <a:t>LOCALIDAD</a:t>
            </a:r>
            <a:endParaRPr lang="es-CO" sz="1600" b="0" strike="noStrike" spc="-1">
              <a:latin typeface="Arial"/>
            </a:endParaRPr>
          </a:p>
        </p:txBody>
      </p:sp>
      <p:sp>
        <p:nvSpPr>
          <p:cNvPr id="52" name="CustomShape 12"/>
          <p:cNvSpPr/>
          <p:nvPr/>
        </p:nvSpPr>
        <p:spPr>
          <a:xfrm>
            <a:off x="5120640" y="1155600"/>
            <a:ext cx="2448720" cy="33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s-CO" sz="1600" b="1" strike="noStrike" spc="-1">
                <a:solidFill>
                  <a:srgbClr val="000000"/>
                </a:solidFill>
                <a:latin typeface="Arial"/>
              </a:rPr>
              <a:t>NOMBRE DEL PARQUE</a:t>
            </a:r>
            <a:endParaRPr lang="es-CO" sz="1600" b="0" strike="noStrike" spc="-1">
              <a:latin typeface="Arial"/>
            </a:endParaRPr>
          </a:p>
        </p:txBody>
      </p:sp>
      <p:sp>
        <p:nvSpPr>
          <p:cNvPr id="53" name="Line 13"/>
          <p:cNvSpPr/>
          <p:nvPr/>
        </p:nvSpPr>
        <p:spPr>
          <a:xfrm flipH="1">
            <a:off x="7018920" y="1782360"/>
            <a:ext cx="29160" cy="2054160"/>
          </a:xfrm>
          <a:prstGeom prst="line">
            <a:avLst/>
          </a:prstGeom>
          <a:ln w="2844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4" name="Line 14"/>
          <p:cNvSpPr/>
          <p:nvPr/>
        </p:nvSpPr>
        <p:spPr>
          <a:xfrm>
            <a:off x="7918920" y="963000"/>
            <a:ext cx="4320" cy="866160"/>
          </a:xfrm>
          <a:prstGeom prst="line">
            <a:avLst/>
          </a:prstGeom>
          <a:ln w="2844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5" name="Line 15"/>
          <p:cNvSpPr/>
          <p:nvPr/>
        </p:nvSpPr>
        <p:spPr>
          <a:xfrm>
            <a:off x="10776240" y="954360"/>
            <a:ext cx="2880" cy="851760"/>
          </a:xfrm>
          <a:prstGeom prst="line">
            <a:avLst/>
          </a:prstGeom>
          <a:ln w="2844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6" name="Line 16"/>
          <p:cNvSpPr/>
          <p:nvPr/>
        </p:nvSpPr>
        <p:spPr>
          <a:xfrm flipH="1">
            <a:off x="9816840" y="2027880"/>
            <a:ext cx="23400" cy="1832760"/>
          </a:xfrm>
          <a:prstGeom prst="line">
            <a:avLst/>
          </a:prstGeom>
          <a:ln w="2844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57" name="Imagen 4"/>
          <p:cNvPicPr/>
          <p:nvPr/>
        </p:nvPicPr>
        <p:blipFill>
          <a:blip r:embed="rId2"/>
          <a:stretch/>
        </p:blipFill>
        <p:spPr>
          <a:xfrm>
            <a:off x="10429200" y="61920"/>
            <a:ext cx="1654560" cy="802080"/>
          </a:xfrm>
          <a:prstGeom prst="rect">
            <a:avLst/>
          </a:prstGeom>
          <a:ln>
            <a:noFill/>
          </a:ln>
        </p:spPr>
      </p:pic>
      <p:pic>
        <p:nvPicPr>
          <p:cNvPr id="58" name="Imagen 5"/>
          <p:cNvPicPr/>
          <p:nvPr/>
        </p:nvPicPr>
        <p:blipFill>
          <a:blip r:embed="rId3"/>
          <a:stretch/>
        </p:blipFill>
        <p:spPr>
          <a:xfrm>
            <a:off x="137520" y="-3600"/>
            <a:ext cx="841320" cy="934200"/>
          </a:xfrm>
          <a:prstGeom prst="rect">
            <a:avLst/>
          </a:prstGeom>
          <a:ln>
            <a:noFill/>
          </a:ln>
        </p:spPr>
      </p:pic>
      <p:sp>
        <p:nvSpPr>
          <p:cNvPr id="59" name="CustomShape 17"/>
          <p:cNvSpPr/>
          <p:nvPr/>
        </p:nvSpPr>
        <p:spPr>
          <a:xfrm>
            <a:off x="4588920" y="1782720"/>
            <a:ext cx="7625160" cy="266760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0" name="CustomShape 18"/>
          <p:cNvSpPr/>
          <p:nvPr/>
        </p:nvSpPr>
        <p:spPr>
          <a:xfrm>
            <a:off x="7245720" y="1771560"/>
            <a:ext cx="2748960" cy="33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s-CO" sz="1600" b="1" strike="noStrike" spc="-1">
                <a:solidFill>
                  <a:srgbClr val="FFFFFF"/>
                </a:solidFill>
                <a:latin typeface="Arial"/>
              </a:rPr>
              <a:t>2. PARQUES ADECUADOS</a:t>
            </a:r>
            <a:endParaRPr lang="es-CO" sz="1600" b="0" strike="noStrike" spc="-1">
              <a:latin typeface="Arial"/>
            </a:endParaRPr>
          </a:p>
        </p:txBody>
      </p:sp>
      <p:sp>
        <p:nvSpPr>
          <p:cNvPr id="61" name="Line 19"/>
          <p:cNvSpPr/>
          <p:nvPr/>
        </p:nvSpPr>
        <p:spPr>
          <a:xfrm flipV="1">
            <a:off x="9837720" y="2545560"/>
            <a:ext cx="2367720" cy="72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2" name="Line 20"/>
          <p:cNvSpPr/>
          <p:nvPr/>
        </p:nvSpPr>
        <p:spPr>
          <a:xfrm>
            <a:off x="9837720" y="2867400"/>
            <a:ext cx="2367720" cy="648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3" name="Line 21"/>
          <p:cNvSpPr/>
          <p:nvPr/>
        </p:nvSpPr>
        <p:spPr>
          <a:xfrm flipV="1">
            <a:off x="9816840" y="3195000"/>
            <a:ext cx="2374920" cy="1332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4" name="CustomShape 22"/>
          <p:cNvSpPr/>
          <p:nvPr/>
        </p:nvSpPr>
        <p:spPr>
          <a:xfrm>
            <a:off x="10364400" y="2555280"/>
            <a:ext cx="752400" cy="33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s-CO" sz="1600" b="1" strike="noStrike" spc="-1">
                <a:solidFill>
                  <a:srgbClr val="000000"/>
                </a:solidFill>
                <a:latin typeface="Arial"/>
              </a:rPr>
              <a:t>Aseo</a:t>
            </a:r>
            <a:endParaRPr lang="es-CO" sz="1600" b="0" strike="noStrike" spc="-1">
              <a:latin typeface="Arial"/>
            </a:endParaRPr>
          </a:p>
        </p:txBody>
      </p:sp>
      <p:sp>
        <p:nvSpPr>
          <p:cNvPr id="65" name="Line 23"/>
          <p:cNvSpPr/>
          <p:nvPr/>
        </p:nvSpPr>
        <p:spPr>
          <a:xfrm>
            <a:off x="11463840" y="2284920"/>
            <a:ext cx="4680" cy="158976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6" name="CustomShape 24"/>
          <p:cNvSpPr/>
          <p:nvPr/>
        </p:nvSpPr>
        <p:spPr>
          <a:xfrm>
            <a:off x="9928800" y="2240280"/>
            <a:ext cx="2269440" cy="33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s-CO" sz="1600" b="1" strike="noStrike" spc="-1">
                <a:solidFill>
                  <a:srgbClr val="000000"/>
                </a:solidFill>
                <a:latin typeface="Arial"/>
              </a:rPr>
              <a:t>Zonas verdes</a:t>
            </a:r>
            <a:endParaRPr lang="es-CO" sz="1600" b="0" strike="noStrike" spc="-1">
              <a:latin typeface="Arial"/>
            </a:endParaRPr>
          </a:p>
        </p:txBody>
      </p:sp>
      <p:sp>
        <p:nvSpPr>
          <p:cNvPr id="67" name="CustomShape 25"/>
          <p:cNvSpPr/>
          <p:nvPr/>
        </p:nvSpPr>
        <p:spPr>
          <a:xfrm>
            <a:off x="10169640" y="2886840"/>
            <a:ext cx="2269440" cy="33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s-CO" sz="1600" b="1" strike="noStrike" spc="-1">
                <a:solidFill>
                  <a:srgbClr val="000000"/>
                </a:solidFill>
                <a:latin typeface="Arial"/>
              </a:rPr>
              <a:t>Iluminación</a:t>
            </a:r>
            <a:endParaRPr lang="es-CO" sz="1600" b="0" strike="noStrike" spc="-1">
              <a:latin typeface="Arial"/>
            </a:endParaRPr>
          </a:p>
        </p:txBody>
      </p:sp>
      <p:sp>
        <p:nvSpPr>
          <p:cNvPr id="68" name="CustomShape 26"/>
          <p:cNvSpPr/>
          <p:nvPr/>
        </p:nvSpPr>
        <p:spPr>
          <a:xfrm>
            <a:off x="10153800" y="3218400"/>
            <a:ext cx="1346400" cy="33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s-CO" sz="1600" b="1" strike="noStrike" spc="-1">
                <a:solidFill>
                  <a:srgbClr val="000000"/>
                </a:solidFill>
                <a:latin typeface="Arial"/>
              </a:rPr>
              <a:t>Mobiliario</a:t>
            </a:r>
            <a:endParaRPr lang="es-CO" sz="1600" b="0" strike="noStrike" spc="-1">
              <a:latin typeface="Arial"/>
            </a:endParaRPr>
          </a:p>
        </p:txBody>
      </p:sp>
      <p:sp>
        <p:nvSpPr>
          <p:cNvPr id="69" name="Line 27"/>
          <p:cNvSpPr/>
          <p:nvPr/>
        </p:nvSpPr>
        <p:spPr>
          <a:xfrm>
            <a:off x="9816840" y="3543120"/>
            <a:ext cx="2359080" cy="144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70" name="CustomShape 28"/>
          <p:cNvSpPr/>
          <p:nvPr/>
        </p:nvSpPr>
        <p:spPr>
          <a:xfrm>
            <a:off x="10122120" y="3500280"/>
            <a:ext cx="1341720" cy="33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s-CO" sz="1600" b="1" strike="noStrike" spc="-1">
                <a:solidFill>
                  <a:srgbClr val="000000"/>
                </a:solidFill>
                <a:latin typeface="Arial"/>
              </a:rPr>
              <a:t>Seguridad</a:t>
            </a:r>
            <a:endParaRPr lang="es-CO" sz="1600" b="0" strike="noStrike" spc="-1">
              <a:latin typeface="Arial"/>
            </a:endParaRPr>
          </a:p>
        </p:txBody>
      </p:sp>
      <p:sp>
        <p:nvSpPr>
          <p:cNvPr id="71" name="CustomShape 29"/>
          <p:cNvSpPr/>
          <p:nvPr/>
        </p:nvSpPr>
        <p:spPr>
          <a:xfrm>
            <a:off x="9843480" y="2008440"/>
            <a:ext cx="2346840" cy="257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s-CO" sz="1100" b="1" strike="noStrike" spc="-1">
                <a:solidFill>
                  <a:srgbClr val="000000"/>
                </a:solidFill>
                <a:latin typeface="Arial"/>
                <a:ea typeface="Arial"/>
              </a:rPr>
              <a:t>Percepción de la población 2018</a:t>
            </a:r>
            <a:endParaRPr lang="es-CO" sz="1100" b="0" strike="noStrike" spc="-1">
              <a:latin typeface="Arial"/>
            </a:endParaRPr>
          </a:p>
        </p:txBody>
      </p:sp>
      <p:sp>
        <p:nvSpPr>
          <p:cNvPr id="72" name="Line 30"/>
          <p:cNvSpPr/>
          <p:nvPr/>
        </p:nvSpPr>
        <p:spPr>
          <a:xfrm flipH="1">
            <a:off x="7018920" y="1788120"/>
            <a:ext cx="20520" cy="2066040"/>
          </a:xfrm>
          <a:prstGeom prst="line">
            <a:avLst/>
          </a:prstGeom>
          <a:ln w="2844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73" name="CustomShape 31"/>
          <p:cNvSpPr/>
          <p:nvPr/>
        </p:nvSpPr>
        <p:spPr>
          <a:xfrm>
            <a:off x="7329600" y="2004480"/>
            <a:ext cx="2374200" cy="33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s-CO" sz="1600" b="1" strike="noStrike" spc="-1" dirty="0">
                <a:solidFill>
                  <a:srgbClr val="000000"/>
                </a:solidFill>
                <a:latin typeface="Arial"/>
                <a:ea typeface="Arial"/>
              </a:rPr>
              <a:t>ADECUACIÓN (%)2019</a:t>
            </a:r>
            <a:endParaRPr lang="es-CO" sz="1600" b="0" strike="noStrike" spc="-1" dirty="0">
              <a:latin typeface="Arial"/>
            </a:endParaRPr>
          </a:p>
        </p:txBody>
      </p:sp>
      <p:sp>
        <p:nvSpPr>
          <p:cNvPr id="74" name="CustomShape 32"/>
          <p:cNvSpPr/>
          <p:nvPr/>
        </p:nvSpPr>
        <p:spPr>
          <a:xfrm>
            <a:off x="7039800" y="2260080"/>
            <a:ext cx="1947240" cy="577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s-CO" sz="1600" b="1" strike="noStrike" spc="-1" dirty="0">
                <a:solidFill>
                  <a:srgbClr val="000000"/>
                </a:solidFill>
                <a:latin typeface="Arial"/>
              </a:rPr>
              <a:t>Estado de la poda o corte</a:t>
            </a:r>
            <a:endParaRPr lang="es-CO" sz="1600" b="0" strike="noStrike" spc="-1" dirty="0">
              <a:latin typeface="Arial"/>
            </a:endParaRPr>
          </a:p>
        </p:txBody>
      </p:sp>
      <p:sp>
        <p:nvSpPr>
          <p:cNvPr id="75" name="CustomShape 33"/>
          <p:cNvSpPr/>
          <p:nvPr/>
        </p:nvSpPr>
        <p:spPr>
          <a:xfrm>
            <a:off x="7048080" y="2886840"/>
            <a:ext cx="1739880" cy="33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s-CO" sz="1600" b="1" strike="noStrike" spc="-1">
                <a:solidFill>
                  <a:srgbClr val="000000"/>
                </a:solidFill>
                <a:latin typeface="Arial"/>
              </a:rPr>
              <a:t>Iluminación</a:t>
            </a:r>
            <a:endParaRPr lang="es-CO" sz="1600" b="0" strike="noStrike" spc="-1">
              <a:latin typeface="Arial"/>
            </a:endParaRPr>
          </a:p>
        </p:txBody>
      </p:sp>
      <p:sp>
        <p:nvSpPr>
          <p:cNvPr id="76" name="CustomShape 34"/>
          <p:cNvSpPr/>
          <p:nvPr/>
        </p:nvSpPr>
        <p:spPr>
          <a:xfrm>
            <a:off x="7045200" y="3398760"/>
            <a:ext cx="1231560" cy="33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s-CO" sz="1600" b="1" strike="noStrike" spc="-1">
                <a:solidFill>
                  <a:srgbClr val="000000"/>
                </a:solidFill>
                <a:latin typeface="Arial"/>
              </a:rPr>
              <a:t>Mobiliario</a:t>
            </a:r>
            <a:endParaRPr lang="es-CO" sz="1600" b="0" strike="noStrike" spc="-1">
              <a:latin typeface="Arial"/>
            </a:endParaRPr>
          </a:p>
        </p:txBody>
      </p:sp>
      <p:sp>
        <p:nvSpPr>
          <p:cNvPr id="77" name="Line 35"/>
          <p:cNvSpPr/>
          <p:nvPr/>
        </p:nvSpPr>
        <p:spPr>
          <a:xfrm>
            <a:off x="7048080" y="2795040"/>
            <a:ext cx="2789640" cy="360"/>
          </a:xfrm>
          <a:prstGeom prst="line">
            <a:avLst/>
          </a:prstGeom>
          <a:ln>
            <a:solidFill>
              <a:srgbClr val="222A3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78" name="Line 36"/>
          <p:cNvSpPr/>
          <p:nvPr/>
        </p:nvSpPr>
        <p:spPr>
          <a:xfrm>
            <a:off x="7044840" y="3293640"/>
            <a:ext cx="2792880" cy="9720"/>
          </a:xfrm>
          <a:prstGeom prst="line">
            <a:avLst/>
          </a:prstGeom>
          <a:ln>
            <a:solidFill>
              <a:srgbClr val="222A3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79" name="Line 37"/>
          <p:cNvSpPr/>
          <p:nvPr/>
        </p:nvSpPr>
        <p:spPr>
          <a:xfrm flipH="1">
            <a:off x="8921520" y="2288160"/>
            <a:ext cx="16200" cy="1560600"/>
          </a:xfrm>
          <a:prstGeom prst="line">
            <a:avLst/>
          </a:prstGeom>
          <a:ln>
            <a:solidFill>
              <a:srgbClr val="222A3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80" name="CustomShape 38"/>
          <p:cNvSpPr/>
          <p:nvPr/>
        </p:nvSpPr>
        <p:spPr>
          <a:xfrm>
            <a:off x="4723200" y="914040"/>
            <a:ext cx="3243600" cy="33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s-CO" sz="1600" b="1" strike="noStrike" spc="-1">
                <a:solidFill>
                  <a:srgbClr val="FFFFFF"/>
                </a:solidFill>
                <a:latin typeface="Arial"/>
              </a:rPr>
              <a:t>1. INFORMACIÓN GENERAL</a:t>
            </a:r>
            <a:endParaRPr lang="es-CO" sz="1600" b="0" strike="noStrike" spc="-1">
              <a:latin typeface="Arial"/>
            </a:endParaRPr>
          </a:p>
        </p:txBody>
      </p:sp>
      <p:sp>
        <p:nvSpPr>
          <p:cNvPr id="81" name="CustomShape 39"/>
          <p:cNvSpPr/>
          <p:nvPr/>
        </p:nvSpPr>
        <p:spPr>
          <a:xfrm>
            <a:off x="838440" y="4128480"/>
            <a:ext cx="3771720" cy="33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s-CO" sz="1600" b="1" strike="noStrike" spc="-1">
                <a:solidFill>
                  <a:srgbClr val="000000"/>
                </a:solidFill>
                <a:latin typeface="Arial"/>
              </a:rPr>
              <a:t>HABITACIÓN DEL PARQUE PÚBLICO</a:t>
            </a:r>
            <a:endParaRPr lang="es-CO" sz="1600" b="0" strike="noStrike" spc="-1">
              <a:latin typeface="Arial"/>
            </a:endParaRPr>
          </a:p>
        </p:txBody>
      </p:sp>
      <p:sp>
        <p:nvSpPr>
          <p:cNvPr id="82" name="CustomShape 40"/>
          <p:cNvSpPr/>
          <p:nvPr/>
        </p:nvSpPr>
        <p:spPr>
          <a:xfrm>
            <a:off x="0" y="4433400"/>
            <a:ext cx="2269440" cy="33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s-CO" sz="1600" b="1" strike="noStrike" spc="-1">
                <a:solidFill>
                  <a:srgbClr val="000000"/>
                </a:solidFill>
                <a:latin typeface="Arial"/>
              </a:rPr>
              <a:t>Entidades</a:t>
            </a:r>
            <a:endParaRPr lang="es-CO" sz="1600" b="0" strike="noStrike" spc="-1">
              <a:latin typeface="Arial"/>
            </a:endParaRPr>
          </a:p>
        </p:txBody>
      </p:sp>
      <p:sp>
        <p:nvSpPr>
          <p:cNvPr id="83" name="CustomShape 41"/>
          <p:cNvSpPr/>
          <p:nvPr/>
        </p:nvSpPr>
        <p:spPr>
          <a:xfrm>
            <a:off x="52200" y="5184360"/>
            <a:ext cx="2269440" cy="33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s-CO" sz="1600" b="1" strike="noStrike" spc="-1">
                <a:solidFill>
                  <a:srgbClr val="000000"/>
                </a:solidFill>
                <a:latin typeface="Arial"/>
              </a:rPr>
              <a:t>Aspectos negativos</a:t>
            </a:r>
            <a:endParaRPr lang="es-CO" sz="1600" b="0" strike="noStrike" spc="-1">
              <a:latin typeface="Arial"/>
            </a:endParaRPr>
          </a:p>
        </p:txBody>
      </p:sp>
      <p:sp>
        <p:nvSpPr>
          <p:cNvPr id="84" name="CustomShape 42"/>
          <p:cNvSpPr/>
          <p:nvPr/>
        </p:nvSpPr>
        <p:spPr>
          <a:xfrm>
            <a:off x="13320" y="5963040"/>
            <a:ext cx="2269440" cy="33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s-CO" sz="1600" b="1" strike="noStrike" spc="-1">
                <a:solidFill>
                  <a:srgbClr val="000000"/>
                </a:solidFill>
                <a:latin typeface="Arial"/>
              </a:rPr>
              <a:t>Aspectos positivos</a:t>
            </a:r>
            <a:endParaRPr lang="es-CO" sz="1600" b="0" strike="noStrike" spc="-1">
              <a:latin typeface="Arial"/>
            </a:endParaRPr>
          </a:p>
        </p:txBody>
      </p:sp>
      <p:sp>
        <p:nvSpPr>
          <p:cNvPr id="85" name="Line 43"/>
          <p:cNvSpPr/>
          <p:nvPr/>
        </p:nvSpPr>
        <p:spPr>
          <a:xfrm>
            <a:off x="-5400" y="5050440"/>
            <a:ext cx="12191760" cy="1080"/>
          </a:xfrm>
          <a:prstGeom prst="line">
            <a:avLst/>
          </a:prstGeom>
          <a:ln>
            <a:solidFill>
              <a:srgbClr val="222A3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86" name="Line 44"/>
          <p:cNvSpPr/>
          <p:nvPr/>
        </p:nvSpPr>
        <p:spPr>
          <a:xfrm>
            <a:off x="13320" y="5933160"/>
            <a:ext cx="12178440" cy="11160"/>
          </a:xfrm>
          <a:prstGeom prst="line">
            <a:avLst/>
          </a:prstGeom>
          <a:ln>
            <a:solidFill>
              <a:srgbClr val="222A3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87" name="CustomShape 45"/>
          <p:cNvSpPr/>
          <p:nvPr/>
        </p:nvSpPr>
        <p:spPr>
          <a:xfrm>
            <a:off x="-11520" y="3809520"/>
            <a:ext cx="12189240" cy="351000"/>
          </a:xfrm>
          <a:prstGeom prst="rect">
            <a:avLst/>
          </a:prstGeom>
          <a:solidFill>
            <a:srgbClr val="222A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88" name="CustomShape 46"/>
          <p:cNvSpPr/>
          <p:nvPr/>
        </p:nvSpPr>
        <p:spPr>
          <a:xfrm>
            <a:off x="7567200" y="3833640"/>
            <a:ext cx="2881440" cy="33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s-CO" sz="1600" b="1" strike="noStrike" spc="-1">
                <a:solidFill>
                  <a:srgbClr val="FFFFFF"/>
                </a:solidFill>
                <a:latin typeface="Arial"/>
              </a:rPr>
              <a:t>4. PARQUES SOSTENIBLES</a:t>
            </a:r>
            <a:endParaRPr lang="es-CO" sz="1600" b="0" strike="noStrike" spc="-1">
              <a:latin typeface="Arial"/>
            </a:endParaRPr>
          </a:p>
        </p:txBody>
      </p:sp>
      <p:sp>
        <p:nvSpPr>
          <p:cNvPr id="89" name="CustomShape 47"/>
          <p:cNvSpPr/>
          <p:nvPr/>
        </p:nvSpPr>
        <p:spPr>
          <a:xfrm>
            <a:off x="7358040" y="4124520"/>
            <a:ext cx="3259440" cy="33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s-CO" sz="1600" b="1" strike="noStrike" spc="-1">
                <a:solidFill>
                  <a:srgbClr val="000000"/>
                </a:solidFill>
                <a:latin typeface="Arial"/>
              </a:rPr>
              <a:t>SOSTENIBILIDAD DEL PARQUE</a:t>
            </a:r>
            <a:endParaRPr lang="es-CO" sz="1600" b="0" strike="noStrike" spc="-1">
              <a:latin typeface="Arial"/>
            </a:endParaRPr>
          </a:p>
        </p:txBody>
      </p:sp>
      <p:sp>
        <p:nvSpPr>
          <p:cNvPr id="90" name="CustomShape 48"/>
          <p:cNvSpPr/>
          <p:nvPr/>
        </p:nvSpPr>
        <p:spPr>
          <a:xfrm>
            <a:off x="5401440" y="4368600"/>
            <a:ext cx="989280" cy="33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s-CO" sz="1600" b="1" strike="noStrike" spc="-1">
                <a:solidFill>
                  <a:srgbClr val="000000"/>
                </a:solidFill>
                <a:latin typeface="Arial"/>
              </a:rPr>
              <a:t>Actores</a:t>
            </a:r>
            <a:endParaRPr lang="es-CO" sz="1600" b="0" strike="noStrike" spc="-1">
              <a:latin typeface="Arial"/>
            </a:endParaRPr>
          </a:p>
        </p:txBody>
      </p:sp>
      <p:sp>
        <p:nvSpPr>
          <p:cNvPr id="91" name="CustomShape 49"/>
          <p:cNvSpPr/>
          <p:nvPr/>
        </p:nvSpPr>
        <p:spPr>
          <a:xfrm>
            <a:off x="5391000" y="5065920"/>
            <a:ext cx="3726720" cy="33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s-CO" sz="1600" b="1" strike="noStrike" spc="-1">
                <a:solidFill>
                  <a:srgbClr val="000000"/>
                </a:solidFill>
                <a:latin typeface="Arial"/>
              </a:rPr>
              <a:t>Estrategias para la sostenibilidad</a:t>
            </a:r>
            <a:endParaRPr lang="es-CO" sz="1600" b="0" strike="noStrike" spc="-1">
              <a:latin typeface="Arial"/>
            </a:endParaRPr>
          </a:p>
        </p:txBody>
      </p:sp>
      <p:sp>
        <p:nvSpPr>
          <p:cNvPr id="92" name="Line 50"/>
          <p:cNvSpPr/>
          <p:nvPr/>
        </p:nvSpPr>
        <p:spPr>
          <a:xfrm flipH="1">
            <a:off x="5435280" y="4167360"/>
            <a:ext cx="5760" cy="2679840"/>
          </a:xfrm>
          <a:prstGeom prst="line">
            <a:avLst/>
          </a:prstGeom>
          <a:ln w="2844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93" name="CustomShape 51"/>
          <p:cNvSpPr/>
          <p:nvPr/>
        </p:nvSpPr>
        <p:spPr>
          <a:xfrm>
            <a:off x="5443200" y="6044400"/>
            <a:ext cx="3598560" cy="33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s-CO" sz="1600" b="1" strike="noStrike" spc="-1">
                <a:solidFill>
                  <a:srgbClr val="000000"/>
                </a:solidFill>
                <a:latin typeface="Arial"/>
              </a:rPr>
              <a:t>Estrategias para la memoria social</a:t>
            </a:r>
            <a:endParaRPr lang="es-CO" sz="1600" b="0" strike="noStrike" spc="-1">
              <a:latin typeface="Arial"/>
            </a:endParaRPr>
          </a:p>
        </p:txBody>
      </p:sp>
      <p:sp>
        <p:nvSpPr>
          <p:cNvPr id="94" name="Line 52"/>
          <p:cNvSpPr/>
          <p:nvPr/>
        </p:nvSpPr>
        <p:spPr>
          <a:xfrm>
            <a:off x="4588560" y="1064520"/>
            <a:ext cx="360" cy="2924280"/>
          </a:xfrm>
          <a:prstGeom prst="line">
            <a:avLst/>
          </a:prstGeom>
          <a:ln w="2844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95" name="CustomShape 53"/>
          <p:cNvSpPr/>
          <p:nvPr/>
        </p:nvSpPr>
        <p:spPr>
          <a:xfrm>
            <a:off x="5157360" y="2006640"/>
            <a:ext cx="1325520" cy="33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s-CO" sz="1600" b="1" strike="noStrike" spc="-1">
                <a:solidFill>
                  <a:srgbClr val="000000"/>
                </a:solidFill>
                <a:latin typeface="Arial"/>
              </a:rPr>
              <a:t>ENTORNOS</a:t>
            </a:r>
            <a:endParaRPr lang="es-CO" sz="1600" b="0" strike="noStrike" spc="-1">
              <a:latin typeface="Arial"/>
            </a:endParaRPr>
          </a:p>
        </p:txBody>
      </p:sp>
      <p:sp>
        <p:nvSpPr>
          <p:cNvPr id="96" name="Line 54"/>
          <p:cNvSpPr/>
          <p:nvPr/>
        </p:nvSpPr>
        <p:spPr>
          <a:xfrm>
            <a:off x="4566240" y="2980440"/>
            <a:ext cx="2459160" cy="5040"/>
          </a:xfrm>
          <a:prstGeom prst="line">
            <a:avLst/>
          </a:prstGeom>
          <a:ln>
            <a:solidFill>
              <a:srgbClr val="222A3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97" name="CustomShape 55"/>
          <p:cNvSpPr/>
          <p:nvPr/>
        </p:nvSpPr>
        <p:spPr>
          <a:xfrm>
            <a:off x="1182600" y="3849120"/>
            <a:ext cx="2639160" cy="33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s-CO" sz="1600" b="1" strike="noStrike" spc="-1">
                <a:solidFill>
                  <a:srgbClr val="FFFFFF"/>
                </a:solidFill>
                <a:latin typeface="Arial"/>
              </a:rPr>
              <a:t>3. PARQUES HABITADOS</a:t>
            </a:r>
            <a:endParaRPr lang="es-CO" sz="1600" b="0" strike="noStrike" spc="-1">
              <a:latin typeface="Arial"/>
            </a:endParaRPr>
          </a:p>
        </p:txBody>
      </p:sp>
      <p:sp>
        <p:nvSpPr>
          <p:cNvPr id="98" name="CustomShape 56"/>
          <p:cNvSpPr/>
          <p:nvPr/>
        </p:nvSpPr>
        <p:spPr>
          <a:xfrm>
            <a:off x="5571360" y="1481760"/>
            <a:ext cx="1182240" cy="303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s-CO" sz="1400" b="0" strike="noStrike" spc="-1" dirty="0">
                <a:solidFill>
                  <a:srgbClr val="000000"/>
                </a:solidFill>
                <a:latin typeface="Arial"/>
              </a:rPr>
              <a:t>Nuevo </a:t>
            </a:r>
            <a:r>
              <a:rPr lang="es-CO" sz="1400" b="0" strike="noStrike" spc="-1">
                <a:solidFill>
                  <a:srgbClr val="000000"/>
                </a:solidFill>
                <a:latin typeface="Arial"/>
              </a:rPr>
              <a:t>Muzú</a:t>
            </a:r>
            <a:endParaRPr lang="es-CO" sz="1400" b="0" strike="noStrike" spc="-1" dirty="0">
              <a:latin typeface="Arial"/>
            </a:endParaRPr>
          </a:p>
        </p:txBody>
      </p:sp>
      <p:sp>
        <p:nvSpPr>
          <p:cNvPr id="99" name="CustomShape 57"/>
          <p:cNvSpPr/>
          <p:nvPr/>
        </p:nvSpPr>
        <p:spPr>
          <a:xfrm>
            <a:off x="8766000" y="1498680"/>
            <a:ext cx="947520" cy="303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s-CO" sz="1400" b="0" strike="noStrike" spc="-1">
                <a:solidFill>
                  <a:srgbClr val="000000"/>
                </a:solidFill>
                <a:latin typeface="Arial"/>
              </a:rPr>
              <a:t>Tunjuelito</a:t>
            </a:r>
            <a:endParaRPr lang="es-CO" sz="1400" b="0" strike="noStrike" spc="-1">
              <a:latin typeface="Arial"/>
            </a:endParaRPr>
          </a:p>
        </p:txBody>
      </p:sp>
      <p:sp>
        <p:nvSpPr>
          <p:cNvPr id="100" name="CustomShape 58"/>
          <p:cNvSpPr/>
          <p:nvPr/>
        </p:nvSpPr>
        <p:spPr>
          <a:xfrm>
            <a:off x="11018880" y="1473480"/>
            <a:ext cx="875880" cy="303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s-CO" sz="1400" b="0" strike="noStrike" spc="-1">
                <a:solidFill>
                  <a:srgbClr val="000000"/>
                </a:solidFill>
                <a:latin typeface="Arial"/>
                <a:ea typeface="Arial"/>
              </a:rPr>
              <a:t>13/06/19</a:t>
            </a:r>
            <a:endParaRPr lang="es-CO" sz="1400" b="0" strike="noStrike" spc="-1">
              <a:latin typeface="Arial"/>
            </a:endParaRPr>
          </a:p>
        </p:txBody>
      </p:sp>
      <p:sp>
        <p:nvSpPr>
          <p:cNvPr id="101" name="CustomShape 59"/>
          <p:cNvSpPr/>
          <p:nvPr/>
        </p:nvSpPr>
        <p:spPr>
          <a:xfrm>
            <a:off x="9108720" y="2390760"/>
            <a:ext cx="635400" cy="303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s-CO" sz="1400" b="0" strike="noStrike" spc="-1">
                <a:solidFill>
                  <a:srgbClr val="000000"/>
                </a:solidFill>
                <a:latin typeface="Arial"/>
              </a:rPr>
              <a:t>100%</a:t>
            </a:r>
            <a:endParaRPr lang="es-CO" sz="1400" b="0" strike="noStrike" spc="-1">
              <a:latin typeface="Arial"/>
            </a:endParaRPr>
          </a:p>
        </p:txBody>
      </p:sp>
      <p:sp>
        <p:nvSpPr>
          <p:cNvPr id="102" name="CustomShape 60"/>
          <p:cNvSpPr/>
          <p:nvPr/>
        </p:nvSpPr>
        <p:spPr>
          <a:xfrm>
            <a:off x="9119520" y="3406680"/>
            <a:ext cx="636840" cy="303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s-CO" sz="1400" b="0" strike="noStrike" spc="-1">
                <a:solidFill>
                  <a:srgbClr val="000000"/>
                </a:solidFill>
                <a:latin typeface="Arial"/>
              </a:rPr>
              <a:t>100%</a:t>
            </a:r>
            <a:endParaRPr lang="es-CO" sz="1400" b="0" strike="noStrike" spc="-1">
              <a:latin typeface="Arial"/>
            </a:endParaRPr>
          </a:p>
        </p:txBody>
      </p:sp>
      <p:sp>
        <p:nvSpPr>
          <p:cNvPr id="103" name="CustomShape 61"/>
          <p:cNvSpPr/>
          <p:nvPr/>
        </p:nvSpPr>
        <p:spPr>
          <a:xfrm>
            <a:off x="11607840" y="2288880"/>
            <a:ext cx="537840" cy="303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s-CO" sz="1400" b="0" strike="noStrike" spc="-1">
                <a:solidFill>
                  <a:srgbClr val="000000"/>
                </a:solidFill>
                <a:latin typeface="Arial"/>
              </a:rPr>
              <a:t>90%</a:t>
            </a:r>
            <a:endParaRPr lang="es-CO" sz="1400" b="0" strike="noStrike" spc="-1">
              <a:latin typeface="Arial"/>
            </a:endParaRPr>
          </a:p>
        </p:txBody>
      </p:sp>
      <p:sp>
        <p:nvSpPr>
          <p:cNvPr id="104" name="CustomShape 62"/>
          <p:cNvSpPr/>
          <p:nvPr/>
        </p:nvSpPr>
        <p:spPr>
          <a:xfrm>
            <a:off x="11624040" y="2544840"/>
            <a:ext cx="537840" cy="303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s-CO" sz="1400" b="0" strike="noStrike" spc="-1">
                <a:solidFill>
                  <a:srgbClr val="000000"/>
                </a:solidFill>
                <a:latin typeface="Arial"/>
              </a:rPr>
              <a:t>90%</a:t>
            </a:r>
            <a:endParaRPr lang="es-CO" sz="1400" b="0" strike="noStrike" spc="-1">
              <a:latin typeface="Arial"/>
            </a:endParaRPr>
          </a:p>
        </p:txBody>
      </p:sp>
      <p:sp>
        <p:nvSpPr>
          <p:cNvPr id="105" name="CustomShape 63"/>
          <p:cNvSpPr/>
          <p:nvPr/>
        </p:nvSpPr>
        <p:spPr>
          <a:xfrm>
            <a:off x="11598840" y="2874600"/>
            <a:ext cx="537840" cy="303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s-CO" sz="1400" b="0" strike="noStrike" spc="-1">
                <a:solidFill>
                  <a:srgbClr val="000000"/>
                </a:solidFill>
                <a:latin typeface="Arial"/>
              </a:rPr>
              <a:t>40%</a:t>
            </a:r>
            <a:endParaRPr lang="es-CO" sz="1400" b="0" strike="noStrike" spc="-1">
              <a:latin typeface="Arial"/>
            </a:endParaRPr>
          </a:p>
        </p:txBody>
      </p:sp>
      <p:sp>
        <p:nvSpPr>
          <p:cNvPr id="106" name="CustomShape 64"/>
          <p:cNvSpPr/>
          <p:nvPr/>
        </p:nvSpPr>
        <p:spPr>
          <a:xfrm>
            <a:off x="11601000" y="3218400"/>
            <a:ext cx="537840" cy="303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s-CO" sz="1400" b="0" strike="noStrike" spc="-1">
                <a:solidFill>
                  <a:srgbClr val="000000"/>
                </a:solidFill>
                <a:latin typeface="Arial"/>
              </a:rPr>
              <a:t>90%</a:t>
            </a:r>
            <a:endParaRPr lang="es-CO" sz="1400" b="0" strike="noStrike" spc="-1">
              <a:latin typeface="Arial"/>
            </a:endParaRPr>
          </a:p>
        </p:txBody>
      </p:sp>
      <p:sp>
        <p:nvSpPr>
          <p:cNvPr id="107" name="CustomShape 65"/>
          <p:cNvSpPr/>
          <p:nvPr/>
        </p:nvSpPr>
        <p:spPr>
          <a:xfrm>
            <a:off x="11577240" y="3534840"/>
            <a:ext cx="537840" cy="303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s-CO" sz="1400" b="0" strike="noStrike" spc="-1">
                <a:solidFill>
                  <a:srgbClr val="000000"/>
                </a:solidFill>
                <a:latin typeface="Arial"/>
              </a:rPr>
              <a:t>90%</a:t>
            </a:r>
            <a:endParaRPr lang="es-CO" sz="1400" b="0" strike="noStrike" spc="-1">
              <a:latin typeface="Arial"/>
            </a:endParaRPr>
          </a:p>
        </p:txBody>
      </p:sp>
      <p:sp>
        <p:nvSpPr>
          <p:cNvPr id="108" name="CustomShape 66"/>
          <p:cNvSpPr/>
          <p:nvPr/>
        </p:nvSpPr>
        <p:spPr>
          <a:xfrm>
            <a:off x="6278760" y="4366080"/>
            <a:ext cx="2894400" cy="684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285840" indent="-2854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s-CO" sz="1300" b="0" strike="noStrike" spc="-1">
                <a:solidFill>
                  <a:srgbClr val="000000"/>
                </a:solidFill>
                <a:latin typeface="Arial"/>
              </a:rPr>
              <a:t>Escuelas de formación deportiva</a:t>
            </a:r>
            <a:endParaRPr lang="es-CO" sz="1300" b="0" strike="noStrike" spc="-1">
              <a:latin typeface="Arial"/>
            </a:endParaRPr>
          </a:p>
          <a:p>
            <a:pPr marL="285840" indent="-2854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s-CO" sz="1300" b="0" strike="noStrike" spc="-1">
                <a:solidFill>
                  <a:srgbClr val="000000"/>
                </a:solidFill>
                <a:latin typeface="Arial"/>
              </a:rPr>
              <a:t>Grupos de personas mayor </a:t>
            </a:r>
            <a:endParaRPr lang="es-CO" sz="1300" b="0" strike="noStrike" spc="-1">
              <a:latin typeface="Arial"/>
            </a:endParaRPr>
          </a:p>
          <a:p>
            <a:pPr marL="285840" indent="-2854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s-CO" sz="1300" b="0" strike="noStrike" spc="-1">
                <a:solidFill>
                  <a:srgbClr val="000000"/>
                </a:solidFill>
                <a:latin typeface="Arial"/>
              </a:rPr>
              <a:t>Comunidad en general</a:t>
            </a:r>
            <a:endParaRPr lang="es-CO" sz="1300" b="0" strike="noStrike" spc="-1">
              <a:latin typeface="Arial"/>
            </a:endParaRPr>
          </a:p>
        </p:txBody>
      </p:sp>
      <p:sp>
        <p:nvSpPr>
          <p:cNvPr id="109" name="CustomShape 67"/>
          <p:cNvSpPr/>
          <p:nvPr/>
        </p:nvSpPr>
        <p:spPr>
          <a:xfrm>
            <a:off x="5418360" y="5379840"/>
            <a:ext cx="6621120" cy="486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s-CO" sz="1300" b="0" strike="noStrike" spc="-1">
                <a:solidFill>
                  <a:srgbClr val="000000"/>
                </a:solidFill>
                <a:latin typeface="Arial"/>
              </a:rPr>
              <a:t>Actividades y talleres con actores claves, participes de la sostenibilidad del parque (Policía, IDRD, defensa civil, etc.)</a:t>
            </a:r>
            <a:endParaRPr lang="es-CO" sz="1300" b="0" strike="noStrike" spc="-1">
              <a:latin typeface="Arial"/>
            </a:endParaRPr>
          </a:p>
        </p:txBody>
      </p:sp>
      <p:sp>
        <p:nvSpPr>
          <p:cNvPr id="110" name="CustomShape 68"/>
          <p:cNvSpPr/>
          <p:nvPr/>
        </p:nvSpPr>
        <p:spPr>
          <a:xfrm>
            <a:off x="5533200" y="6391080"/>
            <a:ext cx="6530760" cy="288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s-CO" sz="1300" b="0" strike="noStrike" spc="-1">
                <a:solidFill>
                  <a:srgbClr val="000000"/>
                </a:solidFill>
                <a:latin typeface="Arial"/>
              </a:rPr>
              <a:t>Actividades lúdico-recreativas y deportivas</a:t>
            </a:r>
            <a:endParaRPr lang="es-CO" sz="1300" b="0" strike="noStrike" spc="-1">
              <a:latin typeface="Arial"/>
            </a:endParaRPr>
          </a:p>
        </p:txBody>
      </p:sp>
      <p:sp>
        <p:nvSpPr>
          <p:cNvPr id="111" name="CustomShape 69"/>
          <p:cNvSpPr/>
          <p:nvPr/>
        </p:nvSpPr>
        <p:spPr>
          <a:xfrm>
            <a:off x="52200" y="6295680"/>
            <a:ext cx="5423040" cy="486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s-CO" sz="1300" b="0" strike="noStrike" spc="-1" dirty="0">
                <a:solidFill>
                  <a:srgbClr val="000000"/>
                </a:solidFill>
                <a:latin typeface="Arial"/>
                <a:ea typeface="Arial Unicode MS"/>
              </a:rPr>
              <a:t>Deporte, recreación y lectura en el </a:t>
            </a:r>
            <a:r>
              <a:rPr lang="es-CO" sz="1300" b="0" strike="noStrike" spc="-1" dirty="0">
                <a:solidFill>
                  <a:srgbClr val="000000"/>
                </a:solidFill>
                <a:latin typeface="Arial"/>
              </a:rPr>
              <a:t>PPP</a:t>
            </a:r>
            <a:endParaRPr lang="es-CO" sz="1300" b="0" strike="noStrike" spc="-1" dirty="0">
              <a:latin typeface="Arial"/>
            </a:endParaRPr>
          </a:p>
          <a:p>
            <a:pPr marL="285840" indent="-2854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s-CO" sz="1300" b="0" strike="noStrike" spc="-1" dirty="0">
                <a:solidFill>
                  <a:srgbClr val="000000"/>
                </a:solidFill>
                <a:latin typeface="Arial"/>
              </a:rPr>
              <a:t>Aceptación, reflexión y apropiación</a:t>
            </a:r>
            <a:endParaRPr lang="es-CO" sz="1300" b="0" strike="noStrike" spc="-1" dirty="0">
              <a:latin typeface="Arial"/>
            </a:endParaRPr>
          </a:p>
        </p:txBody>
      </p:sp>
      <p:sp>
        <p:nvSpPr>
          <p:cNvPr id="112" name="CustomShape 70"/>
          <p:cNvSpPr/>
          <p:nvPr/>
        </p:nvSpPr>
        <p:spPr>
          <a:xfrm>
            <a:off x="56520" y="5493960"/>
            <a:ext cx="5439240" cy="288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s-CO" sz="1300" b="0" strike="noStrike" spc="-1">
                <a:solidFill>
                  <a:srgbClr val="000000"/>
                </a:solidFill>
                <a:latin typeface="Arial"/>
              </a:rPr>
              <a:t>Alrededores utilizados para el consumo</a:t>
            </a:r>
            <a:endParaRPr lang="es-CO" sz="1300" b="0" strike="noStrike" spc="-1">
              <a:latin typeface="Arial"/>
            </a:endParaRPr>
          </a:p>
        </p:txBody>
      </p:sp>
      <p:sp>
        <p:nvSpPr>
          <p:cNvPr id="113" name="CustomShape 71"/>
          <p:cNvSpPr/>
          <p:nvPr/>
        </p:nvSpPr>
        <p:spPr>
          <a:xfrm>
            <a:off x="19080" y="4665240"/>
            <a:ext cx="5245200" cy="288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s-CO" sz="1300" b="0" strike="noStrike" spc="-1">
                <a:solidFill>
                  <a:srgbClr val="000000"/>
                </a:solidFill>
                <a:latin typeface="Arial"/>
              </a:rPr>
              <a:t>SCRD, IDRD, Secretaria de Salud </a:t>
            </a:r>
            <a:endParaRPr lang="es-CO" sz="1300" b="0" strike="noStrike" spc="-1">
              <a:latin typeface="Arial"/>
            </a:endParaRPr>
          </a:p>
        </p:txBody>
      </p:sp>
      <p:sp>
        <p:nvSpPr>
          <p:cNvPr id="114" name="CustomShape 72"/>
          <p:cNvSpPr/>
          <p:nvPr/>
        </p:nvSpPr>
        <p:spPr>
          <a:xfrm>
            <a:off x="5320440" y="2544480"/>
            <a:ext cx="1103040" cy="303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s-CO" sz="1400" b="0" strike="noStrike" spc="-1">
                <a:solidFill>
                  <a:srgbClr val="000000"/>
                </a:solidFill>
                <a:latin typeface="Arial"/>
              </a:rPr>
              <a:t>Residencial</a:t>
            </a:r>
            <a:endParaRPr lang="es-CO" sz="1400" b="0" strike="noStrike" spc="-1">
              <a:latin typeface="Arial"/>
            </a:endParaRPr>
          </a:p>
        </p:txBody>
      </p:sp>
      <p:sp>
        <p:nvSpPr>
          <p:cNvPr id="115" name="CustomShape 73"/>
          <p:cNvSpPr/>
          <p:nvPr/>
        </p:nvSpPr>
        <p:spPr>
          <a:xfrm>
            <a:off x="4811760" y="3176280"/>
            <a:ext cx="1984320" cy="303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s-CO" sz="1400" b="0" strike="noStrike" spc="-1">
                <a:solidFill>
                  <a:srgbClr val="000000"/>
                </a:solidFill>
                <a:latin typeface="Arial"/>
              </a:rPr>
              <a:t>Colegio y hospital </a:t>
            </a:r>
            <a:endParaRPr lang="es-CO" sz="1400" b="0" strike="noStrike" spc="-1">
              <a:latin typeface="Arial"/>
            </a:endParaRPr>
          </a:p>
        </p:txBody>
      </p:sp>
      <p:sp>
        <p:nvSpPr>
          <p:cNvPr id="116" name="CustomShape 74"/>
          <p:cNvSpPr/>
          <p:nvPr/>
        </p:nvSpPr>
        <p:spPr>
          <a:xfrm>
            <a:off x="9109080" y="2893680"/>
            <a:ext cx="635400" cy="303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s-CO" sz="1400" b="0" strike="noStrike" spc="-1">
                <a:solidFill>
                  <a:srgbClr val="000000"/>
                </a:solidFill>
                <a:latin typeface="Arial"/>
              </a:rPr>
              <a:t>100%</a:t>
            </a:r>
            <a:endParaRPr lang="es-CO" sz="1400" b="0" strike="noStrike" spc="-1">
              <a:latin typeface="Arial"/>
            </a:endParaRPr>
          </a:p>
        </p:txBody>
      </p:sp>
      <p:sp>
        <p:nvSpPr>
          <p:cNvPr id="117" name="CustomShape 75"/>
          <p:cNvSpPr/>
          <p:nvPr/>
        </p:nvSpPr>
        <p:spPr>
          <a:xfrm>
            <a:off x="9188280" y="4512960"/>
            <a:ext cx="2894400" cy="288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285840" indent="-2854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s-CO" sz="1300" b="0" strike="noStrike" spc="-1">
                <a:solidFill>
                  <a:srgbClr val="000000"/>
                </a:solidFill>
                <a:latin typeface="Arial"/>
              </a:rPr>
              <a:t>Junta de Acción Comunal</a:t>
            </a:r>
            <a:endParaRPr lang="es-CO" sz="1300" b="0" strike="noStrike" spc="-1">
              <a:latin typeface="Arial"/>
            </a:endParaRPr>
          </a:p>
        </p:txBody>
      </p:sp>
      <p:pic>
        <p:nvPicPr>
          <p:cNvPr id="118" name="Imagen 2"/>
          <p:cNvPicPr/>
          <p:nvPr/>
        </p:nvPicPr>
        <p:blipFill>
          <a:blip r:embed="rId4"/>
          <a:stretch/>
        </p:blipFill>
        <p:spPr>
          <a:xfrm>
            <a:off x="2344680" y="2625120"/>
            <a:ext cx="2223360" cy="1047600"/>
          </a:xfrm>
          <a:prstGeom prst="rect">
            <a:avLst/>
          </a:prstGeom>
          <a:ln>
            <a:noFill/>
          </a:ln>
        </p:spPr>
      </p:pic>
      <p:pic>
        <p:nvPicPr>
          <p:cNvPr id="119" name="Imagen 13"/>
          <p:cNvPicPr/>
          <p:nvPr/>
        </p:nvPicPr>
        <p:blipFill>
          <a:blip r:embed="rId5"/>
          <a:stretch/>
        </p:blipFill>
        <p:spPr>
          <a:xfrm>
            <a:off x="2334960" y="1556280"/>
            <a:ext cx="2209680" cy="996480"/>
          </a:xfrm>
          <a:prstGeom prst="rect">
            <a:avLst/>
          </a:prstGeom>
          <a:ln>
            <a:noFill/>
          </a:ln>
        </p:spPr>
      </p:pic>
      <p:pic>
        <p:nvPicPr>
          <p:cNvPr id="120" name="Imagen 18"/>
          <p:cNvPicPr/>
          <p:nvPr/>
        </p:nvPicPr>
        <p:blipFill>
          <a:blip r:embed="rId6"/>
          <a:srcRect l="7663" r="25139"/>
          <a:stretch/>
        </p:blipFill>
        <p:spPr>
          <a:xfrm>
            <a:off x="49680" y="1666080"/>
            <a:ext cx="2183400" cy="1734840"/>
          </a:xfrm>
          <a:prstGeom prst="rect">
            <a:avLst/>
          </a:prstGeom>
          <a:ln>
            <a:noFill/>
          </a:ln>
        </p:spPr>
      </p:pic>
      <p:sp>
        <p:nvSpPr>
          <p:cNvPr id="121" name="CustomShape 76"/>
          <p:cNvSpPr/>
          <p:nvPr/>
        </p:nvSpPr>
        <p:spPr>
          <a:xfrm rot="20608800">
            <a:off x="389880" y="1897920"/>
            <a:ext cx="1578240" cy="870840"/>
          </a:xfrm>
          <a:prstGeom prst="rect">
            <a:avLst/>
          </a:prstGeom>
          <a:noFill/>
          <a:ln w="28440">
            <a:solidFill>
              <a:srgbClr val="FF0000"/>
            </a:solidFill>
            <a:custDash>
              <a:ds d="400000" sp="300000"/>
            </a:custDash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22" name="CustomShape 77"/>
          <p:cNvSpPr/>
          <p:nvPr/>
        </p:nvSpPr>
        <p:spPr>
          <a:xfrm>
            <a:off x="985680" y="2401920"/>
            <a:ext cx="230040" cy="196560"/>
          </a:xfrm>
          <a:prstGeom prst="star5">
            <a:avLst>
              <a:gd name="adj" fmla="val 19098"/>
              <a:gd name="hf" fmla="val 105146"/>
              <a:gd name="vf" fmla="val 110557"/>
            </a:avLst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4698</TotalTime>
  <Words>167</Words>
  <Application>Microsoft Office PowerPoint</Application>
  <PresentationFormat>Panorámica</PresentationFormat>
  <Paragraphs>52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Symbol</vt:lpstr>
      <vt:lpstr>Times New Roman</vt:lpstr>
      <vt:lpstr>Wingdings</vt:lpstr>
      <vt:lpstr>Office Theme</vt:lpstr>
      <vt:lpstr>Presentación de PowerPoint</vt:lpstr>
    </vt:vector>
  </TitlesOfParts>
  <Company>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subject/>
  <dc:creator>Full name</dc:creator>
  <dc:description/>
  <cp:lastModifiedBy>Carlos Humberto Baron Correa</cp:lastModifiedBy>
  <cp:revision>97</cp:revision>
  <dcterms:created xsi:type="dcterms:W3CDTF">2016-04-29T02:12:19Z</dcterms:created>
  <dcterms:modified xsi:type="dcterms:W3CDTF">2019-06-27T19:25:27Z</dcterms:modified>
  <dc:language>es-CO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Company">
    <vt:lpwstr>company</vt:lpwstr>
  </property>
  <property fmtid="{D5CDD505-2E9C-101B-9397-08002B2CF9AE}" pid="4" name="HiddenSlides">
    <vt:i4>0</vt:i4>
  </property>
  <property fmtid="{D5CDD505-2E9C-101B-9397-08002B2CF9AE}" pid="5" name="HyperlinksChanged">
    <vt:bool>false</vt:bool>
  </property>
  <property fmtid="{D5CDD505-2E9C-101B-9397-08002B2CF9AE}" pid="6" name="LinksUpToDate">
    <vt:bool>false</vt:bool>
  </property>
  <property fmtid="{D5CDD505-2E9C-101B-9397-08002B2CF9AE}" pid="7" name="MMClips">
    <vt:i4>0</vt:i4>
  </property>
  <property fmtid="{D5CDD505-2E9C-101B-9397-08002B2CF9AE}" pid="8" name="Notes">
    <vt:i4>0</vt:i4>
  </property>
  <property fmtid="{D5CDD505-2E9C-101B-9397-08002B2CF9AE}" pid="9" name="PresentationFormat">
    <vt:lpwstr>Panorámica</vt:lpwstr>
  </property>
  <property fmtid="{D5CDD505-2E9C-101B-9397-08002B2CF9AE}" pid="10" name="ScaleCrop">
    <vt:bool>false</vt:bool>
  </property>
  <property fmtid="{D5CDD505-2E9C-101B-9397-08002B2CF9AE}" pid="11" name="ShareDoc">
    <vt:bool>false</vt:bool>
  </property>
  <property fmtid="{D5CDD505-2E9C-101B-9397-08002B2CF9AE}" pid="12" name="Slides">
    <vt:i4>1</vt:i4>
  </property>
</Properties>
</file>