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s-CO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CBD35AB4-699F-47A4-A1E9-6D9DF1D9E6A7}" type="datetime">
              <a:rPr lang="es-CO" sz="1200" b="0" strike="noStrike" spc="-1">
                <a:solidFill>
                  <a:srgbClr val="8B8B8B"/>
                </a:solidFill>
                <a:latin typeface="Calibri"/>
              </a:rPr>
              <a:t>27/06/2019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CD22DAE-F0AD-4B94-A336-BF5A7D2377FB}" type="slidenum">
              <a:rPr lang="es-CO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4680" y="1193400"/>
            <a:ext cx="12218400" cy="271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-4680" y="946440"/>
            <a:ext cx="12209760" cy="24192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4603320" y="2032200"/>
            <a:ext cx="524952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4"/>
          <p:cNvSpPr/>
          <p:nvPr/>
        </p:nvSpPr>
        <p:spPr>
          <a:xfrm>
            <a:off x="9855000" y="2028960"/>
            <a:ext cx="235836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5"/>
          <p:cNvSpPr/>
          <p:nvPr/>
        </p:nvSpPr>
        <p:spPr>
          <a:xfrm>
            <a:off x="-5400" y="0"/>
            <a:ext cx="12197160" cy="6857640"/>
          </a:xfrm>
          <a:prstGeom prst="rect">
            <a:avLst/>
          </a:prstGeom>
          <a:noFill/>
          <a:ln w="3816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6"/>
          <p:cNvSpPr/>
          <p:nvPr/>
        </p:nvSpPr>
        <p:spPr>
          <a:xfrm>
            <a:off x="3885480" y="102600"/>
            <a:ext cx="430488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Calibri Light"/>
                <a:ea typeface="Verdana"/>
              </a:rPr>
              <a:t>Estrategia </a:t>
            </a: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Parques para todos</a:t>
            </a:r>
            <a:endParaRPr lang="es-CO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Calibri Light"/>
                <a:ea typeface="Verdana"/>
              </a:rPr>
              <a:t>FICHA DE CARACTERIZACIÓN</a:t>
            </a:r>
            <a:endParaRPr lang="es-CO" sz="2000" b="0" strike="noStrike" spc="-1"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13320" y="935280"/>
            <a:ext cx="12167640" cy="322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8"/>
          <p:cNvSpPr/>
          <p:nvPr/>
        </p:nvSpPr>
        <p:spPr>
          <a:xfrm>
            <a:off x="13320" y="4159080"/>
            <a:ext cx="12162240" cy="257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9"/>
          <p:cNvSpPr/>
          <p:nvPr/>
        </p:nvSpPr>
        <p:spPr>
          <a:xfrm>
            <a:off x="1063080" y="1184760"/>
            <a:ext cx="2864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Calibri"/>
              </a:rPr>
              <a:t>IMÁGENES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11036160" y="1171440"/>
            <a:ext cx="9324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Calibri"/>
              </a:rPr>
              <a:t>FECHA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8632080" y="1172160"/>
            <a:ext cx="1476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Calibri"/>
              </a:rPr>
              <a:t>LOCALIDAD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5013360" y="1155600"/>
            <a:ext cx="26636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Calibri"/>
              </a:rPr>
              <a:t>NOMBRE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3" name="Line 13"/>
          <p:cNvSpPr/>
          <p:nvPr/>
        </p:nvSpPr>
        <p:spPr>
          <a:xfrm flipH="1">
            <a:off x="7018920" y="1782360"/>
            <a:ext cx="29160" cy="2054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Line 14"/>
          <p:cNvSpPr/>
          <p:nvPr/>
        </p:nvSpPr>
        <p:spPr>
          <a:xfrm>
            <a:off x="7918920" y="963000"/>
            <a:ext cx="4320" cy="866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Line 15"/>
          <p:cNvSpPr/>
          <p:nvPr/>
        </p:nvSpPr>
        <p:spPr>
          <a:xfrm>
            <a:off x="10776240" y="954360"/>
            <a:ext cx="2880" cy="851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Line 16"/>
          <p:cNvSpPr/>
          <p:nvPr/>
        </p:nvSpPr>
        <p:spPr>
          <a:xfrm flipH="1">
            <a:off x="9816840" y="2027880"/>
            <a:ext cx="23400" cy="1832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7" name="Imagen 4"/>
          <p:cNvPicPr/>
          <p:nvPr/>
        </p:nvPicPr>
        <p:blipFill>
          <a:blip r:embed="rId2"/>
          <a:stretch/>
        </p:blipFill>
        <p:spPr>
          <a:xfrm>
            <a:off x="10429200" y="61920"/>
            <a:ext cx="1654560" cy="802080"/>
          </a:xfrm>
          <a:prstGeom prst="rect">
            <a:avLst/>
          </a:prstGeom>
          <a:ln>
            <a:noFill/>
          </a:ln>
        </p:spPr>
      </p:pic>
      <p:pic>
        <p:nvPicPr>
          <p:cNvPr id="58" name="Imagen 5"/>
          <p:cNvPicPr/>
          <p:nvPr/>
        </p:nvPicPr>
        <p:blipFill>
          <a:blip r:embed="rId3"/>
          <a:stretch/>
        </p:blipFill>
        <p:spPr>
          <a:xfrm>
            <a:off x="137520" y="-3600"/>
            <a:ext cx="841320" cy="934200"/>
          </a:xfrm>
          <a:prstGeom prst="rect">
            <a:avLst/>
          </a:prstGeom>
          <a:ln>
            <a:noFill/>
          </a:ln>
        </p:spPr>
      </p:pic>
      <p:sp>
        <p:nvSpPr>
          <p:cNvPr id="59" name="CustomShape 17"/>
          <p:cNvSpPr/>
          <p:nvPr/>
        </p:nvSpPr>
        <p:spPr>
          <a:xfrm>
            <a:off x="4588920" y="1782720"/>
            <a:ext cx="7625160" cy="2667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18"/>
          <p:cNvSpPr/>
          <p:nvPr/>
        </p:nvSpPr>
        <p:spPr>
          <a:xfrm>
            <a:off x="7112160" y="1771560"/>
            <a:ext cx="3017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Calibri"/>
              </a:rPr>
              <a:t>2. PARQUES ADECUADOS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1" name="Line 19"/>
          <p:cNvSpPr/>
          <p:nvPr/>
        </p:nvSpPr>
        <p:spPr>
          <a:xfrm flipV="1">
            <a:off x="9837720" y="2545560"/>
            <a:ext cx="2367720" cy="7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Line 20"/>
          <p:cNvSpPr/>
          <p:nvPr/>
        </p:nvSpPr>
        <p:spPr>
          <a:xfrm>
            <a:off x="9837720" y="2867400"/>
            <a:ext cx="2367720" cy="648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Line 21"/>
          <p:cNvSpPr/>
          <p:nvPr/>
        </p:nvSpPr>
        <p:spPr>
          <a:xfrm flipV="1">
            <a:off x="9816840" y="3195000"/>
            <a:ext cx="2374920" cy="133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22"/>
          <p:cNvSpPr/>
          <p:nvPr/>
        </p:nvSpPr>
        <p:spPr>
          <a:xfrm>
            <a:off x="10364400" y="2555280"/>
            <a:ext cx="7524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Calibri"/>
              </a:rPr>
              <a:t>Aseo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5" name="Line 23"/>
          <p:cNvSpPr/>
          <p:nvPr/>
        </p:nvSpPr>
        <p:spPr>
          <a:xfrm>
            <a:off x="11463840" y="2284920"/>
            <a:ext cx="4680" cy="15897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24"/>
          <p:cNvSpPr/>
          <p:nvPr/>
        </p:nvSpPr>
        <p:spPr>
          <a:xfrm>
            <a:off x="9816840" y="22698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Calibri"/>
              </a:rPr>
              <a:t>Zonas verdes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7" name="CustomShape 25"/>
          <p:cNvSpPr/>
          <p:nvPr/>
        </p:nvSpPr>
        <p:spPr>
          <a:xfrm>
            <a:off x="9936000" y="28746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Calibri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8" name="CustomShape 26"/>
          <p:cNvSpPr/>
          <p:nvPr/>
        </p:nvSpPr>
        <p:spPr>
          <a:xfrm>
            <a:off x="9936000" y="3239280"/>
            <a:ext cx="14306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Calibri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9" name="Line 27"/>
          <p:cNvSpPr/>
          <p:nvPr/>
        </p:nvSpPr>
        <p:spPr>
          <a:xfrm>
            <a:off x="9816840" y="3543120"/>
            <a:ext cx="2359080" cy="14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28"/>
          <p:cNvSpPr/>
          <p:nvPr/>
        </p:nvSpPr>
        <p:spPr>
          <a:xfrm>
            <a:off x="9936000" y="3520080"/>
            <a:ext cx="14173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Calibri"/>
              </a:rPr>
              <a:t>Seguridad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1" name="CustomShape 29"/>
          <p:cNvSpPr/>
          <p:nvPr/>
        </p:nvSpPr>
        <p:spPr>
          <a:xfrm>
            <a:off x="9843480" y="2008440"/>
            <a:ext cx="2346840" cy="25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100" b="1" strike="noStrike" spc="-1">
                <a:solidFill>
                  <a:srgbClr val="000000"/>
                </a:solidFill>
                <a:latin typeface="Arial"/>
                <a:ea typeface="Arial"/>
              </a:rPr>
              <a:t>Percepción de la población 2018</a:t>
            </a:r>
            <a:endParaRPr lang="es-CO" sz="1100" b="0" strike="noStrike" spc="-1">
              <a:latin typeface="Arial"/>
            </a:endParaRPr>
          </a:p>
        </p:txBody>
      </p:sp>
      <p:sp>
        <p:nvSpPr>
          <p:cNvPr id="72" name="Line 30"/>
          <p:cNvSpPr/>
          <p:nvPr/>
        </p:nvSpPr>
        <p:spPr>
          <a:xfrm flipH="1">
            <a:off x="7018920" y="1788120"/>
            <a:ext cx="20520" cy="20660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" name="CustomShape 31"/>
          <p:cNvSpPr/>
          <p:nvPr/>
        </p:nvSpPr>
        <p:spPr>
          <a:xfrm>
            <a:off x="7329960" y="2004480"/>
            <a:ext cx="23742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  <a:ea typeface="Arial"/>
              </a:rPr>
              <a:t>ADECUACIÓN (%)2019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4" name="CustomShape 32"/>
          <p:cNvSpPr/>
          <p:nvPr/>
        </p:nvSpPr>
        <p:spPr>
          <a:xfrm>
            <a:off x="7039800" y="2260080"/>
            <a:ext cx="230580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Calibri"/>
              </a:rPr>
              <a:t>Estado de            la poda o corte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5" name="CustomShape 33"/>
          <p:cNvSpPr/>
          <p:nvPr/>
        </p:nvSpPr>
        <p:spPr>
          <a:xfrm>
            <a:off x="7048080" y="2886840"/>
            <a:ext cx="1739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Calibri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6" name="CustomShape 34"/>
          <p:cNvSpPr/>
          <p:nvPr/>
        </p:nvSpPr>
        <p:spPr>
          <a:xfrm>
            <a:off x="7079400" y="3406680"/>
            <a:ext cx="14166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Calibri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7" name="Line 35"/>
          <p:cNvSpPr/>
          <p:nvPr/>
        </p:nvSpPr>
        <p:spPr>
          <a:xfrm>
            <a:off x="7048080" y="2795040"/>
            <a:ext cx="2789640" cy="3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Line 36"/>
          <p:cNvSpPr/>
          <p:nvPr/>
        </p:nvSpPr>
        <p:spPr>
          <a:xfrm>
            <a:off x="7044840" y="3293640"/>
            <a:ext cx="2792880" cy="97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Line 37"/>
          <p:cNvSpPr/>
          <p:nvPr/>
        </p:nvSpPr>
        <p:spPr>
          <a:xfrm flipH="1">
            <a:off x="8921520" y="2288160"/>
            <a:ext cx="16200" cy="156060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38"/>
          <p:cNvSpPr/>
          <p:nvPr/>
        </p:nvSpPr>
        <p:spPr>
          <a:xfrm>
            <a:off x="4989960" y="923040"/>
            <a:ext cx="266148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300" b="1" strike="noStrike" spc="-1">
                <a:solidFill>
                  <a:srgbClr val="FFFFFF"/>
                </a:solidFill>
                <a:latin typeface="Calibri"/>
              </a:rPr>
              <a:t>1. INFORMACIÓN GENERAL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81" name="CustomShape 39"/>
          <p:cNvSpPr/>
          <p:nvPr/>
        </p:nvSpPr>
        <p:spPr>
          <a:xfrm>
            <a:off x="657360" y="4128480"/>
            <a:ext cx="41346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Calibri"/>
              </a:rPr>
              <a:t>HABITACIÓN DEL PARQUE PÚBLICO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2" name="CustomShape 40"/>
          <p:cNvSpPr/>
          <p:nvPr/>
        </p:nvSpPr>
        <p:spPr>
          <a:xfrm>
            <a:off x="0" y="44334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Calibri"/>
              </a:rPr>
              <a:t>Entidades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3" name="CustomShape 41"/>
          <p:cNvSpPr/>
          <p:nvPr/>
        </p:nvSpPr>
        <p:spPr>
          <a:xfrm>
            <a:off x="11880" y="4956480"/>
            <a:ext cx="25081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Calibri"/>
              </a:rPr>
              <a:t>Aspectos negativos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4" name="CustomShape 42"/>
          <p:cNvSpPr/>
          <p:nvPr/>
        </p:nvSpPr>
        <p:spPr>
          <a:xfrm>
            <a:off x="13320" y="5765400"/>
            <a:ext cx="25786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Calibri"/>
              </a:rPr>
              <a:t>Aspectos positivos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5" name="Line 43"/>
          <p:cNvSpPr/>
          <p:nvPr/>
        </p:nvSpPr>
        <p:spPr>
          <a:xfrm>
            <a:off x="13320" y="4955040"/>
            <a:ext cx="12192120" cy="14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Line 44"/>
          <p:cNvSpPr/>
          <p:nvPr/>
        </p:nvSpPr>
        <p:spPr>
          <a:xfrm>
            <a:off x="-3240" y="5658480"/>
            <a:ext cx="5439240" cy="61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45"/>
          <p:cNvSpPr/>
          <p:nvPr/>
        </p:nvSpPr>
        <p:spPr>
          <a:xfrm>
            <a:off x="17280" y="3809520"/>
            <a:ext cx="12189240" cy="35100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46"/>
          <p:cNvSpPr/>
          <p:nvPr/>
        </p:nvSpPr>
        <p:spPr>
          <a:xfrm>
            <a:off x="7429320" y="3833640"/>
            <a:ext cx="3157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Calibri"/>
              </a:rPr>
              <a:t>4. PARQUES SOSTENIBLES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9" name="CustomShape 47"/>
          <p:cNvSpPr/>
          <p:nvPr/>
        </p:nvSpPr>
        <p:spPr>
          <a:xfrm>
            <a:off x="7196040" y="4124520"/>
            <a:ext cx="3584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Calibri"/>
              </a:rPr>
              <a:t>SOSTENIBILIDAD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0" name="CustomShape 48"/>
          <p:cNvSpPr/>
          <p:nvPr/>
        </p:nvSpPr>
        <p:spPr>
          <a:xfrm>
            <a:off x="5401440" y="4368600"/>
            <a:ext cx="1222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Calibri"/>
              </a:rPr>
              <a:t>Actores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1" name="CustomShape 49"/>
          <p:cNvSpPr/>
          <p:nvPr/>
        </p:nvSpPr>
        <p:spPr>
          <a:xfrm>
            <a:off x="5400000" y="4922280"/>
            <a:ext cx="41130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Calibri"/>
              </a:rPr>
              <a:t>Estrategias para la sostenibilidad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2" name="Line 50"/>
          <p:cNvSpPr/>
          <p:nvPr/>
        </p:nvSpPr>
        <p:spPr>
          <a:xfrm flipH="1">
            <a:off x="5435280" y="4167360"/>
            <a:ext cx="5760" cy="26798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51"/>
          <p:cNvSpPr/>
          <p:nvPr/>
        </p:nvSpPr>
        <p:spPr>
          <a:xfrm>
            <a:off x="5388120" y="5911920"/>
            <a:ext cx="4403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Calibri"/>
              </a:rPr>
              <a:t>Estrategias para la memoria social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4" name="Line 52"/>
          <p:cNvSpPr/>
          <p:nvPr/>
        </p:nvSpPr>
        <p:spPr>
          <a:xfrm>
            <a:off x="4588560" y="1064520"/>
            <a:ext cx="360" cy="292428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53"/>
          <p:cNvSpPr/>
          <p:nvPr/>
        </p:nvSpPr>
        <p:spPr>
          <a:xfrm>
            <a:off x="5099760" y="2006640"/>
            <a:ext cx="1441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Calibri"/>
              </a:rPr>
              <a:t>ENTORNOS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6" name="Line 54"/>
          <p:cNvSpPr/>
          <p:nvPr/>
        </p:nvSpPr>
        <p:spPr>
          <a:xfrm>
            <a:off x="4583160" y="2980440"/>
            <a:ext cx="2459160" cy="50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55"/>
          <p:cNvSpPr/>
          <p:nvPr/>
        </p:nvSpPr>
        <p:spPr>
          <a:xfrm>
            <a:off x="1040760" y="3849120"/>
            <a:ext cx="29228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Calibri"/>
              </a:rPr>
              <a:t>3. PARQUES HABITADOS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8" name="CustomShape 56"/>
          <p:cNvSpPr/>
          <p:nvPr/>
        </p:nvSpPr>
        <p:spPr>
          <a:xfrm>
            <a:off x="5473440" y="1481760"/>
            <a:ext cx="14446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Calibri"/>
              </a:rPr>
              <a:t>Nuevo Milenio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99" name="CustomShape 57"/>
          <p:cNvSpPr/>
          <p:nvPr/>
        </p:nvSpPr>
        <p:spPr>
          <a:xfrm>
            <a:off x="8748000" y="1469520"/>
            <a:ext cx="6872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Calibri"/>
              </a:rPr>
              <a:t>Usme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0" name="CustomShape 58"/>
          <p:cNvSpPr/>
          <p:nvPr/>
        </p:nvSpPr>
        <p:spPr>
          <a:xfrm>
            <a:off x="11042280" y="1474560"/>
            <a:ext cx="8758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  <a:ea typeface="Arial"/>
              </a:rPr>
              <a:t>17/06/19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1" name="CustomShape 59"/>
          <p:cNvSpPr/>
          <p:nvPr/>
        </p:nvSpPr>
        <p:spPr>
          <a:xfrm>
            <a:off x="9095760" y="2429280"/>
            <a:ext cx="5742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Calibri"/>
              </a:rPr>
              <a:t>50%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2" name="CustomShape 60"/>
          <p:cNvSpPr/>
          <p:nvPr/>
        </p:nvSpPr>
        <p:spPr>
          <a:xfrm>
            <a:off x="9094680" y="2895480"/>
            <a:ext cx="5742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Calibri"/>
              </a:rPr>
              <a:t>67%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3" name="CustomShape 61"/>
          <p:cNvSpPr/>
          <p:nvPr/>
        </p:nvSpPr>
        <p:spPr>
          <a:xfrm>
            <a:off x="9080280" y="3416760"/>
            <a:ext cx="5742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Calibri"/>
              </a:rPr>
              <a:t>92%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4" name="CustomShape 62"/>
          <p:cNvSpPr/>
          <p:nvPr/>
        </p:nvSpPr>
        <p:spPr>
          <a:xfrm>
            <a:off x="11566080" y="2269800"/>
            <a:ext cx="5742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Calibri"/>
              </a:rPr>
              <a:t>30%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5" name="CustomShape 63"/>
          <p:cNvSpPr/>
          <p:nvPr/>
        </p:nvSpPr>
        <p:spPr>
          <a:xfrm>
            <a:off x="11542680" y="2544480"/>
            <a:ext cx="5742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Calibri"/>
              </a:rPr>
              <a:t>30%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6" name="CustomShape 64"/>
          <p:cNvSpPr/>
          <p:nvPr/>
        </p:nvSpPr>
        <p:spPr>
          <a:xfrm>
            <a:off x="11557080" y="2874600"/>
            <a:ext cx="5742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Calibri"/>
              </a:rPr>
              <a:t>20%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7" name="CustomShape 65"/>
          <p:cNvSpPr/>
          <p:nvPr/>
        </p:nvSpPr>
        <p:spPr>
          <a:xfrm>
            <a:off x="11559240" y="3218400"/>
            <a:ext cx="5742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Calibri"/>
              </a:rPr>
              <a:t>70%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8" name="CustomShape 66"/>
          <p:cNvSpPr/>
          <p:nvPr/>
        </p:nvSpPr>
        <p:spPr>
          <a:xfrm>
            <a:off x="11564640" y="3534840"/>
            <a:ext cx="5742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Calibri"/>
              </a:rPr>
              <a:t>20%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9" name="CustomShape 67"/>
          <p:cNvSpPr/>
          <p:nvPr/>
        </p:nvSpPr>
        <p:spPr>
          <a:xfrm>
            <a:off x="6912000" y="4448520"/>
            <a:ext cx="522864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Calibri"/>
              </a:rPr>
              <a:t>Todos los grupos poblacionales, mesa de trabajo como articuladora de la comunidad de los conjuntos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0" name="CustomShape 68"/>
          <p:cNvSpPr/>
          <p:nvPr/>
        </p:nvSpPr>
        <p:spPr>
          <a:xfrm>
            <a:off x="5400000" y="5191920"/>
            <a:ext cx="691200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Calibri"/>
              </a:rPr>
              <a:t>Trabajo con la comunidad, para garantizar la apropiación mediante charlas de cuidado y desarrollo de actividades de integración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Calibri"/>
              </a:rPr>
              <a:t>Más actividades en el parque que involucren a toda la comunidad.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1" name="CustomShape 69"/>
          <p:cNvSpPr/>
          <p:nvPr/>
        </p:nvSpPr>
        <p:spPr>
          <a:xfrm>
            <a:off x="5418360" y="6199920"/>
            <a:ext cx="653076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Calibri"/>
              </a:rPr>
              <a:t>Institucionalizar cierto tipo de actividades con la comunidad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Calibri"/>
              </a:rPr>
              <a:t>Integraciones en las canchas y continuar con la mesa de trabajo implementando plan de acción. 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2" name="CustomShape 70"/>
          <p:cNvSpPr/>
          <p:nvPr/>
        </p:nvSpPr>
        <p:spPr>
          <a:xfrm>
            <a:off x="11880" y="6040080"/>
            <a:ext cx="542304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Calibri"/>
              </a:rPr>
              <a:t>Los escenarios deportivos adecuados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Calibri"/>
              </a:rPr>
              <a:t>Se está iniciando el proceso ya que el parque se encontraba en mantenimiento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3" name="CustomShape 71"/>
          <p:cNvSpPr/>
          <p:nvPr/>
        </p:nvSpPr>
        <p:spPr>
          <a:xfrm>
            <a:off x="-3960" y="5185080"/>
            <a:ext cx="543924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Calibri"/>
              </a:rPr>
              <a:t>El consumo de SPA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Calibri"/>
              </a:rPr>
              <a:t>La falta de cultura ciudadana de la comunidad y usuarios</a:t>
            </a:r>
            <a:endParaRPr lang="es-CO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CO" sz="1300" b="0" strike="noStrike" spc="-1">
              <a:latin typeface="Arial"/>
            </a:endParaRPr>
          </a:p>
        </p:txBody>
      </p:sp>
      <p:sp>
        <p:nvSpPr>
          <p:cNvPr id="114" name="CustomShape 72"/>
          <p:cNvSpPr/>
          <p:nvPr/>
        </p:nvSpPr>
        <p:spPr>
          <a:xfrm>
            <a:off x="19080" y="4665240"/>
            <a:ext cx="524520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Calibri"/>
              </a:rPr>
              <a:t>IDRD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15" name="CustomShape 73"/>
          <p:cNvSpPr/>
          <p:nvPr/>
        </p:nvSpPr>
        <p:spPr>
          <a:xfrm>
            <a:off x="4752720" y="2465640"/>
            <a:ext cx="217296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Calibri"/>
              </a:rPr>
              <a:t>Residencial, comercial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6" name="CustomShape 74"/>
          <p:cNvSpPr/>
          <p:nvPr/>
        </p:nvSpPr>
        <p:spPr>
          <a:xfrm>
            <a:off x="4608000" y="3076920"/>
            <a:ext cx="2376000" cy="72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Calibri"/>
              </a:rPr>
              <a:t>Colegio Pablo Freire, Centro comercial Altavista, Portal Usme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7" name="Line 75"/>
          <p:cNvSpPr/>
          <p:nvPr/>
        </p:nvSpPr>
        <p:spPr>
          <a:xfrm flipV="1">
            <a:off x="5451840" y="5911560"/>
            <a:ext cx="6724080" cy="61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18" name="Imagen 7"/>
          <p:cNvPicPr/>
          <p:nvPr/>
        </p:nvPicPr>
        <p:blipFill>
          <a:blip r:embed="rId4"/>
          <a:srcRect r="48418"/>
          <a:stretch/>
        </p:blipFill>
        <p:spPr>
          <a:xfrm>
            <a:off x="1734480" y="2565000"/>
            <a:ext cx="1248480" cy="1150920"/>
          </a:xfrm>
          <a:prstGeom prst="rect">
            <a:avLst/>
          </a:prstGeom>
          <a:ln>
            <a:noFill/>
          </a:ln>
        </p:spPr>
      </p:pic>
      <p:pic>
        <p:nvPicPr>
          <p:cNvPr id="119" name="Imagen 13"/>
          <p:cNvPicPr/>
          <p:nvPr/>
        </p:nvPicPr>
        <p:blipFill>
          <a:blip r:embed="rId5"/>
          <a:srcRect l="47679"/>
          <a:stretch/>
        </p:blipFill>
        <p:spPr>
          <a:xfrm>
            <a:off x="3045960" y="2563200"/>
            <a:ext cx="1457280" cy="1149480"/>
          </a:xfrm>
          <a:prstGeom prst="rect">
            <a:avLst/>
          </a:prstGeom>
          <a:ln>
            <a:noFill/>
          </a:ln>
        </p:spPr>
      </p:pic>
      <p:pic>
        <p:nvPicPr>
          <p:cNvPr id="120" name="Imagen 16"/>
          <p:cNvPicPr/>
          <p:nvPr/>
        </p:nvPicPr>
        <p:blipFill>
          <a:blip r:embed="rId6"/>
          <a:stretch/>
        </p:blipFill>
        <p:spPr>
          <a:xfrm>
            <a:off x="1729080" y="1506960"/>
            <a:ext cx="2782800" cy="1009080"/>
          </a:xfrm>
          <a:prstGeom prst="rect">
            <a:avLst/>
          </a:prstGeom>
          <a:ln>
            <a:noFill/>
          </a:ln>
        </p:spPr>
      </p:pic>
      <p:pic>
        <p:nvPicPr>
          <p:cNvPr id="121" name="Imagen 18"/>
          <p:cNvPicPr/>
          <p:nvPr/>
        </p:nvPicPr>
        <p:blipFill>
          <a:blip r:embed="rId7"/>
          <a:srcRect l="22938" t="4647" r="22339" b="9664"/>
          <a:stretch/>
        </p:blipFill>
        <p:spPr>
          <a:xfrm>
            <a:off x="91080" y="1580400"/>
            <a:ext cx="1563480" cy="1854720"/>
          </a:xfrm>
          <a:prstGeom prst="rect">
            <a:avLst/>
          </a:prstGeom>
          <a:ln>
            <a:noFill/>
          </a:ln>
        </p:spPr>
      </p:pic>
      <p:sp>
        <p:nvSpPr>
          <p:cNvPr id="122" name="CustomShape 76"/>
          <p:cNvSpPr/>
          <p:nvPr/>
        </p:nvSpPr>
        <p:spPr>
          <a:xfrm>
            <a:off x="718560" y="2291400"/>
            <a:ext cx="230040" cy="19656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CustomShape 77"/>
          <p:cNvSpPr/>
          <p:nvPr/>
        </p:nvSpPr>
        <p:spPr>
          <a:xfrm rot="21078600">
            <a:off x="343080" y="1770840"/>
            <a:ext cx="856080" cy="1464120"/>
          </a:xfrm>
          <a:prstGeom prst="rect">
            <a:avLst/>
          </a:prstGeom>
          <a:noFill/>
          <a:ln w="28440">
            <a:solidFill>
              <a:srgbClr val="FF0000"/>
            </a:solidFill>
            <a:custDash>
              <a:ds d="400000" sp="300000"/>
            </a:custDash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4865</TotalTime>
  <Words>212</Words>
  <Application>Microsoft Office PowerPoint</Application>
  <PresentationFormat>Panorámica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Presentación de PowerPoint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Full name</dc:creator>
  <dc:description/>
  <cp:lastModifiedBy>Carlos Humberto Baron Correa</cp:lastModifiedBy>
  <cp:revision>95</cp:revision>
  <dcterms:created xsi:type="dcterms:W3CDTF">2016-04-29T02:12:19Z</dcterms:created>
  <dcterms:modified xsi:type="dcterms:W3CDTF">2019-06-27T15:51:21Z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company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Panorámica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