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7772400" cy="100584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CO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CO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CO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CO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CO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CO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CO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3640" cy="11066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CO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CO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CO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anchor="b"/>
          <a:lstStyle/>
          <a:p>
            <a:pPr algn="ctr">
              <a:lnSpc>
                <a:spcPct val="90000"/>
              </a:lnSpc>
            </a:pPr>
            <a:r>
              <a:rPr lang="es-CO" sz="6000" b="0" strike="noStrike" spc="-1">
                <a:solidFill>
                  <a:srgbClr val="000000"/>
                </a:solidFill>
                <a:latin typeface="Calibri Light"/>
              </a:rPr>
              <a:t>Haga clic para modificar el estilo de título del patrón</a:t>
            </a:r>
            <a:endParaRPr lang="es-CO" sz="6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583FB0A1-B4ED-4116-93B9-985D0A65161A}" type="datetime">
              <a:rPr lang="es-CO" sz="1200" b="0" strike="noStrike" spc="-1">
                <a:solidFill>
                  <a:srgbClr val="8B8B8B"/>
                </a:solidFill>
                <a:latin typeface="Calibri"/>
              </a:rPr>
              <a:t>27/06/2019</a:t>
            </a:fld>
            <a:endParaRPr lang="es-CO" sz="1200" b="0" strike="noStrike" spc="-1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/>
          <a:lstStyle/>
          <a:p>
            <a:endParaRPr lang="es-CO" sz="2400" b="0" strike="noStrike" spc="-1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38EF70EA-5D1E-406A-97C0-A834831FBE3A}" type="slidenum">
              <a:rPr lang="es-CO" sz="1200" b="0" strike="noStrike" spc="-1">
                <a:solidFill>
                  <a:srgbClr val="8B8B8B"/>
                </a:solidFill>
                <a:latin typeface="Calibri"/>
              </a:rPr>
              <a:t>‹Nº›</a:t>
            </a:fld>
            <a:endParaRPr lang="es-CO" sz="1200" b="0" strike="noStrike" spc="-1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2800" b="0" strike="noStrike" spc="-1">
                <a:solidFill>
                  <a:srgbClr val="000000"/>
                </a:solidFill>
                <a:latin typeface="Calibri"/>
              </a:rPr>
              <a:t>Pulse para editar el formato de esquema del texto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CO" sz="2000" b="0" strike="noStrike" spc="-1">
                <a:solidFill>
                  <a:srgbClr val="000000"/>
                </a:solidFill>
                <a:latin typeface="Calibri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1800" b="0" strike="noStrike" spc="-1">
                <a:solidFill>
                  <a:srgbClr val="000000"/>
                </a:solidFill>
                <a:latin typeface="Calibri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CO" sz="1800" b="0" strike="noStrike" spc="-1">
                <a:solidFill>
                  <a:srgbClr val="000000"/>
                </a:solidFill>
                <a:latin typeface="Calibri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2000" b="0" strike="noStrike" spc="-1">
                <a:solidFill>
                  <a:srgbClr val="000000"/>
                </a:solidFill>
                <a:latin typeface="Calibri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2000" b="0" strike="noStrike" spc="-1">
                <a:solidFill>
                  <a:srgbClr val="000000"/>
                </a:solidFill>
                <a:latin typeface="Calibri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2000" b="0" strike="noStrike" spc="-1">
                <a:solidFill>
                  <a:srgbClr val="000000"/>
                </a:solidFill>
                <a:latin typeface="Calibri"/>
              </a:rPr>
              <a:t>Séptimo nivel del 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CustomShape 1"/>
          <p:cNvSpPr/>
          <p:nvPr/>
        </p:nvSpPr>
        <p:spPr>
          <a:xfrm>
            <a:off x="-4680" y="1186200"/>
            <a:ext cx="12218400" cy="27108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2" name="CustomShape 2"/>
          <p:cNvSpPr/>
          <p:nvPr/>
        </p:nvSpPr>
        <p:spPr>
          <a:xfrm>
            <a:off x="-4680" y="946440"/>
            <a:ext cx="12209760" cy="241920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3" name="CustomShape 3"/>
          <p:cNvSpPr/>
          <p:nvPr/>
        </p:nvSpPr>
        <p:spPr>
          <a:xfrm>
            <a:off x="4603320" y="2032200"/>
            <a:ext cx="5249520" cy="2556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4" name="CustomShape 4"/>
          <p:cNvSpPr/>
          <p:nvPr/>
        </p:nvSpPr>
        <p:spPr>
          <a:xfrm>
            <a:off x="9855000" y="2028960"/>
            <a:ext cx="2358360" cy="2556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5" name="CustomShape 5"/>
          <p:cNvSpPr/>
          <p:nvPr/>
        </p:nvSpPr>
        <p:spPr>
          <a:xfrm>
            <a:off x="-5400" y="0"/>
            <a:ext cx="12197160" cy="6857640"/>
          </a:xfrm>
          <a:prstGeom prst="rect">
            <a:avLst/>
          </a:prstGeom>
          <a:noFill/>
          <a:ln w="3816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6" name="CustomShape 6"/>
          <p:cNvSpPr/>
          <p:nvPr/>
        </p:nvSpPr>
        <p:spPr>
          <a:xfrm>
            <a:off x="4076640" y="102600"/>
            <a:ext cx="3922560" cy="700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CO" sz="2000" b="1" strike="noStrike" spc="-1">
                <a:solidFill>
                  <a:srgbClr val="000000"/>
                </a:solidFill>
                <a:latin typeface="Arial"/>
                <a:ea typeface="Verdana"/>
              </a:rPr>
              <a:t>Estrategia Parques para todos</a:t>
            </a:r>
            <a:endParaRPr lang="es-CO" sz="20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s-CO" sz="2000" b="1" strike="noStrike" spc="-1">
                <a:solidFill>
                  <a:srgbClr val="000000"/>
                </a:solidFill>
                <a:latin typeface="Arial"/>
                <a:ea typeface="Verdana"/>
              </a:rPr>
              <a:t>FICHA DE CARACTERIZACIÓN</a:t>
            </a:r>
            <a:endParaRPr lang="es-CO" sz="2000" b="0" strike="noStrike" spc="-1">
              <a:latin typeface="Arial"/>
            </a:endParaRPr>
          </a:p>
        </p:txBody>
      </p:sp>
      <p:sp>
        <p:nvSpPr>
          <p:cNvPr id="47" name="CustomShape 7"/>
          <p:cNvSpPr/>
          <p:nvPr/>
        </p:nvSpPr>
        <p:spPr>
          <a:xfrm>
            <a:off x="13320" y="935280"/>
            <a:ext cx="12167640" cy="3229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8" name="CustomShape 8"/>
          <p:cNvSpPr/>
          <p:nvPr/>
        </p:nvSpPr>
        <p:spPr>
          <a:xfrm>
            <a:off x="13320" y="4151880"/>
            <a:ext cx="12162240" cy="25776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9" name="CustomShape 9"/>
          <p:cNvSpPr/>
          <p:nvPr/>
        </p:nvSpPr>
        <p:spPr>
          <a:xfrm>
            <a:off x="1180080" y="1184760"/>
            <a:ext cx="2630160" cy="33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CO" sz="1600" b="1" strike="noStrike" spc="-1">
                <a:solidFill>
                  <a:srgbClr val="000000"/>
                </a:solidFill>
                <a:latin typeface="Arial"/>
              </a:rPr>
              <a:t>IMÁGENES DEL PARQUE</a:t>
            </a:r>
            <a:endParaRPr lang="es-CO" sz="1600" b="0" strike="noStrike" spc="-1">
              <a:latin typeface="Arial"/>
            </a:endParaRPr>
          </a:p>
        </p:txBody>
      </p:sp>
      <p:sp>
        <p:nvSpPr>
          <p:cNvPr id="50" name="CustomShape 10"/>
          <p:cNvSpPr/>
          <p:nvPr/>
        </p:nvSpPr>
        <p:spPr>
          <a:xfrm>
            <a:off x="11040840" y="1155600"/>
            <a:ext cx="879120" cy="33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CO" sz="1600" b="1" strike="noStrike" spc="-1">
                <a:solidFill>
                  <a:srgbClr val="000000"/>
                </a:solidFill>
                <a:latin typeface="Arial"/>
              </a:rPr>
              <a:t>FECHA</a:t>
            </a:r>
            <a:endParaRPr lang="es-CO" sz="1600" b="0" strike="noStrike" spc="-1">
              <a:latin typeface="Arial"/>
            </a:endParaRPr>
          </a:p>
        </p:txBody>
      </p:sp>
      <p:sp>
        <p:nvSpPr>
          <p:cNvPr id="51" name="CustomShape 11"/>
          <p:cNvSpPr/>
          <p:nvPr/>
        </p:nvSpPr>
        <p:spPr>
          <a:xfrm>
            <a:off x="8683560" y="1172160"/>
            <a:ext cx="1372680" cy="33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CO" sz="1600" b="1" strike="noStrike" spc="-1">
                <a:solidFill>
                  <a:srgbClr val="000000"/>
                </a:solidFill>
                <a:latin typeface="Arial"/>
              </a:rPr>
              <a:t>LOCALIDAD</a:t>
            </a:r>
            <a:endParaRPr lang="es-CO" sz="1600" b="0" strike="noStrike" spc="-1">
              <a:latin typeface="Arial"/>
            </a:endParaRPr>
          </a:p>
        </p:txBody>
      </p:sp>
      <p:sp>
        <p:nvSpPr>
          <p:cNvPr id="52" name="CustomShape 12"/>
          <p:cNvSpPr/>
          <p:nvPr/>
        </p:nvSpPr>
        <p:spPr>
          <a:xfrm>
            <a:off x="5120640" y="1155600"/>
            <a:ext cx="2448720" cy="33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CO" sz="1600" b="1" strike="noStrike" spc="-1">
                <a:solidFill>
                  <a:srgbClr val="000000"/>
                </a:solidFill>
                <a:latin typeface="Arial"/>
              </a:rPr>
              <a:t>NOMBRE DEL PARQUE</a:t>
            </a:r>
            <a:endParaRPr lang="es-CO" sz="1600" b="0" strike="noStrike" spc="-1">
              <a:latin typeface="Arial"/>
            </a:endParaRPr>
          </a:p>
        </p:txBody>
      </p:sp>
      <p:sp>
        <p:nvSpPr>
          <p:cNvPr id="53" name="Line 13"/>
          <p:cNvSpPr/>
          <p:nvPr/>
        </p:nvSpPr>
        <p:spPr>
          <a:xfrm flipV="1">
            <a:off x="7039800" y="2277000"/>
            <a:ext cx="5141520" cy="7920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4" name="Line 14"/>
          <p:cNvSpPr/>
          <p:nvPr/>
        </p:nvSpPr>
        <p:spPr>
          <a:xfrm flipH="1">
            <a:off x="7018920" y="1782360"/>
            <a:ext cx="29160" cy="2054160"/>
          </a:xfrm>
          <a:prstGeom prst="line">
            <a:avLst/>
          </a:prstGeom>
          <a:ln w="2844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5" name="Line 15"/>
          <p:cNvSpPr/>
          <p:nvPr/>
        </p:nvSpPr>
        <p:spPr>
          <a:xfrm>
            <a:off x="7918920" y="963000"/>
            <a:ext cx="4320" cy="866160"/>
          </a:xfrm>
          <a:prstGeom prst="line">
            <a:avLst/>
          </a:prstGeom>
          <a:ln w="2844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6" name="Line 16"/>
          <p:cNvSpPr/>
          <p:nvPr/>
        </p:nvSpPr>
        <p:spPr>
          <a:xfrm>
            <a:off x="10776240" y="954360"/>
            <a:ext cx="2880" cy="851760"/>
          </a:xfrm>
          <a:prstGeom prst="line">
            <a:avLst/>
          </a:prstGeom>
          <a:ln w="2844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7" name="Line 17"/>
          <p:cNvSpPr/>
          <p:nvPr/>
        </p:nvSpPr>
        <p:spPr>
          <a:xfrm flipH="1">
            <a:off x="9816840" y="2027880"/>
            <a:ext cx="23400" cy="1832760"/>
          </a:xfrm>
          <a:prstGeom prst="line">
            <a:avLst/>
          </a:prstGeom>
          <a:ln w="2844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58" name="Imagen 4"/>
          <p:cNvPicPr/>
          <p:nvPr/>
        </p:nvPicPr>
        <p:blipFill>
          <a:blip r:embed="rId2"/>
          <a:stretch/>
        </p:blipFill>
        <p:spPr>
          <a:xfrm>
            <a:off x="10429200" y="61920"/>
            <a:ext cx="1654560" cy="802080"/>
          </a:xfrm>
          <a:prstGeom prst="rect">
            <a:avLst/>
          </a:prstGeom>
          <a:ln>
            <a:noFill/>
          </a:ln>
        </p:spPr>
      </p:pic>
      <p:pic>
        <p:nvPicPr>
          <p:cNvPr id="59" name="Imagen 5"/>
          <p:cNvPicPr/>
          <p:nvPr/>
        </p:nvPicPr>
        <p:blipFill>
          <a:blip r:embed="rId3"/>
          <a:stretch/>
        </p:blipFill>
        <p:spPr>
          <a:xfrm>
            <a:off x="137520" y="-3600"/>
            <a:ext cx="841320" cy="934200"/>
          </a:xfrm>
          <a:prstGeom prst="rect">
            <a:avLst/>
          </a:prstGeom>
          <a:ln>
            <a:noFill/>
          </a:ln>
        </p:spPr>
      </p:pic>
      <p:sp>
        <p:nvSpPr>
          <p:cNvPr id="60" name="CustomShape 18"/>
          <p:cNvSpPr/>
          <p:nvPr/>
        </p:nvSpPr>
        <p:spPr>
          <a:xfrm>
            <a:off x="4588920" y="1782720"/>
            <a:ext cx="7625160" cy="26676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1" name="CustomShape 19"/>
          <p:cNvSpPr/>
          <p:nvPr/>
        </p:nvSpPr>
        <p:spPr>
          <a:xfrm>
            <a:off x="7245720" y="1771560"/>
            <a:ext cx="2748960" cy="33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CO" sz="1600" b="1" strike="noStrike" spc="-1">
                <a:solidFill>
                  <a:srgbClr val="FFFFFF"/>
                </a:solidFill>
                <a:latin typeface="Arial"/>
              </a:rPr>
              <a:t>2. PARQUES ADECUADOS</a:t>
            </a:r>
            <a:endParaRPr lang="es-CO" sz="1600" b="0" strike="noStrike" spc="-1">
              <a:latin typeface="Arial"/>
            </a:endParaRPr>
          </a:p>
        </p:txBody>
      </p:sp>
      <p:sp>
        <p:nvSpPr>
          <p:cNvPr id="62" name="Line 20"/>
          <p:cNvSpPr/>
          <p:nvPr/>
        </p:nvSpPr>
        <p:spPr>
          <a:xfrm flipV="1">
            <a:off x="9837720" y="2545560"/>
            <a:ext cx="2367720" cy="720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3" name="Line 21"/>
          <p:cNvSpPr/>
          <p:nvPr/>
        </p:nvSpPr>
        <p:spPr>
          <a:xfrm>
            <a:off x="9837720" y="2867400"/>
            <a:ext cx="2367720" cy="6480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4" name="Line 22"/>
          <p:cNvSpPr/>
          <p:nvPr/>
        </p:nvSpPr>
        <p:spPr>
          <a:xfrm flipV="1">
            <a:off x="9816840" y="3195000"/>
            <a:ext cx="2374920" cy="13320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5" name="CustomShape 23"/>
          <p:cNvSpPr/>
          <p:nvPr/>
        </p:nvSpPr>
        <p:spPr>
          <a:xfrm>
            <a:off x="10364400" y="2555280"/>
            <a:ext cx="752400" cy="33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s-CO" sz="1600" b="1" strike="noStrike" spc="-1">
                <a:solidFill>
                  <a:srgbClr val="000000"/>
                </a:solidFill>
                <a:latin typeface="Arial"/>
              </a:rPr>
              <a:t>Aseo</a:t>
            </a:r>
            <a:endParaRPr lang="es-CO" sz="1600" b="0" strike="noStrike" spc="-1">
              <a:latin typeface="Arial"/>
            </a:endParaRPr>
          </a:p>
        </p:txBody>
      </p:sp>
      <p:sp>
        <p:nvSpPr>
          <p:cNvPr id="66" name="Line 24"/>
          <p:cNvSpPr/>
          <p:nvPr/>
        </p:nvSpPr>
        <p:spPr>
          <a:xfrm>
            <a:off x="11463840" y="2284920"/>
            <a:ext cx="4680" cy="1589760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7" name="CustomShape 25"/>
          <p:cNvSpPr/>
          <p:nvPr/>
        </p:nvSpPr>
        <p:spPr>
          <a:xfrm>
            <a:off x="10000800" y="2279880"/>
            <a:ext cx="2269440" cy="33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s-CO" sz="1600" b="1" strike="noStrike" spc="-1">
                <a:solidFill>
                  <a:srgbClr val="000000"/>
                </a:solidFill>
                <a:latin typeface="Arial"/>
              </a:rPr>
              <a:t>Zonas verdes</a:t>
            </a:r>
            <a:endParaRPr lang="es-CO" sz="1600" b="0" strike="noStrike" spc="-1">
              <a:latin typeface="Arial"/>
            </a:endParaRPr>
          </a:p>
        </p:txBody>
      </p:sp>
      <p:sp>
        <p:nvSpPr>
          <p:cNvPr id="68" name="CustomShape 26"/>
          <p:cNvSpPr/>
          <p:nvPr/>
        </p:nvSpPr>
        <p:spPr>
          <a:xfrm>
            <a:off x="10042920" y="2886120"/>
            <a:ext cx="2269440" cy="33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s-CO" sz="1600" b="1" strike="noStrike" spc="-1">
                <a:solidFill>
                  <a:srgbClr val="000000"/>
                </a:solidFill>
                <a:latin typeface="Arial"/>
              </a:rPr>
              <a:t>Iluminación</a:t>
            </a:r>
            <a:endParaRPr lang="es-CO" sz="1600" b="0" strike="noStrike" spc="-1">
              <a:latin typeface="Arial"/>
            </a:endParaRPr>
          </a:p>
        </p:txBody>
      </p:sp>
      <p:sp>
        <p:nvSpPr>
          <p:cNvPr id="69" name="CustomShape 27"/>
          <p:cNvSpPr/>
          <p:nvPr/>
        </p:nvSpPr>
        <p:spPr>
          <a:xfrm>
            <a:off x="10120320" y="3224880"/>
            <a:ext cx="1360080" cy="33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s-CO" sz="1600" b="1" strike="noStrike" spc="-1">
                <a:solidFill>
                  <a:srgbClr val="000000"/>
                </a:solidFill>
                <a:latin typeface="Arial"/>
              </a:rPr>
              <a:t>Mobiliario</a:t>
            </a:r>
            <a:endParaRPr lang="es-CO" sz="1600" b="0" strike="noStrike" spc="-1">
              <a:latin typeface="Arial"/>
            </a:endParaRPr>
          </a:p>
        </p:txBody>
      </p:sp>
      <p:sp>
        <p:nvSpPr>
          <p:cNvPr id="70" name="Line 28"/>
          <p:cNvSpPr/>
          <p:nvPr/>
        </p:nvSpPr>
        <p:spPr>
          <a:xfrm>
            <a:off x="9816840" y="3543120"/>
            <a:ext cx="2359080" cy="1440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1" name="CustomShape 29"/>
          <p:cNvSpPr/>
          <p:nvPr/>
        </p:nvSpPr>
        <p:spPr>
          <a:xfrm>
            <a:off x="10060200" y="3504960"/>
            <a:ext cx="1347840" cy="33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s-CO" sz="1600" b="1" strike="noStrike" spc="-1">
                <a:solidFill>
                  <a:srgbClr val="000000"/>
                </a:solidFill>
                <a:latin typeface="Arial"/>
              </a:rPr>
              <a:t>Seguridad</a:t>
            </a:r>
            <a:endParaRPr lang="es-CO" sz="1600" b="0" strike="noStrike" spc="-1">
              <a:latin typeface="Arial"/>
            </a:endParaRPr>
          </a:p>
        </p:txBody>
      </p:sp>
      <p:sp>
        <p:nvSpPr>
          <p:cNvPr id="72" name="CustomShape 30"/>
          <p:cNvSpPr/>
          <p:nvPr/>
        </p:nvSpPr>
        <p:spPr>
          <a:xfrm>
            <a:off x="9843480" y="2008440"/>
            <a:ext cx="2346840" cy="257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CO" sz="1100" b="1" strike="noStrike" spc="-1">
                <a:solidFill>
                  <a:srgbClr val="000000"/>
                </a:solidFill>
                <a:latin typeface="Arial"/>
                <a:ea typeface="Arial"/>
              </a:rPr>
              <a:t>Percepción de la población 2018</a:t>
            </a:r>
            <a:endParaRPr lang="es-CO" sz="1100" b="0" strike="noStrike" spc="-1">
              <a:latin typeface="Arial"/>
            </a:endParaRPr>
          </a:p>
        </p:txBody>
      </p:sp>
      <p:sp>
        <p:nvSpPr>
          <p:cNvPr id="73" name="Line 31"/>
          <p:cNvSpPr/>
          <p:nvPr/>
        </p:nvSpPr>
        <p:spPr>
          <a:xfrm flipH="1">
            <a:off x="7018920" y="1788120"/>
            <a:ext cx="20520" cy="2066040"/>
          </a:xfrm>
          <a:prstGeom prst="line">
            <a:avLst/>
          </a:prstGeom>
          <a:ln w="2844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4" name="CustomShape 32"/>
          <p:cNvSpPr/>
          <p:nvPr/>
        </p:nvSpPr>
        <p:spPr>
          <a:xfrm>
            <a:off x="7329600" y="2004480"/>
            <a:ext cx="2374200" cy="33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CO" sz="1600" b="1" strike="noStrike" spc="-1">
                <a:solidFill>
                  <a:srgbClr val="000000"/>
                </a:solidFill>
                <a:latin typeface="Arial"/>
                <a:ea typeface="Arial"/>
              </a:rPr>
              <a:t>ADECUACIÓN (%)2019</a:t>
            </a:r>
            <a:endParaRPr lang="es-CO" sz="1600" b="0" strike="noStrike" spc="-1">
              <a:latin typeface="Arial"/>
            </a:endParaRPr>
          </a:p>
        </p:txBody>
      </p:sp>
      <p:sp>
        <p:nvSpPr>
          <p:cNvPr id="75" name="CustomShape 33"/>
          <p:cNvSpPr/>
          <p:nvPr/>
        </p:nvSpPr>
        <p:spPr>
          <a:xfrm>
            <a:off x="7039800" y="2260080"/>
            <a:ext cx="1902600" cy="577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s-CO" sz="1600" b="1" strike="noStrike" spc="-1">
                <a:solidFill>
                  <a:srgbClr val="000000"/>
                </a:solidFill>
                <a:latin typeface="Arial"/>
              </a:rPr>
              <a:t>Estado de la poda o corte</a:t>
            </a:r>
            <a:endParaRPr lang="es-CO" sz="1600" b="0" strike="noStrike" spc="-1">
              <a:latin typeface="Arial"/>
            </a:endParaRPr>
          </a:p>
        </p:txBody>
      </p:sp>
      <p:sp>
        <p:nvSpPr>
          <p:cNvPr id="76" name="CustomShape 34"/>
          <p:cNvSpPr/>
          <p:nvPr/>
        </p:nvSpPr>
        <p:spPr>
          <a:xfrm>
            <a:off x="7048080" y="2886840"/>
            <a:ext cx="1739880" cy="33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s-CO" sz="1600" b="1" strike="noStrike" spc="-1">
                <a:solidFill>
                  <a:srgbClr val="000000"/>
                </a:solidFill>
                <a:latin typeface="Arial"/>
              </a:rPr>
              <a:t>Iluminación</a:t>
            </a:r>
            <a:endParaRPr lang="es-CO" sz="1600" b="0" strike="noStrike" spc="-1">
              <a:latin typeface="Arial"/>
            </a:endParaRPr>
          </a:p>
        </p:txBody>
      </p:sp>
      <p:sp>
        <p:nvSpPr>
          <p:cNvPr id="77" name="CustomShape 35"/>
          <p:cNvSpPr/>
          <p:nvPr/>
        </p:nvSpPr>
        <p:spPr>
          <a:xfrm>
            <a:off x="7045200" y="3398760"/>
            <a:ext cx="1231560" cy="33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s-CO" sz="1600" b="1" strike="noStrike" spc="-1">
                <a:solidFill>
                  <a:srgbClr val="000000"/>
                </a:solidFill>
                <a:latin typeface="Arial"/>
              </a:rPr>
              <a:t>Mobiliario</a:t>
            </a:r>
            <a:endParaRPr lang="es-CO" sz="1600" b="0" strike="noStrike" spc="-1">
              <a:latin typeface="Arial"/>
            </a:endParaRPr>
          </a:p>
        </p:txBody>
      </p:sp>
      <p:sp>
        <p:nvSpPr>
          <p:cNvPr id="78" name="Line 36"/>
          <p:cNvSpPr/>
          <p:nvPr/>
        </p:nvSpPr>
        <p:spPr>
          <a:xfrm>
            <a:off x="7048080" y="2795040"/>
            <a:ext cx="2789640" cy="360"/>
          </a:xfrm>
          <a:prstGeom prst="line">
            <a:avLst/>
          </a:prstGeom>
          <a:ln>
            <a:solidFill>
              <a:srgbClr val="222A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9" name="Line 37"/>
          <p:cNvSpPr/>
          <p:nvPr/>
        </p:nvSpPr>
        <p:spPr>
          <a:xfrm>
            <a:off x="7044840" y="3293640"/>
            <a:ext cx="2792880" cy="9720"/>
          </a:xfrm>
          <a:prstGeom prst="line">
            <a:avLst/>
          </a:prstGeom>
          <a:ln>
            <a:solidFill>
              <a:srgbClr val="222A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0" name="Line 38"/>
          <p:cNvSpPr/>
          <p:nvPr/>
        </p:nvSpPr>
        <p:spPr>
          <a:xfrm flipH="1">
            <a:off x="8921520" y="2288160"/>
            <a:ext cx="16200" cy="1560600"/>
          </a:xfrm>
          <a:prstGeom prst="line">
            <a:avLst/>
          </a:prstGeom>
          <a:ln>
            <a:solidFill>
              <a:srgbClr val="222A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1" name="CustomShape 39"/>
          <p:cNvSpPr/>
          <p:nvPr/>
        </p:nvSpPr>
        <p:spPr>
          <a:xfrm>
            <a:off x="4343040" y="907560"/>
            <a:ext cx="3795120" cy="33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CO" sz="1600" b="1" strike="noStrike" spc="-1">
                <a:solidFill>
                  <a:srgbClr val="FFFFFF"/>
                </a:solidFill>
                <a:latin typeface="Arial"/>
              </a:rPr>
              <a:t>1. INFORMACIÓN GENERAL</a:t>
            </a:r>
            <a:endParaRPr lang="es-CO" sz="1600" b="0" strike="noStrike" spc="-1">
              <a:latin typeface="Arial"/>
            </a:endParaRPr>
          </a:p>
        </p:txBody>
      </p:sp>
      <p:sp>
        <p:nvSpPr>
          <p:cNvPr id="82" name="CustomShape 40"/>
          <p:cNvSpPr/>
          <p:nvPr/>
        </p:nvSpPr>
        <p:spPr>
          <a:xfrm>
            <a:off x="838440" y="4128480"/>
            <a:ext cx="3771720" cy="33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CO" sz="1600" b="1" strike="noStrike" spc="-1">
                <a:solidFill>
                  <a:srgbClr val="000000"/>
                </a:solidFill>
                <a:latin typeface="Arial"/>
              </a:rPr>
              <a:t>HABITACIÓN DEL PARQUE PÚBLICO</a:t>
            </a:r>
            <a:endParaRPr lang="es-CO" sz="1600" b="0" strike="noStrike" spc="-1">
              <a:latin typeface="Arial"/>
            </a:endParaRPr>
          </a:p>
        </p:txBody>
      </p:sp>
      <p:sp>
        <p:nvSpPr>
          <p:cNvPr id="83" name="CustomShape 41"/>
          <p:cNvSpPr/>
          <p:nvPr/>
        </p:nvSpPr>
        <p:spPr>
          <a:xfrm>
            <a:off x="0" y="4433400"/>
            <a:ext cx="2269440" cy="33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s-CO" sz="1600" b="1" strike="noStrike" spc="-1">
                <a:solidFill>
                  <a:srgbClr val="000000"/>
                </a:solidFill>
                <a:latin typeface="Arial"/>
              </a:rPr>
              <a:t>Entidades</a:t>
            </a:r>
            <a:endParaRPr lang="es-CO" sz="1600" b="0" strike="noStrike" spc="-1">
              <a:latin typeface="Arial"/>
            </a:endParaRPr>
          </a:p>
        </p:txBody>
      </p:sp>
      <p:sp>
        <p:nvSpPr>
          <p:cNvPr id="84" name="CustomShape 42"/>
          <p:cNvSpPr/>
          <p:nvPr/>
        </p:nvSpPr>
        <p:spPr>
          <a:xfrm>
            <a:off x="11880" y="4956480"/>
            <a:ext cx="2269440" cy="33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s-CO" sz="1600" b="1" strike="noStrike" spc="-1">
                <a:solidFill>
                  <a:srgbClr val="000000"/>
                </a:solidFill>
                <a:latin typeface="Arial"/>
              </a:rPr>
              <a:t>Aspectos negativos</a:t>
            </a:r>
            <a:endParaRPr lang="es-CO" sz="1600" b="0" strike="noStrike" spc="-1">
              <a:latin typeface="Arial"/>
            </a:endParaRPr>
          </a:p>
        </p:txBody>
      </p:sp>
      <p:sp>
        <p:nvSpPr>
          <p:cNvPr id="85" name="CustomShape 43"/>
          <p:cNvSpPr/>
          <p:nvPr/>
        </p:nvSpPr>
        <p:spPr>
          <a:xfrm>
            <a:off x="0" y="6070680"/>
            <a:ext cx="2269440" cy="33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s-CO" sz="1600" b="1" strike="noStrike" spc="-1">
                <a:solidFill>
                  <a:srgbClr val="000000"/>
                </a:solidFill>
                <a:latin typeface="Arial"/>
              </a:rPr>
              <a:t>Aspectos positivos</a:t>
            </a:r>
            <a:endParaRPr lang="es-CO" sz="1600" b="0" strike="noStrike" spc="-1">
              <a:latin typeface="Arial"/>
            </a:endParaRPr>
          </a:p>
        </p:txBody>
      </p:sp>
      <p:sp>
        <p:nvSpPr>
          <p:cNvPr id="86" name="Line 44"/>
          <p:cNvSpPr/>
          <p:nvPr/>
        </p:nvSpPr>
        <p:spPr>
          <a:xfrm>
            <a:off x="13320" y="5009760"/>
            <a:ext cx="12192120" cy="1080"/>
          </a:xfrm>
          <a:prstGeom prst="line">
            <a:avLst/>
          </a:prstGeom>
          <a:ln>
            <a:solidFill>
              <a:srgbClr val="222A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7" name="Line 45"/>
          <p:cNvSpPr/>
          <p:nvPr/>
        </p:nvSpPr>
        <p:spPr>
          <a:xfrm flipV="1">
            <a:off x="13320" y="6064920"/>
            <a:ext cx="5421960" cy="1080"/>
          </a:xfrm>
          <a:prstGeom prst="line">
            <a:avLst/>
          </a:prstGeom>
          <a:ln>
            <a:solidFill>
              <a:srgbClr val="222A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8" name="CustomShape 46"/>
          <p:cNvSpPr/>
          <p:nvPr/>
        </p:nvSpPr>
        <p:spPr>
          <a:xfrm>
            <a:off x="17280" y="3809520"/>
            <a:ext cx="12189240" cy="351000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9" name="CustomShape 47"/>
          <p:cNvSpPr/>
          <p:nvPr/>
        </p:nvSpPr>
        <p:spPr>
          <a:xfrm>
            <a:off x="7567200" y="3833640"/>
            <a:ext cx="2881440" cy="33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CO" sz="1600" b="1" strike="noStrike" spc="-1">
                <a:solidFill>
                  <a:srgbClr val="FFFFFF"/>
                </a:solidFill>
                <a:latin typeface="Arial"/>
              </a:rPr>
              <a:t>4. PARQUES SOSTENIBLES</a:t>
            </a:r>
            <a:endParaRPr lang="es-CO" sz="1600" b="0" strike="noStrike" spc="-1">
              <a:latin typeface="Arial"/>
            </a:endParaRPr>
          </a:p>
        </p:txBody>
      </p:sp>
      <p:sp>
        <p:nvSpPr>
          <p:cNvPr id="90" name="CustomShape 48"/>
          <p:cNvSpPr/>
          <p:nvPr/>
        </p:nvSpPr>
        <p:spPr>
          <a:xfrm>
            <a:off x="7358040" y="4124520"/>
            <a:ext cx="3259440" cy="33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CO" sz="1600" b="1" strike="noStrike" spc="-1">
                <a:solidFill>
                  <a:srgbClr val="000000"/>
                </a:solidFill>
                <a:latin typeface="Arial"/>
              </a:rPr>
              <a:t>SOSTENIBILIDAD DEL PARQUE</a:t>
            </a:r>
            <a:endParaRPr lang="es-CO" sz="1600" b="0" strike="noStrike" spc="-1">
              <a:latin typeface="Arial"/>
            </a:endParaRPr>
          </a:p>
        </p:txBody>
      </p:sp>
      <p:sp>
        <p:nvSpPr>
          <p:cNvPr id="91" name="CustomShape 49"/>
          <p:cNvSpPr/>
          <p:nvPr/>
        </p:nvSpPr>
        <p:spPr>
          <a:xfrm>
            <a:off x="5401440" y="4368600"/>
            <a:ext cx="989280" cy="33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s-CO" sz="1600" b="1" strike="noStrike" spc="-1">
                <a:solidFill>
                  <a:srgbClr val="000000"/>
                </a:solidFill>
                <a:latin typeface="Arial"/>
              </a:rPr>
              <a:t>Actores</a:t>
            </a:r>
            <a:endParaRPr lang="es-CO" sz="1600" b="0" strike="noStrike" spc="-1">
              <a:latin typeface="Arial"/>
            </a:endParaRPr>
          </a:p>
        </p:txBody>
      </p:sp>
      <p:sp>
        <p:nvSpPr>
          <p:cNvPr id="92" name="CustomShape 50"/>
          <p:cNvSpPr/>
          <p:nvPr/>
        </p:nvSpPr>
        <p:spPr>
          <a:xfrm>
            <a:off x="5433840" y="4961160"/>
            <a:ext cx="3726720" cy="33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s-CO" sz="1600" b="1" strike="noStrike" spc="-1">
                <a:solidFill>
                  <a:srgbClr val="000000"/>
                </a:solidFill>
                <a:latin typeface="Arial"/>
              </a:rPr>
              <a:t>Estrategias para la sostenibilidad</a:t>
            </a:r>
            <a:endParaRPr lang="es-CO" sz="1600" b="0" strike="noStrike" spc="-1">
              <a:latin typeface="Arial"/>
            </a:endParaRPr>
          </a:p>
        </p:txBody>
      </p:sp>
      <p:sp>
        <p:nvSpPr>
          <p:cNvPr id="93" name="Line 51"/>
          <p:cNvSpPr/>
          <p:nvPr/>
        </p:nvSpPr>
        <p:spPr>
          <a:xfrm flipH="1">
            <a:off x="5435280" y="4167360"/>
            <a:ext cx="5760" cy="2679840"/>
          </a:xfrm>
          <a:prstGeom prst="line">
            <a:avLst/>
          </a:prstGeom>
          <a:ln w="2844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4" name="CustomShape 52"/>
          <p:cNvSpPr/>
          <p:nvPr/>
        </p:nvSpPr>
        <p:spPr>
          <a:xfrm>
            <a:off x="5430960" y="5917680"/>
            <a:ext cx="4027320" cy="33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s-CO" sz="1600" b="1" strike="noStrike" spc="-1">
                <a:solidFill>
                  <a:srgbClr val="000000"/>
                </a:solidFill>
                <a:latin typeface="Arial"/>
              </a:rPr>
              <a:t>Estrategias para la memoria social</a:t>
            </a:r>
            <a:endParaRPr lang="es-CO" sz="1600" b="0" strike="noStrike" spc="-1">
              <a:latin typeface="Arial"/>
            </a:endParaRPr>
          </a:p>
        </p:txBody>
      </p:sp>
      <p:sp>
        <p:nvSpPr>
          <p:cNvPr id="95" name="Line 53"/>
          <p:cNvSpPr/>
          <p:nvPr/>
        </p:nvSpPr>
        <p:spPr>
          <a:xfrm>
            <a:off x="4588560" y="1064520"/>
            <a:ext cx="360" cy="2924280"/>
          </a:xfrm>
          <a:prstGeom prst="line">
            <a:avLst/>
          </a:prstGeom>
          <a:ln w="2844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6" name="CustomShape 54"/>
          <p:cNvSpPr/>
          <p:nvPr/>
        </p:nvSpPr>
        <p:spPr>
          <a:xfrm>
            <a:off x="5157360" y="2006640"/>
            <a:ext cx="1325520" cy="33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CO" sz="1600" b="1" strike="noStrike" spc="-1">
                <a:solidFill>
                  <a:srgbClr val="000000"/>
                </a:solidFill>
                <a:latin typeface="Arial"/>
              </a:rPr>
              <a:t>ENTORNOS</a:t>
            </a:r>
            <a:endParaRPr lang="es-CO" sz="1600" b="0" strike="noStrike" spc="-1">
              <a:latin typeface="Arial"/>
            </a:endParaRPr>
          </a:p>
        </p:txBody>
      </p:sp>
      <p:sp>
        <p:nvSpPr>
          <p:cNvPr id="97" name="Line 55"/>
          <p:cNvSpPr/>
          <p:nvPr/>
        </p:nvSpPr>
        <p:spPr>
          <a:xfrm>
            <a:off x="4566240" y="2980440"/>
            <a:ext cx="2459160" cy="5040"/>
          </a:xfrm>
          <a:prstGeom prst="line">
            <a:avLst/>
          </a:prstGeom>
          <a:ln>
            <a:solidFill>
              <a:srgbClr val="222A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8" name="CustomShape 56"/>
          <p:cNvSpPr/>
          <p:nvPr/>
        </p:nvSpPr>
        <p:spPr>
          <a:xfrm>
            <a:off x="1182600" y="3849120"/>
            <a:ext cx="2639160" cy="33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CO" sz="1600" b="1" strike="noStrike" spc="-1">
                <a:solidFill>
                  <a:srgbClr val="FFFFFF"/>
                </a:solidFill>
                <a:latin typeface="Arial"/>
              </a:rPr>
              <a:t>3. PARQUES HABITADOS</a:t>
            </a:r>
            <a:endParaRPr lang="es-CO" sz="1600" b="0" strike="noStrike" spc="-1">
              <a:latin typeface="Arial"/>
            </a:endParaRPr>
          </a:p>
        </p:txBody>
      </p:sp>
      <p:sp>
        <p:nvSpPr>
          <p:cNvPr id="99" name="CustomShape 57"/>
          <p:cNvSpPr/>
          <p:nvPr/>
        </p:nvSpPr>
        <p:spPr>
          <a:xfrm>
            <a:off x="5571000" y="1481760"/>
            <a:ext cx="993240" cy="303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s-CO" sz="1400" b="0" strike="noStrike" spc="-1">
                <a:solidFill>
                  <a:srgbClr val="000000"/>
                </a:solidFill>
                <a:latin typeface="Arial"/>
              </a:rPr>
              <a:t>La Andrea</a:t>
            </a:r>
            <a:endParaRPr lang="es-CO" sz="1400" b="0" strike="noStrike" spc="-1">
              <a:latin typeface="Arial"/>
            </a:endParaRPr>
          </a:p>
        </p:txBody>
      </p:sp>
      <p:sp>
        <p:nvSpPr>
          <p:cNvPr id="100" name="CustomShape 58"/>
          <p:cNvSpPr/>
          <p:nvPr/>
        </p:nvSpPr>
        <p:spPr>
          <a:xfrm>
            <a:off x="8766360" y="1498680"/>
            <a:ext cx="645840" cy="303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s-CO" sz="1400" b="0" strike="noStrike" spc="-1">
                <a:solidFill>
                  <a:srgbClr val="000000"/>
                </a:solidFill>
                <a:latin typeface="Arial"/>
              </a:rPr>
              <a:t>Usme</a:t>
            </a:r>
            <a:endParaRPr lang="es-CO" sz="1400" b="0" strike="noStrike" spc="-1">
              <a:latin typeface="Arial"/>
            </a:endParaRPr>
          </a:p>
        </p:txBody>
      </p:sp>
      <p:sp>
        <p:nvSpPr>
          <p:cNvPr id="101" name="CustomShape 59"/>
          <p:cNvSpPr/>
          <p:nvPr/>
        </p:nvSpPr>
        <p:spPr>
          <a:xfrm>
            <a:off x="11018880" y="1473480"/>
            <a:ext cx="875880" cy="303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s-CO" sz="1400" b="0" strike="noStrike" spc="-1">
                <a:solidFill>
                  <a:srgbClr val="000000"/>
                </a:solidFill>
                <a:latin typeface="Arial"/>
                <a:ea typeface="Arial"/>
              </a:rPr>
              <a:t>17/06/19</a:t>
            </a:r>
            <a:endParaRPr lang="es-CO" sz="1400" b="0" strike="noStrike" spc="-1">
              <a:latin typeface="Arial"/>
            </a:endParaRPr>
          </a:p>
        </p:txBody>
      </p:sp>
      <p:sp>
        <p:nvSpPr>
          <p:cNvPr id="102" name="CustomShape 60"/>
          <p:cNvSpPr/>
          <p:nvPr/>
        </p:nvSpPr>
        <p:spPr>
          <a:xfrm>
            <a:off x="9081360" y="2429280"/>
            <a:ext cx="601560" cy="288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s-CO" sz="1300" b="0" strike="noStrike" spc="-1">
                <a:solidFill>
                  <a:srgbClr val="000000"/>
                </a:solidFill>
                <a:latin typeface="Arial"/>
              </a:rPr>
              <a:t>100%</a:t>
            </a:r>
            <a:endParaRPr lang="es-CO" sz="1300" b="0" strike="noStrike" spc="-1">
              <a:latin typeface="Arial"/>
            </a:endParaRPr>
          </a:p>
        </p:txBody>
      </p:sp>
      <p:sp>
        <p:nvSpPr>
          <p:cNvPr id="103" name="CustomShape 61"/>
          <p:cNvSpPr/>
          <p:nvPr/>
        </p:nvSpPr>
        <p:spPr>
          <a:xfrm>
            <a:off x="9138240" y="2895480"/>
            <a:ext cx="601560" cy="288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s-CO" sz="1300" b="0" strike="noStrike" spc="-1">
                <a:solidFill>
                  <a:srgbClr val="000000"/>
                </a:solidFill>
                <a:latin typeface="Arial"/>
              </a:rPr>
              <a:t>100%</a:t>
            </a:r>
            <a:endParaRPr lang="es-CO" sz="1300" b="0" strike="noStrike" spc="-1">
              <a:latin typeface="Arial"/>
            </a:endParaRPr>
          </a:p>
        </p:txBody>
      </p:sp>
      <p:sp>
        <p:nvSpPr>
          <p:cNvPr id="104" name="CustomShape 62"/>
          <p:cNvSpPr/>
          <p:nvPr/>
        </p:nvSpPr>
        <p:spPr>
          <a:xfrm>
            <a:off x="9095400" y="3432240"/>
            <a:ext cx="601560" cy="288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s-CO" sz="1300" b="0" strike="noStrike" spc="-1">
                <a:solidFill>
                  <a:srgbClr val="000000"/>
                </a:solidFill>
                <a:latin typeface="Arial"/>
              </a:rPr>
              <a:t>100%</a:t>
            </a:r>
            <a:endParaRPr lang="es-CO" sz="1300" b="0" strike="noStrike" spc="-1">
              <a:latin typeface="Arial"/>
            </a:endParaRPr>
          </a:p>
        </p:txBody>
      </p:sp>
      <p:sp>
        <p:nvSpPr>
          <p:cNvPr id="105" name="CustomShape 63"/>
          <p:cNvSpPr/>
          <p:nvPr/>
        </p:nvSpPr>
        <p:spPr>
          <a:xfrm>
            <a:off x="6214320" y="4353120"/>
            <a:ext cx="3237840" cy="684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s-CO" sz="1300" b="0" strike="noStrike" spc="-1">
                <a:solidFill>
                  <a:srgbClr val="000000"/>
                </a:solidFill>
                <a:latin typeface="Arial"/>
              </a:rPr>
              <a:t>Comunidad en general de alrededor del parque (jóvenes y adulto mayor)</a:t>
            </a:r>
            <a:endParaRPr lang="es-CO" sz="13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s-CO" sz="1300" b="0" strike="noStrike" spc="-1">
                <a:solidFill>
                  <a:srgbClr val="000000"/>
                </a:solidFill>
                <a:latin typeface="Arial"/>
              </a:rPr>
              <a:t>Jardines del ICBF</a:t>
            </a:r>
            <a:endParaRPr lang="es-CO" sz="1300" b="0" strike="noStrike" spc="-1">
              <a:latin typeface="Arial"/>
            </a:endParaRPr>
          </a:p>
        </p:txBody>
      </p:sp>
      <p:sp>
        <p:nvSpPr>
          <p:cNvPr id="106" name="CustomShape 64"/>
          <p:cNvSpPr/>
          <p:nvPr/>
        </p:nvSpPr>
        <p:spPr>
          <a:xfrm>
            <a:off x="5469480" y="5241960"/>
            <a:ext cx="6621120" cy="729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s-CO" sz="1400" b="0" strike="noStrike" spc="-1">
                <a:solidFill>
                  <a:srgbClr val="000000"/>
                </a:solidFill>
                <a:latin typeface="Arial"/>
              </a:rPr>
              <a:t>Difusión de cronogramas en redes sociales con actividades especificas y planeadas a largo plazo</a:t>
            </a:r>
            <a:endParaRPr lang="es-CO" sz="14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s-CO" sz="1400" b="0" strike="noStrike" spc="-1">
                <a:solidFill>
                  <a:srgbClr val="000000"/>
                </a:solidFill>
                <a:latin typeface="Arial"/>
              </a:rPr>
              <a:t>Actividades más lúdicas, juegos de mesa, no hay herramientas de trabajo</a:t>
            </a:r>
            <a:endParaRPr lang="es-CO" sz="1400" b="0" strike="noStrike" spc="-1">
              <a:latin typeface="Arial"/>
            </a:endParaRPr>
          </a:p>
        </p:txBody>
      </p:sp>
      <p:sp>
        <p:nvSpPr>
          <p:cNvPr id="107" name="CustomShape 65"/>
          <p:cNvSpPr/>
          <p:nvPr/>
        </p:nvSpPr>
        <p:spPr>
          <a:xfrm>
            <a:off x="24480" y="6232320"/>
            <a:ext cx="5542920" cy="486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es-CO" sz="13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CO" sz="1200" b="0" strike="noStrike" spc="-1" dirty="0">
                <a:solidFill>
                  <a:srgbClr val="000000"/>
                </a:solidFill>
                <a:latin typeface="Arial"/>
              </a:rPr>
              <a:t>El gimnasio</a:t>
            </a:r>
          </a:p>
          <a:p>
            <a:pPr>
              <a:lnSpc>
                <a:spcPct val="100000"/>
              </a:lnSpc>
            </a:pPr>
            <a:r>
              <a:rPr lang="es-CO" sz="1200" spc="-1" dirty="0">
                <a:solidFill>
                  <a:srgbClr val="000000"/>
                </a:solidFill>
                <a:latin typeface="Arial"/>
              </a:rPr>
              <a:t>Tiene </a:t>
            </a:r>
            <a:r>
              <a:rPr lang="es-CO" sz="1200" b="0" strike="noStrike" spc="-1" dirty="0">
                <a:solidFill>
                  <a:srgbClr val="000000"/>
                </a:solidFill>
                <a:latin typeface="Arial"/>
              </a:rPr>
              <a:t>PPP</a:t>
            </a:r>
            <a:endParaRPr lang="es-CO" sz="1200" b="0" strike="noStrike" spc="-1" dirty="0">
              <a:latin typeface="Arial"/>
            </a:endParaRPr>
          </a:p>
        </p:txBody>
      </p:sp>
      <p:sp>
        <p:nvSpPr>
          <p:cNvPr id="108" name="CustomShape 66"/>
          <p:cNvSpPr/>
          <p:nvPr/>
        </p:nvSpPr>
        <p:spPr>
          <a:xfrm>
            <a:off x="16200" y="5286960"/>
            <a:ext cx="5439240" cy="684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s-CO" sz="1300" b="0" strike="noStrike" spc="-1">
                <a:solidFill>
                  <a:srgbClr val="000000"/>
                </a:solidFill>
                <a:latin typeface="Arial"/>
              </a:rPr>
              <a:t>Las obras, ubicación del botadero de basura</a:t>
            </a:r>
            <a:endParaRPr lang="es-CO" sz="13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s-CO" sz="1300" b="0" strike="noStrike" spc="-1">
                <a:solidFill>
                  <a:srgbClr val="000000"/>
                </a:solidFill>
                <a:latin typeface="Arial"/>
              </a:rPr>
              <a:t>La implementación de las actividades ha sido difícil por falta de un proceso continúo de sensibilización a la diferencia.</a:t>
            </a:r>
            <a:endParaRPr lang="es-CO" sz="1300" b="0" strike="noStrike" spc="-1">
              <a:latin typeface="Arial"/>
            </a:endParaRPr>
          </a:p>
        </p:txBody>
      </p:sp>
      <p:sp>
        <p:nvSpPr>
          <p:cNvPr id="109" name="CustomShape 67"/>
          <p:cNvSpPr/>
          <p:nvPr/>
        </p:nvSpPr>
        <p:spPr>
          <a:xfrm>
            <a:off x="19080" y="4665240"/>
            <a:ext cx="5245200" cy="288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s-CO" sz="1300" b="0" strike="noStrike" spc="-1">
                <a:solidFill>
                  <a:srgbClr val="000000"/>
                </a:solidFill>
                <a:latin typeface="Arial"/>
              </a:rPr>
              <a:t>SCRD, IDRD, Policía, Acueducto y escuelas deportivas</a:t>
            </a:r>
            <a:endParaRPr lang="es-CO" sz="1300" b="0" strike="noStrike" spc="-1">
              <a:latin typeface="Arial"/>
            </a:endParaRPr>
          </a:p>
        </p:txBody>
      </p:sp>
      <p:sp>
        <p:nvSpPr>
          <p:cNvPr id="110" name="CustomShape 68"/>
          <p:cNvSpPr/>
          <p:nvPr/>
        </p:nvSpPr>
        <p:spPr>
          <a:xfrm>
            <a:off x="4627440" y="2316600"/>
            <a:ext cx="2389320" cy="684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CO" sz="1300" b="0" strike="noStrike" spc="-1">
                <a:solidFill>
                  <a:srgbClr val="000000"/>
                </a:solidFill>
                <a:latin typeface="Arial"/>
              </a:rPr>
              <a:t>Comercio, instituciones educativas privadas, obras públicas</a:t>
            </a:r>
            <a:endParaRPr lang="es-CO" sz="1300" b="0" strike="noStrike" spc="-1">
              <a:latin typeface="Arial"/>
            </a:endParaRPr>
          </a:p>
        </p:txBody>
      </p:sp>
      <p:sp>
        <p:nvSpPr>
          <p:cNvPr id="111" name="CustomShape 69"/>
          <p:cNvSpPr/>
          <p:nvPr/>
        </p:nvSpPr>
        <p:spPr>
          <a:xfrm>
            <a:off x="4527000" y="3103920"/>
            <a:ext cx="2450520" cy="486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CO" sz="1300" b="0" strike="noStrike" spc="-1">
                <a:solidFill>
                  <a:srgbClr val="000000"/>
                </a:solidFill>
                <a:latin typeface="Arial"/>
              </a:rPr>
              <a:t>Colegios privados, Iglesias Cristianas, un jardín ICBF</a:t>
            </a:r>
            <a:endParaRPr lang="es-CO" sz="1300" b="0" strike="noStrike" spc="-1">
              <a:latin typeface="Arial"/>
            </a:endParaRPr>
          </a:p>
        </p:txBody>
      </p:sp>
      <p:sp>
        <p:nvSpPr>
          <p:cNvPr id="112" name="CustomShape 70"/>
          <p:cNvSpPr/>
          <p:nvPr/>
        </p:nvSpPr>
        <p:spPr>
          <a:xfrm>
            <a:off x="9531720" y="4389120"/>
            <a:ext cx="2684520" cy="684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s-CO" sz="1300" b="0" strike="noStrike" spc="-1">
                <a:solidFill>
                  <a:srgbClr val="000000"/>
                </a:solidFill>
                <a:latin typeface="Arial"/>
              </a:rPr>
              <a:t>Colegios privados</a:t>
            </a:r>
            <a:endParaRPr lang="es-CO" sz="13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s-CO" sz="1300" b="0" strike="noStrike" spc="-1">
                <a:solidFill>
                  <a:srgbClr val="000000"/>
                </a:solidFill>
                <a:latin typeface="Arial"/>
              </a:rPr>
              <a:t>IDRD, PPP</a:t>
            </a:r>
            <a:endParaRPr lang="es-CO" sz="13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s-CO" sz="1300" b="0" strike="noStrike" spc="-1">
                <a:solidFill>
                  <a:srgbClr val="000000"/>
                </a:solidFill>
                <a:latin typeface="Arial"/>
              </a:rPr>
              <a:t>Jardín Botánico - Acueducto</a:t>
            </a:r>
            <a:endParaRPr lang="es-CO" sz="1300" b="0" strike="noStrike" spc="-1">
              <a:latin typeface="Arial"/>
            </a:endParaRPr>
          </a:p>
        </p:txBody>
      </p:sp>
      <p:sp>
        <p:nvSpPr>
          <p:cNvPr id="113" name="Line 71"/>
          <p:cNvSpPr/>
          <p:nvPr/>
        </p:nvSpPr>
        <p:spPr>
          <a:xfrm>
            <a:off x="5428800" y="5922720"/>
            <a:ext cx="6773400" cy="0"/>
          </a:xfrm>
          <a:prstGeom prst="line">
            <a:avLst/>
          </a:prstGeom>
          <a:ln>
            <a:solidFill>
              <a:srgbClr val="222A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4" name="CustomShape 72"/>
          <p:cNvSpPr/>
          <p:nvPr/>
        </p:nvSpPr>
        <p:spPr>
          <a:xfrm>
            <a:off x="5430600" y="6234480"/>
            <a:ext cx="6621120" cy="516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s-CO" sz="1400" b="0" strike="noStrike" spc="-1">
                <a:solidFill>
                  <a:srgbClr val="000000"/>
                </a:solidFill>
                <a:latin typeface="Arial"/>
              </a:rPr>
              <a:t>Capacitaciones centro de memoria histórica y ejecución de actividades aprendidas en las capacitaciones</a:t>
            </a:r>
            <a:endParaRPr lang="es-CO" sz="1400" b="0" strike="noStrike" spc="-1">
              <a:latin typeface="Arial"/>
            </a:endParaRPr>
          </a:p>
        </p:txBody>
      </p:sp>
      <p:pic>
        <p:nvPicPr>
          <p:cNvPr id="115" name="Imagen 13"/>
          <p:cNvPicPr/>
          <p:nvPr/>
        </p:nvPicPr>
        <p:blipFill>
          <a:blip r:embed="rId4"/>
          <a:stretch/>
        </p:blipFill>
        <p:spPr>
          <a:xfrm>
            <a:off x="35280" y="1788480"/>
            <a:ext cx="1670040" cy="1551600"/>
          </a:xfrm>
          <a:prstGeom prst="rect">
            <a:avLst/>
          </a:prstGeom>
          <a:ln>
            <a:noFill/>
          </a:ln>
        </p:spPr>
      </p:pic>
      <p:sp>
        <p:nvSpPr>
          <p:cNvPr id="116" name="Line 73"/>
          <p:cNvSpPr/>
          <p:nvPr/>
        </p:nvSpPr>
        <p:spPr>
          <a:xfrm>
            <a:off x="376920" y="2109960"/>
            <a:ext cx="858240" cy="43200"/>
          </a:xfrm>
          <a:prstGeom prst="line">
            <a:avLst/>
          </a:prstGeom>
          <a:ln w="12600">
            <a:solidFill>
              <a:srgbClr val="FF0000"/>
            </a:solidFill>
            <a:custDash>
              <a:ds d="400000" sp="300000"/>
            </a:custDash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7" name="Line 74"/>
          <p:cNvSpPr/>
          <p:nvPr/>
        </p:nvSpPr>
        <p:spPr>
          <a:xfrm flipH="1">
            <a:off x="1161360" y="2160000"/>
            <a:ext cx="73800" cy="635040"/>
          </a:xfrm>
          <a:prstGeom prst="line">
            <a:avLst/>
          </a:prstGeom>
          <a:ln w="12600">
            <a:solidFill>
              <a:srgbClr val="FF0000"/>
            </a:solidFill>
            <a:custDash>
              <a:ds d="400000" sp="300000"/>
            </a:custDash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8" name="Line 75"/>
          <p:cNvSpPr/>
          <p:nvPr/>
        </p:nvSpPr>
        <p:spPr>
          <a:xfrm flipH="1" flipV="1">
            <a:off x="489600" y="2721240"/>
            <a:ext cx="671760" cy="73800"/>
          </a:xfrm>
          <a:prstGeom prst="line">
            <a:avLst/>
          </a:prstGeom>
          <a:ln w="12600">
            <a:solidFill>
              <a:srgbClr val="FF0000"/>
            </a:solidFill>
            <a:custDash>
              <a:ds d="400000" sp="300000"/>
            </a:custDash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9" name="Line 76"/>
          <p:cNvSpPr/>
          <p:nvPr/>
        </p:nvSpPr>
        <p:spPr>
          <a:xfrm>
            <a:off x="376920" y="2103120"/>
            <a:ext cx="360" cy="329400"/>
          </a:xfrm>
          <a:prstGeom prst="line">
            <a:avLst/>
          </a:prstGeom>
          <a:ln w="12600">
            <a:solidFill>
              <a:srgbClr val="FF0000"/>
            </a:solidFill>
            <a:custDash>
              <a:ds d="400000" sp="300000"/>
            </a:custDash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0" name="Line 77"/>
          <p:cNvSpPr/>
          <p:nvPr/>
        </p:nvSpPr>
        <p:spPr>
          <a:xfrm>
            <a:off x="376920" y="2428920"/>
            <a:ext cx="112680" cy="292320"/>
          </a:xfrm>
          <a:prstGeom prst="line">
            <a:avLst/>
          </a:prstGeom>
          <a:ln w="12600">
            <a:solidFill>
              <a:srgbClr val="FF0000"/>
            </a:solidFill>
            <a:custDash>
              <a:ds d="400000" sp="300000"/>
            </a:custDash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1" name="CustomShape 78"/>
          <p:cNvSpPr/>
          <p:nvPr/>
        </p:nvSpPr>
        <p:spPr>
          <a:xfrm>
            <a:off x="618840" y="2323440"/>
            <a:ext cx="650160" cy="45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s-CO" sz="800" b="0" strike="noStrike" spc="-1">
                <a:solidFill>
                  <a:srgbClr val="FFFFFF"/>
                </a:solidFill>
                <a:latin typeface="Calibri"/>
              </a:rPr>
              <a:t>Parque La Andrea </a:t>
            </a:r>
            <a:endParaRPr lang="es-CO" sz="800" b="0" strike="noStrike" spc="-1">
              <a:latin typeface="Arial"/>
            </a:endParaRPr>
          </a:p>
        </p:txBody>
      </p:sp>
      <p:sp>
        <p:nvSpPr>
          <p:cNvPr id="122" name="CustomShape 79"/>
          <p:cNvSpPr/>
          <p:nvPr/>
        </p:nvSpPr>
        <p:spPr>
          <a:xfrm>
            <a:off x="766800" y="2197080"/>
            <a:ext cx="230040" cy="19656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23" name="Imagen 30"/>
          <p:cNvPicPr/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1735920" y="2703240"/>
            <a:ext cx="2780280" cy="1049040"/>
          </a:xfrm>
          <a:prstGeom prst="rect">
            <a:avLst/>
          </a:prstGeom>
          <a:ln>
            <a:noFill/>
          </a:ln>
        </p:spPr>
      </p:pic>
      <p:pic>
        <p:nvPicPr>
          <p:cNvPr id="124" name="Imagen 33"/>
          <p:cNvPicPr/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1738080" y="1550160"/>
            <a:ext cx="2754720" cy="1038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4757</TotalTime>
  <Words>213</Words>
  <Application>Microsoft Office PowerPoint</Application>
  <PresentationFormat>Panorámica</PresentationFormat>
  <Paragraphs>52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Symbol</vt:lpstr>
      <vt:lpstr>Times New Roman</vt:lpstr>
      <vt:lpstr>Wingdings</vt:lpstr>
      <vt:lpstr>Office Theme</vt:lpstr>
      <vt:lpstr>Presentación de PowerPoint</vt:lpstr>
    </vt:vector>
  </TitlesOfParts>
  <Company>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subject/>
  <dc:creator>Full name</dc:creator>
  <dc:description/>
  <cp:lastModifiedBy>Carlos Humberto Baron Correa</cp:lastModifiedBy>
  <cp:revision>94</cp:revision>
  <dcterms:created xsi:type="dcterms:W3CDTF">2016-04-29T02:12:19Z</dcterms:created>
  <dcterms:modified xsi:type="dcterms:W3CDTF">2019-06-27T15:51:50Z</dcterms:modified>
  <dc:language>es-CO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Company">
    <vt:lpwstr>company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0</vt:i4>
  </property>
  <property fmtid="{D5CDD505-2E9C-101B-9397-08002B2CF9AE}" pid="9" name="PresentationFormat">
    <vt:lpwstr>Panorámica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1</vt:i4>
  </property>
</Properties>
</file>