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73" r:id="rId2"/>
    <p:sldId id="294" r:id="rId3"/>
    <p:sldId id="296" r:id="rId4"/>
    <p:sldId id="295" r:id="rId5"/>
    <p:sldId id="256" r:id="rId6"/>
    <p:sldId id="257" r:id="rId7"/>
    <p:sldId id="258" r:id="rId8"/>
    <p:sldId id="278" r:id="rId9"/>
    <p:sldId id="261" r:id="rId10"/>
    <p:sldId id="262" r:id="rId11"/>
    <p:sldId id="282" r:id="rId12"/>
    <p:sldId id="283" r:id="rId13"/>
    <p:sldId id="284" r:id="rId14"/>
    <p:sldId id="263" r:id="rId15"/>
    <p:sldId id="264" r:id="rId16"/>
    <p:sldId id="266" r:id="rId17"/>
    <p:sldId id="274" r:id="rId18"/>
    <p:sldId id="265" r:id="rId19"/>
    <p:sldId id="267" r:id="rId20"/>
    <p:sldId id="268" r:id="rId21"/>
    <p:sldId id="269" r:id="rId22"/>
    <p:sldId id="275" r:id="rId23"/>
    <p:sldId id="279" r:id="rId24"/>
    <p:sldId id="277" r:id="rId25"/>
    <p:sldId id="280" r:id="rId26"/>
    <p:sldId id="281" r:id="rId27"/>
    <p:sldId id="286" r:id="rId28"/>
    <p:sldId id="287" r:id="rId29"/>
    <p:sldId id="288" r:id="rId30"/>
    <p:sldId id="289" r:id="rId31"/>
    <p:sldId id="290" r:id="rId32"/>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69AE"/>
    <a:srgbClr val="297373"/>
    <a:srgbClr val="9DA2CF"/>
    <a:srgbClr val="7371B3"/>
    <a:srgbClr val="A6A7D3"/>
    <a:srgbClr val="A9A8D4"/>
    <a:srgbClr val="ACB2D9"/>
    <a:srgbClr val="A2A3D3"/>
    <a:srgbClr val="A4A2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775" autoAdjust="0"/>
    <p:restoredTop sz="94579"/>
  </p:normalViewPr>
  <p:slideViewPr>
    <p:cSldViewPr snapToGrid="0">
      <p:cViewPr varScale="1">
        <p:scale>
          <a:sx n="100" d="100"/>
          <a:sy n="100" d="100"/>
        </p:scale>
        <p:origin x="72"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1EBE81-5051-491C-B58A-03CBE88C29A8}" type="datetimeFigureOut">
              <a:rPr lang="es-CO" smtClean="0"/>
              <a:t>25/06/2020</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6A7246-F686-4798-B229-D0F2E133A198}" type="slidenum">
              <a:rPr lang="es-CO" smtClean="0"/>
              <a:t>‹Nº›</a:t>
            </a:fld>
            <a:endParaRPr lang="es-CO"/>
          </a:p>
        </p:txBody>
      </p:sp>
    </p:spTree>
    <p:extLst>
      <p:ext uri="{BB962C8B-B14F-4D97-AF65-F5344CB8AC3E}">
        <p14:creationId xmlns:p14="http://schemas.microsoft.com/office/powerpoint/2010/main" val="1440795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Agregar Andes</a:t>
            </a:r>
          </a:p>
        </p:txBody>
      </p:sp>
      <p:sp>
        <p:nvSpPr>
          <p:cNvPr id="4" name="Marcador de número de diapositiva 3"/>
          <p:cNvSpPr>
            <a:spLocks noGrp="1"/>
          </p:cNvSpPr>
          <p:nvPr>
            <p:ph type="sldNum" sz="quarter" idx="10"/>
          </p:nvPr>
        </p:nvSpPr>
        <p:spPr/>
        <p:txBody>
          <a:bodyPr/>
          <a:lstStyle/>
          <a:p>
            <a:fld id="{647F8A27-3AB6-46B1-AD9A-A65C8C5F4FAD}" type="slidenum">
              <a:rPr lang="es-CO" smtClean="0"/>
              <a:t>1</a:t>
            </a:fld>
            <a:endParaRPr lang="es-CO"/>
          </a:p>
        </p:txBody>
      </p:sp>
    </p:spTree>
    <p:extLst>
      <p:ext uri="{BB962C8B-B14F-4D97-AF65-F5344CB8AC3E}">
        <p14:creationId xmlns:p14="http://schemas.microsoft.com/office/powerpoint/2010/main" val="3555078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12/04</a:t>
            </a:r>
          </a:p>
        </p:txBody>
      </p:sp>
      <p:sp>
        <p:nvSpPr>
          <p:cNvPr id="4" name="Marcador de número de diapositiva 3"/>
          <p:cNvSpPr>
            <a:spLocks noGrp="1"/>
          </p:cNvSpPr>
          <p:nvPr>
            <p:ph type="sldNum" sz="quarter" idx="10"/>
          </p:nvPr>
        </p:nvSpPr>
        <p:spPr/>
        <p:txBody>
          <a:bodyPr/>
          <a:lstStyle/>
          <a:p>
            <a:fld id="{647F8A27-3AB6-46B1-AD9A-A65C8C5F4FAD}" type="slidenum">
              <a:rPr lang="es-CO" smtClean="0"/>
              <a:t>2</a:t>
            </a:fld>
            <a:endParaRPr lang="es-CO"/>
          </a:p>
        </p:txBody>
      </p:sp>
    </p:spTree>
    <p:extLst>
      <p:ext uri="{BB962C8B-B14F-4D97-AF65-F5344CB8AC3E}">
        <p14:creationId xmlns:p14="http://schemas.microsoft.com/office/powerpoint/2010/main" val="522917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9F6A7246-F686-4798-B229-D0F2E133A198}" type="slidenum">
              <a:rPr lang="es-CO" smtClean="0"/>
              <a:t>4</a:t>
            </a:fld>
            <a:endParaRPr lang="es-CO"/>
          </a:p>
        </p:txBody>
      </p:sp>
    </p:spTree>
    <p:extLst>
      <p:ext uri="{BB962C8B-B14F-4D97-AF65-F5344CB8AC3E}">
        <p14:creationId xmlns:p14="http://schemas.microsoft.com/office/powerpoint/2010/main" val="2123152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9F6A7246-F686-4798-B229-D0F2E133A198}" type="slidenum">
              <a:rPr lang="es-CO" smtClean="0"/>
              <a:t>8</a:t>
            </a:fld>
            <a:endParaRPr lang="es-CO"/>
          </a:p>
        </p:txBody>
      </p:sp>
    </p:spTree>
    <p:extLst>
      <p:ext uri="{BB962C8B-B14F-4D97-AF65-F5344CB8AC3E}">
        <p14:creationId xmlns:p14="http://schemas.microsoft.com/office/powerpoint/2010/main" val="1026527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9F6A7246-F686-4798-B229-D0F2E133A198}" type="slidenum">
              <a:rPr lang="es-CO" smtClean="0"/>
              <a:t>9</a:t>
            </a:fld>
            <a:endParaRPr lang="es-CO"/>
          </a:p>
        </p:txBody>
      </p:sp>
    </p:spTree>
    <p:extLst>
      <p:ext uri="{BB962C8B-B14F-4D97-AF65-F5344CB8AC3E}">
        <p14:creationId xmlns:p14="http://schemas.microsoft.com/office/powerpoint/2010/main" val="3834231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9F6A7246-F686-4798-B229-D0F2E133A198}" type="slidenum">
              <a:rPr lang="es-CO" smtClean="0"/>
              <a:t>20</a:t>
            </a:fld>
            <a:endParaRPr lang="es-CO"/>
          </a:p>
        </p:txBody>
      </p:sp>
    </p:spTree>
    <p:extLst>
      <p:ext uri="{BB962C8B-B14F-4D97-AF65-F5344CB8AC3E}">
        <p14:creationId xmlns:p14="http://schemas.microsoft.com/office/powerpoint/2010/main" val="37875840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9F6A7246-F686-4798-B229-D0F2E133A198}" type="slidenum">
              <a:rPr lang="es-CO" smtClean="0"/>
              <a:t>24</a:t>
            </a:fld>
            <a:endParaRPr lang="es-CO"/>
          </a:p>
        </p:txBody>
      </p:sp>
    </p:spTree>
    <p:extLst>
      <p:ext uri="{BB962C8B-B14F-4D97-AF65-F5344CB8AC3E}">
        <p14:creationId xmlns:p14="http://schemas.microsoft.com/office/powerpoint/2010/main" val="3249396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O"/>
          </a:p>
        </p:txBody>
      </p:sp>
      <p:sp>
        <p:nvSpPr>
          <p:cNvPr id="4" name="Marcador de fecha 3"/>
          <p:cNvSpPr>
            <a:spLocks noGrp="1"/>
          </p:cNvSpPr>
          <p:nvPr>
            <p:ph type="dt" sz="half" idx="10"/>
          </p:nvPr>
        </p:nvSpPr>
        <p:spPr/>
        <p:txBody>
          <a:bodyPr/>
          <a:lstStyle/>
          <a:p>
            <a:fld id="{4A6138D1-7FD5-49F8-A4CE-A2CBE11E8CAA}" type="datetimeFigureOut">
              <a:rPr lang="es-CO" smtClean="0"/>
              <a:t>25/06/2020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745BCF8-B08A-4245-98EA-BBA1CCA532DE}" type="slidenum">
              <a:rPr lang="es-CO" smtClean="0"/>
              <a:t>‹Nº›</a:t>
            </a:fld>
            <a:endParaRPr lang="es-CO"/>
          </a:p>
        </p:txBody>
      </p:sp>
    </p:spTree>
    <p:extLst>
      <p:ext uri="{BB962C8B-B14F-4D97-AF65-F5344CB8AC3E}">
        <p14:creationId xmlns:p14="http://schemas.microsoft.com/office/powerpoint/2010/main" val="574458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4A6138D1-7FD5-49F8-A4CE-A2CBE11E8CAA}" type="datetimeFigureOut">
              <a:rPr lang="es-CO" smtClean="0"/>
              <a:t>25/06/2020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745BCF8-B08A-4245-98EA-BBA1CCA532DE}" type="slidenum">
              <a:rPr lang="es-CO" smtClean="0"/>
              <a:t>‹Nº›</a:t>
            </a:fld>
            <a:endParaRPr lang="es-CO"/>
          </a:p>
        </p:txBody>
      </p:sp>
    </p:spTree>
    <p:extLst>
      <p:ext uri="{BB962C8B-B14F-4D97-AF65-F5344CB8AC3E}">
        <p14:creationId xmlns:p14="http://schemas.microsoft.com/office/powerpoint/2010/main" val="3807082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4A6138D1-7FD5-49F8-A4CE-A2CBE11E8CAA}" type="datetimeFigureOut">
              <a:rPr lang="es-CO" smtClean="0"/>
              <a:t>25/06/2020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745BCF8-B08A-4245-98EA-BBA1CCA532DE}" type="slidenum">
              <a:rPr lang="es-CO" smtClean="0"/>
              <a:t>‹Nº›</a:t>
            </a:fld>
            <a:endParaRPr lang="es-CO"/>
          </a:p>
        </p:txBody>
      </p:sp>
    </p:spTree>
    <p:extLst>
      <p:ext uri="{BB962C8B-B14F-4D97-AF65-F5344CB8AC3E}">
        <p14:creationId xmlns:p14="http://schemas.microsoft.com/office/powerpoint/2010/main" val="639258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4A6138D1-7FD5-49F8-A4CE-A2CBE11E8CAA}" type="datetimeFigureOut">
              <a:rPr lang="es-CO" smtClean="0"/>
              <a:t>25/06/2020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745BCF8-B08A-4245-98EA-BBA1CCA532DE}" type="slidenum">
              <a:rPr lang="es-CO" smtClean="0"/>
              <a:t>‹Nº›</a:t>
            </a:fld>
            <a:endParaRPr lang="es-CO"/>
          </a:p>
        </p:txBody>
      </p:sp>
    </p:spTree>
    <p:extLst>
      <p:ext uri="{BB962C8B-B14F-4D97-AF65-F5344CB8AC3E}">
        <p14:creationId xmlns:p14="http://schemas.microsoft.com/office/powerpoint/2010/main" val="392984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4A6138D1-7FD5-49F8-A4CE-A2CBE11E8CAA}" type="datetimeFigureOut">
              <a:rPr lang="es-CO" smtClean="0"/>
              <a:t>25/06/2020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745BCF8-B08A-4245-98EA-BBA1CCA532DE}" type="slidenum">
              <a:rPr lang="es-CO" smtClean="0"/>
              <a:t>‹Nº›</a:t>
            </a:fld>
            <a:endParaRPr lang="es-CO"/>
          </a:p>
        </p:txBody>
      </p:sp>
    </p:spTree>
    <p:extLst>
      <p:ext uri="{BB962C8B-B14F-4D97-AF65-F5344CB8AC3E}">
        <p14:creationId xmlns:p14="http://schemas.microsoft.com/office/powerpoint/2010/main" val="2784714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p:cNvSpPr>
            <a:spLocks noGrp="1"/>
          </p:cNvSpPr>
          <p:nvPr>
            <p:ph type="dt" sz="half" idx="10"/>
          </p:nvPr>
        </p:nvSpPr>
        <p:spPr/>
        <p:txBody>
          <a:bodyPr/>
          <a:lstStyle/>
          <a:p>
            <a:fld id="{4A6138D1-7FD5-49F8-A4CE-A2CBE11E8CAA}" type="datetimeFigureOut">
              <a:rPr lang="es-CO" smtClean="0"/>
              <a:t>25/06/2020</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B745BCF8-B08A-4245-98EA-BBA1CCA532DE}" type="slidenum">
              <a:rPr lang="es-CO" smtClean="0"/>
              <a:t>‹Nº›</a:t>
            </a:fld>
            <a:endParaRPr lang="es-CO"/>
          </a:p>
        </p:txBody>
      </p:sp>
    </p:spTree>
    <p:extLst>
      <p:ext uri="{BB962C8B-B14F-4D97-AF65-F5344CB8AC3E}">
        <p14:creationId xmlns:p14="http://schemas.microsoft.com/office/powerpoint/2010/main" val="2026030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p:cNvSpPr>
            <a:spLocks noGrp="1"/>
          </p:cNvSpPr>
          <p:nvPr>
            <p:ph type="dt" sz="half" idx="10"/>
          </p:nvPr>
        </p:nvSpPr>
        <p:spPr/>
        <p:txBody>
          <a:bodyPr/>
          <a:lstStyle/>
          <a:p>
            <a:fld id="{4A6138D1-7FD5-49F8-A4CE-A2CBE11E8CAA}" type="datetimeFigureOut">
              <a:rPr lang="es-CO" smtClean="0"/>
              <a:t>25/06/2020</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B745BCF8-B08A-4245-98EA-BBA1CCA532DE}" type="slidenum">
              <a:rPr lang="es-CO" smtClean="0"/>
              <a:t>‹Nº›</a:t>
            </a:fld>
            <a:endParaRPr lang="es-CO"/>
          </a:p>
        </p:txBody>
      </p:sp>
    </p:spTree>
    <p:extLst>
      <p:ext uri="{BB962C8B-B14F-4D97-AF65-F5344CB8AC3E}">
        <p14:creationId xmlns:p14="http://schemas.microsoft.com/office/powerpoint/2010/main" val="2986930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fecha 2"/>
          <p:cNvSpPr>
            <a:spLocks noGrp="1"/>
          </p:cNvSpPr>
          <p:nvPr>
            <p:ph type="dt" sz="half" idx="10"/>
          </p:nvPr>
        </p:nvSpPr>
        <p:spPr/>
        <p:txBody>
          <a:bodyPr/>
          <a:lstStyle/>
          <a:p>
            <a:fld id="{4A6138D1-7FD5-49F8-A4CE-A2CBE11E8CAA}" type="datetimeFigureOut">
              <a:rPr lang="es-CO" smtClean="0"/>
              <a:t>25/06/2020</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B745BCF8-B08A-4245-98EA-BBA1CCA532DE}" type="slidenum">
              <a:rPr lang="es-CO" smtClean="0"/>
              <a:t>‹Nº›</a:t>
            </a:fld>
            <a:endParaRPr lang="es-CO"/>
          </a:p>
        </p:txBody>
      </p:sp>
    </p:spTree>
    <p:extLst>
      <p:ext uri="{BB962C8B-B14F-4D97-AF65-F5344CB8AC3E}">
        <p14:creationId xmlns:p14="http://schemas.microsoft.com/office/powerpoint/2010/main" val="3716708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A6138D1-7FD5-49F8-A4CE-A2CBE11E8CAA}" type="datetimeFigureOut">
              <a:rPr lang="es-CO" smtClean="0"/>
              <a:t>25/06/2020</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B745BCF8-B08A-4245-98EA-BBA1CCA532DE}" type="slidenum">
              <a:rPr lang="es-CO" smtClean="0"/>
              <a:t>‹Nº›</a:t>
            </a:fld>
            <a:endParaRPr lang="es-CO"/>
          </a:p>
        </p:txBody>
      </p:sp>
    </p:spTree>
    <p:extLst>
      <p:ext uri="{BB962C8B-B14F-4D97-AF65-F5344CB8AC3E}">
        <p14:creationId xmlns:p14="http://schemas.microsoft.com/office/powerpoint/2010/main" val="2041523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4A6138D1-7FD5-49F8-A4CE-A2CBE11E8CAA}" type="datetimeFigureOut">
              <a:rPr lang="es-CO" smtClean="0"/>
              <a:t>25/06/2020</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B745BCF8-B08A-4245-98EA-BBA1CCA532DE}" type="slidenum">
              <a:rPr lang="es-CO" smtClean="0"/>
              <a:t>‹Nº›</a:t>
            </a:fld>
            <a:endParaRPr lang="es-CO"/>
          </a:p>
        </p:txBody>
      </p:sp>
    </p:spTree>
    <p:extLst>
      <p:ext uri="{BB962C8B-B14F-4D97-AF65-F5344CB8AC3E}">
        <p14:creationId xmlns:p14="http://schemas.microsoft.com/office/powerpoint/2010/main" val="3777278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4A6138D1-7FD5-49F8-A4CE-A2CBE11E8CAA}" type="datetimeFigureOut">
              <a:rPr lang="es-CO" smtClean="0"/>
              <a:t>25/06/2020</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B745BCF8-B08A-4245-98EA-BBA1CCA532DE}" type="slidenum">
              <a:rPr lang="es-CO" smtClean="0"/>
              <a:t>‹Nº›</a:t>
            </a:fld>
            <a:endParaRPr lang="es-CO"/>
          </a:p>
        </p:txBody>
      </p:sp>
    </p:spTree>
    <p:extLst>
      <p:ext uri="{BB962C8B-B14F-4D97-AF65-F5344CB8AC3E}">
        <p14:creationId xmlns:p14="http://schemas.microsoft.com/office/powerpoint/2010/main" val="1419071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6138D1-7FD5-49F8-A4CE-A2CBE11E8CAA}" type="datetimeFigureOut">
              <a:rPr lang="es-CO" smtClean="0"/>
              <a:t>25/06/2020</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45BCF8-B08A-4245-98EA-BBA1CCA532DE}" type="slidenum">
              <a:rPr lang="es-CO" smtClean="0"/>
              <a:t>‹Nº›</a:t>
            </a:fld>
            <a:endParaRPr lang="es-CO"/>
          </a:p>
        </p:txBody>
      </p:sp>
    </p:spTree>
    <p:extLst>
      <p:ext uri="{BB962C8B-B14F-4D97-AF65-F5344CB8AC3E}">
        <p14:creationId xmlns:p14="http://schemas.microsoft.com/office/powerpoint/2010/main" val="2861781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7.xml"/><Relationship Id="rId4" Type="http://schemas.microsoft.com/office/2007/relationships/hdphoto" Target="../media/hdphoto2.wdp"/></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4.png"/><Relationship Id="rId4" Type="http://schemas.microsoft.com/office/2007/relationships/hdphoto" Target="../media/hdphoto2.wdp"/></Relationships>
</file>

<file path=ppt/slides/_rels/slide2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4.png"/><Relationship Id="rId4" Type="http://schemas.microsoft.com/office/2007/relationships/hdphoto" Target="../media/hdphoto2.wdp"/></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7.xml"/><Relationship Id="rId4" Type="http://schemas.microsoft.com/office/2007/relationships/hdphoto" Target="../media/hdphoto2.wdp"/></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7.xml"/><Relationship Id="rId4" Type="http://schemas.microsoft.com/office/2007/relationships/hdphoto" Target="../media/hdphoto2.wdp"/></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7.xml"/><Relationship Id="rId4" Type="http://schemas.microsoft.com/office/2007/relationships/hdphoto" Target="../media/hdphoto2.wdp"/></Relationships>
</file>

<file path=ppt/slides/_rels/slide3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isjur.bogotajuridica.gov.co/normas/Norma1.jsp?i=91249" TargetMode="External"/><Relationship Id="rId5" Type="http://schemas.openxmlformats.org/officeDocument/2006/relationships/image" Target="../media/image4.png"/><Relationship Id="rId4" Type="http://schemas.microsoft.com/office/2007/relationships/hdphoto" Target="../media/hdphoto2.wdp"/></Relationships>
</file>

<file path=ppt/slides/_rels/slide5.xml.rels><?xml version="1.0" encoding="UTF-8" standalone="yes"?>
<Relationships xmlns="http://schemas.openxmlformats.org/package/2006/relationships"><Relationship Id="rId3" Type="http://schemas.openxmlformats.org/officeDocument/2006/relationships/hyperlink" Target="http://sisjur.bogotajuridica.gov.co/normas/Norma1.jsp?i=91666" TargetMode="External"/><Relationship Id="rId2" Type="http://schemas.openxmlformats.org/officeDocument/2006/relationships/hyperlink" Target="http://sisjur.bogotajuridica.gov.co/normas/Norma1.jsp?i=91449" TargetMode="Externa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hyperlink" Target="http://sisjur.bogotajuridica.gov.co/sisjur/normas/Norma1.jsp?i=92860" TargetMode="External"/><Relationship Id="rId2" Type="http://schemas.openxmlformats.org/officeDocument/2006/relationships/hyperlink" Target="http://sisjur.bogotajuridica.gov.co/normas/Norma1.jsp?i=91963" TargetMode="Externa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hyperlink" Target="https://www.funcionpublica.gov.co/eva/gestornormativo/norma.php?i=304#42"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4.png"/><Relationship Id="rId4" Type="http://schemas.microsoft.com/office/2007/relationships/hdphoto" Target="../media/hdphoto2.wdp"/></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4.png"/><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utoShape 2"/>
          <p:cNvSpPr/>
          <p:nvPr/>
        </p:nvSpPr>
        <p:spPr>
          <a:xfrm>
            <a:off x="0" y="1040639"/>
            <a:ext cx="12168910" cy="3912038"/>
          </a:xfrm>
          <a:prstGeom prst="rect">
            <a:avLst/>
          </a:prstGeom>
          <a:solidFill>
            <a:srgbClr val="A6A7D3">
              <a:alpha val="89804"/>
            </a:srgbClr>
          </a:solidFill>
        </p:spPr>
      </p:sp>
      <p:pic>
        <p:nvPicPr>
          <p:cNvPr id="11" name="Imagen 10"/>
          <p:cNvPicPr>
            <a:picLocks noChangeAspect="1"/>
          </p:cNvPicPr>
          <p:nvPr/>
        </p:nvPicPr>
        <p:blipFill>
          <a:blip r:embed="rId3">
            <a:extLst>
              <a:ext uri="{BEBA8EAE-BF5A-486C-A8C5-ECC9F3942E4B}">
                <a14:imgProps xmlns:a14="http://schemas.microsoft.com/office/drawing/2010/main">
                  <a14:imgLayer r:embed="rId4">
                    <a14:imgEffect>
                      <a14:backgroundRemoval t="0" b="100000" l="0" r="100000">
                        <a14:foregroundMark x1="17588" y1="96371" x2="17588" y2="96371"/>
                        <a14:foregroundMark x1="87940" y1="63306" x2="87940" y2="63306"/>
                        <a14:foregroundMark x1="44724" y1="33871" x2="85427" y2="68145"/>
                        <a14:foregroundMark x1="12060" y1="58065" x2="53769" y2="75403"/>
                        <a14:foregroundMark x1="55779" y1="75000" x2="86935" y2="83468"/>
                        <a14:foregroundMark x1="55779" y1="93145" x2="91960" y2="87500"/>
                        <a14:foregroundMark x1="91457" y1="56855" x2="97990" y2="38306"/>
                        <a14:foregroundMark x1="97487" y1="29032" x2="89950" y2="18145"/>
                        <a14:foregroundMark x1="94975" y1="68145" x2="94975" y2="68145"/>
                        <a14:foregroundMark x1="48744" y1="95161" x2="48744" y2="95161"/>
                        <a14:foregroundMark x1="45729" y1="96774" x2="45729" y2="96774"/>
                        <a14:backgroundMark x1="39698" y1="21774" x2="39698" y2="21774"/>
                        <a14:backgroundMark x1="27136" y1="17742" x2="26131" y2="29032"/>
                        <a14:backgroundMark x1="19095" y1="73790" x2="26633" y2="83468"/>
                      </a14:backgroundRemoval>
                    </a14:imgEffect>
                  </a14:imgLayer>
                </a14:imgProps>
              </a:ext>
              <a:ext uri="{28A0092B-C50C-407E-A947-70E740481C1C}">
                <a14:useLocalDpi xmlns:a14="http://schemas.microsoft.com/office/drawing/2010/main" val="0"/>
              </a:ext>
            </a:extLst>
          </a:blip>
          <a:stretch>
            <a:fillRect/>
          </a:stretch>
        </p:blipFill>
        <p:spPr>
          <a:xfrm>
            <a:off x="8401050" y="2174979"/>
            <a:ext cx="3790950" cy="4724400"/>
          </a:xfrm>
          <a:prstGeom prst="rect">
            <a:avLst/>
          </a:prstGeom>
        </p:spPr>
      </p:pic>
      <p:grpSp>
        <p:nvGrpSpPr>
          <p:cNvPr id="4" name="Group 4"/>
          <p:cNvGrpSpPr/>
          <p:nvPr/>
        </p:nvGrpSpPr>
        <p:grpSpPr>
          <a:xfrm>
            <a:off x="577851" y="1350095"/>
            <a:ext cx="10739814" cy="2532136"/>
            <a:chOff x="0" y="0"/>
            <a:chExt cx="21479628" cy="5064272"/>
          </a:xfrm>
        </p:grpSpPr>
        <p:sp>
          <p:nvSpPr>
            <p:cNvPr id="5" name="AutoShape 5"/>
            <p:cNvSpPr/>
            <p:nvPr/>
          </p:nvSpPr>
          <p:spPr>
            <a:xfrm>
              <a:off x="1133170" y="4352936"/>
              <a:ext cx="19852434" cy="62272"/>
            </a:xfrm>
            <a:prstGeom prst="rect">
              <a:avLst/>
            </a:prstGeom>
            <a:solidFill>
              <a:srgbClr val="302E2C"/>
            </a:solidFill>
          </p:spPr>
        </p:sp>
        <p:grpSp>
          <p:nvGrpSpPr>
            <p:cNvPr id="8" name="Group 8"/>
            <p:cNvGrpSpPr/>
            <p:nvPr/>
          </p:nvGrpSpPr>
          <p:grpSpPr>
            <a:xfrm>
              <a:off x="0" y="0"/>
              <a:ext cx="1175469" cy="1215454"/>
              <a:chOff x="0" y="0"/>
              <a:chExt cx="628022" cy="649385"/>
            </a:xfrm>
          </p:grpSpPr>
          <p:sp>
            <p:nvSpPr>
              <p:cNvPr id="9" name="Freeform 9"/>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sp>
          <p:nvSpPr>
            <p:cNvPr id="6" name="TextBox 6"/>
            <p:cNvSpPr txBox="1"/>
            <p:nvPr/>
          </p:nvSpPr>
          <p:spPr>
            <a:xfrm>
              <a:off x="261412" y="632290"/>
              <a:ext cx="21218216" cy="4431982"/>
            </a:xfrm>
            <a:prstGeom prst="rect">
              <a:avLst/>
            </a:prstGeom>
          </p:spPr>
          <p:txBody>
            <a:bodyPr wrap="square" lIns="0" tIns="0" rIns="0" bIns="0" rtlCol="0" anchor="t">
              <a:spAutoFit/>
            </a:bodyPr>
            <a:lstStyle/>
            <a:p>
              <a:pPr algn="ctr"/>
              <a:r>
                <a:rPr lang="es-CO" sz="3600" b="1" spc="192" dirty="0">
                  <a:solidFill>
                    <a:srgbClr val="302E2C"/>
                  </a:solidFill>
                  <a:latin typeface="MetaPro-Medium" panose="02000503040000020004" pitchFamily="50" charset="0"/>
                </a:rPr>
                <a:t>PRESENTACION MANUAL PARA EL USO DEL MECANISMO DE </a:t>
              </a:r>
              <a:r>
                <a:rPr lang="es-CO" sz="3600" b="1" spc="192" dirty="0">
                  <a:solidFill>
                    <a:schemeClr val="bg1"/>
                  </a:solidFill>
                  <a:latin typeface="MetaPro-Medium" panose="02000503040000020004" pitchFamily="50" charset="0"/>
                </a:rPr>
                <a:t>URGENCIA MANIFIESTA </a:t>
              </a:r>
              <a:r>
                <a:rPr lang="es-CO" sz="3600" b="1" spc="192" dirty="0">
                  <a:solidFill>
                    <a:srgbClr val="302E2C"/>
                  </a:solidFill>
                  <a:latin typeface="MetaPro-Medium" panose="02000503040000020004" pitchFamily="50" charset="0"/>
                </a:rPr>
                <a:t>FRENTE A LOS EFECTOS DEL </a:t>
              </a:r>
              <a:r>
                <a:rPr lang="es-CO" sz="3600" b="1" spc="192" dirty="0">
                  <a:solidFill>
                    <a:schemeClr val="bg1"/>
                  </a:solidFill>
                  <a:latin typeface="MetaPro-Medium" panose="02000503040000020004" pitchFamily="50" charset="0"/>
                </a:rPr>
                <a:t>COVID-19</a:t>
              </a:r>
              <a:r>
                <a:rPr lang="es-CO" sz="3600" b="1" spc="192" dirty="0">
                  <a:solidFill>
                    <a:srgbClr val="302E2C"/>
                  </a:solidFill>
                  <a:latin typeface="MetaPro-Medium" panose="02000503040000020004" pitchFamily="50" charset="0"/>
                </a:rPr>
                <a:t> EN EL DISTRITO CAPITAL</a:t>
              </a:r>
              <a:endParaRPr lang="en-US" sz="3600" b="1" spc="192" dirty="0">
                <a:solidFill>
                  <a:srgbClr val="302E2C"/>
                </a:solidFill>
                <a:latin typeface="MetaPro-Medium" panose="02000503040000020004" pitchFamily="50" charset="0"/>
              </a:endParaRPr>
            </a:p>
          </p:txBody>
        </p:sp>
      </p:grpSp>
      <p:pic>
        <p:nvPicPr>
          <p:cNvPr id="17" name="Picture 2" descr="https://www.secretariajuridica.gov.co/sites/default/files/PROTOCOLOScovid19.jpg"/>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221148" y="2827318"/>
            <a:ext cx="1152793" cy="1200160"/>
          </a:xfrm>
          <a:prstGeom prst="rect">
            <a:avLst/>
          </a:prstGeom>
          <a:noFill/>
          <a:extLst>
            <a:ext uri="{909E8E84-426E-40DD-AFC4-6F175D3DCCD1}">
              <a14:hiddenFill xmlns:a14="http://schemas.microsoft.com/office/drawing/2010/main">
                <a:solidFill>
                  <a:srgbClr val="FFFFFF"/>
                </a:solidFill>
              </a14:hiddenFill>
            </a:ext>
          </a:extLst>
        </p:spPr>
      </p:pic>
      <p:sp>
        <p:nvSpPr>
          <p:cNvPr id="25" name="Rectángulo 24"/>
          <p:cNvSpPr/>
          <p:nvPr/>
        </p:nvSpPr>
        <p:spPr>
          <a:xfrm>
            <a:off x="3505200" y="3756029"/>
            <a:ext cx="4457700" cy="954107"/>
          </a:xfrm>
          <a:prstGeom prst="rect">
            <a:avLst/>
          </a:prstGeom>
        </p:spPr>
        <p:txBody>
          <a:bodyPr wrap="square">
            <a:spAutoFit/>
          </a:bodyPr>
          <a:lstStyle/>
          <a:p>
            <a:pPr algn="ctr"/>
            <a:r>
              <a:rPr lang="es-CO" sz="2800" b="1" dirty="0">
                <a:latin typeface="Helvetica LT Std Light" panose="020B0403020202020204" pitchFamily="34" charset="0"/>
              </a:rPr>
              <a:t>Beatriz Urquijo </a:t>
            </a:r>
            <a:r>
              <a:rPr lang="es-CO" sz="2800" b="1" dirty="0" err="1">
                <a:latin typeface="Helvetica LT Std Light" panose="020B0403020202020204" pitchFamily="34" charset="0"/>
              </a:rPr>
              <a:t>Gari</a:t>
            </a:r>
            <a:endParaRPr lang="es-CO" sz="2800" b="1" dirty="0">
              <a:latin typeface="Helvetica LT Std Light" panose="020B0403020202020204" pitchFamily="34" charset="0"/>
            </a:endParaRPr>
          </a:p>
          <a:p>
            <a:pPr algn="ctr"/>
            <a:r>
              <a:rPr lang="es-CO" sz="2800" b="1" dirty="0">
                <a:latin typeface="Helvetica LT Std Light" panose="020B0403020202020204" pitchFamily="34" charset="0"/>
              </a:rPr>
              <a:t>25 de Junio 2020</a:t>
            </a:r>
          </a:p>
        </p:txBody>
      </p:sp>
      <p:pic>
        <p:nvPicPr>
          <p:cNvPr id="26" name="Picture 2" descr="https://www.secretariajuridica.gov.co/sites/default/files/PROTOCOLOScovid19.jpg"/>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434314" y="3756029"/>
            <a:ext cx="755553" cy="786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3514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0" y="-196001"/>
            <a:ext cx="12464683" cy="2087816"/>
            <a:chOff x="0" y="-312504"/>
            <a:chExt cx="12464683" cy="2087816"/>
          </a:xfrm>
        </p:grpSpPr>
        <p:sp>
          <p:nvSpPr>
            <p:cNvPr id="5" name="AutoShape 2"/>
            <p:cNvSpPr/>
            <p:nvPr/>
          </p:nvSpPr>
          <p:spPr>
            <a:xfrm>
              <a:off x="0" y="0"/>
              <a:ext cx="12192000" cy="1775312"/>
            </a:xfrm>
            <a:prstGeom prst="rect">
              <a:avLst/>
            </a:prstGeom>
            <a:solidFill>
              <a:srgbClr val="A6A7D3">
                <a:alpha val="89804"/>
              </a:srgbClr>
            </a:solidFill>
          </p:spPr>
        </p:sp>
        <p:grpSp>
          <p:nvGrpSpPr>
            <p:cNvPr id="6" name="Group 7"/>
            <p:cNvGrpSpPr/>
            <p:nvPr/>
          </p:nvGrpSpPr>
          <p:grpSpPr>
            <a:xfrm>
              <a:off x="565038" y="330008"/>
              <a:ext cx="881603" cy="911591"/>
              <a:chOff x="0" y="0"/>
              <a:chExt cx="628022" cy="649385"/>
            </a:xfrm>
          </p:grpSpPr>
          <p:sp>
            <p:nvSpPr>
              <p:cNvPr id="8"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pic>
          <p:nvPicPr>
            <p:cNvPr id="7" name="Picture 2" descr="https://www.secretariajuridica.gov.co/sites/default/files/PROTOCOLOScovid19.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1201400" y="-312504"/>
              <a:ext cx="1263283" cy="1315190"/>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Rectángulo 1"/>
          <p:cNvSpPr/>
          <p:nvPr/>
        </p:nvSpPr>
        <p:spPr>
          <a:xfrm>
            <a:off x="323850" y="1891815"/>
            <a:ext cx="11509191" cy="4493538"/>
          </a:xfrm>
          <a:prstGeom prst="rect">
            <a:avLst/>
          </a:prstGeom>
        </p:spPr>
        <p:txBody>
          <a:bodyPr wrap="square">
            <a:spAutoFit/>
          </a:bodyPr>
          <a:lstStyle/>
          <a:p>
            <a:pPr algn="just"/>
            <a:r>
              <a:rPr lang="es-CO" sz="2200" b="1" dirty="0">
                <a:solidFill>
                  <a:srgbClr val="6C69AE"/>
                </a:solidFill>
                <a:latin typeface="Helvetica LT Std" panose="020B0704020202030204" pitchFamily="34" charset="0"/>
              </a:rPr>
              <a:t>a) </a:t>
            </a:r>
            <a:r>
              <a:rPr lang="es-CO" sz="2200" dirty="0">
                <a:latin typeface="Helvetica LT Std Light" panose="020B0403020202020204" pitchFamily="34" charset="0"/>
              </a:rPr>
              <a:t>La continuidad del servicio exige el suministro de bienes, o la prestación de servicios, o la ejecución de obras </a:t>
            </a:r>
            <a:r>
              <a:rPr lang="es-CO" sz="2200" dirty="0">
                <a:latin typeface="Helvetica LT Std" panose="020B0704020202030204" pitchFamily="34" charset="0"/>
              </a:rPr>
              <a:t>en el inmediato futuro</a:t>
            </a:r>
            <a:r>
              <a:rPr lang="es-CO" sz="2200" dirty="0">
                <a:latin typeface="Helvetica LT Std Light" panose="020B0403020202020204" pitchFamily="34" charset="0"/>
              </a:rPr>
              <a:t>; </a:t>
            </a:r>
          </a:p>
          <a:p>
            <a:pPr algn="just"/>
            <a:endParaRPr lang="es-CO" sz="2200" dirty="0">
              <a:latin typeface="Helvetica LT Std Light" panose="020B0403020202020204" pitchFamily="34" charset="0"/>
            </a:endParaRPr>
          </a:p>
          <a:p>
            <a:pPr algn="just"/>
            <a:r>
              <a:rPr lang="es-CO" sz="2200" b="1" dirty="0">
                <a:solidFill>
                  <a:srgbClr val="6C69AE"/>
                </a:solidFill>
                <a:latin typeface="Helvetica LT Std" panose="020B0704020202030204" pitchFamily="34" charset="0"/>
              </a:rPr>
              <a:t>b) </a:t>
            </a:r>
            <a:r>
              <a:rPr lang="es-CO" sz="2200" dirty="0">
                <a:latin typeface="Helvetica LT Std Light" panose="020B0403020202020204" pitchFamily="34" charset="0"/>
              </a:rPr>
              <a:t>Cuando se presenten situaciones relacionadas con los </a:t>
            </a:r>
            <a:r>
              <a:rPr lang="es-CO" sz="2200" dirty="0">
                <a:latin typeface="Helvetica LT Std" panose="020B0704020202030204" pitchFamily="34" charset="0"/>
              </a:rPr>
              <a:t>estados de excepción</a:t>
            </a:r>
            <a:r>
              <a:rPr lang="es-CO" sz="2200" dirty="0">
                <a:latin typeface="Helvetica LT Std Light" panose="020B0403020202020204" pitchFamily="34" charset="0"/>
              </a:rPr>
              <a:t>; </a:t>
            </a:r>
          </a:p>
          <a:p>
            <a:pPr algn="just"/>
            <a:endParaRPr lang="es-CO" sz="2200" dirty="0">
              <a:latin typeface="Helvetica LT Std Light" panose="020B0403020202020204" pitchFamily="34" charset="0"/>
            </a:endParaRPr>
          </a:p>
          <a:p>
            <a:pPr algn="just"/>
            <a:r>
              <a:rPr lang="es-CO" sz="2200" dirty="0">
                <a:solidFill>
                  <a:srgbClr val="6C69AE"/>
                </a:solidFill>
                <a:latin typeface="Helvetica LT Std" panose="020B0704020202030204" pitchFamily="34" charset="0"/>
              </a:rPr>
              <a:t>c) </a:t>
            </a:r>
            <a:r>
              <a:rPr lang="es-CO" sz="2200" dirty="0">
                <a:latin typeface="Helvetica LT Std Light" panose="020B0403020202020204" pitchFamily="34" charset="0"/>
              </a:rPr>
              <a:t>Cuando se trate de conjurar situaciones excepcionales relacionadas con </a:t>
            </a:r>
            <a:r>
              <a:rPr lang="es-CO" sz="2200" dirty="0">
                <a:latin typeface="Helvetica LT Std" panose="020B0704020202030204" pitchFamily="34" charset="0"/>
              </a:rPr>
              <a:t>hechos de calamidad o constitutivos de fuerza mayor o desastre </a:t>
            </a:r>
            <a:r>
              <a:rPr lang="es-CO" sz="2200" dirty="0">
                <a:latin typeface="Helvetica LT Std Light" panose="020B0403020202020204" pitchFamily="34" charset="0"/>
              </a:rPr>
              <a:t>que demanden actuaciones inmediatas y, en general, </a:t>
            </a:r>
          </a:p>
          <a:p>
            <a:pPr algn="just"/>
            <a:endParaRPr lang="es-CO" sz="2200" dirty="0">
              <a:latin typeface="Helvetica LT Std Light" panose="020B0403020202020204" pitchFamily="34" charset="0"/>
            </a:endParaRPr>
          </a:p>
          <a:p>
            <a:pPr algn="just"/>
            <a:r>
              <a:rPr lang="es-CO" sz="2200" dirty="0">
                <a:solidFill>
                  <a:srgbClr val="6C69AE"/>
                </a:solidFill>
                <a:latin typeface="Helvetica LT Std" panose="020B0704020202030204" pitchFamily="34" charset="0"/>
              </a:rPr>
              <a:t>d) </a:t>
            </a:r>
            <a:r>
              <a:rPr lang="es-CO" sz="2200" dirty="0">
                <a:latin typeface="Helvetica LT Std Light" panose="020B0403020202020204" pitchFamily="34" charset="0"/>
              </a:rPr>
              <a:t>Cuando se trate de situaciones similares que </a:t>
            </a:r>
            <a:r>
              <a:rPr lang="es-CO" sz="2200" dirty="0">
                <a:latin typeface="Helvetica LT Std" panose="020B0704020202030204" pitchFamily="34" charset="0"/>
              </a:rPr>
              <a:t>imposibiliten acudir a los procedimientos de selección públicos.</a:t>
            </a:r>
          </a:p>
          <a:p>
            <a:pPr algn="just"/>
            <a:endParaRPr lang="es-CO" sz="2200" dirty="0">
              <a:latin typeface="Helvetica LT Std Light" panose="020B0403020202020204" pitchFamily="34" charset="0"/>
            </a:endParaRPr>
          </a:p>
          <a:p>
            <a:pPr algn="just"/>
            <a:r>
              <a:rPr lang="es-CO" sz="2200" dirty="0">
                <a:latin typeface="Helvetica LT Std Light" panose="020B0403020202020204" pitchFamily="34" charset="0"/>
              </a:rPr>
              <a:t>La urgencia manifiesta se declarará mediante </a:t>
            </a:r>
            <a:r>
              <a:rPr lang="es-CO" sz="2200" dirty="0">
                <a:latin typeface="Helvetica LT Std" panose="020B0704020202030204" pitchFamily="34" charset="0"/>
              </a:rPr>
              <a:t>acto administrativo motivado</a:t>
            </a:r>
            <a:r>
              <a:rPr lang="es-CO" sz="2200" dirty="0">
                <a:latin typeface="Helvetica LT Std Light" panose="020B0403020202020204" pitchFamily="34" charset="0"/>
              </a:rPr>
              <a:t>.</a:t>
            </a:r>
          </a:p>
        </p:txBody>
      </p:sp>
      <p:sp>
        <p:nvSpPr>
          <p:cNvPr id="3" name="Rectángulo 2"/>
          <p:cNvSpPr/>
          <p:nvPr/>
        </p:nvSpPr>
        <p:spPr>
          <a:xfrm>
            <a:off x="1016239" y="607304"/>
            <a:ext cx="10185161" cy="707886"/>
          </a:xfrm>
          <a:prstGeom prst="rect">
            <a:avLst/>
          </a:prstGeom>
        </p:spPr>
        <p:txBody>
          <a:bodyPr wrap="none">
            <a:spAutoFit/>
          </a:bodyPr>
          <a:lstStyle/>
          <a:p>
            <a:r>
              <a:rPr lang="es-CO" sz="4000" dirty="0">
                <a:latin typeface="MetaPro-Bold" panose="02000503040000020004" pitchFamily="50" charset="0"/>
              </a:rPr>
              <a:t>ARTÍCULO 42. DE LA URGENCIA MANIFIESTA.  </a:t>
            </a:r>
          </a:p>
        </p:txBody>
      </p:sp>
      <p:pic>
        <p:nvPicPr>
          <p:cNvPr id="9" name="image1.png"/>
          <p:cNvPicPr/>
          <p:nvPr/>
        </p:nvPicPr>
        <p:blipFill>
          <a:blip r:embed="rId4" cstate="print"/>
          <a:stretch>
            <a:fillRect/>
          </a:stretch>
        </p:blipFill>
        <p:spPr>
          <a:xfrm>
            <a:off x="10297521" y="5568163"/>
            <a:ext cx="1807758" cy="1013496"/>
          </a:xfrm>
          <a:prstGeom prst="rect">
            <a:avLst/>
          </a:prstGeom>
        </p:spPr>
      </p:pic>
      <p:pic>
        <p:nvPicPr>
          <p:cNvPr id="12" name="Picture 2" descr="https://www.secretariajuridica.gov.co/sites/default/files/PROTOCOLOScovid19.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0718688" y="-507506"/>
            <a:ext cx="2000250" cy="2082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2460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38150" y="2067678"/>
            <a:ext cx="11315700" cy="2677656"/>
          </a:xfrm>
          <a:prstGeom prst="rect">
            <a:avLst/>
          </a:prstGeom>
        </p:spPr>
        <p:txBody>
          <a:bodyPr wrap="square">
            <a:spAutoFit/>
          </a:bodyPr>
          <a:lstStyle/>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 </a:t>
            </a:r>
            <a:endParaRPr lang="es-CO" sz="2400" dirty="0">
              <a:latin typeface="Helvetica LT Std Light" panose="020B0403020202020204" pitchFamily="34" charset="0"/>
              <a:ea typeface="Calibri" panose="020F0502020204030204" pitchFamily="34" charset="0"/>
              <a:cs typeface="Times New Roman" panose="02020603050405020304" pitchFamily="18" charset="0"/>
            </a:endParaRPr>
          </a:p>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En primer lugar, resulta útil destacar que la expresión </a:t>
            </a:r>
            <a:r>
              <a:rPr lang="es-ES_tradnl" sz="2400" i="1" dirty="0">
                <a:latin typeface="Helvetica LT Std Light" panose="020B0403020202020204" pitchFamily="34" charset="0"/>
                <a:ea typeface="Calibri" panose="020F0502020204030204" pitchFamily="34" charset="0"/>
                <a:cs typeface="Times New Roman" panose="02020603050405020304" pitchFamily="18" charset="0"/>
              </a:rPr>
              <a:t>“en el inmediato futuro” </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contenida en el </a:t>
            </a:r>
            <a:r>
              <a:rPr lang="es-ES_tradnl" sz="2400" dirty="0">
                <a:solidFill>
                  <a:srgbClr val="6C69AE"/>
                </a:solidFill>
                <a:latin typeface="Helvetica LT Std" panose="020B0704020202030204" pitchFamily="34" charset="0"/>
                <a:ea typeface="Calibri" panose="020F0502020204030204" pitchFamily="34" charset="0"/>
                <a:cs typeface="Times New Roman" panose="02020603050405020304" pitchFamily="18" charset="0"/>
              </a:rPr>
              <a:t>Artículo 42 de la Ley 80 de 1993 </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resulta aplicable para la primera causal prevista en esa norma que se refiere a </a:t>
            </a:r>
            <a:r>
              <a:rPr lang="es-ES_tradnl" sz="2400" i="1" dirty="0">
                <a:latin typeface="Helvetica LT Std Light" panose="020B0403020202020204" pitchFamily="34" charset="0"/>
                <a:ea typeface="Calibri" panose="020F0502020204030204" pitchFamily="34" charset="0"/>
                <a:cs typeface="Times New Roman" panose="02020603050405020304" pitchFamily="18" charset="0"/>
              </a:rPr>
              <a:t>“la exigencia del suministro de bienes, la prestación de servicios o la ejecución de obras para garantizar la continuidad del servicio”</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 Por tal razón, en relación con las tres causales restantes </a:t>
            </a:r>
            <a:r>
              <a:rPr lang="es-ES_tradnl" sz="2400" dirty="0">
                <a:latin typeface="Helvetica LT Std" panose="020B0704020202030204" pitchFamily="34" charset="0"/>
                <a:ea typeface="Calibri" panose="020F0502020204030204" pitchFamily="34" charset="0"/>
                <a:cs typeface="Times New Roman" panose="02020603050405020304" pitchFamily="18" charset="0"/>
              </a:rPr>
              <a:t>no existe ese condicionamiento temporal.</a:t>
            </a:r>
            <a:endParaRPr lang="es-CO" sz="2400" dirty="0">
              <a:latin typeface="Helvetica LT Std" panose="020B0704020202030204" pitchFamily="34" charset="0"/>
              <a:ea typeface="Calibri" panose="020F0502020204030204" pitchFamily="34" charset="0"/>
              <a:cs typeface="Times New Roman" panose="02020603050405020304" pitchFamily="18" charset="0"/>
            </a:endParaRPr>
          </a:p>
        </p:txBody>
      </p:sp>
      <p:pic>
        <p:nvPicPr>
          <p:cNvPr id="3" name="image1.png"/>
          <p:cNvPicPr/>
          <p:nvPr/>
        </p:nvPicPr>
        <p:blipFill>
          <a:blip r:embed="rId2" cstate="print"/>
          <a:stretch>
            <a:fillRect/>
          </a:stretch>
        </p:blipFill>
        <p:spPr>
          <a:xfrm>
            <a:off x="10060392" y="5636686"/>
            <a:ext cx="1807758" cy="1013496"/>
          </a:xfrm>
          <a:prstGeom prst="rect">
            <a:avLst/>
          </a:prstGeom>
        </p:spPr>
      </p:pic>
      <p:grpSp>
        <p:nvGrpSpPr>
          <p:cNvPr id="4" name="Grupo 3"/>
          <p:cNvGrpSpPr/>
          <p:nvPr/>
        </p:nvGrpSpPr>
        <p:grpSpPr>
          <a:xfrm>
            <a:off x="0" y="-332642"/>
            <a:ext cx="12464683" cy="2087816"/>
            <a:chOff x="0" y="-312504"/>
            <a:chExt cx="12464683" cy="2087816"/>
          </a:xfrm>
        </p:grpSpPr>
        <p:sp>
          <p:nvSpPr>
            <p:cNvPr id="5" name="AutoShape 2"/>
            <p:cNvSpPr/>
            <p:nvPr/>
          </p:nvSpPr>
          <p:spPr>
            <a:xfrm>
              <a:off x="0" y="0"/>
              <a:ext cx="12192000" cy="1775312"/>
            </a:xfrm>
            <a:prstGeom prst="rect">
              <a:avLst/>
            </a:prstGeom>
            <a:solidFill>
              <a:srgbClr val="A6A7D3">
                <a:alpha val="89804"/>
              </a:srgbClr>
            </a:solidFill>
          </p:spPr>
        </p:sp>
        <p:grpSp>
          <p:nvGrpSpPr>
            <p:cNvPr id="6" name="Group 7"/>
            <p:cNvGrpSpPr/>
            <p:nvPr/>
          </p:nvGrpSpPr>
          <p:grpSpPr>
            <a:xfrm>
              <a:off x="565038" y="330008"/>
              <a:ext cx="881603" cy="911591"/>
              <a:chOff x="0" y="0"/>
              <a:chExt cx="628022" cy="649385"/>
            </a:xfrm>
          </p:grpSpPr>
          <p:sp>
            <p:nvSpPr>
              <p:cNvPr id="8"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pic>
          <p:nvPicPr>
            <p:cNvPr id="7" name="Picture 2" descr="https://www.secretariajuridica.gov.co/sites/default/files/PROTOCOLOScovid19.jpg"/>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1201400" y="-312504"/>
              <a:ext cx="1263283" cy="1315190"/>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Rectángulo 8"/>
          <p:cNvSpPr/>
          <p:nvPr/>
        </p:nvSpPr>
        <p:spPr>
          <a:xfrm>
            <a:off x="2526981" y="480545"/>
            <a:ext cx="7111367" cy="707886"/>
          </a:xfrm>
          <a:prstGeom prst="rect">
            <a:avLst/>
          </a:prstGeom>
        </p:spPr>
        <p:txBody>
          <a:bodyPr wrap="square">
            <a:spAutoFit/>
          </a:bodyPr>
          <a:lstStyle/>
          <a:p>
            <a:pPr algn="ctr"/>
            <a:r>
              <a:rPr lang="es-CO" sz="4000" b="1" dirty="0">
                <a:latin typeface="MetaPro-Medium" panose="02000503040000020004" pitchFamily="50" charset="0"/>
                <a:ea typeface="Calibri" panose="020F0502020204030204" pitchFamily="34" charset="0"/>
                <a:cs typeface="Times New Roman" panose="02020603050405020304" pitchFamily="18" charset="0"/>
              </a:rPr>
              <a:t>Del inmediato futuro</a:t>
            </a:r>
          </a:p>
        </p:txBody>
      </p:sp>
    </p:spTree>
    <p:extLst>
      <p:ext uri="{BB962C8B-B14F-4D97-AF65-F5344CB8AC3E}">
        <p14:creationId xmlns:p14="http://schemas.microsoft.com/office/powerpoint/2010/main" val="2460961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00100" y="2027188"/>
            <a:ext cx="10401300" cy="2369880"/>
          </a:xfrm>
          <a:prstGeom prst="rect">
            <a:avLst/>
          </a:prstGeom>
        </p:spPr>
        <p:txBody>
          <a:bodyPr wrap="square">
            <a:spAutoFit/>
          </a:bodyPr>
          <a:lstStyle/>
          <a:p>
            <a:pPr algn="just"/>
            <a:r>
              <a:rPr lang="es-ES_tradnl" sz="2800" dirty="0">
                <a:latin typeface="Helvetica LT Std" panose="020B0704020202030204" pitchFamily="34" charset="0"/>
                <a:ea typeface="Calibri" panose="020F0502020204030204" pitchFamily="34" charset="0"/>
                <a:cs typeface="Times New Roman" panose="02020603050405020304" pitchFamily="18" charset="0"/>
              </a:rPr>
              <a:t>No obstante, </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es preciso señalar que en todo caso el término para acudir a la figura de la urgencia manifiesta no podrá ser mayor a aquel que hubiera resultado de haber acudido a un proceso de selección público de contratistas, pues ninguna razón tendría que ante la posibilidad de seleccionar mediante convocatoria pública al contratista se seleccionara, pasado el tiempo, de manera directa.</a:t>
            </a:r>
            <a:endParaRPr lang="es-CO" sz="2400" dirty="0">
              <a:latin typeface="Helvetica LT Std Light" panose="020B0403020202020204" pitchFamily="34" charset="0"/>
              <a:ea typeface="Calibri" panose="020F0502020204030204" pitchFamily="34" charset="0"/>
              <a:cs typeface="Times New Roman" panose="02020603050405020304" pitchFamily="18" charset="0"/>
            </a:endParaRPr>
          </a:p>
        </p:txBody>
      </p:sp>
      <p:pic>
        <p:nvPicPr>
          <p:cNvPr id="3" name="image1.png"/>
          <p:cNvPicPr/>
          <p:nvPr/>
        </p:nvPicPr>
        <p:blipFill>
          <a:blip r:embed="rId2" cstate="print"/>
          <a:stretch>
            <a:fillRect/>
          </a:stretch>
        </p:blipFill>
        <p:spPr>
          <a:xfrm>
            <a:off x="10060392" y="5636686"/>
            <a:ext cx="1807758" cy="1013496"/>
          </a:xfrm>
          <a:prstGeom prst="rect">
            <a:avLst/>
          </a:prstGeom>
        </p:spPr>
      </p:pic>
      <p:cxnSp>
        <p:nvCxnSpPr>
          <p:cNvPr id="4" name="Conector recto 3"/>
          <p:cNvCxnSpPr/>
          <p:nvPr/>
        </p:nvCxnSpPr>
        <p:spPr>
          <a:xfrm>
            <a:off x="0" y="457200"/>
            <a:ext cx="12192000" cy="0"/>
          </a:xfrm>
          <a:prstGeom prst="line">
            <a:avLst/>
          </a:prstGeom>
          <a:ln w="76200">
            <a:solidFill>
              <a:srgbClr val="6C69A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4126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19100" y="2034897"/>
            <a:ext cx="11372850" cy="3416320"/>
          </a:xfrm>
          <a:prstGeom prst="rect">
            <a:avLst/>
          </a:prstGeom>
        </p:spPr>
        <p:txBody>
          <a:bodyPr wrap="square">
            <a:spAutoFit/>
          </a:bodyPr>
          <a:lstStyle/>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La Sala Disciplinaria indicó:</a:t>
            </a:r>
            <a:endParaRPr lang="es-CO" sz="2400" dirty="0">
              <a:latin typeface="Helvetica LT Std Light" panose="020B0403020202020204" pitchFamily="34" charset="0"/>
              <a:ea typeface="Calibri" panose="020F0502020204030204" pitchFamily="34" charset="0"/>
              <a:cs typeface="Times New Roman" panose="02020603050405020304" pitchFamily="18" charset="0"/>
            </a:endParaRPr>
          </a:p>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 </a:t>
            </a:r>
            <a:endParaRPr lang="es-CO" sz="2400" dirty="0">
              <a:latin typeface="Helvetica LT Std Light" panose="020B0403020202020204" pitchFamily="34" charset="0"/>
              <a:ea typeface="Calibri" panose="020F0502020204030204" pitchFamily="34" charset="0"/>
              <a:cs typeface="Times New Roman" panose="02020603050405020304" pitchFamily="18" charset="0"/>
            </a:endParaRPr>
          </a:p>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s-ES_tradnl" sz="2400" i="1" dirty="0">
                <a:latin typeface="Helvetica LT Std Light" panose="020B0403020202020204" pitchFamily="34" charset="0"/>
                <a:ea typeface="Calibri" panose="020F0502020204030204" pitchFamily="34" charset="0"/>
                <a:cs typeface="Times New Roman" panose="02020603050405020304" pitchFamily="18" charset="0"/>
              </a:rPr>
              <a:t>“Ahora bien, como se expresó con anterioridad, la declaración de la urgencia manifiesta </a:t>
            </a:r>
            <a:r>
              <a:rPr lang="es-ES_tradnl" sz="2400" i="1" dirty="0">
                <a:latin typeface="Helvetica LT Std" panose="020B0704020202030204" pitchFamily="34" charset="0"/>
                <a:ea typeface="Calibri" panose="020F0502020204030204" pitchFamily="34" charset="0"/>
                <a:cs typeface="Times New Roman" panose="02020603050405020304" pitchFamily="18" charset="0"/>
              </a:rPr>
              <a:t>no significa que esta deba ser imprevista</a:t>
            </a:r>
            <a:r>
              <a:rPr lang="es-ES_tradnl" sz="2400" i="1" dirty="0">
                <a:latin typeface="Helvetica LT Std Light" panose="020B0403020202020204" pitchFamily="34" charset="0"/>
                <a:ea typeface="Calibri" panose="020F0502020204030204" pitchFamily="34" charset="0"/>
                <a:cs typeface="Times New Roman" panose="02020603050405020304" pitchFamily="18" charset="0"/>
              </a:rPr>
              <a:t>, es decir, que las situaciones que se pretendan solucionar a través de este procedimiento puedan existir con anterioridad al acto de su declaración, sino que lo que d</a:t>
            </a:r>
            <a:r>
              <a:rPr lang="es-ES_tradnl" sz="2400" i="1" dirty="0">
                <a:latin typeface="Helvetica LT Std" panose="020B0704020202030204" pitchFamily="34" charset="0"/>
                <a:ea typeface="Calibri" panose="020F0502020204030204" pitchFamily="34" charset="0"/>
                <a:cs typeface="Times New Roman" panose="02020603050405020304" pitchFamily="18" charset="0"/>
              </a:rPr>
              <a:t>ebe tenerse en cuenta es la existencia de alguno de los postulados establecidos </a:t>
            </a:r>
            <a:r>
              <a:rPr lang="es-ES_tradnl" sz="2400" i="1" dirty="0">
                <a:latin typeface="Helvetica LT Std Light" panose="020B0403020202020204" pitchFamily="34" charset="0"/>
                <a:ea typeface="Calibri" panose="020F0502020204030204" pitchFamily="34" charset="0"/>
                <a:cs typeface="Times New Roman" panose="02020603050405020304" pitchFamily="18" charset="0"/>
              </a:rPr>
              <a:t>en el </a:t>
            </a:r>
            <a:r>
              <a:rPr lang="es-ES_tradnl" sz="2400" i="1" dirty="0">
                <a:solidFill>
                  <a:srgbClr val="6C69AE"/>
                </a:solidFill>
                <a:latin typeface="Helvetica LT Std" panose="020B0704020202030204" pitchFamily="34" charset="0"/>
                <a:ea typeface="Calibri" panose="020F0502020204030204" pitchFamily="34" charset="0"/>
                <a:cs typeface="Times New Roman" panose="02020603050405020304" pitchFamily="18" charset="0"/>
              </a:rPr>
              <a:t>artículo 42 de la Ley 80 de 1993, </a:t>
            </a:r>
            <a:r>
              <a:rPr lang="es-ES_tradnl" sz="2400" i="1" dirty="0">
                <a:latin typeface="Helvetica LT Std Light" panose="020B0403020202020204" pitchFamily="34" charset="0"/>
                <a:ea typeface="Calibri" panose="020F0502020204030204" pitchFamily="34" charset="0"/>
                <a:cs typeface="Times New Roman" panose="02020603050405020304" pitchFamily="18" charset="0"/>
              </a:rPr>
              <a:t>que como en el caso en estudio, se refiere a la existencia de una calamidad pública que debía </a:t>
            </a:r>
            <a:r>
              <a:rPr lang="es-ES_tradnl" sz="2400" i="1" dirty="0">
                <a:latin typeface="Helvetica LT Std" panose="020B0704020202030204" pitchFamily="34" charset="0"/>
                <a:ea typeface="Calibri" panose="020F0502020204030204" pitchFamily="34" charset="0"/>
                <a:cs typeface="Times New Roman" panose="02020603050405020304" pitchFamily="18" charset="0"/>
              </a:rPr>
              <a:t>solucionarse inmediatamente.</a:t>
            </a:r>
            <a:endParaRPr lang="es-CO" sz="2400" dirty="0">
              <a:latin typeface="Helvetica LT Std" panose="020B0704020202030204" pitchFamily="34" charset="0"/>
              <a:ea typeface="Calibri" panose="020F0502020204030204" pitchFamily="34" charset="0"/>
              <a:cs typeface="Times New Roman" panose="02020603050405020304" pitchFamily="18" charset="0"/>
            </a:endParaRPr>
          </a:p>
        </p:txBody>
      </p:sp>
      <p:grpSp>
        <p:nvGrpSpPr>
          <p:cNvPr id="3" name="Grupo 2"/>
          <p:cNvGrpSpPr/>
          <p:nvPr/>
        </p:nvGrpSpPr>
        <p:grpSpPr>
          <a:xfrm>
            <a:off x="0" y="-332642"/>
            <a:ext cx="12464683" cy="2087816"/>
            <a:chOff x="0" y="-312504"/>
            <a:chExt cx="12464683" cy="2087816"/>
          </a:xfrm>
        </p:grpSpPr>
        <p:sp>
          <p:nvSpPr>
            <p:cNvPr id="4" name="AutoShape 2"/>
            <p:cNvSpPr/>
            <p:nvPr/>
          </p:nvSpPr>
          <p:spPr>
            <a:xfrm>
              <a:off x="0" y="0"/>
              <a:ext cx="12192000" cy="1775312"/>
            </a:xfrm>
            <a:prstGeom prst="rect">
              <a:avLst/>
            </a:prstGeom>
            <a:solidFill>
              <a:srgbClr val="A6A7D3">
                <a:alpha val="89804"/>
              </a:srgbClr>
            </a:solidFill>
          </p:spPr>
        </p:sp>
        <p:grpSp>
          <p:nvGrpSpPr>
            <p:cNvPr id="5" name="Group 7"/>
            <p:cNvGrpSpPr/>
            <p:nvPr/>
          </p:nvGrpSpPr>
          <p:grpSpPr>
            <a:xfrm>
              <a:off x="565038" y="330008"/>
              <a:ext cx="881603" cy="911591"/>
              <a:chOff x="0" y="0"/>
              <a:chExt cx="628022" cy="649385"/>
            </a:xfrm>
          </p:grpSpPr>
          <p:sp>
            <p:nvSpPr>
              <p:cNvPr id="7"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pic>
          <p:nvPicPr>
            <p:cNvPr id="6" name="Picture 2" descr="https://www.secretariajuridica.gov.co/sites/default/files/PROTOCOLOScovid19.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1201400" y="-312504"/>
              <a:ext cx="1263283" cy="1315190"/>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Rectángulo 7"/>
          <p:cNvSpPr/>
          <p:nvPr/>
        </p:nvSpPr>
        <p:spPr>
          <a:xfrm>
            <a:off x="2526981" y="480545"/>
            <a:ext cx="7111367" cy="1323439"/>
          </a:xfrm>
          <a:prstGeom prst="rect">
            <a:avLst/>
          </a:prstGeom>
        </p:spPr>
        <p:txBody>
          <a:bodyPr wrap="square">
            <a:spAutoFit/>
          </a:bodyPr>
          <a:lstStyle/>
          <a:p>
            <a:pPr algn="ctr"/>
            <a:r>
              <a:rPr lang="es-ES" sz="4000" b="1" dirty="0">
                <a:latin typeface="MetaPro-Medium" panose="02000503040000020004" pitchFamily="50" charset="0"/>
                <a:ea typeface="Calibri" panose="020F0502020204030204" pitchFamily="34" charset="0"/>
                <a:cs typeface="Times New Roman" panose="02020603050405020304" pitchFamily="18" charset="0"/>
              </a:rPr>
              <a:t>De la previsibilidad</a:t>
            </a:r>
            <a:endParaRPr lang="es-CO" sz="4000" b="1" dirty="0">
              <a:latin typeface="MetaPro-Medium" panose="02000503040000020004" pitchFamily="50" charset="0"/>
              <a:ea typeface="Calibri" panose="020F0502020204030204" pitchFamily="34" charset="0"/>
              <a:cs typeface="Times New Roman" panose="02020603050405020304" pitchFamily="18" charset="0"/>
            </a:endParaRPr>
          </a:p>
          <a:p>
            <a:pPr algn="ctr"/>
            <a:endParaRPr lang="es-CO" sz="4000" b="1" dirty="0">
              <a:latin typeface="MetaPro-Medium" panose="02000503040000020004" pitchFamily="50" charset="0"/>
              <a:ea typeface="Calibri" panose="020F0502020204030204" pitchFamily="34" charset="0"/>
              <a:cs typeface="Times New Roman" panose="02020603050405020304" pitchFamily="18" charset="0"/>
            </a:endParaRPr>
          </a:p>
        </p:txBody>
      </p:sp>
      <p:pic>
        <p:nvPicPr>
          <p:cNvPr id="9" name="image1.png"/>
          <p:cNvPicPr/>
          <p:nvPr/>
        </p:nvPicPr>
        <p:blipFill>
          <a:blip r:embed="rId4" cstate="print"/>
          <a:stretch>
            <a:fillRect/>
          </a:stretch>
        </p:blipFill>
        <p:spPr>
          <a:xfrm>
            <a:off x="10060392" y="5636686"/>
            <a:ext cx="1807758" cy="1013496"/>
          </a:xfrm>
          <a:prstGeom prst="rect">
            <a:avLst/>
          </a:prstGeom>
        </p:spPr>
      </p:pic>
    </p:spTree>
    <p:extLst>
      <p:ext uri="{BB962C8B-B14F-4D97-AF65-F5344CB8AC3E}">
        <p14:creationId xmlns:p14="http://schemas.microsoft.com/office/powerpoint/2010/main" val="629581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136342" y="-400567"/>
            <a:ext cx="12464683" cy="2087816"/>
            <a:chOff x="0" y="-312504"/>
            <a:chExt cx="12464683" cy="2087816"/>
          </a:xfrm>
        </p:grpSpPr>
        <p:sp>
          <p:nvSpPr>
            <p:cNvPr id="5" name="AutoShape 2"/>
            <p:cNvSpPr/>
            <p:nvPr/>
          </p:nvSpPr>
          <p:spPr>
            <a:xfrm>
              <a:off x="0" y="0"/>
              <a:ext cx="12192000" cy="1775312"/>
            </a:xfrm>
            <a:prstGeom prst="rect">
              <a:avLst/>
            </a:prstGeom>
            <a:solidFill>
              <a:srgbClr val="A6A7D3">
                <a:alpha val="89804"/>
              </a:srgbClr>
            </a:solidFill>
          </p:spPr>
        </p:sp>
        <p:grpSp>
          <p:nvGrpSpPr>
            <p:cNvPr id="6" name="Group 7"/>
            <p:cNvGrpSpPr/>
            <p:nvPr/>
          </p:nvGrpSpPr>
          <p:grpSpPr>
            <a:xfrm>
              <a:off x="565038" y="330008"/>
              <a:ext cx="881603" cy="911591"/>
              <a:chOff x="0" y="0"/>
              <a:chExt cx="628022" cy="649385"/>
            </a:xfrm>
          </p:grpSpPr>
          <p:sp>
            <p:nvSpPr>
              <p:cNvPr id="8"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pic>
          <p:nvPicPr>
            <p:cNvPr id="7" name="Picture 2" descr="https://www.secretariajuridica.gov.co/sites/default/files/PROTOCOLOScovid19.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1201400" y="-312504"/>
              <a:ext cx="1263283" cy="1315190"/>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Rectángulo 1"/>
          <p:cNvSpPr/>
          <p:nvPr/>
        </p:nvSpPr>
        <p:spPr>
          <a:xfrm>
            <a:off x="758190" y="2307789"/>
            <a:ext cx="10675620" cy="3416320"/>
          </a:xfrm>
          <a:prstGeom prst="rect">
            <a:avLst/>
          </a:prstGeom>
        </p:spPr>
        <p:txBody>
          <a:bodyPr wrap="square">
            <a:spAutoFit/>
          </a:bodyPr>
          <a:lstStyle/>
          <a:p>
            <a:pPr algn="just"/>
            <a:r>
              <a:rPr lang="es-CO" sz="2400" dirty="0">
                <a:latin typeface="Helvetica LT Std Light" panose="020B0403020202020204" pitchFamily="34" charset="0"/>
              </a:rPr>
              <a:t>La Corte Constitucional ha indicado que por tratarse de una </a:t>
            </a:r>
            <a:r>
              <a:rPr lang="es-CO" sz="2400" dirty="0">
                <a:latin typeface="Helvetica LT Std" panose="020B0704020202030204" pitchFamily="34" charset="0"/>
              </a:rPr>
              <a:t>causal de contratación directa</a:t>
            </a:r>
            <a:r>
              <a:rPr lang="es-CO" sz="2400" dirty="0">
                <a:latin typeface="Helvetica LT Std Light" panose="020B0403020202020204" pitchFamily="34" charset="0"/>
              </a:rPr>
              <a:t> debe </a:t>
            </a:r>
            <a:r>
              <a:rPr lang="es-CO" sz="2400" dirty="0">
                <a:latin typeface="Helvetica LT Std" panose="020B0704020202030204" pitchFamily="34" charset="0"/>
              </a:rPr>
              <a:t>garantizar los principios de economía, transparencia, responsabilidad</a:t>
            </a:r>
            <a:r>
              <a:rPr lang="es-CO" sz="2400" dirty="0">
                <a:latin typeface="Helvetica LT Std Light" panose="020B0403020202020204" pitchFamily="34" charset="0"/>
              </a:rPr>
              <a:t> y, en especial, de </a:t>
            </a:r>
            <a:r>
              <a:rPr lang="es-CO" sz="2400" dirty="0">
                <a:latin typeface="Helvetica LT Std" panose="020B0704020202030204" pitchFamily="34" charset="0"/>
              </a:rPr>
              <a:t>selección objetiva</a:t>
            </a:r>
            <a:r>
              <a:rPr lang="es-CO" sz="2400" dirty="0">
                <a:latin typeface="Helvetica LT Std Light" panose="020B0403020202020204" pitchFamily="34" charset="0"/>
              </a:rPr>
              <a:t>, previstos en el Estatuto General de Contratación de la Administración Pública.</a:t>
            </a:r>
          </a:p>
          <a:p>
            <a:pPr algn="just"/>
            <a:endParaRPr lang="es-CO" sz="2400" dirty="0">
              <a:latin typeface="Helvetica LT Std Light" panose="020B0403020202020204" pitchFamily="34" charset="0"/>
            </a:endParaRPr>
          </a:p>
          <a:p>
            <a:pPr algn="just"/>
            <a:r>
              <a:rPr lang="es-CO" sz="2400" dirty="0">
                <a:latin typeface="Helvetica LT Std Light" panose="020B0403020202020204" pitchFamily="34" charset="0"/>
              </a:rPr>
              <a:t>Además de lo anterior, </a:t>
            </a:r>
            <a:r>
              <a:rPr lang="es-CO" sz="2400" dirty="0">
                <a:latin typeface="Helvetica LT Std" panose="020B0704020202030204" pitchFamily="34" charset="0"/>
              </a:rPr>
              <a:t>la observancia de los principios de la función administrativa, de la gestión fiscal y del régimen de inhabilidades e incompatibilidades</a:t>
            </a:r>
            <a:r>
              <a:rPr lang="es-CO" sz="2400" dirty="0">
                <a:solidFill>
                  <a:srgbClr val="6C69AE"/>
                </a:solidFill>
                <a:latin typeface="Helvetica LT Std" panose="020B0704020202030204" pitchFamily="34" charset="0"/>
              </a:rPr>
              <a:t>, (art.13, Ley 1150 de 2007).</a:t>
            </a:r>
          </a:p>
        </p:txBody>
      </p:sp>
      <p:sp>
        <p:nvSpPr>
          <p:cNvPr id="3" name="Rectángulo 2"/>
          <p:cNvSpPr/>
          <p:nvPr/>
        </p:nvSpPr>
        <p:spPr>
          <a:xfrm>
            <a:off x="1934788" y="225936"/>
            <a:ext cx="8451964" cy="1323439"/>
          </a:xfrm>
          <a:prstGeom prst="rect">
            <a:avLst/>
          </a:prstGeom>
        </p:spPr>
        <p:txBody>
          <a:bodyPr wrap="square">
            <a:spAutoFit/>
          </a:bodyPr>
          <a:lstStyle/>
          <a:p>
            <a:pPr algn="ctr"/>
            <a:r>
              <a:rPr lang="es-CO" sz="4000" dirty="0">
                <a:latin typeface="MetaPro-Bold" panose="02000503040000020004" pitchFamily="50" charset="0"/>
              </a:rPr>
              <a:t>4. Requisitos para la declaratoria de urgencia manifiesta</a:t>
            </a:r>
          </a:p>
        </p:txBody>
      </p:sp>
      <p:pic>
        <p:nvPicPr>
          <p:cNvPr id="9" name="image1.png"/>
          <p:cNvPicPr/>
          <p:nvPr/>
        </p:nvPicPr>
        <p:blipFill>
          <a:blip r:embed="rId4" cstate="print"/>
          <a:stretch>
            <a:fillRect/>
          </a:stretch>
        </p:blipFill>
        <p:spPr>
          <a:xfrm>
            <a:off x="10060392" y="5636686"/>
            <a:ext cx="1807758" cy="1013496"/>
          </a:xfrm>
          <a:prstGeom prst="rect">
            <a:avLst/>
          </a:prstGeom>
        </p:spPr>
      </p:pic>
      <p:pic>
        <p:nvPicPr>
          <p:cNvPr id="10" name="Picture 2" descr="https://www.secretariajuridica.gov.co/sites/default/files/PROTOCOLOScovid19.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0718688" y="-507506"/>
            <a:ext cx="2000250" cy="2082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6382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0" y="-312504"/>
            <a:ext cx="12464683" cy="2087816"/>
            <a:chOff x="0" y="-312504"/>
            <a:chExt cx="12464683" cy="2087816"/>
          </a:xfrm>
        </p:grpSpPr>
        <p:sp>
          <p:nvSpPr>
            <p:cNvPr id="5" name="AutoShape 2"/>
            <p:cNvSpPr/>
            <p:nvPr/>
          </p:nvSpPr>
          <p:spPr>
            <a:xfrm>
              <a:off x="0" y="0"/>
              <a:ext cx="12192000" cy="1775312"/>
            </a:xfrm>
            <a:prstGeom prst="rect">
              <a:avLst/>
            </a:prstGeom>
            <a:solidFill>
              <a:srgbClr val="A6A7D3">
                <a:alpha val="89804"/>
              </a:srgbClr>
            </a:solidFill>
          </p:spPr>
        </p:sp>
        <p:grpSp>
          <p:nvGrpSpPr>
            <p:cNvPr id="6" name="Group 7"/>
            <p:cNvGrpSpPr/>
            <p:nvPr/>
          </p:nvGrpSpPr>
          <p:grpSpPr>
            <a:xfrm>
              <a:off x="565038" y="330008"/>
              <a:ext cx="881603" cy="911591"/>
              <a:chOff x="0" y="0"/>
              <a:chExt cx="628022" cy="649385"/>
            </a:xfrm>
          </p:grpSpPr>
          <p:sp>
            <p:nvSpPr>
              <p:cNvPr id="8"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pic>
          <p:nvPicPr>
            <p:cNvPr id="7" name="Picture 2" descr="https://www.secretariajuridica.gov.co/sites/default/files/PROTOCOLOScovid19.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1201400" y="-312504"/>
              <a:ext cx="1263283" cy="1315190"/>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Rectángulo 1"/>
          <p:cNvSpPr/>
          <p:nvPr/>
        </p:nvSpPr>
        <p:spPr>
          <a:xfrm>
            <a:off x="731520" y="2226439"/>
            <a:ext cx="10629900" cy="3785652"/>
          </a:xfrm>
          <a:prstGeom prst="rect">
            <a:avLst/>
          </a:prstGeom>
        </p:spPr>
        <p:txBody>
          <a:bodyPr wrap="square">
            <a:spAutoFit/>
          </a:bodyPr>
          <a:lstStyle/>
          <a:p>
            <a:pPr algn="just"/>
            <a:r>
              <a:rPr lang="es-CO" sz="2400" dirty="0">
                <a:latin typeface="Helvetica LT Std Light" panose="020B0403020202020204" pitchFamily="34" charset="0"/>
              </a:rPr>
              <a:t>Las contrataciones por </a:t>
            </a:r>
            <a:r>
              <a:rPr lang="es-CO" sz="2400" dirty="0">
                <a:latin typeface="Helvetica LT Std" panose="020B0704020202030204" pitchFamily="34" charset="0"/>
              </a:rPr>
              <a:t>urgencia manifiesta </a:t>
            </a:r>
            <a:r>
              <a:rPr lang="es-CO" sz="2400" dirty="0">
                <a:latin typeface="Helvetica LT Std Light" panose="020B0403020202020204" pitchFamily="34" charset="0"/>
              </a:rPr>
              <a:t>deberán ser </a:t>
            </a:r>
            <a:r>
              <a:rPr lang="es-CO" sz="2400" dirty="0">
                <a:latin typeface="Helvetica LT Std" panose="020B0704020202030204" pitchFamily="34" charset="0"/>
              </a:rPr>
              <a:t>céleres</a:t>
            </a:r>
            <a:r>
              <a:rPr lang="es-CO" sz="2400" dirty="0">
                <a:latin typeface="Helvetica LT Std Light" panose="020B0403020202020204" pitchFamily="34" charset="0"/>
              </a:rPr>
              <a:t>. El </a:t>
            </a:r>
            <a:r>
              <a:rPr lang="es-CO" sz="2400" dirty="0">
                <a:latin typeface="Helvetica LT Std" panose="020B0704020202030204" pitchFamily="34" charset="0"/>
              </a:rPr>
              <a:t>término</a:t>
            </a:r>
            <a:r>
              <a:rPr lang="es-CO" sz="2400" dirty="0">
                <a:latin typeface="Helvetica LT Std Light" panose="020B0403020202020204" pitchFamily="34" charset="0"/>
              </a:rPr>
              <a:t> para adelantar un proceso de selección de contratistas a través de esa modalidad </a:t>
            </a:r>
            <a:r>
              <a:rPr lang="es-CO" sz="2400" dirty="0">
                <a:latin typeface="Helvetica LT Std" panose="020B0704020202030204" pitchFamily="34" charset="0"/>
              </a:rPr>
              <a:t>deberá ser significativamente menor </a:t>
            </a:r>
            <a:r>
              <a:rPr lang="es-CO" sz="2400" dirty="0">
                <a:latin typeface="Helvetica LT Std Light" panose="020B0403020202020204" pitchFamily="34" charset="0"/>
              </a:rPr>
              <a:t>que el de un </a:t>
            </a:r>
            <a:r>
              <a:rPr lang="es-CO" sz="2400" dirty="0">
                <a:latin typeface="Helvetica LT Std" panose="020B0704020202030204" pitchFamily="34" charset="0"/>
              </a:rPr>
              <a:t>proceso de escogencia público</a:t>
            </a:r>
            <a:r>
              <a:rPr lang="es-CO" sz="2400" dirty="0">
                <a:latin typeface="Helvetica LT Std Light" panose="020B0403020202020204" pitchFamily="34" charset="0"/>
              </a:rPr>
              <a:t> (licitación, concurso de méritos o selección abreviada).</a:t>
            </a:r>
          </a:p>
          <a:p>
            <a:pPr algn="just"/>
            <a:endParaRPr lang="es-CO" sz="2400" dirty="0">
              <a:latin typeface="Helvetica LT Std Light" panose="020B0403020202020204" pitchFamily="34" charset="0"/>
            </a:endParaRPr>
          </a:p>
          <a:p>
            <a:pPr algn="just"/>
            <a:r>
              <a:rPr lang="es-CO" sz="2400" dirty="0">
                <a:latin typeface="Helvetica LT Std Light" panose="020B0403020202020204" pitchFamily="34" charset="0"/>
              </a:rPr>
              <a:t>De manera previa a la declaratoria de urgencia manifiesta, las entidades </a:t>
            </a:r>
            <a:r>
              <a:rPr lang="es-CO" sz="2400" dirty="0">
                <a:latin typeface="Helvetica LT Std" panose="020B0704020202030204" pitchFamily="34" charset="0"/>
              </a:rPr>
              <a:t>deberán contar con las respectivas disponibilidades presupuestales</a:t>
            </a:r>
            <a:r>
              <a:rPr lang="es-CO" sz="2400" dirty="0">
                <a:latin typeface="Helvetica LT Std Light" panose="020B0403020202020204" pitchFamily="34" charset="0"/>
              </a:rPr>
              <a:t>, así como con los </a:t>
            </a:r>
            <a:r>
              <a:rPr lang="es-CO" sz="2400" dirty="0">
                <a:latin typeface="Helvetica LT Std" panose="020B0704020202030204" pitchFamily="34" charset="0"/>
              </a:rPr>
              <a:t>estudios de conveniencia de la contratación</a:t>
            </a:r>
            <a:r>
              <a:rPr lang="es-CO" sz="2400" dirty="0">
                <a:latin typeface="Helvetica LT Std Light" panose="020B0403020202020204" pitchFamily="34" charset="0"/>
              </a:rPr>
              <a:t>, las </a:t>
            </a:r>
            <a:r>
              <a:rPr lang="es-CO" sz="2400" dirty="0">
                <a:latin typeface="Helvetica LT Std" panose="020B0704020202030204" pitchFamily="34" charset="0"/>
              </a:rPr>
              <a:t>autorizaciones y licencias </a:t>
            </a:r>
            <a:r>
              <a:rPr lang="es-CO" sz="2400" dirty="0">
                <a:latin typeface="Helvetica LT Std Light" panose="020B0403020202020204" pitchFamily="34" charset="0"/>
              </a:rPr>
              <a:t>correspondientes.</a:t>
            </a:r>
          </a:p>
        </p:txBody>
      </p:sp>
      <p:sp>
        <p:nvSpPr>
          <p:cNvPr id="3" name="Rectángulo 2"/>
          <p:cNvSpPr/>
          <p:nvPr/>
        </p:nvSpPr>
        <p:spPr>
          <a:xfrm>
            <a:off x="3165873" y="615434"/>
            <a:ext cx="5761193" cy="707886"/>
          </a:xfrm>
          <a:prstGeom prst="rect">
            <a:avLst/>
          </a:prstGeom>
        </p:spPr>
        <p:txBody>
          <a:bodyPr wrap="none">
            <a:spAutoFit/>
          </a:bodyPr>
          <a:lstStyle/>
          <a:p>
            <a:r>
              <a:rPr lang="es-CO" sz="4000" dirty="0">
                <a:latin typeface="MetaPro-Bold" panose="02000503040000020004" pitchFamily="50" charset="0"/>
              </a:rPr>
              <a:t>PRINCIPIO DE ECONOMIA</a:t>
            </a:r>
          </a:p>
        </p:txBody>
      </p:sp>
      <p:pic>
        <p:nvPicPr>
          <p:cNvPr id="10" name="image1.png"/>
          <p:cNvPicPr/>
          <p:nvPr/>
        </p:nvPicPr>
        <p:blipFill>
          <a:blip r:embed="rId4" cstate="print"/>
          <a:stretch>
            <a:fillRect/>
          </a:stretch>
        </p:blipFill>
        <p:spPr>
          <a:xfrm>
            <a:off x="10060392" y="5655736"/>
            <a:ext cx="1807758" cy="1013496"/>
          </a:xfrm>
          <a:prstGeom prst="rect">
            <a:avLst/>
          </a:prstGeom>
        </p:spPr>
      </p:pic>
      <p:pic>
        <p:nvPicPr>
          <p:cNvPr id="11" name="Picture 2" descr="https://www.secretariajuridica.gov.co/sites/default/files/PROTOCOLOScovid19.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0718688" y="-507506"/>
            <a:ext cx="2000250" cy="2082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3461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84835" y="1079927"/>
            <a:ext cx="11022330" cy="5262979"/>
          </a:xfrm>
          <a:prstGeom prst="rect">
            <a:avLst/>
          </a:prstGeom>
        </p:spPr>
        <p:txBody>
          <a:bodyPr wrap="square">
            <a:spAutoFit/>
          </a:bodyPr>
          <a:lstStyle/>
          <a:p>
            <a:pPr algn="just"/>
            <a:r>
              <a:rPr lang="es-CO" sz="2400" dirty="0">
                <a:latin typeface="Helvetica LT Std Light" panose="020B0403020202020204" pitchFamily="34" charset="0"/>
              </a:rPr>
              <a:t>L</a:t>
            </a:r>
            <a:r>
              <a:rPr lang="es-CO" sz="2400" b="1" dirty="0">
                <a:latin typeface="Helvetica LT Std Light" panose="020B0403020202020204" pitchFamily="34" charset="0"/>
              </a:rPr>
              <a:t>a Secretar</a:t>
            </a:r>
            <a:r>
              <a:rPr lang="es-ES" sz="2400" b="1" dirty="0" err="1">
                <a:latin typeface="Helvetica LT Std Light" panose="020B0403020202020204" pitchFamily="34" charset="0"/>
              </a:rPr>
              <a:t>ía</a:t>
            </a:r>
            <a:r>
              <a:rPr lang="es-ES" sz="2400" b="1" dirty="0">
                <a:latin typeface="Helvetica LT Std Light" panose="020B0403020202020204" pitchFamily="34" charset="0"/>
              </a:rPr>
              <a:t> Jurídica</a:t>
            </a:r>
            <a:r>
              <a:rPr lang="es-CO" sz="2400" b="1" dirty="0">
                <a:latin typeface="Helvetica LT Std Light" panose="020B0403020202020204" pitchFamily="34" charset="0"/>
              </a:rPr>
              <a:t> sugiere proponer que en el acto administrativo de declaratoria de urgencia manifiesta se deje constancia:</a:t>
            </a:r>
          </a:p>
          <a:p>
            <a:pPr algn="just"/>
            <a:endParaRPr lang="es-CO" sz="2400" dirty="0">
              <a:latin typeface="Helvetica LT Std Light" panose="020B0403020202020204" pitchFamily="34" charset="0"/>
            </a:endParaRPr>
          </a:p>
          <a:p>
            <a:pPr algn="just"/>
            <a:r>
              <a:rPr lang="es-CO" sz="2400" dirty="0">
                <a:latin typeface="Helvetica LT Std Light" panose="020B0403020202020204" pitchFamily="34" charset="0"/>
              </a:rPr>
              <a:t>i) Las razones de conveniencia t</a:t>
            </a:r>
            <a:r>
              <a:rPr lang="es-ES" sz="2400" dirty="0" err="1">
                <a:latin typeface="Helvetica LT Std Light" panose="020B0403020202020204" pitchFamily="34" charset="0"/>
              </a:rPr>
              <a:t>écnica</a:t>
            </a:r>
            <a:r>
              <a:rPr lang="es-ES" sz="2400" dirty="0">
                <a:latin typeface="Helvetica LT Std Light" panose="020B0403020202020204" pitchFamily="34" charset="0"/>
              </a:rPr>
              <a:t>, jurídica y económica que justifiquen no adelantar un proceso de selección público de contratistas.</a:t>
            </a:r>
            <a:endParaRPr lang="es-CO" sz="2400" dirty="0">
              <a:latin typeface="Helvetica LT Std Light" panose="020B0403020202020204" pitchFamily="34" charset="0"/>
            </a:endParaRPr>
          </a:p>
          <a:p>
            <a:pPr algn="just"/>
            <a:endParaRPr lang="es-CO" sz="2400" dirty="0">
              <a:latin typeface="Helvetica LT Std Light" panose="020B0403020202020204" pitchFamily="34" charset="0"/>
            </a:endParaRPr>
          </a:p>
          <a:p>
            <a:pPr algn="just"/>
            <a:r>
              <a:rPr lang="es-CO" sz="2400" dirty="0">
                <a:solidFill>
                  <a:srgbClr val="6C69AE"/>
                </a:solidFill>
                <a:latin typeface="Helvetica LT Std" panose="020B0704020202030204" pitchFamily="34" charset="0"/>
              </a:rPr>
              <a:t>(ii) </a:t>
            </a:r>
            <a:r>
              <a:rPr lang="es-CO" sz="2400" dirty="0">
                <a:latin typeface="Helvetica LT Std Light" panose="020B0403020202020204" pitchFamily="34" charset="0"/>
              </a:rPr>
              <a:t>Los </a:t>
            </a:r>
            <a:r>
              <a:rPr lang="es-CO" sz="2400" dirty="0">
                <a:latin typeface="Helvetica LT Std" panose="020B0704020202030204" pitchFamily="34" charset="0"/>
              </a:rPr>
              <a:t>beneficios para el Distrito Capital y para los habitantes de Bogotá </a:t>
            </a:r>
            <a:r>
              <a:rPr lang="es-CO" sz="2400" dirty="0">
                <a:latin typeface="Helvetica LT Std Light" panose="020B0403020202020204" pitchFamily="34" charset="0"/>
              </a:rPr>
              <a:t>como consecuencia del uso de esa modalidad de contratación. </a:t>
            </a:r>
          </a:p>
          <a:p>
            <a:pPr algn="just"/>
            <a:endParaRPr lang="es-CO" sz="2400" dirty="0">
              <a:latin typeface="Helvetica LT Std Light" panose="020B0403020202020204" pitchFamily="34" charset="0"/>
            </a:endParaRPr>
          </a:p>
          <a:p>
            <a:pPr algn="just"/>
            <a:r>
              <a:rPr lang="es-CO" sz="2400" dirty="0">
                <a:solidFill>
                  <a:srgbClr val="6C69AE"/>
                </a:solidFill>
                <a:latin typeface="Helvetica LT Std" panose="020B0704020202030204" pitchFamily="34" charset="0"/>
              </a:rPr>
              <a:t>(iii) </a:t>
            </a:r>
            <a:r>
              <a:rPr lang="es-CO" sz="2400" dirty="0">
                <a:latin typeface="Helvetica LT Std Light" panose="020B0403020202020204" pitchFamily="34" charset="0"/>
              </a:rPr>
              <a:t>La </a:t>
            </a:r>
            <a:r>
              <a:rPr lang="es-CO" sz="2400" dirty="0">
                <a:latin typeface="Helvetica LT Std" panose="020B0704020202030204" pitchFamily="34" charset="0"/>
              </a:rPr>
              <a:t>idoneidad del contratista</a:t>
            </a:r>
            <a:r>
              <a:rPr lang="es-CO" sz="2400" dirty="0">
                <a:latin typeface="Helvetica LT Std Light" panose="020B0403020202020204" pitchFamily="34" charset="0"/>
              </a:rPr>
              <a:t>, entendida como la </a:t>
            </a:r>
            <a:r>
              <a:rPr lang="es-CO" sz="2400" dirty="0">
                <a:latin typeface="Helvetica LT Std" panose="020B0704020202030204" pitchFamily="34" charset="0"/>
              </a:rPr>
              <a:t>verificación</a:t>
            </a:r>
            <a:r>
              <a:rPr lang="es-CO" sz="2400" dirty="0">
                <a:latin typeface="Helvetica LT Std Light" panose="020B0403020202020204" pitchFamily="34" charset="0"/>
              </a:rPr>
              <a:t> de que aquel cuenta con experiencia, capacidad jurídica, técnica y financiera y que esos </a:t>
            </a:r>
            <a:r>
              <a:rPr lang="es-CO" sz="2400" dirty="0">
                <a:latin typeface="Helvetica LT Std" panose="020B0704020202030204" pitchFamily="34" charset="0"/>
              </a:rPr>
              <a:t>requisitos resultan adecuados y proporcionales frente al objeto del contrato y las obligaciones </a:t>
            </a:r>
            <a:r>
              <a:rPr lang="es-CO" sz="2400" dirty="0">
                <a:latin typeface="Helvetica LT Std Light" panose="020B0403020202020204" pitchFamily="34" charset="0"/>
              </a:rPr>
              <a:t>a su cargo.</a:t>
            </a:r>
          </a:p>
          <a:p>
            <a:pPr algn="just"/>
            <a:endParaRPr lang="es-CO" sz="2400" dirty="0">
              <a:latin typeface="Helvetica LT Std Light" panose="020B0403020202020204" pitchFamily="34" charset="0"/>
            </a:endParaRPr>
          </a:p>
        </p:txBody>
      </p:sp>
      <p:pic>
        <p:nvPicPr>
          <p:cNvPr id="3" name="image1.png"/>
          <p:cNvPicPr/>
          <p:nvPr/>
        </p:nvPicPr>
        <p:blipFill>
          <a:blip r:embed="rId2" cstate="print"/>
          <a:stretch>
            <a:fillRect/>
          </a:stretch>
        </p:blipFill>
        <p:spPr>
          <a:xfrm>
            <a:off x="10060392" y="5636686"/>
            <a:ext cx="1807758" cy="1013496"/>
          </a:xfrm>
          <a:prstGeom prst="rect">
            <a:avLst/>
          </a:prstGeom>
        </p:spPr>
      </p:pic>
      <p:cxnSp>
        <p:nvCxnSpPr>
          <p:cNvPr id="5" name="Conector recto 4"/>
          <p:cNvCxnSpPr/>
          <p:nvPr/>
        </p:nvCxnSpPr>
        <p:spPr>
          <a:xfrm>
            <a:off x="0" y="438150"/>
            <a:ext cx="12192000" cy="0"/>
          </a:xfrm>
          <a:prstGeom prst="line">
            <a:avLst/>
          </a:prstGeom>
          <a:ln w="76200">
            <a:solidFill>
              <a:srgbClr val="6C69A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7180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8660" y="1112371"/>
            <a:ext cx="10774680" cy="4524315"/>
          </a:xfrm>
          <a:prstGeom prst="rect">
            <a:avLst/>
          </a:prstGeom>
        </p:spPr>
        <p:txBody>
          <a:bodyPr wrap="square">
            <a:spAutoFit/>
          </a:bodyPr>
          <a:lstStyle/>
          <a:p>
            <a:pPr algn="just"/>
            <a:r>
              <a:rPr lang="es-CO" sz="2400" b="1" dirty="0">
                <a:solidFill>
                  <a:srgbClr val="7371B3"/>
                </a:solidFill>
                <a:latin typeface="Helvetica LT Std" panose="020B0704020202030204" pitchFamily="34" charset="0"/>
              </a:rPr>
              <a:t>(iv) </a:t>
            </a:r>
            <a:r>
              <a:rPr lang="es-CO" sz="2400" dirty="0">
                <a:latin typeface="Helvetica LT Std Light" panose="020B0403020202020204" pitchFamily="34" charset="0"/>
              </a:rPr>
              <a:t>La </a:t>
            </a:r>
            <a:r>
              <a:rPr lang="es-CO" sz="2400" dirty="0">
                <a:latin typeface="Helvetica LT Std" panose="020B0704020202030204" pitchFamily="34" charset="0"/>
              </a:rPr>
              <a:t>identificación de los riesgos del contrato, su estimación y distribución</a:t>
            </a:r>
            <a:r>
              <a:rPr lang="es-CO" sz="2400" dirty="0">
                <a:latin typeface="Helvetica LT Std Light" panose="020B0403020202020204" pitchFamily="34" charset="0"/>
              </a:rPr>
              <a:t>, así como las medidas para prevenirlos y soportarlos en caso de que ocurran.</a:t>
            </a:r>
          </a:p>
          <a:p>
            <a:pPr algn="just"/>
            <a:endParaRPr lang="es-CO" sz="2400" dirty="0">
              <a:latin typeface="Helvetica LT Std Light" panose="020B0403020202020204" pitchFamily="34" charset="0"/>
            </a:endParaRPr>
          </a:p>
          <a:p>
            <a:pPr algn="just"/>
            <a:r>
              <a:rPr lang="es-CO" sz="2400" b="1" dirty="0">
                <a:solidFill>
                  <a:srgbClr val="7371B3"/>
                </a:solidFill>
                <a:latin typeface="Helvetica LT Std" panose="020B0704020202030204" pitchFamily="34" charset="0"/>
              </a:rPr>
              <a:t>(v) </a:t>
            </a:r>
            <a:r>
              <a:rPr lang="es-CO" sz="2400" dirty="0">
                <a:latin typeface="Helvetica LT Std Light" panose="020B0403020202020204" pitchFamily="34" charset="0"/>
              </a:rPr>
              <a:t>La </a:t>
            </a:r>
            <a:r>
              <a:rPr lang="es-CO" sz="2400" dirty="0">
                <a:latin typeface="Helvetica LT Std" panose="020B0704020202030204" pitchFamily="34" charset="0"/>
              </a:rPr>
              <a:t>necesidad o no de exigir la garantía única de cumplimiento y los amparos </a:t>
            </a:r>
            <a:r>
              <a:rPr lang="es-CO" sz="2400" dirty="0">
                <a:latin typeface="Helvetica LT Std Light" panose="020B0403020202020204" pitchFamily="34" charset="0"/>
              </a:rPr>
              <a:t>según la naturaleza y alcance del objeto del contrato y de las obligaciones a cargo del contratista.</a:t>
            </a:r>
          </a:p>
          <a:p>
            <a:pPr algn="just"/>
            <a:endParaRPr lang="es-CO" sz="2400" dirty="0">
              <a:latin typeface="Helvetica LT Std Light" panose="020B0403020202020204" pitchFamily="34" charset="0"/>
            </a:endParaRPr>
          </a:p>
          <a:p>
            <a:pPr algn="just"/>
            <a:r>
              <a:rPr lang="es-CO" sz="2400" dirty="0">
                <a:solidFill>
                  <a:srgbClr val="7371B3"/>
                </a:solidFill>
                <a:latin typeface="Helvetica LT Std" panose="020B0704020202030204" pitchFamily="34" charset="0"/>
              </a:rPr>
              <a:t>(vi) </a:t>
            </a:r>
            <a:r>
              <a:rPr lang="es-CO" sz="2400" dirty="0">
                <a:latin typeface="Helvetica LT Std Light" panose="020B0403020202020204" pitchFamily="34" charset="0"/>
              </a:rPr>
              <a:t>El </a:t>
            </a:r>
            <a:r>
              <a:rPr lang="es-CO" sz="2400" dirty="0">
                <a:latin typeface="Helvetica LT Std" panose="020B0704020202030204" pitchFamily="34" charset="0"/>
              </a:rPr>
              <a:t>análisis de los precios de mercado </a:t>
            </a:r>
            <a:r>
              <a:rPr lang="es-CO" sz="2400" dirty="0">
                <a:latin typeface="Helvetica LT Std Light" panose="020B0403020202020204" pitchFamily="34" charset="0"/>
              </a:rPr>
              <a:t>que permitan concluir que el </a:t>
            </a:r>
            <a:r>
              <a:rPr lang="es-CO" sz="2400" dirty="0">
                <a:latin typeface="Helvetica LT Std" panose="020B0704020202030204" pitchFamily="34" charset="0"/>
              </a:rPr>
              <a:t>valor del contrato es razonable.</a:t>
            </a:r>
          </a:p>
          <a:p>
            <a:pPr algn="just"/>
            <a:endParaRPr lang="es-CO" sz="2400" dirty="0">
              <a:latin typeface="Helvetica LT Std Light" panose="020B0403020202020204" pitchFamily="34" charset="0"/>
            </a:endParaRPr>
          </a:p>
          <a:p>
            <a:pPr algn="just"/>
            <a:r>
              <a:rPr lang="es-CO" sz="2400" dirty="0">
                <a:solidFill>
                  <a:srgbClr val="7371B3"/>
                </a:solidFill>
                <a:latin typeface="Helvetica LT Std" panose="020B0704020202030204" pitchFamily="34" charset="0"/>
              </a:rPr>
              <a:t>(vii) </a:t>
            </a:r>
            <a:r>
              <a:rPr lang="es-CO" sz="2400" dirty="0">
                <a:latin typeface="Helvetica LT Std Light" panose="020B0403020202020204" pitchFamily="34" charset="0"/>
              </a:rPr>
              <a:t>Los elementos esenciales, naturales y accidentales del contrato.</a:t>
            </a:r>
          </a:p>
        </p:txBody>
      </p:sp>
      <p:pic>
        <p:nvPicPr>
          <p:cNvPr id="3" name="image1.png"/>
          <p:cNvPicPr/>
          <p:nvPr/>
        </p:nvPicPr>
        <p:blipFill>
          <a:blip r:embed="rId2" cstate="print"/>
          <a:stretch>
            <a:fillRect/>
          </a:stretch>
        </p:blipFill>
        <p:spPr>
          <a:xfrm>
            <a:off x="10060392" y="5636686"/>
            <a:ext cx="1807758" cy="1013496"/>
          </a:xfrm>
          <a:prstGeom prst="rect">
            <a:avLst/>
          </a:prstGeom>
        </p:spPr>
      </p:pic>
      <p:cxnSp>
        <p:nvCxnSpPr>
          <p:cNvPr id="5" name="Conector recto 4"/>
          <p:cNvCxnSpPr/>
          <p:nvPr/>
        </p:nvCxnSpPr>
        <p:spPr>
          <a:xfrm>
            <a:off x="0" y="438150"/>
            <a:ext cx="12192000" cy="0"/>
          </a:xfrm>
          <a:prstGeom prst="line">
            <a:avLst/>
          </a:prstGeom>
          <a:ln w="76200">
            <a:solidFill>
              <a:srgbClr val="6C69A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1108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0" y="-312504"/>
            <a:ext cx="12464683" cy="2087816"/>
            <a:chOff x="0" y="-312504"/>
            <a:chExt cx="12464683" cy="2087816"/>
          </a:xfrm>
        </p:grpSpPr>
        <p:sp>
          <p:nvSpPr>
            <p:cNvPr id="5" name="AutoShape 2"/>
            <p:cNvSpPr/>
            <p:nvPr/>
          </p:nvSpPr>
          <p:spPr>
            <a:xfrm>
              <a:off x="0" y="0"/>
              <a:ext cx="12192000" cy="1775312"/>
            </a:xfrm>
            <a:prstGeom prst="rect">
              <a:avLst/>
            </a:prstGeom>
            <a:solidFill>
              <a:srgbClr val="A6A7D3">
                <a:alpha val="89804"/>
              </a:srgbClr>
            </a:solidFill>
          </p:spPr>
        </p:sp>
        <p:grpSp>
          <p:nvGrpSpPr>
            <p:cNvPr id="6" name="Group 7"/>
            <p:cNvGrpSpPr/>
            <p:nvPr/>
          </p:nvGrpSpPr>
          <p:grpSpPr>
            <a:xfrm>
              <a:off x="565038" y="330008"/>
              <a:ext cx="881603" cy="911591"/>
              <a:chOff x="0" y="0"/>
              <a:chExt cx="628022" cy="649385"/>
            </a:xfrm>
          </p:grpSpPr>
          <p:sp>
            <p:nvSpPr>
              <p:cNvPr id="8"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pic>
          <p:nvPicPr>
            <p:cNvPr id="7" name="Picture 2" descr="https://www.secretariajuridica.gov.co/sites/default/files/PROTOCOLOScovid19.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1201400" y="-312504"/>
              <a:ext cx="1263283" cy="1315190"/>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Rectángulo 1"/>
          <p:cNvSpPr/>
          <p:nvPr/>
        </p:nvSpPr>
        <p:spPr>
          <a:xfrm>
            <a:off x="565038" y="2650660"/>
            <a:ext cx="10942320" cy="2677656"/>
          </a:xfrm>
          <a:prstGeom prst="rect">
            <a:avLst/>
          </a:prstGeom>
        </p:spPr>
        <p:txBody>
          <a:bodyPr wrap="square">
            <a:spAutoFit/>
          </a:bodyPr>
          <a:lstStyle/>
          <a:p>
            <a:pPr algn="just"/>
            <a:r>
              <a:rPr lang="es-CO" sz="2400" dirty="0">
                <a:latin typeface="Helvetica LT Std Light" panose="020B0403020202020204" pitchFamily="34" charset="0"/>
              </a:rPr>
              <a:t>La Secretaría se refiere a la urgencia manifiesta como una </a:t>
            </a:r>
            <a:r>
              <a:rPr lang="es-CO" sz="2400" dirty="0">
                <a:latin typeface="Helvetica LT Std" panose="020B0704020202030204" pitchFamily="34" charset="0"/>
              </a:rPr>
              <a:t>herramienta para la adjudicación rápida de contratos en casos extremadamente urgentes</a:t>
            </a:r>
            <a:r>
              <a:rPr lang="es-CO" sz="2400" dirty="0">
                <a:latin typeface="Helvetica LT Std Light" panose="020B0403020202020204" pitchFamily="34" charset="0"/>
              </a:rPr>
              <a:t>. La secretaría Jurídica hace hincapié en que este procedimiento </a:t>
            </a:r>
            <a:r>
              <a:rPr lang="es-CO" sz="2400" dirty="0">
                <a:latin typeface="Helvetica LT Std" panose="020B0704020202030204" pitchFamily="34" charset="0"/>
              </a:rPr>
              <a:t>se desvía del principio</a:t>
            </a:r>
            <a:r>
              <a:rPr lang="es-CO" sz="2400" dirty="0">
                <a:latin typeface="Helvetica LT Std Light" panose="020B0403020202020204" pitchFamily="34" charset="0"/>
              </a:rPr>
              <a:t> de transparencia en virtud de la legislación colombiana y, por lo tanto, " debe seguir utilizándose </a:t>
            </a:r>
            <a:r>
              <a:rPr lang="es-CO" sz="2400" dirty="0">
                <a:latin typeface="Helvetica LT Std" panose="020B0704020202030204" pitchFamily="34" charset="0"/>
              </a:rPr>
              <a:t>solo en casos excepcionales</a:t>
            </a:r>
            <a:r>
              <a:rPr lang="es-CO" sz="2400" dirty="0">
                <a:latin typeface="Helvetica LT Std Light" panose="020B0403020202020204" pitchFamily="34" charset="0"/>
              </a:rPr>
              <a:t>" en las condiciones de interpretación estricta del </a:t>
            </a:r>
            <a:r>
              <a:rPr lang="es-CO" sz="2400" dirty="0">
                <a:solidFill>
                  <a:srgbClr val="6C69AE"/>
                </a:solidFill>
                <a:latin typeface="Helvetica LT Std" panose="020B0704020202030204" pitchFamily="34" charset="0"/>
              </a:rPr>
              <a:t>artículo 42 de la Ley 80 de 1993</a:t>
            </a:r>
            <a:r>
              <a:rPr lang="es-CO" sz="2400" dirty="0">
                <a:solidFill>
                  <a:srgbClr val="6C69AE"/>
                </a:solidFill>
                <a:latin typeface="Helvetica LT Std Light" panose="020B0403020202020204" pitchFamily="34" charset="0"/>
              </a:rPr>
              <a:t>. </a:t>
            </a:r>
          </a:p>
          <a:p>
            <a:pPr algn="just"/>
            <a:endParaRPr lang="es-CO" sz="2400" dirty="0">
              <a:solidFill>
                <a:srgbClr val="6C69AE"/>
              </a:solidFill>
              <a:latin typeface="Helvetica LT Std Light" panose="020B0403020202020204" pitchFamily="34" charset="0"/>
            </a:endParaRPr>
          </a:p>
        </p:txBody>
      </p:sp>
      <p:sp>
        <p:nvSpPr>
          <p:cNvPr id="3" name="Rectángulo 2"/>
          <p:cNvSpPr/>
          <p:nvPr/>
        </p:nvSpPr>
        <p:spPr>
          <a:xfrm>
            <a:off x="2539383" y="615434"/>
            <a:ext cx="7021794" cy="707886"/>
          </a:xfrm>
          <a:prstGeom prst="rect">
            <a:avLst/>
          </a:prstGeom>
        </p:spPr>
        <p:txBody>
          <a:bodyPr wrap="none">
            <a:spAutoFit/>
          </a:bodyPr>
          <a:lstStyle/>
          <a:p>
            <a:r>
              <a:rPr lang="es-CO" sz="4000" dirty="0">
                <a:latin typeface="MetaPro-Bold" panose="02000503040000020004" pitchFamily="50" charset="0"/>
              </a:rPr>
              <a:t>PRINCIPIO DE TRANSPARENCIA</a:t>
            </a:r>
          </a:p>
        </p:txBody>
      </p:sp>
      <p:pic>
        <p:nvPicPr>
          <p:cNvPr id="9" name="image1.png"/>
          <p:cNvPicPr/>
          <p:nvPr/>
        </p:nvPicPr>
        <p:blipFill>
          <a:blip r:embed="rId4" cstate="print"/>
          <a:stretch>
            <a:fillRect/>
          </a:stretch>
        </p:blipFill>
        <p:spPr>
          <a:xfrm>
            <a:off x="10060392" y="5636686"/>
            <a:ext cx="1807758" cy="1013496"/>
          </a:xfrm>
          <a:prstGeom prst="rect">
            <a:avLst/>
          </a:prstGeom>
        </p:spPr>
      </p:pic>
      <p:pic>
        <p:nvPicPr>
          <p:cNvPr id="10" name="Picture 2" descr="https://www.secretariajuridica.gov.co/sites/default/files/PROTOCOLOScovid19.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0718688" y="-507506"/>
            <a:ext cx="2000250" cy="2082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4593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0" y="-312504"/>
            <a:ext cx="12464683" cy="2087816"/>
            <a:chOff x="0" y="-312504"/>
            <a:chExt cx="12464683" cy="2087816"/>
          </a:xfrm>
        </p:grpSpPr>
        <p:sp>
          <p:nvSpPr>
            <p:cNvPr id="5" name="AutoShape 2"/>
            <p:cNvSpPr/>
            <p:nvPr/>
          </p:nvSpPr>
          <p:spPr>
            <a:xfrm>
              <a:off x="0" y="0"/>
              <a:ext cx="12192000" cy="1775312"/>
            </a:xfrm>
            <a:prstGeom prst="rect">
              <a:avLst/>
            </a:prstGeom>
            <a:solidFill>
              <a:srgbClr val="A6A7D3">
                <a:alpha val="89804"/>
              </a:srgbClr>
            </a:solidFill>
          </p:spPr>
        </p:sp>
        <p:grpSp>
          <p:nvGrpSpPr>
            <p:cNvPr id="6" name="Group 7"/>
            <p:cNvGrpSpPr/>
            <p:nvPr/>
          </p:nvGrpSpPr>
          <p:grpSpPr>
            <a:xfrm>
              <a:off x="565038" y="330008"/>
              <a:ext cx="881603" cy="911591"/>
              <a:chOff x="0" y="0"/>
              <a:chExt cx="628022" cy="649385"/>
            </a:xfrm>
          </p:grpSpPr>
          <p:sp>
            <p:nvSpPr>
              <p:cNvPr id="8"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pic>
          <p:nvPicPr>
            <p:cNvPr id="7" name="Picture 2" descr="https://www.secretariajuridica.gov.co/sites/default/files/PROTOCOLOScovid19.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1201400" y="-312504"/>
              <a:ext cx="1263283" cy="1315190"/>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Rectángulo 1"/>
          <p:cNvSpPr/>
          <p:nvPr/>
        </p:nvSpPr>
        <p:spPr>
          <a:xfrm>
            <a:off x="502920" y="2690336"/>
            <a:ext cx="11087100" cy="1569660"/>
          </a:xfrm>
          <a:prstGeom prst="rect">
            <a:avLst/>
          </a:prstGeom>
        </p:spPr>
        <p:txBody>
          <a:bodyPr wrap="square">
            <a:spAutoFit/>
          </a:bodyPr>
          <a:lstStyle/>
          <a:p>
            <a:pPr algn="just"/>
            <a:r>
              <a:rPr lang="es-CO" sz="2400" dirty="0">
                <a:latin typeface="Helvetica LT Std Light" panose="020B0403020202020204" pitchFamily="34" charset="0"/>
              </a:rPr>
              <a:t>Será necesario que las </a:t>
            </a:r>
            <a:r>
              <a:rPr lang="es-CO" sz="2400" dirty="0">
                <a:latin typeface="Helvetica LT Std" panose="020B0704020202030204" pitchFamily="34" charset="0"/>
              </a:rPr>
              <a:t>entidades distritales tomen las acciones </a:t>
            </a:r>
            <a:r>
              <a:rPr lang="es-CO" sz="2400" dirty="0">
                <a:latin typeface="Helvetica LT Std Light" panose="020B0403020202020204" pitchFamily="34" charset="0"/>
              </a:rPr>
              <a:t>tendientes para lograr que a través de la suscripción del contrato derivado de la declaratoria de urgencia manifiesta </a:t>
            </a:r>
            <a:r>
              <a:rPr lang="es-CO" sz="2400" dirty="0">
                <a:latin typeface="Helvetica LT Std" panose="020B0704020202030204" pitchFamily="34" charset="0"/>
              </a:rPr>
              <a:t>se logren los fines de la contratación y se satisfagan las necesidades</a:t>
            </a:r>
            <a:r>
              <a:rPr lang="es-CO" sz="2400" dirty="0">
                <a:latin typeface="Helvetica LT Std Light" panose="020B0403020202020204" pitchFamily="34" charset="0"/>
              </a:rPr>
              <a:t> de la entidad y de la población en general.</a:t>
            </a:r>
          </a:p>
        </p:txBody>
      </p:sp>
      <p:sp>
        <p:nvSpPr>
          <p:cNvPr id="3" name="Rectángulo 2"/>
          <p:cNvSpPr/>
          <p:nvPr/>
        </p:nvSpPr>
        <p:spPr>
          <a:xfrm>
            <a:off x="2315478" y="533713"/>
            <a:ext cx="8361584" cy="707886"/>
          </a:xfrm>
          <a:prstGeom prst="rect">
            <a:avLst/>
          </a:prstGeom>
        </p:spPr>
        <p:txBody>
          <a:bodyPr wrap="none">
            <a:spAutoFit/>
          </a:bodyPr>
          <a:lstStyle/>
          <a:p>
            <a:r>
              <a:rPr lang="es-CO" sz="4000" dirty="0">
                <a:latin typeface="MetaPro-Bold" panose="02000503040000020004" pitchFamily="50" charset="0"/>
              </a:rPr>
              <a:t>PRINCIPIO DE RESPONSABILIDAD</a:t>
            </a:r>
          </a:p>
        </p:txBody>
      </p:sp>
      <p:pic>
        <p:nvPicPr>
          <p:cNvPr id="9" name="image1.png"/>
          <p:cNvPicPr/>
          <p:nvPr/>
        </p:nvPicPr>
        <p:blipFill>
          <a:blip r:embed="rId4" cstate="print"/>
          <a:stretch>
            <a:fillRect/>
          </a:stretch>
        </p:blipFill>
        <p:spPr>
          <a:xfrm>
            <a:off x="10060392" y="5636686"/>
            <a:ext cx="1807758" cy="1013496"/>
          </a:xfrm>
          <a:prstGeom prst="rect">
            <a:avLst/>
          </a:prstGeom>
        </p:spPr>
      </p:pic>
      <p:pic>
        <p:nvPicPr>
          <p:cNvPr id="10" name="Picture 2" descr="https://www.secretariajuridica.gov.co/sites/default/files/PROTOCOLOScovid19.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0718688" y="-507506"/>
            <a:ext cx="2000250" cy="2082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3939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8661402" y="0"/>
            <a:ext cx="3611140" cy="6858000"/>
          </a:xfrm>
          <a:prstGeom prst="rect">
            <a:avLst/>
          </a:prstGeom>
          <a:solidFill>
            <a:srgbClr val="9DA2CF"/>
          </a:solidFill>
        </p:spPr>
      </p:sp>
      <p:grpSp>
        <p:nvGrpSpPr>
          <p:cNvPr id="3" name="Group 3"/>
          <p:cNvGrpSpPr/>
          <p:nvPr/>
        </p:nvGrpSpPr>
        <p:grpSpPr>
          <a:xfrm>
            <a:off x="685802" y="492777"/>
            <a:ext cx="11125198" cy="1001030"/>
            <a:chOff x="0" y="1757653"/>
            <a:chExt cx="15951200" cy="2002060"/>
          </a:xfrm>
        </p:grpSpPr>
        <p:sp>
          <p:nvSpPr>
            <p:cNvPr id="4" name="TextBox 4"/>
            <p:cNvSpPr txBox="1"/>
            <p:nvPr/>
          </p:nvSpPr>
          <p:spPr>
            <a:xfrm>
              <a:off x="4251986" y="1757653"/>
              <a:ext cx="5618206" cy="1415772"/>
            </a:xfrm>
            <a:prstGeom prst="rect">
              <a:avLst/>
            </a:prstGeom>
          </p:spPr>
          <p:txBody>
            <a:bodyPr wrap="none">
              <a:spAutoFit/>
            </a:bodyPr>
            <a:lstStyle>
              <a:defPPr>
                <a:defRPr lang="es-CO"/>
              </a:defPPr>
              <a:lvl1pPr>
                <a:defRPr sz="4000">
                  <a:latin typeface="MetaPro-Bold" panose="02000503040000020004" pitchFamily="50" charset="0"/>
                </a:defRPr>
              </a:lvl1pPr>
            </a:lstStyle>
            <a:p>
              <a:pPr algn="ctr"/>
              <a:r>
                <a:rPr lang="en-US" dirty="0"/>
                <a:t>CONTENIDO</a:t>
              </a:r>
            </a:p>
          </p:txBody>
        </p:sp>
        <p:sp>
          <p:nvSpPr>
            <p:cNvPr id="11" name="AutoShape 11"/>
            <p:cNvSpPr/>
            <p:nvPr/>
          </p:nvSpPr>
          <p:spPr>
            <a:xfrm>
              <a:off x="0" y="3700446"/>
              <a:ext cx="15951200" cy="59267"/>
            </a:xfrm>
            <a:prstGeom prst="rect">
              <a:avLst/>
            </a:prstGeom>
            <a:solidFill>
              <a:srgbClr val="302E2C"/>
            </a:solidFill>
          </p:spPr>
        </p:sp>
      </p:grpSp>
      <p:sp>
        <p:nvSpPr>
          <p:cNvPr id="16" name="TextBox 7"/>
          <p:cNvSpPr txBox="1"/>
          <p:nvPr/>
        </p:nvSpPr>
        <p:spPr>
          <a:xfrm>
            <a:off x="565038" y="1901033"/>
            <a:ext cx="7867649" cy="3667671"/>
          </a:xfrm>
          <a:prstGeom prst="rect">
            <a:avLst/>
          </a:prstGeom>
        </p:spPr>
        <p:txBody>
          <a:bodyPr wrap="square" lIns="0" tIns="0" rIns="0" bIns="0" rtlCol="0" anchor="t">
            <a:spAutoFit/>
          </a:bodyPr>
          <a:lstStyle/>
          <a:p>
            <a:pPr algn="just">
              <a:lnSpc>
                <a:spcPts val="2613"/>
              </a:lnSpc>
            </a:pPr>
            <a:r>
              <a:rPr lang="es-CO" sz="2200" spc="93" dirty="0">
                <a:solidFill>
                  <a:srgbClr val="6C69AE"/>
                </a:solidFill>
                <a:latin typeface="Helvetica LT Std" panose="020B0704020202030204" pitchFamily="34" charset="0"/>
              </a:rPr>
              <a:t>1. </a:t>
            </a:r>
            <a:r>
              <a:rPr lang="es-CO" sz="2200" spc="93" dirty="0">
                <a:solidFill>
                  <a:srgbClr val="302E2C"/>
                </a:solidFill>
                <a:latin typeface="Helvetica LT Std Light" panose="020B0403020202020204" pitchFamily="34" charset="0"/>
              </a:rPr>
              <a:t>La pandemia por covid-19 y su impacto en Bogotá.</a:t>
            </a:r>
          </a:p>
          <a:p>
            <a:pPr algn="just">
              <a:lnSpc>
                <a:spcPts val="2613"/>
              </a:lnSpc>
            </a:pPr>
            <a:r>
              <a:rPr lang="es-CO" sz="2200" spc="93" dirty="0">
                <a:solidFill>
                  <a:srgbClr val="302E2C"/>
                </a:solidFill>
                <a:latin typeface="Helvetica LT Std Light" panose="020B0403020202020204" pitchFamily="34" charset="0"/>
              </a:rPr>
              <a:t> </a:t>
            </a:r>
          </a:p>
          <a:p>
            <a:pPr algn="just">
              <a:lnSpc>
                <a:spcPts val="2613"/>
              </a:lnSpc>
            </a:pPr>
            <a:r>
              <a:rPr lang="es-CO" sz="2200" spc="93" dirty="0">
                <a:solidFill>
                  <a:srgbClr val="6C69AE"/>
                </a:solidFill>
                <a:latin typeface="Helvetica LT Std" panose="020B0704020202030204" pitchFamily="34" charset="0"/>
              </a:rPr>
              <a:t>2. </a:t>
            </a:r>
            <a:r>
              <a:rPr lang="es-CO" sz="2200" spc="93" dirty="0">
                <a:solidFill>
                  <a:srgbClr val="302E2C"/>
                </a:solidFill>
                <a:latin typeface="Helvetica LT Std Light" panose="020B0403020202020204" pitchFamily="34" charset="0"/>
              </a:rPr>
              <a:t>Marco normativo expedido por el Gobierno Nacional y por la Alcaldía Mayor de Bogotá sobre la urgencia manifiesta frente al covid-19</a:t>
            </a:r>
          </a:p>
          <a:p>
            <a:pPr algn="just">
              <a:lnSpc>
                <a:spcPts val="2613"/>
              </a:lnSpc>
            </a:pPr>
            <a:r>
              <a:rPr lang="es-CO" sz="2200" spc="93" dirty="0">
                <a:solidFill>
                  <a:srgbClr val="302E2C"/>
                </a:solidFill>
                <a:latin typeface="Helvetica LT Std Light" panose="020B0403020202020204" pitchFamily="34" charset="0"/>
              </a:rPr>
              <a:t> </a:t>
            </a:r>
          </a:p>
          <a:p>
            <a:pPr algn="just">
              <a:lnSpc>
                <a:spcPts val="2613"/>
              </a:lnSpc>
            </a:pPr>
            <a:r>
              <a:rPr lang="es-CO" sz="2200" spc="93" dirty="0">
                <a:solidFill>
                  <a:srgbClr val="6C69AE"/>
                </a:solidFill>
                <a:latin typeface="Helvetica LT Std" panose="020B0704020202030204" pitchFamily="34" charset="0"/>
              </a:rPr>
              <a:t>3. </a:t>
            </a:r>
            <a:r>
              <a:rPr lang="es-CO" sz="2200" spc="93" dirty="0">
                <a:solidFill>
                  <a:srgbClr val="302E2C"/>
                </a:solidFill>
                <a:latin typeface="Helvetica LT Std Light" panose="020B0403020202020204" pitchFamily="34" charset="0"/>
              </a:rPr>
              <a:t>Concepto y causales de urgencia manifiesta</a:t>
            </a:r>
          </a:p>
          <a:p>
            <a:pPr algn="just">
              <a:lnSpc>
                <a:spcPts val="2613"/>
              </a:lnSpc>
            </a:pPr>
            <a:r>
              <a:rPr lang="es-CO" sz="2200" spc="93" dirty="0">
                <a:solidFill>
                  <a:srgbClr val="302E2C"/>
                </a:solidFill>
                <a:latin typeface="Helvetica LT Std Light" panose="020B0403020202020204" pitchFamily="34" charset="0"/>
              </a:rPr>
              <a:t> </a:t>
            </a:r>
          </a:p>
          <a:p>
            <a:pPr algn="just">
              <a:lnSpc>
                <a:spcPts val="2613"/>
              </a:lnSpc>
            </a:pPr>
            <a:r>
              <a:rPr lang="es-CO" sz="2200" spc="93" dirty="0">
                <a:solidFill>
                  <a:srgbClr val="6C69AE"/>
                </a:solidFill>
                <a:latin typeface="Helvetica LT Std" panose="020B0704020202030204" pitchFamily="34" charset="0"/>
              </a:rPr>
              <a:t>4. </a:t>
            </a:r>
            <a:r>
              <a:rPr lang="es-CO" sz="2200" spc="93" dirty="0">
                <a:solidFill>
                  <a:srgbClr val="302E2C"/>
                </a:solidFill>
                <a:latin typeface="Helvetica LT Std Light" panose="020B0403020202020204" pitchFamily="34" charset="0"/>
              </a:rPr>
              <a:t>Requisitos para la declaratoria de urgencia manifiesta.</a:t>
            </a:r>
          </a:p>
          <a:p>
            <a:pPr algn="just">
              <a:lnSpc>
                <a:spcPts val="2613"/>
              </a:lnSpc>
            </a:pPr>
            <a:r>
              <a:rPr lang="es-CO" sz="2200" spc="93" dirty="0">
                <a:solidFill>
                  <a:srgbClr val="302E2C"/>
                </a:solidFill>
                <a:latin typeface="Helvetica LT Std Light" panose="020B0403020202020204" pitchFamily="34" charset="0"/>
              </a:rPr>
              <a:t> </a:t>
            </a:r>
          </a:p>
          <a:p>
            <a:pPr algn="just">
              <a:lnSpc>
                <a:spcPts val="2613"/>
              </a:lnSpc>
            </a:pPr>
            <a:r>
              <a:rPr lang="es-CO" sz="2200" spc="93" dirty="0">
                <a:solidFill>
                  <a:srgbClr val="6C69AE"/>
                </a:solidFill>
                <a:latin typeface="Helvetica LT Std" panose="020B0704020202030204" pitchFamily="34" charset="0"/>
              </a:rPr>
              <a:t>5. </a:t>
            </a:r>
            <a:r>
              <a:rPr lang="es-CO" sz="2200" spc="93" dirty="0">
                <a:solidFill>
                  <a:srgbClr val="302E2C"/>
                </a:solidFill>
                <a:latin typeface="Helvetica LT Std Light" panose="020B0403020202020204" pitchFamily="34" charset="0"/>
              </a:rPr>
              <a:t>Control de la urgencia manifiesta.</a:t>
            </a:r>
          </a:p>
        </p:txBody>
      </p:sp>
      <p:sp>
        <p:nvSpPr>
          <p:cNvPr id="21" name="AutoShape 25"/>
          <p:cNvSpPr/>
          <p:nvPr/>
        </p:nvSpPr>
        <p:spPr>
          <a:xfrm>
            <a:off x="304800" y="5975930"/>
            <a:ext cx="11506200" cy="32978"/>
          </a:xfrm>
          <a:prstGeom prst="rect">
            <a:avLst/>
          </a:prstGeom>
          <a:solidFill>
            <a:srgbClr val="302E2C"/>
          </a:solidFill>
        </p:spPr>
      </p:sp>
      <p:grpSp>
        <p:nvGrpSpPr>
          <p:cNvPr id="18" name="Group 7"/>
          <p:cNvGrpSpPr/>
          <p:nvPr/>
        </p:nvGrpSpPr>
        <p:grpSpPr>
          <a:xfrm>
            <a:off x="565038" y="330008"/>
            <a:ext cx="881603" cy="911591"/>
            <a:chOff x="0" y="0"/>
            <a:chExt cx="628022" cy="649385"/>
          </a:xfrm>
        </p:grpSpPr>
        <p:sp>
          <p:nvSpPr>
            <p:cNvPr id="22"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pic>
        <p:nvPicPr>
          <p:cNvPr id="23" name="Imagen 22"/>
          <p:cNvPicPr>
            <a:picLocks noChangeAspect="1"/>
          </p:cNvPicPr>
          <p:nvPr/>
        </p:nvPicPr>
        <p:blipFill>
          <a:blip r:embed="rId3">
            <a:extLst>
              <a:ext uri="{BEBA8EAE-BF5A-486C-A8C5-ECC9F3942E4B}">
                <a14:imgProps xmlns:a14="http://schemas.microsoft.com/office/drawing/2010/main">
                  <a14:imgLayer r:embed="rId4">
                    <a14:imgEffect>
                      <a14:backgroundRemoval t="0" b="100000" l="0" r="100000">
                        <a14:foregroundMark x1="17588" y1="96371" x2="17588" y2="96371"/>
                        <a14:foregroundMark x1="87940" y1="63306" x2="87940" y2="63306"/>
                        <a14:foregroundMark x1="44724" y1="33871" x2="85427" y2="68145"/>
                        <a14:foregroundMark x1="12060" y1="58065" x2="53769" y2="75403"/>
                        <a14:foregroundMark x1="55779" y1="75000" x2="86935" y2="83468"/>
                        <a14:foregroundMark x1="55779" y1="93145" x2="91960" y2="87500"/>
                        <a14:foregroundMark x1="91457" y1="56855" x2="97990" y2="38306"/>
                        <a14:foregroundMark x1="97487" y1="29032" x2="89950" y2="18145"/>
                        <a14:foregroundMark x1="94975" y1="68145" x2="94975" y2="68145"/>
                        <a14:foregroundMark x1="48744" y1="95161" x2="48744" y2="95161"/>
                        <a14:foregroundMark x1="45729" y1="96774" x2="45729" y2="96774"/>
                        <a14:backgroundMark x1="39698" y1="21774" x2="39698" y2="21774"/>
                        <a14:backgroundMark x1="27136" y1="17742" x2="26131" y2="29032"/>
                        <a14:backgroundMark x1="19095" y1="73790" x2="26633" y2="83468"/>
                      </a14:backgroundRemoval>
                    </a14:imgEffect>
                  </a14:imgLayer>
                </a14:imgProps>
              </a:ext>
              <a:ext uri="{28A0092B-C50C-407E-A947-70E740481C1C}">
                <a14:useLocalDpi xmlns:a14="http://schemas.microsoft.com/office/drawing/2010/main" val="0"/>
              </a:ext>
            </a:extLst>
          </a:blip>
          <a:stretch>
            <a:fillRect/>
          </a:stretch>
        </p:blipFill>
        <p:spPr>
          <a:xfrm>
            <a:off x="8401050" y="2174979"/>
            <a:ext cx="3790950" cy="4724400"/>
          </a:xfrm>
          <a:prstGeom prst="rect">
            <a:avLst/>
          </a:prstGeom>
        </p:spPr>
      </p:pic>
    </p:spTree>
    <p:extLst>
      <p:ext uri="{BB962C8B-B14F-4D97-AF65-F5344CB8AC3E}">
        <p14:creationId xmlns:p14="http://schemas.microsoft.com/office/powerpoint/2010/main" val="13376899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0" y="-312504"/>
            <a:ext cx="12464683" cy="2087816"/>
            <a:chOff x="0" y="-312504"/>
            <a:chExt cx="12464683" cy="2087816"/>
          </a:xfrm>
        </p:grpSpPr>
        <p:sp>
          <p:nvSpPr>
            <p:cNvPr id="5" name="AutoShape 2"/>
            <p:cNvSpPr/>
            <p:nvPr/>
          </p:nvSpPr>
          <p:spPr>
            <a:xfrm>
              <a:off x="0" y="0"/>
              <a:ext cx="12192000" cy="1775312"/>
            </a:xfrm>
            <a:prstGeom prst="rect">
              <a:avLst/>
            </a:prstGeom>
            <a:solidFill>
              <a:srgbClr val="A6A7D3">
                <a:alpha val="89804"/>
              </a:srgbClr>
            </a:solidFill>
          </p:spPr>
        </p:sp>
        <p:grpSp>
          <p:nvGrpSpPr>
            <p:cNvPr id="6" name="Group 7"/>
            <p:cNvGrpSpPr/>
            <p:nvPr/>
          </p:nvGrpSpPr>
          <p:grpSpPr>
            <a:xfrm>
              <a:off x="565038" y="330008"/>
              <a:ext cx="881603" cy="911591"/>
              <a:chOff x="0" y="0"/>
              <a:chExt cx="628022" cy="649385"/>
            </a:xfrm>
          </p:grpSpPr>
          <p:sp>
            <p:nvSpPr>
              <p:cNvPr id="8"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pic>
          <p:nvPicPr>
            <p:cNvPr id="7" name="Picture 2" descr="https://www.secretariajuridica.gov.co/sites/default/files/PROTOCOLOScovid19.jpg"/>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1201400" y="-312504"/>
              <a:ext cx="1263283" cy="1315190"/>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Rectángulo 1"/>
          <p:cNvSpPr/>
          <p:nvPr/>
        </p:nvSpPr>
        <p:spPr>
          <a:xfrm>
            <a:off x="621030" y="2551837"/>
            <a:ext cx="10949940" cy="1938992"/>
          </a:xfrm>
          <a:prstGeom prst="rect">
            <a:avLst/>
          </a:prstGeom>
        </p:spPr>
        <p:txBody>
          <a:bodyPr wrap="square">
            <a:spAutoFit/>
          </a:bodyPr>
          <a:lstStyle/>
          <a:p>
            <a:pPr algn="just"/>
            <a:r>
              <a:rPr lang="es-CO" sz="2400" dirty="0">
                <a:latin typeface="Helvetica LT Std Light" panose="020B0403020202020204" pitchFamily="34" charset="0"/>
              </a:rPr>
              <a:t>En virtud de lo anterior, las entidades deben corroborar que el ofrecimiento del interesado en la contratación sea favorable a la entidad y a los fines que ella busca y deben </a:t>
            </a:r>
            <a:r>
              <a:rPr lang="es-CO" sz="2400" dirty="0">
                <a:latin typeface="Helvetica LT Std" panose="020B0704020202030204" pitchFamily="34" charset="0"/>
              </a:rPr>
              <a:t>acreditar que la escogencia del contratista </a:t>
            </a:r>
            <a:r>
              <a:rPr lang="es-CO" sz="2400" dirty="0">
                <a:latin typeface="Helvetica LT Std Light" panose="020B0403020202020204" pitchFamily="34" charset="0"/>
              </a:rPr>
              <a:t>se realiza sin tener en consideración </a:t>
            </a:r>
            <a:r>
              <a:rPr lang="es-CO" sz="2400" dirty="0">
                <a:latin typeface="Helvetica LT Std" panose="020B0704020202030204" pitchFamily="34" charset="0"/>
              </a:rPr>
              <a:t>factores de afecto, de interés particular ni de cualquier motivación subjetiva.</a:t>
            </a:r>
          </a:p>
        </p:txBody>
      </p:sp>
      <p:sp>
        <p:nvSpPr>
          <p:cNvPr id="3" name="Rectángulo 2"/>
          <p:cNvSpPr/>
          <p:nvPr/>
        </p:nvSpPr>
        <p:spPr>
          <a:xfrm>
            <a:off x="1955280" y="533713"/>
            <a:ext cx="7953780" cy="707886"/>
          </a:xfrm>
          <a:prstGeom prst="rect">
            <a:avLst/>
          </a:prstGeom>
        </p:spPr>
        <p:txBody>
          <a:bodyPr wrap="none">
            <a:spAutoFit/>
          </a:bodyPr>
          <a:lstStyle/>
          <a:p>
            <a:r>
              <a:rPr lang="es-CO" sz="4000" b="1" dirty="0">
                <a:latin typeface="MetaPro-Bold" panose="02000503040000020004" pitchFamily="50" charset="0"/>
              </a:rPr>
              <a:t>PRINCIPIO DE SELECCIÓN OBJETIVA</a:t>
            </a:r>
          </a:p>
        </p:txBody>
      </p:sp>
      <p:pic>
        <p:nvPicPr>
          <p:cNvPr id="9" name="image1.png"/>
          <p:cNvPicPr/>
          <p:nvPr/>
        </p:nvPicPr>
        <p:blipFill>
          <a:blip r:embed="rId5" cstate="print"/>
          <a:stretch>
            <a:fillRect/>
          </a:stretch>
        </p:blipFill>
        <p:spPr>
          <a:xfrm>
            <a:off x="10060392" y="5636686"/>
            <a:ext cx="1807758" cy="1013496"/>
          </a:xfrm>
          <a:prstGeom prst="rect">
            <a:avLst/>
          </a:prstGeom>
        </p:spPr>
      </p:pic>
      <p:pic>
        <p:nvPicPr>
          <p:cNvPr id="10" name="Picture 2" descr="https://www.secretariajuridica.gov.co/sites/default/files/PROTOCOLOScovid19.jpg"/>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0718688" y="-507506"/>
            <a:ext cx="2000250" cy="2082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232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0" y="-312504"/>
            <a:ext cx="12464683" cy="2087816"/>
            <a:chOff x="0" y="-312504"/>
            <a:chExt cx="12464683" cy="2087816"/>
          </a:xfrm>
        </p:grpSpPr>
        <p:sp>
          <p:nvSpPr>
            <p:cNvPr id="5" name="AutoShape 2"/>
            <p:cNvSpPr/>
            <p:nvPr/>
          </p:nvSpPr>
          <p:spPr>
            <a:xfrm>
              <a:off x="0" y="0"/>
              <a:ext cx="12192000" cy="1775312"/>
            </a:xfrm>
            <a:prstGeom prst="rect">
              <a:avLst/>
            </a:prstGeom>
            <a:solidFill>
              <a:srgbClr val="A6A7D3">
                <a:alpha val="89804"/>
              </a:srgbClr>
            </a:solidFill>
          </p:spPr>
        </p:sp>
        <p:grpSp>
          <p:nvGrpSpPr>
            <p:cNvPr id="6" name="Group 7"/>
            <p:cNvGrpSpPr/>
            <p:nvPr/>
          </p:nvGrpSpPr>
          <p:grpSpPr>
            <a:xfrm>
              <a:off x="565038" y="330008"/>
              <a:ext cx="881603" cy="911591"/>
              <a:chOff x="0" y="0"/>
              <a:chExt cx="628022" cy="649385"/>
            </a:xfrm>
          </p:grpSpPr>
          <p:sp>
            <p:nvSpPr>
              <p:cNvPr id="8"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pic>
          <p:nvPicPr>
            <p:cNvPr id="7" name="Picture 2" descr="https://www.secretariajuridica.gov.co/sites/default/files/PROTOCOLOScovid19.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1201400" y="-312504"/>
              <a:ext cx="1263283" cy="1315190"/>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Rectángulo 1"/>
          <p:cNvSpPr/>
          <p:nvPr/>
        </p:nvSpPr>
        <p:spPr>
          <a:xfrm>
            <a:off x="311672" y="1879383"/>
            <a:ext cx="11407140" cy="4154984"/>
          </a:xfrm>
          <a:prstGeom prst="rect">
            <a:avLst/>
          </a:prstGeom>
        </p:spPr>
        <p:txBody>
          <a:bodyPr wrap="square">
            <a:spAutoFit/>
          </a:bodyPr>
          <a:lstStyle/>
          <a:p>
            <a:pPr algn="ctr"/>
            <a:r>
              <a:rPr lang="es-CO" sz="2400" dirty="0">
                <a:solidFill>
                  <a:srgbClr val="6C69AE"/>
                </a:solidFill>
                <a:latin typeface="Helvetica LT Std" panose="020B0704020202030204" pitchFamily="34" charset="0"/>
              </a:rPr>
              <a:t>LEY 80 DE 1993</a:t>
            </a:r>
          </a:p>
          <a:p>
            <a:pPr algn="ctr"/>
            <a:endParaRPr lang="es-CO" sz="2400" dirty="0">
              <a:solidFill>
                <a:srgbClr val="6C69AE"/>
              </a:solidFill>
              <a:latin typeface="Helvetica LT Std" panose="020B0704020202030204" pitchFamily="34" charset="0"/>
            </a:endParaRPr>
          </a:p>
          <a:p>
            <a:pPr algn="ctr"/>
            <a:r>
              <a:rPr lang="es-CO" sz="2400" dirty="0">
                <a:solidFill>
                  <a:srgbClr val="6C69AE"/>
                </a:solidFill>
                <a:latin typeface="Helvetica LT Std" panose="020B0704020202030204" pitchFamily="34" charset="0"/>
              </a:rPr>
              <a:t>ARTÍCULO 43. </a:t>
            </a:r>
            <a:r>
              <a:rPr lang="es-CO" sz="2400" dirty="0">
                <a:latin typeface="Helvetica LT Std" panose="020B0704020202030204" pitchFamily="34" charset="0"/>
              </a:rPr>
              <a:t>DEL CONTROL DE LA CONTRATACIÓN DE URGENCIA.</a:t>
            </a:r>
            <a:r>
              <a:rPr lang="es-CO" sz="2400" dirty="0">
                <a:solidFill>
                  <a:srgbClr val="6C69AE"/>
                </a:solidFill>
                <a:latin typeface="Helvetica LT Std" panose="020B0704020202030204" pitchFamily="34" charset="0"/>
              </a:rPr>
              <a:t> </a:t>
            </a:r>
          </a:p>
          <a:p>
            <a:pPr algn="just"/>
            <a:endParaRPr lang="es-CO" sz="2400" dirty="0">
              <a:latin typeface="Helvetica LT Std" panose="020B0704020202030204" pitchFamily="34" charset="0"/>
            </a:endParaRPr>
          </a:p>
          <a:p>
            <a:pPr algn="just"/>
            <a:r>
              <a:rPr lang="es-CO" sz="2400" dirty="0">
                <a:latin typeface="Helvetica LT Std" panose="020B0704020202030204" pitchFamily="34" charset="0"/>
              </a:rPr>
              <a:t>Inmediatamente después de celebrados los contratos originados en la urgencia manifiesta</a:t>
            </a:r>
            <a:r>
              <a:rPr lang="es-CO" sz="2400" dirty="0">
                <a:latin typeface="Helvetica LT Std Light" panose="020B0403020202020204" pitchFamily="34" charset="0"/>
              </a:rPr>
              <a:t>, éstos y el acto administrativo que la declaró, junto con el expediente contentivo de los antecedentes administrativos, de la actuación y de las pruebas de los hechos, </a:t>
            </a:r>
            <a:r>
              <a:rPr lang="es-CO" sz="2400" dirty="0">
                <a:latin typeface="Helvetica LT Std" panose="020B0704020202030204" pitchFamily="34" charset="0"/>
              </a:rPr>
              <a:t>se enviará al funcionario u organismo que ejerza el control fiscal en la respectiva entidad</a:t>
            </a:r>
            <a:r>
              <a:rPr lang="es-CO" sz="2400" dirty="0">
                <a:latin typeface="Helvetica LT Std Light" panose="020B0403020202020204" pitchFamily="34" charset="0"/>
              </a:rPr>
              <a:t>, el cual deberá pronunciarse </a:t>
            </a:r>
            <a:r>
              <a:rPr lang="es-CO" sz="2400" dirty="0">
                <a:latin typeface="Helvetica LT Std" panose="020B0704020202030204" pitchFamily="34" charset="0"/>
              </a:rPr>
              <a:t>dentro de los dos (2) meses siguientes </a:t>
            </a:r>
            <a:r>
              <a:rPr lang="es-CO" sz="2400" dirty="0">
                <a:latin typeface="Helvetica LT Std Light" panose="020B0403020202020204" pitchFamily="34" charset="0"/>
              </a:rPr>
              <a:t>sobre los hechos y circunstancias que determinaron tal declaración. </a:t>
            </a:r>
          </a:p>
        </p:txBody>
      </p:sp>
      <p:pic>
        <p:nvPicPr>
          <p:cNvPr id="9" name="image1.png"/>
          <p:cNvPicPr/>
          <p:nvPr/>
        </p:nvPicPr>
        <p:blipFill>
          <a:blip r:embed="rId4" cstate="print"/>
          <a:stretch>
            <a:fillRect/>
          </a:stretch>
        </p:blipFill>
        <p:spPr>
          <a:xfrm>
            <a:off x="10060392" y="5636686"/>
            <a:ext cx="1807758" cy="1013496"/>
          </a:xfrm>
          <a:prstGeom prst="rect">
            <a:avLst/>
          </a:prstGeom>
        </p:spPr>
      </p:pic>
      <p:pic>
        <p:nvPicPr>
          <p:cNvPr id="10" name="Picture 2" descr="https://www.secretariajuridica.gov.co/sites/default/files/PROTOCOLOScovid19.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0718688" y="-507506"/>
            <a:ext cx="2000250" cy="2082438"/>
          </a:xfrm>
          <a:prstGeom prst="rect">
            <a:avLst/>
          </a:prstGeom>
          <a:noFill/>
          <a:extLst>
            <a:ext uri="{909E8E84-426E-40DD-AFC4-6F175D3DCCD1}">
              <a14:hiddenFill xmlns:a14="http://schemas.microsoft.com/office/drawing/2010/main">
                <a:solidFill>
                  <a:srgbClr val="FFFFFF"/>
                </a:solidFill>
              </a14:hiddenFill>
            </a:ext>
          </a:extLst>
        </p:spPr>
      </p:pic>
      <p:sp>
        <p:nvSpPr>
          <p:cNvPr id="11" name="Rectángulo 10"/>
          <p:cNvSpPr/>
          <p:nvPr/>
        </p:nvSpPr>
        <p:spPr>
          <a:xfrm>
            <a:off x="2459559" y="225936"/>
            <a:ext cx="7111367" cy="1323439"/>
          </a:xfrm>
          <a:prstGeom prst="rect">
            <a:avLst/>
          </a:prstGeom>
        </p:spPr>
        <p:txBody>
          <a:bodyPr wrap="square">
            <a:spAutoFit/>
          </a:bodyPr>
          <a:lstStyle/>
          <a:p>
            <a:pPr algn="ctr"/>
            <a:r>
              <a:rPr lang="es-CO" sz="4000" b="1" dirty="0">
                <a:latin typeface="MetaPro-Bold" panose="02000503040000020004" pitchFamily="50" charset="0"/>
              </a:rPr>
              <a:t>5.</a:t>
            </a:r>
            <a:r>
              <a:rPr lang="es-CO" sz="4000" dirty="0">
                <a:latin typeface="MetaPro-Bold" panose="02000503040000020004" pitchFamily="50" charset="0"/>
              </a:rPr>
              <a:t> </a:t>
            </a:r>
            <a:r>
              <a:rPr lang="es-CO" sz="4000" b="1" dirty="0">
                <a:latin typeface="MetaPro-Bold" panose="02000503040000020004" pitchFamily="50" charset="0"/>
              </a:rPr>
              <a:t>Control de la urgencia manifiesta:</a:t>
            </a:r>
          </a:p>
        </p:txBody>
      </p:sp>
    </p:spTree>
    <p:extLst>
      <p:ext uri="{BB962C8B-B14F-4D97-AF65-F5344CB8AC3E}">
        <p14:creationId xmlns:p14="http://schemas.microsoft.com/office/powerpoint/2010/main" val="897352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09625" y="1163241"/>
            <a:ext cx="10572750" cy="4154984"/>
          </a:xfrm>
          <a:prstGeom prst="rect">
            <a:avLst/>
          </a:prstGeom>
        </p:spPr>
        <p:txBody>
          <a:bodyPr wrap="square">
            <a:spAutoFit/>
          </a:bodyPr>
          <a:lstStyle/>
          <a:p>
            <a:pPr algn="just"/>
            <a:r>
              <a:rPr lang="es-CO" sz="2400" dirty="0">
                <a:latin typeface="Helvetica LT Std Light" panose="020B0403020202020204" pitchFamily="34" charset="0"/>
              </a:rPr>
              <a:t>Si fuere procedente, dicho funcionario u organismo </a:t>
            </a:r>
            <a:r>
              <a:rPr lang="es-CO" sz="2400" dirty="0">
                <a:latin typeface="Helvetica LT Std" panose="020B0704020202030204" pitchFamily="34" charset="0"/>
              </a:rPr>
              <a:t>solicitará al jefe inmediato del servidor público que celebró los referidos contratos </a:t>
            </a:r>
            <a:r>
              <a:rPr lang="es-CO" sz="2400" dirty="0">
                <a:latin typeface="Helvetica LT Std Light" panose="020B0403020202020204" pitchFamily="34" charset="0"/>
              </a:rPr>
              <a:t>o a la autoridad competente, según el caso, la </a:t>
            </a:r>
            <a:r>
              <a:rPr lang="es-CO" sz="2400" dirty="0">
                <a:latin typeface="Helvetica LT Std" panose="020B0704020202030204" pitchFamily="34" charset="0"/>
              </a:rPr>
              <a:t>iniciación de la correspondiente investigación disciplinaria </a:t>
            </a:r>
            <a:r>
              <a:rPr lang="es-CO" sz="2400" dirty="0">
                <a:latin typeface="Helvetica LT Std Light" panose="020B0403020202020204" pitchFamily="34" charset="0"/>
              </a:rPr>
              <a:t>y dispondrá el </a:t>
            </a:r>
            <a:r>
              <a:rPr lang="es-CO" sz="2400" dirty="0">
                <a:latin typeface="Helvetica LT Std" panose="020B0704020202030204" pitchFamily="34" charset="0"/>
              </a:rPr>
              <a:t>envío del asunto a los funcionarios competentes </a:t>
            </a:r>
            <a:r>
              <a:rPr lang="es-CO" sz="2400" dirty="0">
                <a:latin typeface="Helvetica LT Std Light" panose="020B0403020202020204" pitchFamily="34" charset="0"/>
              </a:rPr>
              <a:t>para el conocimiento de las otras acciones. El </a:t>
            </a:r>
            <a:r>
              <a:rPr lang="es-CO" sz="2400" dirty="0">
                <a:latin typeface="Helvetica LT Std" panose="020B0704020202030204" pitchFamily="34" charset="0"/>
              </a:rPr>
              <a:t>uso indebido de la contratación de urgencia será causal de mala conducta</a:t>
            </a:r>
            <a:r>
              <a:rPr lang="es-CO" sz="2400" dirty="0">
                <a:latin typeface="Helvetica LT Std Light" panose="020B0403020202020204" pitchFamily="34" charset="0"/>
              </a:rPr>
              <a:t>. </a:t>
            </a:r>
          </a:p>
          <a:p>
            <a:pPr algn="just"/>
            <a:endParaRPr lang="es-CO" sz="2400" dirty="0">
              <a:latin typeface="Helvetica LT Std Light" panose="020B0403020202020204" pitchFamily="34" charset="0"/>
            </a:endParaRPr>
          </a:p>
          <a:p>
            <a:pPr algn="just"/>
            <a:r>
              <a:rPr lang="es-CO" sz="2400" dirty="0">
                <a:latin typeface="Helvetica LT Std Light" panose="020B0403020202020204" pitchFamily="34" charset="0"/>
              </a:rPr>
              <a:t>Lo previsto en este artículo se entenderá sin perjuicio de otros mecanismos de control que señale el reglamento para </a:t>
            </a:r>
            <a:r>
              <a:rPr lang="es-CO" sz="2400" dirty="0">
                <a:latin typeface="Helvetica LT Std" panose="020B0704020202030204" pitchFamily="34" charset="0"/>
              </a:rPr>
              <a:t>garantizar la adecuada y correcta utilización de la contratación de urgencia</a:t>
            </a:r>
            <a:r>
              <a:rPr lang="es-CO" sz="2400" dirty="0">
                <a:latin typeface="Helvetica LT Std Light" panose="020B0403020202020204" pitchFamily="34" charset="0"/>
              </a:rPr>
              <a:t>.</a:t>
            </a:r>
          </a:p>
        </p:txBody>
      </p:sp>
      <p:pic>
        <p:nvPicPr>
          <p:cNvPr id="3" name="image1.png"/>
          <p:cNvPicPr/>
          <p:nvPr/>
        </p:nvPicPr>
        <p:blipFill>
          <a:blip r:embed="rId2" cstate="print"/>
          <a:stretch>
            <a:fillRect/>
          </a:stretch>
        </p:blipFill>
        <p:spPr>
          <a:xfrm>
            <a:off x="10060392" y="5636686"/>
            <a:ext cx="1807758" cy="1013496"/>
          </a:xfrm>
          <a:prstGeom prst="rect">
            <a:avLst/>
          </a:prstGeom>
        </p:spPr>
      </p:pic>
      <p:cxnSp>
        <p:nvCxnSpPr>
          <p:cNvPr id="4" name="Conector recto 3"/>
          <p:cNvCxnSpPr/>
          <p:nvPr/>
        </p:nvCxnSpPr>
        <p:spPr>
          <a:xfrm>
            <a:off x="0" y="438150"/>
            <a:ext cx="12192000" cy="0"/>
          </a:xfrm>
          <a:prstGeom prst="line">
            <a:avLst/>
          </a:prstGeom>
          <a:ln w="76200">
            <a:solidFill>
              <a:srgbClr val="6C69A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86504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76250" y="1391841"/>
            <a:ext cx="11144250" cy="4154984"/>
          </a:xfrm>
          <a:prstGeom prst="rect">
            <a:avLst/>
          </a:prstGeom>
        </p:spPr>
        <p:txBody>
          <a:bodyPr wrap="square">
            <a:spAutoFit/>
          </a:bodyPr>
          <a:lstStyle/>
          <a:p>
            <a:pPr algn="just"/>
            <a:r>
              <a:rPr lang="es-ES_tradnl" sz="2400" b="1" i="1" dirty="0">
                <a:latin typeface="Helvetica LT Std Light" panose="020B0403020202020204" pitchFamily="34" charset="0"/>
              </a:rPr>
              <a:t>Con respecto al control fiscal e investigaciones disciplinarias.</a:t>
            </a:r>
            <a:r>
              <a:rPr lang="es-ES_tradnl" sz="2400" i="1" dirty="0">
                <a:latin typeface="Helvetica LT Std Light" panose="020B0403020202020204" pitchFamily="34" charset="0"/>
              </a:rPr>
              <a:t> Aunque se haya considerado que la decisión de la Contraloría no es determinante frente a las resultas de la presente actuación disciplinaria, la Sala Disciplinaria discrepa de dicha posición, en el entendido que fue el </a:t>
            </a:r>
            <a:r>
              <a:rPr lang="es-ES_tradnl" sz="2400" i="1" dirty="0">
                <a:latin typeface="Helvetica LT Std" panose="020B0704020202030204" pitchFamily="34" charset="0"/>
              </a:rPr>
              <a:t>legislador quien dispuso que dicho ente de control fiscal debía pronunciarse en tal sentido</a:t>
            </a:r>
            <a:r>
              <a:rPr lang="es-ES_tradnl" sz="2400" i="1" dirty="0">
                <a:latin typeface="Helvetica LT Std Light" panose="020B0403020202020204" pitchFamily="34" charset="0"/>
              </a:rPr>
              <a:t>, así que su decisión sí trasciende las esferas propias de su ámbito funcional, en un campo específico como el que nos encontramos analizando, esto es, </a:t>
            </a:r>
            <a:r>
              <a:rPr lang="es-ES_tradnl" sz="2400" i="1" dirty="0">
                <a:latin typeface="Helvetica LT Std" panose="020B0704020202030204" pitchFamily="34" charset="0"/>
              </a:rPr>
              <a:t>la figura excepcional de la urgencia manifiesta</a:t>
            </a:r>
            <a:r>
              <a:rPr lang="es-ES_tradnl" sz="2400" i="1" dirty="0">
                <a:latin typeface="Helvetica LT Std Light" panose="020B0403020202020204" pitchFamily="34" charset="0"/>
              </a:rPr>
              <a:t>. Por lo tanto, este es otro elemento de juicio que tendremos en cuenta a efecto de tomar nuestra decisión.”</a:t>
            </a:r>
            <a:r>
              <a:rPr lang="es-ES_tradnl" sz="2400" dirty="0">
                <a:latin typeface="Helvetica LT Std Light" panose="020B0403020202020204" pitchFamily="34" charset="0"/>
              </a:rPr>
              <a:t> (PGN, Sala Disciplinaria, Fallo de segunda instancia del 23 de enero de 2018, Radicado No. 161- 6442 - IUS 2013-411918. IUC-D-2014-650-658639)</a:t>
            </a:r>
            <a:endParaRPr lang="es-CO" sz="2400" dirty="0">
              <a:latin typeface="Helvetica LT Std Light" panose="020B0403020202020204" pitchFamily="34" charset="0"/>
            </a:endParaRPr>
          </a:p>
        </p:txBody>
      </p:sp>
      <p:pic>
        <p:nvPicPr>
          <p:cNvPr id="3" name="image1.png"/>
          <p:cNvPicPr/>
          <p:nvPr/>
        </p:nvPicPr>
        <p:blipFill>
          <a:blip r:embed="rId2" cstate="print"/>
          <a:stretch>
            <a:fillRect/>
          </a:stretch>
        </p:blipFill>
        <p:spPr>
          <a:xfrm>
            <a:off x="10060392" y="5636686"/>
            <a:ext cx="1807758" cy="1013496"/>
          </a:xfrm>
          <a:prstGeom prst="rect">
            <a:avLst/>
          </a:prstGeom>
        </p:spPr>
      </p:pic>
      <p:cxnSp>
        <p:nvCxnSpPr>
          <p:cNvPr id="4" name="Conector recto 3"/>
          <p:cNvCxnSpPr/>
          <p:nvPr/>
        </p:nvCxnSpPr>
        <p:spPr>
          <a:xfrm>
            <a:off x="0" y="438150"/>
            <a:ext cx="12192000" cy="0"/>
          </a:xfrm>
          <a:prstGeom prst="line">
            <a:avLst/>
          </a:prstGeom>
          <a:ln w="76200">
            <a:solidFill>
              <a:srgbClr val="6C69A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103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0" y="-332642"/>
            <a:ext cx="12464683" cy="2087816"/>
            <a:chOff x="0" y="-312504"/>
            <a:chExt cx="12464683" cy="2087816"/>
          </a:xfrm>
        </p:grpSpPr>
        <p:sp>
          <p:nvSpPr>
            <p:cNvPr id="5" name="AutoShape 2"/>
            <p:cNvSpPr/>
            <p:nvPr/>
          </p:nvSpPr>
          <p:spPr>
            <a:xfrm>
              <a:off x="0" y="0"/>
              <a:ext cx="12192000" cy="1775312"/>
            </a:xfrm>
            <a:prstGeom prst="rect">
              <a:avLst/>
            </a:prstGeom>
            <a:solidFill>
              <a:srgbClr val="A6A7D3">
                <a:alpha val="89804"/>
              </a:srgbClr>
            </a:solidFill>
          </p:spPr>
        </p:sp>
        <p:grpSp>
          <p:nvGrpSpPr>
            <p:cNvPr id="6" name="Group 7"/>
            <p:cNvGrpSpPr/>
            <p:nvPr/>
          </p:nvGrpSpPr>
          <p:grpSpPr>
            <a:xfrm>
              <a:off x="565038" y="330008"/>
              <a:ext cx="881603" cy="911591"/>
              <a:chOff x="0" y="0"/>
              <a:chExt cx="628022" cy="649385"/>
            </a:xfrm>
          </p:grpSpPr>
          <p:sp>
            <p:nvSpPr>
              <p:cNvPr id="8"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pic>
          <p:nvPicPr>
            <p:cNvPr id="7" name="Picture 2" descr="https://www.secretariajuridica.gov.co/sites/default/files/PROTOCOLOScovid19.jpg"/>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1201400" y="-312504"/>
              <a:ext cx="1263283" cy="1315190"/>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Rectángulo 2"/>
          <p:cNvSpPr/>
          <p:nvPr/>
        </p:nvSpPr>
        <p:spPr>
          <a:xfrm>
            <a:off x="2011679" y="309870"/>
            <a:ext cx="8078181" cy="1323439"/>
          </a:xfrm>
          <a:prstGeom prst="rect">
            <a:avLst/>
          </a:prstGeom>
        </p:spPr>
        <p:txBody>
          <a:bodyPr wrap="square">
            <a:spAutoFit/>
          </a:bodyPr>
          <a:lstStyle/>
          <a:p>
            <a:pPr algn="ctr"/>
            <a:r>
              <a:rPr lang="es-ES_tradnl" sz="4000" b="1" dirty="0">
                <a:latin typeface="MetaPro-Medium" panose="02000503040000020004" pitchFamily="50" charset="0"/>
                <a:ea typeface="Calibri" panose="020F0502020204030204" pitchFamily="34" charset="0"/>
                <a:cs typeface="Times New Roman" panose="02020603050405020304" pitchFamily="18" charset="0"/>
              </a:rPr>
              <a:t>ARTÍCULO 136. CONTROL INMEDIATO DE LEGALIDAD.</a:t>
            </a:r>
            <a:endParaRPr lang="es-CO" sz="4000" dirty="0">
              <a:latin typeface="MetaPro-Medium" panose="02000503040000020004" pitchFamily="50" charset="0"/>
            </a:endParaRPr>
          </a:p>
        </p:txBody>
      </p:sp>
      <p:pic>
        <p:nvPicPr>
          <p:cNvPr id="9" name="image1.png"/>
          <p:cNvPicPr/>
          <p:nvPr/>
        </p:nvPicPr>
        <p:blipFill>
          <a:blip r:embed="rId5" cstate="print"/>
          <a:stretch>
            <a:fillRect/>
          </a:stretch>
        </p:blipFill>
        <p:spPr>
          <a:xfrm>
            <a:off x="10060392" y="5636686"/>
            <a:ext cx="1807758" cy="1013496"/>
          </a:xfrm>
          <a:prstGeom prst="rect">
            <a:avLst/>
          </a:prstGeom>
        </p:spPr>
      </p:pic>
      <p:sp>
        <p:nvSpPr>
          <p:cNvPr id="13" name="Rectángulo 12"/>
          <p:cNvSpPr/>
          <p:nvPr/>
        </p:nvSpPr>
        <p:spPr>
          <a:xfrm>
            <a:off x="542015" y="1749796"/>
            <a:ext cx="10903062" cy="3046988"/>
          </a:xfrm>
          <a:prstGeom prst="rect">
            <a:avLst/>
          </a:prstGeom>
        </p:spPr>
        <p:txBody>
          <a:bodyPr wrap="square">
            <a:spAutoFit/>
          </a:bodyPr>
          <a:lstStyle/>
          <a:p>
            <a:pPr algn="just"/>
            <a:r>
              <a:rPr lang="es-ES_tradnl" sz="2400" b="1" dirty="0">
                <a:latin typeface="Helvetica LT Std Light" panose="020B0403020202020204" pitchFamily="34" charset="0"/>
                <a:ea typeface="Calibri" panose="020F0502020204030204" pitchFamily="34" charset="0"/>
                <a:cs typeface="Times New Roman" panose="02020603050405020304" pitchFamily="18" charset="0"/>
              </a:rPr>
              <a:t> </a:t>
            </a:r>
            <a:endParaRPr lang="es-CO" sz="2400" dirty="0">
              <a:latin typeface="Helvetica LT Std Light" panose="020B0403020202020204" pitchFamily="34" charset="0"/>
              <a:ea typeface="Calibri" panose="020F0502020204030204" pitchFamily="34" charset="0"/>
              <a:cs typeface="Times New Roman" panose="02020603050405020304" pitchFamily="18" charset="0"/>
            </a:endParaRPr>
          </a:p>
          <a:p>
            <a:pPr algn="just"/>
            <a:r>
              <a:rPr lang="es-ES_tradnl" sz="2400" b="1" dirty="0">
                <a:solidFill>
                  <a:srgbClr val="6C69AE"/>
                </a:solidFill>
                <a:latin typeface="Helvetica LT Std" panose="020B0704020202030204" pitchFamily="34" charset="0"/>
                <a:ea typeface="Calibri" panose="020F0502020204030204" pitchFamily="34" charset="0"/>
                <a:cs typeface="Times New Roman" panose="02020603050405020304" pitchFamily="18" charset="0"/>
              </a:rPr>
              <a:t>LEY 1437 DE 2011</a:t>
            </a:r>
            <a:r>
              <a:rPr lang="es-CO" sz="2400" dirty="0">
                <a:solidFill>
                  <a:srgbClr val="6C69AE"/>
                </a:solidFill>
                <a:latin typeface="Helvetica LT Std" panose="020B0704020202030204" pitchFamily="34" charset="0"/>
                <a:ea typeface="Calibri" panose="020F0502020204030204" pitchFamily="34" charset="0"/>
                <a:cs typeface="Times New Roman" panose="02020603050405020304" pitchFamily="18" charset="0"/>
              </a:rPr>
              <a:t>. </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Las </a:t>
            </a:r>
            <a:r>
              <a:rPr lang="es-ES_tradnl" sz="2400" dirty="0">
                <a:latin typeface="Helvetica LT Std" panose="020B0704020202030204" pitchFamily="34" charset="0"/>
                <a:ea typeface="Calibri" panose="020F0502020204030204" pitchFamily="34" charset="0"/>
                <a:cs typeface="Times New Roman" panose="02020603050405020304" pitchFamily="18" charset="0"/>
              </a:rPr>
              <a:t>medidas</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 de carácter general que sean dictadas en </a:t>
            </a:r>
            <a:r>
              <a:rPr lang="es-ES_tradnl" sz="2400" dirty="0">
                <a:latin typeface="Helvetica LT Std" panose="020B0704020202030204" pitchFamily="34" charset="0"/>
                <a:ea typeface="Calibri" panose="020F0502020204030204" pitchFamily="34" charset="0"/>
                <a:cs typeface="Times New Roman" panose="02020603050405020304" pitchFamily="18" charset="0"/>
              </a:rPr>
              <a:t>ejercicio de la función administrativa </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y como desarrollo de los decretos legislativos durante los Estados de Excepción, tendrán un </a:t>
            </a:r>
            <a:r>
              <a:rPr lang="es-ES_tradnl" sz="2400" dirty="0">
                <a:latin typeface="Helvetica LT Std" panose="020B0704020202030204" pitchFamily="34" charset="0"/>
                <a:ea typeface="Calibri" panose="020F0502020204030204" pitchFamily="34" charset="0"/>
                <a:cs typeface="Times New Roman" panose="02020603050405020304" pitchFamily="18" charset="0"/>
              </a:rPr>
              <a:t>control inmediato de legalidad, ejercido por la Jurisdicción de lo Contencioso Administrativo </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en el lugar donde se expidan, si se tratare de entidades territoriales, o del Consejo de Estado si emanaren de autoridades nacionales, de acuerdo con las reglas de competencia establecidas en este Código.</a:t>
            </a:r>
          </a:p>
        </p:txBody>
      </p:sp>
      <p:pic>
        <p:nvPicPr>
          <p:cNvPr id="14" name="Picture 2" descr="https://www.secretariajuridica.gov.co/sites/default/files/PROTOCOLOScovid19.jpg"/>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0718688" y="-507506"/>
            <a:ext cx="2000250" cy="2082438"/>
          </a:xfrm>
          <a:prstGeom prst="rect">
            <a:avLst/>
          </a:prstGeom>
          <a:noFill/>
          <a:extLst>
            <a:ext uri="{909E8E84-426E-40DD-AFC4-6F175D3DCCD1}">
              <a14:hiddenFill xmlns:a14="http://schemas.microsoft.com/office/drawing/2010/main">
                <a:solidFill>
                  <a:srgbClr val="FFFFFF"/>
                </a:solidFill>
              </a14:hiddenFill>
            </a:ext>
          </a:extLst>
        </p:spPr>
      </p:pic>
      <p:sp>
        <p:nvSpPr>
          <p:cNvPr id="16" name="Rectángulo 15"/>
          <p:cNvSpPr/>
          <p:nvPr/>
        </p:nvSpPr>
        <p:spPr>
          <a:xfrm>
            <a:off x="542015" y="4557058"/>
            <a:ext cx="9192535" cy="1938992"/>
          </a:xfrm>
          <a:prstGeom prst="rect">
            <a:avLst/>
          </a:prstGeom>
        </p:spPr>
        <p:txBody>
          <a:bodyPr wrap="square">
            <a:spAutoFit/>
          </a:bodyPr>
          <a:lstStyle/>
          <a:p>
            <a:pPr algn="just"/>
            <a:endParaRPr lang="es-CO" sz="2400" b="1" dirty="0">
              <a:latin typeface="Helvetica LT Std Light" panose="020B0403020202020204" pitchFamily="34" charset="0"/>
              <a:ea typeface="Calibri" panose="020F0502020204030204" pitchFamily="34" charset="0"/>
              <a:cs typeface="Times New Roman" panose="02020603050405020304" pitchFamily="18" charset="0"/>
            </a:endParaRPr>
          </a:p>
          <a:p>
            <a:pPr algn="just"/>
            <a:r>
              <a:rPr lang="es-CO" sz="2400" dirty="0">
                <a:latin typeface="Helvetica LT Std Light" panose="020B0403020202020204" pitchFamily="34" charset="0"/>
                <a:ea typeface="Calibri" panose="020F0502020204030204" pitchFamily="34" charset="0"/>
                <a:cs typeface="Times New Roman" panose="02020603050405020304" pitchFamily="18" charset="0"/>
              </a:rPr>
              <a:t>Se enviarán los actos administrativos a la autoridad judicial indicada, dentro de las </a:t>
            </a:r>
            <a:r>
              <a:rPr lang="es-CO" sz="2400" dirty="0">
                <a:latin typeface="Helvetica LT Std" panose="020B0704020202030204" pitchFamily="34" charset="0"/>
                <a:ea typeface="Calibri" panose="020F0502020204030204" pitchFamily="34" charset="0"/>
                <a:cs typeface="Times New Roman" panose="02020603050405020304" pitchFamily="18" charset="0"/>
              </a:rPr>
              <a:t>48 horas siguientes a su expedición</a:t>
            </a:r>
            <a:r>
              <a:rPr lang="es-CO" sz="2400" dirty="0">
                <a:latin typeface="Helvetica LT Std Light" panose="020B0403020202020204" pitchFamily="34" charset="0"/>
                <a:ea typeface="Calibri" panose="020F0502020204030204" pitchFamily="34" charset="0"/>
                <a:cs typeface="Times New Roman" panose="02020603050405020304" pitchFamily="18" charset="0"/>
              </a:rPr>
              <a:t>. Si no se efectuare el envío, la autoridad judicial competente aprehenderá de oficio su conocimiento. </a:t>
            </a:r>
          </a:p>
        </p:txBody>
      </p:sp>
    </p:spTree>
    <p:extLst>
      <p:ext uri="{BB962C8B-B14F-4D97-AF65-F5344CB8AC3E}">
        <p14:creationId xmlns:p14="http://schemas.microsoft.com/office/powerpoint/2010/main" val="568967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1.png"/>
          <p:cNvPicPr/>
          <p:nvPr/>
        </p:nvPicPr>
        <p:blipFill>
          <a:blip r:embed="rId2" cstate="print"/>
          <a:stretch>
            <a:fillRect/>
          </a:stretch>
        </p:blipFill>
        <p:spPr>
          <a:xfrm>
            <a:off x="10060392" y="5636686"/>
            <a:ext cx="1807758" cy="1013496"/>
          </a:xfrm>
          <a:prstGeom prst="rect">
            <a:avLst/>
          </a:prstGeom>
        </p:spPr>
      </p:pic>
      <p:sp>
        <p:nvSpPr>
          <p:cNvPr id="2" name="Rectángulo 1"/>
          <p:cNvSpPr/>
          <p:nvPr/>
        </p:nvSpPr>
        <p:spPr>
          <a:xfrm>
            <a:off x="444444" y="1904643"/>
            <a:ext cx="11303112" cy="4524315"/>
          </a:xfrm>
          <a:prstGeom prst="rect">
            <a:avLst/>
          </a:prstGeom>
        </p:spPr>
        <p:txBody>
          <a:bodyPr wrap="square">
            <a:spAutoFit/>
          </a:bodyPr>
          <a:lstStyle/>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Con sustento en la jurisprudencia de esa corporación (Consejo de Estado. Sección Tercera, Subsección A, Sentencia del 16 de septiembre de 2013, expediente: 30683, C.P. Mauricio Fajardo Gómez) es válido considerar que, ante la situación generada por el covid-19, </a:t>
            </a:r>
            <a:r>
              <a:rPr lang="es-ES_tradnl" sz="2400" dirty="0">
                <a:latin typeface="Helvetica LT Std" panose="020B0704020202030204" pitchFamily="34" charset="0"/>
                <a:ea typeface="Calibri" panose="020F0502020204030204" pitchFamily="34" charset="0"/>
                <a:cs typeface="Times New Roman" panose="02020603050405020304" pitchFamily="18" charset="0"/>
              </a:rPr>
              <a:t>las entidades pueden entrar a analizar la procedencia de declarar la urgencia manifiesta</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 para efectos de suscribir contratos que tengan por objeto, entre otros los siguientes: </a:t>
            </a:r>
            <a:endParaRPr lang="es-CO" sz="2400" dirty="0">
              <a:latin typeface="Helvetica LT Std Light" panose="020B0403020202020204" pitchFamily="34" charset="0"/>
              <a:ea typeface="Calibri" panose="020F0502020204030204" pitchFamily="34" charset="0"/>
              <a:cs typeface="Times New Roman" panose="02020603050405020304" pitchFamily="18" charset="0"/>
            </a:endParaRPr>
          </a:p>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 </a:t>
            </a:r>
            <a:endParaRPr lang="es-CO" sz="2400" dirty="0">
              <a:latin typeface="Helvetica LT Std Light" panose="020B0403020202020204" pitchFamily="34" charset="0"/>
              <a:ea typeface="Calibri" panose="020F0502020204030204" pitchFamily="34" charset="0"/>
              <a:cs typeface="Times New Roman" panose="02020603050405020304" pitchFamily="18" charset="0"/>
            </a:endParaRPr>
          </a:p>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s-ES_tradnl" sz="2400" dirty="0">
                <a:solidFill>
                  <a:srgbClr val="6C69AE"/>
                </a:solidFill>
                <a:latin typeface="Helvetica LT Std" panose="020B0704020202030204" pitchFamily="34" charset="0"/>
                <a:ea typeface="Calibri" panose="020F0502020204030204" pitchFamily="34" charset="0"/>
                <a:cs typeface="Times New Roman" panose="02020603050405020304" pitchFamily="18" charset="0"/>
              </a:rPr>
              <a:t>(i) </a:t>
            </a:r>
            <a:r>
              <a:rPr lang="es-ES_tradnl" sz="2400" dirty="0">
                <a:latin typeface="Helvetica LT Std" panose="020B0704020202030204" pitchFamily="34" charset="0"/>
                <a:ea typeface="Calibri" panose="020F0502020204030204" pitchFamily="34" charset="0"/>
                <a:cs typeface="Times New Roman" panose="02020603050405020304" pitchFamily="18" charset="0"/>
              </a:rPr>
              <a:t>Obras de infraestructura y espacio público</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 en cualquiera de las etapas del ciclo de vida del proyecto con el fin </a:t>
            </a:r>
            <a:r>
              <a:rPr lang="es-ES_tradnl" sz="2400" dirty="0">
                <a:latin typeface="Helvetica LT Std" panose="020B0704020202030204" pitchFamily="34" charset="0"/>
                <a:ea typeface="Calibri" panose="020F0502020204030204" pitchFamily="34" charset="0"/>
                <a:cs typeface="Times New Roman" panose="02020603050405020304" pitchFamily="18" charset="0"/>
              </a:rPr>
              <a:t>de permitir la reactivación económica </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de los distintos sectores productivos de la ciudad en </a:t>
            </a:r>
            <a:r>
              <a:rPr lang="es-ES_tradnl" sz="2400" dirty="0">
                <a:latin typeface="Helvetica LT Std" panose="020B0704020202030204" pitchFamily="34" charset="0"/>
                <a:ea typeface="Calibri" panose="020F0502020204030204" pitchFamily="34" charset="0"/>
                <a:cs typeface="Times New Roman" panose="02020603050405020304" pitchFamily="18" charset="0"/>
              </a:rPr>
              <a:t>condiciones que garanticen el distanciamiento </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y las condiciones necesarias para </a:t>
            </a:r>
            <a:r>
              <a:rPr lang="es-ES_tradnl" sz="2400" dirty="0">
                <a:latin typeface="Helvetica LT Std" panose="020B0704020202030204" pitchFamily="34" charset="0"/>
                <a:ea typeface="Calibri" panose="020F0502020204030204" pitchFamily="34" charset="0"/>
                <a:cs typeface="Times New Roman" panose="02020603050405020304" pitchFamily="18" charset="0"/>
              </a:rPr>
              <a:t>evitar rebrotes del</a:t>
            </a:r>
          </a:p>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s-ES_tradnl" sz="2400" dirty="0">
                <a:latin typeface="Helvetica LT Std" panose="020B0704020202030204" pitchFamily="34" charset="0"/>
                <a:ea typeface="Calibri" panose="020F0502020204030204" pitchFamily="34" charset="0"/>
                <a:cs typeface="Times New Roman" panose="02020603050405020304" pitchFamily="18" charset="0"/>
              </a:rPr>
              <a:t>virus y nuevos contagios.</a:t>
            </a:r>
          </a:p>
        </p:txBody>
      </p:sp>
      <p:grpSp>
        <p:nvGrpSpPr>
          <p:cNvPr id="4" name="Grupo 3"/>
          <p:cNvGrpSpPr/>
          <p:nvPr/>
        </p:nvGrpSpPr>
        <p:grpSpPr>
          <a:xfrm>
            <a:off x="0" y="-332642"/>
            <a:ext cx="12464683" cy="2087816"/>
            <a:chOff x="0" y="-312504"/>
            <a:chExt cx="12464683" cy="2087816"/>
          </a:xfrm>
        </p:grpSpPr>
        <p:sp>
          <p:nvSpPr>
            <p:cNvPr id="5" name="AutoShape 2"/>
            <p:cNvSpPr/>
            <p:nvPr/>
          </p:nvSpPr>
          <p:spPr>
            <a:xfrm>
              <a:off x="0" y="0"/>
              <a:ext cx="12192000" cy="1775312"/>
            </a:xfrm>
            <a:prstGeom prst="rect">
              <a:avLst/>
            </a:prstGeom>
            <a:solidFill>
              <a:srgbClr val="A6A7D3">
                <a:alpha val="89804"/>
              </a:srgbClr>
            </a:solidFill>
          </p:spPr>
        </p:sp>
        <p:grpSp>
          <p:nvGrpSpPr>
            <p:cNvPr id="6" name="Group 7"/>
            <p:cNvGrpSpPr/>
            <p:nvPr/>
          </p:nvGrpSpPr>
          <p:grpSpPr>
            <a:xfrm>
              <a:off x="565038" y="330008"/>
              <a:ext cx="881603" cy="911591"/>
              <a:chOff x="0" y="0"/>
              <a:chExt cx="628022" cy="649385"/>
            </a:xfrm>
          </p:grpSpPr>
          <p:sp>
            <p:nvSpPr>
              <p:cNvPr id="8"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pic>
          <p:nvPicPr>
            <p:cNvPr id="7" name="Picture 2" descr="https://www.secretariajuridica.gov.co/sites/default/files/PROTOCOLOScovid19.jpg"/>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1201400" y="-312504"/>
              <a:ext cx="1263283" cy="1315190"/>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Rectángulo 8"/>
          <p:cNvSpPr/>
          <p:nvPr/>
        </p:nvSpPr>
        <p:spPr>
          <a:xfrm>
            <a:off x="2526981" y="480545"/>
            <a:ext cx="7111367" cy="707886"/>
          </a:xfrm>
          <a:prstGeom prst="rect">
            <a:avLst/>
          </a:prstGeom>
        </p:spPr>
        <p:txBody>
          <a:bodyPr wrap="square">
            <a:spAutoFit/>
          </a:bodyPr>
          <a:lstStyle/>
          <a:p>
            <a:pPr algn="ctr"/>
            <a:r>
              <a:rPr lang="es-CO" sz="4000" b="1" dirty="0">
                <a:latin typeface="MetaPro-Medium" panose="02000503040000020004" pitchFamily="50" charset="0"/>
                <a:ea typeface="Calibri" panose="020F0502020204030204" pitchFamily="34" charset="0"/>
                <a:cs typeface="Times New Roman" panose="02020603050405020304" pitchFamily="18" charset="0"/>
              </a:rPr>
              <a:t>CONSEJO DE ESTADO</a:t>
            </a:r>
          </a:p>
        </p:txBody>
      </p:sp>
    </p:spTree>
    <p:extLst>
      <p:ext uri="{BB962C8B-B14F-4D97-AF65-F5344CB8AC3E}">
        <p14:creationId xmlns:p14="http://schemas.microsoft.com/office/powerpoint/2010/main" val="1443606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1.png"/>
          <p:cNvPicPr/>
          <p:nvPr/>
        </p:nvPicPr>
        <p:blipFill>
          <a:blip r:embed="rId2" cstate="print"/>
          <a:stretch>
            <a:fillRect/>
          </a:stretch>
        </p:blipFill>
        <p:spPr>
          <a:xfrm>
            <a:off x="10060392" y="5636686"/>
            <a:ext cx="1807758" cy="1013496"/>
          </a:xfrm>
          <a:prstGeom prst="rect">
            <a:avLst/>
          </a:prstGeom>
        </p:spPr>
      </p:pic>
      <p:sp>
        <p:nvSpPr>
          <p:cNvPr id="2" name="Rectángulo 1"/>
          <p:cNvSpPr/>
          <p:nvPr/>
        </p:nvSpPr>
        <p:spPr>
          <a:xfrm>
            <a:off x="361950" y="689045"/>
            <a:ext cx="11449050" cy="5632311"/>
          </a:xfrm>
          <a:prstGeom prst="rect">
            <a:avLst/>
          </a:prstGeom>
        </p:spPr>
        <p:txBody>
          <a:bodyPr wrap="square">
            <a:spAutoFit/>
          </a:bodyPr>
          <a:lstStyle/>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s-ES_tradnl" sz="2400" dirty="0">
                <a:solidFill>
                  <a:srgbClr val="6C69AE"/>
                </a:solidFill>
                <a:latin typeface="Helvetica LT Std" panose="020B0704020202030204" pitchFamily="34" charset="0"/>
                <a:ea typeface="Calibri" panose="020F0502020204030204" pitchFamily="34" charset="0"/>
                <a:cs typeface="Times New Roman" panose="02020603050405020304" pitchFamily="18" charset="0"/>
              </a:rPr>
              <a:t>(ii) </a:t>
            </a:r>
            <a:r>
              <a:rPr lang="es-ES_tradnl" sz="2400" dirty="0">
                <a:latin typeface="Helvetica LT Std" panose="020B0704020202030204" pitchFamily="34" charset="0"/>
                <a:ea typeface="Calibri" panose="020F0502020204030204" pitchFamily="34" charset="0"/>
                <a:cs typeface="Times New Roman" panose="02020603050405020304" pitchFamily="18" charset="0"/>
              </a:rPr>
              <a:t>Construcción, dotación y operación de la red hospitalaria distrital </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para efectos de garantizar </a:t>
            </a:r>
            <a:r>
              <a:rPr lang="es-ES_tradnl" sz="2400" dirty="0">
                <a:latin typeface="Helvetica LT Std" panose="020B0704020202030204" pitchFamily="34" charset="0"/>
                <a:ea typeface="Calibri" panose="020F0502020204030204" pitchFamily="34" charset="0"/>
                <a:cs typeface="Times New Roman" panose="02020603050405020304" pitchFamily="18" charset="0"/>
              </a:rPr>
              <a:t>condiciones de salud y vida</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 para quienes, pese a todas las medidas, contraigan el virus.</a:t>
            </a:r>
            <a:endParaRPr lang="es-CO" sz="2400" dirty="0">
              <a:latin typeface="Helvetica LT Std Light" panose="020B0403020202020204" pitchFamily="34" charset="0"/>
              <a:ea typeface="Calibri" panose="020F0502020204030204" pitchFamily="34" charset="0"/>
              <a:cs typeface="Times New Roman" panose="02020603050405020304" pitchFamily="18" charset="0"/>
            </a:endParaRPr>
          </a:p>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 </a:t>
            </a:r>
            <a:endParaRPr lang="es-CO" sz="2400" dirty="0">
              <a:latin typeface="Helvetica LT Std Light" panose="020B0403020202020204" pitchFamily="34" charset="0"/>
              <a:ea typeface="Calibri" panose="020F0502020204030204" pitchFamily="34" charset="0"/>
              <a:cs typeface="Times New Roman" panose="02020603050405020304" pitchFamily="18" charset="0"/>
            </a:endParaRPr>
          </a:p>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s-ES_tradnl" sz="2400" dirty="0">
                <a:solidFill>
                  <a:srgbClr val="6C69AE"/>
                </a:solidFill>
                <a:latin typeface="Helvetica LT Std" panose="020B0704020202030204" pitchFamily="34" charset="0"/>
                <a:ea typeface="Calibri" panose="020F0502020204030204" pitchFamily="34" charset="0"/>
                <a:cs typeface="Times New Roman" panose="02020603050405020304" pitchFamily="18" charset="0"/>
              </a:rPr>
              <a:t>(iii) </a:t>
            </a:r>
            <a:r>
              <a:rPr lang="es-ES_tradnl" sz="2400" dirty="0">
                <a:latin typeface="Helvetica LT Std" panose="020B0704020202030204" pitchFamily="34" charset="0"/>
                <a:ea typeface="Calibri" panose="020F0502020204030204" pitchFamily="34" charset="0"/>
                <a:cs typeface="Times New Roman" panose="02020603050405020304" pitchFamily="18" charset="0"/>
              </a:rPr>
              <a:t>Seguridad alimentaria en toda la cadena productiva </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para evitar situaciones de </a:t>
            </a:r>
            <a:r>
              <a:rPr lang="es-ES_tradnl" sz="2400" b="1" dirty="0">
                <a:latin typeface="Helvetica LT Std Light" panose="020B0403020202020204" pitchFamily="34" charset="0"/>
                <a:ea typeface="Calibri" panose="020F0502020204030204" pitchFamily="34" charset="0"/>
                <a:cs typeface="Times New Roman" panose="02020603050405020304" pitchFamily="18" charset="0"/>
              </a:rPr>
              <a:t>desabastecimiento</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 carestía de los productos básicos de la </a:t>
            </a:r>
            <a:r>
              <a:rPr lang="es-ES_tradnl" sz="2400" dirty="0">
                <a:latin typeface="Helvetica LT Std" panose="020B0704020202030204" pitchFamily="34" charset="0"/>
                <a:ea typeface="Calibri" panose="020F0502020204030204" pitchFamily="34" charset="0"/>
                <a:cs typeface="Times New Roman" panose="02020603050405020304" pitchFamily="18" charset="0"/>
              </a:rPr>
              <a:t>canasta familiar, cartelización, acaparamiento y especulación de precios</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 entre otros.</a:t>
            </a:r>
            <a:endParaRPr lang="es-CO" sz="2400" dirty="0">
              <a:latin typeface="Helvetica LT Std Light" panose="020B0403020202020204" pitchFamily="34" charset="0"/>
              <a:ea typeface="Calibri" panose="020F0502020204030204" pitchFamily="34" charset="0"/>
              <a:cs typeface="Times New Roman" panose="02020603050405020304" pitchFamily="18" charset="0"/>
            </a:endParaRPr>
          </a:p>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 </a:t>
            </a:r>
            <a:endParaRPr lang="es-CO" sz="2400" dirty="0">
              <a:latin typeface="Helvetica LT Std Light" panose="020B0403020202020204" pitchFamily="34" charset="0"/>
              <a:ea typeface="Calibri" panose="020F0502020204030204" pitchFamily="34" charset="0"/>
              <a:cs typeface="Times New Roman" panose="02020603050405020304" pitchFamily="18" charset="0"/>
            </a:endParaRPr>
          </a:p>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s-ES_tradnl" sz="2400" dirty="0">
                <a:solidFill>
                  <a:srgbClr val="6C69AE"/>
                </a:solidFill>
                <a:latin typeface="Helvetica LT Std" panose="020B0704020202030204" pitchFamily="34" charset="0"/>
                <a:ea typeface="Calibri" panose="020F0502020204030204" pitchFamily="34" charset="0"/>
                <a:cs typeface="Times New Roman" panose="02020603050405020304" pitchFamily="18" charset="0"/>
              </a:rPr>
              <a:t>(iv) </a:t>
            </a:r>
            <a:r>
              <a:rPr lang="es-ES_tradnl" sz="2400" dirty="0">
                <a:latin typeface="Helvetica LT Std" panose="020B0704020202030204" pitchFamily="34" charset="0"/>
                <a:ea typeface="Calibri" panose="020F0502020204030204" pitchFamily="34" charset="0"/>
                <a:cs typeface="Times New Roman" panose="02020603050405020304" pitchFamily="18" charset="0"/>
              </a:rPr>
              <a:t>Proyectos dirigidos a aumentar el empleo</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 a ampliar las oportunidades de producción y la comercialización en </a:t>
            </a:r>
            <a:r>
              <a:rPr lang="es-ES_tradnl" sz="2400" dirty="0">
                <a:latin typeface="Helvetica LT Std" panose="020B0704020202030204" pitchFamily="34" charset="0"/>
                <a:ea typeface="Calibri" panose="020F0502020204030204" pitchFamily="34" charset="0"/>
                <a:cs typeface="Times New Roman" panose="02020603050405020304" pitchFamily="18" charset="0"/>
              </a:rPr>
              <a:t>cualquier sector de la economía.</a:t>
            </a:r>
            <a:endParaRPr lang="es-CO" sz="2400" dirty="0">
              <a:latin typeface="Helvetica LT Std" panose="020B0704020202030204" pitchFamily="34" charset="0"/>
              <a:ea typeface="Calibri" panose="020F0502020204030204" pitchFamily="34" charset="0"/>
              <a:cs typeface="Times New Roman" panose="02020603050405020304" pitchFamily="18" charset="0"/>
            </a:endParaRPr>
          </a:p>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 </a:t>
            </a:r>
            <a:endParaRPr lang="es-CO" sz="2400" dirty="0">
              <a:latin typeface="Helvetica LT Std Light" panose="020B0403020202020204" pitchFamily="34" charset="0"/>
              <a:ea typeface="Calibri" panose="020F0502020204030204" pitchFamily="34" charset="0"/>
              <a:cs typeface="Times New Roman" panose="02020603050405020304" pitchFamily="18" charset="0"/>
            </a:endParaRPr>
          </a:p>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s-ES_tradnl" sz="2400" dirty="0">
                <a:solidFill>
                  <a:srgbClr val="6C69AE"/>
                </a:solidFill>
                <a:latin typeface="Helvetica LT Std" panose="020B0704020202030204" pitchFamily="34" charset="0"/>
                <a:ea typeface="Calibri" panose="020F0502020204030204" pitchFamily="34" charset="0"/>
                <a:cs typeface="Times New Roman" panose="02020603050405020304" pitchFamily="18" charset="0"/>
              </a:rPr>
              <a:t>(v) </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Proyectos de industrias </a:t>
            </a:r>
            <a:r>
              <a:rPr lang="es-ES_tradnl" sz="2400" dirty="0">
                <a:solidFill>
                  <a:srgbClr val="6C69AE"/>
                </a:solidFill>
                <a:latin typeface="Helvetica LT Std" panose="020B0704020202030204" pitchFamily="34" charset="0"/>
                <a:ea typeface="Calibri" panose="020F0502020204030204" pitchFamily="34" charset="0"/>
                <a:cs typeface="Times New Roman" panose="02020603050405020304" pitchFamily="18" charset="0"/>
              </a:rPr>
              <a:t>creativas, economías de innovación y cultura</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a:t>
            </a:r>
            <a:endParaRPr lang="es-CO" sz="2400" dirty="0">
              <a:latin typeface="Helvetica LT Std Light" panose="020B0403020202020204" pitchFamily="34" charset="0"/>
              <a:ea typeface="Calibri" panose="020F0502020204030204" pitchFamily="34" charset="0"/>
              <a:cs typeface="Times New Roman" panose="02020603050405020304" pitchFamily="18" charset="0"/>
            </a:endParaRPr>
          </a:p>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 </a:t>
            </a:r>
            <a:endParaRPr lang="es-CO" sz="2400" dirty="0">
              <a:latin typeface="Helvetica LT Std Light" panose="020B0403020202020204" pitchFamily="34" charset="0"/>
              <a:ea typeface="Calibri" panose="020F0502020204030204" pitchFamily="34" charset="0"/>
              <a:cs typeface="Times New Roman" panose="02020603050405020304" pitchFamily="18" charset="0"/>
            </a:endParaRPr>
          </a:p>
          <a:p>
            <a:pPr algn="just"/>
            <a:r>
              <a:rPr lang="es-ES_tradnl" sz="2400" dirty="0">
                <a:solidFill>
                  <a:srgbClr val="6C69AE"/>
                </a:solidFill>
                <a:latin typeface="Helvetica LT Std" panose="020B0704020202030204" pitchFamily="34" charset="0"/>
                <a:ea typeface="Calibri" panose="020F0502020204030204" pitchFamily="34" charset="0"/>
                <a:cs typeface="Times New Roman" panose="02020603050405020304" pitchFamily="18" charset="0"/>
              </a:rPr>
              <a:t>(vi) </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Procesos de </a:t>
            </a:r>
            <a:r>
              <a:rPr lang="es-ES_tradnl" sz="2400" dirty="0">
                <a:latin typeface="Helvetica LT Std" panose="020B0704020202030204" pitchFamily="34" charset="0"/>
                <a:ea typeface="Calibri" panose="020F0502020204030204" pitchFamily="34" charset="0"/>
                <a:cs typeface="Times New Roman" panose="02020603050405020304" pitchFamily="18" charset="0"/>
              </a:rPr>
              <a:t>renovación tecnológica, formación virtual y desarrollo digital </a:t>
            </a: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que permitan reactivar </a:t>
            </a:r>
            <a:r>
              <a:rPr lang="es-ES_tradnl" sz="2400" dirty="0">
                <a:solidFill>
                  <a:srgbClr val="6C69AE"/>
                </a:solidFill>
                <a:latin typeface="Helvetica LT Std" panose="020B0704020202030204" pitchFamily="34" charset="0"/>
                <a:ea typeface="Calibri" panose="020F0502020204030204" pitchFamily="34" charset="0"/>
                <a:cs typeface="Times New Roman" panose="02020603050405020304" pitchFamily="18" charset="0"/>
              </a:rPr>
              <a:t>actividades educativas y culturales.</a:t>
            </a:r>
            <a:endParaRPr lang="es-CO" sz="2400" dirty="0">
              <a:solidFill>
                <a:srgbClr val="6C69AE"/>
              </a:solidFill>
              <a:latin typeface="Helvetica LT Std" panose="020B0704020202030204" pitchFamily="34" charset="0"/>
              <a:ea typeface="Calibri" panose="020F0502020204030204" pitchFamily="34" charset="0"/>
              <a:cs typeface="Times New Roman" panose="02020603050405020304" pitchFamily="18" charset="0"/>
            </a:endParaRPr>
          </a:p>
        </p:txBody>
      </p:sp>
      <p:cxnSp>
        <p:nvCxnSpPr>
          <p:cNvPr id="4" name="Conector recto 3"/>
          <p:cNvCxnSpPr/>
          <p:nvPr/>
        </p:nvCxnSpPr>
        <p:spPr>
          <a:xfrm>
            <a:off x="0" y="438150"/>
            <a:ext cx="12192000" cy="0"/>
          </a:xfrm>
          <a:prstGeom prst="line">
            <a:avLst/>
          </a:prstGeom>
          <a:ln w="76200">
            <a:solidFill>
              <a:srgbClr val="6C69A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9410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1.png"/>
          <p:cNvPicPr/>
          <p:nvPr/>
        </p:nvPicPr>
        <p:blipFill>
          <a:blip r:embed="rId2" cstate="print"/>
          <a:stretch>
            <a:fillRect/>
          </a:stretch>
        </p:blipFill>
        <p:spPr>
          <a:xfrm>
            <a:off x="10060392" y="5636686"/>
            <a:ext cx="1807758" cy="1013496"/>
          </a:xfrm>
          <a:prstGeom prst="rect">
            <a:avLst/>
          </a:prstGeom>
        </p:spPr>
      </p:pic>
      <p:sp>
        <p:nvSpPr>
          <p:cNvPr id="2" name="Rectángulo 1"/>
          <p:cNvSpPr/>
          <p:nvPr/>
        </p:nvSpPr>
        <p:spPr>
          <a:xfrm>
            <a:off x="171450" y="1800978"/>
            <a:ext cx="11506200" cy="3785652"/>
          </a:xfrm>
          <a:prstGeom prst="rect">
            <a:avLst/>
          </a:prstGeom>
        </p:spPr>
        <p:txBody>
          <a:bodyPr wrap="square">
            <a:spAutoFit/>
          </a:bodyPr>
          <a:lstStyle/>
          <a:p>
            <a:r>
              <a:rPr lang="es-ES_tradnl" sz="2400" dirty="0"/>
              <a:t>6.1. La urgencia manifiesta es una modalidad de escogencia directa de contratistas que faculta a las entidades distritales sometidas al Estatuto General de Contratación de la Administración Pública a prescindir del adelantamiento de un proceso de selección público de contratación.</a:t>
            </a:r>
          </a:p>
          <a:p>
            <a:r>
              <a:rPr lang="es-ES_tradnl" sz="2400" dirty="0"/>
              <a:t> </a:t>
            </a:r>
          </a:p>
          <a:p>
            <a:r>
              <a:rPr lang="es-ES_tradnl" sz="2400" dirty="0"/>
              <a:t>Revisadas las causales previstas en el Artículo 42 de la Ley 80 de 1993 de cara a la situación generada por el covid-19 en el Distrito Capital, es válido sostener que nos encontramos ante una situación excepcional derivada de hechos de calamidad y constitutiva de fuerza mayor que demanda acciones inmediatas por parte de distintas autoridades de la Administración Distrital.</a:t>
            </a:r>
            <a:endParaRPr lang="es-CO" sz="2400" dirty="0">
              <a:latin typeface="Helvetica LT Std Light" panose="020B0403020202020204" pitchFamily="34" charset="0"/>
            </a:endParaRPr>
          </a:p>
        </p:txBody>
      </p:sp>
      <p:grpSp>
        <p:nvGrpSpPr>
          <p:cNvPr id="3" name="Grupo 2"/>
          <p:cNvGrpSpPr/>
          <p:nvPr/>
        </p:nvGrpSpPr>
        <p:grpSpPr>
          <a:xfrm>
            <a:off x="0" y="-332642"/>
            <a:ext cx="12464683" cy="2087816"/>
            <a:chOff x="0" y="-312504"/>
            <a:chExt cx="12464683" cy="2087816"/>
          </a:xfrm>
        </p:grpSpPr>
        <p:sp>
          <p:nvSpPr>
            <p:cNvPr id="4" name="AutoShape 2"/>
            <p:cNvSpPr/>
            <p:nvPr/>
          </p:nvSpPr>
          <p:spPr>
            <a:xfrm>
              <a:off x="0" y="0"/>
              <a:ext cx="12192000" cy="1775312"/>
            </a:xfrm>
            <a:prstGeom prst="rect">
              <a:avLst/>
            </a:prstGeom>
            <a:solidFill>
              <a:srgbClr val="A6A7D3">
                <a:alpha val="89804"/>
              </a:srgbClr>
            </a:solidFill>
          </p:spPr>
        </p:sp>
        <p:grpSp>
          <p:nvGrpSpPr>
            <p:cNvPr id="5" name="Group 7"/>
            <p:cNvGrpSpPr/>
            <p:nvPr/>
          </p:nvGrpSpPr>
          <p:grpSpPr>
            <a:xfrm>
              <a:off x="565038" y="330008"/>
              <a:ext cx="881603" cy="911591"/>
              <a:chOff x="0" y="0"/>
              <a:chExt cx="628022" cy="649385"/>
            </a:xfrm>
          </p:grpSpPr>
          <p:sp>
            <p:nvSpPr>
              <p:cNvPr id="7"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pic>
          <p:nvPicPr>
            <p:cNvPr id="6" name="Picture 2" descr="https://www.secretariajuridica.gov.co/sites/default/files/PROTOCOLOScovid19.jpg"/>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1201400" y="-312504"/>
              <a:ext cx="1263283" cy="1315190"/>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Rectángulo 7"/>
          <p:cNvSpPr/>
          <p:nvPr/>
        </p:nvSpPr>
        <p:spPr>
          <a:xfrm>
            <a:off x="2526981" y="480545"/>
            <a:ext cx="7111367" cy="1323439"/>
          </a:xfrm>
          <a:prstGeom prst="rect">
            <a:avLst/>
          </a:prstGeom>
        </p:spPr>
        <p:txBody>
          <a:bodyPr wrap="square">
            <a:spAutoFit/>
          </a:bodyPr>
          <a:lstStyle/>
          <a:p>
            <a:pPr algn="ctr"/>
            <a:r>
              <a:rPr lang="es-CO" sz="4000" b="1" dirty="0">
                <a:latin typeface="MetaPro-Medium" panose="02000503040000020004" pitchFamily="50" charset="0"/>
                <a:ea typeface="Calibri" panose="020F0502020204030204" pitchFamily="34" charset="0"/>
                <a:cs typeface="Times New Roman" panose="02020603050405020304" pitchFamily="18" charset="0"/>
              </a:rPr>
              <a:t>6. CONCLUSIONES Y LINEAMIENTOS</a:t>
            </a:r>
          </a:p>
        </p:txBody>
      </p:sp>
    </p:spTree>
    <p:extLst>
      <p:ext uri="{BB962C8B-B14F-4D97-AF65-F5344CB8AC3E}">
        <p14:creationId xmlns:p14="http://schemas.microsoft.com/office/powerpoint/2010/main" val="10518005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881062" y="880455"/>
            <a:ext cx="10429875" cy="3416320"/>
          </a:xfrm>
          <a:prstGeom prst="rect">
            <a:avLst/>
          </a:prstGeom>
        </p:spPr>
        <p:txBody>
          <a:bodyPr wrap="square">
            <a:spAutoFit/>
          </a:bodyPr>
          <a:lstStyle/>
          <a:p>
            <a:r>
              <a:rPr lang="es-ES_tradnl" sz="2400" dirty="0"/>
              <a:t>6.2. La declaratoria de urgencia manifiesta debe respetar los principios que rigen la contratación estatal, la función administrativa, la gestión fiscal y el catálogo de inhabilidades e incompatibilidades.</a:t>
            </a:r>
          </a:p>
          <a:p>
            <a:r>
              <a:rPr lang="es-ES_tradnl" sz="2400" dirty="0"/>
              <a:t> </a:t>
            </a:r>
          </a:p>
          <a:p>
            <a:r>
              <a:rPr lang="es-ES_tradnl" sz="2400" dirty="0"/>
              <a:t>Del cumplimiento de lo anterior deberá dejarse evidencia expresa en el acto administrativo en el que se justifique la contratación a través de esa modalidad y se expongan los motivos y demás información de la que se concluya la procedencia de la decisión de optar por ese mecanismo de contratación directa.</a:t>
            </a:r>
          </a:p>
          <a:p>
            <a:pPr algn="just"/>
            <a:r>
              <a:rPr lang="es-CO" sz="2400" dirty="0">
                <a:latin typeface="Helvetica LT Std" panose="020B0704020202030204" pitchFamily="34" charset="0"/>
              </a:rPr>
              <a:t>.</a:t>
            </a:r>
          </a:p>
        </p:txBody>
      </p:sp>
      <p:pic>
        <p:nvPicPr>
          <p:cNvPr id="4" name="image1.png"/>
          <p:cNvPicPr/>
          <p:nvPr/>
        </p:nvPicPr>
        <p:blipFill>
          <a:blip r:embed="rId2" cstate="print"/>
          <a:stretch>
            <a:fillRect/>
          </a:stretch>
        </p:blipFill>
        <p:spPr>
          <a:xfrm>
            <a:off x="10060392" y="5636686"/>
            <a:ext cx="1807758" cy="1013496"/>
          </a:xfrm>
          <a:prstGeom prst="rect">
            <a:avLst/>
          </a:prstGeom>
        </p:spPr>
      </p:pic>
      <p:cxnSp>
        <p:nvCxnSpPr>
          <p:cNvPr id="5" name="Conector recto 4"/>
          <p:cNvCxnSpPr/>
          <p:nvPr/>
        </p:nvCxnSpPr>
        <p:spPr>
          <a:xfrm>
            <a:off x="0" y="438150"/>
            <a:ext cx="12192000" cy="0"/>
          </a:xfrm>
          <a:prstGeom prst="line">
            <a:avLst/>
          </a:prstGeom>
          <a:ln w="76200">
            <a:solidFill>
              <a:srgbClr val="6C69A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47332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38200" y="747743"/>
            <a:ext cx="10363200" cy="5262979"/>
          </a:xfrm>
          <a:prstGeom prst="rect">
            <a:avLst/>
          </a:prstGeom>
        </p:spPr>
        <p:txBody>
          <a:bodyPr wrap="square">
            <a:spAutoFit/>
          </a:bodyPr>
          <a:lstStyle/>
          <a:p>
            <a:r>
              <a:rPr lang="es-ES_tradnl" sz="2400" dirty="0"/>
              <a:t>6.3. El acto de declaratoria de urgencia manifiesta constituye un elemento de trascendental importancia para ese trámite de contratación. Lo anterior porque ese documento debe dar cuenta de las razones que justifican la decisión de acoger esa modalidad de selección directa y, adicionalmente, porque el control que ejerce el órgano fiscal se realiza precisamente sobre lo contenido en ese acto administrativo.</a:t>
            </a:r>
          </a:p>
          <a:p>
            <a:r>
              <a:rPr lang="es-ES_tradnl" sz="2400" dirty="0"/>
              <a:t> </a:t>
            </a:r>
          </a:p>
          <a:p>
            <a:r>
              <a:rPr lang="es-ES_tradnl" sz="2400" dirty="0"/>
              <a:t>6.4. Pese a no ser un requisito establecido en la ley, el Gobierno Nacional, mediante el Decreto 537 de 2020 declaró comprobado el supuesto de declaratoria de urgencia manifiesta. Tal como fue indicado en el referido decreto la finalidad de esa decisión fue la de generar confianza en los ordenadores del gasto con el fin de que a través de un uso racional de la figura sea posible mitigar los efectos presentes y futuros del covid-19.</a:t>
            </a:r>
          </a:p>
          <a:p>
            <a:pPr algn="just"/>
            <a:r>
              <a:rPr lang="es-CO" sz="2400" dirty="0">
                <a:latin typeface="Helvetica LT Std" panose="020B0704020202030204" pitchFamily="34" charset="0"/>
              </a:rPr>
              <a:t>.</a:t>
            </a:r>
          </a:p>
        </p:txBody>
      </p:sp>
      <p:pic>
        <p:nvPicPr>
          <p:cNvPr id="3" name="image1.png"/>
          <p:cNvPicPr/>
          <p:nvPr/>
        </p:nvPicPr>
        <p:blipFill>
          <a:blip r:embed="rId2" cstate="print"/>
          <a:stretch>
            <a:fillRect/>
          </a:stretch>
        </p:blipFill>
        <p:spPr>
          <a:xfrm>
            <a:off x="10060392" y="5636686"/>
            <a:ext cx="1807758" cy="1013496"/>
          </a:xfrm>
          <a:prstGeom prst="rect">
            <a:avLst/>
          </a:prstGeom>
        </p:spPr>
      </p:pic>
      <p:cxnSp>
        <p:nvCxnSpPr>
          <p:cNvPr id="4" name="Conector recto 3"/>
          <p:cNvCxnSpPr/>
          <p:nvPr/>
        </p:nvCxnSpPr>
        <p:spPr>
          <a:xfrm>
            <a:off x="0" y="438150"/>
            <a:ext cx="12192000" cy="0"/>
          </a:xfrm>
          <a:prstGeom prst="line">
            <a:avLst/>
          </a:prstGeom>
          <a:ln w="76200">
            <a:solidFill>
              <a:srgbClr val="6C69A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5771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38150" y="2067678"/>
            <a:ext cx="11315700" cy="3785652"/>
          </a:xfrm>
          <a:prstGeom prst="rect">
            <a:avLst/>
          </a:prstGeom>
        </p:spPr>
        <p:txBody>
          <a:bodyPr wrap="square">
            <a:spAutoFit/>
          </a:bodyPr>
          <a:lstStyle/>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 </a:t>
            </a:r>
            <a:endParaRPr lang="es-CO" sz="2400" dirty="0">
              <a:latin typeface="Helvetica LT Std Light" panose="020B0403020202020204" pitchFamily="34" charset="0"/>
              <a:ea typeface="Calibri" panose="020F0502020204030204" pitchFamily="34" charset="0"/>
              <a:cs typeface="Times New Roman" panose="02020603050405020304" pitchFamily="18" charset="0"/>
            </a:endParaRPr>
          </a:p>
          <a:p>
            <a:r>
              <a:rPr lang="es-ES_tradnl" sz="2400" b="1" dirty="0"/>
              <a:t>NORMAS ORDINARIAS:</a:t>
            </a:r>
            <a:endParaRPr lang="es-ES_tradnl" sz="2400" dirty="0"/>
          </a:p>
          <a:p>
            <a:r>
              <a:rPr lang="es-ES_tradnl" sz="2400" dirty="0"/>
              <a:t> </a:t>
            </a:r>
          </a:p>
          <a:p>
            <a:r>
              <a:rPr lang="es-ES_tradnl" sz="2400" dirty="0"/>
              <a:t>En el literal a) del numeral 4º. Del artículo 2º. De la Ley 1150 de 2007, se prevé como causal de contratación directa las circunstancias que conlleven a la entidad, a la declaratoria de la urgencia manifiesta.</a:t>
            </a:r>
          </a:p>
          <a:p>
            <a:r>
              <a:rPr lang="es-ES_tradnl" sz="2400" dirty="0"/>
              <a:t> </a:t>
            </a:r>
          </a:p>
          <a:p>
            <a:r>
              <a:rPr lang="es-ES_tradnl" sz="2400" dirty="0"/>
              <a:t>La reforma no modifica la manera de operar de esta causal por excelencia de </a:t>
            </a:r>
            <a:r>
              <a:rPr lang="es-ES_tradnl" sz="2400" i="1" dirty="0"/>
              <a:t>“contratación directa”</a:t>
            </a:r>
            <a:r>
              <a:rPr lang="es-ES_tradnl" sz="2400" dirty="0"/>
              <a:t>, con lo cual ha de estarse a lo dispuesto en los artículo 42 y 43 de la Ley 80 de 1993</a:t>
            </a:r>
            <a:r>
              <a:rPr lang="es-ES_tradnl" sz="2400" dirty="0">
                <a:latin typeface="Helvetica LT Std" panose="020B0704020202030204" pitchFamily="34" charset="0"/>
                <a:ea typeface="Calibri" panose="020F0502020204030204" pitchFamily="34" charset="0"/>
                <a:cs typeface="Times New Roman" panose="02020603050405020304" pitchFamily="18" charset="0"/>
              </a:rPr>
              <a:t>.</a:t>
            </a:r>
            <a:endParaRPr lang="es-CO" sz="2400" dirty="0">
              <a:latin typeface="Helvetica LT Std" panose="020B0704020202030204" pitchFamily="34" charset="0"/>
              <a:ea typeface="Calibri" panose="020F0502020204030204" pitchFamily="34" charset="0"/>
              <a:cs typeface="Times New Roman" panose="02020603050405020304" pitchFamily="18" charset="0"/>
            </a:endParaRPr>
          </a:p>
        </p:txBody>
      </p:sp>
      <p:pic>
        <p:nvPicPr>
          <p:cNvPr id="3" name="image1.png"/>
          <p:cNvPicPr/>
          <p:nvPr/>
        </p:nvPicPr>
        <p:blipFill>
          <a:blip r:embed="rId2" cstate="print"/>
          <a:stretch>
            <a:fillRect/>
          </a:stretch>
        </p:blipFill>
        <p:spPr>
          <a:xfrm>
            <a:off x="10060392" y="5636686"/>
            <a:ext cx="1807758" cy="1013496"/>
          </a:xfrm>
          <a:prstGeom prst="rect">
            <a:avLst/>
          </a:prstGeom>
        </p:spPr>
      </p:pic>
      <p:grpSp>
        <p:nvGrpSpPr>
          <p:cNvPr id="4" name="Grupo 3"/>
          <p:cNvGrpSpPr/>
          <p:nvPr/>
        </p:nvGrpSpPr>
        <p:grpSpPr>
          <a:xfrm>
            <a:off x="0" y="-332642"/>
            <a:ext cx="12464683" cy="2087816"/>
            <a:chOff x="0" y="-312504"/>
            <a:chExt cx="12464683" cy="2087816"/>
          </a:xfrm>
        </p:grpSpPr>
        <p:sp>
          <p:nvSpPr>
            <p:cNvPr id="5" name="AutoShape 2"/>
            <p:cNvSpPr/>
            <p:nvPr/>
          </p:nvSpPr>
          <p:spPr>
            <a:xfrm>
              <a:off x="0" y="0"/>
              <a:ext cx="12192000" cy="1775312"/>
            </a:xfrm>
            <a:prstGeom prst="rect">
              <a:avLst/>
            </a:prstGeom>
            <a:solidFill>
              <a:srgbClr val="A6A7D3">
                <a:alpha val="89804"/>
              </a:srgbClr>
            </a:solidFill>
          </p:spPr>
        </p:sp>
        <p:grpSp>
          <p:nvGrpSpPr>
            <p:cNvPr id="6" name="Group 7"/>
            <p:cNvGrpSpPr/>
            <p:nvPr/>
          </p:nvGrpSpPr>
          <p:grpSpPr>
            <a:xfrm>
              <a:off x="565038" y="330008"/>
              <a:ext cx="881603" cy="911591"/>
              <a:chOff x="0" y="0"/>
              <a:chExt cx="628022" cy="649385"/>
            </a:xfrm>
          </p:grpSpPr>
          <p:sp>
            <p:nvSpPr>
              <p:cNvPr id="8"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pic>
          <p:nvPicPr>
            <p:cNvPr id="7" name="Picture 2" descr="https://www.secretariajuridica.gov.co/sites/default/files/PROTOCOLOScovid19.jpg"/>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1201400" y="-312504"/>
              <a:ext cx="1263283" cy="1315190"/>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Rectángulo 8"/>
          <p:cNvSpPr/>
          <p:nvPr/>
        </p:nvSpPr>
        <p:spPr>
          <a:xfrm>
            <a:off x="2526981" y="480545"/>
            <a:ext cx="7111367" cy="707886"/>
          </a:xfrm>
          <a:prstGeom prst="rect">
            <a:avLst/>
          </a:prstGeom>
        </p:spPr>
        <p:txBody>
          <a:bodyPr wrap="square">
            <a:spAutoFit/>
          </a:bodyPr>
          <a:lstStyle/>
          <a:p>
            <a:pPr algn="ctr"/>
            <a:r>
              <a:rPr lang="es-CO" sz="4000" b="1" dirty="0">
                <a:latin typeface="MetaPro-Medium" panose="02000503040000020004" pitchFamily="50" charset="0"/>
                <a:ea typeface="Calibri" panose="020F0502020204030204" pitchFamily="34" charset="0"/>
                <a:cs typeface="Times New Roman" panose="02020603050405020304" pitchFamily="18" charset="0"/>
              </a:rPr>
              <a:t>2. MARCO NORMATIVO</a:t>
            </a:r>
          </a:p>
        </p:txBody>
      </p:sp>
    </p:spTree>
    <p:extLst>
      <p:ext uri="{BB962C8B-B14F-4D97-AF65-F5344CB8AC3E}">
        <p14:creationId xmlns:p14="http://schemas.microsoft.com/office/powerpoint/2010/main" val="2528719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33340" y="2125867"/>
            <a:ext cx="10698647" cy="4893647"/>
          </a:xfrm>
          <a:prstGeom prst="rect">
            <a:avLst/>
          </a:prstGeom>
        </p:spPr>
        <p:txBody>
          <a:bodyPr wrap="square">
            <a:spAutoFit/>
          </a:bodyPr>
          <a:lstStyle/>
          <a:p>
            <a:r>
              <a:rPr lang="es-ES_tradnl" sz="2400" dirty="0"/>
              <a:t>6.5. La declaratoria de urgencia manifiesta puede ordenarse para mitigar efectos presentes o futuros pero inminentes que requieran una actuación inmediata por parte de la administración distrital.</a:t>
            </a:r>
          </a:p>
          <a:p>
            <a:r>
              <a:rPr lang="es-ES_tradnl" sz="2400" dirty="0"/>
              <a:t> </a:t>
            </a:r>
          </a:p>
          <a:p>
            <a:r>
              <a:rPr lang="es-ES_tradnl" sz="2400" dirty="0"/>
              <a:t>6.6. Revisado el impacto que el covid-19 tendrá en los ámbitos social y económico de los bogotanos, es válido sostener que resulta procedente el análisis para declarar la urgencia manifiesta y la suscripción de contratos por parte de los ordenadores del gasto del Distrito Capital que tengan por objeto la eliminación o mitigación de los efectos generados por el </a:t>
            </a:r>
            <a:r>
              <a:rPr lang="es-ES_tradnl" sz="2400" dirty="0" err="1"/>
              <a:t>covid</a:t>
            </a:r>
            <a:r>
              <a:rPr lang="es-ES_tradnl" sz="2400" dirty="0"/>
              <a:t>- 19 durante el tiempo que dure la emergencia sanitaria o sus efectos.</a:t>
            </a:r>
          </a:p>
          <a:p>
            <a:r>
              <a:rPr lang="es-ES_tradnl" sz="2400" dirty="0"/>
              <a:t>.</a:t>
            </a:r>
          </a:p>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s-ES_tradnl" sz="2400" dirty="0">
              <a:latin typeface="Helvetica LT Std Light" panose="020B0403020202020204" pitchFamily="34" charset="0"/>
              <a:ea typeface="Calibri" panose="020F0502020204030204" pitchFamily="34" charset="0"/>
              <a:cs typeface="Times New Roman" panose="02020603050405020304" pitchFamily="18" charset="0"/>
            </a:endParaRPr>
          </a:p>
          <a:p>
            <a:pPr algn="jus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s-ES_tradnl" sz="2400" dirty="0">
              <a:latin typeface="Helvetica LT Std Light" panose="020B0403020202020204" pitchFamily="34" charset="0"/>
              <a:ea typeface="Calibri" panose="020F0502020204030204" pitchFamily="34" charset="0"/>
              <a:cs typeface="Times New Roman" panose="02020603050405020304" pitchFamily="18" charset="0"/>
            </a:endParaRPr>
          </a:p>
        </p:txBody>
      </p:sp>
      <p:grpSp>
        <p:nvGrpSpPr>
          <p:cNvPr id="3" name="Grupo 2"/>
          <p:cNvGrpSpPr/>
          <p:nvPr/>
        </p:nvGrpSpPr>
        <p:grpSpPr>
          <a:xfrm>
            <a:off x="0" y="-332642"/>
            <a:ext cx="12464683" cy="2087816"/>
            <a:chOff x="0" y="-312504"/>
            <a:chExt cx="12464683" cy="2087816"/>
          </a:xfrm>
        </p:grpSpPr>
        <p:sp>
          <p:nvSpPr>
            <p:cNvPr id="4" name="AutoShape 2"/>
            <p:cNvSpPr/>
            <p:nvPr/>
          </p:nvSpPr>
          <p:spPr>
            <a:xfrm>
              <a:off x="0" y="0"/>
              <a:ext cx="12192000" cy="1775312"/>
            </a:xfrm>
            <a:prstGeom prst="rect">
              <a:avLst/>
            </a:prstGeom>
            <a:solidFill>
              <a:srgbClr val="A6A7D3">
                <a:alpha val="89804"/>
              </a:srgbClr>
            </a:solidFill>
          </p:spPr>
        </p:sp>
        <p:grpSp>
          <p:nvGrpSpPr>
            <p:cNvPr id="5" name="Group 7"/>
            <p:cNvGrpSpPr/>
            <p:nvPr/>
          </p:nvGrpSpPr>
          <p:grpSpPr>
            <a:xfrm>
              <a:off x="565038" y="330008"/>
              <a:ext cx="881603" cy="911591"/>
              <a:chOff x="0" y="0"/>
              <a:chExt cx="628022" cy="649385"/>
            </a:xfrm>
          </p:grpSpPr>
          <p:sp>
            <p:nvSpPr>
              <p:cNvPr id="7"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pic>
          <p:nvPicPr>
            <p:cNvPr id="6" name="Picture 2" descr="https://www.secretariajuridica.gov.co/sites/default/files/PROTOCOLOScovid19.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1201400" y="-312504"/>
              <a:ext cx="1263283" cy="1315190"/>
            </a:xfrm>
            <a:prstGeom prst="rect">
              <a:avLst/>
            </a:prstGeom>
            <a:noFill/>
            <a:extLst>
              <a:ext uri="{909E8E84-426E-40DD-AFC4-6F175D3DCCD1}">
                <a14:hiddenFill xmlns:a14="http://schemas.microsoft.com/office/drawing/2010/main">
                  <a:solidFill>
                    <a:srgbClr val="FFFFFF"/>
                  </a:solidFill>
                </a14:hiddenFill>
              </a:ext>
            </a:extLst>
          </p:spPr>
        </p:pic>
      </p:grpSp>
      <p:pic>
        <p:nvPicPr>
          <p:cNvPr id="9" name="image1.png"/>
          <p:cNvPicPr/>
          <p:nvPr/>
        </p:nvPicPr>
        <p:blipFill>
          <a:blip r:embed="rId4" cstate="print"/>
          <a:stretch>
            <a:fillRect/>
          </a:stretch>
        </p:blipFill>
        <p:spPr>
          <a:xfrm>
            <a:off x="10060392" y="5636686"/>
            <a:ext cx="1807758" cy="1013496"/>
          </a:xfrm>
          <a:prstGeom prst="rect">
            <a:avLst/>
          </a:prstGeom>
        </p:spPr>
      </p:pic>
    </p:spTree>
    <p:extLst>
      <p:ext uri="{BB962C8B-B14F-4D97-AF65-F5344CB8AC3E}">
        <p14:creationId xmlns:p14="http://schemas.microsoft.com/office/powerpoint/2010/main" val="32596105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76300" y="743039"/>
            <a:ext cx="10439400" cy="4524315"/>
          </a:xfrm>
          <a:prstGeom prst="rect">
            <a:avLst/>
          </a:prstGeom>
        </p:spPr>
        <p:txBody>
          <a:bodyPr wrap="square">
            <a:spAutoFit/>
          </a:bodyPr>
          <a:lstStyle/>
          <a:p>
            <a:pPr algn="just"/>
            <a:endParaRPr lang="es-CO" sz="2400" dirty="0">
              <a:latin typeface="Helvetica LT Std Light" panose="020B0403020202020204" pitchFamily="34" charset="0"/>
              <a:ea typeface="Calibri" panose="020F0502020204030204" pitchFamily="34" charset="0"/>
              <a:cs typeface="Times New Roman" panose="02020603050405020304" pitchFamily="18" charset="0"/>
            </a:endParaRPr>
          </a:p>
          <a:p>
            <a:r>
              <a:rPr lang="es-ES_tradnl" sz="2400" dirty="0"/>
              <a:t>6.7. Los contratos que lleguen a suscribirse en aplicación de la modalidad de urgencia manifiesta deberán estar relacionados con los efectos del covid-19 en los distintos ámbitos de vida de los ciudadanos de Bogotá. Por lo anterior, aspectos relacionados con la salud, la vida, saneamiento básico, transporte, empleo y demás condiciones económicas y sociales de los bogotanos podrán ser atendidos mediante esa causal de contratación directa.</a:t>
            </a:r>
          </a:p>
          <a:p>
            <a:r>
              <a:rPr lang="es-ES_tradnl" sz="2400" dirty="0"/>
              <a:t> </a:t>
            </a:r>
          </a:p>
          <a:p>
            <a:r>
              <a:rPr lang="es-ES_tradnl" sz="2400" dirty="0"/>
              <a:t>6.8. Se reitera la necesidad de cumplir con los requisitos establecidos en la ley para los efectos del control que las autoridades correspondientes ejercerán en el marco de sus competencias frente a las declaraciones de urgencia manifiesta que ordenen las distintas entidades distritales.-</a:t>
            </a:r>
            <a:endParaRPr lang="es-CO" sz="2400" dirty="0">
              <a:latin typeface="Helvetica LT Std Light" panose="020B0403020202020204" pitchFamily="34" charset="0"/>
            </a:endParaRPr>
          </a:p>
        </p:txBody>
      </p:sp>
      <p:pic>
        <p:nvPicPr>
          <p:cNvPr id="3" name="image1.png"/>
          <p:cNvPicPr/>
          <p:nvPr/>
        </p:nvPicPr>
        <p:blipFill>
          <a:blip r:embed="rId2" cstate="print"/>
          <a:stretch>
            <a:fillRect/>
          </a:stretch>
        </p:blipFill>
        <p:spPr>
          <a:xfrm>
            <a:off x="10060392" y="5636686"/>
            <a:ext cx="1807758" cy="1013496"/>
          </a:xfrm>
          <a:prstGeom prst="rect">
            <a:avLst/>
          </a:prstGeom>
        </p:spPr>
      </p:pic>
      <p:cxnSp>
        <p:nvCxnSpPr>
          <p:cNvPr id="4" name="Conector recto 3"/>
          <p:cNvCxnSpPr/>
          <p:nvPr/>
        </p:nvCxnSpPr>
        <p:spPr>
          <a:xfrm>
            <a:off x="0" y="438150"/>
            <a:ext cx="12192000" cy="0"/>
          </a:xfrm>
          <a:prstGeom prst="line">
            <a:avLst/>
          </a:prstGeom>
          <a:ln w="76200">
            <a:solidFill>
              <a:srgbClr val="6C69A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3477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0" y="-332642"/>
            <a:ext cx="12464683" cy="2087816"/>
            <a:chOff x="0" y="-312504"/>
            <a:chExt cx="12464683" cy="2087816"/>
          </a:xfrm>
        </p:grpSpPr>
        <p:sp>
          <p:nvSpPr>
            <p:cNvPr id="5" name="AutoShape 2"/>
            <p:cNvSpPr/>
            <p:nvPr/>
          </p:nvSpPr>
          <p:spPr>
            <a:xfrm>
              <a:off x="0" y="0"/>
              <a:ext cx="12192000" cy="1775312"/>
            </a:xfrm>
            <a:prstGeom prst="rect">
              <a:avLst/>
            </a:prstGeom>
            <a:solidFill>
              <a:srgbClr val="A6A7D3">
                <a:alpha val="89804"/>
              </a:srgbClr>
            </a:solidFill>
          </p:spPr>
        </p:sp>
        <p:grpSp>
          <p:nvGrpSpPr>
            <p:cNvPr id="6" name="Group 7"/>
            <p:cNvGrpSpPr/>
            <p:nvPr/>
          </p:nvGrpSpPr>
          <p:grpSpPr>
            <a:xfrm>
              <a:off x="565038" y="330008"/>
              <a:ext cx="881603" cy="911591"/>
              <a:chOff x="0" y="0"/>
              <a:chExt cx="628022" cy="649385"/>
            </a:xfrm>
          </p:grpSpPr>
          <p:sp>
            <p:nvSpPr>
              <p:cNvPr id="8"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pic>
          <p:nvPicPr>
            <p:cNvPr id="7" name="Picture 2" descr="https://www.secretariajuridica.gov.co/sites/default/files/PROTOCOLOScovid19.jpg"/>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1201400" y="-312504"/>
              <a:ext cx="1263283" cy="1315190"/>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Rectángulo 2"/>
          <p:cNvSpPr/>
          <p:nvPr/>
        </p:nvSpPr>
        <p:spPr>
          <a:xfrm>
            <a:off x="2011679" y="309870"/>
            <a:ext cx="8078181" cy="1323439"/>
          </a:xfrm>
          <a:prstGeom prst="rect">
            <a:avLst/>
          </a:prstGeom>
        </p:spPr>
        <p:txBody>
          <a:bodyPr wrap="square">
            <a:spAutoFit/>
          </a:bodyPr>
          <a:lstStyle/>
          <a:p>
            <a:pPr algn="ctr"/>
            <a:r>
              <a:rPr lang="es-CO" sz="4000" dirty="0">
                <a:latin typeface="MetaPro-Medium" panose="02000503040000020004" pitchFamily="50" charset="0"/>
              </a:rPr>
              <a:t>Emergencia Sanitaria</a:t>
            </a:r>
          </a:p>
          <a:p>
            <a:pPr algn="ctr"/>
            <a:endParaRPr lang="es-CO" sz="4000" dirty="0">
              <a:latin typeface="MetaPro-Medium" panose="02000503040000020004" pitchFamily="50" charset="0"/>
            </a:endParaRPr>
          </a:p>
        </p:txBody>
      </p:sp>
      <p:pic>
        <p:nvPicPr>
          <p:cNvPr id="9" name="image1.png"/>
          <p:cNvPicPr/>
          <p:nvPr/>
        </p:nvPicPr>
        <p:blipFill>
          <a:blip r:embed="rId5" cstate="print"/>
          <a:stretch>
            <a:fillRect/>
          </a:stretch>
        </p:blipFill>
        <p:spPr>
          <a:xfrm>
            <a:off x="10060392" y="5636686"/>
            <a:ext cx="1807758" cy="1013496"/>
          </a:xfrm>
          <a:prstGeom prst="rect">
            <a:avLst/>
          </a:prstGeom>
        </p:spPr>
      </p:pic>
      <p:sp>
        <p:nvSpPr>
          <p:cNvPr id="13" name="Rectángulo 12"/>
          <p:cNvSpPr/>
          <p:nvPr/>
        </p:nvSpPr>
        <p:spPr>
          <a:xfrm>
            <a:off x="542015" y="1749796"/>
            <a:ext cx="10903062" cy="2677656"/>
          </a:xfrm>
          <a:prstGeom prst="rect">
            <a:avLst/>
          </a:prstGeom>
        </p:spPr>
        <p:txBody>
          <a:bodyPr wrap="square">
            <a:spAutoFit/>
          </a:bodyPr>
          <a:lstStyle/>
          <a:p>
            <a:pPr algn="ctr"/>
            <a:endParaRPr lang="es-ES_tradnl" sz="2400" b="1" dirty="0">
              <a:latin typeface="Helvetica LT Std Light" panose="020B0403020202020204" pitchFamily="34" charset="0"/>
              <a:ea typeface="Calibri" panose="020F0502020204030204" pitchFamily="34" charset="0"/>
              <a:cs typeface="Times New Roman" panose="02020603050405020304" pitchFamily="18" charset="0"/>
            </a:endParaRPr>
          </a:p>
          <a:p>
            <a:pPr algn="ctr"/>
            <a:r>
              <a:rPr lang="es-ES_tradnl" sz="2400" b="1" dirty="0">
                <a:latin typeface="Helvetica LT Std Light" panose="020B0403020202020204" pitchFamily="34" charset="0"/>
                <a:ea typeface="Calibri" panose="020F0502020204030204" pitchFamily="34" charset="0"/>
                <a:cs typeface="Times New Roman" panose="02020603050405020304" pitchFamily="18" charset="0"/>
              </a:rPr>
              <a:t> </a:t>
            </a:r>
            <a:r>
              <a:rPr lang="es-ES_tradnl" sz="2400" dirty="0">
                <a:hlinkClick r:id="rId6"/>
              </a:rPr>
              <a:t>Resolución 385 de 2020</a:t>
            </a:r>
            <a:endParaRPr lang="es-ES_tradnl" sz="2400" dirty="0"/>
          </a:p>
          <a:p>
            <a:pPr algn="ctr"/>
            <a:r>
              <a:rPr lang="es-ES_tradnl" sz="2400" dirty="0">
                <a:hlinkClick r:id="rId6"/>
              </a:rPr>
              <a:t>(12 de marzo)</a:t>
            </a:r>
            <a:endParaRPr lang="es-ES_tradnl" sz="2400" dirty="0"/>
          </a:p>
          <a:p>
            <a:pPr algn="just"/>
            <a:endParaRPr lang="es-ES_tradnl" sz="2400" dirty="0"/>
          </a:p>
          <a:p>
            <a:pPr algn="just"/>
            <a:r>
              <a:rPr lang="es-ES_tradnl" sz="2400" dirty="0"/>
              <a:t>Declara la emergencia sanitaria por causa del coronavirus COVID-19, </a:t>
            </a:r>
            <a:r>
              <a:rPr lang="es-ES_tradnl" sz="2400" b="1" dirty="0"/>
              <a:t>hasta el 30 de mayo de 2020</a:t>
            </a:r>
            <a:r>
              <a:rPr lang="es-ES_tradnl" sz="2400" dirty="0"/>
              <a:t>, y se adoptan medidas para hacer frente al virus.</a:t>
            </a:r>
          </a:p>
          <a:p>
            <a:pPr algn="just"/>
            <a:r>
              <a:rPr lang="es-ES_tradnl" sz="2400" dirty="0">
                <a:latin typeface="Helvetica LT Std Light" panose="020B0403020202020204" pitchFamily="34" charset="0"/>
                <a:ea typeface="Calibri" panose="020F0502020204030204" pitchFamily="34" charset="0"/>
                <a:cs typeface="Times New Roman" panose="02020603050405020304" pitchFamily="18" charset="0"/>
              </a:rPr>
              <a:t>.</a:t>
            </a:r>
          </a:p>
        </p:txBody>
      </p:sp>
      <p:pic>
        <p:nvPicPr>
          <p:cNvPr id="14" name="Picture 2" descr="https://www.secretariajuridica.gov.co/sites/default/files/PROTOCOLOScovid19.jpg"/>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0718688" y="-507506"/>
            <a:ext cx="2000250" cy="2082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6165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2"/>
          <p:cNvSpPr/>
          <p:nvPr/>
        </p:nvSpPr>
        <p:spPr>
          <a:xfrm>
            <a:off x="0" y="0"/>
            <a:ext cx="12192000" cy="1775312"/>
          </a:xfrm>
          <a:prstGeom prst="rect">
            <a:avLst/>
          </a:prstGeom>
          <a:solidFill>
            <a:srgbClr val="A6A7D3">
              <a:alpha val="89804"/>
            </a:srgbClr>
          </a:solidFill>
        </p:spPr>
      </p:sp>
      <p:grpSp>
        <p:nvGrpSpPr>
          <p:cNvPr id="11" name="Group 7"/>
          <p:cNvGrpSpPr/>
          <p:nvPr/>
        </p:nvGrpSpPr>
        <p:grpSpPr>
          <a:xfrm>
            <a:off x="565038" y="330008"/>
            <a:ext cx="881603" cy="911591"/>
            <a:chOff x="0" y="0"/>
            <a:chExt cx="628022" cy="649385"/>
          </a:xfrm>
        </p:grpSpPr>
        <p:sp>
          <p:nvSpPr>
            <p:cNvPr id="12"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sp>
        <p:nvSpPr>
          <p:cNvPr id="4" name="Rectángulo 3"/>
          <p:cNvSpPr/>
          <p:nvPr/>
        </p:nvSpPr>
        <p:spPr>
          <a:xfrm>
            <a:off x="340297" y="251493"/>
            <a:ext cx="11851703" cy="1323439"/>
          </a:xfrm>
          <a:prstGeom prst="rect">
            <a:avLst/>
          </a:prstGeom>
        </p:spPr>
        <p:txBody>
          <a:bodyPr wrap="square">
            <a:spAutoFit/>
          </a:bodyPr>
          <a:lstStyle/>
          <a:p>
            <a:pPr algn="ctr"/>
            <a:r>
              <a:rPr lang="es-CO" sz="4000" b="1" dirty="0">
                <a:latin typeface="MetaPro-Bold" panose="02000503040000020004" pitchFamily="50" charset="0"/>
              </a:rPr>
              <a:t>Estado de Emergencia Econ</a:t>
            </a:r>
            <a:r>
              <a:rPr lang="es-ES" sz="4000" b="1" dirty="0" err="1">
                <a:latin typeface="MetaPro-Bold" panose="02000503040000020004" pitchFamily="50" charset="0"/>
              </a:rPr>
              <a:t>ómica</a:t>
            </a:r>
            <a:r>
              <a:rPr lang="es-ES" sz="4000" b="1" dirty="0">
                <a:latin typeface="MetaPro-Bold" panose="02000503040000020004" pitchFamily="50" charset="0"/>
              </a:rPr>
              <a:t>,</a:t>
            </a:r>
            <a:r>
              <a:rPr lang="es-CO" sz="4000" b="1" dirty="0">
                <a:latin typeface="MetaPro-Bold" panose="02000503040000020004" pitchFamily="50" charset="0"/>
              </a:rPr>
              <a:t> Social y</a:t>
            </a:r>
          </a:p>
          <a:p>
            <a:pPr algn="ctr"/>
            <a:r>
              <a:rPr lang="es-CO" sz="4000" b="1" dirty="0">
                <a:latin typeface="MetaPro-Bold" panose="02000503040000020004" pitchFamily="50" charset="0"/>
              </a:rPr>
              <a:t>Ecol</a:t>
            </a:r>
            <a:r>
              <a:rPr lang="es-ES" sz="4000" b="1" dirty="0" err="1">
                <a:latin typeface="MetaPro-Bold" panose="02000503040000020004" pitchFamily="50" charset="0"/>
              </a:rPr>
              <a:t>ógica</a:t>
            </a:r>
            <a:r>
              <a:rPr lang="es-CO" sz="4000" b="1" dirty="0">
                <a:latin typeface="MetaPro-Bold" panose="02000503040000020004" pitchFamily="50" charset="0"/>
              </a:rPr>
              <a:t> </a:t>
            </a:r>
          </a:p>
        </p:txBody>
      </p:sp>
      <p:sp>
        <p:nvSpPr>
          <p:cNvPr id="5" name="Rectángulo 4"/>
          <p:cNvSpPr/>
          <p:nvPr/>
        </p:nvSpPr>
        <p:spPr>
          <a:xfrm>
            <a:off x="1005840" y="2054989"/>
            <a:ext cx="10195560" cy="3785652"/>
          </a:xfrm>
          <a:prstGeom prst="rect">
            <a:avLst/>
          </a:prstGeom>
        </p:spPr>
        <p:txBody>
          <a:bodyPr wrap="square">
            <a:spAutoFit/>
          </a:bodyPr>
          <a:lstStyle/>
          <a:p>
            <a:pPr algn="ctr"/>
            <a:r>
              <a:rPr lang="es-ES_tradnl" sz="2400" dirty="0">
                <a:hlinkClick r:id="rId2"/>
              </a:rPr>
              <a:t>Decreto 417 de 2020</a:t>
            </a:r>
            <a:endParaRPr lang="es-ES_tradnl" sz="2400" dirty="0"/>
          </a:p>
          <a:p>
            <a:pPr algn="ctr"/>
            <a:r>
              <a:rPr lang="es-ES_tradnl" sz="2400" dirty="0">
                <a:hlinkClick r:id="rId2"/>
              </a:rPr>
              <a:t>(17 de marzo)</a:t>
            </a:r>
            <a:endParaRPr lang="es-ES_tradnl" sz="2400" dirty="0"/>
          </a:p>
          <a:p>
            <a:r>
              <a:rPr lang="es-ES_tradnl" sz="2400" dirty="0"/>
              <a:t>Declara Estado de Emergencia Económica, Social y Ecológica en todo el territorio Nacional.</a:t>
            </a:r>
          </a:p>
          <a:p>
            <a:r>
              <a:rPr lang="es-ES_tradnl" sz="2400" b="1" dirty="0"/>
              <a:t> </a:t>
            </a:r>
            <a:endParaRPr lang="es-ES_tradnl" sz="2400" dirty="0"/>
          </a:p>
          <a:p>
            <a:pPr algn="ctr"/>
            <a:r>
              <a:rPr lang="es-ES_tradnl" sz="2400" dirty="0">
                <a:hlinkClick r:id="rId3"/>
              </a:rPr>
              <a:t>Decreto 440 de 2020</a:t>
            </a:r>
            <a:endParaRPr lang="es-ES_tradnl" sz="2400" dirty="0"/>
          </a:p>
          <a:p>
            <a:pPr algn="ctr"/>
            <a:r>
              <a:rPr lang="es-ES_tradnl" sz="2400" dirty="0">
                <a:hlinkClick r:id="rId3"/>
              </a:rPr>
              <a:t>(20 de marzo)</a:t>
            </a:r>
            <a:endParaRPr lang="es-ES_tradnl" sz="2400" dirty="0"/>
          </a:p>
          <a:p>
            <a:r>
              <a:rPr lang="es-ES_tradnl" sz="2400" dirty="0"/>
              <a:t>Adopta medidas de urgencia en materia de contratación estatal, con ocasión del Estado de Emergencia Económica, Social y Ecológica derivada de la Pandemia COVID-19. </a:t>
            </a:r>
            <a:r>
              <a:rPr lang="es-CO" sz="2400" dirty="0">
                <a:latin typeface="Helvetica LT Std Light" panose="020B0403020202020204" pitchFamily="34" charset="0"/>
              </a:rPr>
              <a:t>. </a:t>
            </a:r>
          </a:p>
        </p:txBody>
      </p:sp>
      <p:pic>
        <p:nvPicPr>
          <p:cNvPr id="8" name="image1.png"/>
          <p:cNvPicPr/>
          <p:nvPr/>
        </p:nvPicPr>
        <p:blipFill>
          <a:blip r:embed="rId4" cstate="print"/>
          <a:stretch>
            <a:fillRect/>
          </a:stretch>
        </p:blipFill>
        <p:spPr>
          <a:xfrm>
            <a:off x="10060392" y="5636686"/>
            <a:ext cx="1807758" cy="1013496"/>
          </a:xfrm>
          <a:prstGeom prst="rect">
            <a:avLst/>
          </a:prstGeom>
        </p:spPr>
      </p:pic>
      <p:pic>
        <p:nvPicPr>
          <p:cNvPr id="17" name="Picture 2" descr="https://www.secretariajuridica.gov.co/sites/default/files/PROTOCOLOScovid19.jpg"/>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0718688" y="-507506"/>
            <a:ext cx="2000250" cy="2082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9140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65038" y="2087816"/>
            <a:ext cx="10858500" cy="4524315"/>
          </a:xfrm>
          <a:prstGeom prst="rect">
            <a:avLst/>
          </a:prstGeom>
        </p:spPr>
        <p:txBody>
          <a:bodyPr wrap="square">
            <a:spAutoFit/>
          </a:bodyPr>
          <a:lstStyle/>
          <a:p>
            <a:r>
              <a:rPr lang="es-CO" sz="2400" dirty="0">
                <a:latin typeface="Helvetica LT Std Light" panose="020B0403020202020204" pitchFamily="34" charset="0"/>
                <a:hlinkClick r:id="rId2"/>
              </a:rPr>
              <a:t>Viene</a:t>
            </a:r>
          </a:p>
          <a:p>
            <a:pPr algn="ctr"/>
            <a:r>
              <a:rPr lang="es-ES_tradnl" sz="2400" dirty="0">
                <a:hlinkClick r:id="rId2"/>
              </a:rPr>
              <a:t>Decreto 537 de 2020</a:t>
            </a:r>
            <a:endParaRPr lang="es-ES_tradnl" sz="2400" dirty="0"/>
          </a:p>
          <a:p>
            <a:pPr algn="ctr"/>
            <a:r>
              <a:rPr lang="es-ES_tradnl" sz="2400" dirty="0">
                <a:hlinkClick r:id="rId2"/>
              </a:rPr>
              <a:t>(12 de abril)</a:t>
            </a:r>
            <a:endParaRPr lang="es-ES_tradnl" sz="2400" dirty="0"/>
          </a:p>
          <a:p>
            <a:r>
              <a:rPr lang="es-ES_tradnl" sz="2400" dirty="0"/>
              <a:t>Adoptan medidas en materia de contratación estatal, en el marco del Estado de Emergencia Económica, Social y Ecológica.</a:t>
            </a:r>
          </a:p>
          <a:p>
            <a:r>
              <a:rPr lang="es-ES_tradnl" sz="2400" dirty="0"/>
              <a:t> </a:t>
            </a:r>
          </a:p>
          <a:p>
            <a:pPr algn="ctr"/>
            <a:r>
              <a:rPr lang="es-ES_tradnl" sz="2400" dirty="0">
                <a:hlinkClick r:id="rId3"/>
              </a:rPr>
              <a:t>Decreto 637 de 2020</a:t>
            </a:r>
            <a:endParaRPr lang="es-ES_tradnl" sz="2400" dirty="0"/>
          </a:p>
          <a:p>
            <a:pPr algn="ctr"/>
            <a:r>
              <a:rPr lang="es-ES_tradnl" sz="2400" u="sng" dirty="0">
                <a:hlinkClick r:id="rId3"/>
              </a:rPr>
              <a:t>(06 de mayo)</a:t>
            </a:r>
            <a:endParaRPr lang="es-ES_tradnl" sz="2400" dirty="0"/>
          </a:p>
          <a:p>
            <a:r>
              <a:rPr lang="es-ES_tradnl" sz="2400" dirty="0"/>
              <a:t>Declara el Estado de Emergencia Económica, Social y Ecológica en todo el territorio nacional, por el término de treinta (30) días calendario, contados a partir de la vigencia de este decreto.-</a:t>
            </a:r>
          </a:p>
          <a:p>
            <a:pPr algn="just"/>
            <a:r>
              <a:rPr lang="es-CO" sz="2400" dirty="0">
                <a:latin typeface="Helvetica LT Std Light" panose="020B0403020202020204" pitchFamily="34" charset="0"/>
              </a:rPr>
              <a:t>.</a:t>
            </a:r>
          </a:p>
        </p:txBody>
      </p:sp>
      <p:pic>
        <p:nvPicPr>
          <p:cNvPr id="6" name="image1.png"/>
          <p:cNvPicPr/>
          <p:nvPr/>
        </p:nvPicPr>
        <p:blipFill>
          <a:blip r:embed="rId4" cstate="print"/>
          <a:stretch>
            <a:fillRect/>
          </a:stretch>
        </p:blipFill>
        <p:spPr>
          <a:xfrm>
            <a:off x="10060392" y="5636686"/>
            <a:ext cx="1807758" cy="1013496"/>
          </a:xfrm>
          <a:prstGeom prst="rect">
            <a:avLst/>
          </a:prstGeom>
        </p:spPr>
      </p:pic>
      <p:sp>
        <p:nvSpPr>
          <p:cNvPr id="10" name="AutoShape 2"/>
          <p:cNvSpPr/>
          <p:nvPr/>
        </p:nvSpPr>
        <p:spPr>
          <a:xfrm>
            <a:off x="0" y="0"/>
            <a:ext cx="12192000" cy="1775312"/>
          </a:xfrm>
          <a:prstGeom prst="rect">
            <a:avLst/>
          </a:prstGeom>
          <a:solidFill>
            <a:srgbClr val="A6A7D3">
              <a:alpha val="89804"/>
            </a:srgbClr>
          </a:solidFill>
        </p:spPr>
      </p:sp>
      <p:grpSp>
        <p:nvGrpSpPr>
          <p:cNvPr id="11" name="Group 7"/>
          <p:cNvGrpSpPr/>
          <p:nvPr/>
        </p:nvGrpSpPr>
        <p:grpSpPr>
          <a:xfrm>
            <a:off x="565038" y="330008"/>
            <a:ext cx="881603" cy="911591"/>
            <a:chOff x="0" y="0"/>
            <a:chExt cx="628022" cy="649385"/>
          </a:xfrm>
        </p:grpSpPr>
        <p:sp>
          <p:nvSpPr>
            <p:cNvPr id="13"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sp>
        <p:nvSpPr>
          <p:cNvPr id="14" name="Rectángulo 13"/>
          <p:cNvSpPr/>
          <p:nvPr/>
        </p:nvSpPr>
        <p:spPr>
          <a:xfrm>
            <a:off x="565038" y="533713"/>
            <a:ext cx="20560887" cy="1323439"/>
          </a:xfrm>
          <a:prstGeom prst="rect">
            <a:avLst/>
          </a:prstGeom>
        </p:spPr>
        <p:txBody>
          <a:bodyPr wrap="square">
            <a:spAutoFit/>
          </a:bodyPr>
          <a:lstStyle/>
          <a:p>
            <a:r>
              <a:rPr lang="es-ES" sz="4000" b="1" dirty="0">
                <a:latin typeface="MetaPro-Bold" panose="02000503040000020004" pitchFamily="50" charset="0"/>
              </a:rPr>
              <a:t> ESTADO DE EMERGENCIA ECONÓMICA</a:t>
            </a:r>
          </a:p>
          <a:p>
            <a:r>
              <a:rPr lang="es-ES" sz="4000" b="1" dirty="0">
                <a:latin typeface="MetaPro-Bold" panose="02000503040000020004" pitchFamily="50" charset="0"/>
              </a:rPr>
              <a:t> SOCIAL Y ECOLOGICA</a:t>
            </a:r>
            <a:endParaRPr lang="es-CO" sz="4000" dirty="0">
              <a:latin typeface="MetaPro-Bold" panose="02000503040000020004" pitchFamily="50" charset="0"/>
            </a:endParaRPr>
          </a:p>
        </p:txBody>
      </p:sp>
      <p:pic>
        <p:nvPicPr>
          <p:cNvPr id="15" name="Picture 2" descr="https://www.secretariajuridica.gov.co/sites/default/files/PROTOCOLOScovid19.jpg"/>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0718688" y="-507506"/>
            <a:ext cx="2000250" cy="2082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9846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p:cNvGrpSpPr/>
          <p:nvPr/>
        </p:nvGrpSpPr>
        <p:grpSpPr>
          <a:xfrm>
            <a:off x="0" y="-312504"/>
            <a:ext cx="12464683" cy="2087816"/>
            <a:chOff x="0" y="-312504"/>
            <a:chExt cx="12464683" cy="2087816"/>
          </a:xfrm>
        </p:grpSpPr>
        <p:sp>
          <p:nvSpPr>
            <p:cNvPr id="7" name="AutoShape 2"/>
            <p:cNvSpPr/>
            <p:nvPr/>
          </p:nvSpPr>
          <p:spPr>
            <a:xfrm>
              <a:off x="0" y="0"/>
              <a:ext cx="12192000" cy="1775312"/>
            </a:xfrm>
            <a:prstGeom prst="rect">
              <a:avLst/>
            </a:prstGeom>
            <a:solidFill>
              <a:srgbClr val="A6A7D3">
                <a:alpha val="89804"/>
              </a:srgbClr>
            </a:solidFill>
          </p:spPr>
        </p:sp>
        <p:grpSp>
          <p:nvGrpSpPr>
            <p:cNvPr id="8" name="Group 7"/>
            <p:cNvGrpSpPr/>
            <p:nvPr/>
          </p:nvGrpSpPr>
          <p:grpSpPr>
            <a:xfrm>
              <a:off x="565038" y="330008"/>
              <a:ext cx="881603" cy="911591"/>
              <a:chOff x="0" y="0"/>
              <a:chExt cx="628022" cy="649385"/>
            </a:xfrm>
          </p:grpSpPr>
          <p:sp>
            <p:nvSpPr>
              <p:cNvPr id="10"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pic>
          <p:nvPicPr>
            <p:cNvPr id="9" name="Picture 2" descr="https://www.secretariajuridica.gov.co/sites/default/files/PROTOCOLOScovid19.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1201400" y="-312504"/>
              <a:ext cx="1263283" cy="1315190"/>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Rectángulo 1"/>
          <p:cNvSpPr/>
          <p:nvPr/>
        </p:nvSpPr>
        <p:spPr>
          <a:xfrm>
            <a:off x="565038" y="2082438"/>
            <a:ext cx="10904220" cy="4524315"/>
          </a:xfrm>
          <a:prstGeom prst="rect">
            <a:avLst/>
          </a:prstGeom>
        </p:spPr>
        <p:txBody>
          <a:bodyPr wrap="square">
            <a:spAutoFit/>
          </a:bodyPr>
          <a:lstStyle/>
          <a:p>
            <a:endParaRPr lang="es-CO" sz="2400" dirty="0">
              <a:latin typeface="Helvetica LT Std Light" panose="020B0403020202020204" pitchFamily="34" charset="0"/>
            </a:endParaRPr>
          </a:p>
          <a:p>
            <a:r>
              <a:rPr lang="es-ES_tradnl" sz="2400" b="1" dirty="0"/>
              <a:t>ARTÍCULO 7. Contratación de urgencia</a:t>
            </a:r>
            <a:r>
              <a:rPr lang="es-ES_tradnl" sz="2400" dirty="0"/>
              <a:t>. Con ocasión de la declaratoria de estado de emergencia económica, social y ecológica, y en los términos del artículo </a:t>
            </a:r>
            <a:r>
              <a:rPr lang="es-ES_tradnl" sz="2400" u="sng" dirty="0">
                <a:hlinkClick r:id="rId4"/>
              </a:rPr>
              <a:t>42 </a:t>
            </a:r>
            <a:r>
              <a:rPr lang="es-ES_tradnl" sz="2400" dirty="0"/>
              <a:t>de la Ley 80 de 1993, se entiende comprobado el hecho que da lugar a declarar la urgencia manifiesta por parte de las entidades estatales, para la contratación directa del suministro de bienes, la prestación de servicios o la ejecución de obras en el inmediato futuro, con el objetivo de prevenir, contener y mitigar los efectos de la Pandemia del coronavirus COVID-19, así como para realizar las labores necesarias para optimizar el flujo de los recursos al interior del sistema de salud . Las actuaciones contractuales adelantadas con fundamento en la urgencia manifiesta se regirán por la normatividad vigente. </a:t>
            </a:r>
          </a:p>
          <a:p>
            <a:endParaRPr lang="es-CO" sz="2400" dirty="0">
              <a:latin typeface="Helvetica LT Std Light" panose="020B0403020202020204" pitchFamily="34" charset="0"/>
            </a:endParaRPr>
          </a:p>
        </p:txBody>
      </p:sp>
      <p:sp>
        <p:nvSpPr>
          <p:cNvPr id="3" name="Rectángulo 2"/>
          <p:cNvSpPr/>
          <p:nvPr/>
        </p:nvSpPr>
        <p:spPr>
          <a:xfrm>
            <a:off x="3519653" y="533713"/>
            <a:ext cx="5601598" cy="1323439"/>
          </a:xfrm>
          <a:prstGeom prst="rect">
            <a:avLst/>
          </a:prstGeom>
        </p:spPr>
        <p:txBody>
          <a:bodyPr wrap="none">
            <a:spAutoFit/>
          </a:bodyPr>
          <a:lstStyle/>
          <a:p>
            <a:pPr algn="ctr"/>
            <a:r>
              <a:rPr lang="es-ES_tradnl" sz="4000" b="1" dirty="0">
                <a:latin typeface="MetaPro-Bold" panose="02000503040000020004" pitchFamily="50" charset="0"/>
              </a:rPr>
              <a:t>DECRETO 440 DE 2020</a:t>
            </a:r>
          </a:p>
          <a:p>
            <a:pPr algn="ctr"/>
            <a:r>
              <a:rPr lang="es-ES_tradnl" sz="4000" b="1" dirty="0">
                <a:latin typeface="MetaPro-Bold" panose="02000503040000020004" pitchFamily="50" charset="0"/>
              </a:rPr>
              <a:t>(Marzo 20)</a:t>
            </a:r>
            <a:endParaRPr lang="es-CO" sz="4000" dirty="0">
              <a:latin typeface="MetaPro-Bold" panose="02000503040000020004" pitchFamily="50" charset="0"/>
            </a:endParaRPr>
          </a:p>
        </p:txBody>
      </p:sp>
      <p:pic>
        <p:nvPicPr>
          <p:cNvPr id="11" name="image1.png"/>
          <p:cNvPicPr/>
          <p:nvPr/>
        </p:nvPicPr>
        <p:blipFill>
          <a:blip r:embed="rId5" cstate="print"/>
          <a:stretch>
            <a:fillRect/>
          </a:stretch>
        </p:blipFill>
        <p:spPr>
          <a:xfrm>
            <a:off x="10060392" y="5636686"/>
            <a:ext cx="1807758" cy="1013496"/>
          </a:xfrm>
          <a:prstGeom prst="rect">
            <a:avLst/>
          </a:prstGeom>
        </p:spPr>
      </p:pic>
      <p:pic>
        <p:nvPicPr>
          <p:cNvPr id="17" name="Picture 2" descr="https://www.secretariajuridica.gov.co/sites/default/files/PROTOCOLOScovid19.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0718688" y="-507506"/>
            <a:ext cx="2000250" cy="2082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333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0" y="-332642"/>
            <a:ext cx="12464683" cy="2087816"/>
            <a:chOff x="0" y="-312504"/>
            <a:chExt cx="12464683" cy="2087816"/>
          </a:xfrm>
        </p:grpSpPr>
        <p:sp>
          <p:nvSpPr>
            <p:cNvPr id="5" name="AutoShape 2"/>
            <p:cNvSpPr/>
            <p:nvPr/>
          </p:nvSpPr>
          <p:spPr>
            <a:xfrm>
              <a:off x="0" y="0"/>
              <a:ext cx="12192000" cy="1775312"/>
            </a:xfrm>
            <a:prstGeom prst="rect">
              <a:avLst/>
            </a:prstGeom>
            <a:solidFill>
              <a:srgbClr val="A6A7D3">
                <a:alpha val="89804"/>
              </a:srgbClr>
            </a:solidFill>
          </p:spPr>
        </p:sp>
        <p:grpSp>
          <p:nvGrpSpPr>
            <p:cNvPr id="6" name="Group 7"/>
            <p:cNvGrpSpPr/>
            <p:nvPr/>
          </p:nvGrpSpPr>
          <p:grpSpPr>
            <a:xfrm>
              <a:off x="565038" y="330008"/>
              <a:ext cx="881603" cy="911591"/>
              <a:chOff x="0" y="0"/>
              <a:chExt cx="628022" cy="649385"/>
            </a:xfrm>
          </p:grpSpPr>
          <p:sp>
            <p:nvSpPr>
              <p:cNvPr id="8"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pic>
          <p:nvPicPr>
            <p:cNvPr id="7" name="Picture 2" descr="https://www.secretariajuridica.gov.co/sites/default/files/PROTOCOLOScovid19.jpg"/>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1201400" y="-312504"/>
              <a:ext cx="1263283" cy="1315190"/>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Rectángulo 2"/>
          <p:cNvSpPr/>
          <p:nvPr/>
        </p:nvSpPr>
        <p:spPr>
          <a:xfrm>
            <a:off x="2526981" y="411722"/>
            <a:ext cx="7111367" cy="1323439"/>
          </a:xfrm>
          <a:prstGeom prst="rect">
            <a:avLst/>
          </a:prstGeom>
        </p:spPr>
        <p:txBody>
          <a:bodyPr wrap="square">
            <a:spAutoFit/>
          </a:bodyPr>
          <a:lstStyle/>
          <a:p>
            <a:pPr algn="ctr"/>
            <a:r>
              <a:rPr lang="es-CO" sz="4000" b="1" dirty="0">
                <a:latin typeface="MetaPro-Medium" panose="02000503040000020004" pitchFamily="50" charset="0"/>
                <a:ea typeface="Calibri" panose="020F0502020204030204" pitchFamily="34" charset="0"/>
                <a:cs typeface="Times New Roman" panose="02020603050405020304" pitchFamily="18" charset="0"/>
              </a:rPr>
              <a:t>DECRETOS 537 DE 2020</a:t>
            </a:r>
          </a:p>
          <a:p>
            <a:pPr algn="ctr"/>
            <a:r>
              <a:rPr lang="es-CO" sz="4000" b="1" dirty="0">
                <a:latin typeface="MetaPro-Medium" panose="02000503040000020004" pitchFamily="50" charset="0"/>
                <a:ea typeface="Calibri" panose="020F0502020204030204" pitchFamily="34" charset="0"/>
                <a:cs typeface="Times New Roman" panose="02020603050405020304" pitchFamily="18" charset="0"/>
              </a:rPr>
              <a:t>(Abril 12)</a:t>
            </a:r>
          </a:p>
        </p:txBody>
      </p:sp>
      <p:pic>
        <p:nvPicPr>
          <p:cNvPr id="9" name="image1.png"/>
          <p:cNvPicPr/>
          <p:nvPr/>
        </p:nvPicPr>
        <p:blipFill>
          <a:blip r:embed="rId5" cstate="print"/>
          <a:stretch>
            <a:fillRect/>
          </a:stretch>
        </p:blipFill>
        <p:spPr>
          <a:xfrm>
            <a:off x="10297521" y="5689230"/>
            <a:ext cx="1807758" cy="1013496"/>
          </a:xfrm>
          <a:prstGeom prst="rect">
            <a:avLst/>
          </a:prstGeom>
        </p:spPr>
      </p:pic>
      <p:sp>
        <p:nvSpPr>
          <p:cNvPr id="13" name="Rectángulo 12"/>
          <p:cNvSpPr/>
          <p:nvPr/>
        </p:nvSpPr>
        <p:spPr>
          <a:xfrm>
            <a:off x="565038" y="1904940"/>
            <a:ext cx="10903062" cy="4524315"/>
          </a:xfrm>
          <a:prstGeom prst="rect">
            <a:avLst/>
          </a:prstGeom>
        </p:spPr>
        <p:txBody>
          <a:bodyPr wrap="square">
            <a:spAutoFit/>
          </a:bodyPr>
          <a:lstStyle/>
          <a:p>
            <a:pPr algn="just"/>
            <a:endParaRPr lang="es-CO" sz="2400" dirty="0">
              <a:latin typeface="Helvetica LT Std Light" panose="020B0403020202020204" pitchFamily="34" charset="0"/>
            </a:endParaRPr>
          </a:p>
          <a:p>
            <a:pPr algn="just"/>
            <a:r>
              <a:rPr lang="es-ES_tradnl" sz="2400" b="1" dirty="0"/>
              <a:t>ARTÍCULO 7. Contratación de urgencia.</a:t>
            </a:r>
            <a:r>
              <a:rPr lang="es-ES_tradnl" sz="2400" dirty="0"/>
              <a:t> Con ocasión de la declaratoria de estado de Emergencia Sanitaria declarada por el Ministerio de Salud y de Protección Social y en los términos del artículo 42 de la Ley 80 de 1993, se entiende comprobado el hecho que da lugar a declarar la urgencia manifiesta por parte de las entidades estatales, para la contratación directa del suministro de bienes, la prestación de servicios o la ejecución de obras en el inmediato futuro, con el objetivo de prevenir, contener y mitigar los efectos de la Pandemia del coronavirus COVID-19, así como para realizar las labores necesarias para optimizar el flujo de los recursos al interior del sistema de salud . Las actuaciones contractuales adelantadas con fundamento en la urgencia manifiesta se regirán por la normatividad vigente.</a:t>
            </a:r>
          </a:p>
          <a:p>
            <a:pPr algn="just"/>
            <a:r>
              <a:rPr lang="es-ES_tradnl" sz="2400" i="1" dirty="0">
                <a:latin typeface="Helvetica LT Std" panose="020B0704020202030204" pitchFamily="34" charset="0"/>
              </a:rPr>
              <a:t>.</a:t>
            </a:r>
            <a:endParaRPr lang="es-CO" sz="2400" dirty="0">
              <a:latin typeface="Helvetica LT Std" panose="020B0704020202030204" pitchFamily="34" charset="0"/>
            </a:endParaRPr>
          </a:p>
        </p:txBody>
      </p:sp>
      <p:pic>
        <p:nvPicPr>
          <p:cNvPr id="14" name="Picture 2" descr="https://www.secretariajuridica.gov.co/sites/default/files/PROTOCOLOScovid19.jpg"/>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0718688" y="-507506"/>
            <a:ext cx="2000250" cy="2082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9483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0" y="-312504"/>
            <a:ext cx="12464683" cy="2087816"/>
            <a:chOff x="0" y="-312504"/>
            <a:chExt cx="12464683" cy="2087816"/>
          </a:xfrm>
        </p:grpSpPr>
        <p:sp>
          <p:nvSpPr>
            <p:cNvPr id="5" name="AutoShape 2"/>
            <p:cNvSpPr/>
            <p:nvPr/>
          </p:nvSpPr>
          <p:spPr>
            <a:xfrm>
              <a:off x="0" y="0"/>
              <a:ext cx="12192000" cy="1775312"/>
            </a:xfrm>
            <a:prstGeom prst="rect">
              <a:avLst/>
            </a:prstGeom>
            <a:solidFill>
              <a:srgbClr val="A6A7D3">
                <a:alpha val="89804"/>
              </a:srgbClr>
            </a:solidFill>
          </p:spPr>
        </p:sp>
        <p:grpSp>
          <p:nvGrpSpPr>
            <p:cNvPr id="6" name="Group 7"/>
            <p:cNvGrpSpPr/>
            <p:nvPr/>
          </p:nvGrpSpPr>
          <p:grpSpPr>
            <a:xfrm>
              <a:off x="565038" y="330008"/>
              <a:ext cx="881603" cy="911591"/>
              <a:chOff x="0" y="0"/>
              <a:chExt cx="628022" cy="649385"/>
            </a:xfrm>
          </p:grpSpPr>
          <p:sp>
            <p:nvSpPr>
              <p:cNvPr id="8" name="Freeform 8"/>
              <p:cNvSpPr/>
              <p:nvPr/>
            </p:nvSpPr>
            <p:spPr>
              <a:xfrm>
                <a:off x="0" y="0"/>
                <a:ext cx="628022" cy="649385"/>
              </a:xfrm>
              <a:custGeom>
                <a:avLst/>
                <a:gdLst/>
                <a:ahLst/>
                <a:cxnLst/>
                <a:rect l="l" t="t" r="r" b="b"/>
                <a:pathLst>
                  <a:path w="628022" h="649385">
                    <a:moveTo>
                      <a:pt x="464192" y="0"/>
                    </a:moveTo>
                    <a:lnTo>
                      <a:pt x="0" y="0"/>
                    </a:lnTo>
                    <a:lnTo>
                      <a:pt x="0" y="649385"/>
                    </a:lnTo>
                    <a:lnTo>
                      <a:pt x="76200" y="649385"/>
                    </a:lnTo>
                    <a:lnTo>
                      <a:pt x="76200" y="76200"/>
                    </a:lnTo>
                    <a:lnTo>
                      <a:pt x="628022" y="76200"/>
                    </a:lnTo>
                    <a:lnTo>
                      <a:pt x="628022" y="0"/>
                    </a:lnTo>
                    <a:close/>
                  </a:path>
                </a:pathLst>
              </a:custGeom>
              <a:solidFill>
                <a:srgbClr val="302E2C"/>
              </a:solidFill>
            </p:spPr>
          </p:sp>
        </p:grpSp>
        <p:pic>
          <p:nvPicPr>
            <p:cNvPr id="7" name="Picture 2" descr="https://www.secretariajuridica.gov.co/sites/default/files/PROTOCOLOScovid19.jpg"/>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1201400" y="-312504"/>
              <a:ext cx="1263283" cy="1315190"/>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Rectángulo 1"/>
          <p:cNvSpPr/>
          <p:nvPr/>
        </p:nvSpPr>
        <p:spPr>
          <a:xfrm>
            <a:off x="731520" y="1945124"/>
            <a:ext cx="10817076" cy="4154984"/>
          </a:xfrm>
          <a:prstGeom prst="rect">
            <a:avLst/>
          </a:prstGeom>
        </p:spPr>
        <p:txBody>
          <a:bodyPr wrap="square">
            <a:spAutoFit/>
          </a:bodyPr>
          <a:lstStyle/>
          <a:p>
            <a:pPr algn="just"/>
            <a:r>
              <a:rPr lang="es-ES_tradnl" sz="2400" dirty="0">
                <a:latin typeface="Helvetica LT Std Light" panose="020B0403020202020204" pitchFamily="34" charset="0"/>
              </a:rPr>
              <a:t>La </a:t>
            </a:r>
            <a:r>
              <a:rPr lang="es-ES_tradnl" sz="2400" dirty="0">
                <a:latin typeface="Helvetica LT Std" panose="020B0704020202030204" pitchFamily="34" charset="0"/>
              </a:rPr>
              <a:t>contratación directa </a:t>
            </a:r>
            <a:r>
              <a:rPr lang="es-ES_tradnl" sz="2400" dirty="0">
                <a:latin typeface="Helvetica LT Std Light" panose="020B0403020202020204" pitchFamily="34" charset="0"/>
              </a:rPr>
              <a:t>se reduce a aquellas causales excepcionales en las que </a:t>
            </a:r>
            <a:r>
              <a:rPr lang="es-ES_tradnl" sz="2400" dirty="0">
                <a:latin typeface="Helvetica LT Std" panose="020B0704020202030204" pitchFamily="34" charset="0"/>
              </a:rPr>
              <a:t>no se requiere o no se puede adelantar </a:t>
            </a:r>
            <a:r>
              <a:rPr lang="es-ES_tradnl" sz="2400" dirty="0">
                <a:latin typeface="Helvetica LT Std Light" panose="020B0403020202020204" pitchFamily="34" charset="0"/>
              </a:rPr>
              <a:t>un proceso concursal de selección.</a:t>
            </a:r>
            <a:endParaRPr lang="es-CO" sz="2400" dirty="0">
              <a:latin typeface="Helvetica LT Std Light" panose="020B0403020202020204" pitchFamily="34" charset="0"/>
            </a:endParaRPr>
          </a:p>
          <a:p>
            <a:pPr algn="just"/>
            <a:r>
              <a:rPr lang="es-ES_tradnl" sz="2400" dirty="0">
                <a:latin typeface="Helvetica LT Std Light" panose="020B0403020202020204" pitchFamily="34" charset="0"/>
              </a:rPr>
              <a:t> </a:t>
            </a:r>
            <a:endParaRPr lang="es-CO" sz="2400" dirty="0">
              <a:latin typeface="Helvetica LT Std Light" panose="020B0403020202020204" pitchFamily="34" charset="0"/>
            </a:endParaRPr>
          </a:p>
          <a:p>
            <a:pPr algn="just"/>
            <a:r>
              <a:rPr lang="es-ES_tradnl" sz="2400" dirty="0">
                <a:latin typeface="Helvetica LT Std Light" panose="020B0403020202020204" pitchFamily="34" charset="0"/>
              </a:rPr>
              <a:t>En el literal </a:t>
            </a:r>
            <a:r>
              <a:rPr lang="es-ES_tradnl" sz="2400" dirty="0">
                <a:solidFill>
                  <a:srgbClr val="6C69AE"/>
                </a:solidFill>
                <a:latin typeface="Helvetica LT Std" panose="020B0704020202030204" pitchFamily="34" charset="0"/>
              </a:rPr>
              <a:t>a) del numeral 4º. Del artículo 2º. De la Ley 1150 de 2007</a:t>
            </a:r>
            <a:r>
              <a:rPr lang="es-ES_tradnl" sz="2400" dirty="0">
                <a:latin typeface="Helvetica LT Std Light" panose="020B0403020202020204" pitchFamily="34" charset="0"/>
              </a:rPr>
              <a:t>, se prevé como causal de contratación directa las circunstancias que conlleven a la entidad, a la declaratoria de la urgencia manifiesta.</a:t>
            </a:r>
            <a:endParaRPr lang="es-CO" sz="2400" dirty="0">
              <a:latin typeface="Helvetica LT Std Light" panose="020B0403020202020204" pitchFamily="34" charset="0"/>
            </a:endParaRPr>
          </a:p>
          <a:p>
            <a:pPr algn="just"/>
            <a:r>
              <a:rPr lang="es-ES_tradnl" sz="2400" dirty="0">
                <a:latin typeface="Helvetica LT Std Light" panose="020B0403020202020204" pitchFamily="34" charset="0"/>
              </a:rPr>
              <a:t> </a:t>
            </a:r>
            <a:endParaRPr lang="es-CO" sz="2400" dirty="0">
              <a:latin typeface="Helvetica LT Std Light" panose="020B0403020202020204" pitchFamily="34" charset="0"/>
            </a:endParaRPr>
          </a:p>
          <a:p>
            <a:pPr algn="just"/>
            <a:r>
              <a:rPr lang="es-ES_tradnl" sz="2400" dirty="0">
                <a:latin typeface="Helvetica LT Std Light" panose="020B0403020202020204" pitchFamily="34" charset="0"/>
              </a:rPr>
              <a:t>La </a:t>
            </a:r>
            <a:r>
              <a:rPr lang="es-ES_tradnl" sz="2400" dirty="0">
                <a:latin typeface="Helvetica LT Std" panose="020B0704020202030204" pitchFamily="34" charset="0"/>
              </a:rPr>
              <a:t>reforma no modifica </a:t>
            </a:r>
            <a:r>
              <a:rPr lang="es-ES_tradnl" sz="2400" dirty="0">
                <a:latin typeface="Helvetica LT Std Light" panose="020B0403020202020204" pitchFamily="34" charset="0"/>
              </a:rPr>
              <a:t>la manera de operar de esta causal por excelencia de </a:t>
            </a:r>
            <a:r>
              <a:rPr lang="es-ES_tradnl" sz="2400" i="1" dirty="0">
                <a:latin typeface="Helvetica LT Std Light" panose="020B0403020202020204" pitchFamily="34" charset="0"/>
              </a:rPr>
              <a:t>“contratación directa”</a:t>
            </a:r>
            <a:r>
              <a:rPr lang="es-ES_tradnl" sz="2400" dirty="0">
                <a:latin typeface="Helvetica LT Std Light" panose="020B0403020202020204" pitchFamily="34" charset="0"/>
              </a:rPr>
              <a:t>, con lo cual ha de estarse a lo dispuesto en los </a:t>
            </a:r>
            <a:r>
              <a:rPr lang="es-ES_tradnl" sz="2400" dirty="0">
                <a:solidFill>
                  <a:srgbClr val="6C69AE"/>
                </a:solidFill>
                <a:latin typeface="Helvetica LT Std" panose="020B0704020202030204" pitchFamily="34" charset="0"/>
              </a:rPr>
              <a:t>artículo 42 y 43 de la Ley 80 de 1993.</a:t>
            </a:r>
            <a:endParaRPr lang="es-CO" sz="2400" dirty="0">
              <a:solidFill>
                <a:srgbClr val="6C69AE"/>
              </a:solidFill>
              <a:latin typeface="Helvetica LT Std" panose="020B0704020202030204" pitchFamily="34" charset="0"/>
            </a:endParaRPr>
          </a:p>
        </p:txBody>
      </p:sp>
      <p:sp>
        <p:nvSpPr>
          <p:cNvPr id="3" name="Rectángulo 2"/>
          <p:cNvSpPr/>
          <p:nvPr/>
        </p:nvSpPr>
        <p:spPr>
          <a:xfrm>
            <a:off x="2540316" y="225936"/>
            <a:ext cx="7111367" cy="1323439"/>
          </a:xfrm>
          <a:prstGeom prst="rect">
            <a:avLst/>
          </a:prstGeom>
        </p:spPr>
        <p:txBody>
          <a:bodyPr wrap="square">
            <a:spAutoFit/>
          </a:bodyPr>
          <a:lstStyle/>
          <a:p>
            <a:pPr algn="ctr"/>
            <a:r>
              <a:rPr lang="es-CO" sz="4000" dirty="0">
                <a:latin typeface="MetaPro-Bold" panose="02000503040000020004" pitchFamily="50" charset="0"/>
              </a:rPr>
              <a:t>3. Concepto y causales de urgencia manifiesta</a:t>
            </a:r>
          </a:p>
        </p:txBody>
      </p:sp>
      <p:pic>
        <p:nvPicPr>
          <p:cNvPr id="9" name="image1.png"/>
          <p:cNvPicPr/>
          <p:nvPr/>
        </p:nvPicPr>
        <p:blipFill>
          <a:blip r:embed="rId5" cstate="print"/>
          <a:stretch>
            <a:fillRect/>
          </a:stretch>
        </p:blipFill>
        <p:spPr>
          <a:xfrm>
            <a:off x="10060392" y="5636686"/>
            <a:ext cx="1807758" cy="1013496"/>
          </a:xfrm>
          <a:prstGeom prst="rect">
            <a:avLst/>
          </a:prstGeom>
        </p:spPr>
      </p:pic>
      <p:pic>
        <p:nvPicPr>
          <p:cNvPr id="10" name="Picture 2" descr="https://www.secretariajuridica.gov.co/sites/default/files/PROTOCOLOScovid19.jpg"/>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80800" l="72000" r="100000">
                        <a14:foregroundMark x1="78571" y1="23200" x2="78571" y2="23200"/>
                        <a14:foregroundMark x1="85143" y1="12800" x2="85143" y2="12800"/>
                        <a14:foregroundMark x1="93429" y1="25600" x2="93429" y2="25600"/>
                        <a14:foregroundMark x1="75429" y1="65600" x2="75429" y2="65600"/>
                        <a14:foregroundMark x1="76000" y1="55600" x2="76000" y2="55600"/>
                        <a14:foregroundMark x1="76714" y1="54400" x2="76714" y2="54400"/>
                        <a14:foregroundMark x1="94714" y1="23200" x2="94714" y2="23200"/>
                        <a14:foregroundMark x1="89000" y1="76000" x2="89000" y2="76000"/>
                        <a14:foregroundMark x1="81714" y1="76400" x2="81714" y2="76400"/>
                        <a14:foregroundMark x1="79286" y1="69200" x2="79286" y2="69200"/>
                        <a14:foregroundMark x1="76857" y1="62000" x2="76857" y2="62000"/>
                        <a14:backgroundMark x1="95286" y1="28400" x2="95286" y2="28400"/>
                        <a14:backgroundMark x1="93857" y1="29600" x2="93857" y2="29600"/>
                        <a14:backgroundMark x1="81000" y1="71200" x2="81000" y2="71200"/>
                        <a14:backgroundMark x1="87429" y1="72000" x2="87429" y2="72000"/>
                      </a14:backgroundRemoval>
                    </a14:imgEffect>
                  </a14:imgLayer>
                </a14:imgProps>
              </a:ext>
              <a:ext uri="{28A0092B-C50C-407E-A947-70E740481C1C}">
                <a14:useLocalDpi xmlns:a14="http://schemas.microsoft.com/office/drawing/2010/main" val="0"/>
              </a:ext>
            </a:extLst>
          </a:blip>
          <a:srcRect l="72079" b="18608"/>
          <a:stretch/>
        </p:blipFill>
        <p:spPr bwMode="auto">
          <a:xfrm>
            <a:off x="10718688" y="-507506"/>
            <a:ext cx="2000250" cy="2082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259396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3086</Words>
  <Application>Microsoft Office PowerPoint</Application>
  <PresentationFormat>Panorámica</PresentationFormat>
  <Paragraphs>166</Paragraphs>
  <Slides>31</Slides>
  <Notes>7</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31</vt:i4>
      </vt:variant>
    </vt:vector>
  </HeadingPairs>
  <TitlesOfParts>
    <vt:vector size="39" baseType="lpstr">
      <vt:lpstr>Arial</vt:lpstr>
      <vt:lpstr>Calibri</vt:lpstr>
      <vt:lpstr>Calibri Light</vt:lpstr>
      <vt:lpstr>Helvetica LT Std</vt:lpstr>
      <vt:lpstr>Helvetica LT Std Light</vt:lpstr>
      <vt:lpstr>MetaPro-Bold</vt:lpstr>
      <vt:lpstr>MetaPro-Medium</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Sofía Baquero</dc:creator>
  <cp:lastModifiedBy>Martha Reyes</cp:lastModifiedBy>
  <cp:revision>60</cp:revision>
  <dcterms:created xsi:type="dcterms:W3CDTF">2020-06-22T21:09:32Z</dcterms:created>
  <dcterms:modified xsi:type="dcterms:W3CDTF">2020-06-25T13:50:15Z</dcterms:modified>
</cp:coreProperties>
</file>