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8" r:id="rId3"/>
    <p:sldId id="267" r:id="rId4"/>
    <p:sldId id="256" r:id="rId5"/>
    <p:sldId id="265" r:id="rId6"/>
    <p:sldId id="262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66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828ABD-2E18-4F95-B5EE-E3FDCC125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64D717B-8C17-4499-B42E-921E77C9FE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9BBF7F-DB73-48F5-9A98-BEE6E88A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6AA5FC-5AEE-4220-802E-B0C557AEA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ED38E0-70D2-44BC-8DC5-C8F840CCF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07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3F1DE1-B6D9-411A-A57A-1E58BFE24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42723E-993F-43D5-9EB6-C2540B182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B63C23-46CE-4477-B325-0FE7E4361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561FCDE-1368-464D-B135-C0E97A2BF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4FCA49-E816-4B0C-90C7-7DBD7EEA6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3925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1DF2DE7-E3AE-4A9D-AB50-827009C516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E1C1C0A-CBD2-4E9D-AC91-27A4BA6FD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EF8A0D-0924-42CE-81D4-412EA37C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CE37A5-9117-4DFE-A626-C9BDE8604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96E5DE-DE03-4F6E-9020-F9261D286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461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F13089-4E38-4660-B518-CE78A7651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1D7722-8704-41B6-8D10-3D2ECFE46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DAD78A-77CF-41AB-BCA7-7ABF777B1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420467-2AC5-46B8-AD44-C9C1FA73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A2CB44-ED5A-41B6-AB14-1DBC56EB1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992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E4AA7-7F51-4738-8425-008D20DCE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1A53E1-D1E7-441A-89EA-8B82CF0C0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BDCD0A-7AD9-4779-B0BA-3D8BEBFA1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7A2836-DFB5-4D74-A0BA-5FEE6D47C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41EFC9-CBA5-4652-82EE-4AD42601D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939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23F0D4-7CBF-45A1-B30D-B5AF35F65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B06126-BFFD-41EB-B020-B5907F955F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9BE545D-762E-4EF4-A3B4-CAB9E9B14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591AAA-9D01-4062-B995-0DCE525CE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4502DC3-88BB-4498-A7EE-F03662152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E012580-BC3E-40CD-A4BF-4538BFA9B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0943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B8A17-80E6-41CC-9137-66826DB3E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8B6395-0793-414F-8C35-BEF03DD54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D18BC8-FD72-4FB4-9769-57BF1FBF57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BEDE706-11A9-4CBC-A421-79FA7D0A3D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E1D5654-A4BA-49F2-A28E-BAFE0BC5F8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E8C443-2335-4122-97FF-2933661F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787765F-FC5A-49B9-B0A8-18F2F9DC1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3B788B-7821-4357-BD97-17A850A60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557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B6A51F-AFF9-450F-8961-28853E93B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ABD8BD4-C259-41CD-9D63-2605A2E5C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CCF526A-17A2-4ABC-B011-F7B719940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D69FC3-FE0D-43F9-B6F7-C5325B6F7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6223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49DC1E9-14E7-4D94-925E-510CD845F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DD40985-CA6A-4896-AC71-4CE4968B4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5A53E5A-45A9-40D7-B6D9-6807F9926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569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1BEE4-E0CB-4C83-BB29-02F4F88BC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9269AA-3201-494B-97FE-FE456183F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C87993-029E-432C-8E28-93A17E5B55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27F41F-D3DC-407A-8D58-C9A7A027D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745D633-6D89-49BB-A025-48D06406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2D9DA5-BCE0-49DD-A29D-3734FD26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9476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06324-75D9-4F81-9339-0FEE386A4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88C7162-BE17-4C64-BC1C-EB99E51DFC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2D797A5-AB50-4772-82AE-E4495C81D1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0F8F53-6CEE-4126-8D14-E191324DE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5AFB5D-CE08-4BE1-BC81-27FDB9881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A17CF2-216D-4F3D-AEBD-FD513442E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344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28DFAD2-C280-4173-A7E7-316ACC402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278A9C7-D689-49C1-BD63-227519508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C425B9-7B57-451B-8A65-3A9044B24F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76DD3-3133-4484-9267-3F4A9D9540FD}" type="datetimeFigureOut">
              <a:rPr lang="es-CO" smtClean="0"/>
              <a:t>24/11/2021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3C544F-404E-45CD-949B-EB4A62AECD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D5BC4C-23F3-4415-A816-7DE1825DB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63B08-36B2-4DAE-BCDE-879CD26C68A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301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rfeo.scrd.gov.co/orfeopg/updateOrfeo/radicar.php?modify=1&amp;ent=3&amp;nurad=20211200361643&amp;Buscar=BuscarDocModUS&amp;PHPSESSID=211118112118o192168106LUICEP&amp;Submit3=ModificarDocumentos&amp;Buscar1=BuscarOrfeo78956jkgf" TargetMode="External"/><Relationship Id="rId2" Type="http://schemas.openxmlformats.org/officeDocument/2006/relationships/hyperlink" Target="https://intranet.culturarecreacionydeporte.gov.co/sites/default/files/archivos_paginas/caracterizacion_direccionamiento_completa.od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00E1EE9-B58A-4D90-8AA8-39ACB737C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418423"/>
              </p:ext>
            </p:extLst>
          </p:nvPr>
        </p:nvGraphicFramePr>
        <p:xfrm>
          <a:off x="-1" y="-1"/>
          <a:ext cx="12192000" cy="105916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310674">
                  <a:extLst>
                    <a:ext uri="{9D8B030D-6E8A-4147-A177-3AD203B41FA5}">
                      <a16:colId xmlns:a16="http://schemas.microsoft.com/office/drawing/2014/main" val="3139599389"/>
                    </a:ext>
                  </a:extLst>
                </a:gridCol>
                <a:gridCol w="8445657">
                  <a:extLst>
                    <a:ext uri="{9D8B030D-6E8A-4147-A177-3AD203B41FA5}">
                      <a16:colId xmlns:a16="http://schemas.microsoft.com/office/drawing/2014/main" val="1270988129"/>
                    </a:ext>
                  </a:extLst>
                </a:gridCol>
                <a:gridCol w="2435669">
                  <a:extLst>
                    <a:ext uri="{9D8B030D-6E8A-4147-A177-3AD203B41FA5}">
                      <a16:colId xmlns:a16="http://schemas.microsoft.com/office/drawing/2014/main" val="763387010"/>
                    </a:ext>
                  </a:extLst>
                </a:gridCol>
              </a:tblGrid>
              <a:tr h="361362">
                <a:tc rowSpan="3">
                  <a:txBody>
                    <a:bodyPr/>
                    <a:lstStyle/>
                    <a:p>
                      <a:pPr algn="l" fontAlgn="b"/>
                      <a:r>
                        <a:rPr lang="es-CO" sz="800" u="none" strike="noStrike">
                          <a:effectLst/>
                        </a:rPr>
                        <a:t> </a:t>
                      </a:r>
                      <a:endParaRPr lang="es-CO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PROCESO </a:t>
                      </a:r>
                      <a:r>
                        <a:rPr lang="es-CO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COMUNICACIÓN ESTRATÉGICA</a:t>
                      </a:r>
                    </a:p>
                    <a:p>
                      <a:pPr algn="ctr" fontAlgn="ctr"/>
                      <a:endParaRPr lang="es-CO" sz="1400" b="1" i="0" u="none" strike="noStrike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es-CO" sz="1200" dirty="0"/>
                        <a:t> Código</a:t>
                      </a:r>
                      <a:r>
                        <a:rPr lang="es-CO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COM-CP-01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13772471"/>
                  </a:ext>
                </a:extLst>
              </a:tr>
              <a:tr h="36136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dirty="0">
                          <a:effectLst/>
                        </a:rPr>
                        <a:t> Versión: 01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63676925"/>
                  </a:ext>
                </a:extLst>
              </a:tr>
              <a:tr h="33643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u="none" strike="noStrike" dirty="0">
                          <a:effectLst/>
                        </a:rPr>
                        <a:t> Fecha: 24/11/2021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66342466"/>
                  </a:ext>
                </a:extLst>
              </a:tr>
            </a:tbl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3615B2E6-6979-4A6B-92DB-6B6CC596557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89" y="84320"/>
            <a:ext cx="968375" cy="889000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81ECE84F-25D6-4B33-8860-63855C2C9296}"/>
              </a:ext>
            </a:extLst>
          </p:cNvPr>
          <p:cNvSpPr txBox="1"/>
          <p:nvPr/>
        </p:nvSpPr>
        <p:spPr>
          <a:xfrm>
            <a:off x="10455964" y="6318373"/>
            <a:ext cx="173603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DES-MN-01-FR-01 –v1-08/10/2021</a:t>
            </a:r>
            <a:endParaRPr lang="es-CO" sz="80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40CE2C1-0C94-45D1-9F80-8962625B75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7339"/>
          <a:stretch/>
        </p:blipFill>
        <p:spPr>
          <a:xfrm>
            <a:off x="-1" y="1956862"/>
            <a:ext cx="12191999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5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B1CD4854-C299-496D-B5F8-3C5D7E3ACD51}"/>
              </a:ext>
            </a:extLst>
          </p:cNvPr>
          <p:cNvSpPr/>
          <p:nvPr/>
        </p:nvSpPr>
        <p:spPr>
          <a:xfrm>
            <a:off x="-1" y="-232150"/>
            <a:ext cx="12192000" cy="634381"/>
          </a:xfrm>
          <a:prstGeom prst="roundRect">
            <a:avLst/>
          </a:prstGeom>
          <a:ln w="9525">
            <a:solidFill>
              <a:schemeClr val="tx2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COMUNICACIÓN ESTRATÉGICA</a:t>
            </a:r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BEFA74AD-5270-41A9-B2ED-667AF6B27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674652"/>
              </p:ext>
            </p:extLst>
          </p:nvPr>
        </p:nvGraphicFramePr>
        <p:xfrm>
          <a:off x="0" y="1322698"/>
          <a:ext cx="12192001" cy="307660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481455">
                  <a:extLst>
                    <a:ext uri="{9D8B030D-6E8A-4147-A177-3AD203B41FA5}">
                      <a16:colId xmlns:a16="http://schemas.microsoft.com/office/drawing/2014/main" val="1405349951"/>
                    </a:ext>
                  </a:extLst>
                </a:gridCol>
                <a:gridCol w="4710546">
                  <a:extLst>
                    <a:ext uri="{9D8B030D-6E8A-4147-A177-3AD203B41FA5}">
                      <a16:colId xmlns:a16="http://schemas.microsoft.com/office/drawing/2014/main" val="3372156153"/>
                    </a:ext>
                  </a:extLst>
                </a:gridCol>
              </a:tblGrid>
              <a:tr h="137599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ALCANCE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Inicia con la definición de estrategias de comunicación pública hasta su ejecución y seguimiento para la toma de decisiones y acciones para la mejora.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CO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 DEL PROCESO</a:t>
                      </a:r>
                      <a:endParaRPr lang="es-ES" sz="1200" b="0" kern="120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ES" sz="1600" b="0" u="none" strike="noStrike" kern="1200" cap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ES" sz="1600" b="0" u="none" strike="noStrike" kern="1200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Jefe Oficina Asesora de Comunicaciones</a:t>
                      </a:r>
                    </a:p>
                    <a:p>
                      <a:endParaRPr lang="es-CO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CO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CORRESPONSABLES</a:t>
                      </a:r>
                    </a:p>
                    <a:p>
                      <a:endParaRPr lang="es-CO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600" b="0" u="none" strike="noStrike" kern="1200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Subsecretarios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600" b="0" u="none" strike="noStrike" kern="1200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Directores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600" b="0" u="none" strike="noStrike" kern="1200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jefes de Oficina</a:t>
                      </a:r>
                    </a:p>
                    <a:p>
                      <a:pPr marL="285750" marR="0" lvl="0" indent="-28575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 panose="020B0604020202020204" pitchFamily="34" charset="0"/>
                        <a:buChar char="•"/>
                      </a:pPr>
                      <a:r>
                        <a:rPr lang="es-ES" sz="1600" b="0" u="none" strike="noStrike" kern="1200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Subdirectores</a:t>
                      </a:r>
                    </a:p>
                    <a:p>
                      <a:pPr marL="285750" marR="0" lvl="0" indent="-28575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 panose="020B0604020202020204" pitchFamily="34" charset="0"/>
                        <a:buChar char="•"/>
                      </a:pPr>
                      <a:r>
                        <a:rPr lang="es-ES" sz="1600" b="0" u="none" strike="noStrike" kern="1200" cap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Grupos Internos de Trabajo</a:t>
                      </a:r>
                      <a:endParaRPr lang="es-CO" sz="1600" b="0" u="none" strike="noStrike" kern="1200" cap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729075"/>
                  </a:ext>
                </a:extLst>
              </a:tr>
              <a:tr h="167452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POLÍTICAS DEL MIPG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u="none" strike="noStrike" cap="none" dirty="0"/>
                        <a:t>No lidera política, pero contribuye a la implementación de las políticas del MIPG.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s-CO" sz="1600" dirty="0"/>
                        <a:t>3.1. CORRESPONSABLES</a:t>
                      </a:r>
                    </a:p>
                    <a:p>
                      <a:r>
                        <a:rPr lang="es-ES" sz="1600" b="0" kern="1200" dirty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 los directivos de las áreas que participan en la gestión del proceso y trabajan junto al líder para generar los mejores resultados del proceso, compartiendo la responsabilidad.</a:t>
                      </a:r>
                      <a:endParaRPr lang="es-CO" sz="1600" b="0" kern="120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CO" sz="1600" b="0" kern="1200" dirty="0">
                        <a:solidFill>
                          <a:schemeClr val="bg2">
                            <a:lumMod val="75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878798"/>
                  </a:ext>
                </a:extLst>
              </a:tr>
            </a:tbl>
          </a:graphicData>
        </a:graphic>
      </p:graphicFrame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8C3882E5-9ABE-4FE0-AB1C-6CB9442D78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271791"/>
              </p:ext>
            </p:extLst>
          </p:nvPr>
        </p:nvGraphicFramePr>
        <p:xfrm>
          <a:off x="-1" y="4373217"/>
          <a:ext cx="12192001" cy="297511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491346">
                  <a:extLst>
                    <a:ext uri="{9D8B030D-6E8A-4147-A177-3AD203B41FA5}">
                      <a16:colId xmlns:a16="http://schemas.microsoft.com/office/drawing/2014/main" val="3140381123"/>
                    </a:ext>
                  </a:extLst>
                </a:gridCol>
                <a:gridCol w="8700655">
                  <a:extLst>
                    <a:ext uri="{9D8B030D-6E8A-4147-A177-3AD203B41FA5}">
                      <a16:colId xmlns:a16="http://schemas.microsoft.com/office/drawing/2014/main" val="698196136"/>
                    </a:ext>
                  </a:extLst>
                </a:gridCol>
              </a:tblGrid>
              <a:tr h="297511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OBJETIVOS  ESTRATÉGICOS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+mj-lt"/>
                        <a:buNone/>
                        <a:tabLst/>
                        <a:defRPr/>
                      </a:pPr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Fortalecer y cualificar los procesos de participación y movilización social en las dinámicas y los asuntos culturales de la ciudad.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+mj-lt"/>
                        <a:buNone/>
                        <a:tabLst/>
                        <a:defRPr/>
                      </a:pPr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Fortalecer los procesos de la entidad para la satisfacción de la ciudadanía y la generación de valor público con criterios de calidad, innovación y eficiencia de manera sistémica y progresiva.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+mj-lt"/>
                        <a:buNone/>
                        <a:tabLst/>
                        <a:defRPr/>
                      </a:pPr>
                      <a:r>
                        <a:rPr lang="es-E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Realizar alianzas, optimizar y disponer los recursos físicos, tecnológicos, jurídicos, económicos y humanos de la entidad para el cumpliendo de los objetivos institucionales en beneficio de la ciudadanía.  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+mj-lt"/>
                        <a:buNone/>
                        <a:tabLst/>
                        <a:defRPr/>
                      </a:pPr>
                      <a:endParaRPr lang="es-ES" sz="1800" b="0" i="0" u="non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+mj-lt"/>
                        <a:buNone/>
                        <a:tabLst/>
                        <a:defRPr/>
                      </a:pPr>
                      <a:r>
                        <a:rPr lang="es-ES" sz="1800" b="0" i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Ver instrumento de medición y seguimiento (PEI)</a:t>
                      </a:r>
                      <a:endParaRPr lang="es-ES" sz="1600" b="0" u="non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019398"/>
                  </a:ext>
                </a:extLst>
              </a:tr>
            </a:tbl>
          </a:graphicData>
        </a:graphic>
      </p:graphicFrame>
      <p:graphicFrame>
        <p:nvGraphicFramePr>
          <p:cNvPr id="9" name="Tabla 6">
            <a:extLst>
              <a:ext uri="{FF2B5EF4-FFF2-40B4-BE49-F238E27FC236}">
                <a16:creationId xmlns:a16="http://schemas.microsoft.com/office/drawing/2014/main" id="{6FC03BED-A61E-4EFD-A3BE-BAD0CFD93F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606549"/>
              </p:ext>
            </p:extLst>
          </p:nvPr>
        </p:nvGraphicFramePr>
        <p:xfrm>
          <a:off x="0" y="402230"/>
          <a:ext cx="12192001" cy="92046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27202">
                  <a:extLst>
                    <a:ext uri="{9D8B030D-6E8A-4147-A177-3AD203B41FA5}">
                      <a16:colId xmlns:a16="http://schemas.microsoft.com/office/drawing/2014/main" val="1405349951"/>
                    </a:ext>
                  </a:extLst>
                </a:gridCol>
                <a:gridCol w="10464799">
                  <a:extLst>
                    <a:ext uri="{9D8B030D-6E8A-4147-A177-3AD203B41FA5}">
                      <a16:colId xmlns:a16="http://schemas.microsoft.com/office/drawing/2014/main" val="3372156153"/>
                    </a:ext>
                  </a:extLst>
                </a:gridCol>
              </a:tblGrid>
              <a:tr h="920465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OBJETIVO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Incidir en la conversación pública que ponga en valor  la capacidad creadora de la ciudadanía propiciando cambios culturales para fortalecer los vínculos entre los y las agentes del sector cultural y potencien la presencia del arte, la cultura, la recreación y el deporte en la vida cotidiana de Bogotá.</a:t>
                      </a:r>
                      <a:endParaRPr lang="es-ES" sz="1200" b="0" kern="12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6729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00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B1CD4854-C299-496D-B5F8-3C5D7E3ACD51}"/>
              </a:ext>
            </a:extLst>
          </p:cNvPr>
          <p:cNvSpPr/>
          <p:nvPr/>
        </p:nvSpPr>
        <p:spPr>
          <a:xfrm>
            <a:off x="0" y="0"/>
            <a:ext cx="12192000" cy="612629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 DIRECCIONAMIENTO ESTRATÉGICO</a:t>
            </a:r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BEFA74AD-5270-41A9-B2ED-667AF6B27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716622"/>
              </p:ext>
            </p:extLst>
          </p:nvPr>
        </p:nvGraphicFramePr>
        <p:xfrm>
          <a:off x="0" y="612629"/>
          <a:ext cx="12192001" cy="624537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405349951"/>
                    </a:ext>
                  </a:extLst>
                </a:gridCol>
                <a:gridCol w="4722191">
                  <a:extLst>
                    <a:ext uri="{9D8B030D-6E8A-4147-A177-3AD203B41FA5}">
                      <a16:colId xmlns:a16="http://schemas.microsoft.com/office/drawing/2014/main" val="1079908690"/>
                    </a:ext>
                  </a:extLst>
                </a:gridCol>
                <a:gridCol w="3405810">
                  <a:extLst>
                    <a:ext uri="{9D8B030D-6E8A-4147-A177-3AD203B41FA5}">
                      <a16:colId xmlns:a16="http://schemas.microsoft.com/office/drawing/2014/main" val="2049658355"/>
                    </a:ext>
                  </a:extLst>
                </a:gridCol>
              </a:tblGrid>
              <a:tr h="441766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ENTORNO ESPECÍFICO DEL PROCESO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CO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974824"/>
                  </a:ext>
                </a:extLst>
              </a:tr>
              <a:tr h="463405">
                <a:tc>
                  <a:txBody>
                    <a:bodyPr/>
                    <a:lstStyle/>
                    <a:p>
                      <a:pPr algn="ctr"/>
                      <a:r>
                        <a:rPr lang="es-CO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Normatividad</a:t>
                      </a:r>
                      <a:endParaRPr lang="es-CO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Riesgos identificados</a:t>
                      </a:r>
                      <a:endParaRPr lang="es-CO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0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Controles existentes</a:t>
                      </a:r>
                      <a:endParaRPr lang="es-CO" sz="2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124870"/>
                  </a:ext>
                </a:extLst>
              </a:tr>
              <a:tr h="911062">
                <a:tc>
                  <a:txBody>
                    <a:bodyPr/>
                    <a:lstStyle/>
                    <a:p>
                      <a:pPr algn="ctr"/>
                      <a:r>
                        <a:rPr lang="es-CO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 normograma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 mapa de riesgo del proceso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CO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 actividades de control en los procedimientos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7442124"/>
                  </a:ext>
                </a:extLst>
              </a:tr>
              <a:tr h="407598">
                <a:tc grid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RECURSOS DEL PROCESO</a:t>
                      </a: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s-CO" sz="16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717584"/>
                  </a:ext>
                </a:extLst>
              </a:tr>
              <a:tr h="463405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Humanos</a:t>
                      </a:r>
                      <a:endParaRPr lang="es-CO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Tecnológicos</a:t>
                      </a:r>
                      <a:endParaRPr lang="es-CO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Documentos</a:t>
                      </a:r>
                      <a:endParaRPr lang="es-CO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823203"/>
                  </a:ext>
                </a:extLst>
              </a:tr>
              <a:tr h="2796982">
                <a:tc>
                  <a:txBody>
                    <a:bodyPr/>
                    <a:lstStyle/>
                    <a:p>
                      <a:pPr algn="ctr"/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Jefe, periodistas y comunicadores sociales,</a:t>
                      </a:r>
                    </a:p>
                    <a:p>
                      <a:pPr algn="ctr"/>
                      <a:r>
                        <a:rPr lang="es-CO" sz="16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community</a:t>
                      </a:r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manager,</a:t>
                      </a:r>
                    </a:p>
                    <a:p>
                      <a:pPr algn="ctr"/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realizador audiovisual y fotógrafo,</a:t>
                      </a:r>
                    </a:p>
                    <a:p>
                      <a:pPr algn="ctr"/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diseñador gráfico,</a:t>
                      </a:r>
                    </a:p>
                    <a:p>
                      <a:pPr algn="ctr"/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personal administrativo,</a:t>
                      </a:r>
                    </a:p>
                    <a:p>
                      <a:pPr algn="ctr"/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personal creativo e investigativo</a:t>
                      </a:r>
                    </a:p>
                    <a:p>
                      <a:pPr algn="ctr"/>
                      <a:endParaRPr lang="es-CO" sz="1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Software: Suite de Adobe, Windows, macOS, Office, WHM (Hosting), </a:t>
                      </a:r>
                      <a:r>
                        <a:rPr lang="es-CO" sz="16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VideoScribe</a:t>
                      </a:r>
                      <a:endParaRPr lang="es-CO" sz="1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Equipos: computadores, cámaras de vídeo, set de baterías, tarjetas de memoria, micrófono inalámbrico, micrófonos de mano, trípodes, kit de luces (trípodes, filtros), croma </a:t>
                      </a:r>
                      <a:r>
                        <a:rPr lang="es-CO" sz="16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key</a:t>
                      </a:r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 telón fotográfico, equipo </a:t>
                      </a:r>
                      <a:r>
                        <a:rPr lang="es-CO" sz="16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streaming</a:t>
                      </a:r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(tarjeta de video, cableado), cámaras fotográficas (lentes), flash,  televisor, 2 computadores portátiles, discos duros externos , archivadores, papelería, escritorios, sillas, tableros.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 listado de documentos en la </a:t>
                      </a:r>
                      <a:r>
                        <a:rPr lang="es-CO" sz="1600" b="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Cultunet</a:t>
                      </a:r>
                      <a:endParaRPr lang="es-CO" sz="16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351287"/>
                  </a:ext>
                </a:extLst>
              </a:tr>
              <a:tr h="76115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MEDICIÓN DEL PROCESO – </a:t>
                      </a:r>
                    </a:p>
                    <a:p>
                      <a:pPr marL="0" algn="ctr" defTabSz="914400" rtl="0" eaLnBrk="1" latinLnBrk="0" hangingPunct="1"/>
                      <a:r>
                        <a:rPr lang="es-CO" sz="16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INDICADORES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CO" sz="16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 Instrumento de seguimiento a indicadores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CO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463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091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0981C9F-0170-49B5-9E89-EAF68EEE6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3278626"/>
              </p:ext>
            </p:extLst>
          </p:nvPr>
        </p:nvGraphicFramePr>
        <p:xfrm>
          <a:off x="0" y="0"/>
          <a:ext cx="12192000" cy="6857999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298713">
                  <a:extLst>
                    <a:ext uri="{9D8B030D-6E8A-4147-A177-3AD203B41FA5}">
                      <a16:colId xmlns:a16="http://schemas.microsoft.com/office/drawing/2014/main" val="1063384433"/>
                    </a:ext>
                  </a:extLst>
                </a:gridCol>
                <a:gridCol w="993913">
                  <a:extLst>
                    <a:ext uri="{9D8B030D-6E8A-4147-A177-3AD203B41FA5}">
                      <a16:colId xmlns:a16="http://schemas.microsoft.com/office/drawing/2014/main" val="1805411405"/>
                    </a:ext>
                  </a:extLst>
                </a:gridCol>
                <a:gridCol w="2493370">
                  <a:extLst>
                    <a:ext uri="{9D8B030D-6E8A-4147-A177-3AD203B41FA5}">
                      <a16:colId xmlns:a16="http://schemas.microsoft.com/office/drawing/2014/main" val="627015149"/>
                    </a:ext>
                  </a:extLst>
                </a:gridCol>
                <a:gridCol w="3125552">
                  <a:extLst>
                    <a:ext uri="{9D8B030D-6E8A-4147-A177-3AD203B41FA5}">
                      <a16:colId xmlns:a16="http://schemas.microsoft.com/office/drawing/2014/main" val="2710146618"/>
                    </a:ext>
                  </a:extLst>
                </a:gridCol>
                <a:gridCol w="2080591">
                  <a:extLst>
                    <a:ext uri="{9D8B030D-6E8A-4147-A177-3AD203B41FA5}">
                      <a16:colId xmlns:a16="http://schemas.microsoft.com/office/drawing/2014/main" val="4104173134"/>
                    </a:ext>
                  </a:extLst>
                </a:gridCol>
                <a:gridCol w="1404731">
                  <a:extLst>
                    <a:ext uri="{9D8B030D-6E8A-4147-A177-3AD203B41FA5}">
                      <a16:colId xmlns:a16="http://schemas.microsoft.com/office/drawing/2014/main" val="2140000977"/>
                    </a:ext>
                  </a:extLst>
                </a:gridCol>
                <a:gridCol w="795130">
                  <a:extLst>
                    <a:ext uri="{9D8B030D-6E8A-4147-A177-3AD203B41FA5}">
                      <a16:colId xmlns:a16="http://schemas.microsoft.com/office/drawing/2014/main" val="1964455997"/>
                    </a:ext>
                  </a:extLst>
                </a:gridCol>
              </a:tblGrid>
              <a:tr h="89508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PROVEEDOR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Interno /Externo</a:t>
                      </a:r>
                      <a:endParaRPr lang="es-CO" sz="1200" b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ENTRADA - INSUMO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CLAVES DEL PROCESO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SALIDAS</a:t>
                      </a:r>
                    </a:p>
                    <a:p>
                      <a:pPr algn="ctr" fontAlgn="ctr"/>
                      <a:r>
                        <a:rPr lang="es-CO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Productos-Servicios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GRUPOS DE VALOR</a:t>
                      </a: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Interno     /Externo</a:t>
                      </a:r>
                      <a:endParaRPr lang="es-CO" sz="1200" b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17619"/>
                  </a:ext>
                </a:extLst>
              </a:tr>
              <a:tr h="1052329"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Alcaldía Mayor de Bogotá.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Entidades del Sector CRD.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Externo</a:t>
                      </a:r>
                      <a:endParaRPr lang="es-CO" sz="1100" b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Plan de Desarrollo Distrital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Normatividad aplicable Directrices de comunicación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Definir la estrategia de Comunicación Pública: 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Estrategia General de Comunicación Pública.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Estrategia de prensa. 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Estrategia de relacionamiento.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Estrategia Digital.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Ruta de trabajo, programador de actividades.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 de comunicaciones y relacionamiento anual SCRD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 algn="l" fontAlgn="ctr">
                        <a:buFont typeface="Arial" panose="020B0604020202020204" pitchFamily="34" charset="0"/>
                        <a:buNone/>
                      </a:pPr>
                      <a:endParaRPr lang="es-ES" sz="1100" u="none" strike="noStrike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Alcaldía Mayor </a:t>
                      </a:r>
                    </a:p>
                    <a:p>
                      <a:pPr marL="171450" marR="0" lvl="0" indent="-17145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medios de Comunicación, ciudadanía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Externo</a:t>
                      </a:r>
                      <a:endParaRPr lang="es-CO" sz="1100" b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2056394"/>
                  </a:ext>
                </a:extLst>
              </a:tr>
              <a:tr h="1306391"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Todos los procesos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Interno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Comités Directivos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 inmersión documental y mesas de trabajo para planificar la ejecución de la estrategia.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Plataforma Estratégica de la SCRD 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Escenarios de relacionamiento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Definir la estrategia de Comunicación Pública: 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u="none" strike="noStrike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Todos los procesos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Interno  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60799625"/>
                  </a:ext>
                </a:extLst>
              </a:tr>
              <a:tr h="1119763">
                <a:tc>
                  <a:txBody>
                    <a:bodyPr/>
                    <a:lstStyle/>
                    <a:p>
                      <a:pPr marL="171450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Alcaldía Mayor de Bogotá</a:t>
                      </a:r>
                    </a:p>
                    <a:p>
                      <a:pPr marL="171450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Entidades del Sector CRD.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es-ES" sz="11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es-ES" sz="110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Externo</a:t>
                      </a:r>
                      <a:endParaRPr lang="es-CO" sz="1100" b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Estrategia General de Comunicación Pública.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Estrategia de prensa. 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Estrategia de relacionamiento.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Estrategia Digital.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Ruta de trabajo, programador de actividades.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 de comunicaciones y relacionamiento anual SCRD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Ejecutar estrategia de Comunicación Pública.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Plan de comunicaciones SCRD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plan de acción de comunicación institucional anual.</a:t>
                      </a: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Estrategia de Comunicación Interna y plan de divulgación </a:t>
                      </a:r>
                      <a:endParaRPr lang="es-CO" sz="1100" dirty="0"/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endParaRPr lang="es-ES" sz="1100" u="none" strike="noStrike" dirty="0"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Alcaldía Mayor </a:t>
                      </a:r>
                    </a:p>
                    <a:p>
                      <a:pPr marL="171450" marR="0" lvl="0" indent="-17145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medios de Comunicación, ciudadanía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Interno /Externo</a:t>
                      </a:r>
                      <a:endParaRPr lang="es-CO" sz="1100" b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41837544"/>
                  </a:ext>
                </a:extLst>
              </a:tr>
              <a:tr h="80478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Todos los procesos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Interno</a:t>
                      </a:r>
                      <a:endParaRPr lang="es-CO" sz="1100" b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Ejecutar estrategia de Comunicación Pública.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Todos los procesos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Interno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33938788"/>
                  </a:ext>
                </a:extLst>
              </a:tr>
              <a:tr h="55988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Entidades del Sector CRD.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Externo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Activaciones en territorio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Cubrimiento de los eventos en las localidades 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Cubrimiento de Lanzamiento y activaciones de Políticas Planes Institucionales. 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Estrategias de comunicación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Activación de campañas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Ejecutar estrategia de Comunicación Pública.</a:t>
                      </a:r>
                      <a:endParaRPr lang="es-CO" sz="1100" dirty="0"/>
                    </a:p>
                    <a:p>
                      <a:pPr marL="171450" indent="-171450" algn="just" fontAlgn="ctr">
                        <a:buFont typeface="Arial" panose="020B0604020202020204" pitchFamily="34" charset="0"/>
                        <a:buChar char="•"/>
                      </a:pP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Publicaciones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Memorias 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Materialización de los eventos.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Publicaciones físicas y digitales.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Notas periodísticas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Publicaciones en medios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Productos audiovisuales</a:t>
                      </a:r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Todos los procesos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Interno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8792888"/>
                  </a:ext>
                </a:extLst>
              </a:tr>
              <a:tr h="11197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Todos los procesos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Interno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Activaciones en territorio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Cubrimiento de los eventos en las localidades 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Cubrimiento de Lanzamiento y activaciones de Políticas Planes Institucionales. 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Estrategias de comunicación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Activación de campañas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Ejecutar estrategia de Comunicación Pública.</a:t>
                      </a:r>
                      <a:endParaRPr lang="es-CO" sz="1100" dirty="0"/>
                    </a:p>
                    <a:p>
                      <a:pPr marL="171450" indent="-171450" algn="just" fontAlgn="ctr">
                        <a:buFont typeface="Arial" panose="020B0604020202020204" pitchFamily="34" charset="0"/>
                        <a:buChar char="•"/>
                      </a:pP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Publicaciones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Memorias 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Materialización de los eventos.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Publicaciones físicas y digitales.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Notas periodísticas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Publicaciones en medios  Productos audiovisuales</a:t>
                      </a:r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Todos los procesos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Interno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0792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05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0981C9F-0170-49B5-9E89-EAF68EEE6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110033"/>
              </p:ext>
            </p:extLst>
          </p:nvPr>
        </p:nvGraphicFramePr>
        <p:xfrm>
          <a:off x="0" y="1"/>
          <a:ext cx="12192002" cy="6857999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160861">
                  <a:extLst>
                    <a:ext uri="{9D8B030D-6E8A-4147-A177-3AD203B41FA5}">
                      <a16:colId xmlns:a16="http://schemas.microsoft.com/office/drawing/2014/main" val="1063384433"/>
                    </a:ext>
                  </a:extLst>
                </a:gridCol>
                <a:gridCol w="816176">
                  <a:extLst>
                    <a:ext uri="{9D8B030D-6E8A-4147-A177-3AD203B41FA5}">
                      <a16:colId xmlns:a16="http://schemas.microsoft.com/office/drawing/2014/main" val="1805411405"/>
                    </a:ext>
                  </a:extLst>
                </a:gridCol>
                <a:gridCol w="2740737">
                  <a:extLst>
                    <a:ext uri="{9D8B030D-6E8A-4147-A177-3AD203B41FA5}">
                      <a16:colId xmlns:a16="http://schemas.microsoft.com/office/drawing/2014/main" val="627015149"/>
                    </a:ext>
                  </a:extLst>
                </a:gridCol>
                <a:gridCol w="2711990">
                  <a:extLst>
                    <a:ext uri="{9D8B030D-6E8A-4147-A177-3AD203B41FA5}">
                      <a16:colId xmlns:a16="http://schemas.microsoft.com/office/drawing/2014/main" val="2710146618"/>
                    </a:ext>
                  </a:extLst>
                </a:gridCol>
                <a:gridCol w="1954314">
                  <a:extLst>
                    <a:ext uri="{9D8B030D-6E8A-4147-A177-3AD203B41FA5}">
                      <a16:colId xmlns:a16="http://schemas.microsoft.com/office/drawing/2014/main" val="4104173134"/>
                    </a:ext>
                  </a:extLst>
                </a:gridCol>
                <a:gridCol w="2071918">
                  <a:extLst>
                    <a:ext uri="{9D8B030D-6E8A-4147-A177-3AD203B41FA5}">
                      <a16:colId xmlns:a16="http://schemas.microsoft.com/office/drawing/2014/main" val="2140000977"/>
                    </a:ext>
                  </a:extLst>
                </a:gridCol>
                <a:gridCol w="736006">
                  <a:extLst>
                    <a:ext uri="{9D8B030D-6E8A-4147-A177-3AD203B41FA5}">
                      <a16:colId xmlns:a16="http://schemas.microsoft.com/office/drawing/2014/main" val="1964455997"/>
                    </a:ext>
                  </a:extLst>
                </a:gridCol>
              </a:tblGrid>
              <a:tr h="93113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PROVEEDOR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sz="12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Interno /Externo</a:t>
                      </a:r>
                      <a:endParaRPr lang="es-CO" sz="1200" b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ENTRADA - INSUMO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ACTIVIDADES CLAVES DEL PROCESO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SALIDAS</a:t>
                      </a:r>
                    </a:p>
                    <a:p>
                      <a:pPr algn="ctr" fontAlgn="ctr"/>
                      <a:r>
                        <a:rPr lang="es-CO" sz="1200" b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Productos-Servicios</a:t>
                      </a:r>
                      <a:endParaRPr lang="es-CO" sz="12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GRUPOS DE VALOR</a:t>
                      </a: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Interno     /Externo</a:t>
                      </a:r>
                      <a:endParaRPr lang="es-CO" sz="1200" b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ctr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17619"/>
                  </a:ext>
                </a:extLst>
              </a:tr>
              <a:tr h="1335671"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Alcaldía Mayor de Bogotá.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Entidades del Sector CRD.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Externo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Información suministrada por:</a:t>
                      </a:r>
                    </a:p>
                    <a:p>
                      <a:pPr marL="171450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Entidades del Sector CRD</a:t>
                      </a:r>
                    </a:p>
                    <a:p>
                      <a:pPr marL="171450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Alcaldía Mayor de Bogotá</a:t>
                      </a:r>
                    </a:p>
                    <a:p>
                      <a:pPr marL="171450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Localidades de Bogotá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Ejecutar estrategia de Comunicación Pública</a:t>
                      </a: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Diseño de contenidos editoriales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Piezas para web y redes sociales</a:t>
                      </a:r>
                      <a:b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transmisiones vía streaming por redes 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publicaciones en redes sociales</a:t>
                      </a:r>
                      <a:b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Creación de parillas de mensajes para redes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envío de correos Masivos</a:t>
                      </a:r>
                    </a:p>
                    <a:p>
                      <a:pPr marL="171450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videos de la transmisión</a:t>
                      </a:r>
                    </a:p>
                    <a:p>
                      <a:pPr marL="171450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Página web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Alcaldía Mayor de Bogotá.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u="none" strike="noStrike" dirty="0">
                          <a:effectLst/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Entidades del Sector CRD.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Externo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36577521"/>
                  </a:ext>
                </a:extLst>
              </a:tr>
              <a:tr h="129125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CO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Todos los procesos</a:t>
                      </a:r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Interno </a:t>
                      </a:r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Información suministrada por las áreas y oficinas de la SCRD.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CO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Todos los procesos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Interno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5417788"/>
                  </a:ext>
                </a:extLst>
              </a:tr>
              <a:tr h="97169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Proceso de Comunicación Estratégica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Interno</a:t>
                      </a:r>
                      <a:endParaRPr lang="es-CO" sz="1100" b="1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Estrategia General de Comunicación Pública.</a:t>
                      </a:r>
                    </a:p>
                    <a:p>
                      <a:pPr marL="171450" indent="-1714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Información suministrada por los grupos de valor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Seguimiento a las estrategias definidas.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Programador de actividades- Reporte </a:t>
                      </a:r>
                      <a:r>
                        <a:rPr lang="es-E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Brief</a:t>
                      </a:r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-Acta de reunió de comité semanal.</a:t>
                      </a:r>
                      <a:endParaRPr lang="es-CO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Todos los procesos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85248471"/>
                  </a:ext>
                </a:extLst>
              </a:tr>
              <a:tr h="7929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Entes de Control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Externo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Hallazgos o recomendación de Auditorias</a:t>
                      </a:r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Tomar acciones para la  mejora.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Planes de mejoramiento.</a:t>
                      </a:r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Entes de Control 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Proceso Seguimiento y evaluación a la Gestión</a:t>
                      </a:r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Externo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0214492"/>
                  </a:ext>
                </a:extLst>
              </a:tr>
              <a:tr h="1535308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Todos los procesos</a:t>
                      </a:r>
                      <a:endParaRPr lang="es-ES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CO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Interno</a:t>
                      </a:r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Resultados de la implementación de estrategias.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Resultado de Indicadores de gestión.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Informes de gestión.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Hallazgos o recomendación de Auditorias</a:t>
                      </a:r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Informes de supervisión</a:t>
                      </a: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Actas de reunión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l" defTabSz="914400" rtl="0" eaLnBrk="1" fontAlgn="ctr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s-E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Acciones correctivas y de mejora.</a:t>
                      </a:r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ES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Proceso Seguimiento y evaluación a la Gestión</a:t>
                      </a:r>
                      <a:endParaRPr lang="es-CO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CO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Interno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48422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99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33CC4E7-4267-4CF1-8BE9-416E5D1CD8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101292"/>
              </p:ext>
            </p:extLst>
          </p:nvPr>
        </p:nvGraphicFramePr>
        <p:xfrm>
          <a:off x="255106" y="3299951"/>
          <a:ext cx="11632093" cy="267575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2808190">
                  <a:extLst>
                    <a:ext uri="{9D8B030D-6E8A-4147-A177-3AD203B41FA5}">
                      <a16:colId xmlns:a16="http://schemas.microsoft.com/office/drawing/2014/main" val="4102704697"/>
                    </a:ext>
                  </a:extLst>
                </a:gridCol>
                <a:gridCol w="2979833">
                  <a:extLst>
                    <a:ext uri="{9D8B030D-6E8A-4147-A177-3AD203B41FA5}">
                      <a16:colId xmlns:a16="http://schemas.microsoft.com/office/drawing/2014/main" val="3397764778"/>
                    </a:ext>
                  </a:extLst>
                </a:gridCol>
                <a:gridCol w="3144472">
                  <a:extLst>
                    <a:ext uri="{9D8B030D-6E8A-4147-A177-3AD203B41FA5}">
                      <a16:colId xmlns:a16="http://schemas.microsoft.com/office/drawing/2014/main" val="2825969538"/>
                    </a:ext>
                  </a:extLst>
                </a:gridCol>
                <a:gridCol w="2699598">
                  <a:extLst>
                    <a:ext uri="{9D8B030D-6E8A-4147-A177-3AD203B41FA5}">
                      <a16:colId xmlns:a16="http://schemas.microsoft.com/office/drawing/2014/main" val="807689116"/>
                    </a:ext>
                  </a:extLst>
                </a:gridCol>
              </a:tblGrid>
              <a:tr h="255351"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ELABORÓ</a:t>
                      </a:r>
                      <a:endParaRPr lang="es-CO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REVISÓ OAP</a:t>
                      </a:r>
                      <a:endParaRPr lang="es-CO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REVISÓ </a:t>
                      </a:r>
                      <a:endParaRPr lang="es-CO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APROBÓ</a:t>
                      </a:r>
                      <a:endParaRPr lang="es-CO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5493224"/>
                  </a:ext>
                </a:extLst>
              </a:tr>
              <a:tr h="294050">
                <a:tc>
                  <a:txBody>
                    <a:bodyPr/>
                    <a:lstStyle/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NOMBRE:</a:t>
                      </a:r>
                    </a:p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Luisa Margoth Cepeda Cañon</a:t>
                      </a:r>
                    </a:p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NOMBRE:</a:t>
                      </a:r>
                    </a:p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Alejandra Trujillo Diaz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NOMBRE:</a:t>
                      </a:r>
                    </a:p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Laura Victoria Lesmes </a:t>
                      </a:r>
                    </a:p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CO" sz="12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NOMBRE:</a:t>
                      </a:r>
                    </a:p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Carolina Ruiz Caicedo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2047085"/>
                  </a:ext>
                </a:extLst>
              </a:tr>
              <a:tr h="672379"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CARGO: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Profesional Especializado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CARGO:</a:t>
                      </a:r>
                    </a:p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Contratista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CARGO: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Contratista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CARGO: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Jefe oficina Asesora de Comunicaciones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CO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3996159"/>
                  </a:ext>
                </a:extLst>
              </a:tr>
              <a:tr h="672379"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FIRMA: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Firmado Electrónicamente</a:t>
                      </a:r>
                      <a:endParaRPr lang="es-CO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FIRMA:</a:t>
                      </a:r>
                    </a:p>
                    <a:p>
                      <a:pPr marL="9017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Firmado Electrónicamente</a:t>
                      </a:r>
                      <a:endParaRPr lang="es-CO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FIRMA: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Firmado Electrónicamente</a:t>
                      </a:r>
                      <a:endParaRPr lang="es-CO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FIRMA:</a:t>
                      </a:r>
                    </a:p>
                    <a:p>
                      <a:pPr marL="9017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Firmado Electrónicamente</a:t>
                      </a:r>
                      <a:endParaRPr lang="es-CO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7188601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C3E0355E-A1D9-472B-BFFF-628F2A161764}"/>
              </a:ext>
            </a:extLst>
          </p:cNvPr>
          <p:cNvSpPr txBox="1"/>
          <p:nvPr/>
        </p:nvSpPr>
        <p:spPr>
          <a:xfrm>
            <a:off x="135836" y="141113"/>
            <a:ext cx="6182138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CONTROL DE CAMBIO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24434EFD-8EBF-45DB-9EED-A726843D2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864984"/>
              </p:ext>
            </p:extLst>
          </p:nvPr>
        </p:nvGraphicFramePr>
        <p:xfrm>
          <a:off x="255106" y="640618"/>
          <a:ext cx="11632094" cy="157452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53635">
                  <a:extLst>
                    <a:ext uri="{9D8B030D-6E8A-4147-A177-3AD203B41FA5}">
                      <a16:colId xmlns:a16="http://schemas.microsoft.com/office/drawing/2014/main" val="1046749232"/>
                    </a:ext>
                  </a:extLst>
                </a:gridCol>
                <a:gridCol w="10478459">
                  <a:extLst>
                    <a:ext uri="{9D8B030D-6E8A-4147-A177-3AD203B41FA5}">
                      <a16:colId xmlns:a16="http://schemas.microsoft.com/office/drawing/2014/main" val="2404739968"/>
                    </a:ext>
                  </a:extLst>
                </a:gridCol>
              </a:tblGrid>
              <a:tr h="250911"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  <a:endParaRPr lang="es-CO" sz="12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CAMBIOS REALIZADOS</a:t>
                      </a:r>
                      <a:endParaRPr lang="es-CO" sz="12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3863177"/>
                  </a:ext>
                </a:extLst>
              </a:tr>
              <a:tr h="539706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partir de la aprobación del mapa de procesos versión 09, se reinicia el versionamiento documental teniendo en cuenta el rediseño institucional y la nueva codificación, buscando la simplificación de documentos.</a:t>
                      </a:r>
                      <a:endParaRPr lang="es-CO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343752"/>
                  </a:ext>
                </a:extLst>
              </a:tr>
              <a:tr h="55641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Este documento sustituye la (Caracterización) del código (</a:t>
                      </a:r>
                      <a:r>
                        <a:rPr lang="es-CO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CP-COM-EST </a:t>
                      </a:r>
                      <a:r>
                        <a:rPr lang="es-CO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ORFEO radicado Solicitud (20201200074473).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CO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 solicitud de crear o modificar documentos fecha 18/11/2021 radicado ORFEO </a:t>
                      </a:r>
                      <a:r>
                        <a:rPr lang="es-CO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 tooltip="Click para modificar el Documento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20211200361643 </a:t>
                      </a:r>
                      <a:r>
                        <a:rPr lang="es-CO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(Se elabora documento de acuerdo </a:t>
                      </a:r>
                      <a:r>
                        <a:rPr lang="es-ES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 los lineamientos establecidos dentro del Sistema de Gestión MIPG, el mapa de procesos v9 y los objetivos institucionales</a:t>
                      </a:r>
                      <a:r>
                        <a:rPr lang="es-CO" sz="11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).</a:t>
                      </a:r>
                    </a:p>
                    <a:p>
                      <a:pPr algn="just" fontAlgn="ctr"/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03078298"/>
                  </a:ext>
                </a:extLst>
              </a:tr>
            </a:tbl>
          </a:graphicData>
        </a:graphic>
      </p:graphicFrame>
      <p:sp>
        <p:nvSpPr>
          <p:cNvPr id="8" name="CuadroTexto 7">
            <a:extLst>
              <a:ext uri="{FF2B5EF4-FFF2-40B4-BE49-F238E27FC236}">
                <a16:creationId xmlns:a16="http://schemas.microsoft.com/office/drawing/2014/main" id="{2EA0E2D0-0BAC-4255-A9D9-2988E24E81BB}"/>
              </a:ext>
            </a:extLst>
          </p:cNvPr>
          <p:cNvSpPr txBox="1"/>
          <p:nvPr/>
        </p:nvSpPr>
        <p:spPr>
          <a:xfrm>
            <a:off x="135836" y="2632020"/>
            <a:ext cx="8338930" cy="37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s-CO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RESPONSABLES DE ELABORACIÓN, REVISIÓN Y APROBACIÓN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403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3451</TotalTime>
  <Words>1122</Words>
  <Application>Microsoft Office PowerPoint</Application>
  <PresentationFormat>Panorámica</PresentationFormat>
  <Paragraphs>234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Trujillo</dc:creator>
  <cp:lastModifiedBy>Alejandra Trujillo</cp:lastModifiedBy>
  <cp:revision>51</cp:revision>
  <dcterms:created xsi:type="dcterms:W3CDTF">2021-09-03T00:31:25Z</dcterms:created>
  <dcterms:modified xsi:type="dcterms:W3CDTF">2021-11-25T00:59:16Z</dcterms:modified>
</cp:coreProperties>
</file>