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93" r:id="rId2"/>
    <p:sldId id="256" r:id="rId3"/>
    <p:sldId id="544" r:id="rId4"/>
    <p:sldId id="280" r:id="rId5"/>
    <p:sldId id="259" r:id="rId6"/>
    <p:sldId id="545" r:id="rId7"/>
    <p:sldId id="548" r:id="rId8"/>
    <p:sldId id="257" r:id="rId9"/>
    <p:sldId id="546" r:id="rId10"/>
    <p:sldId id="549" r:id="rId11"/>
    <p:sldId id="258" r:id="rId12"/>
    <p:sldId id="558" r:id="rId13"/>
    <p:sldId id="551" r:id="rId14"/>
    <p:sldId id="559" r:id="rId15"/>
    <p:sldId id="552" r:id="rId16"/>
    <p:sldId id="560" r:id="rId17"/>
    <p:sldId id="553" r:id="rId18"/>
    <p:sldId id="561" r:id="rId19"/>
    <p:sldId id="554" r:id="rId20"/>
    <p:sldId id="562" r:id="rId21"/>
    <p:sldId id="550" r:id="rId22"/>
    <p:sldId id="563" r:id="rId23"/>
    <p:sldId id="555" r:id="rId24"/>
    <p:sldId id="564" r:id="rId25"/>
    <p:sldId id="556" r:id="rId26"/>
    <p:sldId id="557" r:id="rId27"/>
    <p:sldId id="547" r:id="rId28"/>
  </p:sldIdLst>
  <p:sldSz cx="10080625" cy="7559675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johcen\Desktop\Presupuesto%202019\Bolet&#237;nes%20presupuestales\Copia%20de%20SECTOR%20Programaci&#243;n%20Dic%2031%20de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825896762903"/>
          <c:y val="5.7971014492753624E-2"/>
          <c:w val="0.87232174103237092"/>
          <c:h val="0.73750542051808743"/>
        </c:manualLayout>
      </c:layout>
      <c:lineChart>
        <c:grouping val="standard"/>
        <c:varyColors val="0"/>
        <c:ser>
          <c:idx val="0"/>
          <c:order val="0"/>
          <c:tx>
            <c:strRef>
              <c:f>'Graf Sector'!$A$84</c:f>
              <c:strCache>
                <c:ptCount val="1"/>
                <c:pt idx="0">
                  <c:v>Prog. Compromisos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8756999125109411E-2"/>
                  <c:y val="-3.1412521605530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C-4AFA-A24D-CEAE62E76F74}"/>
                </c:ext>
              </c:extLst>
            </c:dLbl>
            <c:dLbl>
              <c:idx val="3"/>
              <c:layout>
                <c:manualLayout>
                  <c:x val="-5.9904418197725282E-2"/>
                  <c:y val="-4.6654503552909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EC-4AFA-A24D-CEAE62E76F74}"/>
                </c:ext>
              </c:extLst>
            </c:dLbl>
            <c:dLbl>
              <c:idx val="4"/>
              <c:layout>
                <c:manualLayout>
                  <c:x val="-3.7696850393700736E-2"/>
                  <c:y val="-5.071954420331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C-4AFA-A24D-CEAE62E76F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EC-4AFA-A24D-CEAE62E76F74}"/>
                </c:ext>
              </c:extLst>
            </c:dLbl>
            <c:dLbl>
              <c:idx val="6"/>
              <c:layout>
                <c:manualLayout>
                  <c:x val="-1.8309273840769903E-2"/>
                  <c:y val="-3.908904679597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EC-4AFA-A24D-CEAE62E76F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Sector'!$B$3:$M$3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Sector'!$B$84:$M$84</c:f>
              <c:numCache>
                <c:formatCode>0.0%</c:formatCode>
                <c:ptCount val="12"/>
                <c:pt idx="0">
                  <c:v>8.9772550813729632E-2</c:v>
                </c:pt>
                <c:pt idx="1">
                  <c:v>0.50902824955222692</c:v>
                </c:pt>
                <c:pt idx="2">
                  <c:v>0.68171519232668265</c:v>
                </c:pt>
                <c:pt idx="3">
                  <c:v>0.81138304778188319</c:v>
                </c:pt>
                <c:pt idx="4">
                  <c:v>0.84504895289043591</c:v>
                </c:pt>
                <c:pt idx="5">
                  <c:v>0.85365010278231368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EC-4AFA-A24D-CEAE62E76F74}"/>
            </c:ext>
          </c:extLst>
        </c:ser>
        <c:ser>
          <c:idx val="6"/>
          <c:order val="1"/>
          <c:tx>
            <c:strRef>
              <c:f>'Graf Sector'!$A$85</c:f>
              <c:strCache>
                <c:ptCount val="1"/>
                <c:pt idx="0">
                  <c:v>Reprogram Compr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'Graf Sector'!$B$85:$M$85</c:f>
              <c:numCache>
                <c:formatCode>General</c:formatCode>
                <c:ptCount val="12"/>
                <c:pt idx="5" formatCode="0.0%">
                  <c:v>0.85365010278231368</c:v>
                </c:pt>
                <c:pt idx="6" formatCode="0.0%">
                  <c:v>0.86659691315012466</c:v>
                </c:pt>
                <c:pt idx="7" formatCode="0.0%">
                  <c:v>0.87814099500318044</c:v>
                </c:pt>
                <c:pt idx="8" formatCode="0.0%">
                  <c:v>0.88446805821664853</c:v>
                </c:pt>
                <c:pt idx="9" formatCode="0.0%">
                  <c:v>0.9110710471328779</c:v>
                </c:pt>
                <c:pt idx="10" formatCode="0.0%">
                  <c:v>0.9110710471328779</c:v>
                </c:pt>
                <c:pt idx="11" formatCode="0.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EC-4AFA-A24D-CEAE62E76F74}"/>
            </c:ext>
          </c:extLst>
        </c:ser>
        <c:ser>
          <c:idx val="2"/>
          <c:order val="2"/>
          <c:tx>
            <c:strRef>
              <c:f>'Graf Sector'!$A$88</c:f>
              <c:strCache>
                <c:ptCount val="1"/>
                <c:pt idx="0">
                  <c:v>Ejecución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EC-4AFA-A24D-CEAE62E76F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5">
                          <a:alpha val="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Sector'!$B$3:$M$3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Sector'!$B$88:$M$88</c:f>
              <c:numCache>
                <c:formatCode>0.0%</c:formatCode>
                <c:ptCount val="12"/>
                <c:pt idx="0">
                  <c:v>8.9772550813729632E-2</c:v>
                </c:pt>
                <c:pt idx="1">
                  <c:v>0.48748404788407429</c:v>
                </c:pt>
                <c:pt idx="2">
                  <c:v>0.58874709153501492</c:v>
                </c:pt>
                <c:pt idx="3">
                  <c:v>0.75084941737446032</c:v>
                </c:pt>
                <c:pt idx="4">
                  <c:v>0.78878043346476456</c:v>
                </c:pt>
                <c:pt idx="5">
                  <c:v>0.83444673248938595</c:v>
                </c:pt>
                <c:pt idx="6">
                  <c:v>0.86153746990259772</c:v>
                </c:pt>
                <c:pt idx="7">
                  <c:v>0.87772233085852391</c:v>
                </c:pt>
                <c:pt idx="8">
                  <c:v>0.89174894818331518</c:v>
                </c:pt>
                <c:pt idx="9">
                  <c:v>0.89896735830997498</c:v>
                </c:pt>
                <c:pt idx="10">
                  <c:v>0.90937177447740281</c:v>
                </c:pt>
                <c:pt idx="11">
                  <c:v>0.99736420186909336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4EC-4AFA-A24D-CEAE62E76F74}"/>
            </c:ext>
          </c:extLst>
        </c:ser>
        <c:ser>
          <c:idx val="1"/>
          <c:order val="3"/>
          <c:tx>
            <c:strRef>
              <c:f>'Graf Sector'!$A$86</c:f>
              <c:strCache>
                <c:ptCount val="1"/>
                <c:pt idx="0">
                  <c:v>Prog. Giro</c:v>
                </c:pt>
              </c:strCache>
            </c:strRef>
          </c:tx>
          <c:spPr>
            <a:ln w="19050" cap="rnd">
              <a:solidFill>
                <a:schemeClr val="accent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EC-4AFA-A24D-CEAE62E76F74}"/>
                </c:ext>
              </c:extLst>
            </c:dLbl>
            <c:dLbl>
              <c:idx val="10"/>
              <c:layout>
                <c:manualLayout>
                  <c:x val="-2.6720334783327013E-2"/>
                  <c:y val="-3.1523590039050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EC-4AFA-A24D-CEAE62E76F74}"/>
                </c:ext>
              </c:extLst>
            </c:dLbl>
            <c:dLbl>
              <c:idx val="11"/>
              <c:layout>
                <c:manualLayout>
                  <c:x val="-7.3342082239720033E-3"/>
                  <c:y val="1.7291737989273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EC-4AFA-A24D-CEAE62E76F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Sector'!$B$3:$M$3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'Graf Sector'!$B$86:$M$86</c:f>
              <c:numCache>
                <c:formatCode>0.0%</c:formatCode>
                <c:ptCount val="12"/>
                <c:pt idx="0">
                  <c:v>3.9068657297683038E-3</c:v>
                </c:pt>
                <c:pt idx="1">
                  <c:v>1.1456021698050526E-2</c:v>
                </c:pt>
                <c:pt idx="2">
                  <c:v>8.6031691134720853E-2</c:v>
                </c:pt>
                <c:pt idx="3">
                  <c:v>0.18106224273545002</c:v>
                </c:pt>
                <c:pt idx="4">
                  <c:v>0.26282626289191846</c:v>
                </c:pt>
                <c:pt idx="5">
                  <c:v>0.31760197183676353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EC-4AFA-A24D-CEAE62E76F74}"/>
            </c:ext>
          </c:extLst>
        </c:ser>
        <c:ser>
          <c:idx val="7"/>
          <c:order val="4"/>
          <c:tx>
            <c:strRef>
              <c:f>'Graf Sector'!$A$87</c:f>
              <c:strCache>
                <c:ptCount val="1"/>
                <c:pt idx="0">
                  <c:v>Reprogram Giro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0979221347331378E-2"/>
                  <c:y val="-9.24626269542394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EC-4AFA-A24D-CEAE62E76F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'Graf Sector'!$B$87:$M$87</c:f>
              <c:numCache>
                <c:formatCode>General</c:formatCode>
                <c:ptCount val="12"/>
                <c:pt idx="5" formatCode="0.0%">
                  <c:v>0.31760197183676353</c:v>
                </c:pt>
                <c:pt idx="6" formatCode="0.0%">
                  <c:v>0.39589621739826225</c:v>
                </c:pt>
                <c:pt idx="7" formatCode="0.0%">
                  <c:v>0.48785189566522469</c:v>
                </c:pt>
                <c:pt idx="8" formatCode="0.0%">
                  <c:v>0.57741844916995089</c:v>
                </c:pt>
                <c:pt idx="9" formatCode="0.0%">
                  <c:v>0.76924244194740699</c:v>
                </c:pt>
                <c:pt idx="10" formatCode="0.0%">
                  <c:v>0.76924244194740699</c:v>
                </c:pt>
                <c:pt idx="11" formatCode="0.0%">
                  <c:v>0.97875471680978887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4EC-4AFA-A24D-CEAE62E76F74}"/>
            </c:ext>
          </c:extLst>
        </c:ser>
        <c:ser>
          <c:idx val="3"/>
          <c:order val="5"/>
          <c:tx>
            <c:strRef>
              <c:f>'Graf Sector'!$A$89</c:f>
              <c:strCache>
                <c:ptCount val="1"/>
                <c:pt idx="0">
                  <c:v>Giros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4EC-4AFA-A24D-CEAE62E76F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'Graf Sector'!$B$89:$M$89</c:f>
              <c:numCache>
                <c:formatCode>0.0%</c:formatCode>
                <c:ptCount val="12"/>
                <c:pt idx="0">
                  <c:v>3.9068657297683038E-3</c:v>
                </c:pt>
                <c:pt idx="1">
                  <c:v>1.202872084714408E-2</c:v>
                </c:pt>
                <c:pt idx="2">
                  <c:v>6.9572208093150373E-2</c:v>
                </c:pt>
                <c:pt idx="3">
                  <c:v>0.15191765033741675</c:v>
                </c:pt>
                <c:pt idx="4">
                  <c:v>0.23353335472445885</c:v>
                </c:pt>
                <c:pt idx="5">
                  <c:v>0.31736561059155466</c:v>
                </c:pt>
                <c:pt idx="6">
                  <c:v>0.38966494791998274</c:v>
                </c:pt>
                <c:pt idx="7">
                  <c:v>0.47405230094110778</c:v>
                </c:pt>
                <c:pt idx="8">
                  <c:v>0.56101692823289417</c:v>
                </c:pt>
                <c:pt idx="9">
                  <c:v>0.6438874877680083</c:v>
                </c:pt>
                <c:pt idx="10">
                  <c:v>0.74079144640662686</c:v>
                </c:pt>
                <c:pt idx="11">
                  <c:v>0.88528880900352325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4EC-4AFA-A24D-CEAE62E76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160704"/>
        <c:axId val="193015168"/>
        <c:extLst/>
      </c:lineChart>
      <c:catAx>
        <c:axId val="19316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015168"/>
        <c:crosses val="autoZero"/>
        <c:auto val="1"/>
        <c:lblAlgn val="ctr"/>
        <c:lblOffset val="100"/>
        <c:noMultiLvlLbl val="0"/>
      </c:catAx>
      <c:valAx>
        <c:axId val="1930151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16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66DC508-BCAE-4D48-B10B-4EBA957D238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O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619BF4-7CFB-490B-9834-CA88E0EBF37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O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F94FB9-5B83-479A-9FDE-7385F19607B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O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F250DF-3E02-42F3-9FB2-050448B59AA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419B910-6ADA-476C-9DD7-5B988F01F959}" type="slidenum">
              <a:t>‹Nº›</a:t>
            </a:fld>
            <a:endParaRPr lang="es-CO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3102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5BA3EEF-3A59-42DD-A4F9-037697B0CD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C35EE1-BB42-4884-88D4-F88D6C6D904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67C93216-4B78-49A5-A0F4-E8C3EDCC17C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s-CO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C652EC-29E5-40FA-9F40-F1D4724420D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s-CO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D75BDB-9EBE-4CD7-9DB9-7200EDB9702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s-CO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06A10B-A91D-4BE3-8850-566E1F7F98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s-CO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0C32EB1-E0F6-4F69-839E-F59263AA2667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12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s-CO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9AF276-C24B-4640-AFDC-F43C65BFBF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15FDE5-816D-4FF1-B487-86E81613052E}" type="slidenum">
              <a:t>2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3ADB45-19EF-4DA6-92BD-D46BA0E0B4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62BA56-3B5A-456E-969A-4678A5E03F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13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635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14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80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15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537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16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513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17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225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18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72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19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7091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20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60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21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4926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22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618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9AF276-C24B-4640-AFDC-F43C65BFBF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15FDE5-816D-4FF1-B487-86E81613052E}" type="slidenum">
              <a:t>3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3ADB45-19EF-4DA6-92BD-D46BA0E0B4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62BA56-3B5A-456E-969A-4678A5E03F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5356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23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143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24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156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74750"/>
            <a:ext cx="4229100" cy="31718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25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0404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26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446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74750"/>
            <a:ext cx="4229100" cy="31718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768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74750"/>
            <a:ext cx="4229100" cy="31718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563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74750"/>
            <a:ext cx="4229100" cy="31718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526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230D62-F249-4746-899F-97CF724330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9308F6-3A47-4EAC-8486-381EBA4C5950}" type="slidenum">
              <a:t>8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F00CD3E-0AC4-4968-9279-B989772AE2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CFADFD-D3B8-4DA5-9633-04A0D5C8E7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230D62-F249-4746-899F-97CF724330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9308F6-3A47-4EAC-8486-381EBA4C5950}" type="slidenum">
              <a:t>9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F00CD3E-0AC4-4968-9279-B989772AE2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CFADFD-D3B8-4DA5-9633-04A0D5C8E7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599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74750"/>
            <a:ext cx="4229100" cy="31718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29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11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3610A-2CE1-4828-8B4B-5A08C3B4F2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FCFC4E-9EFF-4A6C-8460-361F15871DFF}" type="slidenum">
              <a:t>12</a:t>
            </a:fld>
            <a:endParaRPr lang="es-CO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2A7D021-FB38-4F52-8C0F-BE3A01663F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89D5FA-4261-45E9-AEED-E361764E18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1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F8EF7-1913-41FF-BCEF-99B88559D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ED728D-4C5F-4E1F-8A60-F4EA8EDC4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325AC-E522-4CBE-8790-0E3CA2F0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89579B-F821-4CD5-88CC-D5AFA2FF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C3D2D-1906-4A8A-A497-02B6C26F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A651AC-285F-4B9B-B8D9-E8CAD02D07FC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134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8BAE0-21C4-4DE0-B399-4DD047DB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2DD03C-CD15-4AA4-9350-20D7D18A6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8FB2A-717B-4954-884A-781E8F87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E853D-027E-418A-87AB-3A4FEA1A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E6697-336C-4A8F-91AF-95DA8ED5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0D8EB8-E656-4E4B-B474-8EFDF97DD029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338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9AAFB8-048F-48B8-AA5A-66573A644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9BB56C-E87F-4C9D-B5F3-A333EC682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3BBDA-6C49-4A72-AB1B-9B1C101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838E48-3260-455E-AC16-E9B13A32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127839-6EB4-4FC9-A37A-685E29BC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923A7A-089E-4028-9E57-7408987186E2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5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3342-A5D0-45B8-B412-98F6D1FAD75B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28/02/2020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C24-2060-4577-904E-F243724372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/>
          <a:srcRect l="1526" r="1526" b="86000"/>
          <a:stretch/>
        </p:blipFill>
        <p:spPr>
          <a:xfrm>
            <a:off x="0" y="1"/>
            <a:ext cx="10080625" cy="10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8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ED397-333B-4EC5-930E-C1AA92DF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34B5B-045F-44A2-92BE-39CA3A22F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6F162B-F6A5-44E5-96ED-F74F8A2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88F1E-CEF8-451B-ADD3-E42EB516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234F5-FF66-427E-B2FD-54C64BA8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6CF432-88BD-4F86-B4FB-8E0C31886A73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56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72740-464D-4E4B-B700-B615718A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639325-5263-485D-AA05-DBEF6821E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C3243-9EE8-472A-8341-E5F01B51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B2DF4-FF3B-4EB1-B657-D6A81945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014C1C-F96A-4518-BFDA-01B8C475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C7C553-DAB1-4162-9A97-21103F21A2F4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218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735F-8D05-4879-AAB3-B3493551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BEE4D3-3DE3-4E08-BA53-FC1F85462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2B6876-1D61-4710-86CA-E6358D799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FD45E7-8B7C-4CE0-92F0-2572DA7C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8305B6-E6C2-43C8-A9B6-3A79B96E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E58E8A-1833-4AA4-A854-5C0294E2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152D95-A858-45B0-B8E1-EB7082FA9A17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9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D3B17-72B4-4FC7-8087-CD2758B9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4812AB-6CD5-4294-AAB1-E76DF787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308026-0366-4D9A-B224-76EFB0E5D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98F64E-6196-4296-815C-A511D57C0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54931B-3581-4AE2-AB4C-E9D127CC3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1AF278-5159-475C-B7B2-9D9A9BD5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F4C4F3-4B48-4435-998A-D9AB1E4A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90F749-DFF3-4B04-9B95-82985C50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3C01C4-DA57-4643-9CC1-1DFB1EBBCE6F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8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D1B8B-ADBE-40ED-8768-08E364DC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0FD992-D881-426E-AE06-2B106559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D1481-2593-4EA6-88A1-36601A6D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B46B85-EC4B-4392-9313-29AA3FE1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7CAEB7-2DB2-40D5-B66A-864D605D2952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19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78B534-8693-4999-BB9D-2E79CB99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18986F-A9BA-43AE-B29D-AFDC80ED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247B38-E3D6-4A6A-9E63-C7B59B45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F43BF2-9EF5-4079-A9F8-B5A4DA805AF9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9631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D276F-3D3C-4A7C-8C39-586F82C2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AC11B-F6CB-4A70-9610-27CA62DD5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56AF5C-B4AC-4F14-A12C-0D89BA0F2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1A36F7-5B43-407E-9A57-63FA6DF7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180A0-CE56-4B8F-9E18-487F4869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27179C-B2FB-42C2-9EAA-761150E8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398D3-ADC7-4A4B-9CD9-142E90DD88A8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57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69DCA-03DB-4EB8-B2E8-D07CF3D8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E3C5CA-7438-4B8F-AFC0-4D474A545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AAC70B-70FD-4351-BFB2-CC74269C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267D14-2EA6-41DE-B861-3F962568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6C7983-87AF-4FC8-98B4-97CCF0FA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9328AD-6B07-472C-9FC1-EDD82D76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040F98-6577-4E16-AFC8-BAF3572D4EB5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23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59F0ED-CB34-4817-A214-237EBCE37C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4CF4A1-D4E1-4773-A219-715C15F4C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E4BB14-B9F9-4A19-9CA9-7EC3095FABE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s-CO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D1E7EF-BC2E-4B9D-B87B-ED026CC0F9B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s-CO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21A94-67F6-43F9-812B-FCD3B613944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s-CO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6ADAB76-4932-423F-9AA7-9345BD15105A}" type="slidenum"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hangingPunct="0">
        <a:tabLst/>
        <a:defRPr lang="es-CO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marL="0" marR="0" indent="0" hangingPunct="0">
        <a:spcBef>
          <a:spcPts val="1414"/>
        </a:spcBef>
        <a:spcAft>
          <a:spcPts val="0"/>
        </a:spcAft>
        <a:tabLst/>
        <a:defRPr lang="es-CO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-1"/>
            <a:ext cx="10075561" cy="7559675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677526" y="768917"/>
            <a:ext cx="8954941" cy="56370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51588" rIns="99208" bIns="51588"/>
          <a:lstStyle/>
          <a:p>
            <a:pPr algn="ctr">
              <a:lnSpc>
                <a:spcPct val="102000"/>
              </a:lnSpc>
            </a:pPr>
            <a:endParaRPr sz="1984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lang="es-CO" sz="3086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lang="es-CO" sz="3086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r>
              <a:rPr lang="es-CO" sz="3086" b="1" dirty="0">
                <a:solidFill>
                  <a:srgbClr val="002060"/>
                </a:solidFill>
                <a:latin typeface="Corbel" panose="020B0503020204020204" pitchFamily="34" charset="0"/>
              </a:rPr>
              <a:t>SECTOR CULTURA, RECREACIÓN</a:t>
            </a:r>
            <a:endParaRPr sz="1984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r>
              <a:rPr lang="es-CO" sz="3086" b="1" dirty="0">
                <a:solidFill>
                  <a:srgbClr val="002060"/>
                </a:solidFill>
                <a:latin typeface="Corbel" panose="020B0503020204020204" pitchFamily="34" charset="0"/>
              </a:rPr>
              <a:t>Y DEPORTE</a:t>
            </a:r>
            <a:endParaRPr sz="1984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sz="1984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lang="es-CO" sz="1984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sz="1984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sz="1984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sz="1984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sz="1984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2000"/>
              </a:lnSpc>
            </a:pPr>
            <a:endParaRPr sz="1984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93000"/>
              </a:lnSpc>
            </a:pPr>
            <a:endParaRPr lang="es-CO" sz="1984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93000"/>
              </a:lnSpc>
            </a:pPr>
            <a:r>
              <a:rPr lang="es-CO" sz="2756" b="1" dirty="0">
                <a:solidFill>
                  <a:srgbClr val="FF0000"/>
                </a:solidFill>
                <a:latin typeface="Corbel" panose="020B0503020204020204" pitchFamily="34" charset="0"/>
              </a:rPr>
              <a:t>                                                                          </a:t>
            </a:r>
            <a:r>
              <a:rPr lang="es-CO" sz="2756" b="1" dirty="0">
                <a:solidFill>
                  <a:srgbClr val="002060"/>
                </a:solidFill>
                <a:latin typeface="Corbel" panose="020B0503020204020204" pitchFamily="34" charset="0"/>
              </a:rPr>
              <a:t>Diciembre 05 de 2016</a:t>
            </a:r>
            <a:endParaRPr sz="1984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 flipV="1">
            <a:off x="2531" y="3928810"/>
            <a:ext cx="10079567" cy="14259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88"/>
          </a:p>
        </p:txBody>
      </p:sp>
      <p:sp>
        <p:nvSpPr>
          <p:cNvPr id="6" name="32 Título"/>
          <p:cNvSpPr txBox="1">
            <a:spLocks/>
          </p:cNvSpPr>
          <p:nvPr/>
        </p:nvSpPr>
        <p:spPr>
          <a:xfrm>
            <a:off x="186115" y="3875080"/>
            <a:ext cx="9708394" cy="153341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CO" sz="4409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Rendición de Cuentas 2016</a:t>
            </a:r>
          </a:p>
          <a:p>
            <a:pPr algn="ctr">
              <a:defRPr/>
            </a:pPr>
            <a:r>
              <a:rPr lang="es-CO" sz="3527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María Claudia López Sorzano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-1"/>
            <a:ext cx="10079567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" y="4154295"/>
            <a:ext cx="10079567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6115" y="4257037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Diciembre 31 de 2019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16011" y="933012"/>
            <a:ext cx="4743424" cy="1924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968" b="1" dirty="0">
                <a:solidFill>
                  <a:srgbClr val="002060"/>
                </a:solidFill>
              </a:rPr>
              <a:t>SECTOR CULTURA, RECREACIÓN Y DEPORTE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685754" y="5841384"/>
            <a:ext cx="4216771" cy="131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84" dirty="0"/>
              <a:t>Secretaría Distrital de Cultura, Recreación y Deporte</a:t>
            </a:r>
          </a:p>
          <a:p>
            <a:pPr algn="ctr"/>
            <a:r>
              <a:rPr lang="es-CO" sz="1984" dirty="0"/>
              <a:t>Dirección de Planeación</a:t>
            </a:r>
          </a:p>
          <a:p>
            <a:pPr algn="ctr"/>
            <a:r>
              <a:rPr lang="es-CO" sz="1984" dirty="0"/>
              <a:t>Diciembre de 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C521751-4A4B-4B75-825E-72A4D7D19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58" y="809109"/>
            <a:ext cx="4543027" cy="263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-1"/>
            <a:ext cx="10075561" cy="75596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43402" y="3136344"/>
            <a:ext cx="4193820" cy="111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1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6614" b="1" dirty="0">
                <a:solidFill>
                  <a:srgbClr val="187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6614" dirty="0">
              <a:solidFill>
                <a:srgbClr val="1871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1606968" y="800991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20100" y="4132107"/>
            <a:ext cx="10057993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36950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8E4BA02-7064-4C36-9F53-1D480CBABEE8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60292" y="15820"/>
            <a:ext cx="9879657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552EC5-C2AD-406B-B54D-20E3547AB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5D93B7-577D-4635-8AD5-B1357047B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06" y="993537"/>
            <a:ext cx="6939011" cy="47428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63110E-2EBC-43D9-B898-839B0D2AA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320" y="5898281"/>
            <a:ext cx="4860000" cy="91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8E4BA02-7064-4C36-9F53-1D480CBABEE8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60292" y="15820"/>
            <a:ext cx="9879657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552EC5-C2AD-406B-B54D-20E3547AB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3E0B20-2939-4315-8243-7B3DF99E6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4" y="990254"/>
            <a:ext cx="9308892" cy="58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A55337C-1404-49F8-957C-6B02B2258341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" y="25868"/>
            <a:ext cx="1008062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29CED-A1CD-4300-9A9C-7CA5892A6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40106E-F96A-478B-B7EF-BF8FB729F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17" y="984604"/>
            <a:ext cx="7626990" cy="53551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F19D69-3047-4684-BD9A-0D292CFB8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312" y="6339725"/>
            <a:ext cx="4860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8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A55337C-1404-49F8-957C-6B02B2258341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" y="25868"/>
            <a:ext cx="1008062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629CED-A1CD-4300-9A9C-7CA5892A6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113849-91EE-4D4F-9336-257EA8743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22" y="1569103"/>
            <a:ext cx="9739979" cy="45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9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85DE1E9-98AC-46A1-9F64-990AB13C7F1B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864683" y="25868"/>
            <a:ext cx="8368693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08F727-D304-49CE-AE68-A5BE7FB35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6C0CB3-1A66-453B-90EB-2DB64608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577" y="1071690"/>
            <a:ext cx="6761469" cy="51879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CFBBE3-3869-4652-9F85-E242EE01E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311" y="6306710"/>
            <a:ext cx="4860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85DE1E9-98AC-46A1-9F64-990AB13C7F1B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864683" y="25868"/>
            <a:ext cx="8368693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08F727-D304-49CE-AE68-A5BE7FB35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845958-483A-437D-BFF3-E316A65E5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37" y="1364105"/>
            <a:ext cx="9745671" cy="46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9366E01-C6EB-4457-B29D-F8D5A93552C9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945070" y="25868"/>
            <a:ext cx="8368693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Noviembre 28 de 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A29681-BFF0-4191-98FA-C429E3742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440519"/>
              </p:ext>
            </p:extLst>
          </p:nvPr>
        </p:nvGraphicFramePr>
        <p:xfrm>
          <a:off x="1469798" y="1186335"/>
          <a:ext cx="7141028" cy="499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B55148B-B5F6-48E9-982E-2C134FD2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312" y="6442525"/>
            <a:ext cx="4860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9366E01-C6EB-4457-B29D-F8D5A93552C9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945070" y="25868"/>
            <a:ext cx="8368693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A29681-BFF0-4191-98FA-C429E3742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67AC8B-4A9B-4E8B-B15F-4061813C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2" y="1454046"/>
            <a:ext cx="9909000" cy="41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74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6DA4EBE-FDCD-4B75-8ABE-BE84B7D6DF5E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20624" y="25868"/>
            <a:ext cx="9997582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6BEA12-C628-4838-87AB-88A2A16B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1D15EA-7343-4068-B564-0178D1BFE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669" y="1000302"/>
            <a:ext cx="6929492" cy="53190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996FE3-9539-47F2-B3B0-00666D8B4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415" y="6375771"/>
            <a:ext cx="4860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280167" y="46442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71C0D1-88EA-4A4F-9D53-107FA6A16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00" b="100000"/>
          <a:stretch/>
        </p:blipFill>
        <p:spPr>
          <a:xfrm>
            <a:off x="9166535" y="6659303"/>
            <a:ext cx="914090" cy="8841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AB6189-52CB-413C-9D22-D08B5F258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56BA2BF-95B5-4D0D-B112-49A122289529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1E4EAD-C883-42EC-BF30-60878E43A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28" y="1062105"/>
            <a:ext cx="8099768" cy="53651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6DA4EBE-FDCD-4B75-8ABE-BE84B7D6DF5E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20624" y="25868"/>
            <a:ext cx="9997582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6BEA12-C628-4838-87AB-88A2A16B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9CB2A7-8DE0-47EA-8D0B-890C7381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8" y="1753850"/>
            <a:ext cx="9784130" cy="35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A04F45F-74CF-47F3-B3C0-265B439A12B7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864681" y="25868"/>
            <a:ext cx="8368693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438DEE-411C-476F-B322-5FF55413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383C0B-968E-4265-8782-471D9B4EA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14" y="1236577"/>
            <a:ext cx="6785404" cy="49185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0D3F8B-D6C8-400B-A275-BC60987DA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312" y="6323098"/>
            <a:ext cx="4860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A04F45F-74CF-47F3-B3C0-265B439A12B7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864681" y="25868"/>
            <a:ext cx="8368693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438DEE-411C-476F-B322-5FF55413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3B7DEA-1989-4B1D-9BFB-E4F63A724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2" y="1424066"/>
            <a:ext cx="9909000" cy="44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5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2FDA40D-B0B3-47C6-86F5-41D679D8CF29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854638" y="25868"/>
            <a:ext cx="8368693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7F61C5-087F-4271-A331-FA586F66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6BDE00-265F-4EE1-A247-D95614BA8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66" y="1221124"/>
            <a:ext cx="7869835" cy="51174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02466A-93AD-4798-8F1B-0A93ABAB4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320" y="6447442"/>
            <a:ext cx="4860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2FDA40D-B0B3-47C6-86F5-41D679D8CF29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854638" y="25868"/>
            <a:ext cx="8368693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Diciembre 31 de 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7F61C5-087F-4271-A331-FA586F66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C459CD9-7A59-4224-97FF-45F1F4A4E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70" y="2023671"/>
            <a:ext cx="9665028" cy="307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70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-1"/>
            <a:ext cx="10075561" cy="75596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43402" y="3136344"/>
            <a:ext cx="4193820" cy="111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1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6614" b="1" dirty="0">
                <a:solidFill>
                  <a:srgbClr val="187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6614" dirty="0">
              <a:solidFill>
                <a:srgbClr val="1871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1606968" y="800991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20100" y="4132107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2019</a:t>
            </a:r>
          </a:p>
        </p:txBody>
      </p:sp>
    </p:spTree>
    <p:extLst>
      <p:ext uri="{BB962C8B-B14F-4D97-AF65-F5344CB8AC3E}">
        <p14:creationId xmlns:p14="http://schemas.microsoft.com/office/powerpoint/2010/main" val="3134681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89AAD6A-8BC3-4604-983C-65530CD7CBCF}"/>
              </a:ext>
            </a:extLst>
          </p:cNvPr>
          <p:cNvSpPr txBox="1"/>
          <p:nvPr/>
        </p:nvSpPr>
        <p:spPr>
          <a:xfrm>
            <a:off x="724008" y="84472"/>
            <a:ext cx="863795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46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Reservas Presupuestales 2019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28D7496-49AE-405F-9FC0-CCBAE68C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9D34CEB-BD3B-404B-AB2E-8B2A7677E562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3E072C-B328-4D1A-A584-B0672FB15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81" y="1498240"/>
            <a:ext cx="7592461" cy="45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6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-1"/>
            <a:ext cx="10075561" cy="75596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flipV="1">
            <a:off x="2531" y="2983155"/>
            <a:ext cx="10079567" cy="14259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88"/>
          </a:p>
        </p:txBody>
      </p:sp>
      <p:sp>
        <p:nvSpPr>
          <p:cNvPr id="4" name="Rectángulo 3"/>
          <p:cNvSpPr/>
          <p:nvPr/>
        </p:nvSpPr>
        <p:spPr>
          <a:xfrm>
            <a:off x="2943402" y="3136344"/>
            <a:ext cx="4193820" cy="111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1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6614" b="1" dirty="0">
                <a:solidFill>
                  <a:srgbClr val="187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6614" dirty="0">
              <a:solidFill>
                <a:srgbClr val="1871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280167" y="46442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giros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1BB299-311D-4587-8011-E5E814A2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D872CD-84CB-4AF0-964D-DCCC16A9FD8A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B6F0F8-6F6B-491E-80FC-C53B1CF9F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8" y="1264303"/>
            <a:ext cx="8747082" cy="53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-1"/>
            <a:ext cx="10075561" cy="75596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43402" y="3136344"/>
            <a:ext cx="4193820" cy="111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1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6614" b="1" dirty="0">
                <a:solidFill>
                  <a:srgbClr val="187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6614" dirty="0">
              <a:solidFill>
                <a:srgbClr val="1871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1606968" y="800991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10052" y="3820610"/>
            <a:ext cx="10057993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2019</a:t>
            </a:r>
          </a:p>
        </p:txBody>
      </p:sp>
    </p:spTree>
    <p:extLst>
      <p:ext uri="{BB962C8B-B14F-4D97-AF65-F5344CB8AC3E}">
        <p14:creationId xmlns:p14="http://schemas.microsoft.com/office/powerpoint/2010/main" val="233649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824489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a Diciembre 31 de 2019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FC8554-1649-4545-9729-44D847DE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CC204CE-A519-4FAD-9EC2-D0667C646C9F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D6507C-8025-4FFF-8E24-5F9E16598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14" y="1557850"/>
            <a:ext cx="8175396" cy="46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713959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 a diciembre 31 de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17BA23-2584-406D-AF86-2603DE79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9EC3365-A615-4E1E-8FA0-6F26B361AD11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414438-910C-4D44-967E-D5F8A4A28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12" y="1520837"/>
            <a:ext cx="8964000" cy="47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1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-1"/>
            <a:ext cx="10075561" cy="75596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43402" y="3136344"/>
            <a:ext cx="4193820" cy="1110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1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6614" b="1" dirty="0">
                <a:solidFill>
                  <a:srgbClr val="1871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6614" dirty="0">
              <a:solidFill>
                <a:srgbClr val="1871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1606968" y="800991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20100" y="3981387"/>
            <a:ext cx="10057993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212999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8445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D6F2B9-98F5-4E17-9FE5-00A87259A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7CE4E1-BF29-4D70-B370-A6FBEEA3D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333" y="1068141"/>
            <a:ext cx="6807199" cy="4650488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22DA2E7-F9A8-46D4-8C94-D264BE1F5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04918"/>
              </p:ext>
            </p:extLst>
          </p:nvPr>
        </p:nvGraphicFramePr>
        <p:xfrm>
          <a:off x="2461944" y="5798877"/>
          <a:ext cx="51339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Worksheet" r:id="rId6" imgW="5133975" imgH="962025" progId="Excel.Sheet.12">
                  <p:embed/>
                </p:oleObj>
              </mc:Choice>
              <mc:Fallback>
                <p:oleObj name="Worksheet" r:id="rId6" imgW="5133975" imgH="962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1944" y="5798877"/>
                        <a:ext cx="51339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C4B99F-F480-4734-9354-6223D3123ED9}"/>
              </a:ext>
            </a:extLst>
          </p:cNvPr>
          <p:cNvSpPr txBox="1"/>
          <p:nvPr/>
        </p:nvSpPr>
        <p:spPr>
          <a:xfrm>
            <a:off x="864683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Diciembre 31 de  2019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4DF6FF-AE5F-4C81-AF51-98332DA01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35" y="6659303"/>
            <a:ext cx="873897" cy="8738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8984049-08EC-4479-899E-2CA8ADEBA9F5}"/>
              </a:ext>
            </a:extLst>
          </p:cNvPr>
          <p:cNvSpPr txBox="1"/>
          <p:nvPr/>
        </p:nvSpPr>
        <p:spPr>
          <a:xfrm>
            <a:off x="3557116" y="6762541"/>
            <a:ext cx="2994409" cy="602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313A46-52EC-4D05-876B-D88629BDC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81" y="1499448"/>
            <a:ext cx="7684861" cy="45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74832"/>
      </p:ext>
    </p:extLst>
  </p:cSld>
  <p:clrMapOvr>
    <a:masterClrMapping/>
  </p:clrMapOvr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347</Words>
  <Application>Microsoft Office PowerPoint</Application>
  <PresentationFormat>Personalizado</PresentationFormat>
  <Paragraphs>108</Paragraphs>
  <Slides>27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Corbel</vt:lpstr>
      <vt:lpstr>Liberation Sans</vt:lpstr>
      <vt:lpstr>Liberation Serif</vt:lpstr>
      <vt:lpstr>Predeterminado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Johanna Cendales</cp:lastModifiedBy>
  <cp:revision>91</cp:revision>
  <dcterms:created xsi:type="dcterms:W3CDTF">2019-02-07T14:21:33Z</dcterms:created>
  <dcterms:modified xsi:type="dcterms:W3CDTF">2020-02-28T14:44:50Z</dcterms:modified>
</cp:coreProperties>
</file>